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1" r:id="rId3"/>
    <p:sldId id="262" r:id="rId4"/>
    <p:sldId id="263" r:id="rId5"/>
    <p:sldId id="264" r:id="rId6"/>
    <p:sldId id="265" r:id="rId7"/>
    <p:sldId id="266" r:id="rId8"/>
    <p:sldId id="267" r:id="rId9"/>
    <p:sldId id="269" r:id="rId10"/>
    <p:sldId id="270" r:id="rId11"/>
    <p:sldId id="271" r:id="rId12"/>
    <p:sldId id="273" r:id="rId13"/>
    <p:sldId id="272" r:id="rId14"/>
    <p:sldId id="275" r:id="rId15"/>
    <p:sldId id="277" r:id="rId16"/>
    <p:sldId id="257" r:id="rId17"/>
    <p:sldId id="258" r:id="rId18"/>
    <p:sldId id="280" r:id="rId19"/>
    <p:sldId id="259" r:id="rId20"/>
    <p:sldId id="260" r:id="rId21"/>
    <p:sldId id="274" r:id="rId22"/>
    <p:sldId id="276" r:id="rId23"/>
    <p:sldId id="278" r:id="rId24"/>
    <p:sldId id="279"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6"/>
  </p:normalViewPr>
  <p:slideViewPr>
    <p:cSldViewPr snapToGrid="0" snapToObjects="1">
      <p:cViewPr varScale="1">
        <p:scale>
          <a:sx n="101" d="100"/>
          <a:sy n="101" d="100"/>
        </p:scale>
        <p:origin x="66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033E7B-F3B3-4C4B-A4B4-149B7B33C1B4}" type="datetimeFigureOut">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685686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033E7B-F3B3-4C4B-A4B4-149B7B33C1B4}" type="datetimeFigureOut">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151285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033E7B-F3B3-4C4B-A4B4-149B7B33C1B4}" type="datetimeFigureOut">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346248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033E7B-F3B3-4C4B-A4B4-149B7B33C1B4}" type="datetimeFigureOut">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2154584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33E7B-F3B3-4C4B-A4B4-149B7B33C1B4}" type="datetimeFigureOut">
              <a:rPr lang="en-US" smtClean="0"/>
              <a:t>9/2/20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320317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033E7B-F3B3-4C4B-A4B4-149B7B33C1B4}" type="datetimeFigureOut">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4099555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033E7B-F3B3-4C4B-A4B4-149B7B33C1B4}" type="datetimeFigureOut">
              <a:rPr lang="en-US" smtClean="0"/>
              <a:t>9/2/20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3024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033E7B-F3B3-4C4B-A4B4-149B7B33C1B4}" type="datetimeFigureOut">
              <a:rPr lang="en-US" smtClean="0"/>
              <a:t>9/2/20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334365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33E7B-F3B3-4C4B-A4B4-149B7B33C1B4}" type="datetimeFigureOut">
              <a:rPr lang="en-US" smtClean="0"/>
              <a:t>9/2/20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710552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033E7B-F3B3-4C4B-A4B4-149B7B33C1B4}" type="datetimeFigureOut">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4207512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033E7B-F3B3-4C4B-A4B4-149B7B33C1B4}" type="datetimeFigureOut">
              <a:rPr lang="en-US" smtClean="0"/>
              <a:t>9/2/20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16FC2-22B3-5A4C-A0D8-15EAAD1A49FB}" type="slidenum">
              <a:rPr lang="en-US" smtClean="0"/>
              <a:t>‹#›</a:t>
            </a:fld>
            <a:endParaRPr lang="en-US"/>
          </a:p>
        </p:txBody>
      </p:sp>
    </p:spTree>
    <p:extLst>
      <p:ext uri="{BB962C8B-B14F-4D97-AF65-F5344CB8AC3E}">
        <p14:creationId xmlns:p14="http://schemas.microsoft.com/office/powerpoint/2010/main" val="144680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33E7B-F3B3-4C4B-A4B4-149B7B33C1B4}" type="datetimeFigureOut">
              <a:rPr lang="en-US" smtClean="0"/>
              <a:t>9/2/20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16FC2-22B3-5A4C-A0D8-15EAAD1A49FB}" type="slidenum">
              <a:rPr lang="en-US" smtClean="0"/>
              <a:t>‹#›</a:t>
            </a:fld>
            <a:endParaRPr lang="en-US"/>
          </a:p>
        </p:txBody>
      </p:sp>
    </p:spTree>
    <p:extLst>
      <p:ext uri="{BB962C8B-B14F-4D97-AF65-F5344CB8AC3E}">
        <p14:creationId xmlns:p14="http://schemas.microsoft.com/office/powerpoint/2010/main" val="209360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01D01-71B9-8148-B664-5872E0DF67D9}"/>
              </a:ext>
            </a:extLst>
          </p:cNvPr>
          <p:cNvSpPr>
            <a:spLocks noGrp="1"/>
          </p:cNvSpPr>
          <p:nvPr>
            <p:ph type="ctrTitle"/>
          </p:nvPr>
        </p:nvSpPr>
        <p:spPr/>
        <p:txBody>
          <a:bodyPr>
            <a:normAutofit/>
          </a:bodyPr>
          <a:lstStyle/>
          <a:p>
            <a:r>
              <a:rPr lang="en-US" dirty="0" err="1"/>
              <a:t>OCaml</a:t>
            </a:r>
            <a:r>
              <a:rPr lang="en-US" dirty="0"/>
              <a:t>: Functions, Lists, and Control Flow</a:t>
            </a:r>
          </a:p>
        </p:txBody>
      </p:sp>
      <p:sp>
        <p:nvSpPr>
          <p:cNvPr id="3" name="Subtitle 2">
            <a:extLst>
              <a:ext uri="{FF2B5EF4-FFF2-40B4-BE49-F238E27FC236}">
                <a16:creationId xmlns:a16="http://schemas.microsoft.com/office/drawing/2014/main" id="{083D2A06-10E3-0941-BA2D-A127079FABF3}"/>
              </a:ext>
            </a:extLst>
          </p:cNvPr>
          <p:cNvSpPr>
            <a:spLocks noGrp="1"/>
          </p:cNvSpPr>
          <p:nvPr>
            <p:ph type="subTitle" idx="1"/>
          </p:nvPr>
        </p:nvSpPr>
        <p:spPr/>
        <p:txBody>
          <a:bodyPr/>
          <a:lstStyle/>
          <a:p>
            <a:r>
              <a:rPr lang="en-US" b="1" i="1" dirty="0"/>
              <a:t>Programming Languages</a:t>
            </a:r>
          </a:p>
          <a:p>
            <a:r>
              <a:rPr lang="en-US" i="1" dirty="0"/>
              <a:t>William Killian</a:t>
            </a:r>
          </a:p>
          <a:p>
            <a:r>
              <a:rPr lang="en-US" dirty="0"/>
              <a:t>Millersville University</a:t>
            </a:r>
          </a:p>
        </p:txBody>
      </p:sp>
    </p:spTree>
    <p:extLst>
      <p:ext uri="{BB962C8B-B14F-4D97-AF65-F5344CB8AC3E}">
        <p14:creationId xmlns:p14="http://schemas.microsoft.com/office/powerpoint/2010/main" val="654128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B58A7-9D0A-9B4A-8467-EE2317D478DC}"/>
              </a:ext>
            </a:extLst>
          </p:cNvPr>
          <p:cNvSpPr>
            <a:spLocks noGrp="1"/>
          </p:cNvSpPr>
          <p:nvPr>
            <p:ph type="title"/>
          </p:nvPr>
        </p:nvSpPr>
        <p:spPr/>
        <p:txBody>
          <a:bodyPr/>
          <a:lstStyle/>
          <a:p>
            <a:r>
              <a:rPr lang="en-US" dirty="0"/>
              <a:t>Partial Function Evaluation</a:t>
            </a:r>
          </a:p>
        </p:txBody>
      </p:sp>
      <p:sp>
        <p:nvSpPr>
          <p:cNvPr id="3" name="Content Placeholder 2">
            <a:extLst>
              <a:ext uri="{FF2B5EF4-FFF2-40B4-BE49-F238E27FC236}">
                <a16:creationId xmlns:a16="http://schemas.microsoft.com/office/drawing/2014/main" id="{4A7E8A73-5CAC-AC49-9EFA-0704BF753958}"/>
              </a:ext>
            </a:extLst>
          </p:cNvPr>
          <p:cNvSpPr>
            <a:spLocks noGrp="1"/>
          </p:cNvSpPr>
          <p:nvPr>
            <p:ph idx="1"/>
          </p:nvPr>
        </p:nvSpPr>
        <p:spPr>
          <a:xfrm>
            <a:off x="628650" y="1825625"/>
            <a:ext cx="8515350" cy="4351338"/>
          </a:xfrm>
        </p:spPr>
        <p:txBody>
          <a:bodyPr>
            <a:normAutofit/>
          </a:bodyPr>
          <a:lstStyle/>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-&gt;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1">
                    <a:lumMod val="75000"/>
                  </a:schemeClr>
                </a:solidFill>
                <a:latin typeface="Consolas" panose="020B0609020204030204" pitchFamily="49" charset="0"/>
                <a:cs typeface="Consolas" panose="020B0609020204030204" pitchFamily="49" charset="0"/>
              </a:rPr>
              <a:t>y</a:t>
            </a:r>
            <a:r>
              <a:rPr lang="en-US" dirty="0">
                <a:solidFill>
                  <a:schemeClr val="accent3">
                    <a:lumMod val="50000"/>
                  </a:schemeClr>
                </a:solidFill>
                <a:latin typeface="Consolas" panose="020B0609020204030204" pitchFamily="49" charset="0"/>
                <a:cs typeface="Consolas" panose="020B0609020204030204" pitchFamily="49" charset="0"/>
              </a:rPr>
              <a:t> -&gt;</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 </a:t>
            </a:r>
            <a:r>
              <a:rPr lang="en-US" b="1" dirty="0">
                <a:solidFill>
                  <a:schemeClr val="accent1">
                    <a:lumMod val="75000"/>
                  </a:schemeClr>
                </a:solidFill>
                <a:latin typeface="Consolas" panose="020B0609020204030204" pitchFamily="49" charset="0"/>
                <a:cs typeface="Consolas" panose="020B0609020204030204" pitchFamily="49" charset="0"/>
              </a:rPr>
              <a:t>y</a:t>
            </a:r>
          </a:p>
          <a:p>
            <a:pPr marL="0" indent="0">
              <a:buNone/>
            </a:pPr>
            <a:r>
              <a:rPr lang="en-US" dirty="0">
                <a:latin typeface="Consolas" panose="020B0609020204030204" pitchFamily="49" charset="0"/>
                <a:cs typeface="Consolas" panose="020B0609020204030204" pitchFamily="49" charset="0"/>
              </a:rPr>
              <a:t>;;</a:t>
            </a:r>
          </a:p>
          <a:p>
            <a:pPr marL="0" indent="0">
              <a:buNone/>
            </a:pPr>
            <a:endParaRPr lang="en-US" dirty="0">
              <a:latin typeface="Consolas" panose="020B0609020204030204" pitchFamily="49" charset="0"/>
              <a:cs typeface="Consolas" panose="020B0609020204030204" pitchFamily="49" charset="0"/>
            </a:endParaRPr>
          </a:p>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add2</a:t>
            </a:r>
            <a:r>
              <a:rPr lang="en-US" dirty="0">
                <a:latin typeface="Consolas" panose="020B0609020204030204" pitchFamily="49" charset="0"/>
                <a:cs typeface="Consolas" panose="020B0609020204030204" pitchFamily="49" charset="0"/>
              </a:rPr>
              <a:t> = </a:t>
            </a:r>
            <a:r>
              <a:rPr lang="en-US" b="1" strike="sngStrike" dirty="0">
                <a:solidFill>
                  <a:srgbClr val="FF0000"/>
                </a:solidFill>
                <a:latin typeface="Consolas" panose="020B0609020204030204" pitchFamily="49" charset="0"/>
                <a:cs typeface="Consolas" panose="020B0609020204030204" pitchFamily="49" charset="0"/>
              </a:rPr>
              <a:t>fun</a:t>
            </a:r>
            <a:r>
              <a:rPr lang="en-US" strike="sngStrike" dirty="0">
                <a:solidFill>
                  <a:srgbClr val="FF0000"/>
                </a:solidFill>
                <a:latin typeface="Consolas" panose="020B0609020204030204" pitchFamily="49" charset="0"/>
                <a:cs typeface="Consolas" panose="020B0609020204030204" pitchFamily="49" charset="0"/>
              </a:rPr>
              <a:t> </a:t>
            </a:r>
            <a:r>
              <a:rPr lang="en-US" b="1" strike="sngStrike" dirty="0">
                <a:solidFill>
                  <a:srgbClr val="FF0000"/>
                </a:solidFill>
                <a:latin typeface="Consolas" panose="020B0609020204030204" pitchFamily="49" charset="0"/>
                <a:cs typeface="Consolas" panose="020B0609020204030204" pitchFamily="49" charset="0"/>
              </a:rPr>
              <a:t>x</a:t>
            </a:r>
            <a:r>
              <a:rPr lang="en-US" strike="sngStrike" dirty="0">
                <a:solidFill>
                  <a:srgbClr val="FF0000"/>
                </a:solidFill>
                <a:latin typeface="Consolas" panose="020B0609020204030204" pitchFamily="49" charset="0"/>
                <a:cs typeface="Consolas" panose="020B0609020204030204" pitchFamily="49" charset="0"/>
              </a:rPr>
              <a:t> -&gt;</a:t>
            </a:r>
            <a:r>
              <a:rPr lang="en-US" dirty="0">
                <a:solidFill>
                  <a:srgbClr val="FF0000"/>
                </a:solidFill>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1">
                    <a:lumMod val="75000"/>
                  </a:schemeClr>
                </a:solidFill>
                <a:latin typeface="Consolas" panose="020B0609020204030204" pitchFamily="49" charset="0"/>
                <a:cs typeface="Consolas" panose="020B0609020204030204" pitchFamily="49" charset="0"/>
              </a:rPr>
              <a:t>y</a:t>
            </a:r>
            <a:r>
              <a:rPr lang="en-US" dirty="0">
                <a:solidFill>
                  <a:schemeClr val="accent3">
                    <a:lumMod val="50000"/>
                  </a:schemeClr>
                </a:solidFill>
                <a:latin typeface="Consolas" panose="020B0609020204030204" pitchFamily="49" charset="0"/>
                <a:cs typeface="Consolas" panose="020B0609020204030204" pitchFamily="49" charset="0"/>
              </a:rPr>
              <a:t> -&gt;</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a:t>
            </a:r>
            <a:r>
              <a:rPr lang="en-US" b="1" u="sng" dirty="0">
                <a:solidFill>
                  <a:schemeClr val="accent4">
                    <a:lumMod val="75000"/>
                  </a:schemeClr>
                </a:solidFill>
                <a:latin typeface="Consolas" panose="020B0609020204030204" pitchFamily="49" charset="0"/>
                <a:cs typeface="Consolas" panose="020B0609020204030204" pitchFamily="49" charset="0"/>
              </a:rPr>
              <a:t>2</a:t>
            </a:r>
            <a:r>
              <a:rPr lang="en-US" dirty="0">
                <a:latin typeface="Consolas" panose="020B0609020204030204" pitchFamily="49" charset="0"/>
                <a:cs typeface="Consolas" panose="020B0609020204030204" pitchFamily="49" charset="0"/>
              </a:rPr>
              <a:t> + </a:t>
            </a:r>
            <a:r>
              <a:rPr lang="en-US" b="1" dirty="0">
                <a:solidFill>
                  <a:schemeClr val="accent1">
                    <a:lumMod val="75000"/>
                  </a:schemeClr>
                </a:solidFill>
                <a:latin typeface="Consolas" panose="020B0609020204030204" pitchFamily="49" charset="0"/>
                <a:cs typeface="Consolas" panose="020B0609020204030204" pitchFamily="49" charset="0"/>
              </a:rPr>
              <a:t>y</a:t>
            </a:r>
          </a:p>
          <a:p>
            <a:pPr marL="0" indent="0">
              <a:buNone/>
            </a:pPr>
            <a:r>
              <a:rPr lang="en-US"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220728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B58A7-9D0A-9B4A-8467-EE2317D478DC}"/>
              </a:ext>
            </a:extLst>
          </p:cNvPr>
          <p:cNvSpPr>
            <a:spLocks noGrp="1"/>
          </p:cNvSpPr>
          <p:nvPr>
            <p:ph type="title"/>
          </p:nvPr>
        </p:nvSpPr>
        <p:spPr/>
        <p:txBody>
          <a:bodyPr/>
          <a:lstStyle/>
          <a:p>
            <a:r>
              <a:rPr lang="en-US" dirty="0"/>
              <a:t>Partial Function Evaluation</a:t>
            </a:r>
          </a:p>
        </p:txBody>
      </p:sp>
      <p:sp>
        <p:nvSpPr>
          <p:cNvPr id="3" name="Content Placeholder 2">
            <a:extLst>
              <a:ext uri="{FF2B5EF4-FFF2-40B4-BE49-F238E27FC236}">
                <a16:creationId xmlns:a16="http://schemas.microsoft.com/office/drawing/2014/main" id="{4A7E8A73-5CAC-AC49-9EFA-0704BF753958}"/>
              </a:ext>
            </a:extLst>
          </p:cNvPr>
          <p:cNvSpPr>
            <a:spLocks noGrp="1"/>
          </p:cNvSpPr>
          <p:nvPr>
            <p:ph idx="1"/>
          </p:nvPr>
        </p:nvSpPr>
        <p:spPr>
          <a:xfrm>
            <a:off x="628650" y="1825625"/>
            <a:ext cx="8515350" cy="4351338"/>
          </a:xfrm>
        </p:spPr>
        <p:txBody>
          <a:bodyPr>
            <a:normAutofit/>
          </a:bodyPr>
          <a:lstStyle/>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-&gt;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1">
                    <a:lumMod val="75000"/>
                  </a:schemeClr>
                </a:solidFill>
                <a:latin typeface="Consolas" panose="020B0609020204030204" pitchFamily="49" charset="0"/>
                <a:cs typeface="Consolas" panose="020B0609020204030204" pitchFamily="49" charset="0"/>
              </a:rPr>
              <a:t>y</a:t>
            </a:r>
            <a:r>
              <a:rPr lang="en-US" dirty="0">
                <a:solidFill>
                  <a:schemeClr val="accent3">
                    <a:lumMod val="50000"/>
                  </a:schemeClr>
                </a:solidFill>
                <a:latin typeface="Consolas" panose="020B0609020204030204" pitchFamily="49" charset="0"/>
                <a:cs typeface="Consolas" panose="020B0609020204030204" pitchFamily="49" charset="0"/>
              </a:rPr>
              <a:t> -&gt;</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 </a:t>
            </a:r>
            <a:r>
              <a:rPr lang="en-US" b="1" dirty="0">
                <a:solidFill>
                  <a:schemeClr val="accent1">
                    <a:lumMod val="75000"/>
                  </a:schemeClr>
                </a:solidFill>
                <a:latin typeface="Consolas" panose="020B0609020204030204" pitchFamily="49" charset="0"/>
                <a:cs typeface="Consolas" panose="020B0609020204030204" pitchFamily="49" charset="0"/>
              </a:rPr>
              <a:t>y</a:t>
            </a:r>
          </a:p>
          <a:p>
            <a:pPr marL="0" indent="0">
              <a:buNone/>
            </a:pPr>
            <a:r>
              <a:rPr lang="en-US" dirty="0">
                <a:latin typeface="Consolas" panose="020B0609020204030204" pitchFamily="49" charset="0"/>
                <a:cs typeface="Consolas" panose="020B0609020204030204" pitchFamily="49" charset="0"/>
              </a:rPr>
              <a:t>;;</a:t>
            </a:r>
          </a:p>
          <a:p>
            <a:pPr marL="0" indent="0">
              <a:buNone/>
            </a:pPr>
            <a:endParaRPr lang="en-US" dirty="0">
              <a:latin typeface="Consolas" panose="020B0609020204030204" pitchFamily="49" charset="0"/>
              <a:cs typeface="Consolas" panose="020B0609020204030204" pitchFamily="49" charset="0"/>
            </a:endParaRPr>
          </a:p>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add2</a:t>
            </a:r>
            <a:r>
              <a:rPr lang="en-US" dirty="0">
                <a:latin typeface="Consolas" panose="020B0609020204030204" pitchFamily="49" charset="0"/>
                <a:cs typeface="Consolas" panose="020B0609020204030204" pitchFamily="49" charset="0"/>
              </a:rPr>
              <a:t> =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1">
                    <a:lumMod val="75000"/>
                  </a:schemeClr>
                </a:solidFill>
                <a:latin typeface="Consolas" panose="020B0609020204030204" pitchFamily="49" charset="0"/>
                <a:cs typeface="Consolas" panose="020B0609020204030204" pitchFamily="49" charset="0"/>
              </a:rPr>
              <a:t>y</a:t>
            </a:r>
            <a:r>
              <a:rPr lang="en-US" dirty="0">
                <a:solidFill>
                  <a:schemeClr val="accent3">
                    <a:lumMod val="50000"/>
                  </a:schemeClr>
                </a:solidFill>
                <a:latin typeface="Consolas" panose="020B0609020204030204" pitchFamily="49" charset="0"/>
                <a:cs typeface="Consolas" panose="020B0609020204030204" pitchFamily="49" charset="0"/>
              </a:rPr>
              <a:t> -&gt;</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2 + </a:t>
            </a:r>
            <a:r>
              <a:rPr lang="en-US" b="1" dirty="0">
                <a:solidFill>
                  <a:schemeClr val="accent1">
                    <a:lumMod val="75000"/>
                  </a:schemeClr>
                </a:solidFill>
                <a:latin typeface="Consolas" panose="020B0609020204030204" pitchFamily="49" charset="0"/>
                <a:cs typeface="Consolas" panose="020B0609020204030204" pitchFamily="49" charset="0"/>
              </a:rPr>
              <a:t>y</a:t>
            </a:r>
          </a:p>
          <a:p>
            <a:pPr marL="0" indent="0">
              <a:buNone/>
            </a:pPr>
            <a:r>
              <a:rPr lang="en-US"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49078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1E9E8FEB-FCF8-1C44-8998-04C8ABCEF9C5}"/>
              </a:ext>
            </a:extLst>
          </p:cNvPr>
          <p:cNvPicPr>
            <a:picLocks noChangeAspect="1"/>
          </p:cNvPicPr>
          <p:nvPr/>
        </p:nvPicPr>
        <p:blipFill>
          <a:blip r:embed="rId2"/>
          <a:stretch>
            <a:fillRect/>
          </a:stretch>
        </p:blipFill>
        <p:spPr>
          <a:xfrm>
            <a:off x="5156200" y="2870200"/>
            <a:ext cx="3987800" cy="3987800"/>
          </a:xfrm>
          <a:prstGeom prst="rect">
            <a:avLst/>
          </a:prstGeom>
        </p:spPr>
      </p:pic>
      <p:sp>
        <p:nvSpPr>
          <p:cNvPr id="2" name="Title 1">
            <a:extLst>
              <a:ext uri="{FF2B5EF4-FFF2-40B4-BE49-F238E27FC236}">
                <a16:creationId xmlns:a16="http://schemas.microsoft.com/office/drawing/2014/main" id="{7D6525E6-1039-E744-BF79-0FA9FF4E67FA}"/>
              </a:ext>
            </a:extLst>
          </p:cNvPr>
          <p:cNvSpPr>
            <a:spLocks noGrp="1"/>
          </p:cNvSpPr>
          <p:nvPr>
            <p:ph type="title"/>
          </p:nvPr>
        </p:nvSpPr>
        <p:spPr/>
        <p:txBody>
          <a:bodyPr/>
          <a:lstStyle/>
          <a:p>
            <a:r>
              <a:rPr lang="en-US" dirty="0"/>
              <a:t>Aside: Local Binding</a:t>
            </a:r>
          </a:p>
        </p:txBody>
      </p:sp>
      <p:sp>
        <p:nvSpPr>
          <p:cNvPr id="3" name="Content Placeholder 2">
            <a:extLst>
              <a:ext uri="{FF2B5EF4-FFF2-40B4-BE49-F238E27FC236}">
                <a16:creationId xmlns:a16="http://schemas.microsoft.com/office/drawing/2014/main" id="{AC3B5EC9-3266-7D48-8510-10BDB78A2B5B}"/>
              </a:ext>
            </a:extLst>
          </p:cNvPr>
          <p:cNvSpPr>
            <a:spLocks noGrp="1"/>
          </p:cNvSpPr>
          <p:nvPr>
            <p:ph idx="1"/>
          </p:nvPr>
        </p:nvSpPr>
        <p:spPr>
          <a:xfrm>
            <a:off x="628650" y="1825624"/>
            <a:ext cx="7886700" cy="5032376"/>
          </a:xfrm>
        </p:spPr>
        <p:txBody>
          <a:bodyPr>
            <a:normAutofit/>
          </a:bodyPr>
          <a:lstStyle/>
          <a:p>
            <a:r>
              <a:rPr lang="en-US" dirty="0"/>
              <a:t>Bindings are applied at the </a:t>
            </a:r>
            <a:r>
              <a:rPr lang="en-US" b="1" dirty="0"/>
              <a:t>global scope</a:t>
            </a:r>
            <a:endParaRPr lang="en-US" dirty="0"/>
          </a:p>
          <a:p>
            <a:r>
              <a:rPr lang="en-US" dirty="0"/>
              <a:t>If we want a local binding that is temporarily used, we have a special syntax </a:t>
            </a:r>
            <a:r>
              <a:rPr lang="en-US" dirty="0">
                <a:solidFill>
                  <a:schemeClr val="accent1">
                    <a:lumMod val="75000"/>
                  </a:schemeClr>
                </a:solidFill>
                <a:latin typeface="Consolas" panose="020B0609020204030204" pitchFamily="49" charset="0"/>
                <a:cs typeface="Consolas" panose="020B0609020204030204" pitchFamily="49" charset="0"/>
              </a:rPr>
              <a:t>let … in</a:t>
            </a:r>
          </a:p>
          <a:p>
            <a:r>
              <a:rPr lang="en-US" dirty="0"/>
              <a:t>You can view this like a “local variable”</a:t>
            </a:r>
          </a:p>
          <a:p>
            <a:pPr marL="0" indent="0">
              <a:buNone/>
            </a:pPr>
            <a:endParaRPr lang="en-US" dirty="0"/>
          </a:p>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 4;;</a:t>
            </a:r>
          </a:p>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x4</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x2</a:t>
            </a:r>
            <a:r>
              <a:rPr lang="en-US" dirty="0">
                <a:latin typeface="Consolas" panose="020B0609020204030204" pitchFamily="49" charset="0"/>
                <a:cs typeface="Consolas" panose="020B0609020204030204" pitchFamily="49" charset="0"/>
              </a:rPr>
              <a:t> = x * x </a:t>
            </a:r>
            <a:r>
              <a:rPr lang="en-US" b="1" dirty="0">
                <a:solidFill>
                  <a:schemeClr val="accent5"/>
                </a:solidFill>
                <a:latin typeface="Consolas" panose="020B0609020204030204" pitchFamily="49" charset="0"/>
                <a:cs typeface="Consolas" panose="020B0609020204030204" pitchFamily="49" charset="0"/>
              </a:rPr>
              <a:t>in</a:t>
            </a:r>
          </a:p>
          <a:p>
            <a:pPr marL="0" indent="0">
              <a:buNone/>
            </a:pPr>
            <a:r>
              <a:rPr lang="en-US" dirty="0">
                <a:latin typeface="Consolas" panose="020B0609020204030204" pitchFamily="49" charset="0"/>
                <a:cs typeface="Consolas" panose="020B0609020204030204" pitchFamily="49" charset="0"/>
              </a:rPr>
              <a:t>    x2 * x2;;</a:t>
            </a:r>
          </a:p>
          <a:p>
            <a:pPr marL="0" indent="0">
              <a:buNone/>
            </a:pPr>
            <a:r>
              <a:rPr lang="en-US" dirty="0">
                <a:solidFill>
                  <a:schemeClr val="accent6">
                    <a:lumMod val="75000"/>
                  </a:schemeClr>
                </a:solidFill>
                <a:latin typeface="Consolas" panose="020B0609020204030204" pitchFamily="49" charset="0"/>
                <a:cs typeface="Consolas" panose="020B0609020204030204" pitchFamily="49" charset="0"/>
              </a:rPr>
              <a:t>(* x2 not visible *)</a:t>
            </a:r>
          </a:p>
        </p:txBody>
      </p:sp>
    </p:spTree>
    <p:extLst>
      <p:ext uri="{BB962C8B-B14F-4D97-AF65-F5344CB8AC3E}">
        <p14:creationId xmlns:p14="http://schemas.microsoft.com/office/powerpoint/2010/main" val="1029743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94C6-85B5-224E-8684-697E9BD1CD7E}"/>
              </a:ext>
            </a:extLst>
          </p:cNvPr>
          <p:cNvSpPr>
            <a:spLocks noGrp="1"/>
          </p:cNvSpPr>
          <p:nvPr>
            <p:ph type="title"/>
          </p:nvPr>
        </p:nvSpPr>
        <p:spPr/>
        <p:txBody>
          <a:bodyPr/>
          <a:lstStyle/>
          <a:p>
            <a:r>
              <a:rPr lang="en-US" dirty="0"/>
              <a:t>Basic Control Flow</a:t>
            </a:r>
          </a:p>
        </p:txBody>
      </p:sp>
      <p:sp>
        <p:nvSpPr>
          <p:cNvPr id="3" name="Content Placeholder 2">
            <a:extLst>
              <a:ext uri="{FF2B5EF4-FFF2-40B4-BE49-F238E27FC236}">
                <a16:creationId xmlns:a16="http://schemas.microsoft.com/office/drawing/2014/main" id="{89E6E5C8-FDAA-714D-8AE2-BACF79EBF4D6}"/>
              </a:ext>
            </a:extLst>
          </p:cNvPr>
          <p:cNvSpPr>
            <a:spLocks noGrp="1"/>
          </p:cNvSpPr>
          <p:nvPr>
            <p:ph idx="1"/>
          </p:nvPr>
        </p:nvSpPr>
        <p:spPr/>
        <p:txBody>
          <a:bodyPr/>
          <a:lstStyle/>
          <a:p>
            <a:r>
              <a:rPr lang="en-US" dirty="0"/>
              <a:t>In Programming 1 we learn about conditionals</a:t>
            </a:r>
          </a:p>
          <a:p>
            <a:pPr lvl="1"/>
            <a:r>
              <a:rPr lang="en-US" dirty="0"/>
              <a:t>Basic constructs: if, else</a:t>
            </a:r>
          </a:p>
          <a:p>
            <a:pPr lvl="1"/>
            <a:r>
              <a:rPr lang="en-US" dirty="0"/>
              <a:t>Ideas: Boolean expression</a:t>
            </a:r>
          </a:p>
          <a:p>
            <a:pPr marL="0" indent="0">
              <a:buNone/>
            </a:pPr>
            <a:endParaRPr lang="en-US" dirty="0"/>
          </a:p>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even_odd</a:t>
            </a:r>
            <a:r>
              <a:rPr lang="en-US" dirty="0">
                <a:solidFill>
                  <a:schemeClr val="accent6"/>
                </a:solidFill>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val</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is_even</a:t>
            </a:r>
            <a:r>
              <a:rPr lang="en-US" dirty="0">
                <a:solidFill>
                  <a:schemeClr val="accent6"/>
                </a:solidFill>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val</a:t>
            </a:r>
            <a:r>
              <a:rPr lang="en-US" dirty="0">
                <a:latin typeface="Consolas" panose="020B0609020204030204" pitchFamily="49" charset="0"/>
                <a:cs typeface="Consolas" panose="020B0609020204030204" pitchFamily="49" charset="0"/>
              </a:rPr>
              <a:t> mod 2 = 0 </a:t>
            </a:r>
            <a:r>
              <a:rPr lang="en-US" b="1" dirty="0">
                <a:solidFill>
                  <a:schemeClr val="accent5"/>
                </a:solidFill>
                <a:latin typeface="Consolas" panose="020B0609020204030204" pitchFamily="49" charset="0"/>
                <a:cs typeface="Consolas" panose="020B0609020204030204" pitchFamily="49" charset="0"/>
              </a:rPr>
              <a:t>in</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if</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is_even</a:t>
            </a:r>
            <a:r>
              <a:rPr lang="en-US" dirty="0">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then</a:t>
            </a:r>
            <a:r>
              <a:rPr lang="en-US" dirty="0">
                <a:latin typeface="Consolas" panose="020B0609020204030204" pitchFamily="49" charset="0"/>
                <a:cs typeface="Consolas" panose="020B0609020204030204" pitchFamily="49" charset="0"/>
              </a:rPr>
              <a:t> </a:t>
            </a:r>
            <a:r>
              <a:rPr lang="en-US" dirty="0">
                <a:solidFill>
                  <a:schemeClr val="accent2">
                    <a:lumMod val="50000"/>
                  </a:schemeClr>
                </a:solidFill>
                <a:latin typeface="Consolas" panose="020B0609020204030204" pitchFamily="49" charset="0"/>
                <a:cs typeface="Consolas" panose="020B0609020204030204" pitchFamily="49" charset="0"/>
              </a:rPr>
              <a:t>"even"</a:t>
            </a:r>
            <a:r>
              <a:rPr lang="en-US" dirty="0">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else</a:t>
            </a:r>
            <a:r>
              <a:rPr lang="en-US" dirty="0">
                <a:latin typeface="Consolas" panose="020B0609020204030204" pitchFamily="49" charset="0"/>
                <a:cs typeface="Consolas" panose="020B0609020204030204" pitchFamily="49" charset="0"/>
              </a:rPr>
              <a:t> </a:t>
            </a:r>
            <a:r>
              <a:rPr lang="en-US" dirty="0">
                <a:solidFill>
                  <a:schemeClr val="accent2">
                    <a:lumMod val="50000"/>
                  </a:schemeClr>
                </a:solidFill>
                <a:latin typeface="Consolas" panose="020B0609020204030204" pitchFamily="49" charset="0"/>
                <a:cs typeface="Consolas" panose="020B0609020204030204" pitchFamily="49" charset="0"/>
              </a:rPr>
              <a:t>"odd"</a:t>
            </a:r>
          </a:p>
          <a:p>
            <a:pPr marL="0" indent="0">
              <a:buNone/>
            </a:pPr>
            <a:r>
              <a:rPr lang="en-US" dirty="0"/>
              <a:t> </a:t>
            </a:r>
          </a:p>
        </p:txBody>
      </p:sp>
    </p:spTree>
    <p:extLst>
      <p:ext uri="{BB962C8B-B14F-4D97-AF65-F5344CB8AC3E}">
        <p14:creationId xmlns:p14="http://schemas.microsoft.com/office/powerpoint/2010/main" val="3338711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94C6-85B5-224E-8684-697E9BD1CD7E}"/>
              </a:ext>
            </a:extLst>
          </p:cNvPr>
          <p:cNvSpPr>
            <a:spLocks noGrp="1"/>
          </p:cNvSpPr>
          <p:nvPr>
            <p:ph type="title"/>
          </p:nvPr>
        </p:nvSpPr>
        <p:spPr/>
        <p:txBody>
          <a:bodyPr/>
          <a:lstStyle/>
          <a:p>
            <a:r>
              <a:rPr lang="en-US" dirty="0"/>
              <a:t>Basic Control Flow: Operators</a:t>
            </a:r>
          </a:p>
        </p:txBody>
      </p:sp>
      <p:sp>
        <p:nvSpPr>
          <p:cNvPr id="3" name="Content Placeholder 2">
            <a:extLst>
              <a:ext uri="{FF2B5EF4-FFF2-40B4-BE49-F238E27FC236}">
                <a16:creationId xmlns:a16="http://schemas.microsoft.com/office/drawing/2014/main" id="{89E6E5C8-FDAA-714D-8AE2-BACF79EBF4D6}"/>
              </a:ext>
            </a:extLst>
          </p:cNvPr>
          <p:cNvSpPr>
            <a:spLocks noGrp="1"/>
          </p:cNvSpPr>
          <p:nvPr>
            <p:ph idx="1"/>
          </p:nvPr>
        </p:nvSpPr>
        <p:spPr>
          <a:xfrm>
            <a:off x="628650" y="1825624"/>
            <a:ext cx="7886700" cy="4892675"/>
          </a:xfrm>
        </p:spPr>
        <p:txBody>
          <a:bodyPr>
            <a:normAutofit/>
          </a:bodyPr>
          <a:lstStyle/>
          <a:p>
            <a:pPr marL="0" indent="0">
              <a:buNone/>
            </a:pPr>
            <a:r>
              <a:rPr lang="en-US" dirty="0"/>
              <a:t>=	equality</a:t>
            </a:r>
          </a:p>
          <a:p>
            <a:pPr marL="0" indent="0">
              <a:buNone/>
            </a:pPr>
            <a:r>
              <a:rPr lang="en-US" dirty="0"/>
              <a:t>!=	Inequality	(can also use &lt;&gt;)</a:t>
            </a:r>
          </a:p>
          <a:p>
            <a:pPr marL="0" indent="0">
              <a:buNone/>
            </a:pPr>
            <a:r>
              <a:rPr lang="en-US" dirty="0"/>
              <a:t>&gt;	Greater</a:t>
            </a:r>
          </a:p>
          <a:p>
            <a:pPr marL="0" indent="0">
              <a:buNone/>
            </a:pPr>
            <a:r>
              <a:rPr lang="en-US" dirty="0"/>
              <a:t>&lt;	Less</a:t>
            </a:r>
          </a:p>
          <a:p>
            <a:pPr marL="0" indent="0">
              <a:buNone/>
            </a:pPr>
            <a:r>
              <a:rPr lang="en-US" dirty="0"/>
              <a:t>&gt;=	Greater or equal</a:t>
            </a:r>
          </a:p>
          <a:p>
            <a:pPr marL="0" indent="0">
              <a:buNone/>
            </a:pPr>
            <a:r>
              <a:rPr lang="en-US" dirty="0"/>
              <a:t>&lt;=	Less or equal</a:t>
            </a:r>
          </a:p>
          <a:p>
            <a:pPr marL="0" indent="0">
              <a:buNone/>
            </a:pPr>
            <a:endParaRPr lang="en-US" dirty="0"/>
          </a:p>
          <a:p>
            <a:pPr marL="0" indent="0">
              <a:buNone/>
            </a:pPr>
            <a:r>
              <a:rPr lang="en-US" b="1" dirty="0"/>
              <a:t>NOTE: </a:t>
            </a:r>
            <a:r>
              <a:rPr lang="en-US" dirty="0"/>
              <a:t>always must compare the same types</a:t>
            </a:r>
          </a:p>
          <a:p>
            <a:pPr marL="0" indent="0">
              <a:buNone/>
            </a:pPr>
            <a:r>
              <a:rPr lang="en-US" dirty="0"/>
              <a:t>All comparisons return a </a:t>
            </a:r>
            <a:r>
              <a:rPr lang="en-US" b="1" dirty="0">
                <a:solidFill>
                  <a:schemeClr val="accent1"/>
                </a:solidFill>
                <a:latin typeface="Consolas" panose="020B0609020204030204" pitchFamily="49" charset="0"/>
                <a:cs typeface="Consolas" panose="020B0609020204030204" pitchFamily="49" charset="0"/>
              </a:rPr>
              <a:t>bool </a:t>
            </a:r>
            <a:r>
              <a:rPr lang="en-US" dirty="0"/>
              <a:t>(true or false)</a:t>
            </a:r>
          </a:p>
          <a:p>
            <a:pPr marL="0" indent="0">
              <a:buNone/>
            </a:pPr>
            <a:endParaRPr lang="en-US" b="1" dirty="0">
              <a:solidFill>
                <a:schemeClr val="accent1"/>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561787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34DAD-FDB8-3048-B475-6268162E6B8D}"/>
              </a:ext>
            </a:extLst>
          </p:cNvPr>
          <p:cNvSpPr>
            <a:spLocks noGrp="1"/>
          </p:cNvSpPr>
          <p:nvPr>
            <p:ph type="title"/>
          </p:nvPr>
        </p:nvSpPr>
        <p:spPr/>
        <p:txBody>
          <a:bodyPr/>
          <a:lstStyle/>
          <a:p>
            <a:r>
              <a:rPr lang="en-US" dirty="0"/>
              <a:t>Recursive Functions</a:t>
            </a:r>
          </a:p>
        </p:txBody>
      </p:sp>
      <p:sp>
        <p:nvSpPr>
          <p:cNvPr id="3" name="Content Placeholder 2">
            <a:extLst>
              <a:ext uri="{FF2B5EF4-FFF2-40B4-BE49-F238E27FC236}">
                <a16:creationId xmlns:a16="http://schemas.microsoft.com/office/drawing/2014/main" id="{7148ECDF-0310-FE4B-9215-7B8201BD2E0C}"/>
              </a:ext>
            </a:extLst>
          </p:cNvPr>
          <p:cNvSpPr>
            <a:spLocks noGrp="1"/>
          </p:cNvSpPr>
          <p:nvPr>
            <p:ph idx="1"/>
          </p:nvPr>
        </p:nvSpPr>
        <p:spPr>
          <a:xfrm>
            <a:off x="628650" y="1825624"/>
            <a:ext cx="7886700" cy="4765675"/>
          </a:xfrm>
        </p:spPr>
        <p:txBody>
          <a:bodyPr>
            <a:normAutofit/>
          </a:bodyPr>
          <a:lstStyle/>
          <a:p>
            <a:pPr marL="0" indent="0">
              <a:buNone/>
            </a:pPr>
            <a:r>
              <a:rPr lang="en-US" dirty="0"/>
              <a:t>Almost the same syntax</a:t>
            </a:r>
          </a:p>
          <a:p>
            <a:pPr marL="0" indent="0">
              <a:buNone/>
            </a:pPr>
            <a:r>
              <a:rPr lang="en-US" dirty="0"/>
              <a:t>Just need to tell </a:t>
            </a:r>
            <a:r>
              <a:rPr lang="en-US" dirty="0" err="1"/>
              <a:t>OCaml</a:t>
            </a:r>
            <a:r>
              <a:rPr lang="en-US" dirty="0"/>
              <a:t> a function is recursive</a:t>
            </a:r>
          </a:p>
          <a:p>
            <a:pPr marL="0" indent="0">
              <a:buNone/>
            </a:pPr>
            <a:endParaRPr lang="en-US" dirty="0"/>
          </a:p>
          <a:p>
            <a:pPr marL="0" indent="0">
              <a:buNone/>
            </a:pPr>
            <a:r>
              <a:rPr lang="en-US" b="1" dirty="0">
                <a:solidFill>
                  <a:schemeClr val="accent5"/>
                </a:solidFill>
                <a:latin typeface="Consolas" panose="020B0609020204030204" pitchFamily="49" charset="0"/>
                <a:cs typeface="Consolas" panose="020B0609020204030204" pitchFamily="49" charset="0"/>
              </a:rPr>
              <a:t>let rec </a:t>
            </a:r>
            <a:r>
              <a:rPr lang="en-US" dirty="0" err="1">
                <a:solidFill>
                  <a:schemeClr val="accent6"/>
                </a:solidFill>
                <a:latin typeface="Consolas" panose="020B0609020204030204" pitchFamily="49" charset="0"/>
                <a:cs typeface="Consolas" panose="020B0609020204030204" pitchFamily="49" charset="0"/>
              </a:rPr>
              <a:t>sumToN</a:t>
            </a: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if</a:t>
            </a: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 0 </a:t>
            </a:r>
            <a:r>
              <a:rPr lang="en-US" b="1" dirty="0">
                <a:solidFill>
                  <a:schemeClr val="accent5"/>
                </a:solidFill>
                <a:latin typeface="Consolas" panose="020B0609020204030204" pitchFamily="49" charset="0"/>
                <a:cs typeface="Consolas" panose="020B0609020204030204" pitchFamily="49" charset="0"/>
              </a:rPr>
              <a:t>then</a:t>
            </a:r>
          </a:p>
          <a:p>
            <a:pPr marL="0" indent="0">
              <a:buNone/>
            </a:pPr>
            <a:r>
              <a:rPr lang="en-US" dirty="0">
                <a:latin typeface="Consolas" panose="020B0609020204030204" pitchFamily="49" charset="0"/>
                <a:cs typeface="Consolas" panose="020B0609020204030204" pitchFamily="49" charset="0"/>
              </a:rPr>
              <a:t>    0</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5"/>
                </a:solidFill>
                <a:latin typeface="Consolas" panose="020B0609020204030204" pitchFamily="49" charset="0"/>
                <a:cs typeface="Consolas" panose="020B0609020204030204" pitchFamily="49" charset="0"/>
              </a:rPr>
              <a:t>else</a:t>
            </a:r>
          </a:p>
          <a:p>
            <a:pPr marL="0" indent="0">
              <a:buNone/>
            </a:pP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 </a:t>
            </a:r>
            <a:r>
              <a:rPr lang="en-US" dirty="0" err="1">
                <a:solidFill>
                  <a:schemeClr val="accent6"/>
                </a:solidFill>
                <a:latin typeface="Consolas" panose="020B0609020204030204" pitchFamily="49" charset="0"/>
                <a:cs typeface="Consolas" panose="020B0609020204030204" pitchFamily="49" charset="0"/>
              </a:rPr>
              <a:t>sumToN</a:t>
            </a: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- 1)</a:t>
            </a:r>
          </a:p>
          <a:p>
            <a:pPr marL="0" indent="0">
              <a:buNone/>
            </a:pPr>
            <a:r>
              <a:rPr lang="en-US"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211063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191D-146A-A445-825F-1924E4E5F75A}"/>
              </a:ext>
            </a:extLst>
          </p:cNvPr>
          <p:cNvSpPr>
            <a:spLocks noGrp="1"/>
          </p:cNvSpPr>
          <p:nvPr>
            <p:ph type="title"/>
          </p:nvPr>
        </p:nvSpPr>
        <p:spPr/>
        <p:txBody>
          <a:bodyPr/>
          <a:lstStyle/>
          <a:p>
            <a:pPr>
              <a:tabLst>
                <a:tab pos="7594600" algn="r"/>
              </a:tabLst>
            </a:pPr>
            <a:r>
              <a:rPr lang="en-US" dirty="0"/>
              <a:t>Lists	</a:t>
            </a:r>
            <a:r>
              <a:rPr lang="en-US" dirty="0">
                <a:solidFill>
                  <a:schemeClr val="accent1"/>
                </a:solidFill>
                <a:latin typeface="Consolas" panose="020B0609020204030204" pitchFamily="49" charset="0"/>
                <a:cs typeface="Consolas" panose="020B0609020204030204" pitchFamily="49" charset="0"/>
              </a:rPr>
              <a:t>a' list</a:t>
            </a:r>
          </a:p>
        </p:txBody>
      </p:sp>
      <p:sp>
        <p:nvSpPr>
          <p:cNvPr id="3" name="Content Placeholder 2">
            <a:extLst>
              <a:ext uri="{FF2B5EF4-FFF2-40B4-BE49-F238E27FC236}">
                <a16:creationId xmlns:a16="http://schemas.microsoft.com/office/drawing/2014/main" id="{9CE99CD9-B7C6-CC49-AD61-206A88333E0E}"/>
              </a:ext>
            </a:extLst>
          </p:cNvPr>
          <p:cNvSpPr>
            <a:spLocks noGrp="1"/>
          </p:cNvSpPr>
          <p:nvPr>
            <p:ph idx="1"/>
          </p:nvPr>
        </p:nvSpPr>
        <p:spPr>
          <a:xfrm>
            <a:off x="628650" y="1825624"/>
            <a:ext cx="7886700" cy="4867275"/>
          </a:xfrm>
        </p:spPr>
        <p:txBody>
          <a:bodyPr>
            <a:normAutofit/>
          </a:bodyPr>
          <a:lstStyle/>
          <a:p>
            <a:r>
              <a:rPr lang="en-US" dirty="0"/>
              <a:t>Immutable (cannot be changed)</a:t>
            </a:r>
          </a:p>
          <a:p>
            <a:r>
              <a:rPr lang="en-US" dirty="0"/>
              <a:t>Finite sequence of elements</a:t>
            </a:r>
          </a:p>
          <a:p>
            <a:r>
              <a:rPr lang="en-US" dirty="0"/>
              <a:t>All elements must be the same type</a:t>
            </a:r>
          </a:p>
          <a:p>
            <a:pPr marL="0" indent="0">
              <a:buNone/>
            </a:pPr>
            <a:r>
              <a:rPr lang="en-US" dirty="0"/>
              <a:t>Empty list:</a:t>
            </a:r>
          </a:p>
          <a:p>
            <a:pPr marL="0" indent="0">
              <a:buNone/>
            </a:pPr>
            <a:r>
              <a:rPr lang="en-US" dirty="0">
                <a:latin typeface="Consolas" panose="020B0609020204030204" pitchFamily="49" charset="0"/>
                <a:cs typeface="Consolas" panose="020B0609020204030204" pitchFamily="49" charset="0"/>
              </a:rPr>
              <a:t>	[]</a:t>
            </a:r>
          </a:p>
          <a:p>
            <a:pPr marL="0" indent="0">
              <a:buNone/>
            </a:pPr>
            <a:r>
              <a:rPr lang="en-US" dirty="0">
                <a:cs typeface="Consolas" panose="020B0609020204030204" pitchFamily="49" charset="0"/>
              </a:rPr>
              <a:t>List with three </a:t>
            </a:r>
            <a:r>
              <a:rPr lang="en-US" dirty="0" err="1">
                <a:cs typeface="Consolas" panose="020B0609020204030204" pitchFamily="49" charset="0"/>
              </a:rPr>
              <a:t>ints</a:t>
            </a:r>
            <a:r>
              <a:rPr lang="en-US" dirty="0">
                <a:cs typeface="Consolas" panose="020B0609020204030204" pitchFamily="49" charset="0"/>
              </a:rPr>
              <a:t>:</a:t>
            </a:r>
          </a:p>
          <a:p>
            <a:pPr marL="0" indent="0">
              <a:buNone/>
            </a:pPr>
            <a:r>
              <a:rPr lang="en-US" dirty="0">
                <a:latin typeface="Consolas" panose="020B0609020204030204" pitchFamily="49" charset="0"/>
                <a:cs typeface="Consolas" panose="020B0609020204030204" pitchFamily="49" charset="0"/>
              </a:rPr>
              <a:t>	[1; 2; 3]</a:t>
            </a:r>
          </a:p>
          <a:p>
            <a:pPr marL="0" indent="0">
              <a:buNone/>
            </a:pPr>
            <a:r>
              <a:rPr lang="en-US" dirty="0">
                <a:latin typeface="Consolas" panose="020B0609020204030204" pitchFamily="49" charset="0"/>
                <a:cs typeface="Consolas" panose="020B0609020204030204" pitchFamily="49" charset="0"/>
              </a:rPr>
              <a:t>	1::2::3::[]</a:t>
            </a:r>
          </a:p>
          <a:p>
            <a:pPr marL="0" indent="0">
              <a:buNone/>
            </a:pPr>
            <a:r>
              <a:rPr lang="en-US" dirty="0">
                <a:latin typeface="Consolas" panose="020B0609020204030204" pitchFamily="49" charset="0"/>
                <a:cs typeface="Consolas" panose="020B0609020204030204" pitchFamily="49" charset="0"/>
              </a:rPr>
              <a:t>	1::(2:</a:t>
            </a:r>
            <a:r>
              <a:rPr lang="en-US" dirty="0">
                <a:latin typeface="Consolas" panose="020B0609020204030204" pitchFamily="49" charset="0"/>
                <a:cs typeface="Consolas" panose="020B0609020204030204" pitchFamily="49" charset="0"/>
                <a:sym typeface="Wingdings" pitchFamily="2" charset="2"/>
              </a:rPr>
              <a:t>:(3::([])))</a:t>
            </a: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179965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992D-B256-0441-A759-7C9CC08C8B4C}"/>
              </a:ext>
            </a:extLst>
          </p:cNvPr>
          <p:cNvSpPr>
            <a:spLocks noGrp="1"/>
          </p:cNvSpPr>
          <p:nvPr>
            <p:ph type="title"/>
          </p:nvPr>
        </p:nvSpPr>
        <p:spPr/>
        <p:txBody>
          <a:bodyPr/>
          <a:lstStyle/>
          <a:p>
            <a:pPr>
              <a:tabLst>
                <a:tab pos="7594600" algn="r"/>
              </a:tabLst>
            </a:pPr>
            <a:r>
              <a:rPr lang="en-US" dirty="0"/>
              <a:t>List Operators	</a:t>
            </a:r>
            <a:r>
              <a:rPr lang="en-US" dirty="0">
                <a:solidFill>
                  <a:schemeClr val="accent1"/>
                </a:solidFill>
                <a:latin typeface="Consolas" panose="020B0609020204030204" pitchFamily="49" charset="0"/>
                <a:cs typeface="Consolas" panose="020B0609020204030204" pitchFamily="49" charset="0"/>
              </a:rPr>
              <a:t>Cons ::</a:t>
            </a:r>
          </a:p>
        </p:txBody>
      </p:sp>
      <p:sp>
        <p:nvSpPr>
          <p:cNvPr id="3" name="Content Placeholder 2">
            <a:extLst>
              <a:ext uri="{FF2B5EF4-FFF2-40B4-BE49-F238E27FC236}">
                <a16:creationId xmlns:a16="http://schemas.microsoft.com/office/drawing/2014/main" id="{7EE69817-32ED-B84C-8E16-7FCCC6EC1F32}"/>
              </a:ext>
            </a:extLst>
          </p:cNvPr>
          <p:cNvSpPr>
            <a:spLocks noGrp="1"/>
          </p:cNvSpPr>
          <p:nvPr>
            <p:ph idx="1"/>
          </p:nvPr>
        </p:nvSpPr>
        <p:spPr/>
        <p:txBody>
          <a:bodyPr/>
          <a:lstStyle/>
          <a:p>
            <a:pPr marL="0" indent="0">
              <a:buNone/>
            </a:pPr>
            <a:r>
              <a:rPr lang="en-US" dirty="0">
                <a:cs typeface="Consolas" panose="020B0609020204030204" pitchFamily="49" charset="0"/>
              </a:rPr>
              <a:t>Prepend an element to a list</a:t>
            </a:r>
          </a:p>
          <a:p>
            <a:r>
              <a:rPr lang="en-US" dirty="0">
                <a:cs typeface="Consolas" panose="020B0609020204030204" pitchFamily="49" charset="0"/>
              </a:rPr>
              <a:t>Does </a:t>
            </a:r>
            <a:r>
              <a:rPr lang="en-US" b="1" i="1" dirty="0">
                <a:cs typeface="Consolas" panose="020B0609020204030204" pitchFamily="49" charset="0"/>
              </a:rPr>
              <a:t>not</a:t>
            </a:r>
            <a:r>
              <a:rPr lang="en-US" dirty="0">
                <a:cs typeface="Consolas" panose="020B0609020204030204" pitchFamily="49" charset="0"/>
              </a:rPr>
              <a:t> modify the original list</a:t>
            </a:r>
          </a:p>
          <a:p>
            <a:r>
              <a:rPr lang="en-US" dirty="0">
                <a:cs typeface="Consolas" panose="020B0609020204030204" pitchFamily="49" charset="0"/>
              </a:rPr>
              <a:t>The original list can be empty</a:t>
            </a:r>
          </a:p>
          <a:p>
            <a:r>
              <a:rPr lang="en-US" dirty="0">
                <a:cs typeface="Consolas" panose="020B0609020204030204" pitchFamily="49" charset="0"/>
              </a:rPr>
              <a:t>The </a:t>
            </a:r>
            <a:r>
              <a:rPr lang="en-US" b="1" i="1" dirty="0">
                <a:cs typeface="Consolas" panose="020B0609020204030204" pitchFamily="49" charset="0"/>
              </a:rPr>
              <a:t>types</a:t>
            </a:r>
            <a:r>
              <a:rPr lang="en-US" dirty="0">
                <a:cs typeface="Consolas" panose="020B0609020204030204" pitchFamily="49" charset="0"/>
              </a:rPr>
              <a:t> must match</a:t>
            </a:r>
          </a:p>
          <a:p>
            <a:pPr marL="0" indent="0">
              <a:buNone/>
            </a:pPr>
            <a:endParaRPr lang="en-US" b="1" dirty="0">
              <a:solidFill>
                <a:schemeClr val="accent1"/>
              </a:solidFill>
              <a:latin typeface="Consolas" panose="020B0609020204030204" pitchFamily="49" charset="0"/>
              <a:cs typeface="Consolas" panose="020B0609020204030204" pitchFamily="49" charset="0"/>
            </a:endParaRPr>
          </a:p>
          <a:p>
            <a:pPr marL="0" indent="0">
              <a:buNone/>
            </a:pPr>
            <a:r>
              <a:rPr lang="en-US" b="1" dirty="0">
                <a:solidFill>
                  <a:schemeClr val="accent1"/>
                </a:solidFill>
                <a:latin typeface="Consolas" panose="020B0609020204030204" pitchFamily="49" charset="0"/>
                <a:cs typeface="Consolas" panose="020B0609020204030204" pitchFamily="49" charset="0"/>
              </a:rPr>
              <a:t>module</a:t>
            </a:r>
            <a:r>
              <a:rPr lang="en-US" dirty="0">
                <a:latin typeface="Consolas" panose="020B0609020204030204" pitchFamily="49" charset="0"/>
                <a:cs typeface="Consolas" panose="020B0609020204030204" pitchFamily="49" charset="0"/>
              </a:rPr>
              <a:t> List</a:t>
            </a:r>
          </a:p>
          <a:p>
            <a:pPr marL="0" indent="0">
              <a:buNone/>
            </a:pPr>
            <a:r>
              <a:rPr lang="en-US" b="1" dirty="0">
                <a:solidFill>
                  <a:schemeClr val="accent1"/>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cons</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val</a:t>
            </a:r>
            <a:r>
              <a:rPr lang="en-US" dirty="0">
                <a:latin typeface="Consolas" panose="020B0609020204030204" pitchFamily="49" charset="0"/>
                <a:cs typeface="Consolas" panose="020B0609020204030204" pitchFamily="49" charset="0"/>
              </a:rPr>
              <a:t> : </a:t>
            </a:r>
            <a:r>
              <a:rPr lang="en-US" dirty="0">
                <a:solidFill>
                  <a:schemeClr val="accent2"/>
                </a:solidFill>
                <a:latin typeface="Consolas" panose="020B0609020204030204" pitchFamily="49" charset="0"/>
                <a:cs typeface="Consolas" panose="020B0609020204030204" pitchFamily="49" charset="0"/>
              </a:rPr>
              <a:t>a'</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lst</a:t>
            </a:r>
            <a:r>
              <a:rPr lang="en-US" dirty="0">
                <a:latin typeface="Consolas" panose="020B0609020204030204" pitchFamily="49" charset="0"/>
                <a:cs typeface="Consolas" panose="020B0609020204030204" pitchFamily="49" charset="0"/>
              </a:rPr>
              <a:t> : </a:t>
            </a:r>
            <a:r>
              <a:rPr lang="en-US" dirty="0">
                <a:solidFill>
                  <a:schemeClr val="accent2"/>
                </a:solidFill>
                <a:latin typeface="Consolas" panose="020B0609020204030204" pitchFamily="49" charset="0"/>
                <a:cs typeface="Consolas" panose="020B0609020204030204" pitchFamily="49" charset="0"/>
              </a:rPr>
              <a:t>a'</a:t>
            </a:r>
            <a:r>
              <a:rPr lang="en-US" dirty="0">
                <a:latin typeface="Consolas" panose="020B0609020204030204" pitchFamily="49" charset="0"/>
                <a:cs typeface="Consolas" panose="020B0609020204030204" pitchFamily="49" charset="0"/>
              </a:rPr>
              <a:t> </a:t>
            </a:r>
            <a:r>
              <a:rPr lang="en-US" dirty="0">
                <a:solidFill>
                  <a:schemeClr val="accent2"/>
                </a:solidFill>
                <a:latin typeface="Consolas" panose="020B0609020204030204" pitchFamily="49" charset="0"/>
                <a:cs typeface="Consolas" panose="020B0609020204030204" pitchFamily="49" charset="0"/>
              </a:rPr>
              <a:t>list</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val</a:t>
            </a:r>
            <a:r>
              <a:rPr lang="en-US" dirty="0">
                <a:latin typeface="Consolas" panose="020B0609020204030204" pitchFamily="49" charset="0"/>
                <a:cs typeface="Consolas" panose="020B0609020204030204" pitchFamily="49" charset="0"/>
              </a:rPr>
              <a:t>::</a:t>
            </a:r>
            <a:r>
              <a:rPr lang="en-US" dirty="0" err="1">
                <a:latin typeface="Consolas" panose="020B0609020204030204" pitchFamily="49" charset="0"/>
                <a:cs typeface="Consolas" panose="020B0609020204030204" pitchFamily="49" charset="0"/>
              </a:rPr>
              <a:t>lst</a:t>
            </a:r>
            <a:endParaRPr lang="en-US" dirty="0">
              <a:latin typeface="Consolas" panose="020B0609020204030204" pitchFamily="49" charset="0"/>
              <a:cs typeface="Consolas" panose="020B0609020204030204" pitchFamily="49" charset="0"/>
            </a:endParaRPr>
          </a:p>
          <a:p>
            <a:pPr marL="0" indent="0">
              <a:buNone/>
            </a:pPr>
            <a:endParaRPr lang="en-US" dirty="0"/>
          </a:p>
        </p:txBody>
      </p:sp>
    </p:spTree>
    <p:extLst>
      <p:ext uri="{BB962C8B-B14F-4D97-AF65-F5344CB8AC3E}">
        <p14:creationId xmlns:p14="http://schemas.microsoft.com/office/powerpoint/2010/main" val="1689284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992D-B256-0441-A759-7C9CC08C8B4C}"/>
              </a:ext>
            </a:extLst>
          </p:cNvPr>
          <p:cNvSpPr>
            <a:spLocks noGrp="1"/>
          </p:cNvSpPr>
          <p:nvPr>
            <p:ph type="title"/>
          </p:nvPr>
        </p:nvSpPr>
        <p:spPr/>
        <p:txBody>
          <a:bodyPr/>
          <a:lstStyle/>
          <a:p>
            <a:pPr>
              <a:tabLst>
                <a:tab pos="7594600" algn="r"/>
              </a:tabLst>
            </a:pPr>
            <a:r>
              <a:rPr lang="en-US" dirty="0"/>
              <a:t>List Operators	</a:t>
            </a:r>
            <a:r>
              <a:rPr lang="en-US" dirty="0">
                <a:solidFill>
                  <a:schemeClr val="accent1"/>
                </a:solidFill>
                <a:latin typeface="Consolas" panose="020B0609020204030204" pitchFamily="49" charset="0"/>
                <a:cs typeface="Consolas" panose="020B0609020204030204" pitchFamily="49" charset="0"/>
              </a:rPr>
              <a:t>Append @</a:t>
            </a:r>
          </a:p>
        </p:txBody>
      </p:sp>
      <p:sp>
        <p:nvSpPr>
          <p:cNvPr id="3" name="Content Placeholder 2">
            <a:extLst>
              <a:ext uri="{FF2B5EF4-FFF2-40B4-BE49-F238E27FC236}">
                <a16:creationId xmlns:a16="http://schemas.microsoft.com/office/drawing/2014/main" id="{7EE69817-32ED-B84C-8E16-7FCCC6EC1F32}"/>
              </a:ext>
            </a:extLst>
          </p:cNvPr>
          <p:cNvSpPr>
            <a:spLocks noGrp="1"/>
          </p:cNvSpPr>
          <p:nvPr>
            <p:ph idx="1"/>
          </p:nvPr>
        </p:nvSpPr>
        <p:spPr>
          <a:xfrm>
            <a:off x="628650" y="1825624"/>
            <a:ext cx="7886700" cy="4943476"/>
          </a:xfrm>
        </p:spPr>
        <p:txBody>
          <a:bodyPr/>
          <a:lstStyle/>
          <a:p>
            <a:pPr marL="0" indent="0">
              <a:buNone/>
            </a:pPr>
            <a:r>
              <a:rPr lang="en-US" dirty="0">
                <a:cs typeface="Consolas" panose="020B0609020204030204" pitchFamily="49" charset="0"/>
              </a:rPr>
              <a:t>Appends a list to the end of another list</a:t>
            </a:r>
          </a:p>
          <a:p>
            <a:r>
              <a:rPr lang="en-US" dirty="0">
                <a:cs typeface="Consolas" panose="020B0609020204030204" pitchFamily="49" charset="0"/>
              </a:rPr>
              <a:t>Does </a:t>
            </a:r>
            <a:r>
              <a:rPr lang="en-US" b="1" i="1" dirty="0">
                <a:cs typeface="Consolas" panose="020B0609020204030204" pitchFamily="49" charset="0"/>
              </a:rPr>
              <a:t>not</a:t>
            </a:r>
            <a:r>
              <a:rPr lang="en-US" dirty="0">
                <a:cs typeface="Consolas" panose="020B0609020204030204" pitchFamily="49" charset="0"/>
              </a:rPr>
              <a:t> modify either original list</a:t>
            </a:r>
          </a:p>
          <a:p>
            <a:r>
              <a:rPr lang="en-US" dirty="0">
                <a:cs typeface="Consolas" panose="020B0609020204030204" pitchFamily="49" charset="0"/>
              </a:rPr>
              <a:t>The </a:t>
            </a:r>
            <a:r>
              <a:rPr lang="en-US" b="1" i="1" dirty="0">
                <a:cs typeface="Consolas" panose="020B0609020204030204" pitchFamily="49" charset="0"/>
              </a:rPr>
              <a:t>types</a:t>
            </a:r>
            <a:r>
              <a:rPr lang="en-US" dirty="0">
                <a:cs typeface="Consolas" panose="020B0609020204030204" pitchFamily="49" charset="0"/>
              </a:rPr>
              <a:t> must match</a:t>
            </a:r>
          </a:p>
          <a:p>
            <a:pPr marL="0" indent="0">
              <a:buNone/>
            </a:pPr>
            <a:endParaRPr lang="en-US" dirty="0"/>
          </a:p>
          <a:p>
            <a:pPr marL="0" indent="0">
              <a:buNone/>
            </a:pPr>
            <a:r>
              <a:rPr lang="en-US" dirty="0">
                <a:solidFill>
                  <a:schemeClr val="bg2">
                    <a:lumMod val="50000"/>
                  </a:schemeClr>
                </a:solidFill>
                <a:latin typeface="Consolas" panose="020B0609020204030204" pitchFamily="49" charset="0"/>
                <a:cs typeface="Consolas" panose="020B0609020204030204" pitchFamily="49" charset="0"/>
              </a:rPr>
              <a:t>[1] @ [2; 3; 4]		</a:t>
            </a:r>
            <a:r>
              <a:rPr lang="en-US" b="1" dirty="0">
                <a:solidFill>
                  <a:schemeClr val="accent1"/>
                </a:solidFill>
                <a:latin typeface="Consolas" panose="020B0609020204030204" pitchFamily="49" charset="0"/>
                <a:cs typeface="Consolas" panose="020B0609020204030204" pitchFamily="49" charset="0"/>
              </a:rPr>
              <a:t>[1; 2; 3; 4]</a:t>
            </a:r>
          </a:p>
          <a:p>
            <a:pPr marL="0" indent="0">
              <a:buNone/>
            </a:pPr>
            <a:r>
              <a:rPr lang="en-US" dirty="0">
                <a:solidFill>
                  <a:schemeClr val="bg2">
                    <a:lumMod val="50000"/>
                  </a:schemeClr>
                </a:solidFill>
                <a:latin typeface="Consolas" panose="020B0609020204030204" pitchFamily="49" charset="0"/>
                <a:cs typeface="Consolas" panose="020B0609020204030204" pitchFamily="49" charset="0"/>
              </a:rPr>
              <a:t>[1; 2] @ [3]			</a:t>
            </a:r>
            <a:r>
              <a:rPr lang="en-US" b="1" dirty="0">
                <a:solidFill>
                  <a:schemeClr val="accent1"/>
                </a:solidFill>
                <a:latin typeface="Consolas" panose="020B0609020204030204" pitchFamily="49" charset="0"/>
                <a:cs typeface="Consolas" panose="020B0609020204030204" pitchFamily="49" charset="0"/>
              </a:rPr>
              <a:t>[1; 2; 3]</a:t>
            </a:r>
          </a:p>
          <a:p>
            <a:pPr marL="0" indent="0">
              <a:buNone/>
            </a:pPr>
            <a:endParaRPr lang="en-US" b="1" dirty="0">
              <a:solidFill>
                <a:schemeClr val="accent1"/>
              </a:solidFill>
              <a:latin typeface="Consolas" panose="020B0609020204030204" pitchFamily="49" charset="0"/>
              <a:cs typeface="Consolas" panose="020B0609020204030204" pitchFamily="49" charset="0"/>
            </a:endParaRPr>
          </a:p>
          <a:p>
            <a:pPr marL="0" indent="0">
              <a:buNone/>
            </a:pPr>
            <a:r>
              <a:rPr lang="en-US" b="1" dirty="0">
                <a:solidFill>
                  <a:schemeClr val="accent1"/>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t>
            </a:r>
            <a:r>
              <a:rPr lang="en-US" dirty="0">
                <a:latin typeface="Consolas" panose="020B0609020204030204" pitchFamily="49" charset="0"/>
                <a:cs typeface="Consolas" panose="020B0609020204030204" pitchFamily="49" charset="0"/>
              </a:rPr>
              <a:t> (l1 : </a:t>
            </a:r>
            <a:r>
              <a:rPr lang="en-US" dirty="0">
                <a:solidFill>
                  <a:schemeClr val="accent2"/>
                </a:solidFill>
                <a:latin typeface="Consolas" panose="020B0609020204030204" pitchFamily="49" charset="0"/>
                <a:cs typeface="Consolas" panose="020B0609020204030204" pitchFamily="49" charset="0"/>
              </a:rPr>
              <a:t>a' list</a:t>
            </a:r>
            <a:r>
              <a:rPr lang="en-US" dirty="0">
                <a:latin typeface="Consolas" panose="020B0609020204030204" pitchFamily="49" charset="0"/>
                <a:cs typeface="Consolas" panose="020B0609020204030204" pitchFamily="49" charset="0"/>
              </a:rPr>
              <a:t>) (l2 : </a:t>
            </a:r>
            <a:r>
              <a:rPr lang="en-US" dirty="0">
                <a:solidFill>
                  <a:schemeClr val="accent2"/>
                </a:solidFill>
                <a:latin typeface="Consolas" panose="020B0609020204030204" pitchFamily="49" charset="0"/>
                <a:cs typeface="Consolas" panose="020B0609020204030204" pitchFamily="49" charset="0"/>
              </a:rPr>
              <a:t>a'</a:t>
            </a:r>
            <a:r>
              <a:rPr lang="en-US" dirty="0">
                <a:latin typeface="Consolas" panose="020B0609020204030204" pitchFamily="49" charset="0"/>
                <a:cs typeface="Consolas" panose="020B0609020204030204" pitchFamily="49" charset="0"/>
              </a:rPr>
              <a:t> </a:t>
            </a:r>
            <a:r>
              <a:rPr lang="en-US" dirty="0">
                <a:solidFill>
                  <a:schemeClr val="accent2"/>
                </a:solidFill>
                <a:latin typeface="Consolas" panose="020B0609020204030204" pitchFamily="49" charset="0"/>
                <a:cs typeface="Consolas" panose="020B0609020204030204" pitchFamily="49" charset="0"/>
              </a:rPr>
              <a:t>list</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a:t>
            </a:r>
            <a:r>
              <a:rPr lang="en-US" dirty="0">
                <a:solidFill>
                  <a:schemeClr val="accent6">
                    <a:lumMod val="75000"/>
                  </a:schemeClr>
                </a:solidFill>
                <a:latin typeface="Consolas" panose="020B0609020204030204" pitchFamily="49" charset="0"/>
                <a:cs typeface="Consolas" panose="020B0609020204030204" pitchFamily="49" charset="0"/>
              </a:rPr>
              <a:t>(* implementation hidden *)</a:t>
            </a:r>
          </a:p>
        </p:txBody>
      </p:sp>
    </p:spTree>
    <p:extLst>
      <p:ext uri="{BB962C8B-B14F-4D97-AF65-F5344CB8AC3E}">
        <p14:creationId xmlns:p14="http://schemas.microsoft.com/office/powerpoint/2010/main" val="4209348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992D-B256-0441-A759-7C9CC08C8B4C}"/>
              </a:ext>
            </a:extLst>
          </p:cNvPr>
          <p:cNvSpPr>
            <a:spLocks noGrp="1"/>
          </p:cNvSpPr>
          <p:nvPr>
            <p:ph type="title"/>
          </p:nvPr>
        </p:nvSpPr>
        <p:spPr/>
        <p:txBody>
          <a:bodyPr/>
          <a:lstStyle/>
          <a:p>
            <a:pPr>
              <a:tabLst>
                <a:tab pos="7594600" algn="r"/>
              </a:tabLst>
            </a:pPr>
            <a:r>
              <a:rPr lang="en-US" dirty="0"/>
              <a:t>List Operators	</a:t>
            </a:r>
            <a:r>
              <a:rPr lang="en-US" dirty="0" err="1">
                <a:solidFill>
                  <a:schemeClr val="accent1"/>
                </a:solidFill>
                <a:latin typeface="Consolas" panose="020B0609020204030204" pitchFamily="49" charset="0"/>
                <a:cs typeface="Consolas" panose="020B0609020204030204" pitchFamily="49" charset="0"/>
              </a:rPr>
              <a:t>hd</a:t>
            </a:r>
            <a:endParaRPr lang="en-US" dirty="0">
              <a:solidFill>
                <a:schemeClr val="accent1"/>
              </a:solidFill>
              <a:latin typeface="Consolas" panose="020B0609020204030204" pitchFamily="49" charset="0"/>
              <a:cs typeface="Consolas" panose="020B0609020204030204" pitchFamily="49" charset="0"/>
            </a:endParaRPr>
          </a:p>
        </p:txBody>
      </p:sp>
      <p:sp>
        <p:nvSpPr>
          <p:cNvPr id="3" name="Content Placeholder 2">
            <a:extLst>
              <a:ext uri="{FF2B5EF4-FFF2-40B4-BE49-F238E27FC236}">
                <a16:creationId xmlns:a16="http://schemas.microsoft.com/office/drawing/2014/main" id="{7EE69817-32ED-B84C-8E16-7FCCC6EC1F32}"/>
              </a:ext>
            </a:extLst>
          </p:cNvPr>
          <p:cNvSpPr>
            <a:spLocks noGrp="1"/>
          </p:cNvSpPr>
          <p:nvPr>
            <p:ph idx="1"/>
          </p:nvPr>
        </p:nvSpPr>
        <p:spPr>
          <a:xfrm>
            <a:off x="628650" y="1825624"/>
            <a:ext cx="7886700" cy="4829175"/>
          </a:xfrm>
        </p:spPr>
        <p:txBody>
          <a:bodyPr>
            <a:normAutofit lnSpcReduction="10000"/>
          </a:bodyPr>
          <a:lstStyle/>
          <a:p>
            <a:pPr marL="0" indent="0">
              <a:buNone/>
            </a:pPr>
            <a:r>
              <a:rPr lang="en-US" dirty="0">
                <a:cs typeface="Consolas" panose="020B0609020204030204" pitchFamily="49" charset="0"/>
              </a:rPr>
              <a:t>Extract the first element of the list</a:t>
            </a:r>
          </a:p>
          <a:p>
            <a:r>
              <a:rPr lang="en-US" dirty="0">
                <a:cs typeface="Consolas" panose="020B0609020204030204" pitchFamily="49" charset="0"/>
              </a:rPr>
              <a:t>Returns the “left side” of the cons</a:t>
            </a:r>
          </a:p>
          <a:p>
            <a:pPr marL="0" indent="0">
              <a:buNone/>
            </a:pPr>
            <a:endParaRPr lang="en-US" b="1" dirty="0">
              <a:solidFill>
                <a:schemeClr val="accent1"/>
              </a:solidFill>
              <a:latin typeface="Consolas" panose="020B0609020204030204" pitchFamily="49" charset="0"/>
              <a:cs typeface="Consolas" panose="020B0609020204030204" pitchFamily="49" charset="0"/>
            </a:endParaRPr>
          </a:p>
          <a:p>
            <a:pPr marL="0" indent="0">
              <a:buNone/>
            </a:pPr>
            <a:r>
              <a:rPr lang="en-US" dirty="0" err="1">
                <a:solidFill>
                  <a:schemeClr val="tx2"/>
                </a:solidFill>
                <a:latin typeface="Consolas" panose="020B0609020204030204" pitchFamily="49" charset="0"/>
                <a:cs typeface="Consolas" panose="020B0609020204030204" pitchFamily="49" charset="0"/>
              </a:rPr>
              <a:t>List.hd</a:t>
            </a:r>
            <a:r>
              <a:rPr lang="en-US" dirty="0">
                <a:solidFill>
                  <a:schemeClr val="tx2"/>
                </a:solidFill>
                <a:latin typeface="Consolas" panose="020B0609020204030204" pitchFamily="49" charset="0"/>
                <a:cs typeface="Consolas" panose="020B0609020204030204" pitchFamily="49" charset="0"/>
              </a:rPr>
              <a:t> [1; 2; 3]				</a:t>
            </a:r>
            <a:r>
              <a:rPr lang="en-US" b="1" dirty="0">
                <a:solidFill>
                  <a:schemeClr val="accent1"/>
                </a:solidFill>
                <a:latin typeface="Consolas" panose="020B0609020204030204" pitchFamily="49" charset="0"/>
                <a:cs typeface="Consolas" panose="020B0609020204030204" pitchFamily="49" charset="0"/>
              </a:rPr>
              <a:t>1</a:t>
            </a:r>
          </a:p>
          <a:p>
            <a:pPr marL="0" indent="0">
              <a:buNone/>
            </a:pPr>
            <a:endParaRPr lang="en-US" b="1" dirty="0">
              <a:solidFill>
                <a:schemeClr val="accent1"/>
              </a:solidFill>
              <a:latin typeface="Consolas" panose="020B0609020204030204" pitchFamily="49" charset="0"/>
              <a:cs typeface="Consolas" panose="020B0609020204030204" pitchFamily="49" charset="0"/>
            </a:endParaRPr>
          </a:p>
          <a:p>
            <a:pPr marL="0" indent="0">
              <a:buNone/>
            </a:pPr>
            <a:r>
              <a:rPr lang="en-US" b="1" dirty="0">
                <a:solidFill>
                  <a:schemeClr val="accent1"/>
                </a:solidFill>
                <a:latin typeface="Consolas" panose="020B0609020204030204" pitchFamily="49" charset="0"/>
                <a:cs typeface="Consolas" panose="020B0609020204030204" pitchFamily="49" charset="0"/>
              </a:rPr>
              <a:t>module</a:t>
            </a:r>
            <a:r>
              <a:rPr lang="en-US" dirty="0">
                <a:latin typeface="Consolas" panose="020B0609020204030204" pitchFamily="49" charset="0"/>
                <a:cs typeface="Consolas" panose="020B0609020204030204" pitchFamily="49" charset="0"/>
              </a:rPr>
              <a:t> List</a:t>
            </a:r>
          </a:p>
          <a:p>
            <a:pPr marL="0" indent="0">
              <a:buNone/>
            </a:pPr>
            <a:r>
              <a:rPr lang="en-US" b="1" dirty="0">
                <a:solidFill>
                  <a:schemeClr val="accent1"/>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hd</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lst</a:t>
            </a:r>
            <a:r>
              <a:rPr lang="en-US" dirty="0">
                <a:latin typeface="Consolas" panose="020B0609020204030204" pitchFamily="49" charset="0"/>
                <a:cs typeface="Consolas" panose="020B0609020204030204" pitchFamily="49" charset="0"/>
              </a:rPr>
              <a:t> : </a:t>
            </a:r>
            <a:r>
              <a:rPr lang="en-US" dirty="0">
                <a:solidFill>
                  <a:schemeClr val="accent2"/>
                </a:solidFill>
                <a:latin typeface="Consolas" panose="020B0609020204030204" pitchFamily="49" charset="0"/>
                <a:cs typeface="Consolas" panose="020B0609020204030204" pitchFamily="49" charset="0"/>
              </a:rPr>
              <a:t>a'</a:t>
            </a:r>
            <a:r>
              <a:rPr lang="en-US" dirty="0">
                <a:latin typeface="Consolas" panose="020B0609020204030204" pitchFamily="49" charset="0"/>
                <a:cs typeface="Consolas" panose="020B0609020204030204" pitchFamily="49" charset="0"/>
              </a:rPr>
              <a:t> </a:t>
            </a:r>
            <a:r>
              <a:rPr lang="en-US" dirty="0">
                <a:solidFill>
                  <a:schemeClr val="accent2"/>
                </a:solidFill>
                <a:latin typeface="Consolas" panose="020B0609020204030204" pitchFamily="49" charset="0"/>
                <a:cs typeface="Consolas" panose="020B0609020204030204" pitchFamily="49" charset="0"/>
              </a:rPr>
              <a:t>list</a:t>
            </a:r>
            <a:r>
              <a:rPr lang="en-US" dirty="0">
                <a:latin typeface="Consolas" panose="020B0609020204030204" pitchFamily="49" charset="0"/>
                <a:cs typeface="Consolas" panose="020B0609020204030204" pitchFamily="49" charset="0"/>
              </a:rPr>
              <a:t>) =</a:t>
            </a:r>
          </a:p>
          <a:p>
            <a:pPr marL="0" indent="0">
              <a:buNone/>
            </a:pPr>
            <a:r>
              <a:rPr lang="en-US" b="1" dirty="0">
                <a:solidFill>
                  <a:schemeClr val="accent1"/>
                </a:solidFill>
                <a:latin typeface="Consolas" panose="020B0609020204030204" pitchFamily="49" charset="0"/>
                <a:cs typeface="Consolas" panose="020B0609020204030204" pitchFamily="49" charset="0"/>
              </a:rPr>
              <a:t>  match</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lst</a:t>
            </a:r>
            <a:r>
              <a:rPr lang="en-US" dirty="0">
                <a:latin typeface="Consolas" panose="020B0609020204030204" pitchFamily="49" charset="0"/>
                <a:cs typeface="Consolas" panose="020B0609020204030204" pitchFamily="49" charset="0"/>
              </a:rPr>
              <a:t> </a:t>
            </a:r>
            <a:r>
              <a:rPr lang="en-US" b="1" dirty="0">
                <a:solidFill>
                  <a:schemeClr val="accent1"/>
                </a:solidFill>
                <a:latin typeface="Consolas" panose="020B0609020204030204" pitchFamily="49" charset="0"/>
                <a:cs typeface="Consolas" panose="020B0609020204030204" pitchFamily="49" charset="0"/>
              </a:rPr>
              <a:t>with</a:t>
            </a:r>
          </a:p>
          <a:p>
            <a:pPr marL="0" indent="0">
              <a:buNone/>
            </a:pPr>
            <a:r>
              <a:rPr lang="en-US" dirty="0">
                <a:latin typeface="Consolas" panose="020B0609020204030204" pitchFamily="49" charset="0"/>
                <a:cs typeface="Consolas" panose="020B0609020204030204" pitchFamily="49" charset="0"/>
              </a:rPr>
              <a:t>  | </a:t>
            </a:r>
            <a:r>
              <a:rPr lang="en-US" dirty="0" err="1">
                <a:latin typeface="Consolas" panose="020B0609020204030204" pitchFamily="49" charset="0"/>
                <a:cs typeface="Consolas" panose="020B0609020204030204" pitchFamily="49" charset="0"/>
              </a:rPr>
              <a:t>hd</a:t>
            </a:r>
            <a:r>
              <a:rPr lang="en-US" dirty="0">
                <a:latin typeface="Consolas" panose="020B0609020204030204" pitchFamily="49" charset="0"/>
                <a:cs typeface="Consolas" panose="020B0609020204030204" pitchFamily="49" charset="0"/>
              </a:rPr>
              <a:t>::_ -&gt; </a:t>
            </a:r>
            <a:r>
              <a:rPr lang="en-US" dirty="0" err="1">
                <a:latin typeface="Consolas" panose="020B0609020204030204" pitchFamily="49" charset="0"/>
                <a:cs typeface="Consolas" panose="020B0609020204030204" pitchFamily="49" charset="0"/>
              </a:rPr>
              <a:t>hd</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 [] -&gt; </a:t>
            </a:r>
            <a:r>
              <a:rPr lang="en-US" b="1" dirty="0">
                <a:solidFill>
                  <a:schemeClr val="accent1"/>
                </a:solidFill>
                <a:latin typeface="Consolas" panose="020B0609020204030204" pitchFamily="49" charset="0"/>
                <a:cs typeface="Consolas" panose="020B0609020204030204" pitchFamily="49" charset="0"/>
              </a:rPr>
              <a:t>raise</a:t>
            </a:r>
            <a:r>
              <a:rPr lang="en-US" dirty="0">
                <a:latin typeface="Consolas" panose="020B0609020204030204" pitchFamily="49" charset="0"/>
                <a:cs typeface="Consolas" panose="020B0609020204030204" pitchFamily="49" charset="0"/>
              </a:rPr>
              <a:t> (Failure </a:t>
            </a:r>
            <a:r>
              <a:rPr lang="en-US" dirty="0">
                <a:solidFill>
                  <a:schemeClr val="accent2">
                    <a:lumMod val="50000"/>
                  </a:schemeClr>
                </a:solidFill>
                <a:latin typeface="Consolas" panose="020B0609020204030204" pitchFamily="49" charset="0"/>
                <a:cs typeface="Consolas" panose="020B0609020204030204" pitchFamily="49" charset="0"/>
              </a:rPr>
              <a:t>"empty list"</a:t>
            </a:r>
            <a:r>
              <a:rPr lang="en-US"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4237347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9E1B-9D4F-8E4E-B8CC-43DC52917D57}"/>
              </a:ext>
            </a:extLst>
          </p:cNvPr>
          <p:cNvSpPr>
            <a:spLocks noGrp="1"/>
          </p:cNvSpPr>
          <p:nvPr>
            <p:ph type="title"/>
          </p:nvPr>
        </p:nvSpPr>
        <p:spPr/>
        <p:txBody>
          <a:bodyPr/>
          <a:lstStyle/>
          <a:p>
            <a:r>
              <a:rPr lang="en-US" dirty="0"/>
              <a:t>Functions</a:t>
            </a:r>
          </a:p>
        </p:txBody>
      </p:sp>
      <p:sp>
        <p:nvSpPr>
          <p:cNvPr id="3" name="Content Placeholder 2">
            <a:extLst>
              <a:ext uri="{FF2B5EF4-FFF2-40B4-BE49-F238E27FC236}">
                <a16:creationId xmlns:a16="http://schemas.microsoft.com/office/drawing/2014/main" id="{18967833-4C3C-D940-AB1C-A23FA2DAC0A7}"/>
              </a:ext>
            </a:extLst>
          </p:cNvPr>
          <p:cNvSpPr>
            <a:spLocks noGrp="1"/>
          </p:cNvSpPr>
          <p:nvPr>
            <p:ph idx="1"/>
          </p:nvPr>
        </p:nvSpPr>
        <p:spPr/>
        <p:txBody>
          <a:bodyPr/>
          <a:lstStyle/>
          <a:p>
            <a:r>
              <a:rPr lang="en-US" dirty="0"/>
              <a:t>The basic building-block of </a:t>
            </a:r>
            <a:r>
              <a:rPr lang="en-US" dirty="0" err="1"/>
              <a:t>Ocaml</a:t>
            </a:r>
            <a:endParaRPr lang="en-US" dirty="0"/>
          </a:p>
          <a:p>
            <a:pPr lvl="1"/>
            <a:r>
              <a:rPr lang="en-US" dirty="0"/>
              <a:t>Functions </a:t>
            </a:r>
            <a:r>
              <a:rPr lang="en-US" b="1" dirty="0"/>
              <a:t>are expressions</a:t>
            </a:r>
          </a:p>
          <a:p>
            <a:pPr lvl="1"/>
            <a:r>
              <a:rPr lang="en-US" dirty="0"/>
              <a:t>Functions </a:t>
            </a:r>
            <a:r>
              <a:rPr lang="en-US" b="1" dirty="0"/>
              <a:t>have a type</a:t>
            </a:r>
          </a:p>
          <a:p>
            <a:pPr lvl="1"/>
            <a:r>
              <a:rPr lang="en-US" dirty="0"/>
              <a:t>Functions (when fully invoked) </a:t>
            </a:r>
            <a:r>
              <a:rPr lang="en-US" b="1" dirty="0"/>
              <a:t>yield a value</a:t>
            </a:r>
          </a:p>
          <a:p>
            <a:endParaRPr lang="en-US" b="1" dirty="0"/>
          </a:p>
          <a:p>
            <a:r>
              <a:rPr lang="en-US" dirty="0"/>
              <a:t>Looks like a binding at first</a:t>
            </a:r>
          </a:p>
          <a:p>
            <a:endParaRPr lang="en-US" dirty="0"/>
          </a:p>
          <a:p>
            <a:pPr marL="0" indent="0">
              <a:buNone/>
            </a:pPr>
            <a:r>
              <a:rPr lang="en-US" b="1" dirty="0">
                <a:solidFill>
                  <a:schemeClr val="accent1"/>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 4;;</a:t>
            </a:r>
          </a:p>
          <a:p>
            <a:pPr marL="0" indent="0">
              <a:buNone/>
            </a:pPr>
            <a:r>
              <a:rPr lang="en-US" b="1" dirty="0">
                <a:solidFill>
                  <a:schemeClr val="accent1"/>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my_function</a:t>
            </a:r>
            <a:r>
              <a:rPr lang="en-US" dirty="0">
                <a:latin typeface="Consolas" panose="020B0609020204030204" pitchFamily="49" charset="0"/>
                <a:cs typeface="Consolas" panose="020B0609020204030204" pitchFamily="49" charset="0"/>
              </a:rPr>
              <a:t> x y = </a:t>
            </a:r>
            <a:r>
              <a:rPr lang="en-US" dirty="0">
                <a:solidFill>
                  <a:schemeClr val="accent6">
                    <a:lumMod val="75000"/>
                  </a:schemeClr>
                </a:solidFill>
                <a:latin typeface="Consolas" panose="020B0609020204030204" pitchFamily="49" charset="0"/>
                <a:cs typeface="Consolas" panose="020B0609020204030204" pitchFamily="49" charset="0"/>
              </a:rPr>
              <a:t>(* hidden *)</a:t>
            </a:r>
            <a:r>
              <a:rPr lang="en-US"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052341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992D-B256-0441-A759-7C9CC08C8B4C}"/>
              </a:ext>
            </a:extLst>
          </p:cNvPr>
          <p:cNvSpPr>
            <a:spLocks noGrp="1"/>
          </p:cNvSpPr>
          <p:nvPr>
            <p:ph type="title"/>
          </p:nvPr>
        </p:nvSpPr>
        <p:spPr/>
        <p:txBody>
          <a:bodyPr/>
          <a:lstStyle/>
          <a:p>
            <a:pPr>
              <a:tabLst>
                <a:tab pos="7594600" algn="r"/>
              </a:tabLst>
            </a:pPr>
            <a:r>
              <a:rPr lang="en-US" dirty="0"/>
              <a:t>List Operators	</a:t>
            </a:r>
            <a:r>
              <a:rPr lang="en-US" dirty="0" err="1">
                <a:solidFill>
                  <a:schemeClr val="accent1"/>
                </a:solidFill>
                <a:latin typeface="Consolas" panose="020B0609020204030204" pitchFamily="49" charset="0"/>
                <a:cs typeface="Consolas" panose="020B0609020204030204" pitchFamily="49" charset="0"/>
              </a:rPr>
              <a:t>tl</a:t>
            </a:r>
            <a:endParaRPr lang="en-US" dirty="0">
              <a:solidFill>
                <a:schemeClr val="accent1"/>
              </a:solidFill>
              <a:latin typeface="Consolas" panose="020B0609020204030204" pitchFamily="49" charset="0"/>
              <a:cs typeface="Consolas" panose="020B0609020204030204" pitchFamily="49" charset="0"/>
            </a:endParaRPr>
          </a:p>
        </p:txBody>
      </p:sp>
      <p:sp>
        <p:nvSpPr>
          <p:cNvPr id="3" name="Content Placeholder 2">
            <a:extLst>
              <a:ext uri="{FF2B5EF4-FFF2-40B4-BE49-F238E27FC236}">
                <a16:creationId xmlns:a16="http://schemas.microsoft.com/office/drawing/2014/main" id="{7EE69817-32ED-B84C-8E16-7FCCC6EC1F32}"/>
              </a:ext>
            </a:extLst>
          </p:cNvPr>
          <p:cNvSpPr>
            <a:spLocks noGrp="1"/>
          </p:cNvSpPr>
          <p:nvPr>
            <p:ph idx="1"/>
          </p:nvPr>
        </p:nvSpPr>
        <p:spPr>
          <a:xfrm>
            <a:off x="628650" y="1825624"/>
            <a:ext cx="7886700" cy="4829175"/>
          </a:xfrm>
        </p:spPr>
        <p:txBody>
          <a:bodyPr>
            <a:normAutofit lnSpcReduction="10000"/>
          </a:bodyPr>
          <a:lstStyle/>
          <a:p>
            <a:pPr marL="0" indent="0">
              <a:buNone/>
            </a:pPr>
            <a:r>
              <a:rPr lang="en-US" dirty="0">
                <a:cs typeface="Consolas" panose="020B0609020204030204" pitchFamily="49" charset="0"/>
              </a:rPr>
              <a:t>Extract the remaining elements of the list</a:t>
            </a:r>
          </a:p>
          <a:p>
            <a:r>
              <a:rPr lang="en-US" dirty="0">
                <a:cs typeface="Consolas" panose="020B0609020204030204" pitchFamily="49" charset="0"/>
              </a:rPr>
              <a:t>Returns the “right side” of the cons</a:t>
            </a:r>
          </a:p>
          <a:p>
            <a:pPr marL="0" indent="0">
              <a:buNone/>
            </a:pPr>
            <a:endParaRPr lang="en-US" b="1" dirty="0">
              <a:solidFill>
                <a:schemeClr val="accent1"/>
              </a:solidFill>
              <a:latin typeface="Consolas" panose="020B0609020204030204" pitchFamily="49" charset="0"/>
              <a:cs typeface="Consolas" panose="020B0609020204030204" pitchFamily="49" charset="0"/>
            </a:endParaRPr>
          </a:p>
          <a:p>
            <a:pPr marL="0" indent="0">
              <a:buNone/>
            </a:pPr>
            <a:r>
              <a:rPr lang="en-US" dirty="0" err="1">
                <a:solidFill>
                  <a:schemeClr val="tx2"/>
                </a:solidFill>
                <a:latin typeface="Consolas" panose="020B0609020204030204" pitchFamily="49" charset="0"/>
                <a:cs typeface="Consolas" panose="020B0609020204030204" pitchFamily="49" charset="0"/>
              </a:rPr>
              <a:t>List.tl</a:t>
            </a:r>
            <a:r>
              <a:rPr lang="en-US" dirty="0">
                <a:solidFill>
                  <a:schemeClr val="tx2"/>
                </a:solidFill>
                <a:latin typeface="Consolas" panose="020B0609020204030204" pitchFamily="49" charset="0"/>
                <a:cs typeface="Consolas" panose="020B0609020204030204" pitchFamily="49" charset="0"/>
              </a:rPr>
              <a:t> [1; 2; 3]				</a:t>
            </a:r>
            <a:r>
              <a:rPr lang="en-US" b="1" dirty="0">
                <a:solidFill>
                  <a:schemeClr val="accent1"/>
                </a:solidFill>
                <a:latin typeface="Consolas" panose="020B0609020204030204" pitchFamily="49" charset="0"/>
                <a:cs typeface="Consolas" panose="020B0609020204030204" pitchFamily="49" charset="0"/>
              </a:rPr>
              <a:t>[2; 3]</a:t>
            </a:r>
          </a:p>
          <a:p>
            <a:pPr marL="0" indent="0">
              <a:buNone/>
            </a:pPr>
            <a:endParaRPr lang="en-US" b="1" dirty="0">
              <a:solidFill>
                <a:schemeClr val="accent1"/>
              </a:solidFill>
              <a:latin typeface="Consolas" panose="020B0609020204030204" pitchFamily="49" charset="0"/>
              <a:cs typeface="Consolas" panose="020B0609020204030204" pitchFamily="49" charset="0"/>
            </a:endParaRPr>
          </a:p>
          <a:p>
            <a:pPr marL="0" indent="0">
              <a:buNone/>
            </a:pPr>
            <a:r>
              <a:rPr lang="en-US" b="1" dirty="0">
                <a:solidFill>
                  <a:schemeClr val="accent1"/>
                </a:solidFill>
                <a:latin typeface="Consolas" panose="020B0609020204030204" pitchFamily="49" charset="0"/>
                <a:cs typeface="Consolas" panose="020B0609020204030204" pitchFamily="49" charset="0"/>
              </a:rPr>
              <a:t>module</a:t>
            </a:r>
            <a:r>
              <a:rPr lang="en-US" dirty="0">
                <a:latin typeface="Consolas" panose="020B0609020204030204" pitchFamily="49" charset="0"/>
                <a:cs typeface="Consolas" panose="020B0609020204030204" pitchFamily="49" charset="0"/>
              </a:rPr>
              <a:t> List</a:t>
            </a:r>
          </a:p>
          <a:p>
            <a:pPr marL="0" indent="0">
              <a:buNone/>
            </a:pPr>
            <a:r>
              <a:rPr lang="en-US" b="1" dirty="0">
                <a:solidFill>
                  <a:schemeClr val="accent1"/>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tl</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lst</a:t>
            </a:r>
            <a:r>
              <a:rPr lang="en-US" dirty="0">
                <a:latin typeface="Consolas" panose="020B0609020204030204" pitchFamily="49" charset="0"/>
                <a:cs typeface="Consolas" panose="020B0609020204030204" pitchFamily="49" charset="0"/>
              </a:rPr>
              <a:t> : </a:t>
            </a:r>
            <a:r>
              <a:rPr lang="en-US" dirty="0">
                <a:solidFill>
                  <a:schemeClr val="accent2"/>
                </a:solidFill>
                <a:latin typeface="Consolas" panose="020B0609020204030204" pitchFamily="49" charset="0"/>
                <a:cs typeface="Consolas" panose="020B0609020204030204" pitchFamily="49" charset="0"/>
              </a:rPr>
              <a:t>a'</a:t>
            </a:r>
            <a:r>
              <a:rPr lang="en-US" dirty="0">
                <a:latin typeface="Consolas" panose="020B0609020204030204" pitchFamily="49" charset="0"/>
                <a:cs typeface="Consolas" panose="020B0609020204030204" pitchFamily="49" charset="0"/>
              </a:rPr>
              <a:t> </a:t>
            </a:r>
            <a:r>
              <a:rPr lang="en-US" dirty="0">
                <a:solidFill>
                  <a:schemeClr val="accent2"/>
                </a:solidFill>
                <a:latin typeface="Consolas" panose="020B0609020204030204" pitchFamily="49" charset="0"/>
                <a:cs typeface="Consolas" panose="020B0609020204030204" pitchFamily="49" charset="0"/>
              </a:rPr>
              <a:t>list</a:t>
            </a:r>
            <a:r>
              <a:rPr lang="en-US" dirty="0">
                <a:latin typeface="Consolas" panose="020B0609020204030204" pitchFamily="49" charset="0"/>
                <a:cs typeface="Consolas" panose="020B0609020204030204" pitchFamily="49" charset="0"/>
              </a:rPr>
              <a:t>) =</a:t>
            </a:r>
          </a:p>
          <a:p>
            <a:pPr marL="0" indent="0">
              <a:buNone/>
            </a:pPr>
            <a:r>
              <a:rPr lang="en-US" b="1" dirty="0">
                <a:solidFill>
                  <a:schemeClr val="accent1"/>
                </a:solidFill>
                <a:latin typeface="Consolas" panose="020B0609020204030204" pitchFamily="49" charset="0"/>
                <a:cs typeface="Consolas" panose="020B0609020204030204" pitchFamily="49" charset="0"/>
              </a:rPr>
              <a:t>  match</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lst</a:t>
            </a:r>
            <a:r>
              <a:rPr lang="en-US" dirty="0">
                <a:latin typeface="Consolas" panose="020B0609020204030204" pitchFamily="49" charset="0"/>
                <a:cs typeface="Consolas" panose="020B0609020204030204" pitchFamily="49" charset="0"/>
              </a:rPr>
              <a:t> </a:t>
            </a:r>
            <a:r>
              <a:rPr lang="en-US" b="1" dirty="0">
                <a:solidFill>
                  <a:schemeClr val="accent1"/>
                </a:solidFill>
                <a:latin typeface="Consolas" panose="020B0609020204030204" pitchFamily="49" charset="0"/>
                <a:cs typeface="Consolas" panose="020B0609020204030204" pitchFamily="49" charset="0"/>
              </a:rPr>
              <a:t>with</a:t>
            </a:r>
          </a:p>
          <a:p>
            <a:pPr marL="0" indent="0">
              <a:buNone/>
            </a:pPr>
            <a:r>
              <a:rPr lang="en-US" dirty="0">
                <a:latin typeface="Consolas" panose="020B0609020204030204" pitchFamily="49" charset="0"/>
                <a:cs typeface="Consolas" panose="020B0609020204030204" pitchFamily="49" charset="0"/>
              </a:rPr>
              <a:t>  | _::</a:t>
            </a:r>
            <a:r>
              <a:rPr lang="en-US" dirty="0" err="1">
                <a:latin typeface="Consolas" panose="020B0609020204030204" pitchFamily="49" charset="0"/>
                <a:cs typeface="Consolas" panose="020B0609020204030204" pitchFamily="49" charset="0"/>
              </a:rPr>
              <a:t>tl</a:t>
            </a:r>
            <a:r>
              <a:rPr lang="en-US" dirty="0">
                <a:latin typeface="Consolas" panose="020B0609020204030204" pitchFamily="49" charset="0"/>
                <a:cs typeface="Consolas" panose="020B0609020204030204" pitchFamily="49" charset="0"/>
              </a:rPr>
              <a:t> -&gt; </a:t>
            </a:r>
            <a:r>
              <a:rPr lang="en-US" dirty="0" err="1">
                <a:latin typeface="Consolas" panose="020B0609020204030204" pitchFamily="49" charset="0"/>
                <a:cs typeface="Consolas" panose="020B0609020204030204" pitchFamily="49" charset="0"/>
              </a:rPr>
              <a:t>tl</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 [] -&gt; </a:t>
            </a:r>
            <a:r>
              <a:rPr lang="en-US" b="1" dirty="0">
                <a:solidFill>
                  <a:schemeClr val="accent1"/>
                </a:solidFill>
                <a:latin typeface="Consolas" panose="020B0609020204030204" pitchFamily="49" charset="0"/>
                <a:cs typeface="Consolas" panose="020B0609020204030204" pitchFamily="49" charset="0"/>
              </a:rPr>
              <a:t>raise</a:t>
            </a:r>
            <a:r>
              <a:rPr lang="en-US" dirty="0">
                <a:latin typeface="Consolas" panose="020B0609020204030204" pitchFamily="49" charset="0"/>
                <a:cs typeface="Consolas" panose="020B0609020204030204" pitchFamily="49" charset="0"/>
              </a:rPr>
              <a:t> (Failure </a:t>
            </a:r>
            <a:r>
              <a:rPr lang="en-US" dirty="0">
                <a:solidFill>
                  <a:schemeClr val="accent2">
                    <a:lumMod val="50000"/>
                  </a:schemeClr>
                </a:solidFill>
                <a:latin typeface="Consolas" panose="020B0609020204030204" pitchFamily="49" charset="0"/>
                <a:cs typeface="Consolas" panose="020B0609020204030204" pitchFamily="49" charset="0"/>
              </a:rPr>
              <a:t>"empty list"</a:t>
            </a:r>
            <a:r>
              <a:rPr lang="en-US"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883838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44463-B931-FA41-8282-832F1F551A23}"/>
              </a:ext>
            </a:extLst>
          </p:cNvPr>
          <p:cNvSpPr>
            <a:spLocks noGrp="1"/>
          </p:cNvSpPr>
          <p:nvPr>
            <p:ph type="title"/>
          </p:nvPr>
        </p:nvSpPr>
        <p:spPr/>
        <p:txBody>
          <a:bodyPr/>
          <a:lstStyle/>
          <a:p>
            <a:r>
              <a:rPr lang="en-US" dirty="0"/>
              <a:t>Advanced Control Flow</a:t>
            </a:r>
          </a:p>
        </p:txBody>
      </p:sp>
      <p:sp>
        <p:nvSpPr>
          <p:cNvPr id="3" name="Content Placeholder 2">
            <a:extLst>
              <a:ext uri="{FF2B5EF4-FFF2-40B4-BE49-F238E27FC236}">
                <a16:creationId xmlns:a16="http://schemas.microsoft.com/office/drawing/2014/main" id="{9A6C0934-1186-AD41-A2CA-6F7A3446CC72}"/>
              </a:ext>
            </a:extLst>
          </p:cNvPr>
          <p:cNvSpPr>
            <a:spLocks noGrp="1"/>
          </p:cNvSpPr>
          <p:nvPr>
            <p:ph idx="1"/>
          </p:nvPr>
        </p:nvSpPr>
        <p:spPr/>
        <p:txBody>
          <a:bodyPr/>
          <a:lstStyle/>
          <a:p>
            <a:r>
              <a:rPr lang="en-US" dirty="0"/>
              <a:t>What was </a:t>
            </a:r>
            <a:r>
              <a:rPr lang="en-US" b="1" dirty="0">
                <a:solidFill>
                  <a:schemeClr val="accent1"/>
                </a:solidFill>
                <a:latin typeface="Consolas" panose="020B0609020204030204" pitchFamily="49" charset="0"/>
                <a:cs typeface="Consolas" panose="020B0609020204030204" pitchFamily="49" charset="0"/>
              </a:rPr>
              <a:t>match </a:t>
            </a:r>
            <a:r>
              <a:rPr lang="en-US" dirty="0">
                <a:solidFill>
                  <a:schemeClr val="accent1"/>
                </a:solidFill>
                <a:latin typeface="Consolas" panose="020B0609020204030204" pitchFamily="49" charset="0"/>
                <a:cs typeface="Consolas" panose="020B0609020204030204" pitchFamily="49" charset="0"/>
              </a:rPr>
              <a:t>...</a:t>
            </a:r>
            <a:r>
              <a:rPr lang="en-US" b="1" dirty="0">
                <a:solidFill>
                  <a:schemeClr val="accent1"/>
                </a:solidFill>
                <a:latin typeface="Consolas" panose="020B0609020204030204" pitchFamily="49" charset="0"/>
                <a:cs typeface="Consolas" panose="020B0609020204030204" pitchFamily="49" charset="0"/>
              </a:rPr>
              <a:t> with</a:t>
            </a:r>
            <a:r>
              <a:rPr lang="en-US" dirty="0"/>
              <a:t> ?</a:t>
            </a:r>
          </a:p>
          <a:p>
            <a:r>
              <a:rPr lang="en-US" dirty="0"/>
              <a:t>Language feature called “pattern matching”</a:t>
            </a:r>
          </a:p>
          <a:p>
            <a:r>
              <a:rPr lang="en-US" b="1" dirty="0"/>
              <a:t>SUPER POWERFUL</a:t>
            </a:r>
          </a:p>
          <a:p>
            <a:r>
              <a:rPr lang="en-US" dirty="0" err="1"/>
              <a:t>OCaml</a:t>
            </a:r>
            <a:r>
              <a:rPr lang="en-US" dirty="0"/>
              <a:t> will try to do a lot for you</a:t>
            </a:r>
          </a:p>
          <a:p>
            <a:pPr lvl="1"/>
            <a:r>
              <a:rPr lang="en-US" dirty="0"/>
              <a:t>If the value matches -&gt; use it</a:t>
            </a:r>
          </a:p>
          <a:p>
            <a:pPr lvl="1"/>
            <a:r>
              <a:rPr lang="en-US" dirty="0"/>
              <a:t>If the type matches -&gt; use it</a:t>
            </a:r>
          </a:p>
          <a:p>
            <a:pPr lvl="1"/>
            <a:r>
              <a:rPr lang="en-US" dirty="0"/>
              <a:t>If it would be a well-formed expression -&gt; use it</a:t>
            </a:r>
          </a:p>
        </p:txBody>
      </p:sp>
    </p:spTree>
    <p:extLst>
      <p:ext uri="{BB962C8B-B14F-4D97-AF65-F5344CB8AC3E}">
        <p14:creationId xmlns:p14="http://schemas.microsoft.com/office/powerpoint/2010/main" val="1671766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5FC36-9186-EA47-A94C-8559ED65206F}"/>
              </a:ext>
            </a:extLst>
          </p:cNvPr>
          <p:cNvSpPr>
            <a:spLocks noGrp="1"/>
          </p:cNvSpPr>
          <p:nvPr>
            <p:ph type="title"/>
          </p:nvPr>
        </p:nvSpPr>
        <p:spPr/>
        <p:txBody>
          <a:bodyPr/>
          <a:lstStyle/>
          <a:p>
            <a:r>
              <a:rPr lang="en-US" dirty="0"/>
              <a:t>Basic Pattern Matching</a:t>
            </a:r>
          </a:p>
        </p:txBody>
      </p:sp>
      <p:sp>
        <p:nvSpPr>
          <p:cNvPr id="3" name="Content Placeholder 2">
            <a:extLst>
              <a:ext uri="{FF2B5EF4-FFF2-40B4-BE49-F238E27FC236}">
                <a16:creationId xmlns:a16="http://schemas.microsoft.com/office/drawing/2014/main" id="{3F79C064-58DF-7B4C-ADE5-03430D5BE1BD}"/>
              </a:ext>
            </a:extLst>
          </p:cNvPr>
          <p:cNvSpPr>
            <a:spLocks noGrp="1"/>
          </p:cNvSpPr>
          <p:nvPr>
            <p:ph idx="1"/>
          </p:nvPr>
        </p:nvSpPr>
        <p:spPr>
          <a:xfrm>
            <a:off x="628650" y="1825624"/>
            <a:ext cx="7886700" cy="4918075"/>
          </a:xfrm>
        </p:spPr>
        <p:txBody>
          <a:bodyPr>
            <a:normAutofit/>
          </a:bodyPr>
          <a:lstStyle/>
          <a:p>
            <a:pPr marL="0" indent="0">
              <a:buNone/>
            </a:pPr>
            <a:r>
              <a:rPr lang="en-US" b="1" dirty="0">
                <a:solidFill>
                  <a:schemeClr val="accent1"/>
                </a:solidFill>
                <a:latin typeface="Consolas" panose="020B0609020204030204" pitchFamily="49" charset="0"/>
                <a:cs typeface="Consolas" panose="020B0609020204030204" pitchFamily="49" charset="0"/>
              </a:rPr>
              <a:t>if</a:t>
            </a:r>
            <a:r>
              <a:rPr lang="en-US" dirty="0">
                <a:latin typeface="Consolas" panose="020B0609020204030204" pitchFamily="49" charset="0"/>
                <a:cs typeface="Consolas" panose="020B0609020204030204" pitchFamily="49" charset="0"/>
              </a:rPr>
              <a:t> expr </a:t>
            </a:r>
            <a:r>
              <a:rPr lang="en-US" b="1" dirty="0">
                <a:solidFill>
                  <a:schemeClr val="accent1"/>
                </a:solidFill>
                <a:latin typeface="Consolas" panose="020B0609020204030204" pitchFamily="49" charset="0"/>
                <a:cs typeface="Consolas" panose="020B0609020204030204" pitchFamily="49" charset="0"/>
              </a:rPr>
              <a:t>then</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valT</a:t>
            </a:r>
            <a:r>
              <a:rPr lang="en-US" dirty="0">
                <a:latin typeface="Consolas" panose="020B0609020204030204" pitchFamily="49" charset="0"/>
                <a:cs typeface="Consolas" panose="020B0609020204030204" pitchFamily="49" charset="0"/>
              </a:rPr>
              <a:t> </a:t>
            </a:r>
            <a:r>
              <a:rPr lang="en-US" b="1" dirty="0">
                <a:solidFill>
                  <a:schemeClr val="accent1"/>
                </a:solidFill>
                <a:latin typeface="Consolas" panose="020B0609020204030204" pitchFamily="49" charset="0"/>
                <a:cs typeface="Consolas" panose="020B0609020204030204" pitchFamily="49" charset="0"/>
              </a:rPr>
              <a:t>else</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valF</a:t>
            </a:r>
            <a:r>
              <a:rPr lang="en-US" dirty="0">
                <a:latin typeface="Consolas" panose="020B0609020204030204" pitchFamily="49" charset="0"/>
                <a:cs typeface="Consolas" panose="020B0609020204030204" pitchFamily="49" charset="0"/>
              </a:rPr>
              <a:t> </a:t>
            </a:r>
            <a:endParaRPr lang="en-US" dirty="0"/>
          </a:p>
          <a:p>
            <a:pPr marL="0" indent="0">
              <a:buNone/>
            </a:pPr>
            <a:r>
              <a:rPr lang="en-US" dirty="0"/>
              <a:t>	Can be rewritten as:</a:t>
            </a:r>
          </a:p>
          <a:p>
            <a:pPr marL="0" indent="0">
              <a:buNone/>
            </a:pPr>
            <a:r>
              <a:rPr lang="en-US" b="1" dirty="0">
                <a:solidFill>
                  <a:schemeClr val="accent1"/>
                </a:solidFill>
                <a:latin typeface="Consolas" panose="020B0609020204030204" pitchFamily="49" charset="0"/>
                <a:cs typeface="Consolas" panose="020B0609020204030204" pitchFamily="49" charset="0"/>
              </a:rPr>
              <a:t>		match</a:t>
            </a:r>
            <a:r>
              <a:rPr lang="en-US" dirty="0">
                <a:latin typeface="Consolas" panose="020B0609020204030204" pitchFamily="49" charset="0"/>
                <a:cs typeface="Consolas" panose="020B0609020204030204" pitchFamily="49" charset="0"/>
              </a:rPr>
              <a:t> expr </a:t>
            </a:r>
            <a:r>
              <a:rPr lang="en-US" b="1" dirty="0">
                <a:solidFill>
                  <a:schemeClr val="accent1"/>
                </a:solidFill>
                <a:latin typeface="Consolas" panose="020B0609020204030204" pitchFamily="49" charset="0"/>
                <a:cs typeface="Consolas" panose="020B0609020204030204" pitchFamily="49" charset="0"/>
              </a:rPr>
              <a:t>with</a:t>
            </a:r>
          </a:p>
          <a:p>
            <a:pPr marL="0" indent="0">
              <a:buNone/>
            </a:pPr>
            <a:r>
              <a:rPr lang="en-US" dirty="0">
                <a:latin typeface="Consolas" panose="020B0609020204030204" pitchFamily="49" charset="0"/>
                <a:cs typeface="Consolas" panose="020B0609020204030204" pitchFamily="49" charset="0"/>
              </a:rPr>
              <a:t>		| true -&gt; </a:t>
            </a:r>
            <a:r>
              <a:rPr lang="en-US" dirty="0" err="1">
                <a:latin typeface="Consolas" panose="020B0609020204030204" pitchFamily="49" charset="0"/>
                <a:cs typeface="Consolas" panose="020B0609020204030204" pitchFamily="49" charset="0"/>
              </a:rPr>
              <a:t>valT</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 false -&gt; </a:t>
            </a:r>
            <a:r>
              <a:rPr lang="en-US" dirty="0" err="1">
                <a:latin typeface="Consolas" panose="020B0609020204030204" pitchFamily="49" charset="0"/>
                <a:cs typeface="Consolas" panose="020B0609020204030204" pitchFamily="49" charset="0"/>
              </a:rPr>
              <a:t>valF</a:t>
            </a:r>
            <a:endParaRPr lang="en-US" dirty="0">
              <a:latin typeface="Consolas" panose="020B0609020204030204" pitchFamily="49" charset="0"/>
              <a:cs typeface="Consolas" panose="020B0609020204030204" pitchFamily="49" charset="0"/>
            </a:endParaRPr>
          </a:p>
          <a:p>
            <a:pPr marL="0" indent="0">
              <a:buNone/>
            </a:pPr>
            <a:r>
              <a:rPr lang="en-US" dirty="0"/>
              <a:t>	Or:</a:t>
            </a:r>
          </a:p>
          <a:p>
            <a:pPr marL="0" indent="0">
              <a:buNone/>
            </a:pPr>
            <a:r>
              <a:rPr lang="en-US" b="1" dirty="0">
                <a:solidFill>
                  <a:schemeClr val="accent1"/>
                </a:solidFill>
                <a:latin typeface="Consolas" panose="020B0609020204030204" pitchFamily="49" charset="0"/>
                <a:cs typeface="Consolas" panose="020B0609020204030204" pitchFamily="49" charset="0"/>
              </a:rPr>
              <a:t>		match</a:t>
            </a:r>
            <a:r>
              <a:rPr lang="en-US" dirty="0">
                <a:latin typeface="Consolas" panose="020B0609020204030204" pitchFamily="49" charset="0"/>
                <a:cs typeface="Consolas" panose="020B0609020204030204" pitchFamily="49" charset="0"/>
              </a:rPr>
              <a:t> expr </a:t>
            </a:r>
            <a:r>
              <a:rPr lang="en-US" b="1" dirty="0">
                <a:solidFill>
                  <a:schemeClr val="accent1"/>
                </a:solidFill>
                <a:latin typeface="Consolas" panose="020B0609020204030204" pitchFamily="49" charset="0"/>
                <a:cs typeface="Consolas" panose="020B0609020204030204" pitchFamily="49" charset="0"/>
              </a:rPr>
              <a:t>with</a:t>
            </a:r>
          </a:p>
          <a:p>
            <a:pPr marL="0" indent="0">
              <a:buNone/>
            </a:pPr>
            <a:r>
              <a:rPr lang="en-US" dirty="0">
                <a:latin typeface="Consolas" panose="020B0609020204030204" pitchFamily="49" charset="0"/>
                <a:cs typeface="Consolas" panose="020B0609020204030204" pitchFamily="49" charset="0"/>
              </a:rPr>
              <a:t>		| true -&gt; </a:t>
            </a:r>
            <a:r>
              <a:rPr lang="en-US" dirty="0" err="1">
                <a:latin typeface="Consolas" panose="020B0609020204030204" pitchFamily="49" charset="0"/>
                <a:cs typeface="Consolas" panose="020B0609020204030204" pitchFamily="49" charset="0"/>
              </a:rPr>
              <a:t>valT</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 _ -&gt; </a:t>
            </a:r>
            <a:r>
              <a:rPr lang="en-US" dirty="0" err="1">
                <a:latin typeface="Consolas" panose="020B0609020204030204" pitchFamily="49" charset="0"/>
                <a:cs typeface="Consolas" panose="020B0609020204030204" pitchFamily="49" charset="0"/>
              </a:rPr>
              <a:t>valF</a:t>
            </a:r>
            <a:endParaRPr lang="en-US" dirty="0">
              <a:latin typeface="Consolas" panose="020B0609020204030204" pitchFamily="49" charset="0"/>
              <a:cs typeface="Consolas" panose="020B0609020204030204" pitchFamily="49" charset="0"/>
            </a:endParaRPr>
          </a:p>
          <a:p>
            <a:pPr marL="0" indent="0">
              <a:buNone/>
            </a:pP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603707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D4E49-5AA7-0B46-BB17-CB7B25BCDA23}"/>
              </a:ext>
            </a:extLst>
          </p:cNvPr>
          <p:cNvSpPr>
            <a:spLocks noGrp="1"/>
          </p:cNvSpPr>
          <p:nvPr>
            <p:ph type="title"/>
          </p:nvPr>
        </p:nvSpPr>
        <p:spPr/>
        <p:txBody>
          <a:bodyPr/>
          <a:lstStyle/>
          <a:p>
            <a:r>
              <a:rPr lang="en-US" dirty="0"/>
              <a:t>List Pattern Matching</a:t>
            </a:r>
          </a:p>
        </p:txBody>
      </p:sp>
      <p:sp>
        <p:nvSpPr>
          <p:cNvPr id="3" name="Content Placeholder 2">
            <a:extLst>
              <a:ext uri="{FF2B5EF4-FFF2-40B4-BE49-F238E27FC236}">
                <a16:creationId xmlns:a16="http://schemas.microsoft.com/office/drawing/2014/main" id="{2F0A60A0-9744-5241-B749-CC3031A955A3}"/>
              </a:ext>
            </a:extLst>
          </p:cNvPr>
          <p:cNvSpPr>
            <a:spLocks noGrp="1"/>
          </p:cNvSpPr>
          <p:nvPr>
            <p:ph idx="1"/>
          </p:nvPr>
        </p:nvSpPr>
        <p:spPr/>
        <p:txBody>
          <a:bodyPr/>
          <a:lstStyle/>
          <a:p>
            <a:r>
              <a:rPr lang="en-US" dirty="0"/>
              <a:t>Let’s revisit </a:t>
            </a:r>
            <a:r>
              <a:rPr lang="en-US" dirty="0" err="1"/>
              <a:t>List.hd</a:t>
            </a:r>
            <a:endParaRPr lang="en-US" dirty="0"/>
          </a:p>
          <a:p>
            <a:pPr marL="0" indent="0">
              <a:buNone/>
            </a:pPr>
            <a:endParaRPr lang="en-US" dirty="0"/>
          </a:p>
          <a:p>
            <a:pPr marL="0" indent="0">
              <a:buNone/>
            </a:pPr>
            <a:r>
              <a:rPr lang="en-US" b="1" dirty="0">
                <a:solidFill>
                  <a:schemeClr val="accent1"/>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hd</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lst</a:t>
            </a:r>
            <a:r>
              <a:rPr lang="en-US" dirty="0">
                <a:latin typeface="Consolas" panose="020B0609020204030204" pitchFamily="49" charset="0"/>
                <a:cs typeface="Consolas" panose="020B0609020204030204" pitchFamily="49" charset="0"/>
              </a:rPr>
              <a:t> : </a:t>
            </a:r>
            <a:r>
              <a:rPr lang="en-US" dirty="0">
                <a:solidFill>
                  <a:schemeClr val="accent2"/>
                </a:solidFill>
                <a:latin typeface="Consolas" panose="020B0609020204030204" pitchFamily="49" charset="0"/>
                <a:cs typeface="Consolas" panose="020B0609020204030204" pitchFamily="49" charset="0"/>
              </a:rPr>
              <a:t>a'</a:t>
            </a:r>
            <a:r>
              <a:rPr lang="en-US" dirty="0">
                <a:latin typeface="Consolas" panose="020B0609020204030204" pitchFamily="49" charset="0"/>
                <a:cs typeface="Consolas" panose="020B0609020204030204" pitchFamily="49" charset="0"/>
              </a:rPr>
              <a:t> </a:t>
            </a:r>
            <a:r>
              <a:rPr lang="en-US" dirty="0">
                <a:solidFill>
                  <a:schemeClr val="accent2"/>
                </a:solidFill>
                <a:latin typeface="Consolas" panose="020B0609020204030204" pitchFamily="49" charset="0"/>
                <a:cs typeface="Consolas" panose="020B0609020204030204" pitchFamily="49" charset="0"/>
              </a:rPr>
              <a:t>list</a:t>
            </a:r>
            <a:r>
              <a:rPr lang="en-US" dirty="0">
                <a:latin typeface="Consolas" panose="020B0609020204030204" pitchFamily="49" charset="0"/>
                <a:cs typeface="Consolas" panose="020B0609020204030204" pitchFamily="49" charset="0"/>
              </a:rPr>
              <a:t>) =</a:t>
            </a:r>
          </a:p>
          <a:p>
            <a:pPr marL="0" indent="0">
              <a:buNone/>
            </a:pPr>
            <a:r>
              <a:rPr lang="en-US" b="1" dirty="0">
                <a:solidFill>
                  <a:schemeClr val="accent1"/>
                </a:solidFill>
                <a:latin typeface="Consolas" panose="020B0609020204030204" pitchFamily="49" charset="0"/>
                <a:cs typeface="Consolas" panose="020B0609020204030204" pitchFamily="49" charset="0"/>
              </a:rPr>
              <a:t>  match</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lst</a:t>
            </a:r>
            <a:r>
              <a:rPr lang="en-US" dirty="0">
                <a:latin typeface="Consolas" panose="020B0609020204030204" pitchFamily="49" charset="0"/>
                <a:cs typeface="Consolas" panose="020B0609020204030204" pitchFamily="49" charset="0"/>
              </a:rPr>
              <a:t> </a:t>
            </a:r>
            <a:r>
              <a:rPr lang="en-US" b="1" dirty="0">
                <a:solidFill>
                  <a:schemeClr val="accent1"/>
                </a:solidFill>
                <a:latin typeface="Consolas" panose="020B0609020204030204" pitchFamily="49" charset="0"/>
                <a:cs typeface="Consolas" panose="020B0609020204030204" pitchFamily="49" charset="0"/>
              </a:rPr>
              <a:t>with</a:t>
            </a:r>
          </a:p>
          <a:p>
            <a:pPr marL="0" indent="0">
              <a:buNone/>
            </a:pPr>
            <a:r>
              <a:rPr lang="en-US" b="1" dirty="0">
                <a:solidFill>
                  <a:schemeClr val="accent1"/>
                </a:solidFill>
                <a:latin typeface="Consolas" panose="020B0609020204030204" pitchFamily="49" charset="0"/>
                <a:cs typeface="Consolas" panose="020B0609020204030204" pitchFamily="49" charset="0"/>
              </a:rPr>
              <a:t>   </a:t>
            </a:r>
            <a:r>
              <a:rPr lang="en-US" dirty="0">
                <a:solidFill>
                  <a:schemeClr val="accent1"/>
                </a:solidFill>
                <a:latin typeface="Consolas" panose="020B0609020204030204" pitchFamily="49" charset="0"/>
                <a:cs typeface="Consolas" panose="020B0609020204030204" pitchFamily="49" charset="0"/>
              </a:rPr>
              <a:t> </a:t>
            </a:r>
            <a:r>
              <a:rPr lang="en-US" dirty="0">
                <a:solidFill>
                  <a:schemeClr val="accent6">
                    <a:lumMod val="75000"/>
                  </a:schemeClr>
                </a:solidFill>
                <a:latin typeface="Consolas" panose="020B0609020204030204" pitchFamily="49" charset="0"/>
                <a:cs typeface="Consolas" panose="020B0609020204030204" pitchFamily="49" charset="0"/>
              </a:rPr>
              <a:t>(* we can extract the front *)</a:t>
            </a:r>
            <a:endParaRPr lang="en-US" b="1" dirty="0">
              <a:solidFill>
                <a:schemeClr val="accent1"/>
              </a:solidFill>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 </a:t>
            </a:r>
            <a:r>
              <a:rPr lang="en-US" dirty="0" err="1">
                <a:latin typeface="Consolas" panose="020B0609020204030204" pitchFamily="49" charset="0"/>
                <a:cs typeface="Consolas" panose="020B0609020204030204" pitchFamily="49" charset="0"/>
              </a:rPr>
              <a:t>hd</a:t>
            </a:r>
            <a:r>
              <a:rPr lang="en-US" dirty="0">
                <a:latin typeface="Consolas" panose="020B0609020204030204" pitchFamily="49" charset="0"/>
                <a:cs typeface="Consolas" panose="020B0609020204030204" pitchFamily="49" charset="0"/>
              </a:rPr>
              <a:t>::_ -&gt; </a:t>
            </a:r>
            <a:r>
              <a:rPr lang="en-US" dirty="0" err="1">
                <a:latin typeface="Consolas" panose="020B0609020204030204" pitchFamily="49" charset="0"/>
                <a:cs typeface="Consolas" panose="020B0609020204030204" pitchFamily="49" charset="0"/>
              </a:rPr>
              <a:t>hd</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a:t>
            </a:r>
            <a:r>
              <a:rPr lang="en-US" dirty="0">
                <a:solidFill>
                  <a:schemeClr val="accent6">
                    <a:lumMod val="75000"/>
                  </a:schemeClr>
                </a:solidFill>
                <a:latin typeface="Consolas" panose="020B0609020204030204" pitchFamily="49" charset="0"/>
                <a:cs typeface="Consolas" panose="020B0609020204030204" pitchFamily="49" charset="0"/>
              </a:rPr>
              <a:t>(* have an empty list – bad *)</a:t>
            </a:r>
          </a:p>
          <a:p>
            <a:pPr marL="0" indent="0">
              <a:buNone/>
            </a:pPr>
            <a:r>
              <a:rPr lang="en-US" dirty="0">
                <a:latin typeface="Consolas" panose="020B0609020204030204" pitchFamily="49" charset="0"/>
                <a:cs typeface="Consolas" panose="020B0609020204030204" pitchFamily="49" charset="0"/>
              </a:rPr>
              <a:t>  | [] -&gt; </a:t>
            </a:r>
            <a:r>
              <a:rPr lang="en-US" b="1" dirty="0">
                <a:solidFill>
                  <a:schemeClr val="accent1"/>
                </a:solidFill>
                <a:latin typeface="Consolas" panose="020B0609020204030204" pitchFamily="49" charset="0"/>
                <a:cs typeface="Consolas" panose="020B0609020204030204" pitchFamily="49" charset="0"/>
              </a:rPr>
              <a:t>raise</a:t>
            </a:r>
            <a:r>
              <a:rPr lang="en-US" dirty="0">
                <a:latin typeface="Consolas" panose="020B0609020204030204" pitchFamily="49" charset="0"/>
                <a:cs typeface="Consolas" panose="020B0609020204030204" pitchFamily="49" charset="0"/>
              </a:rPr>
              <a:t> (Failure </a:t>
            </a:r>
            <a:r>
              <a:rPr lang="en-US" dirty="0">
                <a:solidFill>
                  <a:schemeClr val="accent2">
                    <a:lumMod val="50000"/>
                  </a:schemeClr>
                </a:solidFill>
                <a:latin typeface="Consolas" panose="020B0609020204030204" pitchFamily="49" charset="0"/>
                <a:cs typeface="Consolas" panose="020B0609020204030204" pitchFamily="49" charset="0"/>
              </a:rPr>
              <a:t>"empty list"</a:t>
            </a:r>
            <a:r>
              <a:rPr lang="en-US" dirty="0">
                <a:latin typeface="Consolas" panose="020B0609020204030204" pitchFamily="49" charset="0"/>
                <a:cs typeface="Consolas" panose="020B0609020204030204" pitchFamily="49" charset="0"/>
              </a:rPr>
              <a:t>)</a:t>
            </a:r>
          </a:p>
        </p:txBody>
      </p:sp>
      <p:sp>
        <p:nvSpPr>
          <p:cNvPr id="4" name="Rectangle 3">
            <a:extLst>
              <a:ext uri="{FF2B5EF4-FFF2-40B4-BE49-F238E27FC236}">
                <a16:creationId xmlns:a16="http://schemas.microsoft.com/office/drawing/2014/main" id="{8FEDB426-574E-4044-9DA9-DD7525BAFD3A}"/>
              </a:ext>
            </a:extLst>
          </p:cNvPr>
          <p:cNvSpPr/>
          <p:nvPr/>
        </p:nvSpPr>
        <p:spPr>
          <a:xfrm>
            <a:off x="2209800" y="3429000"/>
            <a:ext cx="762000" cy="381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3EC8045-F187-9D4C-8398-01FF2C200F11}"/>
              </a:ext>
            </a:extLst>
          </p:cNvPr>
          <p:cNvSpPr/>
          <p:nvPr/>
        </p:nvSpPr>
        <p:spPr>
          <a:xfrm>
            <a:off x="1447800" y="4421981"/>
            <a:ext cx="1104900" cy="381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D47DECD-80F9-A54F-AF38-B26A6AFE87D3}"/>
              </a:ext>
            </a:extLst>
          </p:cNvPr>
          <p:cNvSpPr/>
          <p:nvPr/>
        </p:nvSpPr>
        <p:spPr>
          <a:xfrm>
            <a:off x="1498600" y="5451475"/>
            <a:ext cx="393700" cy="381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7543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D4E49-5AA7-0B46-BB17-CB7B25BCDA23}"/>
              </a:ext>
            </a:extLst>
          </p:cNvPr>
          <p:cNvSpPr>
            <a:spLocks noGrp="1"/>
          </p:cNvSpPr>
          <p:nvPr>
            <p:ph type="title"/>
          </p:nvPr>
        </p:nvSpPr>
        <p:spPr/>
        <p:txBody>
          <a:bodyPr/>
          <a:lstStyle/>
          <a:p>
            <a:r>
              <a:rPr lang="en-US" dirty="0"/>
              <a:t>Value Pattern Matching</a:t>
            </a:r>
          </a:p>
        </p:txBody>
      </p:sp>
      <p:sp>
        <p:nvSpPr>
          <p:cNvPr id="3" name="Content Placeholder 2">
            <a:extLst>
              <a:ext uri="{FF2B5EF4-FFF2-40B4-BE49-F238E27FC236}">
                <a16:creationId xmlns:a16="http://schemas.microsoft.com/office/drawing/2014/main" id="{2F0A60A0-9744-5241-B749-CC3031A955A3}"/>
              </a:ext>
            </a:extLst>
          </p:cNvPr>
          <p:cNvSpPr>
            <a:spLocks noGrp="1"/>
          </p:cNvSpPr>
          <p:nvPr>
            <p:ph idx="1"/>
          </p:nvPr>
        </p:nvSpPr>
        <p:spPr>
          <a:xfrm>
            <a:off x="628650" y="1825624"/>
            <a:ext cx="7886700" cy="5032376"/>
          </a:xfrm>
        </p:spPr>
        <p:txBody>
          <a:bodyPr>
            <a:normAutofit/>
          </a:bodyPr>
          <a:lstStyle/>
          <a:p>
            <a:pPr marL="0" indent="0">
              <a:buNone/>
            </a:pPr>
            <a:r>
              <a:rPr lang="en-US" sz="2400" i="1" dirty="0">
                <a:solidFill>
                  <a:schemeClr val="accent3">
                    <a:lumMod val="50000"/>
                  </a:schemeClr>
                </a:solidFill>
              </a:rPr>
              <a:t>Print out a number. But for multiples of three it should output “Fizz” instead of the number and for the multiples of five output “Buzz”. For numbers which are multiples of both three and five output “</a:t>
            </a:r>
            <a:r>
              <a:rPr lang="en-US" sz="2400" i="1" dirty="0" err="1">
                <a:solidFill>
                  <a:schemeClr val="accent3">
                    <a:lumMod val="50000"/>
                  </a:schemeClr>
                </a:solidFill>
              </a:rPr>
              <a:t>FizzBuzz</a:t>
            </a:r>
            <a:r>
              <a:rPr lang="en-US" sz="2400" i="1" dirty="0">
                <a:solidFill>
                  <a:schemeClr val="accent3">
                    <a:lumMod val="50000"/>
                  </a:schemeClr>
                </a:solidFill>
              </a:rPr>
              <a:t>”.</a:t>
            </a:r>
          </a:p>
          <a:p>
            <a:pPr marL="0" indent="0">
              <a:buNone/>
            </a:pPr>
            <a:endParaRPr lang="en-US" sz="1100" i="1" dirty="0">
              <a:solidFill>
                <a:schemeClr val="accent3">
                  <a:lumMod val="50000"/>
                </a:schemeClr>
              </a:solidFill>
            </a:endParaRPr>
          </a:p>
          <a:p>
            <a:pPr marL="0" indent="0">
              <a:buNone/>
            </a:pPr>
            <a:r>
              <a:rPr lang="en-US" b="1" dirty="0">
                <a:solidFill>
                  <a:schemeClr val="accent1"/>
                </a:solidFill>
                <a:latin typeface="Consolas" panose="020B0609020204030204" pitchFamily="49" charset="0"/>
                <a:cs typeface="Consolas" panose="020B0609020204030204" pitchFamily="49" charset="0"/>
              </a:rPr>
              <a:t>let </a:t>
            </a:r>
            <a:r>
              <a:rPr lang="en-US" dirty="0" err="1">
                <a:solidFill>
                  <a:schemeClr val="accent6"/>
                </a:solidFill>
                <a:latin typeface="Consolas" panose="020B0609020204030204" pitchFamily="49" charset="0"/>
                <a:cs typeface="Consolas" panose="020B0609020204030204" pitchFamily="49" charset="0"/>
              </a:rPr>
              <a:t>fizzbuzz</a:t>
            </a: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1"/>
                </a:solidFill>
                <a:latin typeface="Consolas" panose="020B0609020204030204" pitchFamily="49" charset="0"/>
                <a:cs typeface="Consolas" panose="020B0609020204030204" pitchFamily="49" charset="0"/>
              </a:rPr>
              <a:t>match</a:t>
            </a: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mod 3,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mod 5) </a:t>
            </a:r>
            <a:r>
              <a:rPr lang="en-US" b="1" dirty="0">
                <a:solidFill>
                  <a:schemeClr val="accent1"/>
                </a:solidFill>
                <a:latin typeface="Consolas" panose="020B0609020204030204" pitchFamily="49" charset="0"/>
                <a:cs typeface="Consolas" panose="020B0609020204030204" pitchFamily="49" charset="0"/>
              </a:rPr>
              <a:t>with</a:t>
            </a:r>
          </a:p>
          <a:p>
            <a:pPr marL="0" indent="0">
              <a:buNone/>
            </a:pPr>
            <a:r>
              <a:rPr lang="en-US" dirty="0">
                <a:latin typeface="Consolas" panose="020B0609020204030204" pitchFamily="49" charset="0"/>
                <a:cs typeface="Consolas" panose="020B0609020204030204" pitchFamily="49" charset="0"/>
              </a:rPr>
              <a:t>  | (0, 0) -&gt; "</a:t>
            </a:r>
            <a:r>
              <a:rPr lang="en-US" dirty="0" err="1">
                <a:latin typeface="Consolas" panose="020B0609020204030204" pitchFamily="49" charset="0"/>
                <a:cs typeface="Consolas" panose="020B0609020204030204" pitchFamily="49" charset="0"/>
              </a:rPr>
              <a:t>FizzBuzz</a:t>
            </a:r>
            <a:r>
              <a:rPr lang="en-US" dirty="0">
                <a:latin typeface="Consolas" panose="020B0609020204030204" pitchFamily="49" charset="0"/>
                <a:cs typeface="Consolas" panose="020B0609020204030204" pitchFamily="49" charset="0"/>
              </a:rPr>
              <a:t>"</a:t>
            </a:r>
          </a:p>
          <a:p>
            <a:pPr marL="0" indent="0">
              <a:buNone/>
            </a:pPr>
            <a:r>
              <a:rPr lang="en-US" dirty="0">
                <a:latin typeface="Consolas" panose="020B0609020204030204" pitchFamily="49" charset="0"/>
                <a:cs typeface="Consolas" panose="020B0609020204030204" pitchFamily="49" charset="0"/>
              </a:rPr>
              <a:t>  | (0, _) -&gt; "Fizz"</a:t>
            </a:r>
          </a:p>
          <a:p>
            <a:pPr marL="0" indent="0">
              <a:buNone/>
            </a:pPr>
            <a:r>
              <a:rPr lang="en-US" dirty="0">
                <a:latin typeface="Consolas" panose="020B0609020204030204" pitchFamily="49" charset="0"/>
                <a:cs typeface="Consolas" panose="020B0609020204030204" pitchFamily="49" charset="0"/>
              </a:rPr>
              <a:t>  | (_, 0) -&gt; "Buzz”</a:t>
            </a:r>
          </a:p>
          <a:p>
            <a:pPr marL="0" indent="0">
              <a:buNone/>
            </a:pPr>
            <a:r>
              <a:rPr lang="en-US" dirty="0">
                <a:latin typeface="Consolas" panose="020B0609020204030204" pitchFamily="49" charset="0"/>
                <a:cs typeface="Consolas" panose="020B0609020204030204" pitchFamily="49" charset="0"/>
              </a:rPr>
              <a:t>  | _      -&gt; </a:t>
            </a:r>
            <a:r>
              <a:rPr lang="en-US" dirty="0" err="1">
                <a:latin typeface="Consolas" panose="020B0609020204030204" pitchFamily="49" charset="0"/>
                <a:cs typeface="Consolas" panose="020B0609020204030204" pitchFamily="49" charset="0"/>
              </a:rPr>
              <a:t>string_of_int</a:t>
            </a:r>
            <a:r>
              <a:rPr lang="en-US" dirty="0">
                <a:latin typeface="Consolas" panose="020B0609020204030204" pitchFamily="49" charset="0"/>
                <a:cs typeface="Consolas" panose="020B0609020204030204" pitchFamily="49" charset="0"/>
              </a:rPr>
              <a:t> n</a:t>
            </a:r>
          </a:p>
          <a:p>
            <a:pPr marL="0" indent="0">
              <a:buNone/>
            </a:pP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028353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D4E49-5AA7-0B46-BB17-CB7B25BCDA23}"/>
              </a:ext>
            </a:extLst>
          </p:cNvPr>
          <p:cNvSpPr>
            <a:spLocks noGrp="1"/>
          </p:cNvSpPr>
          <p:nvPr>
            <p:ph type="title"/>
          </p:nvPr>
        </p:nvSpPr>
        <p:spPr/>
        <p:txBody>
          <a:bodyPr/>
          <a:lstStyle/>
          <a:p>
            <a:r>
              <a:rPr lang="en-US" dirty="0"/>
              <a:t>Value Pattern Matching</a:t>
            </a:r>
          </a:p>
        </p:txBody>
      </p:sp>
      <p:sp>
        <p:nvSpPr>
          <p:cNvPr id="3" name="Content Placeholder 2">
            <a:extLst>
              <a:ext uri="{FF2B5EF4-FFF2-40B4-BE49-F238E27FC236}">
                <a16:creationId xmlns:a16="http://schemas.microsoft.com/office/drawing/2014/main" id="{2F0A60A0-9744-5241-B749-CC3031A955A3}"/>
              </a:ext>
            </a:extLst>
          </p:cNvPr>
          <p:cNvSpPr>
            <a:spLocks noGrp="1"/>
          </p:cNvSpPr>
          <p:nvPr>
            <p:ph idx="1"/>
          </p:nvPr>
        </p:nvSpPr>
        <p:spPr>
          <a:xfrm>
            <a:off x="628650" y="1825624"/>
            <a:ext cx="7886700" cy="5032376"/>
          </a:xfrm>
        </p:spPr>
        <p:txBody>
          <a:bodyPr>
            <a:normAutofit/>
          </a:bodyPr>
          <a:lstStyle/>
          <a:p>
            <a:pPr marL="0" indent="0">
              <a:buNone/>
            </a:pPr>
            <a:r>
              <a:rPr lang="en-US" sz="2400" i="1" dirty="0">
                <a:solidFill>
                  <a:schemeClr val="accent3">
                    <a:lumMod val="50000"/>
                  </a:schemeClr>
                </a:solidFill>
              </a:rPr>
              <a:t>Print out a number. But for multiples of three it should output “Fizz” instead of the number and for the multiples of five output “Buzz”. For numbers which are multiples of both three and five output “</a:t>
            </a:r>
            <a:r>
              <a:rPr lang="en-US" sz="2400" i="1" dirty="0" err="1">
                <a:solidFill>
                  <a:schemeClr val="accent3">
                    <a:lumMod val="50000"/>
                  </a:schemeClr>
                </a:solidFill>
              </a:rPr>
              <a:t>FizzBuzz</a:t>
            </a:r>
            <a:r>
              <a:rPr lang="en-US" sz="2400" i="1" dirty="0">
                <a:solidFill>
                  <a:schemeClr val="accent3">
                    <a:lumMod val="50000"/>
                  </a:schemeClr>
                </a:solidFill>
              </a:rPr>
              <a:t>”.</a:t>
            </a:r>
          </a:p>
          <a:p>
            <a:pPr marL="0" indent="0">
              <a:buNone/>
            </a:pPr>
            <a:endParaRPr lang="en-US" sz="1100" i="1" dirty="0">
              <a:solidFill>
                <a:schemeClr val="accent3">
                  <a:lumMod val="50000"/>
                </a:schemeClr>
              </a:solidFill>
            </a:endParaRPr>
          </a:p>
          <a:p>
            <a:pPr marL="0" indent="0">
              <a:buNone/>
            </a:pPr>
            <a:r>
              <a:rPr lang="en-US" b="1" dirty="0">
                <a:solidFill>
                  <a:schemeClr val="accent1"/>
                </a:solidFill>
                <a:latin typeface="Consolas" panose="020B0609020204030204" pitchFamily="49" charset="0"/>
                <a:cs typeface="Consolas" panose="020B0609020204030204" pitchFamily="49" charset="0"/>
              </a:rPr>
              <a:t>let </a:t>
            </a:r>
            <a:r>
              <a:rPr lang="en-US" dirty="0" err="1">
                <a:solidFill>
                  <a:schemeClr val="accent6"/>
                </a:solidFill>
                <a:latin typeface="Consolas" panose="020B0609020204030204" pitchFamily="49" charset="0"/>
                <a:cs typeface="Consolas" panose="020B0609020204030204" pitchFamily="49" charset="0"/>
              </a:rPr>
              <a:t>fizzbuzz</a:t>
            </a: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1"/>
                </a:solidFill>
                <a:latin typeface="Consolas" panose="020B0609020204030204" pitchFamily="49" charset="0"/>
                <a:cs typeface="Consolas" panose="020B0609020204030204" pitchFamily="49" charset="0"/>
              </a:rPr>
              <a:t>match</a:t>
            </a:r>
            <a:r>
              <a:rPr lang="en-US" dirty="0">
                <a:latin typeface="Consolas" panose="020B0609020204030204" pitchFamily="49" charset="0"/>
                <a:cs typeface="Consolas" panose="020B0609020204030204" pitchFamily="49" charset="0"/>
              </a:rPr>
              <a:t>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mod 3, </a:t>
            </a:r>
            <a:r>
              <a:rPr lang="en-US" dirty="0">
                <a:solidFill>
                  <a:schemeClr val="accent4">
                    <a:lumMod val="75000"/>
                  </a:schemeClr>
                </a:solidFill>
                <a:latin typeface="Consolas" panose="020B0609020204030204" pitchFamily="49" charset="0"/>
                <a:cs typeface="Consolas" panose="020B0609020204030204" pitchFamily="49" charset="0"/>
              </a:rPr>
              <a:t>n</a:t>
            </a:r>
            <a:r>
              <a:rPr lang="en-US" dirty="0">
                <a:latin typeface="Consolas" panose="020B0609020204030204" pitchFamily="49" charset="0"/>
                <a:cs typeface="Consolas" panose="020B0609020204030204" pitchFamily="49" charset="0"/>
              </a:rPr>
              <a:t> mod 5) </a:t>
            </a:r>
            <a:r>
              <a:rPr lang="en-US" b="1" dirty="0">
                <a:solidFill>
                  <a:schemeClr val="accent1"/>
                </a:solidFill>
                <a:latin typeface="Consolas" panose="020B0609020204030204" pitchFamily="49" charset="0"/>
                <a:cs typeface="Consolas" panose="020B0609020204030204" pitchFamily="49" charset="0"/>
              </a:rPr>
              <a:t>with</a:t>
            </a:r>
          </a:p>
          <a:p>
            <a:pPr marL="0" indent="0">
              <a:buNone/>
            </a:pPr>
            <a:r>
              <a:rPr lang="en-US" dirty="0">
                <a:latin typeface="Consolas" panose="020B0609020204030204" pitchFamily="49" charset="0"/>
                <a:cs typeface="Consolas" panose="020B0609020204030204" pitchFamily="49" charset="0"/>
              </a:rPr>
              <a:t>  | (0, 0) -&gt; "</a:t>
            </a:r>
            <a:r>
              <a:rPr lang="en-US" dirty="0" err="1">
                <a:latin typeface="Consolas" panose="020B0609020204030204" pitchFamily="49" charset="0"/>
                <a:cs typeface="Consolas" panose="020B0609020204030204" pitchFamily="49" charset="0"/>
              </a:rPr>
              <a:t>FizzBuzz</a:t>
            </a:r>
            <a:r>
              <a:rPr lang="en-US" dirty="0">
                <a:latin typeface="Consolas" panose="020B0609020204030204" pitchFamily="49" charset="0"/>
                <a:cs typeface="Consolas" panose="020B0609020204030204" pitchFamily="49" charset="0"/>
              </a:rPr>
              <a:t>"</a:t>
            </a:r>
          </a:p>
          <a:p>
            <a:pPr marL="0" indent="0">
              <a:buNone/>
            </a:pPr>
            <a:r>
              <a:rPr lang="en-US" dirty="0">
                <a:latin typeface="Consolas" panose="020B0609020204030204" pitchFamily="49" charset="0"/>
                <a:cs typeface="Consolas" panose="020B0609020204030204" pitchFamily="49" charset="0"/>
              </a:rPr>
              <a:t>  | (0, _) -&gt; "Fizz"</a:t>
            </a:r>
          </a:p>
          <a:p>
            <a:pPr marL="0" indent="0">
              <a:buNone/>
            </a:pPr>
            <a:r>
              <a:rPr lang="en-US" dirty="0">
                <a:latin typeface="Consolas" panose="020B0609020204030204" pitchFamily="49" charset="0"/>
                <a:cs typeface="Consolas" panose="020B0609020204030204" pitchFamily="49" charset="0"/>
              </a:rPr>
              <a:t>  | (_, 0) -&gt; "Buzz”</a:t>
            </a:r>
          </a:p>
          <a:p>
            <a:pPr marL="0" indent="0">
              <a:buNone/>
            </a:pPr>
            <a:r>
              <a:rPr lang="en-US" dirty="0">
                <a:latin typeface="Consolas" panose="020B0609020204030204" pitchFamily="49" charset="0"/>
                <a:cs typeface="Consolas" panose="020B0609020204030204" pitchFamily="49" charset="0"/>
              </a:rPr>
              <a:t>  | _      -&gt; </a:t>
            </a:r>
            <a:r>
              <a:rPr lang="en-US" dirty="0" err="1">
                <a:latin typeface="Consolas" panose="020B0609020204030204" pitchFamily="49" charset="0"/>
                <a:cs typeface="Consolas" panose="020B0609020204030204" pitchFamily="49" charset="0"/>
              </a:rPr>
              <a:t>string_of_int</a:t>
            </a:r>
            <a:r>
              <a:rPr lang="en-US" dirty="0">
                <a:latin typeface="Consolas" panose="020B0609020204030204" pitchFamily="49" charset="0"/>
                <a:cs typeface="Consolas" panose="020B0609020204030204" pitchFamily="49" charset="0"/>
              </a:rPr>
              <a:t> n</a:t>
            </a:r>
          </a:p>
          <a:p>
            <a:pPr marL="0" indent="0">
              <a:buNone/>
            </a:pPr>
            <a:endParaRPr lang="en-US" dirty="0">
              <a:latin typeface="Consolas" panose="020B0609020204030204" pitchFamily="49" charset="0"/>
              <a:cs typeface="Consolas" panose="020B0609020204030204" pitchFamily="49" charset="0"/>
            </a:endParaRPr>
          </a:p>
        </p:txBody>
      </p:sp>
      <p:sp>
        <p:nvSpPr>
          <p:cNvPr id="4" name="Rectangle 3">
            <a:extLst>
              <a:ext uri="{FF2B5EF4-FFF2-40B4-BE49-F238E27FC236}">
                <a16:creationId xmlns:a16="http://schemas.microsoft.com/office/drawing/2014/main" id="{1DD570AB-8A77-0648-AFF1-809357CEEB83}"/>
              </a:ext>
            </a:extLst>
          </p:cNvPr>
          <p:cNvSpPr/>
          <p:nvPr/>
        </p:nvSpPr>
        <p:spPr>
          <a:xfrm>
            <a:off x="2438400" y="4102100"/>
            <a:ext cx="1422400" cy="38100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7600997-DEBE-AF44-B234-65E7150CAE58}"/>
              </a:ext>
            </a:extLst>
          </p:cNvPr>
          <p:cNvSpPr/>
          <p:nvPr/>
        </p:nvSpPr>
        <p:spPr>
          <a:xfrm>
            <a:off x="4197350" y="4102100"/>
            <a:ext cx="1422400" cy="381000"/>
          </a:xfrm>
          <a:prstGeom prst="rect">
            <a:avLst/>
          </a:prstGeom>
          <a:solidFill>
            <a:schemeClr val="accent2">
              <a:alpha val="3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53901C2-3987-AE48-9050-A187C49E0D6A}"/>
              </a:ext>
            </a:extLst>
          </p:cNvPr>
          <p:cNvSpPr/>
          <p:nvPr/>
        </p:nvSpPr>
        <p:spPr>
          <a:xfrm>
            <a:off x="1676400" y="4630735"/>
            <a:ext cx="241300" cy="38100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ADF840D-65D4-9940-9184-353C54737C3B}"/>
              </a:ext>
            </a:extLst>
          </p:cNvPr>
          <p:cNvSpPr/>
          <p:nvPr/>
        </p:nvSpPr>
        <p:spPr>
          <a:xfrm>
            <a:off x="2254250" y="4618035"/>
            <a:ext cx="241300" cy="381000"/>
          </a:xfrm>
          <a:prstGeom prst="rect">
            <a:avLst/>
          </a:prstGeom>
          <a:solidFill>
            <a:schemeClr val="accent2">
              <a:alpha val="3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3CE334A-505E-6A46-9DCE-25AA25331D9A}"/>
              </a:ext>
            </a:extLst>
          </p:cNvPr>
          <p:cNvSpPr/>
          <p:nvPr/>
        </p:nvSpPr>
        <p:spPr>
          <a:xfrm>
            <a:off x="1676400" y="5159370"/>
            <a:ext cx="241300" cy="38100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E568D92-7BAB-6A45-9123-0E230747A258}"/>
              </a:ext>
            </a:extLst>
          </p:cNvPr>
          <p:cNvSpPr/>
          <p:nvPr/>
        </p:nvSpPr>
        <p:spPr>
          <a:xfrm>
            <a:off x="2254250" y="5146670"/>
            <a:ext cx="241300" cy="381000"/>
          </a:xfrm>
          <a:prstGeom prst="rect">
            <a:avLst/>
          </a:prstGeom>
          <a:solidFill>
            <a:schemeClr val="accent2">
              <a:alpha val="3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3AFD42E-F42C-4D4D-A44B-86D2543FDFE4}"/>
              </a:ext>
            </a:extLst>
          </p:cNvPr>
          <p:cNvSpPr/>
          <p:nvPr/>
        </p:nvSpPr>
        <p:spPr>
          <a:xfrm>
            <a:off x="1676400" y="5678475"/>
            <a:ext cx="241300" cy="38100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2663A18-ADCF-8047-87BD-767A95B911B3}"/>
              </a:ext>
            </a:extLst>
          </p:cNvPr>
          <p:cNvSpPr/>
          <p:nvPr/>
        </p:nvSpPr>
        <p:spPr>
          <a:xfrm>
            <a:off x="2254250" y="5665775"/>
            <a:ext cx="241300" cy="381000"/>
          </a:xfrm>
          <a:prstGeom prst="rect">
            <a:avLst/>
          </a:prstGeom>
          <a:solidFill>
            <a:schemeClr val="accent2">
              <a:alpha val="3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096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35B6-7324-BD43-B8E3-7AE60C70F732}"/>
              </a:ext>
            </a:extLst>
          </p:cNvPr>
          <p:cNvSpPr>
            <a:spLocks noGrp="1"/>
          </p:cNvSpPr>
          <p:nvPr>
            <p:ph type="title"/>
          </p:nvPr>
        </p:nvSpPr>
        <p:spPr/>
        <p:txBody>
          <a:bodyPr/>
          <a:lstStyle/>
          <a:p>
            <a:r>
              <a:rPr lang="en-US" dirty="0"/>
              <a:t>Function Syntax</a:t>
            </a:r>
          </a:p>
        </p:txBody>
      </p:sp>
      <p:sp>
        <p:nvSpPr>
          <p:cNvPr id="3" name="Content Placeholder 2">
            <a:extLst>
              <a:ext uri="{FF2B5EF4-FFF2-40B4-BE49-F238E27FC236}">
                <a16:creationId xmlns:a16="http://schemas.microsoft.com/office/drawing/2014/main" id="{7560DBBF-CE76-054D-9470-35B643561803}"/>
              </a:ext>
            </a:extLst>
          </p:cNvPr>
          <p:cNvSpPr>
            <a:spLocks noGrp="1"/>
          </p:cNvSpPr>
          <p:nvPr>
            <p:ph idx="1"/>
          </p:nvPr>
        </p:nvSpPr>
        <p:spPr>
          <a:xfrm>
            <a:off x="628650" y="1825624"/>
            <a:ext cx="7886700" cy="4803775"/>
          </a:xfrm>
        </p:spPr>
        <p:txBody>
          <a:bodyPr>
            <a:normAutofit/>
          </a:bodyPr>
          <a:lstStyle/>
          <a:p>
            <a:pPr marL="0" indent="0">
              <a:buNone/>
            </a:pPr>
            <a:r>
              <a:rPr lang="en-US" dirty="0"/>
              <a:t>Abbreviated:</a:t>
            </a:r>
          </a:p>
          <a:p>
            <a:pPr marL="0" indent="0">
              <a:buNone/>
            </a:pPr>
            <a:r>
              <a:rPr lang="en-US" b="1" dirty="0">
                <a:solidFill>
                  <a:schemeClr val="accent5"/>
                </a:solidFill>
                <a:latin typeface="Consolas" panose="020B0609020204030204" pitchFamily="49" charset="0"/>
                <a:cs typeface="Consolas" panose="020B0609020204030204" pitchFamily="49" charset="0"/>
              </a:rPr>
              <a:t>  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fn</a:t>
            </a:r>
            <a:r>
              <a:rPr lang="en-US" dirty="0">
                <a:latin typeface="Consolas" panose="020B0609020204030204" pitchFamily="49" charset="0"/>
                <a:cs typeface="Consolas" panose="020B0609020204030204" pitchFamily="49" charset="0"/>
              </a:rPr>
              <a:t> x =</a:t>
            </a:r>
          </a:p>
          <a:p>
            <a:pPr marL="0" indent="0">
              <a:buNone/>
            </a:pPr>
            <a:r>
              <a:rPr lang="en-US" dirty="0">
                <a:latin typeface="Consolas" panose="020B0609020204030204" pitchFamily="49" charset="0"/>
                <a:cs typeface="Consolas" panose="020B0609020204030204" pitchFamily="49" charset="0"/>
              </a:rPr>
              <a:t>    </a:t>
            </a:r>
            <a:r>
              <a:rPr lang="en-US" dirty="0">
                <a:solidFill>
                  <a:schemeClr val="accent6">
                    <a:lumMod val="75000"/>
                  </a:schemeClr>
                </a:solidFill>
                <a:latin typeface="Consolas" panose="020B0609020204030204" pitchFamily="49" charset="0"/>
                <a:cs typeface="Consolas" panose="020B0609020204030204" pitchFamily="49" charset="0"/>
              </a:rPr>
              <a:t>(* code that uses x *)</a:t>
            </a:r>
          </a:p>
          <a:p>
            <a:pPr marL="0" indent="0">
              <a:buNone/>
            </a:pPr>
            <a:r>
              <a:rPr lang="en-US" dirty="0">
                <a:latin typeface="Consolas" panose="020B0609020204030204" pitchFamily="49" charset="0"/>
                <a:cs typeface="Consolas" panose="020B0609020204030204" pitchFamily="49" charset="0"/>
              </a:rPr>
              <a:t>  ;;</a:t>
            </a:r>
          </a:p>
          <a:p>
            <a:pPr marL="0" indent="0">
              <a:buNone/>
            </a:pPr>
            <a:endParaRPr lang="en-US" dirty="0"/>
          </a:p>
          <a:p>
            <a:pPr marL="0" indent="0">
              <a:buNone/>
            </a:pPr>
            <a:r>
              <a:rPr lang="en-US" dirty="0"/>
              <a:t>Full:</a:t>
            </a:r>
          </a:p>
          <a:p>
            <a:pPr marL="0" indent="0">
              <a:buNone/>
            </a:pPr>
            <a:r>
              <a:rPr lang="en-US" b="1" dirty="0">
                <a:solidFill>
                  <a:schemeClr val="accent5"/>
                </a:solidFill>
                <a:latin typeface="Consolas" panose="020B0609020204030204" pitchFamily="49" charset="0"/>
                <a:cs typeface="Consolas" panose="020B0609020204030204" pitchFamily="49" charset="0"/>
              </a:rPr>
              <a:t>  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fn</a:t>
            </a:r>
            <a:r>
              <a:rPr lang="en-US" dirty="0">
                <a:latin typeface="Consolas" panose="020B0609020204030204" pitchFamily="49" charset="0"/>
                <a:cs typeface="Consolas" panose="020B0609020204030204" pitchFamily="49" charset="0"/>
              </a:rPr>
              <a:t> =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x -&gt; </a:t>
            </a:r>
          </a:p>
          <a:p>
            <a:pPr marL="0" indent="0">
              <a:buNone/>
            </a:pPr>
            <a:r>
              <a:rPr lang="en-US" dirty="0">
                <a:solidFill>
                  <a:schemeClr val="accent6">
                    <a:lumMod val="75000"/>
                  </a:schemeClr>
                </a:solidFill>
                <a:latin typeface="Consolas" panose="020B0609020204030204" pitchFamily="49" charset="0"/>
                <a:cs typeface="Consolas" panose="020B0609020204030204" pitchFamily="49" charset="0"/>
              </a:rPr>
              <a:t>    (* code that uses x *)</a:t>
            </a:r>
          </a:p>
          <a:p>
            <a:pPr marL="0" indent="0">
              <a:buNone/>
            </a:pPr>
            <a:r>
              <a:rPr lang="en-US" dirty="0">
                <a:latin typeface="Consolas" panose="020B0609020204030204" pitchFamily="49" charset="0"/>
                <a:cs typeface="Consolas" panose="020B0609020204030204" pitchFamily="49" charset="0"/>
              </a:rPr>
              <a:t>  ;;</a:t>
            </a:r>
            <a:endParaRPr lang="en-US" dirty="0"/>
          </a:p>
        </p:txBody>
      </p:sp>
    </p:spTree>
    <p:extLst>
      <p:ext uri="{BB962C8B-B14F-4D97-AF65-F5344CB8AC3E}">
        <p14:creationId xmlns:p14="http://schemas.microsoft.com/office/powerpoint/2010/main" val="423536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35B6-7324-BD43-B8E3-7AE60C70F732}"/>
              </a:ext>
            </a:extLst>
          </p:cNvPr>
          <p:cNvSpPr>
            <a:spLocks noGrp="1"/>
          </p:cNvSpPr>
          <p:nvPr>
            <p:ph type="title"/>
          </p:nvPr>
        </p:nvSpPr>
        <p:spPr/>
        <p:txBody>
          <a:bodyPr/>
          <a:lstStyle/>
          <a:p>
            <a:r>
              <a:rPr lang="en-US" dirty="0"/>
              <a:t>Function Syntax (two params)</a:t>
            </a:r>
          </a:p>
        </p:txBody>
      </p:sp>
      <p:sp>
        <p:nvSpPr>
          <p:cNvPr id="3" name="Content Placeholder 2">
            <a:extLst>
              <a:ext uri="{FF2B5EF4-FFF2-40B4-BE49-F238E27FC236}">
                <a16:creationId xmlns:a16="http://schemas.microsoft.com/office/drawing/2014/main" id="{7560DBBF-CE76-054D-9470-35B643561803}"/>
              </a:ext>
            </a:extLst>
          </p:cNvPr>
          <p:cNvSpPr>
            <a:spLocks noGrp="1"/>
          </p:cNvSpPr>
          <p:nvPr>
            <p:ph idx="1"/>
          </p:nvPr>
        </p:nvSpPr>
        <p:spPr>
          <a:xfrm>
            <a:off x="628650" y="1825624"/>
            <a:ext cx="7886700" cy="4816475"/>
          </a:xfrm>
        </p:spPr>
        <p:txBody>
          <a:bodyPr>
            <a:normAutofit/>
          </a:bodyPr>
          <a:lstStyle/>
          <a:p>
            <a:pPr marL="0" indent="0">
              <a:buNone/>
            </a:pPr>
            <a:r>
              <a:rPr lang="en-US" dirty="0"/>
              <a:t>Abbreviated:</a:t>
            </a:r>
          </a:p>
          <a:p>
            <a:pPr marL="0" indent="0">
              <a:buNone/>
            </a:pPr>
            <a:r>
              <a:rPr lang="en-US" b="1" dirty="0">
                <a:solidFill>
                  <a:schemeClr val="accent5"/>
                </a:solidFill>
                <a:latin typeface="Consolas" panose="020B0609020204030204" pitchFamily="49" charset="0"/>
                <a:cs typeface="Consolas" panose="020B0609020204030204" pitchFamily="49" charset="0"/>
              </a:rPr>
              <a:t>  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fn</a:t>
            </a:r>
            <a:r>
              <a:rPr lang="en-US" dirty="0">
                <a:latin typeface="Consolas" panose="020B0609020204030204" pitchFamily="49" charset="0"/>
                <a:cs typeface="Consolas" panose="020B0609020204030204" pitchFamily="49" charset="0"/>
              </a:rPr>
              <a:t> x y =</a:t>
            </a:r>
          </a:p>
          <a:p>
            <a:pPr marL="0" indent="0">
              <a:buNone/>
            </a:pPr>
            <a:r>
              <a:rPr lang="en-US" dirty="0">
                <a:latin typeface="Consolas" panose="020B0609020204030204" pitchFamily="49" charset="0"/>
                <a:cs typeface="Consolas" panose="020B0609020204030204" pitchFamily="49" charset="0"/>
              </a:rPr>
              <a:t>    </a:t>
            </a:r>
            <a:r>
              <a:rPr lang="en-US" dirty="0">
                <a:solidFill>
                  <a:schemeClr val="accent6">
                    <a:lumMod val="75000"/>
                  </a:schemeClr>
                </a:solidFill>
                <a:latin typeface="Consolas" panose="020B0609020204030204" pitchFamily="49" charset="0"/>
                <a:cs typeface="Consolas" panose="020B0609020204030204" pitchFamily="49" charset="0"/>
              </a:rPr>
              <a:t>(* code that uses x and y *)</a:t>
            </a:r>
          </a:p>
          <a:p>
            <a:pPr marL="0" indent="0">
              <a:buNone/>
            </a:pPr>
            <a:r>
              <a:rPr lang="en-US" dirty="0">
                <a:latin typeface="Consolas" panose="020B0609020204030204" pitchFamily="49" charset="0"/>
                <a:cs typeface="Consolas" panose="020B0609020204030204" pitchFamily="49" charset="0"/>
              </a:rPr>
              <a:t>  ;;</a:t>
            </a:r>
          </a:p>
          <a:p>
            <a:pPr marL="0" indent="0">
              <a:buNone/>
            </a:pPr>
            <a:endParaRPr lang="en-US" dirty="0"/>
          </a:p>
          <a:p>
            <a:pPr marL="0" indent="0">
              <a:buNone/>
            </a:pPr>
            <a:r>
              <a:rPr lang="en-US" dirty="0"/>
              <a:t>Full:</a:t>
            </a:r>
          </a:p>
          <a:p>
            <a:pPr marL="0" indent="0">
              <a:buNone/>
            </a:pPr>
            <a:r>
              <a:rPr lang="en-US" b="1" dirty="0">
                <a:solidFill>
                  <a:schemeClr val="accent5"/>
                </a:solidFill>
                <a:latin typeface="Consolas" panose="020B0609020204030204" pitchFamily="49" charset="0"/>
                <a:cs typeface="Consolas" panose="020B0609020204030204" pitchFamily="49" charset="0"/>
              </a:rPr>
              <a:t>  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fn</a:t>
            </a:r>
            <a:r>
              <a:rPr lang="en-US" dirty="0">
                <a:latin typeface="Consolas" panose="020B0609020204030204" pitchFamily="49" charset="0"/>
                <a:cs typeface="Consolas" panose="020B0609020204030204" pitchFamily="49" charset="0"/>
              </a:rPr>
              <a:t> =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x -&gt;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y -&gt; </a:t>
            </a:r>
          </a:p>
          <a:p>
            <a:pPr marL="0" indent="0">
              <a:buNone/>
            </a:pPr>
            <a:r>
              <a:rPr lang="en-US" dirty="0">
                <a:solidFill>
                  <a:schemeClr val="accent6">
                    <a:lumMod val="75000"/>
                  </a:schemeClr>
                </a:solidFill>
                <a:latin typeface="Consolas" panose="020B0609020204030204" pitchFamily="49" charset="0"/>
                <a:cs typeface="Consolas" panose="020B0609020204030204" pitchFamily="49" charset="0"/>
              </a:rPr>
              <a:t>    (* code that uses x and y *)</a:t>
            </a:r>
          </a:p>
          <a:p>
            <a:pPr marL="0" indent="0">
              <a:buNone/>
            </a:pPr>
            <a:r>
              <a:rPr lang="en-US" dirty="0">
                <a:latin typeface="Consolas" panose="020B0609020204030204" pitchFamily="49" charset="0"/>
                <a:cs typeface="Consolas" panose="020B0609020204030204" pitchFamily="49" charset="0"/>
              </a:rPr>
              <a:t>  ;;</a:t>
            </a:r>
            <a:endParaRPr lang="en-US" dirty="0"/>
          </a:p>
        </p:txBody>
      </p:sp>
    </p:spTree>
    <p:extLst>
      <p:ext uri="{BB962C8B-B14F-4D97-AF65-F5344CB8AC3E}">
        <p14:creationId xmlns:p14="http://schemas.microsoft.com/office/powerpoint/2010/main" val="269277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35B6-7324-BD43-B8E3-7AE60C70F732}"/>
              </a:ext>
            </a:extLst>
          </p:cNvPr>
          <p:cNvSpPr>
            <a:spLocks noGrp="1"/>
          </p:cNvSpPr>
          <p:nvPr>
            <p:ph type="title"/>
          </p:nvPr>
        </p:nvSpPr>
        <p:spPr/>
        <p:txBody>
          <a:bodyPr/>
          <a:lstStyle/>
          <a:p>
            <a:r>
              <a:rPr lang="en-US" dirty="0"/>
              <a:t>Function Syntax (three params)</a:t>
            </a:r>
          </a:p>
        </p:txBody>
      </p:sp>
      <p:sp>
        <p:nvSpPr>
          <p:cNvPr id="3" name="Content Placeholder 2">
            <a:extLst>
              <a:ext uri="{FF2B5EF4-FFF2-40B4-BE49-F238E27FC236}">
                <a16:creationId xmlns:a16="http://schemas.microsoft.com/office/drawing/2014/main" id="{7560DBBF-CE76-054D-9470-35B643561803}"/>
              </a:ext>
            </a:extLst>
          </p:cNvPr>
          <p:cNvSpPr>
            <a:spLocks noGrp="1"/>
          </p:cNvSpPr>
          <p:nvPr>
            <p:ph idx="1"/>
          </p:nvPr>
        </p:nvSpPr>
        <p:spPr>
          <a:xfrm>
            <a:off x="628650" y="1825624"/>
            <a:ext cx="7886700" cy="4816475"/>
          </a:xfrm>
        </p:spPr>
        <p:txBody>
          <a:bodyPr>
            <a:normAutofit/>
          </a:bodyPr>
          <a:lstStyle/>
          <a:p>
            <a:pPr marL="0" indent="0">
              <a:buNone/>
            </a:pPr>
            <a:r>
              <a:rPr lang="en-US" dirty="0"/>
              <a:t>Abbreviated:</a:t>
            </a:r>
          </a:p>
          <a:p>
            <a:pPr marL="0" indent="0">
              <a:buNone/>
            </a:pPr>
            <a:r>
              <a:rPr lang="en-US" b="1" dirty="0">
                <a:solidFill>
                  <a:schemeClr val="accent5"/>
                </a:solidFill>
                <a:latin typeface="Consolas" panose="020B0609020204030204" pitchFamily="49" charset="0"/>
                <a:cs typeface="Consolas" panose="020B0609020204030204" pitchFamily="49" charset="0"/>
              </a:rPr>
              <a:t>  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fn</a:t>
            </a:r>
            <a:r>
              <a:rPr lang="en-US" dirty="0">
                <a:latin typeface="Consolas" panose="020B0609020204030204" pitchFamily="49" charset="0"/>
                <a:cs typeface="Consolas" panose="020B0609020204030204" pitchFamily="49" charset="0"/>
              </a:rPr>
              <a:t> x y z =</a:t>
            </a:r>
          </a:p>
          <a:p>
            <a:pPr marL="0" indent="0">
              <a:buNone/>
            </a:pPr>
            <a:r>
              <a:rPr lang="en-US" dirty="0">
                <a:latin typeface="Consolas" panose="020B0609020204030204" pitchFamily="49" charset="0"/>
                <a:cs typeface="Consolas" panose="020B0609020204030204" pitchFamily="49" charset="0"/>
              </a:rPr>
              <a:t>    </a:t>
            </a:r>
            <a:r>
              <a:rPr lang="en-US" dirty="0">
                <a:solidFill>
                  <a:schemeClr val="accent6">
                    <a:lumMod val="75000"/>
                  </a:schemeClr>
                </a:solidFill>
                <a:latin typeface="Consolas" panose="020B0609020204030204" pitchFamily="49" charset="0"/>
                <a:cs typeface="Consolas" panose="020B0609020204030204" pitchFamily="49" charset="0"/>
              </a:rPr>
              <a:t>(* code that uses x, y, and z *)</a:t>
            </a:r>
          </a:p>
          <a:p>
            <a:pPr marL="0" indent="0">
              <a:buNone/>
            </a:pPr>
            <a:r>
              <a:rPr lang="en-US" dirty="0">
                <a:latin typeface="Consolas" panose="020B0609020204030204" pitchFamily="49" charset="0"/>
                <a:cs typeface="Consolas" panose="020B0609020204030204" pitchFamily="49" charset="0"/>
              </a:rPr>
              <a:t>  ;;</a:t>
            </a:r>
          </a:p>
          <a:p>
            <a:pPr marL="0" indent="0">
              <a:buNone/>
            </a:pPr>
            <a:endParaRPr lang="en-US" dirty="0"/>
          </a:p>
          <a:p>
            <a:pPr marL="0" indent="0">
              <a:buNone/>
            </a:pPr>
            <a:r>
              <a:rPr lang="en-US" dirty="0"/>
              <a:t>Full:</a:t>
            </a:r>
          </a:p>
          <a:p>
            <a:pPr marL="0" indent="0">
              <a:buNone/>
            </a:pPr>
            <a:r>
              <a:rPr lang="en-US" b="1" dirty="0">
                <a:solidFill>
                  <a:schemeClr val="accent5"/>
                </a:solidFill>
                <a:latin typeface="Consolas" panose="020B0609020204030204" pitchFamily="49" charset="0"/>
                <a:cs typeface="Consolas" panose="020B0609020204030204" pitchFamily="49" charset="0"/>
              </a:rPr>
              <a:t>  let</a:t>
            </a:r>
            <a:r>
              <a:rPr lang="en-US" dirty="0">
                <a:latin typeface="Consolas" panose="020B0609020204030204" pitchFamily="49" charset="0"/>
                <a:cs typeface="Consolas" panose="020B0609020204030204" pitchFamily="49" charset="0"/>
              </a:rPr>
              <a:t> </a:t>
            </a:r>
            <a:r>
              <a:rPr lang="en-US" dirty="0" err="1">
                <a:solidFill>
                  <a:schemeClr val="accent6"/>
                </a:solidFill>
                <a:latin typeface="Consolas" panose="020B0609020204030204" pitchFamily="49" charset="0"/>
                <a:cs typeface="Consolas" panose="020B0609020204030204" pitchFamily="49" charset="0"/>
              </a:rPr>
              <a:t>fn</a:t>
            </a:r>
            <a:r>
              <a:rPr lang="en-US" dirty="0">
                <a:latin typeface="Consolas" panose="020B0609020204030204" pitchFamily="49" charset="0"/>
                <a:cs typeface="Consolas" panose="020B0609020204030204" pitchFamily="49" charset="0"/>
              </a:rPr>
              <a:t> =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x -&gt;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y -&gt;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z -&gt; </a:t>
            </a:r>
          </a:p>
          <a:p>
            <a:pPr marL="0" indent="0">
              <a:buNone/>
            </a:pPr>
            <a:r>
              <a:rPr lang="en-US" dirty="0">
                <a:solidFill>
                  <a:schemeClr val="accent6">
                    <a:lumMod val="75000"/>
                  </a:schemeClr>
                </a:solidFill>
                <a:latin typeface="Consolas" panose="020B0609020204030204" pitchFamily="49" charset="0"/>
                <a:cs typeface="Consolas" panose="020B0609020204030204" pitchFamily="49" charset="0"/>
              </a:rPr>
              <a:t>    (* code that uses x, y, and z *)</a:t>
            </a:r>
          </a:p>
          <a:p>
            <a:pPr marL="0" indent="0">
              <a:buNone/>
            </a:pPr>
            <a:r>
              <a:rPr lang="en-US" dirty="0">
                <a:latin typeface="Consolas" panose="020B0609020204030204" pitchFamily="49" charset="0"/>
                <a:cs typeface="Consolas" panose="020B0609020204030204" pitchFamily="49" charset="0"/>
              </a:rPr>
              <a:t>  ;;</a:t>
            </a:r>
            <a:endParaRPr lang="en-US" dirty="0"/>
          </a:p>
        </p:txBody>
      </p:sp>
    </p:spTree>
    <p:extLst>
      <p:ext uri="{BB962C8B-B14F-4D97-AF65-F5344CB8AC3E}">
        <p14:creationId xmlns:p14="http://schemas.microsoft.com/office/powerpoint/2010/main" val="1674326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893C-1EAB-1D4A-A53F-619B5D72A1D3}"/>
              </a:ext>
            </a:extLst>
          </p:cNvPr>
          <p:cNvSpPr>
            <a:spLocks noGrp="1"/>
          </p:cNvSpPr>
          <p:nvPr>
            <p:ph type="title"/>
          </p:nvPr>
        </p:nvSpPr>
        <p:spPr/>
        <p:txBody>
          <a:bodyPr/>
          <a:lstStyle/>
          <a:p>
            <a:r>
              <a:rPr lang="en-US" dirty="0"/>
              <a:t>Function Evaluation</a:t>
            </a:r>
          </a:p>
        </p:txBody>
      </p:sp>
      <p:sp>
        <p:nvSpPr>
          <p:cNvPr id="3" name="Content Placeholder 2">
            <a:extLst>
              <a:ext uri="{FF2B5EF4-FFF2-40B4-BE49-F238E27FC236}">
                <a16:creationId xmlns:a16="http://schemas.microsoft.com/office/drawing/2014/main" id="{8269E07B-69D1-5A46-97C0-00F56CEC83C3}"/>
              </a:ext>
            </a:extLst>
          </p:cNvPr>
          <p:cNvSpPr>
            <a:spLocks noGrp="1"/>
          </p:cNvSpPr>
          <p:nvPr>
            <p:ph idx="1"/>
          </p:nvPr>
        </p:nvSpPr>
        <p:spPr/>
        <p:txBody>
          <a:bodyPr/>
          <a:lstStyle/>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add2</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a:t>
            </a:r>
          </a:p>
          <a:p>
            <a:pPr marL="0" indent="0">
              <a:buNone/>
            </a:pPr>
            <a:r>
              <a:rPr lang="en-US" dirty="0">
                <a:latin typeface="Consolas" panose="020B0609020204030204" pitchFamily="49" charset="0"/>
                <a:cs typeface="Consolas" panose="020B0609020204030204" pitchFamily="49" charset="0"/>
              </a:rPr>
              <a:t>  2 + </a:t>
            </a:r>
            <a:r>
              <a:rPr lang="en-US" b="1" dirty="0">
                <a:solidFill>
                  <a:schemeClr val="accent4">
                    <a:lumMod val="75000"/>
                  </a:schemeClr>
                </a:solidFill>
                <a:latin typeface="Consolas" panose="020B0609020204030204" pitchFamily="49" charset="0"/>
                <a:cs typeface="Consolas" panose="020B0609020204030204" pitchFamily="49" charset="0"/>
              </a:rPr>
              <a:t>x</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a:t>
            </a:r>
          </a:p>
          <a:p>
            <a:pPr marL="0" indent="0">
              <a:buNone/>
            </a:pPr>
            <a:endParaRPr lang="en-US" dirty="0">
              <a:latin typeface="Consolas" panose="020B0609020204030204" pitchFamily="49" charset="0"/>
              <a:cs typeface="Consolas" panose="020B0609020204030204" pitchFamily="49" charset="0"/>
            </a:endParaRPr>
          </a:p>
          <a:p>
            <a:pPr marL="0" indent="0">
              <a:buNone/>
            </a:pPr>
            <a:r>
              <a:rPr lang="en-US" dirty="0">
                <a:solidFill>
                  <a:schemeClr val="accent6"/>
                </a:solidFill>
                <a:latin typeface="Consolas" panose="020B0609020204030204" pitchFamily="49" charset="0"/>
                <a:cs typeface="Consolas" panose="020B0609020204030204" pitchFamily="49" charset="0"/>
              </a:rPr>
              <a:t>add2</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3  </a:t>
            </a:r>
            <a:r>
              <a:rPr lang="en-US" dirty="0">
                <a:latin typeface="Consolas" panose="020B0609020204030204" pitchFamily="49" charset="0"/>
                <a:cs typeface="Consolas" panose="020B0609020204030204" pitchFamily="49" charset="0"/>
              </a:rPr>
              <a:t>=  2 + </a:t>
            </a:r>
            <a:r>
              <a:rPr lang="en-US" b="1" dirty="0">
                <a:solidFill>
                  <a:schemeClr val="accent4">
                    <a:lumMod val="75000"/>
                  </a:schemeClr>
                </a:solidFill>
                <a:latin typeface="Consolas" panose="020B0609020204030204" pitchFamily="49" charset="0"/>
                <a:cs typeface="Consolas" panose="020B0609020204030204" pitchFamily="49" charset="0"/>
              </a:rPr>
              <a:t>3  </a:t>
            </a:r>
            <a:r>
              <a:rPr lang="en-US" dirty="0">
                <a:latin typeface="Consolas" panose="020B0609020204030204" pitchFamily="49" charset="0"/>
                <a:cs typeface="Consolas" panose="020B0609020204030204" pitchFamily="49" charset="0"/>
              </a:rPr>
              <a:t>=  </a:t>
            </a:r>
            <a:r>
              <a:rPr lang="en-US" b="1" dirty="0">
                <a:solidFill>
                  <a:schemeClr val="accent2">
                    <a:lumMod val="50000"/>
                  </a:schemeClr>
                </a:solidFill>
                <a:latin typeface="Consolas" panose="020B0609020204030204" pitchFamily="49" charset="0"/>
                <a:cs typeface="Consolas" panose="020B0609020204030204" pitchFamily="49" charset="0"/>
              </a:rPr>
              <a:t>5</a:t>
            </a:r>
          </a:p>
          <a:p>
            <a:pPr marL="0" indent="0">
              <a:buNone/>
            </a:pP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916408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893C-1EAB-1D4A-A53F-619B5D72A1D3}"/>
              </a:ext>
            </a:extLst>
          </p:cNvPr>
          <p:cNvSpPr>
            <a:spLocks noGrp="1"/>
          </p:cNvSpPr>
          <p:nvPr>
            <p:ph type="title"/>
          </p:nvPr>
        </p:nvSpPr>
        <p:spPr/>
        <p:txBody>
          <a:bodyPr/>
          <a:lstStyle/>
          <a:p>
            <a:r>
              <a:rPr lang="en-US" dirty="0"/>
              <a:t>Function Evaluation (two params)</a:t>
            </a:r>
          </a:p>
        </p:txBody>
      </p:sp>
      <p:sp>
        <p:nvSpPr>
          <p:cNvPr id="3" name="Content Placeholder 2">
            <a:extLst>
              <a:ext uri="{FF2B5EF4-FFF2-40B4-BE49-F238E27FC236}">
                <a16:creationId xmlns:a16="http://schemas.microsoft.com/office/drawing/2014/main" id="{8269E07B-69D1-5A46-97C0-00F56CEC83C3}"/>
              </a:ext>
            </a:extLst>
          </p:cNvPr>
          <p:cNvSpPr>
            <a:spLocks noGrp="1"/>
          </p:cNvSpPr>
          <p:nvPr>
            <p:ph idx="1"/>
          </p:nvPr>
        </p:nvSpPr>
        <p:spPr/>
        <p:txBody>
          <a:bodyPr/>
          <a:lstStyle/>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a:t>
            </a:r>
            <a:r>
              <a:rPr lang="en-US" b="1" dirty="0">
                <a:solidFill>
                  <a:schemeClr val="accent1">
                    <a:lumMod val="75000"/>
                  </a:schemeClr>
                </a:solidFill>
                <a:latin typeface="Consolas" panose="020B0609020204030204" pitchFamily="49" charset="0"/>
                <a:cs typeface="Consolas" panose="020B0609020204030204" pitchFamily="49" charset="0"/>
              </a:rPr>
              <a:t>y</a:t>
            </a:r>
            <a:r>
              <a:rPr lang="en-US" b="1" dirty="0">
                <a:solidFill>
                  <a:schemeClr val="accent4">
                    <a:lumMod val="75000"/>
                  </a:schemeClr>
                </a:solidFill>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 </a:t>
            </a:r>
            <a:r>
              <a:rPr lang="en-US" b="1" dirty="0">
                <a:solidFill>
                  <a:schemeClr val="accent1">
                    <a:lumMod val="75000"/>
                  </a:schemeClr>
                </a:solidFill>
                <a:latin typeface="Consolas" panose="020B0609020204030204" pitchFamily="49" charset="0"/>
                <a:cs typeface="Consolas" panose="020B0609020204030204" pitchFamily="49" charset="0"/>
              </a:rPr>
              <a:t>y</a:t>
            </a:r>
          </a:p>
          <a:p>
            <a:pPr marL="0" indent="0">
              <a:buNone/>
            </a:pPr>
            <a:r>
              <a:rPr lang="en-US" dirty="0">
                <a:latin typeface="Consolas" panose="020B0609020204030204" pitchFamily="49" charset="0"/>
                <a:cs typeface="Consolas" panose="020B0609020204030204" pitchFamily="49" charset="0"/>
              </a:rPr>
              <a:t>;;</a:t>
            </a:r>
          </a:p>
          <a:p>
            <a:pPr marL="0" indent="0">
              <a:buNone/>
            </a:pPr>
            <a:endParaRPr lang="en-US" dirty="0">
              <a:latin typeface="Consolas" panose="020B0609020204030204" pitchFamily="49" charset="0"/>
              <a:cs typeface="Consolas" panose="020B0609020204030204" pitchFamily="49" charset="0"/>
            </a:endParaRPr>
          </a:p>
          <a:p>
            <a:pPr marL="0" indent="0">
              <a:buNone/>
            </a:pP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2 </a:t>
            </a:r>
            <a:r>
              <a:rPr lang="en-US" b="1" dirty="0">
                <a:solidFill>
                  <a:schemeClr val="accent1">
                    <a:lumMod val="75000"/>
                  </a:schemeClr>
                </a:solidFill>
                <a:latin typeface="Consolas" panose="020B0609020204030204" pitchFamily="49" charset="0"/>
                <a:cs typeface="Consolas" panose="020B0609020204030204" pitchFamily="49" charset="0"/>
              </a:rPr>
              <a:t>3</a:t>
            </a:r>
            <a:r>
              <a:rPr lang="en-US" b="1" dirty="0">
                <a:solidFill>
                  <a:schemeClr val="accent4">
                    <a:lumMod val="75000"/>
                  </a:schemeClr>
                </a:solidFill>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2</a:t>
            </a:r>
            <a:r>
              <a:rPr lang="en-US" dirty="0">
                <a:latin typeface="Consolas" panose="020B0609020204030204" pitchFamily="49" charset="0"/>
                <a:cs typeface="Consolas" panose="020B0609020204030204" pitchFamily="49" charset="0"/>
              </a:rPr>
              <a:t> + </a:t>
            </a:r>
            <a:r>
              <a:rPr lang="en-US" b="1" dirty="0">
                <a:solidFill>
                  <a:schemeClr val="accent1">
                    <a:lumMod val="75000"/>
                  </a:schemeClr>
                </a:solidFill>
                <a:latin typeface="Consolas" panose="020B0609020204030204" pitchFamily="49" charset="0"/>
                <a:cs typeface="Consolas" panose="020B0609020204030204" pitchFamily="49" charset="0"/>
              </a:rPr>
              <a:t>3</a:t>
            </a:r>
            <a:r>
              <a:rPr lang="en-US" dirty="0">
                <a:latin typeface="Consolas" panose="020B0609020204030204" pitchFamily="49" charset="0"/>
                <a:cs typeface="Consolas" panose="020B0609020204030204" pitchFamily="49" charset="0"/>
              </a:rPr>
              <a:t>  =  </a:t>
            </a:r>
            <a:r>
              <a:rPr lang="en-US" b="1" dirty="0">
                <a:solidFill>
                  <a:schemeClr val="accent2">
                    <a:lumMod val="50000"/>
                  </a:schemeClr>
                </a:solidFill>
                <a:latin typeface="Consolas" panose="020B0609020204030204" pitchFamily="49" charset="0"/>
                <a:cs typeface="Consolas" panose="020B0609020204030204" pitchFamily="49" charset="0"/>
              </a:rPr>
              <a:t>5</a:t>
            </a:r>
          </a:p>
          <a:p>
            <a:pPr marL="0" indent="0">
              <a:buNone/>
            </a:pP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71682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B58A7-9D0A-9B4A-8467-EE2317D478DC}"/>
              </a:ext>
            </a:extLst>
          </p:cNvPr>
          <p:cNvSpPr>
            <a:spLocks noGrp="1"/>
          </p:cNvSpPr>
          <p:nvPr>
            <p:ph type="title"/>
          </p:nvPr>
        </p:nvSpPr>
        <p:spPr/>
        <p:txBody>
          <a:bodyPr/>
          <a:lstStyle/>
          <a:p>
            <a:r>
              <a:rPr lang="en-US" dirty="0"/>
              <a:t>Partial Function Evaluation</a:t>
            </a:r>
          </a:p>
        </p:txBody>
      </p:sp>
      <p:sp>
        <p:nvSpPr>
          <p:cNvPr id="3" name="Content Placeholder 2">
            <a:extLst>
              <a:ext uri="{FF2B5EF4-FFF2-40B4-BE49-F238E27FC236}">
                <a16:creationId xmlns:a16="http://schemas.microsoft.com/office/drawing/2014/main" id="{4A7E8A73-5CAC-AC49-9EFA-0704BF753958}"/>
              </a:ext>
            </a:extLst>
          </p:cNvPr>
          <p:cNvSpPr>
            <a:spLocks noGrp="1"/>
          </p:cNvSpPr>
          <p:nvPr>
            <p:ph idx="1"/>
          </p:nvPr>
        </p:nvSpPr>
        <p:spPr/>
        <p:txBody>
          <a:bodyPr/>
          <a:lstStyle/>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a:t>
            </a:r>
            <a:r>
              <a:rPr lang="en-US" b="1" dirty="0">
                <a:solidFill>
                  <a:schemeClr val="accent1">
                    <a:lumMod val="75000"/>
                  </a:schemeClr>
                </a:solidFill>
                <a:latin typeface="Consolas" panose="020B0609020204030204" pitchFamily="49" charset="0"/>
                <a:cs typeface="Consolas" panose="020B0609020204030204" pitchFamily="49" charset="0"/>
              </a:rPr>
              <a:t>y</a:t>
            </a:r>
            <a:r>
              <a:rPr lang="en-US" b="1" dirty="0">
                <a:solidFill>
                  <a:schemeClr val="accent4">
                    <a:lumMod val="75000"/>
                  </a:schemeClr>
                </a:solidFill>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a:t>
            </a: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 </a:t>
            </a:r>
            <a:r>
              <a:rPr lang="en-US" b="1" dirty="0">
                <a:solidFill>
                  <a:schemeClr val="accent1">
                    <a:lumMod val="75000"/>
                  </a:schemeClr>
                </a:solidFill>
                <a:latin typeface="Consolas" panose="020B0609020204030204" pitchFamily="49" charset="0"/>
                <a:cs typeface="Consolas" panose="020B0609020204030204" pitchFamily="49" charset="0"/>
              </a:rPr>
              <a:t>y</a:t>
            </a:r>
          </a:p>
          <a:p>
            <a:pPr marL="0" indent="0">
              <a:buNone/>
            </a:pPr>
            <a:r>
              <a:rPr lang="en-US" dirty="0">
                <a:latin typeface="Consolas" panose="020B0609020204030204" pitchFamily="49" charset="0"/>
                <a:cs typeface="Consolas" panose="020B0609020204030204" pitchFamily="49" charset="0"/>
              </a:rPr>
              <a:t>;;</a:t>
            </a:r>
          </a:p>
          <a:p>
            <a:pPr marL="0" indent="0">
              <a:buNone/>
            </a:pPr>
            <a:endParaRPr lang="en-US" dirty="0">
              <a:latin typeface="Consolas" panose="020B0609020204030204" pitchFamily="49" charset="0"/>
              <a:cs typeface="Consolas" panose="020B0609020204030204" pitchFamily="49" charset="0"/>
            </a:endParaRPr>
          </a:p>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add2</a:t>
            </a:r>
            <a:r>
              <a:rPr lang="en-US" dirty="0">
                <a:latin typeface="Consolas" panose="020B0609020204030204" pitchFamily="49" charset="0"/>
                <a:cs typeface="Consolas" panose="020B0609020204030204" pitchFamily="49" charset="0"/>
              </a:rPr>
              <a:t> = </a:t>
            </a: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2</a:t>
            </a:r>
          </a:p>
          <a:p>
            <a:pPr marL="0" indent="0">
              <a:buNone/>
            </a:pPr>
            <a:r>
              <a:rPr lang="en-US" dirty="0">
                <a:latin typeface="Consolas" panose="020B0609020204030204" pitchFamily="49" charset="0"/>
                <a:cs typeface="Consolas" panose="020B0609020204030204" pitchFamily="49" charset="0"/>
              </a:rPr>
              <a:t>;;</a:t>
            </a:r>
          </a:p>
          <a:p>
            <a:pPr marL="0" indent="0">
              <a:buNone/>
            </a:pPr>
            <a:endParaRPr lang="en-US" dirty="0"/>
          </a:p>
        </p:txBody>
      </p:sp>
      <p:pic>
        <p:nvPicPr>
          <p:cNvPr id="6" name="Picture 5" descr="A drawing of a cartoon character&#10;&#10;Description automatically generated">
            <a:extLst>
              <a:ext uri="{FF2B5EF4-FFF2-40B4-BE49-F238E27FC236}">
                <a16:creationId xmlns:a16="http://schemas.microsoft.com/office/drawing/2014/main" id="{39039FBF-8382-1046-B9BA-EE6BFCC4E010}"/>
              </a:ext>
            </a:extLst>
          </p:cNvPr>
          <p:cNvPicPr>
            <a:picLocks noChangeAspect="1"/>
          </p:cNvPicPr>
          <p:nvPr/>
        </p:nvPicPr>
        <p:blipFill>
          <a:blip r:embed="rId2"/>
          <a:stretch>
            <a:fillRect/>
          </a:stretch>
        </p:blipFill>
        <p:spPr>
          <a:xfrm>
            <a:off x="5549900" y="3263900"/>
            <a:ext cx="3594100" cy="3594100"/>
          </a:xfrm>
          <a:prstGeom prst="rect">
            <a:avLst/>
          </a:prstGeom>
        </p:spPr>
      </p:pic>
    </p:spTree>
    <p:extLst>
      <p:ext uri="{BB962C8B-B14F-4D97-AF65-F5344CB8AC3E}">
        <p14:creationId xmlns:p14="http://schemas.microsoft.com/office/powerpoint/2010/main" val="713185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B58A7-9D0A-9B4A-8467-EE2317D478DC}"/>
              </a:ext>
            </a:extLst>
          </p:cNvPr>
          <p:cNvSpPr>
            <a:spLocks noGrp="1"/>
          </p:cNvSpPr>
          <p:nvPr>
            <p:ph type="title"/>
          </p:nvPr>
        </p:nvSpPr>
        <p:spPr/>
        <p:txBody>
          <a:bodyPr/>
          <a:lstStyle/>
          <a:p>
            <a:r>
              <a:rPr lang="en-US" dirty="0"/>
              <a:t>Partial Function Evaluation</a:t>
            </a:r>
          </a:p>
        </p:txBody>
      </p:sp>
      <p:sp>
        <p:nvSpPr>
          <p:cNvPr id="3" name="Content Placeholder 2">
            <a:extLst>
              <a:ext uri="{FF2B5EF4-FFF2-40B4-BE49-F238E27FC236}">
                <a16:creationId xmlns:a16="http://schemas.microsoft.com/office/drawing/2014/main" id="{4A7E8A73-5CAC-AC49-9EFA-0704BF753958}"/>
              </a:ext>
            </a:extLst>
          </p:cNvPr>
          <p:cNvSpPr>
            <a:spLocks noGrp="1"/>
          </p:cNvSpPr>
          <p:nvPr>
            <p:ph idx="1"/>
          </p:nvPr>
        </p:nvSpPr>
        <p:spPr>
          <a:xfrm>
            <a:off x="628650" y="1825625"/>
            <a:ext cx="8515350" cy="4351338"/>
          </a:xfrm>
        </p:spPr>
        <p:txBody>
          <a:bodyPr>
            <a:normAutofit/>
          </a:bodyPr>
          <a:lstStyle/>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-&gt; </a:t>
            </a:r>
            <a:r>
              <a:rPr lang="en-US" b="1" dirty="0">
                <a:solidFill>
                  <a:schemeClr val="accent5"/>
                </a:solidFill>
                <a:latin typeface="Consolas" panose="020B0609020204030204" pitchFamily="49" charset="0"/>
                <a:cs typeface="Consolas" panose="020B0609020204030204" pitchFamily="49" charset="0"/>
              </a:rPr>
              <a:t>fun</a:t>
            </a:r>
            <a:r>
              <a:rPr lang="en-US" dirty="0">
                <a:latin typeface="Consolas" panose="020B0609020204030204" pitchFamily="49" charset="0"/>
                <a:cs typeface="Consolas" panose="020B0609020204030204" pitchFamily="49" charset="0"/>
              </a:rPr>
              <a:t> </a:t>
            </a:r>
            <a:r>
              <a:rPr lang="en-US" b="1" dirty="0">
                <a:solidFill>
                  <a:schemeClr val="accent1">
                    <a:lumMod val="75000"/>
                  </a:schemeClr>
                </a:solidFill>
                <a:latin typeface="Consolas" panose="020B0609020204030204" pitchFamily="49" charset="0"/>
                <a:cs typeface="Consolas" panose="020B0609020204030204" pitchFamily="49" charset="0"/>
              </a:rPr>
              <a:t>y</a:t>
            </a:r>
            <a:r>
              <a:rPr lang="en-US" dirty="0">
                <a:solidFill>
                  <a:schemeClr val="accent3">
                    <a:lumMod val="50000"/>
                  </a:schemeClr>
                </a:solidFill>
                <a:latin typeface="Consolas" panose="020B0609020204030204" pitchFamily="49" charset="0"/>
                <a:cs typeface="Consolas" panose="020B0609020204030204" pitchFamily="49" charset="0"/>
              </a:rPr>
              <a:t> -&gt;</a:t>
            </a:r>
            <a:endParaRPr lang="en-US" dirty="0">
              <a:latin typeface="Consolas" panose="020B0609020204030204" pitchFamily="49" charset="0"/>
              <a:cs typeface="Consolas" panose="020B0609020204030204" pitchFamily="49" charset="0"/>
            </a:endParaRPr>
          </a:p>
          <a:p>
            <a:pPr marL="0" indent="0">
              <a:buNone/>
            </a:pPr>
            <a:r>
              <a:rPr lang="en-US" dirty="0">
                <a:latin typeface="Consolas" panose="020B0609020204030204" pitchFamily="49" charset="0"/>
                <a:cs typeface="Consolas" panose="020B0609020204030204" pitchFamily="49" charset="0"/>
              </a:rPr>
              <a:t>  </a:t>
            </a:r>
            <a:r>
              <a:rPr lang="en-US" b="1" dirty="0">
                <a:solidFill>
                  <a:schemeClr val="accent4">
                    <a:lumMod val="75000"/>
                  </a:schemeClr>
                </a:solidFill>
                <a:latin typeface="Consolas" panose="020B0609020204030204" pitchFamily="49" charset="0"/>
                <a:cs typeface="Consolas" panose="020B0609020204030204" pitchFamily="49" charset="0"/>
              </a:rPr>
              <a:t>x</a:t>
            </a:r>
            <a:r>
              <a:rPr lang="en-US" dirty="0">
                <a:latin typeface="Consolas" panose="020B0609020204030204" pitchFamily="49" charset="0"/>
                <a:cs typeface="Consolas" panose="020B0609020204030204" pitchFamily="49" charset="0"/>
              </a:rPr>
              <a:t> + </a:t>
            </a:r>
            <a:r>
              <a:rPr lang="en-US" b="1" dirty="0">
                <a:solidFill>
                  <a:schemeClr val="accent1">
                    <a:lumMod val="75000"/>
                  </a:schemeClr>
                </a:solidFill>
                <a:latin typeface="Consolas" panose="020B0609020204030204" pitchFamily="49" charset="0"/>
                <a:cs typeface="Consolas" panose="020B0609020204030204" pitchFamily="49" charset="0"/>
              </a:rPr>
              <a:t>y</a:t>
            </a:r>
          </a:p>
          <a:p>
            <a:pPr marL="0" indent="0">
              <a:buNone/>
            </a:pPr>
            <a:r>
              <a:rPr lang="en-US" dirty="0">
                <a:latin typeface="Consolas" panose="020B0609020204030204" pitchFamily="49" charset="0"/>
                <a:cs typeface="Consolas" panose="020B0609020204030204" pitchFamily="49" charset="0"/>
              </a:rPr>
              <a:t>;;</a:t>
            </a:r>
          </a:p>
          <a:p>
            <a:pPr marL="0" indent="0">
              <a:buNone/>
            </a:pPr>
            <a:endParaRPr lang="en-US" dirty="0">
              <a:latin typeface="Consolas" panose="020B0609020204030204" pitchFamily="49" charset="0"/>
              <a:cs typeface="Consolas" panose="020B0609020204030204" pitchFamily="49" charset="0"/>
            </a:endParaRPr>
          </a:p>
          <a:p>
            <a:pPr marL="0" indent="0">
              <a:buNone/>
            </a:pPr>
            <a:r>
              <a:rPr lang="en-US" b="1" dirty="0">
                <a:solidFill>
                  <a:schemeClr val="accent5"/>
                </a:solidFill>
                <a:latin typeface="Consolas" panose="020B0609020204030204" pitchFamily="49" charset="0"/>
                <a:cs typeface="Consolas" panose="020B0609020204030204" pitchFamily="49" charset="0"/>
              </a:rPr>
              <a:t>let</a:t>
            </a:r>
            <a:r>
              <a:rPr lang="en-US" dirty="0">
                <a:latin typeface="Consolas" panose="020B0609020204030204" pitchFamily="49" charset="0"/>
                <a:cs typeface="Consolas" panose="020B0609020204030204" pitchFamily="49" charset="0"/>
              </a:rPr>
              <a:t> </a:t>
            </a:r>
            <a:r>
              <a:rPr lang="en-US" dirty="0">
                <a:solidFill>
                  <a:schemeClr val="accent6"/>
                </a:solidFill>
                <a:latin typeface="Consolas" panose="020B0609020204030204" pitchFamily="49" charset="0"/>
                <a:cs typeface="Consolas" panose="020B0609020204030204" pitchFamily="49" charset="0"/>
              </a:rPr>
              <a:t>add2</a:t>
            </a:r>
            <a:r>
              <a:rPr lang="en-US" dirty="0">
                <a:latin typeface="Consolas" panose="020B0609020204030204" pitchFamily="49" charset="0"/>
                <a:cs typeface="Consolas" panose="020B0609020204030204" pitchFamily="49" charset="0"/>
              </a:rPr>
              <a:t> = </a:t>
            </a:r>
            <a:r>
              <a:rPr lang="en-US" dirty="0">
                <a:solidFill>
                  <a:schemeClr val="accent6"/>
                </a:solidFill>
                <a:latin typeface="Consolas" panose="020B0609020204030204" pitchFamily="49" charset="0"/>
                <a:cs typeface="Consolas" panose="020B0609020204030204" pitchFamily="49" charset="0"/>
              </a:rPr>
              <a:t>add</a:t>
            </a:r>
            <a:r>
              <a:rPr lang="en-US" dirty="0">
                <a:latin typeface="Consolas" panose="020B0609020204030204" pitchFamily="49" charset="0"/>
                <a:cs typeface="Consolas" panose="020B0609020204030204" pitchFamily="49" charset="0"/>
              </a:rPr>
              <a:t> 2 </a:t>
            </a:r>
            <a:r>
              <a:rPr lang="en-US" dirty="0">
                <a:solidFill>
                  <a:schemeClr val="accent6">
                    <a:lumMod val="75000"/>
                  </a:schemeClr>
                </a:solidFill>
                <a:latin typeface="Consolas" panose="020B0609020204030204" pitchFamily="49" charset="0"/>
                <a:cs typeface="Consolas" panose="020B0609020204030204" pitchFamily="49" charset="0"/>
              </a:rPr>
              <a:t>(* substitute 2 for x *)</a:t>
            </a:r>
          </a:p>
          <a:p>
            <a:pPr marL="0" indent="0">
              <a:buNone/>
            </a:pPr>
            <a:r>
              <a:rPr lang="en-US" dirty="0">
                <a:latin typeface="Consolas" panose="020B0609020204030204" pitchFamily="49" charset="0"/>
                <a:cs typeface="Consolas" panose="020B0609020204030204" pitchFamily="49" charset="0"/>
              </a:rPr>
              <a:t>;;</a:t>
            </a:r>
            <a:endParaRPr lang="en-US" dirty="0"/>
          </a:p>
        </p:txBody>
      </p:sp>
    </p:spTree>
    <p:extLst>
      <p:ext uri="{BB962C8B-B14F-4D97-AF65-F5344CB8AC3E}">
        <p14:creationId xmlns:p14="http://schemas.microsoft.com/office/powerpoint/2010/main" val="25410962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1494</TotalTime>
  <Words>1254</Words>
  <Application>Microsoft Macintosh PowerPoint</Application>
  <PresentationFormat>On-screen Show (4:3)</PresentationFormat>
  <Paragraphs>221</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Consolas</vt:lpstr>
      <vt:lpstr>Office Theme</vt:lpstr>
      <vt:lpstr>OCaml: Functions, Lists, and Control Flow</vt:lpstr>
      <vt:lpstr>Functions</vt:lpstr>
      <vt:lpstr>Function Syntax</vt:lpstr>
      <vt:lpstr>Function Syntax (two params)</vt:lpstr>
      <vt:lpstr>Function Syntax (three params)</vt:lpstr>
      <vt:lpstr>Function Evaluation</vt:lpstr>
      <vt:lpstr>Function Evaluation (two params)</vt:lpstr>
      <vt:lpstr>Partial Function Evaluation</vt:lpstr>
      <vt:lpstr>Partial Function Evaluation</vt:lpstr>
      <vt:lpstr>Partial Function Evaluation</vt:lpstr>
      <vt:lpstr>Partial Function Evaluation</vt:lpstr>
      <vt:lpstr>Aside: Local Binding</vt:lpstr>
      <vt:lpstr>Basic Control Flow</vt:lpstr>
      <vt:lpstr>Basic Control Flow: Operators</vt:lpstr>
      <vt:lpstr>Recursive Functions</vt:lpstr>
      <vt:lpstr>Lists a' list</vt:lpstr>
      <vt:lpstr>List Operators Cons ::</vt:lpstr>
      <vt:lpstr>List Operators Append @</vt:lpstr>
      <vt:lpstr>List Operators hd</vt:lpstr>
      <vt:lpstr>List Operators tl</vt:lpstr>
      <vt:lpstr>Advanced Control Flow</vt:lpstr>
      <vt:lpstr>Basic Pattern Matching</vt:lpstr>
      <vt:lpstr>List Pattern Matching</vt:lpstr>
      <vt:lpstr>Value Pattern Matching</vt:lpstr>
      <vt:lpstr>Value Pattern Matching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OCaml: Functions, Lists, and Control Flow</dc:title>
  <dc:creator>William Killian</dc:creator>
  <cp:lastModifiedBy>William Killian</cp:lastModifiedBy>
  <cp:revision>3</cp:revision>
  <dcterms:created xsi:type="dcterms:W3CDTF">2020-09-02T10:55:06Z</dcterms:created>
  <dcterms:modified xsi:type="dcterms:W3CDTF">2020-09-03T11:49:57Z</dcterms:modified>
</cp:coreProperties>
</file>