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8" r:id="rId13"/>
    <p:sldId id="277" r:id="rId14"/>
    <p:sldId id="280" r:id="rId15"/>
    <p:sldId id="269" r:id="rId16"/>
    <p:sldId id="284" r:id="rId17"/>
    <p:sldId id="270" r:id="rId18"/>
    <p:sldId id="271" r:id="rId19"/>
    <p:sldId id="272" r:id="rId20"/>
    <p:sldId id="273" r:id="rId21"/>
    <p:sldId id="283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100" d="100"/>
          <a:sy n="100" d="100"/>
        </p:scale>
        <p:origin x="18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9C0-6A58-EE48-9825-A3FF33564C57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AC9F-FC0B-5448-887F-1D98360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6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9C0-6A58-EE48-9825-A3FF33564C57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AC9F-FC0B-5448-887F-1D98360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4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9C0-6A58-EE48-9825-A3FF33564C57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AC9F-FC0B-5448-887F-1D98360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28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9C0-6A58-EE48-9825-A3FF33564C57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AC9F-FC0B-5448-887F-1D98360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4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9C0-6A58-EE48-9825-A3FF33564C57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AC9F-FC0B-5448-887F-1D98360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1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9C0-6A58-EE48-9825-A3FF33564C57}" type="datetimeFigureOut">
              <a:rPr lang="en-US" smtClean="0"/>
              <a:t>9/12/20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AC9F-FC0B-5448-887F-1D98360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0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9C0-6A58-EE48-9825-A3FF33564C57}" type="datetimeFigureOut">
              <a:rPr lang="en-US" smtClean="0"/>
              <a:t>9/12/20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AC9F-FC0B-5448-887F-1D98360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7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9C0-6A58-EE48-9825-A3FF33564C57}" type="datetimeFigureOut">
              <a:rPr lang="en-US" smtClean="0"/>
              <a:t>9/12/20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AC9F-FC0B-5448-887F-1D98360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7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9C0-6A58-EE48-9825-A3FF33564C57}" type="datetimeFigureOut">
              <a:rPr lang="en-US" smtClean="0"/>
              <a:t>9/12/20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AC9F-FC0B-5448-887F-1D98360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2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9C0-6A58-EE48-9825-A3FF33564C57}" type="datetimeFigureOut">
              <a:rPr lang="en-US" smtClean="0"/>
              <a:t>9/12/20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AC9F-FC0B-5448-887F-1D98360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1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A9C0-6A58-EE48-9825-A3FF33564C57}" type="datetimeFigureOut">
              <a:rPr lang="en-US" smtClean="0"/>
              <a:t>9/12/20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AC9F-FC0B-5448-887F-1D98360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22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7A9C0-6A58-EE48-9825-A3FF33564C57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3AC9F-FC0B-5448-887F-1D98360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4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C52BB9-E1EA-9E48-973C-B61B2E5044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181" y="1220919"/>
            <a:ext cx="4069335" cy="23876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Axiomatic Semantics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E19553-A059-6A4E-83DE-21580D29E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181" y="3700594"/>
            <a:ext cx="4069335" cy="1655762"/>
          </a:xfrm>
        </p:spPr>
        <p:txBody>
          <a:bodyPr>
            <a:normAutofit/>
          </a:bodyPr>
          <a:lstStyle/>
          <a:p>
            <a:pPr algn="l"/>
            <a:r>
              <a:rPr lang="en-US" b="1" i="1" dirty="0"/>
              <a:t>Programming Languages</a:t>
            </a:r>
            <a:endParaRPr lang="en-US" b="1" i="1"/>
          </a:p>
          <a:p>
            <a:pPr algn="l"/>
            <a:r>
              <a:rPr lang="en-US" i="1" dirty="0"/>
              <a:t>William Killian</a:t>
            </a:r>
            <a:endParaRPr lang="en-US" i="1"/>
          </a:p>
          <a:p>
            <a:pPr algn="l"/>
            <a:r>
              <a:rPr lang="en-US" dirty="0"/>
              <a:t>Millersville University</a:t>
            </a: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2624479"/>
            <a:ext cx="609320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85863" y="1500844"/>
            <a:ext cx="2387600" cy="17907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0"/>
            <a:ext cx="1736438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79347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4162" y="4112081"/>
            <a:ext cx="889838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4565205" y="4145122"/>
            <a:ext cx="3062574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4962670"/>
            <a:ext cx="1982514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1946" y="148929"/>
            <a:ext cx="4920107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AED990-954B-F04C-9958-AA0381D76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273" y="1380754"/>
            <a:ext cx="4171453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Weakest Preconditions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1FA864-3D7F-6041-A2A0-0B3294635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6273" y="4076802"/>
            <a:ext cx="4171453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1870589" y="6170"/>
            <a:ext cx="5112196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50746" y="5310973"/>
            <a:ext cx="529461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10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E50CBB-B6A5-044E-91ED-47818B4D1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Weakest Preconditions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F8319-EE3E-914F-B7AB-883324CD4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chemeClr val="accent1"/>
                </a:solidFill>
              </a:rPr>
              <a:t>{A} s {B}</a:t>
            </a: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b="1" dirty="0"/>
              <a:t>A</a:t>
            </a:r>
            <a:r>
              <a:rPr lang="en-US" dirty="0"/>
              <a:t> is the </a:t>
            </a:r>
            <a:r>
              <a:rPr lang="en-US" b="1" dirty="0"/>
              <a:t>least restrictive assertion</a:t>
            </a:r>
            <a:r>
              <a:rPr lang="en-US" dirty="0"/>
              <a:t> that will guarantee </a:t>
            </a:r>
            <a:r>
              <a:rPr lang="en-US" b="1" dirty="0"/>
              <a:t>B</a:t>
            </a:r>
            <a:r>
              <a:rPr lang="en-US" dirty="0"/>
              <a:t> after executing </a:t>
            </a:r>
            <a:r>
              <a:rPr lang="en-US" b="1" dirty="0"/>
              <a:t>s</a:t>
            </a:r>
            <a:r>
              <a:rPr lang="en-US" dirty="0"/>
              <a:t> where</a:t>
            </a:r>
          </a:p>
          <a:p>
            <a:r>
              <a:rPr lang="en-US" b="1" dirty="0"/>
              <a:t>A</a:t>
            </a:r>
            <a:r>
              <a:rPr lang="en-US" dirty="0"/>
              <a:t> is a precondition</a:t>
            </a:r>
          </a:p>
          <a:p>
            <a:r>
              <a:rPr lang="en-US" b="1" dirty="0"/>
              <a:t>s</a:t>
            </a:r>
            <a:r>
              <a:rPr lang="en-US" dirty="0"/>
              <a:t> is the statement being executed </a:t>
            </a:r>
          </a:p>
          <a:p>
            <a:r>
              <a:rPr lang="en-US" b="1" dirty="0"/>
              <a:t>B</a:t>
            </a:r>
            <a:r>
              <a:rPr lang="en-US" dirty="0"/>
              <a:t> is a postcondition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96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E50CBB-B6A5-044E-91ED-47818B4D1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Weakest Precondition Example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F8319-EE3E-914F-B7AB-883324CD4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291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</a:rPr>
              <a:t>a = b + 1    </a:t>
            </a:r>
            <a:r>
              <a:rPr lang="en-US" b="1" dirty="0">
                <a:solidFill>
                  <a:schemeClr val="tx2"/>
                </a:solidFill>
              </a:rPr>
              <a:t>{ a &gt; 1 }</a:t>
            </a:r>
          </a:p>
          <a:p>
            <a:pPr marL="0" indent="0">
              <a:buNone/>
            </a:pPr>
            <a:r>
              <a:rPr lang="en-US" dirty="0"/>
              <a:t>One possible precondition:	{ b &gt; 10 }</a:t>
            </a:r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b="1" i="1" dirty="0"/>
              <a:t>weakest</a:t>
            </a:r>
            <a:r>
              <a:rPr lang="en-US" dirty="0"/>
              <a:t> </a:t>
            </a:r>
            <a:r>
              <a:rPr lang="en-US" b="1" i="1" dirty="0"/>
              <a:t>precondition</a:t>
            </a:r>
            <a:r>
              <a:rPr lang="en-US" dirty="0"/>
              <a:t>:	{ b &gt; 0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How? Variable substitution!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accent1"/>
                </a:solidFill>
              </a:rPr>
              <a:t>a = b + 1  </a:t>
            </a:r>
            <a:r>
              <a:rPr lang="en-US" i="1" dirty="0"/>
              <a:t>where</a:t>
            </a:r>
            <a:r>
              <a:rPr lang="en-US" dirty="0"/>
              <a:t>  </a:t>
            </a:r>
            <a:r>
              <a:rPr lang="en-US" b="1" dirty="0">
                <a:solidFill>
                  <a:schemeClr val="tx2"/>
                </a:solidFill>
              </a:rPr>
              <a:t>a &gt; 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substitute a for b + 1</a:t>
            </a:r>
          </a:p>
          <a:p>
            <a:pPr marL="0" indent="0">
              <a:buNone/>
            </a:pPr>
            <a:r>
              <a:rPr lang="en-US" i="1" dirty="0"/>
              <a:t>		</a:t>
            </a:r>
            <a:r>
              <a:rPr lang="en-US" b="1" dirty="0">
                <a:solidFill>
                  <a:schemeClr val="tx2"/>
                </a:solidFill>
              </a:rPr>
              <a:t>b + 1 &gt; 1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chemeClr val="tx2"/>
                </a:solidFill>
              </a:rPr>
              <a:t>b &gt; 0</a:t>
            </a:r>
          </a:p>
        </p:txBody>
      </p:sp>
    </p:spTree>
    <p:extLst>
      <p:ext uri="{BB962C8B-B14F-4D97-AF65-F5344CB8AC3E}">
        <p14:creationId xmlns:p14="http://schemas.microsoft.com/office/powerpoint/2010/main" val="3521960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E50CBB-B6A5-044E-91ED-47818B4D1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Proof of Program Correctness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F8319-EE3E-914F-B7AB-883324CD4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Given:</a:t>
            </a:r>
          </a:p>
          <a:p>
            <a:pPr lvl="1"/>
            <a:r>
              <a:rPr lang="en-US" dirty="0"/>
              <a:t>A postcondition that must be upheld</a:t>
            </a:r>
          </a:p>
          <a:p>
            <a:pPr lvl="1"/>
            <a:r>
              <a:rPr lang="en-US" dirty="0"/>
              <a:t>A sequence of statements being executed</a:t>
            </a:r>
          </a:p>
          <a:p>
            <a:r>
              <a:rPr lang="en-US" dirty="0"/>
              <a:t>Then:</a:t>
            </a:r>
          </a:p>
          <a:p>
            <a:pPr lvl="1"/>
            <a:r>
              <a:rPr lang="en-US" dirty="0"/>
              <a:t>Work back through the program to the first statement.</a:t>
            </a:r>
          </a:p>
          <a:p>
            <a:pPr lvl="1"/>
            <a:r>
              <a:rPr lang="en-US" dirty="0"/>
              <a:t>Substitute any/all variables with their assignment expressions</a:t>
            </a:r>
          </a:p>
          <a:p>
            <a:pPr lvl="1"/>
            <a:r>
              <a:rPr lang="en-US" dirty="0"/>
              <a:t>If the precondition on the first statement is the same as the program specification, the program is correct.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935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E50CBB-B6A5-044E-91ED-47818B4D1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Sequence Statements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F8319-EE3E-914F-B7AB-883324CD4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291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2800" b="1" dirty="0">
                <a:solidFill>
                  <a:schemeClr val="tx2"/>
                </a:solidFill>
              </a:rPr>
              <a:t>{ Q }</a:t>
            </a:r>
            <a:r>
              <a:rPr lang="en-US" sz="2800" dirty="0"/>
              <a:t>    </a:t>
            </a:r>
            <a:r>
              <a:rPr lang="en-US" sz="2800" dirty="0">
                <a:solidFill>
                  <a:schemeClr val="accent1"/>
                </a:solidFill>
              </a:rPr>
              <a:t>s1; s2; s3</a:t>
            </a:r>
            <a:r>
              <a:rPr lang="en-US" sz="2800" dirty="0"/>
              <a:t>    </a:t>
            </a:r>
            <a:r>
              <a:rPr lang="en-US" sz="2800" b="1" dirty="0">
                <a:solidFill>
                  <a:schemeClr val="tx2"/>
                </a:solidFill>
              </a:rPr>
              <a:t>{ Q’ }</a:t>
            </a:r>
          </a:p>
          <a:p>
            <a:pPr lvl="2"/>
            <a:r>
              <a:rPr lang="en-US" sz="2400" b="1" dirty="0">
                <a:solidFill>
                  <a:schemeClr val="tx2"/>
                </a:solidFill>
              </a:rPr>
              <a:t>Q </a:t>
            </a:r>
            <a:r>
              <a:rPr lang="en-US" sz="2400" dirty="0"/>
              <a:t>is the weakest precondition for all statements</a:t>
            </a:r>
          </a:p>
          <a:p>
            <a:pPr lvl="2"/>
            <a:r>
              <a:rPr lang="en-US" sz="2400" b="1">
                <a:solidFill>
                  <a:schemeClr val="tx2"/>
                </a:solidFill>
              </a:rPr>
              <a:t>Q’ </a:t>
            </a:r>
            <a:r>
              <a:rPr lang="en-US" sz="2400" dirty="0"/>
              <a:t>is the postcondition</a:t>
            </a:r>
          </a:p>
          <a:p>
            <a:pPr marL="914400" lvl="2" indent="0">
              <a:buNone/>
            </a:pPr>
            <a:endParaRPr lang="en-US" sz="2800" b="1" dirty="0">
              <a:solidFill>
                <a:schemeClr val="tx2"/>
              </a:solidFill>
            </a:endParaRPr>
          </a:p>
          <a:p>
            <a:pPr marL="457200" lvl="2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Introduce new assertions (Q</a:t>
            </a:r>
            <a:r>
              <a:rPr lang="en-US" sz="2800" baseline="-25000" dirty="0">
                <a:solidFill>
                  <a:schemeClr val="tx2"/>
                </a:solidFill>
              </a:rPr>
              <a:t>1</a:t>
            </a:r>
            <a:r>
              <a:rPr lang="en-US" sz="2800" dirty="0">
                <a:solidFill>
                  <a:schemeClr val="tx2"/>
                </a:solidFill>
              </a:rPr>
              <a:t>, Q</a:t>
            </a:r>
            <a:r>
              <a:rPr lang="en-US" sz="2800" baseline="-25000" dirty="0">
                <a:solidFill>
                  <a:schemeClr val="tx2"/>
                </a:solidFill>
              </a:rPr>
              <a:t>2</a:t>
            </a:r>
            <a:r>
              <a:rPr lang="en-US" sz="2800" dirty="0">
                <a:solidFill>
                  <a:schemeClr val="tx2"/>
                </a:solidFill>
              </a:rPr>
              <a:t>) that serve as pre/post conditions for each statement</a:t>
            </a:r>
            <a:endParaRPr lang="en-US" sz="2800" dirty="0"/>
          </a:p>
          <a:p>
            <a:pPr marL="914400" lvl="2" indent="0">
              <a:buNone/>
            </a:pPr>
            <a:r>
              <a:rPr lang="en-US" sz="2800" b="1" dirty="0">
                <a:solidFill>
                  <a:schemeClr val="tx2"/>
                </a:solidFill>
              </a:rPr>
              <a:t>{ Q  }    </a:t>
            </a:r>
            <a:r>
              <a:rPr lang="en-US" sz="2800" dirty="0">
                <a:solidFill>
                  <a:schemeClr val="accent1"/>
                </a:solidFill>
              </a:rPr>
              <a:t>s1    </a:t>
            </a:r>
            <a:r>
              <a:rPr lang="en-US" sz="2800" b="1" dirty="0">
                <a:solidFill>
                  <a:schemeClr val="tx2"/>
                </a:solidFill>
              </a:rPr>
              <a:t>{ Q</a:t>
            </a:r>
            <a:r>
              <a:rPr lang="en-US" sz="2800" b="1" baseline="-25000" dirty="0">
                <a:solidFill>
                  <a:schemeClr val="tx2"/>
                </a:solidFill>
              </a:rPr>
              <a:t>1</a:t>
            </a:r>
            <a:r>
              <a:rPr lang="en-US" sz="2800" b="1" dirty="0">
                <a:solidFill>
                  <a:schemeClr val="tx2"/>
                </a:solidFill>
              </a:rPr>
              <a:t> }</a:t>
            </a:r>
          </a:p>
          <a:p>
            <a:pPr marL="914400" lvl="2" indent="0">
              <a:buNone/>
            </a:pPr>
            <a:r>
              <a:rPr lang="en-US" sz="2800" b="1" dirty="0">
                <a:solidFill>
                  <a:schemeClr val="tx2"/>
                </a:solidFill>
              </a:rPr>
              <a:t>{ Q</a:t>
            </a:r>
            <a:r>
              <a:rPr lang="en-US" sz="2800" b="1" baseline="-25000" dirty="0">
                <a:solidFill>
                  <a:schemeClr val="tx2"/>
                </a:solidFill>
              </a:rPr>
              <a:t>1</a:t>
            </a:r>
            <a:r>
              <a:rPr lang="en-US" sz="2800" b="1" dirty="0">
                <a:solidFill>
                  <a:schemeClr val="tx2"/>
                </a:solidFill>
              </a:rPr>
              <a:t> }    </a:t>
            </a:r>
            <a:r>
              <a:rPr lang="en-US" sz="2800" dirty="0">
                <a:solidFill>
                  <a:schemeClr val="accent1"/>
                </a:solidFill>
              </a:rPr>
              <a:t>s2    </a:t>
            </a:r>
            <a:r>
              <a:rPr lang="en-US" sz="2800" b="1" dirty="0">
                <a:solidFill>
                  <a:schemeClr val="tx2"/>
                </a:solidFill>
              </a:rPr>
              <a:t>{ Q</a:t>
            </a:r>
            <a:r>
              <a:rPr lang="en-US" sz="2800" b="1" baseline="-25000" dirty="0">
                <a:solidFill>
                  <a:schemeClr val="tx2"/>
                </a:solidFill>
              </a:rPr>
              <a:t>2</a:t>
            </a:r>
            <a:r>
              <a:rPr lang="en-US" sz="2800" b="1" dirty="0">
                <a:solidFill>
                  <a:schemeClr val="tx2"/>
                </a:solidFill>
              </a:rPr>
              <a:t> }</a:t>
            </a:r>
          </a:p>
          <a:p>
            <a:pPr marL="914400" lvl="2" indent="0">
              <a:buNone/>
            </a:pPr>
            <a:r>
              <a:rPr lang="en-US" sz="2800" b="1" dirty="0">
                <a:solidFill>
                  <a:schemeClr val="tx2"/>
                </a:solidFill>
              </a:rPr>
              <a:t>{ Q</a:t>
            </a:r>
            <a:r>
              <a:rPr lang="en-US" sz="2800" b="1" baseline="-25000" dirty="0">
                <a:solidFill>
                  <a:schemeClr val="tx2"/>
                </a:solidFill>
              </a:rPr>
              <a:t>2</a:t>
            </a:r>
            <a:r>
              <a:rPr lang="en-US" sz="2800" b="1" dirty="0">
                <a:solidFill>
                  <a:schemeClr val="tx2"/>
                </a:solidFill>
              </a:rPr>
              <a:t> }    </a:t>
            </a:r>
            <a:r>
              <a:rPr lang="en-US" sz="2800" dirty="0">
                <a:solidFill>
                  <a:schemeClr val="accent1"/>
                </a:solidFill>
              </a:rPr>
              <a:t>s3    </a:t>
            </a:r>
            <a:r>
              <a:rPr lang="en-US" sz="2800" b="1" dirty="0">
                <a:solidFill>
                  <a:schemeClr val="tx2"/>
                </a:solidFill>
              </a:rPr>
              <a:t>{ Q’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465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E50CBB-B6A5-044E-91ED-47818B4D1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Selection Statement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F8319-EE3E-914F-B7AB-883324CD4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0323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{ Q } </a:t>
            </a:r>
            <a:r>
              <a:rPr lang="en-US" b="1" dirty="0">
                <a:solidFill>
                  <a:schemeClr val="accent1"/>
                </a:solidFill>
              </a:rPr>
              <a:t>if</a:t>
            </a:r>
            <a:r>
              <a:rPr lang="en-US" dirty="0">
                <a:solidFill>
                  <a:schemeClr val="accent1"/>
                </a:solidFill>
              </a:rPr>
              <a:t> B </a:t>
            </a:r>
            <a:r>
              <a:rPr lang="en-US" b="1" dirty="0">
                <a:solidFill>
                  <a:schemeClr val="accent1"/>
                </a:solidFill>
              </a:rPr>
              <a:t>then</a:t>
            </a:r>
            <a:r>
              <a:rPr lang="en-US" dirty="0">
                <a:solidFill>
                  <a:schemeClr val="accent1"/>
                </a:solidFill>
              </a:rPr>
              <a:t> S1 </a:t>
            </a:r>
            <a:r>
              <a:rPr lang="en-US" b="1" dirty="0">
                <a:solidFill>
                  <a:schemeClr val="accent1"/>
                </a:solidFill>
              </a:rPr>
              <a:t>else</a:t>
            </a:r>
            <a:r>
              <a:rPr lang="en-US" dirty="0">
                <a:solidFill>
                  <a:schemeClr val="accent1"/>
                </a:solidFill>
              </a:rPr>
              <a:t> S2 </a:t>
            </a:r>
            <a:r>
              <a:rPr lang="en-US" b="1" dirty="0">
                <a:solidFill>
                  <a:schemeClr val="tx2"/>
                </a:solidFill>
              </a:rPr>
              <a:t>{ Q’ }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/>
              <a:t>Consider if the Boolean predicate is true and false:</a:t>
            </a:r>
          </a:p>
          <a:p>
            <a:r>
              <a:rPr lang="en-US" b="1" dirty="0">
                <a:solidFill>
                  <a:schemeClr val="tx2"/>
                </a:solidFill>
              </a:rPr>
              <a:t>{ Q and B } </a:t>
            </a:r>
            <a:r>
              <a:rPr lang="en-US" dirty="0">
                <a:solidFill>
                  <a:schemeClr val="accent1"/>
                </a:solidFill>
              </a:rPr>
              <a:t>S1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b="1" dirty="0">
                <a:solidFill>
                  <a:schemeClr val="tx2"/>
                </a:solidFill>
              </a:rPr>
              <a:t>{ Q’ }</a:t>
            </a:r>
          </a:p>
          <a:p>
            <a:r>
              <a:rPr lang="en-US" b="1" dirty="0">
                <a:solidFill>
                  <a:schemeClr val="tx2"/>
                </a:solidFill>
              </a:rPr>
              <a:t>{ Q and !B } </a:t>
            </a:r>
            <a:r>
              <a:rPr lang="en-US" dirty="0">
                <a:solidFill>
                  <a:schemeClr val="accent1"/>
                </a:solidFill>
              </a:rPr>
              <a:t>S2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b="1" dirty="0">
                <a:solidFill>
                  <a:schemeClr val="tx2"/>
                </a:solidFill>
              </a:rPr>
              <a:t>{ Q’ }</a:t>
            </a:r>
          </a:p>
          <a:p>
            <a:pPr marL="0" indent="0">
              <a:buNone/>
            </a:pPr>
            <a:endParaRPr lang="en-US" b="1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r>
              <a:rPr lang="en-US" sz="28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 (x &lt; y) min = x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else      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min = y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min is the smaller value }</a:t>
            </a:r>
          </a:p>
        </p:txBody>
      </p:sp>
    </p:spTree>
    <p:extLst>
      <p:ext uri="{BB962C8B-B14F-4D97-AF65-F5344CB8AC3E}">
        <p14:creationId xmlns:p14="http://schemas.microsoft.com/office/powerpoint/2010/main" val="2229279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E50CBB-B6A5-044E-91ED-47818B4D1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Examples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F8319-EE3E-914F-B7AB-883324CD4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800" dirty="0"/>
              <a:t>x = x + y			y = 2 * y</a:t>
            </a:r>
          </a:p>
          <a:p>
            <a:pPr marL="0" lvl="1" indent="0">
              <a:buNone/>
            </a:pPr>
            <a:r>
              <a:rPr lang="en-US" sz="2800" b="1" dirty="0">
                <a:solidFill>
                  <a:schemeClr val="tx2"/>
                </a:solidFill>
              </a:rPr>
              <a:t>{ y &gt; x }			{ y &lt; 5 }</a:t>
            </a:r>
          </a:p>
          <a:p>
            <a:pPr marL="0" lvl="1" indent="0">
              <a:buNone/>
            </a:pPr>
            <a:endParaRPr lang="en-US" sz="2800" dirty="0"/>
          </a:p>
          <a:p>
            <a:pPr marL="0" lvl="1" indent="0">
              <a:buNone/>
            </a:pPr>
            <a:endParaRPr lang="en-US" sz="2800" dirty="0"/>
          </a:p>
          <a:p>
            <a:pPr marL="0" lvl="1" indent="0">
              <a:buNone/>
            </a:pPr>
            <a:endParaRPr lang="en-US" sz="2800" dirty="0"/>
          </a:p>
          <a:p>
            <a:pPr marL="0" lvl="1" indent="0">
              <a:buNone/>
            </a:pPr>
            <a:r>
              <a:rPr lang="en-US" sz="2800" dirty="0"/>
              <a:t>b = a + 2			z = x</a:t>
            </a:r>
          </a:p>
          <a:p>
            <a:pPr marL="0" lvl="1" indent="0">
              <a:buNone/>
            </a:pPr>
            <a:r>
              <a:rPr lang="en-US" sz="2800" dirty="0"/>
              <a:t>a = 4b + 2			if (y &lt; z) z = y</a:t>
            </a:r>
          </a:p>
          <a:p>
            <a:pPr marL="0" lvl="1" indent="0">
              <a:buNone/>
            </a:pPr>
            <a:r>
              <a:rPr lang="en-US" sz="2800" b="1" dirty="0">
                <a:solidFill>
                  <a:schemeClr val="tx2"/>
                </a:solidFill>
              </a:rPr>
              <a:t>{ a &gt; 10 }			{ z &lt;= x &amp;&amp; z &lt;= y }</a:t>
            </a:r>
          </a:p>
          <a:p>
            <a:pPr marL="0" lvl="1" indent="0">
              <a:buNone/>
            </a:pPr>
            <a:endParaRPr lang="en-US" sz="2800" b="1" dirty="0">
              <a:solidFill>
                <a:schemeClr val="tx2"/>
              </a:solidFill>
            </a:endParaRPr>
          </a:p>
          <a:p>
            <a:pPr marL="0" lvl="1" indent="0">
              <a:buNone/>
            </a:pPr>
            <a:endParaRPr lang="en-US" sz="2800" b="1" dirty="0">
              <a:solidFill>
                <a:schemeClr val="tx2"/>
              </a:solidFill>
            </a:endParaRPr>
          </a:p>
          <a:p>
            <a:pPr marL="0" lvl="1" indent="0">
              <a:buNone/>
            </a:pP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9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E50CBB-B6A5-044E-91ED-47818B4D1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Loops?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F8319-EE3E-914F-B7AB-883324CD4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tx2"/>
                </a:solidFill>
              </a:rPr>
              <a:t>{ Q }</a:t>
            </a:r>
            <a:r>
              <a:rPr lang="en-US" b="1" dirty="0"/>
              <a:t> </a:t>
            </a:r>
            <a:r>
              <a:rPr lang="en-US" b="1" dirty="0">
                <a:solidFill>
                  <a:schemeClr val="accent1"/>
                </a:solidFill>
              </a:rPr>
              <a:t>while</a:t>
            </a:r>
            <a:r>
              <a:rPr lang="en-US" dirty="0">
                <a:solidFill>
                  <a:schemeClr val="accent1"/>
                </a:solidFill>
              </a:rPr>
              <a:t> B </a:t>
            </a:r>
            <a:r>
              <a:rPr lang="en-US" b="1" dirty="0">
                <a:solidFill>
                  <a:schemeClr val="accent1"/>
                </a:solidFill>
              </a:rPr>
              <a:t>do</a:t>
            </a:r>
            <a:r>
              <a:rPr lang="en-US" dirty="0">
                <a:solidFill>
                  <a:schemeClr val="accent1"/>
                </a:solidFill>
              </a:rPr>
              <a:t> S </a:t>
            </a:r>
            <a:r>
              <a:rPr lang="en-US" b="1" dirty="0">
                <a:solidFill>
                  <a:schemeClr val="accent1"/>
                </a:solidFill>
              </a:rPr>
              <a:t>end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b="1" dirty="0">
                <a:solidFill>
                  <a:schemeClr val="tx2"/>
                </a:solidFill>
              </a:rPr>
              <a:t>{ Q’ }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Q</a:t>
            </a:r>
            <a:r>
              <a:rPr lang="en-US" dirty="0"/>
              <a:t> and </a:t>
            </a:r>
            <a:r>
              <a:rPr lang="en-US" b="1" dirty="0">
                <a:solidFill>
                  <a:schemeClr val="tx2"/>
                </a:solidFill>
              </a:rPr>
              <a:t>Q’ </a:t>
            </a:r>
            <a:r>
              <a:rPr lang="en-US" dirty="0"/>
              <a:t>can share a common logical component, called the </a:t>
            </a:r>
            <a:r>
              <a:rPr lang="en-US" b="1" dirty="0"/>
              <a:t>loop invariant </a:t>
            </a:r>
            <a:r>
              <a:rPr lang="en-US" dirty="0"/>
              <a:t>or </a:t>
            </a:r>
            <a:r>
              <a:rPr lang="en-US" i="1" dirty="0"/>
              <a:t>inductive hypothesis</a:t>
            </a:r>
          </a:p>
          <a:p>
            <a:pPr marL="0" indent="0">
              <a:buNone/>
            </a:pPr>
            <a:endParaRPr lang="en-US" i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tx2"/>
                </a:solidFill>
              </a:rPr>
              <a:t>{ I } </a:t>
            </a:r>
            <a:r>
              <a:rPr lang="en-US" b="1" dirty="0">
                <a:solidFill>
                  <a:schemeClr val="accent1"/>
                </a:solidFill>
              </a:rPr>
              <a:t>while</a:t>
            </a:r>
            <a:r>
              <a:rPr lang="en-US" dirty="0">
                <a:solidFill>
                  <a:schemeClr val="accent1"/>
                </a:solidFill>
              </a:rPr>
              <a:t> B </a:t>
            </a:r>
            <a:r>
              <a:rPr lang="en-US" b="1" dirty="0">
                <a:solidFill>
                  <a:schemeClr val="accent1"/>
                </a:solidFill>
              </a:rPr>
              <a:t>do</a:t>
            </a:r>
            <a:r>
              <a:rPr lang="en-US" dirty="0">
                <a:solidFill>
                  <a:schemeClr val="accent1"/>
                </a:solidFill>
              </a:rPr>
              <a:t> S </a:t>
            </a:r>
            <a:r>
              <a:rPr lang="en-US" b="1" dirty="0">
                <a:solidFill>
                  <a:schemeClr val="accent1"/>
                </a:solidFill>
              </a:rPr>
              <a:t>end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b="1" dirty="0">
                <a:solidFill>
                  <a:schemeClr val="tx2"/>
                </a:solidFill>
              </a:rPr>
              <a:t>{ I and !B }</a:t>
            </a:r>
          </a:p>
          <a:p>
            <a:pPr marL="0" indent="0">
              <a:buNone/>
            </a:pPr>
            <a:r>
              <a:rPr lang="en-US" dirty="0"/>
              <a:t>Which can infer for each loop body execution: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tx2"/>
                </a:solidFill>
              </a:rPr>
              <a:t>{ I and B }</a:t>
            </a:r>
            <a:r>
              <a:rPr lang="en-US" dirty="0">
                <a:solidFill>
                  <a:schemeClr val="accent1"/>
                </a:solidFill>
              </a:rPr>
              <a:t> S </a:t>
            </a:r>
            <a:r>
              <a:rPr lang="en-US" b="1" dirty="0">
                <a:solidFill>
                  <a:schemeClr val="tx2"/>
                </a:solidFill>
              </a:rPr>
              <a:t>{ I }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21090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1946" y="148929"/>
            <a:ext cx="4920107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AED990-954B-F04C-9958-AA0381D76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273" y="1380754"/>
            <a:ext cx="4171453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Loop Invariants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1FA864-3D7F-6041-A2A0-0B3294635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6273" y="4076802"/>
            <a:ext cx="4171453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1870589" y="6170"/>
            <a:ext cx="5112196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50746" y="5310973"/>
            <a:ext cx="529461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10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E50CBB-B6A5-044E-91ED-47818B4D1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The Loop Invariant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F8319-EE3E-914F-B7AB-883324CD4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Q =&gt; I</a:t>
            </a:r>
          </a:p>
          <a:p>
            <a:pPr lvl="1"/>
            <a:r>
              <a:rPr lang="en-US" dirty="0"/>
              <a:t>the loop invariant must be true initially</a:t>
            </a:r>
          </a:p>
          <a:p>
            <a:r>
              <a:rPr lang="en-US" b="1" dirty="0">
                <a:solidFill>
                  <a:schemeClr val="tx2"/>
                </a:solidFill>
              </a:rPr>
              <a:t>{I} </a:t>
            </a:r>
            <a:r>
              <a:rPr lang="en-US" dirty="0">
                <a:solidFill>
                  <a:schemeClr val="accent1"/>
                </a:solidFill>
              </a:rPr>
              <a:t>B</a:t>
            </a:r>
            <a:r>
              <a:rPr lang="en-US" dirty="0"/>
              <a:t> </a:t>
            </a:r>
            <a:r>
              <a:rPr lang="en-US" b="1" dirty="0">
                <a:solidFill>
                  <a:schemeClr val="tx2"/>
                </a:solidFill>
              </a:rPr>
              <a:t>{I}</a:t>
            </a:r>
          </a:p>
          <a:p>
            <a:pPr lvl="1"/>
            <a:r>
              <a:rPr lang="en-US" dirty="0"/>
              <a:t>evaluation of the Boolean must not change the validity of I</a:t>
            </a:r>
          </a:p>
          <a:p>
            <a:r>
              <a:rPr lang="en-US" b="1" dirty="0">
                <a:solidFill>
                  <a:schemeClr val="tx2"/>
                </a:solidFill>
              </a:rPr>
              <a:t>{I and B}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S</a:t>
            </a:r>
            <a:r>
              <a:rPr lang="en-US" dirty="0"/>
              <a:t> </a:t>
            </a:r>
            <a:r>
              <a:rPr lang="en-US" b="1" dirty="0">
                <a:solidFill>
                  <a:schemeClr val="tx2"/>
                </a:solidFill>
              </a:rPr>
              <a:t>{I}</a:t>
            </a:r>
          </a:p>
          <a:p>
            <a:pPr lvl="1"/>
            <a:r>
              <a:rPr lang="en-US" dirty="0"/>
              <a:t>I is not changed by executing the body of the loop</a:t>
            </a:r>
          </a:p>
          <a:p>
            <a:r>
              <a:rPr lang="en-US" b="1" dirty="0">
                <a:solidFill>
                  <a:schemeClr val="tx2"/>
                </a:solidFill>
              </a:rPr>
              <a:t>(I and (not B)) =&gt; Q’</a:t>
            </a:r>
          </a:p>
          <a:p>
            <a:pPr lvl="1"/>
            <a:r>
              <a:rPr lang="en-US" dirty="0"/>
              <a:t>if I is true and B is false, Q’ is implied</a:t>
            </a:r>
          </a:p>
          <a:p>
            <a:r>
              <a:rPr lang="en-US" dirty="0"/>
              <a:t>The loop terminates</a:t>
            </a:r>
          </a:p>
          <a:p>
            <a:pPr lvl="1"/>
            <a:r>
              <a:rPr lang="en-US" dirty="0"/>
              <a:t>can be difficult to prove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45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E50CBB-B6A5-044E-91ED-47818B4D1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F8319-EE3E-914F-B7AB-883324CD4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Axiomatic Semantics</a:t>
            </a:r>
          </a:p>
          <a:p>
            <a:pPr lvl="1"/>
            <a:r>
              <a:rPr lang="en-US" dirty="0"/>
              <a:t>History</a:t>
            </a:r>
          </a:p>
          <a:p>
            <a:pPr lvl="1"/>
            <a:r>
              <a:rPr lang="en-US" dirty="0"/>
              <a:t>Application</a:t>
            </a:r>
          </a:p>
          <a:p>
            <a:pPr lvl="1"/>
            <a:r>
              <a:rPr lang="en-US" dirty="0"/>
              <a:t>Hoare Triple</a:t>
            </a:r>
          </a:p>
          <a:p>
            <a:r>
              <a:rPr lang="en-US" dirty="0"/>
              <a:t>Weakest Preconditions</a:t>
            </a:r>
          </a:p>
          <a:p>
            <a:r>
              <a:rPr lang="en-US" dirty="0"/>
              <a:t>Loop Invariants</a:t>
            </a:r>
          </a:p>
        </p:txBody>
      </p:sp>
    </p:spTree>
    <p:extLst>
      <p:ext uri="{BB962C8B-B14F-4D97-AF65-F5344CB8AC3E}">
        <p14:creationId xmlns:p14="http://schemas.microsoft.com/office/powerpoint/2010/main" val="1748456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E50CBB-B6A5-044E-91ED-47818B4D1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Reminders about Loop Invariants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F8319-EE3E-914F-B7AB-883324CD4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Serves as a precondition</a:t>
            </a:r>
          </a:p>
          <a:p>
            <a:r>
              <a:rPr lang="en-US" i="1" dirty="0"/>
              <a:t>Weakened</a:t>
            </a:r>
            <a:r>
              <a:rPr lang="en-US" dirty="0"/>
              <a:t> form of the postcondition</a:t>
            </a:r>
          </a:p>
          <a:p>
            <a:pPr lvl="1"/>
            <a:r>
              <a:rPr lang="en-US" dirty="0"/>
              <a:t>When combined with !B serves as the postcondition</a:t>
            </a:r>
          </a:p>
          <a:p>
            <a:r>
              <a:rPr lang="en-US" dirty="0"/>
              <a:t>Not easy to figure out initially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240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B3A48-04B6-A641-9E40-5C7EB2FCF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Invariant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A856E-0317-A545-B31D-55EC15A7B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B and I }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while 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 10)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I }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+ 1;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I }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!B and I 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4F85E8-94F5-DB4C-AADE-EA40EFFFE14E}"/>
              </a:ext>
            </a:extLst>
          </p:cNvPr>
          <p:cNvSpPr txBox="1"/>
          <p:nvPr/>
        </p:nvSpPr>
        <p:spPr>
          <a:xfrm>
            <a:off x="6358990" y="1825625"/>
            <a:ext cx="23535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B: i &lt;  10</a:t>
            </a:r>
          </a:p>
          <a:p>
            <a:r>
              <a:rPr lang="en-US" sz="28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!B: </a:t>
            </a:r>
            <a:r>
              <a:rPr lang="en-US" sz="2800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8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&gt;= 10</a:t>
            </a:r>
          </a:p>
        </p:txBody>
      </p:sp>
    </p:spTree>
    <p:extLst>
      <p:ext uri="{BB962C8B-B14F-4D97-AF65-F5344CB8AC3E}">
        <p14:creationId xmlns:p14="http://schemas.microsoft.com/office/powerpoint/2010/main" val="1645418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B3A48-04B6-A641-9E40-5C7EB2FCF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Invariant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A856E-0317-A545-B31D-55EC15A7B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A[N] = ?</a:t>
            </a: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1;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min = A[0]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B and I }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while 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 N)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I }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if (A[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 &lt; min)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min = A[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+ 1;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I }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!B and I 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4F85E8-94F5-DB4C-AADE-EA40EFFFE14E}"/>
              </a:ext>
            </a:extLst>
          </p:cNvPr>
          <p:cNvSpPr txBox="1"/>
          <p:nvPr/>
        </p:nvSpPr>
        <p:spPr>
          <a:xfrm>
            <a:off x="6358990" y="1825625"/>
            <a:ext cx="21563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B: i &lt;  N</a:t>
            </a:r>
          </a:p>
          <a:p>
            <a:r>
              <a:rPr lang="en-US" sz="28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!B: </a:t>
            </a:r>
            <a:r>
              <a:rPr lang="en-US" sz="2800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8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&gt;= N</a:t>
            </a:r>
          </a:p>
        </p:txBody>
      </p:sp>
    </p:spTree>
    <p:extLst>
      <p:ext uri="{BB962C8B-B14F-4D97-AF65-F5344CB8AC3E}">
        <p14:creationId xmlns:p14="http://schemas.microsoft.com/office/powerpoint/2010/main" val="1528279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1946" y="148929"/>
            <a:ext cx="4920107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FD88156-5E1E-6843-A1A0-25B233533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273" y="1380754"/>
            <a:ext cx="4171453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Axiomatic Semantics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057AB6-7B9C-CF4A-87EE-1BE1D6739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6273" y="4076802"/>
            <a:ext cx="4171453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1870589" y="6170"/>
            <a:ext cx="5112196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50746" y="5310973"/>
            <a:ext cx="529461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51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91621A-4C92-3E4F-9089-23095A9B0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Definition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ACA175-FE36-E044-806A-1D97F209E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Formal correctness of a program</a:t>
            </a:r>
          </a:p>
          <a:p>
            <a:r>
              <a:rPr lang="en-US" dirty="0"/>
              <a:t>An axiomatic semantics consists of</a:t>
            </a:r>
          </a:p>
          <a:p>
            <a:pPr lvl="1"/>
            <a:r>
              <a:rPr lang="en-US" dirty="0"/>
              <a:t>A language for stating assertions about programs</a:t>
            </a:r>
          </a:p>
          <a:p>
            <a:pPr lvl="1"/>
            <a:r>
              <a:rPr lang="en-US" dirty="0"/>
              <a:t>Rules for establishing the truth of assertions</a:t>
            </a:r>
          </a:p>
          <a:p>
            <a:r>
              <a:rPr lang="en-US" dirty="0"/>
              <a:t>Some typical kinds of assertions: </a:t>
            </a:r>
          </a:p>
          <a:p>
            <a:pPr lvl="1"/>
            <a:r>
              <a:rPr lang="en-US" dirty="0"/>
              <a:t>This program terminates</a:t>
            </a:r>
          </a:p>
          <a:p>
            <a:pPr lvl="1"/>
            <a:r>
              <a:rPr lang="en-US" dirty="0"/>
              <a:t>If this program terminates, the variables </a:t>
            </a:r>
            <a:r>
              <a:rPr lang="en-US" b="1" dirty="0"/>
              <a:t>x</a:t>
            </a:r>
            <a:r>
              <a:rPr lang="en-US" dirty="0"/>
              <a:t> and </a:t>
            </a:r>
            <a:r>
              <a:rPr lang="en-US" b="1" dirty="0"/>
              <a:t>y</a:t>
            </a:r>
            <a:r>
              <a:rPr lang="en-US" dirty="0"/>
              <a:t> have the same value throughout the execution of the program</a:t>
            </a:r>
          </a:p>
          <a:p>
            <a:pPr lvl="1"/>
            <a:r>
              <a:rPr lang="en-US" dirty="0"/>
              <a:t>The array accesses are within the array bounds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691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D50C74-FD38-4C4E-AD2B-916330EDA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History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1FB21-2CAE-C34C-8F30-D8C927107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Program verification is almost as old as programming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i="1" dirty="0">
                <a:solidFill>
                  <a:schemeClr val="tx2"/>
                </a:solidFill>
              </a:rPr>
              <a:t>“Checking a Large Routine”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i="1" dirty="0">
                <a:solidFill>
                  <a:schemeClr val="tx2"/>
                </a:solidFill>
              </a:rPr>
              <a:t>Alan Turing, 1949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“Thus the practice of proving programs would seem to lead to solution of three of the most pressing problems in software and programming, namely, reliability, documentation, and compatibility.”</a:t>
            </a:r>
          </a:p>
          <a:p>
            <a:pPr marL="0" indent="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i="1" dirty="0">
                <a:solidFill>
                  <a:schemeClr val="tx2"/>
                </a:solidFill>
              </a:rPr>
              <a:t>“An Axiomatic Basis for Computer Programming”</a:t>
            </a:r>
          </a:p>
          <a:p>
            <a:pPr marL="0" indent="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i="1" dirty="0">
                <a:solidFill>
                  <a:schemeClr val="tx2"/>
                </a:solidFill>
              </a:rPr>
              <a:t>C.A.R. Hoare, 1969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“Program testing can be used to show the presence of bugs, but never to show their absence!”</a:t>
            </a:r>
          </a:p>
          <a:p>
            <a:pPr marL="0" indent="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i="1" dirty="0">
                <a:solidFill>
                  <a:schemeClr val="tx2"/>
                </a:solidFill>
              </a:rPr>
              <a:t>Edgar Dijkstra</a:t>
            </a:r>
          </a:p>
        </p:txBody>
      </p:sp>
    </p:spTree>
    <p:extLst>
      <p:ext uri="{BB962C8B-B14F-4D97-AF65-F5344CB8AC3E}">
        <p14:creationId xmlns:p14="http://schemas.microsoft.com/office/powerpoint/2010/main" val="2593543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BECFBD-9017-6349-AC10-529463EC2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C.A.R. Hoare’s Perspective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98AA5-84B5-624F-854A-A9A0F36BD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Very challenging to define languages at the time (namely FORTRAN, ALGOL, and COBOL) that ensured compatibility between all implementations</a:t>
            </a:r>
          </a:p>
          <a:p>
            <a:r>
              <a:rPr lang="en-US" dirty="0"/>
              <a:t>Insist that all implementations of the language shall </a:t>
            </a:r>
            <a:r>
              <a:rPr lang="en-US" b="1" dirty="0"/>
              <a:t>satisfy the axioms </a:t>
            </a:r>
            <a:r>
              <a:rPr lang="en-US" dirty="0"/>
              <a:t>[…] which underlie proofs of properties of programs expressed in the language.</a:t>
            </a:r>
          </a:p>
          <a:p>
            <a:pPr marL="0" indent="0">
              <a:buNone/>
            </a:pPr>
            <a:r>
              <a:rPr lang="en-US" b="1" i="1" dirty="0"/>
              <a:t>Key Idea</a:t>
            </a:r>
          </a:p>
          <a:p>
            <a:pPr marL="457200" lvl="1" indent="0">
              <a:buNone/>
            </a:pPr>
            <a:r>
              <a:rPr lang="en-US" sz="2800" dirty="0"/>
              <a:t>Accept the axioms and rules of inference as the ultimately </a:t>
            </a:r>
            <a:r>
              <a:rPr lang="en-US" sz="2800" b="1" dirty="0"/>
              <a:t>definitive specification </a:t>
            </a:r>
            <a:r>
              <a:rPr lang="en-US" sz="2800" dirty="0"/>
              <a:t>of the meaning of the language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063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330CB-E58C-774F-A4B0-D09CF7E7B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Applications of Axiomatic Semantics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13629-7406-1B4D-AFA2-C83EB8A4A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chemeClr val="accent1"/>
                </a:solidFill>
              </a:rPr>
              <a:t>Proving has not replaced testing and debugging </a:t>
            </a:r>
          </a:p>
          <a:p>
            <a:r>
              <a:rPr lang="en-US" dirty="0"/>
              <a:t>Proving the correctness of algorithms</a:t>
            </a:r>
          </a:p>
          <a:p>
            <a:r>
              <a:rPr lang="en-US" dirty="0"/>
              <a:t>Proving the correctness of hardware descriptions</a:t>
            </a:r>
          </a:p>
          <a:p>
            <a:r>
              <a:rPr lang="en-US" dirty="0"/>
              <a:t>Extended static checking</a:t>
            </a:r>
          </a:p>
          <a:p>
            <a:pPr lvl="1"/>
            <a:r>
              <a:rPr lang="en-US" dirty="0"/>
              <a:t>Checking array bounds</a:t>
            </a:r>
          </a:p>
          <a:p>
            <a:pPr lvl="1"/>
            <a:r>
              <a:rPr lang="en-US" dirty="0"/>
              <a:t>Checking access of uninitialized data</a:t>
            </a:r>
          </a:p>
          <a:p>
            <a:pPr lvl="1"/>
            <a:r>
              <a:rPr lang="en-US" dirty="0"/>
              <a:t>Use-after-free detection</a:t>
            </a:r>
          </a:p>
          <a:p>
            <a:r>
              <a:rPr lang="en-US" dirty="0"/>
              <a:t>Documentation of programs and interfaces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45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A159E4-EED1-1C4E-8D05-4B63742C4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Axiomatic Semantics Terms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D951C-3E37-E34F-9350-5A10151E0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Program State</a:t>
            </a:r>
          </a:p>
          <a:p>
            <a:pPr marL="457200" lvl="1" indent="0">
              <a:buNone/>
            </a:pPr>
            <a:r>
              <a:rPr lang="en-US" sz="2800" dirty="0"/>
              <a:t>The values of all variables in an instance of a running program (held in memory)</a:t>
            </a:r>
          </a:p>
          <a:p>
            <a:pPr marL="0" indent="0">
              <a:buNone/>
            </a:pPr>
            <a:r>
              <a:rPr lang="en-US" b="1" dirty="0"/>
              <a:t>Assertion</a:t>
            </a:r>
          </a:p>
          <a:p>
            <a:pPr marL="457200" lvl="1" indent="0">
              <a:buNone/>
            </a:pPr>
            <a:r>
              <a:rPr lang="en-US" sz="2800" dirty="0"/>
              <a:t>What we expect to be true about a subset of the </a:t>
            </a:r>
            <a:r>
              <a:rPr lang="en-US" sz="2800" b="1" i="1" dirty="0">
                <a:solidFill>
                  <a:schemeClr val="accent1"/>
                </a:solidFill>
              </a:rPr>
              <a:t>program state </a:t>
            </a:r>
            <a:r>
              <a:rPr lang="en-US" sz="2800" dirty="0"/>
              <a:t>during execution</a:t>
            </a:r>
          </a:p>
          <a:p>
            <a:pPr marL="0" indent="0">
              <a:buNone/>
            </a:pPr>
            <a:r>
              <a:rPr lang="en-US" b="1" dirty="0"/>
              <a:t>Precondition</a:t>
            </a:r>
          </a:p>
          <a:p>
            <a:pPr marL="457200" lvl="1" indent="0">
              <a:buNone/>
            </a:pPr>
            <a:r>
              <a:rPr lang="en-US" sz="2800" dirty="0"/>
              <a:t>An </a:t>
            </a:r>
            <a:r>
              <a:rPr lang="en-US" sz="2800" b="1" i="1" dirty="0">
                <a:solidFill>
                  <a:schemeClr val="accent1"/>
                </a:solidFill>
              </a:rPr>
              <a:t>assertion</a:t>
            </a:r>
            <a:r>
              <a:rPr lang="en-US" sz="2800" dirty="0"/>
              <a:t> that we expect must hold before executing a statement or procedure</a:t>
            </a:r>
          </a:p>
          <a:p>
            <a:pPr marL="0" indent="0">
              <a:buNone/>
            </a:pPr>
            <a:r>
              <a:rPr lang="en-US" b="1" dirty="0"/>
              <a:t>Postcondition</a:t>
            </a:r>
          </a:p>
          <a:p>
            <a:pPr marL="457200" lvl="1" indent="0">
              <a:buNone/>
            </a:pPr>
            <a:r>
              <a:rPr lang="en-US" sz="2800" dirty="0"/>
              <a:t>An </a:t>
            </a:r>
            <a:r>
              <a:rPr lang="en-US" sz="2800" b="1" i="1" dirty="0">
                <a:solidFill>
                  <a:schemeClr val="accent1"/>
                </a:solidFill>
              </a:rPr>
              <a:t>assertion</a:t>
            </a:r>
            <a:r>
              <a:rPr lang="en-US" sz="2800" dirty="0"/>
              <a:t> that we expect must hold after executing a statement or procedure</a:t>
            </a:r>
          </a:p>
        </p:txBody>
      </p:sp>
    </p:spTree>
    <p:extLst>
      <p:ext uri="{BB962C8B-B14F-4D97-AF65-F5344CB8AC3E}">
        <p14:creationId xmlns:p14="http://schemas.microsoft.com/office/powerpoint/2010/main" val="3702525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6B3FBF-C9A6-6845-AB6C-A52C6B6CF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Hoare Triple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9FF122F-102F-4945-9B99-DFAF06403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33500"/>
            <a:ext cx="7886700" cy="5159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chemeClr val="accent1"/>
                </a:solidFill>
              </a:rPr>
              <a:t>{A} s {B}</a:t>
            </a:r>
          </a:p>
          <a:p>
            <a:pPr marL="0" indent="0">
              <a:buNone/>
            </a:pPr>
            <a:r>
              <a:rPr lang="en-US" b="1" dirty="0"/>
              <a:t>Where</a:t>
            </a:r>
          </a:p>
          <a:p>
            <a:r>
              <a:rPr lang="en-US" b="1" dirty="0"/>
              <a:t>A </a:t>
            </a:r>
            <a:r>
              <a:rPr lang="en-US" dirty="0"/>
              <a:t>is the precondition</a:t>
            </a:r>
          </a:p>
          <a:p>
            <a:pPr lvl="1"/>
            <a:r>
              <a:rPr lang="en-US" dirty="0"/>
              <a:t>Where </a:t>
            </a:r>
            <a:r>
              <a:rPr lang="en-US" b="1" dirty="0"/>
              <a:t>A</a:t>
            </a:r>
            <a:r>
              <a:rPr lang="en-US" dirty="0"/>
              <a:t> holds in some initial state, 𝛔</a:t>
            </a:r>
          </a:p>
          <a:p>
            <a:r>
              <a:rPr lang="en-US" b="1" dirty="0"/>
              <a:t>s</a:t>
            </a:r>
            <a:r>
              <a:rPr lang="en-US" dirty="0"/>
              <a:t> is the statement(s) being run</a:t>
            </a:r>
          </a:p>
          <a:p>
            <a:pPr lvl="1"/>
            <a:r>
              <a:rPr lang="en-US" dirty="0"/>
              <a:t>Where </a:t>
            </a:r>
            <a:r>
              <a:rPr lang="en-US" b="1" dirty="0"/>
              <a:t>s</a:t>
            </a:r>
            <a:r>
              <a:rPr lang="en-US" dirty="0"/>
              <a:t> changes the initial state, 𝛔, to a new state, 𝛔’</a:t>
            </a:r>
          </a:p>
          <a:p>
            <a:r>
              <a:rPr lang="en-US" b="1" dirty="0"/>
              <a:t>B </a:t>
            </a:r>
            <a:r>
              <a:rPr lang="en-US" dirty="0"/>
              <a:t>is the postcondition</a:t>
            </a:r>
          </a:p>
          <a:p>
            <a:pPr lvl="1"/>
            <a:r>
              <a:rPr lang="en-US" dirty="0"/>
              <a:t>Where </a:t>
            </a:r>
            <a:r>
              <a:rPr lang="en-US" b="1" dirty="0"/>
              <a:t>B</a:t>
            </a:r>
            <a:r>
              <a:rPr lang="en-US" dirty="0"/>
              <a:t> holds in the new state, 𝛔’</a:t>
            </a:r>
          </a:p>
          <a:p>
            <a:pPr marL="457200" lvl="1" indent="0">
              <a:buNone/>
            </a:pPr>
            <a:endParaRPr lang="en-US" sz="1200" dirty="0"/>
          </a:p>
          <a:p>
            <a:pPr marL="0" lvl="1" indent="0">
              <a:buNone/>
            </a:pPr>
            <a:r>
              <a:rPr lang="en-US" sz="2800" b="1" dirty="0"/>
              <a:t>Example</a:t>
            </a:r>
          </a:p>
          <a:p>
            <a:pPr marL="0" indent="0" algn="ctr">
              <a:buNone/>
            </a:pPr>
            <a:r>
              <a:rPr lang="en-US" dirty="0"/>
              <a:t>{ y &lt;= x }  z := x ; z := z +1  { y &lt; z }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749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1123</Words>
  <Application>Microsoft Macintosh PowerPoint</Application>
  <PresentationFormat>On-screen Show (4:3)</PresentationFormat>
  <Paragraphs>170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Consolas</vt:lpstr>
      <vt:lpstr>Office Theme</vt:lpstr>
      <vt:lpstr>Axiomatic Semantics</vt:lpstr>
      <vt:lpstr>Outline</vt:lpstr>
      <vt:lpstr>Axiomatic Semantics</vt:lpstr>
      <vt:lpstr>Definition</vt:lpstr>
      <vt:lpstr>History</vt:lpstr>
      <vt:lpstr>C.A.R. Hoare’s Perspective</vt:lpstr>
      <vt:lpstr>Applications of Axiomatic Semantics</vt:lpstr>
      <vt:lpstr>Axiomatic Semantics Terms</vt:lpstr>
      <vt:lpstr>Hoare Triple</vt:lpstr>
      <vt:lpstr>Weakest Preconditions</vt:lpstr>
      <vt:lpstr>Weakest Preconditions</vt:lpstr>
      <vt:lpstr>Weakest Precondition Example</vt:lpstr>
      <vt:lpstr>Proof of Program Correctness</vt:lpstr>
      <vt:lpstr>Sequence Statements</vt:lpstr>
      <vt:lpstr>Selection Statement</vt:lpstr>
      <vt:lpstr>Examples</vt:lpstr>
      <vt:lpstr>Loops?</vt:lpstr>
      <vt:lpstr>Loop Invariants</vt:lpstr>
      <vt:lpstr>The Loop Invariant </vt:lpstr>
      <vt:lpstr>Reminders about Loop Invariants</vt:lpstr>
      <vt:lpstr>Loop Invariant Example</vt:lpstr>
      <vt:lpstr>Loop Invariant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Axiomatic Semantics</dc:title>
  <dc:creator>William Killian</dc:creator>
  <cp:lastModifiedBy>William Killian</cp:lastModifiedBy>
  <cp:revision>3</cp:revision>
  <dcterms:created xsi:type="dcterms:W3CDTF">2020-09-13T22:41:49Z</dcterms:created>
  <dcterms:modified xsi:type="dcterms:W3CDTF">2020-09-15T00:14:59Z</dcterms:modified>
</cp:coreProperties>
</file>