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5" r:id="rId13"/>
    <p:sldId id="267" r:id="rId14"/>
    <p:sldId id="269" r:id="rId15"/>
    <p:sldId id="277" r:id="rId16"/>
    <p:sldId id="270" r:id="rId17"/>
    <p:sldId id="271" r:id="rId18"/>
    <p:sldId id="274" r:id="rId19"/>
    <p:sldId id="272" r:id="rId20"/>
    <p:sldId id="275" r:id="rId21"/>
    <p:sldId id="276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9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1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D5F5-D341-6248-99F8-BD2488C754FE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DC9F7-C7DC-BE4B-B43F-1D7F5553C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DC9F7-C7DC-BE4B-B43F-1D7F5553C2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6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3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5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4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8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7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8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8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02DC4-118E-DB43-8DA5-E34E04A9211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170E9-A274-7740-86C2-F24D55565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3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6EBD2-87BD-0D48-B164-9C1CAFC10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Describing Semantics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70888-5D8A-5142-B53F-76758E51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Programming Languages</a:t>
            </a:r>
            <a:endParaRPr lang="en-US" b="1" i="1"/>
          </a:p>
          <a:p>
            <a:pPr algn="l"/>
            <a:r>
              <a:rPr lang="en-US" i="1" dirty="0"/>
              <a:t>William Killian</a:t>
            </a:r>
            <a:endParaRPr lang="en-US" i="1"/>
          </a:p>
          <a:p>
            <a:pPr algn="l"/>
            <a:r>
              <a:rPr lang="en-US" dirty="0"/>
              <a:t>Millersville University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 Attribute Grammar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8568" cy="4351338"/>
          </a:xfrm>
        </p:spPr>
        <p:txBody>
          <a:bodyPr>
            <a:normAutofit/>
          </a:bodyPr>
          <a:lstStyle/>
          <a:p>
            <a:r>
              <a:rPr lang="en-US" dirty="0"/>
              <a:t>Syntax Rule: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id</a:t>
            </a:r>
          </a:p>
          <a:p>
            <a:r>
              <a:rPr lang="en-US" dirty="0"/>
              <a:t>Semantic Rules: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2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lookup(</a:t>
            </a:r>
            <a:r>
              <a:rPr lang="en-US" sz="24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id.</a:t>
            </a:r>
            <a:r>
              <a:rPr lang="en-US" sz="2400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)</a:t>
            </a:r>
            <a:endParaRPr lang="en-US" sz="2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Predicates:</a:t>
            </a:r>
          </a:p>
          <a:p>
            <a:pPr marL="0" indent="0">
              <a:buNone/>
            </a:pPr>
            <a:r>
              <a:rPr lang="en-US" sz="2400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endParaRPr lang="en-US" sz="2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8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 Attribute Grammar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8568" cy="4351338"/>
          </a:xfrm>
        </p:spPr>
        <p:txBody>
          <a:bodyPr>
            <a:normAutofit/>
          </a:bodyPr>
          <a:lstStyle/>
          <a:p>
            <a:r>
              <a:rPr lang="en-US" dirty="0"/>
              <a:t>Syntax Rule: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&lt;assign&gt;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 = &lt;expr&gt;</a:t>
            </a:r>
          </a:p>
          <a:p>
            <a:r>
              <a:rPr lang="en-US" dirty="0"/>
              <a:t>Semantic Rules: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2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&lt;var&gt;.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2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Predicates:</a:t>
            </a:r>
          </a:p>
          <a:p>
            <a:pPr marL="0" indent="0">
              <a:buNone/>
            </a:pPr>
            <a:r>
              <a:rPr lang="en-US" sz="2400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2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31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How are Attribute Values Computed?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If all attributes where </a:t>
            </a:r>
            <a:r>
              <a:rPr lang="en-US" b="1" dirty="0"/>
              <a:t>inherited,</a:t>
            </a:r>
            <a:r>
              <a:rPr lang="en-US" dirty="0"/>
              <a:t> the tree could be decorated in top-down order</a:t>
            </a:r>
          </a:p>
          <a:p>
            <a:r>
              <a:rPr lang="en-US" dirty="0"/>
              <a:t>If all attributes were </a:t>
            </a:r>
            <a:r>
              <a:rPr lang="en-US" b="1" dirty="0"/>
              <a:t>synthesized</a:t>
            </a:r>
            <a:r>
              <a:rPr lang="en-US" dirty="0"/>
              <a:t>, the tree could be decorated in bottom-up order</a:t>
            </a:r>
          </a:p>
          <a:p>
            <a:r>
              <a:rPr lang="en-US" dirty="0"/>
              <a:t>In </a:t>
            </a:r>
            <a:r>
              <a:rPr lang="en-US" i="1" u="sng" dirty="0"/>
              <a:t>most cases</a:t>
            </a:r>
            <a:r>
              <a:rPr lang="en-US" dirty="0"/>
              <a:t>, both kinds of attributes are used, so we use some combination of top-down and bottom-up</a:t>
            </a:r>
          </a:p>
        </p:txBody>
      </p:sp>
    </p:spTree>
    <p:extLst>
      <p:ext uri="{BB962C8B-B14F-4D97-AF65-F5344CB8AC3E}">
        <p14:creationId xmlns:p14="http://schemas.microsoft.com/office/powerpoint/2010/main" val="1112067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Suppose we have the following code: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z = x +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Type Information:</a:t>
            </a:r>
          </a:p>
          <a:p>
            <a:r>
              <a:rPr lang="en-US" dirty="0"/>
              <a:t>x is 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</a:p>
          <a:p>
            <a:r>
              <a:rPr lang="en-US" dirty="0"/>
              <a:t>y is 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</a:p>
          <a:p>
            <a:r>
              <a:rPr lang="en-US" dirty="0"/>
              <a:t>z is a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3769131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495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z = x + 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F240481-9522-CE43-B06A-9F5451EFBE4C}"/>
              </a:ext>
            </a:extLst>
          </p:cNvPr>
          <p:cNvSpPr txBox="1">
            <a:spLocks/>
          </p:cNvSpPr>
          <p:nvPr/>
        </p:nvSpPr>
        <p:spPr>
          <a:xfrm>
            <a:off x="4572000" y="-1"/>
            <a:ext cx="4572000" cy="121983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&lt;var&gt;[1] + &lt;var&gt;[2]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&lt;var&gt;[1].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&lt;var&gt;[1].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&lt;var&gt;[2].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1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AB4683-3D98-8645-B474-5F28776D16E8}"/>
              </a:ext>
            </a:extLst>
          </p:cNvPr>
          <p:cNvSpPr txBox="1">
            <a:spLocks/>
          </p:cNvSpPr>
          <p:nvPr/>
        </p:nvSpPr>
        <p:spPr>
          <a:xfrm>
            <a:off x="4572000" y="1309526"/>
            <a:ext cx="4572000" cy="91527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lookup(</a:t>
            </a:r>
            <a:r>
              <a:rPr lang="en-US" sz="14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id.</a:t>
            </a:r>
            <a:r>
              <a:rPr lang="en-US" sz="1400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)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endParaRPr lang="en-US" sz="1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69E21FE-BE80-D948-B6B2-FF61C9E828DA}"/>
              </a:ext>
            </a:extLst>
          </p:cNvPr>
          <p:cNvSpPr txBox="1">
            <a:spLocks/>
          </p:cNvSpPr>
          <p:nvPr/>
        </p:nvSpPr>
        <p:spPr>
          <a:xfrm>
            <a:off x="4572000" y="2314493"/>
            <a:ext cx="4572000" cy="101687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&lt;assign&gt;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 = &lt;expr&gt;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3DB4EB-6501-1843-B830-EA235A65DA38}"/>
              </a:ext>
            </a:extLst>
          </p:cNvPr>
          <p:cNvSpPr/>
          <p:nvPr/>
        </p:nvSpPr>
        <p:spPr>
          <a:xfrm>
            <a:off x="828923" y="2183222"/>
            <a:ext cx="70196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&lt;assign&gt;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actual=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expected=</a:t>
            </a: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      =              &lt;expr&gt;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actual=                   actual=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expected=</a:t>
            </a: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id               &lt;var&gt;[1]    +    &lt;var&gt;[2]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         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actual=          actual=</a:t>
            </a:r>
            <a:endParaRPr lang="en-US" sz="20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id               id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544310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495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= x + 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3DB4EB-6501-1843-B830-EA235A65DA38}"/>
              </a:ext>
            </a:extLst>
          </p:cNvPr>
          <p:cNvSpPr/>
          <p:nvPr/>
        </p:nvSpPr>
        <p:spPr>
          <a:xfrm>
            <a:off x="828923" y="2183222"/>
            <a:ext cx="70196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&lt;assign&gt;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actual=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expected=</a:t>
            </a: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      =              &lt;expr&gt;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actual=                   actual=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expected=</a:t>
            </a: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id               &lt;var&gt;[1]    +    &lt;var&gt;[2]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        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actual=          actual=</a:t>
            </a:r>
            <a:endParaRPr lang="en-US" sz="20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0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id               id</a:t>
            </a:r>
          </a:p>
          <a:p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string=</a:t>
            </a:r>
            <a:r>
              <a:rPr lang="en-US" sz="20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F99468A-656A-E948-8E0A-615DB8906DCA}"/>
              </a:ext>
            </a:extLst>
          </p:cNvPr>
          <p:cNvSpPr txBox="1">
            <a:spLocks/>
          </p:cNvSpPr>
          <p:nvPr/>
        </p:nvSpPr>
        <p:spPr>
          <a:xfrm>
            <a:off x="4572000" y="-1"/>
            <a:ext cx="4572000" cy="121983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&lt;var&gt;[1] + &lt;var&gt;[2]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&lt;var&gt;[1].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&lt;var&gt;[1].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&lt;var&gt;[2].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1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F180679-8214-6446-AEA5-C407AF6D3F46}"/>
              </a:ext>
            </a:extLst>
          </p:cNvPr>
          <p:cNvSpPr txBox="1">
            <a:spLocks/>
          </p:cNvSpPr>
          <p:nvPr/>
        </p:nvSpPr>
        <p:spPr>
          <a:xfrm>
            <a:off x="4572000" y="1309526"/>
            <a:ext cx="4572000" cy="91527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lookup(</a:t>
            </a:r>
            <a:r>
              <a:rPr lang="en-US" sz="14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id.</a:t>
            </a:r>
            <a:r>
              <a:rPr lang="en-US" sz="1400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)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i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endParaRPr lang="en-US" sz="1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B899BC9-1322-CC4E-8974-E654AA6F5D1B}"/>
              </a:ext>
            </a:extLst>
          </p:cNvPr>
          <p:cNvSpPr txBox="1">
            <a:spLocks/>
          </p:cNvSpPr>
          <p:nvPr/>
        </p:nvSpPr>
        <p:spPr>
          <a:xfrm>
            <a:off x="4572000" y="2314493"/>
            <a:ext cx="4572000" cy="101687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&lt;assign&gt; 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 = &lt;expr&gt;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1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</a:t>
            </a:r>
            <a:r>
              <a:rPr lang="en-US" sz="1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/>
              <a:t>Predicates: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1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1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1400" i="1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89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A5271-2946-6F41-96AF-C05EBA14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Categories of Semantics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020BD-244B-5949-BF8B-F62CF58AC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84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5271-2946-6F41-96AF-C05EBA14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CBB5E-F73C-994D-9839-436EF7492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meaning of a program by executing its statements on a machine</a:t>
            </a:r>
          </a:p>
          <a:p>
            <a:pPr lvl="1"/>
            <a:r>
              <a:rPr lang="en-US" dirty="0"/>
              <a:t>The machine can be either simulated or actual</a:t>
            </a:r>
          </a:p>
          <a:p>
            <a:pPr lvl="1"/>
            <a:r>
              <a:rPr lang="en-US" altLang="en-US" dirty="0"/>
              <a:t>The change in the state of the machine (memory, registers, etc.) defines the meaning of the statement</a:t>
            </a:r>
          </a:p>
          <a:p>
            <a:endParaRPr lang="en-US" altLang="en-US" i="1" dirty="0"/>
          </a:p>
          <a:p>
            <a:r>
              <a:rPr lang="en-US" altLang="en-US" i="1" dirty="0"/>
              <a:t>To use operational semantics for a high-level language,  a virtual machine is needed</a:t>
            </a:r>
          </a:p>
        </p:txBody>
      </p:sp>
    </p:spTree>
    <p:extLst>
      <p:ext uri="{BB962C8B-B14F-4D97-AF65-F5344CB8AC3E}">
        <p14:creationId xmlns:p14="http://schemas.microsoft.com/office/powerpoint/2010/main" val="200843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E918-84E1-E941-A14A-EEC72F3C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16B2B-7E8E-0C41-9F2A-43CE4FB3C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altLang="en-US" dirty="0"/>
              <a:t>Uses of operational semantics:</a:t>
            </a:r>
          </a:p>
          <a:p>
            <a:pPr lvl="1"/>
            <a:r>
              <a:rPr lang="es-MX" altLang="en-US" dirty="0"/>
              <a:t>Language manuals and textbooks</a:t>
            </a:r>
          </a:p>
          <a:p>
            <a:pPr lvl="1"/>
            <a:r>
              <a:rPr lang="es-MX" altLang="en-US" dirty="0"/>
              <a:t>Teaching programming languages</a:t>
            </a:r>
          </a:p>
          <a:p>
            <a:r>
              <a:rPr lang="es-MX" altLang="en-US" dirty="0"/>
              <a:t>Evaluation</a:t>
            </a:r>
          </a:p>
          <a:p>
            <a:pPr lvl="1"/>
            <a:r>
              <a:rPr lang="es-MX" altLang="en-US" dirty="0"/>
              <a:t>Good if used informally (language manuals, etc.)</a:t>
            </a:r>
          </a:p>
          <a:p>
            <a:pPr lvl="1"/>
            <a:r>
              <a:rPr lang="es-MX" altLang="en-US" dirty="0"/>
              <a:t>Extremely complex if used formally</a:t>
            </a:r>
          </a:p>
        </p:txBody>
      </p:sp>
    </p:spTree>
    <p:extLst>
      <p:ext uri="{BB962C8B-B14F-4D97-AF65-F5344CB8AC3E}">
        <p14:creationId xmlns:p14="http://schemas.microsoft.com/office/powerpoint/2010/main" val="2379137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D375-193C-DF44-905E-3809ADDD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Denotational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47560-31DA-DF46-BA5F-284EE51B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Based on recursive function theory</a:t>
            </a:r>
          </a:p>
          <a:p>
            <a:r>
              <a:rPr lang="en-US" altLang="en-US" dirty="0"/>
              <a:t>The most abstract semantics description method</a:t>
            </a:r>
          </a:p>
          <a:p>
            <a:r>
              <a:rPr lang="en-US" dirty="0"/>
              <a:t>The process of building a denotational specification for a language: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a mathematical object for each language entity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a function that maps instances of the language entities onto instances of the corresponding mathematical objects</a:t>
            </a:r>
          </a:p>
          <a:p>
            <a:r>
              <a:rPr lang="en-US" dirty="0"/>
              <a:t>The meaning of language constructs are defined by only the values of the program's variables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07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518D11-47E2-FE42-9650-52085F90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C408-F9A0-6342-B358-92C836DD0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Semantics</a:t>
            </a:r>
          </a:p>
          <a:p>
            <a:r>
              <a:rPr lang="en-US" dirty="0"/>
              <a:t>Attribute Grammars</a:t>
            </a:r>
          </a:p>
          <a:p>
            <a:r>
              <a:rPr lang="en-US" dirty="0"/>
              <a:t>Categories of Semantics</a:t>
            </a:r>
          </a:p>
          <a:p>
            <a:pPr lvl="1"/>
            <a:r>
              <a:rPr lang="en-US" dirty="0"/>
              <a:t>Operational</a:t>
            </a:r>
          </a:p>
          <a:p>
            <a:pPr lvl="1"/>
            <a:r>
              <a:rPr lang="en-US" dirty="0"/>
              <a:t>Denotational</a:t>
            </a:r>
          </a:p>
          <a:p>
            <a:pPr lvl="1"/>
            <a:r>
              <a:rPr lang="en-US" dirty="0"/>
              <a:t>Axiomatic</a:t>
            </a:r>
          </a:p>
        </p:txBody>
      </p:sp>
    </p:spTree>
    <p:extLst>
      <p:ext uri="{BB962C8B-B14F-4D97-AF65-F5344CB8AC3E}">
        <p14:creationId xmlns:p14="http://schemas.microsoft.com/office/powerpoint/2010/main" val="1108298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D375-193C-DF44-905E-3809ADDD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Denotational Semantics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153C4F5-8CEB-5744-BFAE-1A528BAB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91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&lt;digit&gt; -&gt; '0' | '1' | '2' | '3' | '4'</a:t>
            </a:r>
          </a:p>
          <a:p>
            <a:pPr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| '5' | '6' | '7' | '8' | ’9’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  <a:sym typeface="Symbol" pitchFamily="2" charset="2"/>
              </a:rPr>
              <a:t>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&lt;digit&gt; | 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&lt;digit&gt;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('0') =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('1') =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('9') = 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'0') = 10 * 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'1’) = 10 * 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&gt;) + 1</a:t>
            </a:r>
          </a:p>
          <a:p>
            <a:pPr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'9') = 10 * 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altLang="en-US" sz="2000" baseline="-25000" dirty="0" err="1">
                <a:latin typeface="Consolas" panose="020B0609020204030204" pitchFamily="49" charset="0"/>
                <a:cs typeface="Consolas" panose="020B0609020204030204" pitchFamily="49" charset="0"/>
              </a:rPr>
              <a:t>dec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dec_num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&gt;) + 9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82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7B37-20BA-664E-A654-B8FD8C6AB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Denotational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66E9-FB9F-8D40-A2DE-A277D6C5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operational semantics</a:t>
            </a:r>
            <a:r>
              <a:rPr lang="en-US" dirty="0"/>
              <a:t>, the state changes are defined by coded algorithms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b="1" dirty="0"/>
              <a:t>denotational semantics</a:t>
            </a:r>
            <a:r>
              <a:rPr lang="en-US" dirty="0"/>
              <a:t>, the state changes are defined by rigorous mathematical functions</a:t>
            </a:r>
          </a:p>
          <a:p>
            <a:pPr lvl="1"/>
            <a:r>
              <a:rPr lang="en-US" dirty="0"/>
              <a:t>We only looked at defining a number</a:t>
            </a:r>
          </a:p>
          <a:p>
            <a:pPr lvl="1"/>
            <a:r>
              <a:rPr lang="en-US" dirty="0"/>
              <a:t>Imagine an entire program/loop!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0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D6672-FF2F-D54B-97BC-C2DBDD68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Axiomatic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07A7-19F4-1E45-A96E-AC90A0DBE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Based on </a:t>
            </a:r>
            <a:r>
              <a:rPr lang="en-US" b="1" dirty="0"/>
              <a:t>formal logic </a:t>
            </a:r>
            <a:r>
              <a:rPr lang="en-US" dirty="0"/>
              <a:t>(predicate calculus)</a:t>
            </a:r>
          </a:p>
          <a:p>
            <a:r>
              <a:rPr lang="en-US" dirty="0"/>
              <a:t>Original purpose</a:t>
            </a:r>
          </a:p>
          <a:p>
            <a:pPr lvl="1"/>
            <a:r>
              <a:rPr lang="en-US" dirty="0"/>
              <a:t>Formal Program Verification</a:t>
            </a:r>
          </a:p>
          <a:p>
            <a:r>
              <a:rPr lang="en-US" dirty="0"/>
              <a:t>Axioms are defined for each statement type in the language</a:t>
            </a:r>
          </a:p>
          <a:p>
            <a:pPr lvl="1"/>
            <a:r>
              <a:rPr lang="en-US" dirty="0"/>
              <a:t>to allow transformations of logic expressions into more formal logic expressions</a:t>
            </a:r>
          </a:p>
          <a:p>
            <a:pPr lvl="1"/>
            <a:r>
              <a:rPr lang="en-US" dirty="0"/>
              <a:t>Also known as inference rules</a:t>
            </a:r>
          </a:p>
          <a:p>
            <a:r>
              <a:rPr lang="en-US" dirty="0"/>
              <a:t>The logic expressions are called </a:t>
            </a:r>
            <a:r>
              <a:rPr lang="en-US" b="1" dirty="0"/>
              <a:t>assertions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4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Semantics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i="1" dirty="0"/>
              <a:t>meaning</a:t>
            </a:r>
            <a:r>
              <a:rPr lang="en-US" dirty="0"/>
              <a:t> of the expressions,  statements, and program units</a:t>
            </a:r>
          </a:p>
          <a:p>
            <a:endParaRPr lang="en-US" dirty="0"/>
          </a:p>
          <a:p>
            <a:r>
              <a:rPr lang="en-US" dirty="0"/>
              <a:t>Why care? So we…</a:t>
            </a:r>
          </a:p>
          <a:p>
            <a:pPr lvl="1"/>
            <a:r>
              <a:rPr lang="en-US" dirty="0"/>
              <a:t>Know how a language works</a:t>
            </a:r>
          </a:p>
          <a:p>
            <a:pPr lvl="1"/>
            <a:r>
              <a:rPr lang="en-US" dirty="0"/>
              <a:t>Understand what various statements mean</a:t>
            </a:r>
          </a:p>
          <a:p>
            <a:pPr lvl="1"/>
            <a:r>
              <a:rPr lang="en-US" dirty="0"/>
              <a:t>Improve our ability to learn a new language quickly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88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4EB9BE-7674-7D44-89B8-5CB703D5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Attribute Grammars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0879D-C2D2-F04D-9671-A93BBA94F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2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Attribute Grammars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Addition to the </a:t>
            </a:r>
            <a:r>
              <a:rPr lang="en-US" b="1" dirty="0"/>
              <a:t>syntactic </a:t>
            </a:r>
            <a:r>
              <a:rPr lang="en-US" dirty="0"/>
              <a:t>grammar of a language</a:t>
            </a:r>
          </a:p>
          <a:p>
            <a:r>
              <a:rPr lang="en-US" dirty="0"/>
              <a:t>Describes a small subset of </a:t>
            </a:r>
            <a:r>
              <a:rPr lang="en-US" b="1" dirty="0"/>
              <a:t>semantic</a:t>
            </a:r>
            <a:r>
              <a:rPr lang="en-US" dirty="0"/>
              <a:t> behavior</a:t>
            </a:r>
          </a:p>
          <a:p>
            <a:endParaRPr lang="en-US" dirty="0"/>
          </a:p>
          <a:p>
            <a:r>
              <a:rPr lang="en-US" dirty="0"/>
              <a:t>Why care?</a:t>
            </a:r>
          </a:p>
          <a:p>
            <a:pPr lvl="1"/>
            <a:r>
              <a:rPr lang="en-US" dirty="0"/>
              <a:t>Static semantics specification</a:t>
            </a:r>
            <a:endParaRPr lang="en-US" dirty="0">
              <a:solidFill>
                <a:schemeClr val="accent5"/>
              </a:solidFill>
            </a:endParaRPr>
          </a:p>
          <a:p>
            <a:pPr lvl="1"/>
            <a:r>
              <a:rPr lang="en-US" dirty="0"/>
              <a:t>Compiler design (static semantics checking)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5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Attribute Grammars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grammar </a:t>
            </a:r>
            <a:r>
              <a:rPr lang="en-US" b="1" dirty="0">
                <a:solidFill>
                  <a:schemeClr val="accent1"/>
                </a:solidFill>
              </a:rPr>
              <a:t>symbol</a:t>
            </a:r>
            <a:r>
              <a:rPr lang="en-US" dirty="0"/>
              <a:t> has:</a:t>
            </a:r>
          </a:p>
          <a:p>
            <a:pPr lvl="1"/>
            <a:r>
              <a:rPr lang="en-US" dirty="0"/>
              <a:t>A set of attribute values </a:t>
            </a:r>
            <a:r>
              <a:rPr lang="en-US" b="1" i="1" dirty="0"/>
              <a:t>A</a:t>
            </a:r>
          </a:p>
          <a:p>
            <a:endParaRPr lang="en-US" dirty="0"/>
          </a:p>
          <a:p>
            <a:r>
              <a:rPr lang="en-US" dirty="0"/>
              <a:t>Each grammar </a:t>
            </a:r>
            <a:r>
              <a:rPr lang="en-US" b="1" dirty="0">
                <a:solidFill>
                  <a:schemeClr val="accent1"/>
                </a:solidFill>
              </a:rPr>
              <a:t>rule</a:t>
            </a:r>
            <a:r>
              <a:rPr lang="en-US" dirty="0"/>
              <a:t> has:</a:t>
            </a:r>
          </a:p>
          <a:p>
            <a:pPr lvl="1"/>
            <a:r>
              <a:rPr lang="en-US" dirty="0"/>
              <a:t>a set of functions </a:t>
            </a:r>
            <a:r>
              <a:rPr lang="en-US" b="1" i="1" dirty="0"/>
              <a:t>F</a:t>
            </a:r>
            <a:r>
              <a:rPr lang="en-US" dirty="0"/>
              <a:t> that define certain attributes of the </a:t>
            </a:r>
            <a:r>
              <a:rPr lang="en-US" dirty="0" err="1"/>
              <a:t>nonterminals</a:t>
            </a:r>
            <a:r>
              <a:rPr lang="en-US" dirty="0"/>
              <a:t> in the rule</a:t>
            </a:r>
          </a:p>
          <a:p>
            <a:pPr lvl="1"/>
            <a:r>
              <a:rPr lang="en-US" dirty="0"/>
              <a:t>a (possibly empty) set of predicates </a:t>
            </a:r>
            <a:r>
              <a:rPr lang="en-US" b="1" i="1" dirty="0"/>
              <a:t>P</a:t>
            </a:r>
            <a:r>
              <a:rPr lang="en-US" dirty="0"/>
              <a:t> to check for attribute consistency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Remember, a Grammar already has: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/>
              <a:t>S</a:t>
            </a:r>
            <a:r>
              <a:rPr lang="en-US" dirty="0"/>
              <a:t>tart, </a:t>
            </a:r>
            <a:r>
              <a:rPr lang="en-US" b="1" i="1" dirty="0" err="1"/>
              <a:t>N</a:t>
            </a:r>
            <a:r>
              <a:rPr lang="en-US" dirty="0" err="1"/>
              <a:t>onterminals</a:t>
            </a:r>
            <a:r>
              <a:rPr lang="en-US" dirty="0"/>
              <a:t>, </a:t>
            </a:r>
            <a:r>
              <a:rPr lang="en-US" b="1" i="1" dirty="0"/>
              <a:t>T</a:t>
            </a:r>
            <a:r>
              <a:rPr lang="en-US" dirty="0"/>
              <a:t>erminals, </a:t>
            </a:r>
            <a:r>
              <a:rPr lang="en-US" b="1" i="1" dirty="0"/>
              <a:t>R</a:t>
            </a:r>
            <a:r>
              <a:rPr lang="en-US" dirty="0"/>
              <a:t>ules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Attribute Grammars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Rules</a:t>
            </a:r>
            <a:r>
              <a:rPr lang="en-US" dirty="0"/>
              <a:t> have the form:</a:t>
            </a:r>
          </a:p>
          <a:p>
            <a:pPr marL="0" indent="0" algn="ctr">
              <a:buNone/>
            </a:pPr>
            <a:r>
              <a:rPr lang="en-US" i="1" dirty="0"/>
              <a:t>X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i="1" dirty="0">
                <a:sym typeface="Wingdings" pitchFamily="2" charset="2"/>
              </a:rPr>
              <a:t> </a:t>
            </a:r>
            <a:r>
              <a:rPr lang="en-US" i="1" dirty="0"/>
              <a:t>X</a:t>
            </a:r>
            <a:r>
              <a:rPr lang="en-US" i="1" baseline="-25000" dirty="0"/>
              <a:t>1</a:t>
            </a:r>
            <a:r>
              <a:rPr lang="en-US" i="1" dirty="0"/>
              <a:t> …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dirty="0"/>
              <a:t>We also have:</a:t>
            </a:r>
          </a:p>
          <a:p>
            <a:r>
              <a:rPr lang="en-US" b="1" dirty="0"/>
              <a:t>Synthesized Attributes </a:t>
            </a:r>
            <a:r>
              <a:rPr lang="en-US" dirty="0"/>
              <a:t>– a.k.a. information which is realized during the parsing (bottom – up)</a:t>
            </a:r>
          </a:p>
          <a:p>
            <a:r>
              <a:rPr lang="en-US" b="1" dirty="0"/>
              <a:t>Inherited Attributes </a:t>
            </a:r>
            <a:r>
              <a:rPr lang="en-US" dirty="0"/>
              <a:t>– a.k.a. information which is defined based on the structure (top – down)</a:t>
            </a:r>
          </a:p>
          <a:p>
            <a:r>
              <a:rPr lang="en-US" b="1" dirty="0"/>
              <a:t>Intrinsic Attributes </a:t>
            </a:r>
            <a:r>
              <a:rPr lang="en-US" dirty="0"/>
              <a:t>– a.k.a. static information affixed to Leaves/Terminals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2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 Attribute Grammar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Syntax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&lt;assign&gt;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 = &lt;expr&gt;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&lt;expr&gt;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 + &lt;var&gt; | &lt;var&gt;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&lt;var&gt;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 | B | 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Attributes:</a:t>
            </a:r>
          </a:p>
          <a:p>
            <a:pPr lvl="1"/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dirty="0"/>
              <a:t>: </a:t>
            </a:r>
            <a:r>
              <a:rPr lang="en-US" b="1" dirty="0"/>
              <a:t>synthesized</a:t>
            </a:r>
            <a:r>
              <a:rPr lang="en-US" dirty="0"/>
              <a:t> for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</a:t>
            </a:r>
            <a:r>
              <a:rPr lang="en-US" dirty="0"/>
              <a:t> and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</a:t>
            </a:r>
            <a:endParaRPr lang="en-US" dirty="0"/>
          </a:p>
          <a:p>
            <a:pPr lvl="1"/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dirty="0"/>
              <a:t>: </a:t>
            </a:r>
            <a:r>
              <a:rPr lang="en-US" b="1" dirty="0"/>
              <a:t>inherited</a:t>
            </a:r>
            <a:r>
              <a:rPr lang="en-US" dirty="0"/>
              <a:t> for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2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EF212-53D0-2740-93D7-AB453CA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Example Attribute Grammar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0A19-5CF5-F14D-BE61-686B3D12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8568" cy="4351338"/>
          </a:xfrm>
        </p:spPr>
        <p:txBody>
          <a:bodyPr>
            <a:normAutofit/>
          </a:bodyPr>
          <a:lstStyle/>
          <a:p>
            <a:r>
              <a:rPr lang="en-US" dirty="0"/>
              <a:t>Syntax Rule: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&lt;var&gt;[1] + &lt;var&gt;[2]</a:t>
            </a:r>
          </a:p>
          <a:p>
            <a:r>
              <a:rPr lang="en-US" dirty="0"/>
              <a:t>Semantic Rules: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&lt;expr&gt;.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2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 &lt;var&gt;[1].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actual_type</a:t>
            </a:r>
            <a:endParaRPr lang="en-US" sz="2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Predicates: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&lt;var&gt;[1].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r>
              <a:rPr lang="en-US" sz="24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&lt;var&gt;[2].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2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&lt;expr&gt;.</a:t>
            </a:r>
            <a:r>
              <a:rPr lang="en-US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expected_type</a:t>
            </a:r>
            <a:r>
              <a:rPr lang="en-US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 &lt;expr&gt;.</a:t>
            </a:r>
            <a:r>
              <a:rPr lang="en-US" sz="2400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actual_type</a:t>
            </a:r>
            <a:endParaRPr lang="en-US" sz="2400" dirty="0">
              <a:solidFill>
                <a:schemeClr val="accent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1269</Words>
  <Application>Microsoft Macintosh PowerPoint</Application>
  <PresentationFormat>On-screen Show (4:3)</PresentationFormat>
  <Paragraphs>199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Office Theme</vt:lpstr>
      <vt:lpstr>Describing Semantics</vt:lpstr>
      <vt:lpstr>Outline</vt:lpstr>
      <vt:lpstr>Semantics</vt:lpstr>
      <vt:lpstr>Attribute Grammars</vt:lpstr>
      <vt:lpstr>Attribute Grammars</vt:lpstr>
      <vt:lpstr>Attribute Grammars</vt:lpstr>
      <vt:lpstr>Attribute Grammars</vt:lpstr>
      <vt:lpstr>Example Attribute Grammar</vt:lpstr>
      <vt:lpstr>Example Attribute Grammar</vt:lpstr>
      <vt:lpstr>Example Attribute Grammar</vt:lpstr>
      <vt:lpstr>Example Attribute Grammar</vt:lpstr>
      <vt:lpstr>How are Attribute Values Computed?</vt:lpstr>
      <vt:lpstr>Example</vt:lpstr>
      <vt:lpstr>Example</vt:lpstr>
      <vt:lpstr>Example</vt:lpstr>
      <vt:lpstr>Categories of Semantics</vt:lpstr>
      <vt:lpstr>Operational Semantics</vt:lpstr>
      <vt:lpstr>Operational Semantics</vt:lpstr>
      <vt:lpstr>Denotational Semantics</vt:lpstr>
      <vt:lpstr>Denotational Semantics</vt:lpstr>
      <vt:lpstr>Operational vs. Denotational</vt:lpstr>
      <vt:lpstr>Axiomatic Semantics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Semantics</dc:title>
  <dc:creator>William Killian</dc:creator>
  <cp:lastModifiedBy>William Killian</cp:lastModifiedBy>
  <cp:revision>3</cp:revision>
  <dcterms:created xsi:type="dcterms:W3CDTF">2020-09-11T11:36:52Z</dcterms:created>
  <dcterms:modified xsi:type="dcterms:W3CDTF">2020-09-11T14:23:00Z</dcterms:modified>
</cp:coreProperties>
</file>