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81" r:id="rId9"/>
    <p:sldId id="282" r:id="rId10"/>
    <p:sldId id="283" r:id="rId11"/>
    <p:sldId id="271" r:id="rId12"/>
    <p:sldId id="284" r:id="rId13"/>
    <p:sldId id="270" r:id="rId14"/>
    <p:sldId id="274" r:id="rId15"/>
    <p:sldId id="275" r:id="rId16"/>
    <p:sldId id="276" r:id="rId17"/>
    <p:sldId id="277" r:id="rId18"/>
    <p:sldId id="278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229"/>
  </p:normalViewPr>
  <p:slideViewPr>
    <p:cSldViewPr snapToGrid="0" snapToObjects="1">
      <p:cViewPr varScale="1">
        <p:scale>
          <a:sx n="107" d="100"/>
          <a:sy n="107" d="100"/>
        </p:scale>
        <p:origin x="1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5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4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4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2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2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7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7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8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9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15D60-F354-4C47-A28E-13A6BBEECD5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D3743-C70F-0543-B08E-426588391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3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E522CC-89D8-034E-964E-CB5BE6C21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181" y="1220919"/>
            <a:ext cx="4069335" cy="23876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Describing Syntax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20AF05-C13C-CA47-A31C-5537F0ACC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181" y="3700594"/>
            <a:ext cx="4069335" cy="1655762"/>
          </a:xfrm>
        </p:spPr>
        <p:txBody>
          <a:bodyPr>
            <a:normAutofit/>
          </a:bodyPr>
          <a:lstStyle/>
          <a:p>
            <a:pPr algn="l"/>
            <a:r>
              <a:rPr lang="en-US" b="1" i="1" dirty="0"/>
              <a:t>Programming Languages</a:t>
            </a:r>
            <a:endParaRPr lang="en-US" b="1" i="1"/>
          </a:p>
          <a:p>
            <a:pPr algn="l"/>
            <a:r>
              <a:rPr lang="en-US" i="1" dirty="0"/>
              <a:t>William Killian</a:t>
            </a:r>
            <a:endParaRPr lang="en-US" i="1"/>
          </a:p>
          <a:p>
            <a:pPr algn="l"/>
            <a:r>
              <a:rPr lang="en-US" dirty="0"/>
              <a:t>Millersville University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00844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3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D5770-7627-3248-BD27-0E6FC16CE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BNF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224B6-A14E-BB48-B62B-D94067572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&lt;program&gt; →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   →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|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    → &lt;var&gt; = &lt;expr&gt;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&lt;var&gt;     →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&lt;expr&gt;    → &lt;term&gt;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| &lt;term&gt;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&lt;term&gt;    → &lt;var&gt; | </a:t>
            </a:r>
            <a:r>
              <a:rPr lang="en-US" b="1" i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</a:p>
        </p:txBody>
      </p:sp>
    </p:spTree>
    <p:extLst>
      <p:ext uri="{BB962C8B-B14F-4D97-AF65-F5344CB8AC3E}">
        <p14:creationId xmlns:p14="http://schemas.microsoft.com/office/powerpoint/2010/main" val="3677628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Extended BNF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Optional parts are placed in brackets [ 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proc_call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→ ident [(&lt;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expr_list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&gt;)]</a:t>
            </a:r>
          </a:p>
          <a:p>
            <a:endParaRPr lang="en-US" dirty="0"/>
          </a:p>
          <a:p>
            <a:r>
              <a:rPr lang="en-US" dirty="0"/>
              <a:t>Alternative parts of RHSs are placed inside parentheses and separated via vertical bars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&lt;term&gt; → &lt;term&gt; (+|-) const</a:t>
            </a:r>
          </a:p>
          <a:p>
            <a:endParaRPr lang="en-US" dirty="0"/>
          </a:p>
          <a:p>
            <a:r>
              <a:rPr lang="en-US" dirty="0"/>
              <a:t>Repetitions (0 or more) are placed inside braces { 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&lt;ident&gt; → letter {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letter|digit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6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Extended BNF Comparison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b="1" dirty="0"/>
              <a:t>BNF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&lt;expr&gt;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&lt;expr&gt; 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| &lt;expr&gt; 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| &lt;term&gt;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&lt;term&gt;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&lt;term&gt; 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&lt;factor&gt;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| &lt;term&gt; 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&lt;factor&gt;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| &lt;factor&gt;</a:t>
            </a:r>
          </a:p>
          <a:p>
            <a:pPr marL="0" indent="0">
              <a:buNone/>
            </a:pPr>
            <a:r>
              <a:rPr lang="en-US" altLang="en-US" b="1" dirty="0"/>
              <a:t>EBNF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&lt;expr&gt;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&lt;term&gt;   {(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 &lt;term&gt;}</a:t>
            </a:r>
          </a:p>
          <a:p>
            <a:pPr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&lt;term&gt;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&lt;factor&gt; {(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alt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 &lt;factor&gt;}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70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Verifying Syntax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6B6AB-10FC-F84F-A5F2-6629A2286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0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Verifying Syntax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How can we show that a sequence of tokens match a grammar defined with BNF?</a:t>
            </a:r>
          </a:p>
          <a:p>
            <a:endParaRPr lang="en-US" dirty="0"/>
          </a:p>
          <a:p>
            <a:r>
              <a:rPr lang="en-US" b="1" dirty="0"/>
              <a:t>Option 1: </a:t>
            </a:r>
            <a:r>
              <a:rPr lang="en-US" dirty="0"/>
              <a:t>Generate all possible valid “sentences” in the grammar and see if it shows up</a:t>
            </a:r>
          </a:p>
          <a:p>
            <a:pPr lvl="1"/>
            <a:r>
              <a:rPr lang="en-US" dirty="0"/>
              <a:t>Good idea? </a:t>
            </a:r>
          </a:p>
          <a:p>
            <a:r>
              <a:rPr lang="en-US" b="1" dirty="0"/>
              <a:t>Option 2: </a:t>
            </a:r>
            <a:r>
              <a:rPr lang="en-US" dirty="0"/>
              <a:t>Intelligently expand rules and backtrack when we encounter an error.</a:t>
            </a:r>
          </a:p>
          <a:p>
            <a:pPr lvl="1"/>
            <a:r>
              <a:rPr lang="en-US" dirty="0"/>
              <a:t>When we match (and expanded all non-terminals): </a:t>
            </a:r>
            <a:r>
              <a:rPr lang="en-US" b="1" dirty="0">
                <a:solidFill>
                  <a:schemeClr val="accent1"/>
                </a:solidFill>
              </a:rPr>
              <a:t>Done</a:t>
            </a:r>
          </a:p>
          <a:p>
            <a:pPr lvl="1"/>
            <a:r>
              <a:rPr lang="en-US" dirty="0"/>
              <a:t>If we exhaustively tried all options: </a:t>
            </a:r>
            <a:r>
              <a:rPr lang="en-US" b="1" dirty="0">
                <a:solidFill>
                  <a:srgbClr val="FF0000"/>
                </a:solidFill>
              </a:rPr>
              <a:t>Fail</a:t>
            </a:r>
          </a:p>
        </p:txBody>
      </p:sp>
    </p:spTree>
    <p:extLst>
      <p:ext uri="{BB962C8B-B14F-4D97-AF65-F5344CB8AC3E}">
        <p14:creationId xmlns:p14="http://schemas.microsoft.com/office/powerpoint/2010/main" val="507973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Derivation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derivation is a repeated application of rules, starting with the </a:t>
            </a:r>
            <a:r>
              <a:rPr lang="en-US" i="1" u="sng" dirty="0"/>
              <a:t>start symbol</a:t>
            </a:r>
            <a:r>
              <a:rPr lang="en-US" dirty="0"/>
              <a:t> and ending with all </a:t>
            </a:r>
            <a:r>
              <a:rPr lang="en-US" i="1" u="sng" dirty="0"/>
              <a:t>terminal tokens</a:t>
            </a:r>
          </a:p>
          <a:p>
            <a:pPr marL="0" indent="0">
              <a:buNone/>
            </a:pPr>
            <a:endParaRPr lang="en-US" sz="1600" i="1" u="sng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&lt;program&gt; =&gt; &lt;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=&gt; &lt;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=&gt; &lt;var&gt; = &lt;expr&gt;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=&gt; a = &lt;expr&gt;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=&gt; a = &lt;term&gt; + &lt;term&gt;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=&gt; a = &lt;var&gt; + &lt;term&gt;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=&gt; a = b + &lt;term&gt;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=&gt; a = b + const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This is known as a </a:t>
            </a:r>
            <a:r>
              <a:rPr lang="en-US" sz="2600" i="1" u="sng" dirty="0">
                <a:latin typeface="Calibri" panose="020F0502020204030204" pitchFamily="34" charset="0"/>
                <a:cs typeface="Calibri" panose="020F0502020204030204" pitchFamily="34" charset="0"/>
              </a:rPr>
              <a:t>leftmost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derivation because we expanded the leftmost non-terminal each step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EC445F-C143-8E4B-B42A-F007E18EEEFE}"/>
              </a:ext>
            </a:extLst>
          </p:cNvPr>
          <p:cNvSpPr txBox="1">
            <a:spLocks/>
          </p:cNvSpPr>
          <p:nvPr/>
        </p:nvSpPr>
        <p:spPr>
          <a:xfrm>
            <a:off x="5664644" y="2825155"/>
            <a:ext cx="3299054" cy="206036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&lt;program&gt; →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   →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|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    → &lt;var&gt; = &lt;expr&gt;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&lt;var&gt;     →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&lt;expr&gt;    → &lt;term&gt;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| &lt;term&gt;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&lt;term&gt;    → &lt;var&gt; | </a:t>
            </a:r>
            <a:r>
              <a:rPr lang="en-US" sz="1600" b="1" i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</a:p>
        </p:txBody>
      </p:sp>
    </p:spTree>
    <p:extLst>
      <p:ext uri="{BB962C8B-B14F-4D97-AF65-F5344CB8AC3E}">
        <p14:creationId xmlns:p14="http://schemas.microsoft.com/office/powerpoint/2010/main" val="4259197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Derivation Example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Perform a left-most derivation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= 4; b = a + 1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&lt;program&gt;</a:t>
            </a:r>
            <a:endParaRPr lang="en-US" sz="18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FA6D8E-5ABE-E744-A7EC-115B61B5A116}"/>
              </a:ext>
            </a:extLst>
          </p:cNvPr>
          <p:cNvSpPr txBox="1">
            <a:spLocks/>
          </p:cNvSpPr>
          <p:nvPr/>
        </p:nvSpPr>
        <p:spPr>
          <a:xfrm>
            <a:off x="5208766" y="1825624"/>
            <a:ext cx="3299054" cy="206036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&lt;program&gt; →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   →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|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    → &lt;var&gt; = &lt;expr&gt;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&lt;var&gt;     →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&lt;expr&gt;    → &lt;term&gt;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| &lt;term&gt; </a:t>
            </a:r>
            <a:r>
              <a:rPr lang="en-US" sz="1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&lt;term&gt;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&lt;term&gt;    → &lt;var&gt; | </a:t>
            </a:r>
            <a:r>
              <a:rPr lang="en-US" sz="1600" b="1" i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</a:p>
        </p:txBody>
      </p:sp>
    </p:spTree>
    <p:extLst>
      <p:ext uri="{BB962C8B-B14F-4D97-AF65-F5344CB8AC3E}">
        <p14:creationId xmlns:p14="http://schemas.microsoft.com/office/powerpoint/2010/main" val="2442807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Parse Tree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A Graphical Representation of a derivation </a:t>
            </a:r>
          </a:p>
        </p:txBody>
      </p:sp>
      <p:sp>
        <p:nvSpPr>
          <p:cNvPr id="7" name="Line 16">
            <a:extLst>
              <a:ext uri="{FF2B5EF4-FFF2-40B4-BE49-F238E27FC236}">
                <a16:creationId xmlns:a16="http://schemas.microsoft.com/office/drawing/2014/main" id="{F6462F40-88D3-5A45-B1EC-CB4234D191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058" y="5121275"/>
            <a:ext cx="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17">
            <a:extLst>
              <a:ext uri="{FF2B5EF4-FFF2-40B4-BE49-F238E27FC236}">
                <a16:creationId xmlns:a16="http://schemas.microsoft.com/office/drawing/2014/main" id="{36DF443B-F5F9-554D-8C7B-EA18C7C5F4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0858" y="5121275"/>
            <a:ext cx="0" cy="1219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8">
            <a:extLst>
              <a:ext uri="{FF2B5EF4-FFF2-40B4-BE49-F238E27FC236}">
                <a16:creationId xmlns:a16="http://schemas.microsoft.com/office/drawing/2014/main" id="{944CC190-51C8-3E4C-B312-3E1A1F5CB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0858" y="2759075"/>
            <a:ext cx="0" cy="1600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9">
            <a:extLst>
              <a:ext uri="{FF2B5EF4-FFF2-40B4-BE49-F238E27FC236}">
                <a16:creationId xmlns:a16="http://schemas.microsoft.com/office/drawing/2014/main" id="{7E021A91-C0C7-D04D-9AA0-0E809BAB3B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7058" y="4206875"/>
            <a:ext cx="5334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A9F66CD0-4F94-C947-B0C5-65AEAD314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1258" y="4511675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E7BAD36F-D319-964E-93BE-F303B8784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358" y="2530475"/>
            <a:ext cx="12731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&lt;program&gt;</a:t>
            </a: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4744B7AF-9B67-4441-9302-132E4F00E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721" y="3200400"/>
            <a:ext cx="985837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&lt;stmts&gt;</a:t>
            </a:r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B9018132-4165-A147-BC79-7D7DF7276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9696" y="3810000"/>
            <a:ext cx="869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&lt;stmt&gt;</a:t>
            </a: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1CA05722-9D4E-AF4E-82D5-19193379A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258" y="5562600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9F96147-0B74-7D47-BF55-B028D734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858" y="4953000"/>
            <a:ext cx="300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a</a:t>
            </a:r>
          </a:p>
        </p:txBody>
      </p:sp>
      <p:sp>
        <p:nvSpPr>
          <p:cNvPr id="20" name="Line 26">
            <a:extLst>
              <a:ext uri="{FF2B5EF4-FFF2-40B4-BE49-F238E27FC236}">
                <a16:creationId xmlns:a16="http://schemas.microsoft.com/office/drawing/2014/main" id="{99969E6A-A7FF-3243-A753-16D138CFD8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1258" y="4206875"/>
            <a:ext cx="5334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C2D1E230-5299-394D-9335-02858C878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258" y="4419600"/>
            <a:ext cx="741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&lt;var&gt;</a:t>
            </a:r>
          </a:p>
        </p:txBody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24D527A7-9055-5A47-82A1-4E15ECF19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458" y="4419600"/>
            <a:ext cx="306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=</a:t>
            </a:r>
          </a:p>
        </p:txBody>
      </p:sp>
      <p:sp>
        <p:nvSpPr>
          <p:cNvPr id="23" name="Line 29">
            <a:extLst>
              <a:ext uri="{FF2B5EF4-FFF2-40B4-BE49-F238E27FC236}">
                <a16:creationId xmlns:a16="http://schemas.microsoft.com/office/drawing/2014/main" id="{CD09D205-C1B9-DE49-94B8-83EEE9EA6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458" y="4511675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30">
            <a:extLst>
              <a:ext uri="{FF2B5EF4-FFF2-40B4-BE49-F238E27FC236}">
                <a16:creationId xmlns:a16="http://schemas.microsoft.com/office/drawing/2014/main" id="{2E0700EE-DF3B-F344-9C3E-CDB91F9BC7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6658" y="4740275"/>
            <a:ext cx="5334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31">
            <a:extLst>
              <a:ext uri="{FF2B5EF4-FFF2-40B4-BE49-F238E27FC236}">
                <a16:creationId xmlns:a16="http://schemas.microsoft.com/office/drawing/2014/main" id="{5A8B8E3E-570B-2041-B981-5DD6A053DA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0858" y="4740275"/>
            <a:ext cx="5334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Rectangle 32">
            <a:extLst>
              <a:ext uri="{FF2B5EF4-FFF2-40B4-BE49-F238E27FC236}">
                <a16:creationId xmlns:a16="http://schemas.microsoft.com/office/drawing/2014/main" id="{4921F4C2-77CB-6C41-BAE5-FC086A023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458" y="4419600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27" name="Rectangle 33">
            <a:extLst>
              <a:ext uri="{FF2B5EF4-FFF2-40B4-BE49-F238E27FC236}">
                <a16:creationId xmlns:a16="http://schemas.microsoft.com/office/drawing/2014/main" id="{50271D65-7B53-2E40-8CF7-B405497BE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9858" y="5562600"/>
            <a:ext cx="741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&lt;var&gt;</a:t>
            </a:r>
          </a:p>
        </p:txBody>
      </p:sp>
      <p:sp>
        <p:nvSpPr>
          <p:cNvPr id="28" name="Rectangle 34">
            <a:extLst>
              <a:ext uri="{FF2B5EF4-FFF2-40B4-BE49-F238E27FC236}">
                <a16:creationId xmlns:a16="http://schemas.microsoft.com/office/drawing/2014/main" id="{B167AA33-575F-CF4E-A368-5E2DDFEED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458" y="6096000"/>
            <a:ext cx="31115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b</a:t>
            </a:r>
          </a:p>
        </p:txBody>
      </p:sp>
      <p:sp>
        <p:nvSpPr>
          <p:cNvPr id="29" name="Rectangle 35">
            <a:extLst>
              <a:ext uri="{FF2B5EF4-FFF2-40B4-BE49-F238E27FC236}">
                <a16:creationId xmlns:a16="http://schemas.microsoft.com/office/drawing/2014/main" id="{3CEEB3EB-9BDC-F142-A256-651269B9A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746" y="4953000"/>
            <a:ext cx="88106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&lt;term&gt;</a:t>
            </a:r>
          </a:p>
        </p:txBody>
      </p:sp>
      <p:sp>
        <p:nvSpPr>
          <p:cNvPr id="30" name="Rectangle 36">
            <a:extLst>
              <a:ext uri="{FF2B5EF4-FFF2-40B4-BE49-F238E27FC236}">
                <a16:creationId xmlns:a16="http://schemas.microsoft.com/office/drawing/2014/main" id="{0D16A95D-D12F-9547-9145-D24D7C4A8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058" y="4953000"/>
            <a:ext cx="30638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+</a:t>
            </a:r>
          </a:p>
        </p:txBody>
      </p:sp>
      <p:sp>
        <p:nvSpPr>
          <p:cNvPr id="31" name="Rectangle 37">
            <a:extLst>
              <a:ext uri="{FF2B5EF4-FFF2-40B4-BE49-F238E27FC236}">
                <a16:creationId xmlns:a16="http://schemas.microsoft.com/office/drawing/2014/main" id="{54D5E131-1384-BF45-8DC4-0FE967D6B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933" y="4953000"/>
            <a:ext cx="8810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&lt;term&gt;</a:t>
            </a:r>
          </a:p>
        </p:txBody>
      </p:sp>
    </p:spTree>
    <p:extLst>
      <p:ext uri="{BB962C8B-B14F-4D97-AF65-F5344CB8AC3E}">
        <p14:creationId xmlns:p14="http://schemas.microsoft.com/office/powerpoint/2010/main" val="3588358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Ambiguity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A grammar is </a:t>
            </a:r>
            <a:r>
              <a:rPr lang="en-US" b="1" dirty="0"/>
              <a:t>ambiguous</a:t>
            </a:r>
            <a:r>
              <a:rPr lang="en-US" dirty="0"/>
              <a:t> if and only if it generates a sequence of tokens that has two or more distinct parse trees</a:t>
            </a:r>
          </a:p>
          <a:p>
            <a:endParaRPr lang="en-US" dirty="0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700DFB8D-7214-3C4D-9FD1-13595A6A78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2788" y="3619116"/>
            <a:ext cx="6858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3A8E157-4570-4643-A47A-F5AB1F178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3619116"/>
            <a:ext cx="1219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614768ED-9B4E-B346-BCA8-B3E0EAC0C3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3619116"/>
            <a:ext cx="5334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7">
            <a:extLst>
              <a:ext uri="{FF2B5EF4-FFF2-40B4-BE49-F238E27FC236}">
                <a16:creationId xmlns:a16="http://schemas.microsoft.com/office/drawing/2014/main" id="{DA9F7702-3898-304D-8E25-F47BDB7E25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5588" y="4685916"/>
            <a:ext cx="4572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AC631338-B5A1-F549-8A9E-F9A1753AF2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788" y="4685916"/>
            <a:ext cx="9144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9">
            <a:extLst>
              <a:ext uri="{FF2B5EF4-FFF2-40B4-BE49-F238E27FC236}">
                <a16:creationId xmlns:a16="http://schemas.microsoft.com/office/drawing/2014/main" id="{8CBFDA50-759D-214B-AA5C-1C7F85741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788" y="4685916"/>
            <a:ext cx="228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10">
            <a:extLst>
              <a:ext uri="{FF2B5EF4-FFF2-40B4-BE49-F238E27FC236}">
                <a16:creationId xmlns:a16="http://schemas.microsoft.com/office/drawing/2014/main" id="{C1EDDA79-B4C6-5043-AF6D-1463C0A872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5588" y="5676516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3CE4CF33-C70B-694A-9188-5ACCF77AD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0988" y="5676516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14">
            <a:extLst>
              <a:ext uri="{FF2B5EF4-FFF2-40B4-BE49-F238E27FC236}">
                <a16:creationId xmlns:a16="http://schemas.microsoft.com/office/drawing/2014/main" id="{E93B08F8-556D-1A4A-966E-224E49AFC3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4685916"/>
            <a:ext cx="381000" cy="1676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Line 15">
            <a:extLst>
              <a:ext uri="{FF2B5EF4-FFF2-40B4-BE49-F238E27FC236}">
                <a16:creationId xmlns:a16="http://schemas.microsoft.com/office/drawing/2014/main" id="{F3B8A1FB-CA6D-9B4C-A655-45558D25D0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988" y="3695316"/>
            <a:ext cx="8382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Line 16">
            <a:extLst>
              <a:ext uri="{FF2B5EF4-FFF2-40B4-BE49-F238E27FC236}">
                <a16:creationId xmlns:a16="http://schemas.microsoft.com/office/drawing/2014/main" id="{0A538458-3882-184C-8D85-DEB83B0243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8588" y="3695316"/>
            <a:ext cx="10668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Line 17">
            <a:extLst>
              <a:ext uri="{FF2B5EF4-FFF2-40B4-BE49-F238E27FC236}">
                <a16:creationId xmlns:a16="http://schemas.microsoft.com/office/drawing/2014/main" id="{D8B4521F-6B62-6E46-BB3C-372CFDBC09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7588" y="3695316"/>
            <a:ext cx="3048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18">
            <a:extLst>
              <a:ext uri="{FF2B5EF4-FFF2-40B4-BE49-F238E27FC236}">
                <a16:creationId xmlns:a16="http://schemas.microsoft.com/office/drawing/2014/main" id="{A099B9FE-582B-AD4D-A474-28E6358C42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3388" y="4685916"/>
            <a:ext cx="609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19">
            <a:extLst>
              <a:ext uri="{FF2B5EF4-FFF2-40B4-BE49-F238E27FC236}">
                <a16:creationId xmlns:a16="http://schemas.microsoft.com/office/drawing/2014/main" id="{655E91D6-34B8-8F40-B76F-2143764B4F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2988" y="4685916"/>
            <a:ext cx="6858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20">
            <a:extLst>
              <a:ext uri="{FF2B5EF4-FFF2-40B4-BE49-F238E27FC236}">
                <a16:creationId xmlns:a16="http://schemas.microsoft.com/office/drawing/2014/main" id="{F03008FA-3EB5-6949-A6CB-B29EA41E17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2988" y="4685916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21">
            <a:extLst>
              <a:ext uri="{FF2B5EF4-FFF2-40B4-BE49-F238E27FC236}">
                <a16:creationId xmlns:a16="http://schemas.microsoft.com/office/drawing/2014/main" id="{93322A93-F15F-784F-B3C5-609B585FD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7988" y="4685916"/>
            <a:ext cx="152400" cy="1752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23">
            <a:extLst>
              <a:ext uri="{FF2B5EF4-FFF2-40B4-BE49-F238E27FC236}">
                <a16:creationId xmlns:a16="http://schemas.microsoft.com/office/drawing/2014/main" id="{58EE0CEB-EE59-F14B-914A-4CDA6E396C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3388" y="5676516"/>
            <a:ext cx="228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Text Box 25">
            <a:extLst>
              <a:ext uri="{FF2B5EF4-FFF2-40B4-BE49-F238E27FC236}">
                <a16:creationId xmlns:a16="http://schemas.microsoft.com/office/drawing/2014/main" id="{4E0E1B53-889C-D14B-AC42-923675FDE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588" y="33143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FF2D4B3E-4794-B14A-8BF2-A724482B9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913" y="43430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3" name="Text Box 27">
            <a:extLst>
              <a:ext uri="{FF2B5EF4-FFF2-40B4-BE49-F238E27FC236}">
                <a16:creationId xmlns:a16="http://schemas.microsoft.com/office/drawing/2014/main" id="{045C1E0C-C671-9A4F-B25B-5241870C1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6" y="4343016"/>
            <a:ext cx="86836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4" name="Text Box 28">
            <a:extLst>
              <a:ext uri="{FF2B5EF4-FFF2-40B4-BE49-F238E27FC236}">
                <a16:creationId xmlns:a16="http://schemas.microsoft.com/office/drawing/2014/main" id="{1EA4E31C-6FB5-C74F-A9A8-4F4B601C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53717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5" name="Text Box 29">
            <a:extLst>
              <a:ext uri="{FF2B5EF4-FFF2-40B4-BE49-F238E27FC236}">
                <a16:creationId xmlns:a16="http://schemas.microsoft.com/office/drawing/2014/main" id="{86E7580F-EA24-0744-B4F6-CC8A31899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3717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6" name="Text Box 30">
            <a:extLst>
              <a:ext uri="{FF2B5EF4-FFF2-40B4-BE49-F238E27FC236}">
                <a16:creationId xmlns:a16="http://schemas.microsoft.com/office/drawing/2014/main" id="{CE71E4D1-E30B-B744-924A-BE68B424C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388" y="33143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7" name="Text Box 31">
            <a:extLst>
              <a:ext uri="{FF2B5EF4-FFF2-40B4-BE49-F238E27FC236}">
                <a16:creationId xmlns:a16="http://schemas.microsoft.com/office/drawing/2014/main" id="{AA25133D-10EE-614E-8A65-5D2C4EAD1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0788" y="43430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8" name="Text Box 32">
            <a:extLst>
              <a:ext uri="{FF2B5EF4-FFF2-40B4-BE49-F238E27FC236}">
                <a16:creationId xmlns:a16="http://schemas.microsoft.com/office/drawing/2014/main" id="{D7FCD0CB-1B4A-BC4B-8AE1-4CE6A4763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43430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39" name="Text Box 33">
            <a:extLst>
              <a:ext uri="{FF2B5EF4-FFF2-40B4-BE49-F238E27FC236}">
                <a16:creationId xmlns:a16="http://schemas.microsoft.com/office/drawing/2014/main" id="{210F298E-8D11-0D4A-BE46-D04B4497C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188" y="53717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40" name="Text Box 34">
            <a:extLst>
              <a:ext uri="{FF2B5EF4-FFF2-40B4-BE49-F238E27FC236}">
                <a16:creationId xmlns:a16="http://schemas.microsoft.com/office/drawing/2014/main" id="{784B5AE9-0A4B-DE4E-8610-EADE773D4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7788" y="5371716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45" name="Text Box 39">
            <a:extLst>
              <a:ext uri="{FF2B5EF4-FFF2-40B4-BE49-F238E27FC236}">
                <a16:creationId xmlns:a16="http://schemas.microsoft.com/office/drawing/2014/main" id="{F1169F7F-3978-9645-AD38-0328CA197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588" y="6362316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46" name="Text Box 40">
            <a:extLst>
              <a:ext uri="{FF2B5EF4-FFF2-40B4-BE49-F238E27FC236}">
                <a16:creationId xmlns:a16="http://schemas.microsoft.com/office/drawing/2014/main" id="{C69113E4-C8F6-D849-95B2-FA0E8031E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8" y="6362316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47" name="Text Box 41">
            <a:extLst>
              <a:ext uri="{FF2B5EF4-FFF2-40B4-BE49-F238E27FC236}">
                <a16:creationId xmlns:a16="http://schemas.microsoft.com/office/drawing/2014/main" id="{0E72FD06-7670-5049-8EF0-CB960571E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6362316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48" name="Text Box 42">
            <a:extLst>
              <a:ext uri="{FF2B5EF4-FFF2-40B4-BE49-F238E27FC236}">
                <a16:creationId xmlns:a16="http://schemas.microsoft.com/office/drawing/2014/main" id="{E0F41994-4743-7A49-88CF-8C729141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6362316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49" name="Text Box 43">
            <a:extLst>
              <a:ext uri="{FF2B5EF4-FFF2-40B4-BE49-F238E27FC236}">
                <a16:creationId xmlns:a16="http://schemas.microsoft.com/office/drawing/2014/main" id="{DE916C6F-5388-F04E-935E-BDE513DF7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188" y="6362316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50" name="Text Box 44">
            <a:extLst>
              <a:ext uri="{FF2B5EF4-FFF2-40B4-BE49-F238E27FC236}">
                <a16:creationId xmlns:a16="http://schemas.microsoft.com/office/drawing/2014/main" id="{855EE8FF-6791-1E40-AF9D-28488434A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0188" y="6362316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51" name="Text Box 45">
            <a:extLst>
              <a:ext uri="{FF2B5EF4-FFF2-40B4-BE49-F238E27FC236}">
                <a16:creationId xmlns:a16="http://schemas.microsoft.com/office/drawing/2014/main" id="{6D3E5F93-F197-664B-A6E7-93B0E6881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084" y="5402476"/>
            <a:ext cx="30809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+</a:t>
            </a:r>
          </a:p>
        </p:txBody>
      </p:sp>
      <p:sp>
        <p:nvSpPr>
          <p:cNvPr id="52" name="Text Box 46">
            <a:extLst>
              <a:ext uri="{FF2B5EF4-FFF2-40B4-BE49-F238E27FC236}">
                <a16:creationId xmlns:a16="http://schemas.microsoft.com/office/drawing/2014/main" id="{BD727719-15BF-5E42-A46F-B189380BF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7313" y="4358891"/>
            <a:ext cx="30809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+</a:t>
            </a:r>
          </a:p>
        </p:txBody>
      </p:sp>
      <p:sp>
        <p:nvSpPr>
          <p:cNvPr id="53" name="Text Box 47">
            <a:extLst>
              <a:ext uri="{FF2B5EF4-FFF2-40B4-BE49-F238E27FC236}">
                <a16:creationId xmlns:a16="http://schemas.microsoft.com/office/drawing/2014/main" id="{EE603A98-90E0-CA47-A15F-CDC2960D3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7913" y="4358891"/>
            <a:ext cx="30809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+</a:t>
            </a:r>
          </a:p>
        </p:txBody>
      </p:sp>
      <p:sp>
        <p:nvSpPr>
          <p:cNvPr id="54" name="Text Box 48">
            <a:extLst>
              <a:ext uri="{FF2B5EF4-FFF2-40B4-BE49-F238E27FC236}">
                <a16:creationId xmlns:a16="http://schemas.microsoft.com/office/drawing/2014/main" id="{4E99D5C4-D9B3-DC4E-9A57-40BB0AEC2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084" y="5402476"/>
            <a:ext cx="30809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+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8440F1-E538-F848-851D-17DB9EE9328F}"/>
              </a:ext>
            </a:extLst>
          </p:cNvPr>
          <p:cNvSpPr/>
          <p:nvPr/>
        </p:nvSpPr>
        <p:spPr>
          <a:xfrm>
            <a:off x="3043208" y="2739780"/>
            <a:ext cx="50646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&lt;expr&gt; + &lt;expr&gt;</a:t>
            </a:r>
          </a:p>
          <a:p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| const</a:t>
            </a:r>
            <a:endParaRPr lang="en-US" sz="2000" b="1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042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64B4-7C08-8A49-8619-69261C7C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F3D3B-95E1-0843-AB54-05A2A45C7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the parse tree to indicate precedence levels and associativity of the operators, we cannot have ambiguity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18A559-0286-354F-A53C-76656C473E32}"/>
              </a:ext>
            </a:extLst>
          </p:cNvPr>
          <p:cNvSpPr/>
          <p:nvPr/>
        </p:nvSpPr>
        <p:spPr>
          <a:xfrm>
            <a:off x="4354513" y="328856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alt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const + &lt;expr&gt;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| const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8092786-9D25-E34F-A637-0625F69D3B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4191" y="3780355"/>
            <a:ext cx="587375" cy="4413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C7A66C6D-DF97-664F-86FE-CC995B71A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0166" y="3780355"/>
            <a:ext cx="708025" cy="4413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29D1C1F5-7DA9-7041-BD33-972B2C8A0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766" y="3780355"/>
            <a:ext cx="22225" cy="5937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5A7FFB1E-1DCC-914D-B59B-DE3C550A2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91" y="452648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96811428-1FC6-4949-AF00-15A8057627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3391" y="4450280"/>
            <a:ext cx="381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FB248B77-63CF-234A-822D-2BCE60942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4391" y="4450280"/>
            <a:ext cx="8382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33E8D5BD-2469-284E-9B79-9755C3F86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4391" y="4450280"/>
            <a:ext cx="1524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7FCF4A15-6ABA-5149-AB2B-B3AEC3A68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66" y="332315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82B7ECFB-A1A7-134E-A04D-FBB1B4FD1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91" y="4221680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6C0F0B98-CB0C-864D-A33F-91921E8A6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91" y="4221680"/>
            <a:ext cx="87556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8FE8D1C1-24A8-544B-B32E-AC7C47C5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91" y="4861442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3BC0A031-3854-A14D-85A3-A705FCE75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391" y="4861442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0B917D61-5208-3E42-8CEF-0ACF51956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1591" y="4831280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45AAC327-600E-4741-97A1-4438AC0EE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91" y="4831280"/>
            <a:ext cx="30809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+</a:t>
            </a:r>
          </a:p>
        </p:txBody>
      </p:sp>
      <p:sp>
        <p:nvSpPr>
          <p:cNvPr id="24" name="Text Box 22">
            <a:extLst>
              <a:ext uri="{FF2B5EF4-FFF2-40B4-BE49-F238E27FC236}">
                <a16:creationId xmlns:a16="http://schemas.microsoft.com/office/drawing/2014/main" id="{7B686B38-3873-8649-88FF-B40A2E48E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91" y="4221680"/>
            <a:ext cx="30809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 Narrow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613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Definition of Syntax</a:t>
            </a:r>
          </a:p>
          <a:p>
            <a:r>
              <a:rPr lang="en-US" dirty="0"/>
              <a:t>Defining Syntax</a:t>
            </a:r>
          </a:p>
          <a:p>
            <a:pPr lvl="1"/>
            <a:r>
              <a:rPr lang="en-US" dirty="0"/>
              <a:t>Context Free Grammars (CFG)</a:t>
            </a:r>
          </a:p>
          <a:p>
            <a:pPr lvl="1"/>
            <a:r>
              <a:rPr lang="en-US" dirty="0"/>
              <a:t>Backus-Naur Form (BNF)</a:t>
            </a:r>
          </a:p>
          <a:p>
            <a:pPr lvl="1"/>
            <a:r>
              <a:rPr lang="en-US" dirty="0"/>
              <a:t>Extended Backus-Naur Form (EBNF)</a:t>
            </a:r>
          </a:p>
          <a:p>
            <a:r>
              <a:rPr lang="en-US" dirty="0"/>
              <a:t>Verifying Syntax</a:t>
            </a:r>
          </a:p>
          <a:p>
            <a:pPr lvl="1"/>
            <a:r>
              <a:rPr lang="en-US" dirty="0"/>
              <a:t>Derivations</a:t>
            </a:r>
          </a:p>
          <a:p>
            <a:pPr lvl="1"/>
            <a:r>
              <a:rPr lang="en-US" dirty="0"/>
              <a:t>Parse Trees</a:t>
            </a:r>
          </a:p>
          <a:p>
            <a:pPr lvl="1"/>
            <a:r>
              <a:rPr lang="en-US" dirty="0"/>
              <a:t>Ambiguity</a:t>
            </a:r>
          </a:p>
        </p:txBody>
      </p:sp>
    </p:spTree>
    <p:extLst>
      <p:ext uri="{BB962C8B-B14F-4D97-AF65-F5344CB8AC3E}">
        <p14:creationId xmlns:p14="http://schemas.microsoft.com/office/powerpoint/2010/main" val="2368608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64B4-7C08-8A49-8619-69261C7C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Precedence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EC261EC5-EDCF-3C4E-ABF1-F876F38DB69F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524000"/>
            <a:ext cx="7467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&lt;expr&gt; - &lt;term&gt;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| &lt;term&gt;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&lt;term&gt;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&lt;term&gt; / const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| const</a:t>
            </a:r>
          </a:p>
        </p:txBody>
      </p:sp>
      <p:sp>
        <p:nvSpPr>
          <p:cNvPr id="26" name="Line 4">
            <a:extLst>
              <a:ext uri="{FF2B5EF4-FFF2-40B4-BE49-F238E27FC236}">
                <a16:creationId xmlns:a16="http://schemas.microsoft.com/office/drawing/2014/main" id="{D9A6B5C7-3DD8-3C48-B0C7-2E6413CBF0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9250" y="3336925"/>
            <a:ext cx="6858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5">
            <a:extLst>
              <a:ext uri="{FF2B5EF4-FFF2-40B4-BE49-F238E27FC236}">
                <a16:creationId xmlns:a16="http://schemas.microsoft.com/office/drawing/2014/main" id="{1CFE52F9-7D1D-D440-AAEC-82D913B5B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3336925"/>
            <a:ext cx="1219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6">
            <a:extLst>
              <a:ext uri="{FF2B5EF4-FFF2-40B4-BE49-F238E27FC236}">
                <a16:creationId xmlns:a16="http://schemas.microsoft.com/office/drawing/2014/main" id="{6A1A3101-C49A-D243-9D7E-65E7FB82F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3336925"/>
            <a:ext cx="5334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7">
            <a:extLst>
              <a:ext uri="{FF2B5EF4-FFF2-40B4-BE49-F238E27FC236}">
                <a16:creationId xmlns:a16="http://schemas.microsoft.com/office/drawing/2014/main" id="{70BF66AB-25AF-A54C-BC89-078EA208D1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62050" y="4403725"/>
            <a:ext cx="4572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8">
            <a:extLst>
              <a:ext uri="{FF2B5EF4-FFF2-40B4-BE49-F238E27FC236}">
                <a16:creationId xmlns:a16="http://schemas.microsoft.com/office/drawing/2014/main" id="{5C209341-A0FC-7541-9798-6C43FBCBB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4403725"/>
            <a:ext cx="9144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9">
            <a:extLst>
              <a:ext uri="{FF2B5EF4-FFF2-40B4-BE49-F238E27FC236}">
                <a16:creationId xmlns:a16="http://schemas.microsoft.com/office/drawing/2014/main" id="{FEB08AEC-857F-9048-8F1E-57E25E719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4403725"/>
            <a:ext cx="228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Line 10">
            <a:extLst>
              <a:ext uri="{FF2B5EF4-FFF2-40B4-BE49-F238E27FC236}">
                <a16:creationId xmlns:a16="http://schemas.microsoft.com/office/drawing/2014/main" id="{87DE728E-7537-0540-8CC5-567B1A974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2050" y="5394325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1DD01FC7-2906-C74A-BFCE-77BD40214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7850" y="5394325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96D74ED2-7447-5C4C-AD56-237B300291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7450" y="5394325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13">
            <a:extLst>
              <a:ext uri="{FF2B5EF4-FFF2-40B4-BE49-F238E27FC236}">
                <a16:creationId xmlns:a16="http://schemas.microsoft.com/office/drawing/2014/main" id="{8154D84F-92A5-0441-B128-DFE7531A9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8450" y="4403725"/>
            <a:ext cx="304800" cy="1676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Line 14">
            <a:extLst>
              <a:ext uri="{FF2B5EF4-FFF2-40B4-BE49-F238E27FC236}">
                <a16:creationId xmlns:a16="http://schemas.microsoft.com/office/drawing/2014/main" id="{29040EAF-8D08-3D4A-9C5A-0E21C1B2F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4250" y="4403725"/>
            <a:ext cx="381000" cy="1676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Line 15">
            <a:extLst>
              <a:ext uri="{FF2B5EF4-FFF2-40B4-BE49-F238E27FC236}">
                <a16:creationId xmlns:a16="http://schemas.microsoft.com/office/drawing/2014/main" id="{7FB8E7E4-C4C2-E844-9B96-79BF659DBC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4450" y="3413125"/>
            <a:ext cx="8382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Line 16">
            <a:extLst>
              <a:ext uri="{FF2B5EF4-FFF2-40B4-BE49-F238E27FC236}">
                <a16:creationId xmlns:a16="http://schemas.microsoft.com/office/drawing/2014/main" id="{EE71D19D-63DC-2146-9864-AE045B9E1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050" y="3413125"/>
            <a:ext cx="10668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Line 17">
            <a:extLst>
              <a:ext uri="{FF2B5EF4-FFF2-40B4-BE49-F238E27FC236}">
                <a16:creationId xmlns:a16="http://schemas.microsoft.com/office/drawing/2014/main" id="{B408DDED-6E42-714B-962A-B4FEF3B930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34050" y="3413125"/>
            <a:ext cx="3048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" name="Line 18">
            <a:extLst>
              <a:ext uri="{FF2B5EF4-FFF2-40B4-BE49-F238E27FC236}">
                <a16:creationId xmlns:a16="http://schemas.microsoft.com/office/drawing/2014/main" id="{25FC3021-DD6D-304C-9589-65EDB299A6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9850" y="4403725"/>
            <a:ext cx="609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" name="Line 19">
            <a:extLst>
              <a:ext uri="{FF2B5EF4-FFF2-40B4-BE49-F238E27FC236}">
                <a16:creationId xmlns:a16="http://schemas.microsoft.com/office/drawing/2014/main" id="{BC0EC70A-4A02-D447-80DF-7EBA49C8D1C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9450" y="4403725"/>
            <a:ext cx="6858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" name="Line 20">
            <a:extLst>
              <a:ext uri="{FF2B5EF4-FFF2-40B4-BE49-F238E27FC236}">
                <a16:creationId xmlns:a16="http://schemas.microsoft.com/office/drawing/2014/main" id="{412800D9-B3E2-724F-B70B-1C348D071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9450" y="4403725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" name="Line 21">
            <a:extLst>
              <a:ext uri="{FF2B5EF4-FFF2-40B4-BE49-F238E27FC236}">
                <a16:creationId xmlns:a16="http://schemas.microsoft.com/office/drawing/2014/main" id="{5CFEFC3B-9273-D74F-930E-A5B26975D8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4450" y="4403725"/>
            <a:ext cx="152400" cy="1752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" name="Line 22">
            <a:extLst>
              <a:ext uri="{FF2B5EF4-FFF2-40B4-BE49-F238E27FC236}">
                <a16:creationId xmlns:a16="http://schemas.microsoft.com/office/drawing/2014/main" id="{E61F83B4-1770-9B49-909C-81F26E4B6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4050" y="4403725"/>
            <a:ext cx="304800" cy="1752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" name="Line 23">
            <a:extLst>
              <a:ext uri="{FF2B5EF4-FFF2-40B4-BE49-F238E27FC236}">
                <a16:creationId xmlns:a16="http://schemas.microsoft.com/office/drawing/2014/main" id="{638D2516-D488-D649-A748-232F3B38A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9850" y="5394325"/>
            <a:ext cx="228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" name="Line 24">
            <a:extLst>
              <a:ext uri="{FF2B5EF4-FFF2-40B4-BE49-F238E27FC236}">
                <a16:creationId xmlns:a16="http://schemas.microsoft.com/office/drawing/2014/main" id="{5E80F750-6B40-0C4C-8638-4F4ADB6CAD0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9450" y="5394325"/>
            <a:ext cx="2286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Text Box 25">
            <a:extLst>
              <a:ext uri="{FF2B5EF4-FFF2-40B4-BE49-F238E27FC236}">
                <a16:creationId xmlns:a16="http://schemas.microsoft.com/office/drawing/2014/main" id="{9684A199-911D-5040-A13F-EFBC1A00D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0" y="30321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48" name="Text Box 26">
            <a:extLst>
              <a:ext uri="{FF2B5EF4-FFF2-40B4-BE49-F238E27FC236}">
                <a16:creationId xmlns:a16="http://schemas.microsoft.com/office/drawing/2014/main" id="{C62CF76B-E078-A045-A513-06148A884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75" y="40608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49" name="Text Box 27">
            <a:extLst>
              <a:ext uri="{FF2B5EF4-FFF2-40B4-BE49-F238E27FC236}">
                <a16:creationId xmlns:a16="http://schemas.microsoft.com/office/drawing/2014/main" id="{D3EEBFAD-D4DE-6848-AE0A-8620EB0FA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888" y="4060825"/>
            <a:ext cx="86836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0" name="Text Box 28">
            <a:extLst>
              <a:ext uri="{FF2B5EF4-FFF2-40B4-BE49-F238E27FC236}">
                <a16:creationId xmlns:a16="http://schemas.microsoft.com/office/drawing/2014/main" id="{BA4947CC-BDF7-BE4F-B4FE-9C830D507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0895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1" name="Text Box 29">
            <a:extLst>
              <a:ext uri="{FF2B5EF4-FFF2-40B4-BE49-F238E27FC236}">
                <a16:creationId xmlns:a16="http://schemas.microsoft.com/office/drawing/2014/main" id="{AC000524-FF0C-5544-8617-84CFF977F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450" y="50895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2" name="Text Box 30">
            <a:extLst>
              <a:ext uri="{FF2B5EF4-FFF2-40B4-BE49-F238E27FC236}">
                <a16:creationId xmlns:a16="http://schemas.microsoft.com/office/drawing/2014/main" id="{7E59C430-D432-1F41-8E69-7104A4E2B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30321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3" name="Text Box 31">
            <a:extLst>
              <a:ext uri="{FF2B5EF4-FFF2-40B4-BE49-F238E27FC236}">
                <a16:creationId xmlns:a16="http://schemas.microsoft.com/office/drawing/2014/main" id="{C3DFC624-8821-E24C-9C93-73CFBE1F7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0" y="40608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4" name="Text Box 32">
            <a:extLst>
              <a:ext uri="{FF2B5EF4-FFF2-40B4-BE49-F238E27FC236}">
                <a16:creationId xmlns:a16="http://schemas.microsoft.com/office/drawing/2014/main" id="{BBEA4B40-F84C-6E44-8E75-A4B9F0C56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450" y="40608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5" name="Text Box 33">
            <a:extLst>
              <a:ext uri="{FF2B5EF4-FFF2-40B4-BE49-F238E27FC236}">
                <a16:creationId xmlns:a16="http://schemas.microsoft.com/office/drawing/2014/main" id="{19A13D25-B5FF-C040-8A5C-379A6FD90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50895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6" name="Text Box 34">
            <a:extLst>
              <a:ext uri="{FF2B5EF4-FFF2-40B4-BE49-F238E27FC236}">
                <a16:creationId xmlns:a16="http://schemas.microsoft.com/office/drawing/2014/main" id="{C02AF310-2878-0D4A-978B-A56F2AB94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0" y="5089525"/>
            <a:ext cx="8683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&lt;expr&gt;</a:t>
            </a:r>
          </a:p>
        </p:txBody>
      </p:sp>
      <p:sp>
        <p:nvSpPr>
          <p:cNvPr id="57" name="Text Box 35">
            <a:extLst>
              <a:ext uri="{FF2B5EF4-FFF2-40B4-BE49-F238E27FC236}">
                <a16:creationId xmlns:a16="http://schemas.microsoft.com/office/drawing/2014/main" id="{B33C43B8-EE89-1941-B705-6B73D86DD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0" y="4060825"/>
            <a:ext cx="6826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&lt;op&gt;</a:t>
            </a:r>
          </a:p>
        </p:txBody>
      </p:sp>
      <p:sp>
        <p:nvSpPr>
          <p:cNvPr id="58" name="Text Box 36">
            <a:extLst>
              <a:ext uri="{FF2B5EF4-FFF2-40B4-BE49-F238E27FC236}">
                <a16:creationId xmlns:a16="http://schemas.microsoft.com/office/drawing/2014/main" id="{D4B6D371-3B56-7A46-95DF-A55678459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5089525"/>
            <a:ext cx="6826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&lt;op&gt;</a:t>
            </a:r>
          </a:p>
        </p:txBody>
      </p:sp>
      <p:sp>
        <p:nvSpPr>
          <p:cNvPr id="59" name="Text Box 37">
            <a:extLst>
              <a:ext uri="{FF2B5EF4-FFF2-40B4-BE49-F238E27FC236}">
                <a16:creationId xmlns:a16="http://schemas.microsoft.com/office/drawing/2014/main" id="{917670B9-330C-D047-A0B6-C495DA9A7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0" y="4060825"/>
            <a:ext cx="6826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&lt;op&gt;</a:t>
            </a:r>
          </a:p>
        </p:txBody>
      </p:sp>
      <p:sp>
        <p:nvSpPr>
          <p:cNvPr id="60" name="Text Box 38">
            <a:extLst>
              <a:ext uri="{FF2B5EF4-FFF2-40B4-BE49-F238E27FC236}">
                <a16:creationId xmlns:a16="http://schemas.microsoft.com/office/drawing/2014/main" id="{CB70FCAF-82FF-6E42-A1A9-A82CD12BA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5089525"/>
            <a:ext cx="6826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&lt;op&gt;</a:t>
            </a:r>
          </a:p>
        </p:txBody>
      </p:sp>
      <p:sp>
        <p:nvSpPr>
          <p:cNvPr id="61" name="Text Box 39">
            <a:extLst>
              <a:ext uri="{FF2B5EF4-FFF2-40B4-BE49-F238E27FC236}">
                <a16:creationId xmlns:a16="http://schemas.microsoft.com/office/drawing/2014/main" id="{AB7759E8-EDF8-8C41-B57E-0FF3C17A3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6080125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62" name="Text Box 40">
            <a:extLst>
              <a:ext uri="{FF2B5EF4-FFF2-40B4-BE49-F238E27FC236}">
                <a16:creationId xmlns:a16="http://schemas.microsoft.com/office/drawing/2014/main" id="{2203425B-E8C5-1A41-8B6F-A90ABE9D0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650" y="6080125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63" name="Text Box 41">
            <a:extLst>
              <a:ext uri="{FF2B5EF4-FFF2-40B4-BE49-F238E27FC236}">
                <a16:creationId xmlns:a16="http://schemas.microsoft.com/office/drawing/2014/main" id="{7FB5E059-C2D9-544A-8108-695940972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6080125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64" name="Text Box 42">
            <a:extLst>
              <a:ext uri="{FF2B5EF4-FFF2-40B4-BE49-F238E27FC236}">
                <a16:creationId xmlns:a16="http://schemas.microsoft.com/office/drawing/2014/main" id="{2DD3C55E-DF43-024D-90C5-623033531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6080125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65" name="Text Box 43">
            <a:extLst>
              <a:ext uri="{FF2B5EF4-FFF2-40B4-BE49-F238E27FC236}">
                <a16:creationId xmlns:a16="http://schemas.microsoft.com/office/drawing/2014/main" id="{9DE12B9B-E0D2-FC44-AF83-5FB3AB34D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6080125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66" name="Text Box 44">
            <a:extLst>
              <a:ext uri="{FF2B5EF4-FFF2-40B4-BE49-F238E27FC236}">
                <a16:creationId xmlns:a16="http://schemas.microsoft.com/office/drawing/2014/main" id="{796793CF-1CD7-9E47-954F-B9B35999B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6650" y="6080125"/>
            <a:ext cx="73977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const</a:t>
            </a:r>
          </a:p>
        </p:txBody>
      </p:sp>
      <p:sp>
        <p:nvSpPr>
          <p:cNvPr id="67" name="Text Box 45">
            <a:extLst>
              <a:ext uri="{FF2B5EF4-FFF2-40B4-BE49-F238E27FC236}">
                <a16:creationId xmlns:a16="http://schemas.microsoft.com/office/drawing/2014/main" id="{693E60C6-0CF5-AA42-A886-953543421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6080125"/>
            <a:ext cx="254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-</a:t>
            </a:r>
          </a:p>
        </p:txBody>
      </p:sp>
      <p:sp>
        <p:nvSpPr>
          <p:cNvPr id="68" name="Text Box 46">
            <a:extLst>
              <a:ext uri="{FF2B5EF4-FFF2-40B4-BE49-F238E27FC236}">
                <a16:creationId xmlns:a16="http://schemas.microsoft.com/office/drawing/2014/main" id="{CE33B1ED-93D8-6142-996B-EE6C6B9D1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6080125"/>
            <a:ext cx="254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-</a:t>
            </a:r>
          </a:p>
        </p:txBody>
      </p:sp>
      <p:sp>
        <p:nvSpPr>
          <p:cNvPr id="69" name="Text Box 47">
            <a:extLst>
              <a:ext uri="{FF2B5EF4-FFF2-40B4-BE49-F238E27FC236}">
                <a16:creationId xmlns:a16="http://schemas.microsoft.com/office/drawing/2014/main" id="{DA0A59E6-79EA-8045-854C-8DE959275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7050" y="6080125"/>
            <a:ext cx="2413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/</a:t>
            </a:r>
          </a:p>
        </p:txBody>
      </p:sp>
      <p:sp>
        <p:nvSpPr>
          <p:cNvPr id="70" name="Text Box 48">
            <a:extLst>
              <a:ext uri="{FF2B5EF4-FFF2-40B4-BE49-F238E27FC236}">
                <a16:creationId xmlns:a16="http://schemas.microsoft.com/office/drawing/2014/main" id="{CAEB1AE1-6627-B34F-AFF7-12AA0915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5650" y="6080125"/>
            <a:ext cx="2413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/</a:t>
            </a:r>
          </a:p>
        </p:txBody>
      </p:sp>
      <p:sp>
        <p:nvSpPr>
          <p:cNvPr id="71" name="Text Box 49">
            <a:extLst>
              <a:ext uri="{FF2B5EF4-FFF2-40B4-BE49-F238E27FC236}">
                <a16:creationId xmlns:a16="http://schemas.microsoft.com/office/drawing/2014/main" id="{EB653562-D079-C643-944F-CEFBDB80A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4060825"/>
            <a:ext cx="6826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 Narrow" panose="020B0604020202020204" pitchFamily="34" charset="0"/>
              </a:rPr>
              <a:t>&lt;op&gt;</a:t>
            </a:r>
          </a:p>
        </p:txBody>
      </p:sp>
    </p:spTree>
    <p:extLst>
      <p:ext uri="{BB962C8B-B14F-4D97-AF65-F5344CB8AC3E}">
        <p14:creationId xmlns:p14="http://schemas.microsoft.com/office/powerpoint/2010/main" val="376053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Syntax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19559"/>
          </a:xfrm>
        </p:spPr>
        <p:txBody>
          <a:bodyPr>
            <a:normAutofit/>
          </a:bodyPr>
          <a:lstStyle/>
          <a:p>
            <a:r>
              <a:rPr lang="en-US" dirty="0"/>
              <a:t>the form or structure of the expressions, statements, and program units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5;</a:t>
            </a:r>
          </a:p>
          <a:p>
            <a:pPr marL="0" indent="0" algn="ctr">
              <a:buNone/>
            </a:pPr>
            <a:r>
              <a:rPr lang="en-US" sz="2400" dirty="0"/>
              <a:t>is syntactically valid in languages like C, C++, Java</a:t>
            </a:r>
          </a:p>
          <a:p>
            <a:pPr marL="0" indent="0" algn="ctr">
              <a:buNone/>
            </a:pPr>
            <a:endParaRPr lang="en-US" sz="2400" b="1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[1;2;3] |&gt; </a:t>
            </a:r>
            <a:r>
              <a:rPr lang="en-US" sz="2000" b="1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pow |&gt; </a:t>
            </a:r>
            <a:r>
              <a:rPr lang="en-US" sz="2000" b="1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List.fold_left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(+)</a:t>
            </a:r>
          </a:p>
          <a:p>
            <a:pPr marL="457200" lvl="1" indent="0" algn="ctr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syntactically valid in languages like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Ocaml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ctr">
              <a:buNone/>
            </a:pPr>
            <a:r>
              <a:rPr lang="en-US" sz="18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+. (0::[])</a:t>
            </a:r>
          </a:p>
          <a:p>
            <a:pPr marL="457200" lvl="1" indent="0" algn="ctr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Just looks like nonsense</a:t>
            </a:r>
          </a:p>
        </p:txBody>
      </p:sp>
    </p:spTree>
    <p:extLst>
      <p:ext uri="{BB962C8B-B14F-4D97-AF65-F5344CB8AC3E}">
        <p14:creationId xmlns:p14="http://schemas.microsoft.com/office/powerpoint/2010/main" val="366638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Defining Syntax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6B6AB-10FC-F84F-A5F2-6629A2286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4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Defining Syntax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Need some way to define the syntax of a language</a:t>
            </a:r>
          </a:p>
          <a:p>
            <a:pPr lvl="1"/>
            <a:r>
              <a:rPr lang="en-US" dirty="0"/>
              <a:t>Should be </a:t>
            </a:r>
            <a:r>
              <a:rPr lang="en-US" i="1" u="sng" dirty="0"/>
              <a:t>extendable</a:t>
            </a:r>
          </a:p>
          <a:p>
            <a:pPr lvl="1"/>
            <a:r>
              <a:rPr lang="en-US" dirty="0"/>
              <a:t>Should be </a:t>
            </a:r>
            <a:r>
              <a:rPr lang="en-US" i="1" u="sng" dirty="0"/>
              <a:t>easy to read</a:t>
            </a:r>
          </a:p>
          <a:p>
            <a:pPr lvl="1"/>
            <a:r>
              <a:rPr lang="en-US" dirty="0"/>
              <a:t>Should be applicable to </a:t>
            </a:r>
            <a:r>
              <a:rPr lang="en-US" i="1" u="sng" dirty="0"/>
              <a:t>all languages</a:t>
            </a:r>
          </a:p>
          <a:p>
            <a:pPr lvl="1"/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Context-Free Grammars</a:t>
            </a:r>
          </a:p>
          <a:p>
            <a:pPr lvl="1"/>
            <a:r>
              <a:rPr lang="en-US" dirty="0"/>
              <a:t>Backus-Naur Form</a:t>
            </a:r>
          </a:p>
          <a:p>
            <a:pPr lvl="1"/>
            <a:r>
              <a:rPr lang="en-US" dirty="0"/>
              <a:t>Extended Backus-Naur Form</a:t>
            </a:r>
          </a:p>
        </p:txBody>
      </p:sp>
    </p:spTree>
    <p:extLst>
      <p:ext uri="{BB962C8B-B14F-4D97-AF65-F5344CB8AC3E}">
        <p14:creationId xmlns:p14="http://schemas.microsoft.com/office/powerpoint/2010/main" val="31167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Context-Free Grammars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Developed by </a:t>
            </a:r>
            <a:r>
              <a:rPr lang="en-US" b="1" dirty="0"/>
              <a:t>Noam Chomsky </a:t>
            </a:r>
            <a:r>
              <a:rPr lang="en-US" dirty="0"/>
              <a:t>in the mid-1950s</a:t>
            </a:r>
          </a:p>
          <a:p>
            <a:r>
              <a:rPr lang="en-US" dirty="0"/>
              <a:t>Language generators, meant to describe the syntax of natural languages</a:t>
            </a:r>
          </a:p>
          <a:p>
            <a:r>
              <a:rPr lang="en-US" dirty="0"/>
              <a:t>Define a class of languages called context-free languages</a:t>
            </a:r>
          </a:p>
          <a:p>
            <a:r>
              <a:rPr lang="en-US" dirty="0"/>
              <a:t>Learn more about it in a Computational Models course (CSCI 340)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8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Backus-Naur Form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Created by John Backus (1959) to describe the syntax of Algol 58</a:t>
            </a:r>
          </a:p>
          <a:p>
            <a:r>
              <a:rPr lang="en-US" dirty="0"/>
              <a:t>Equivalent to context-free grammars</a:t>
            </a:r>
          </a:p>
          <a:p>
            <a:endParaRPr lang="en-US" dirty="0"/>
          </a:p>
          <a:p>
            <a:r>
              <a:rPr lang="en-US" dirty="0"/>
              <a:t>Two High-Level Abstractions:</a:t>
            </a:r>
          </a:p>
          <a:p>
            <a:pPr lvl="1"/>
            <a:r>
              <a:rPr lang="en-US" dirty="0"/>
              <a:t>Terminals – tokens e.g.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 10  ::  if  int</a:t>
            </a:r>
          </a:p>
          <a:p>
            <a:pPr lvl="1"/>
            <a:r>
              <a:rPr lang="en-US" dirty="0"/>
              <a:t>Non-Terminals – rules defining part of the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63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Backus-Naur Form Rules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85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solidFill>
                  <a:schemeClr val="accent1"/>
                </a:solidFill>
              </a:rPr>
              <a:t>LHS		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</a:t>
            </a:r>
            <a:r>
              <a:rPr lang="en-US" sz="2400" i="1" dirty="0">
                <a:solidFill>
                  <a:schemeClr val="accent1"/>
                </a:solidFill>
                <a:sym typeface="Wingdings" pitchFamily="2" charset="2"/>
              </a:rPr>
              <a:t>	RHS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Nonterminal		Combinations of terminals/</a:t>
            </a:r>
            <a:r>
              <a:rPr lang="en-US" sz="2400" dirty="0" err="1">
                <a:sym typeface="Wingdings" pitchFamily="2" charset="2"/>
              </a:rPr>
              <a:t>nonterminals</a:t>
            </a:r>
            <a:endParaRPr lang="en-US" sz="2400" dirty="0">
              <a:sym typeface="Wingdings" pitchFamily="2" charset="2"/>
            </a:endParaRPr>
          </a:p>
          <a:p>
            <a:pPr marL="0" indent="0">
              <a:buNone/>
            </a:pPr>
            <a:endParaRPr lang="en-US" sz="2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if_stmt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 →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logic_expr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ident_list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 → identifier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| identifier, 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ident_list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81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8F1B22-2101-DF4B-B9AF-DCC4E714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Backus-Naur Form Grammar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90B5E-2E9C-E343-95E8-9BF923BB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8568" cy="4351338"/>
          </a:xfrm>
        </p:spPr>
        <p:txBody>
          <a:bodyPr>
            <a:normAutofit/>
          </a:bodyPr>
          <a:lstStyle/>
          <a:p>
            <a:r>
              <a:rPr lang="en-US" sz="2400" b="1" dirty="0"/>
              <a:t>Grammar: </a:t>
            </a:r>
            <a:r>
              <a:rPr lang="en-US" sz="2400" dirty="0"/>
              <a:t>a finite non-empty set of rules</a:t>
            </a:r>
          </a:p>
          <a:p>
            <a:r>
              <a:rPr lang="en-US" sz="2400" dirty="0"/>
              <a:t>A start symbol is a special element of the </a:t>
            </a:r>
            <a:r>
              <a:rPr lang="en-US" sz="2400" dirty="0" err="1"/>
              <a:t>Nonterminals</a:t>
            </a:r>
            <a:endParaRPr lang="en-US" sz="2400" dirty="0"/>
          </a:p>
          <a:p>
            <a:pPr lvl="1"/>
            <a:r>
              <a:rPr lang="en-US" sz="2000" dirty="0"/>
              <a:t>Defines the “root” rule of the language</a:t>
            </a:r>
            <a:endParaRPr lang="en-US" sz="1200" dirty="0"/>
          </a:p>
          <a:p>
            <a:pPr marL="0" indent="0">
              <a:buNone/>
            </a:pPr>
            <a:endParaRPr lang="en-US" sz="2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&lt;program&gt;   → 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decl_list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decl_list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 → 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decl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 &lt;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decl_list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|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ε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dirty="0">
                <a:cs typeface="Consolas" panose="020B0609020204030204" pitchFamily="49" charset="0"/>
              </a:rPr>
              <a:t>Epsilon (</a:t>
            </a:r>
            <a:r>
              <a:rPr lang="el-GR" sz="2000" dirty="0">
                <a:cs typeface="Consolas" panose="020B0609020204030204" pitchFamily="49" charset="0"/>
              </a:rPr>
              <a:t>ε</a:t>
            </a:r>
            <a:r>
              <a:rPr lang="en-US" sz="2000" dirty="0">
                <a:cs typeface="Consolas" panose="020B0609020204030204" pitchFamily="49" charset="0"/>
              </a:rPr>
              <a:t>) means nothing</a:t>
            </a:r>
          </a:p>
          <a:p>
            <a:pPr lvl="1"/>
            <a:r>
              <a:rPr lang="en-US" sz="2000" dirty="0"/>
              <a:t>Syntactic lists are described using recursion</a:t>
            </a:r>
          </a:p>
        </p:txBody>
      </p:sp>
    </p:spTree>
    <p:extLst>
      <p:ext uri="{BB962C8B-B14F-4D97-AF65-F5344CB8AC3E}">
        <p14:creationId xmlns:p14="http://schemas.microsoft.com/office/powerpoint/2010/main" val="256317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1155</Words>
  <Application>Microsoft Macintosh PowerPoint</Application>
  <PresentationFormat>On-screen Show (4:3)</PresentationFormat>
  <Paragraphs>219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Consolas</vt:lpstr>
      <vt:lpstr>Office Theme</vt:lpstr>
      <vt:lpstr>Describing Syntax</vt:lpstr>
      <vt:lpstr>Outline</vt:lpstr>
      <vt:lpstr>Syntax</vt:lpstr>
      <vt:lpstr>Defining Syntax</vt:lpstr>
      <vt:lpstr>Defining Syntax</vt:lpstr>
      <vt:lpstr>Context-Free Grammars</vt:lpstr>
      <vt:lpstr>Backus-Naur Form</vt:lpstr>
      <vt:lpstr>Backus-Naur Form Rules</vt:lpstr>
      <vt:lpstr>Backus-Naur Form Grammar</vt:lpstr>
      <vt:lpstr>Example BNF Grammar</vt:lpstr>
      <vt:lpstr>Extended BNF</vt:lpstr>
      <vt:lpstr>Extended BNF Comparison</vt:lpstr>
      <vt:lpstr>Verifying Syntax</vt:lpstr>
      <vt:lpstr>Verifying Syntax</vt:lpstr>
      <vt:lpstr>Derivation</vt:lpstr>
      <vt:lpstr>Derivation Example</vt:lpstr>
      <vt:lpstr>Parse Tree</vt:lpstr>
      <vt:lpstr>Ambiguity</vt:lpstr>
      <vt:lpstr>Ambiguity</vt:lpstr>
      <vt:lpstr>Supporting Precedence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Syntax</dc:title>
  <dc:creator>William Killian</dc:creator>
  <cp:lastModifiedBy>William Killian</cp:lastModifiedBy>
  <cp:revision>1</cp:revision>
  <dcterms:created xsi:type="dcterms:W3CDTF">2020-09-09T11:01:08Z</dcterms:created>
  <dcterms:modified xsi:type="dcterms:W3CDTF">2020-09-09T11:54:40Z</dcterms:modified>
</cp:coreProperties>
</file>