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1" r:id="rId12"/>
    <p:sldId id="266" r:id="rId13"/>
    <p:sldId id="272" r:id="rId14"/>
    <p:sldId id="270" r:id="rId15"/>
    <p:sldId id="269" r:id="rId16"/>
    <p:sldId id="273" r:id="rId17"/>
    <p:sldId id="268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33"/>
  </p:normalViewPr>
  <p:slideViewPr>
    <p:cSldViewPr snapToGrid="0" snapToObjects="1">
      <p:cViewPr varScale="1">
        <p:scale>
          <a:sx n="108" d="100"/>
          <a:sy n="108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8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8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3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4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8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61D00-BA84-E34F-880F-4C52E1BDC6FE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3964-EE6A-EC45-A447-0B05B8DE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2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C5AHaS1mO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C5AHaS1mOA?feature=oembed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aftinginterpreter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0125B-8F28-5A4A-8E0B-52BC274A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/>
          </a:bodyPr>
          <a:lstStyle/>
          <a:p>
            <a:pPr algn="l"/>
            <a:r>
              <a:rPr lang="en-US" sz="5100" dirty="0"/>
              <a:t>Compiled &amp; Interpreted Languages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C58BC-8369-B94F-A152-270F6660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Programming Languages</a:t>
            </a:r>
          </a:p>
          <a:p>
            <a:pPr algn="l"/>
            <a:r>
              <a:rPr lang="en-US" i="1" dirty="0"/>
              <a:t>William Killian</a:t>
            </a:r>
          </a:p>
          <a:p>
            <a:pPr algn="l"/>
            <a:r>
              <a:rPr lang="en-US" dirty="0"/>
              <a:t>Millersville University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254288-6847-2B4C-9635-FA601B21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3"/>
            <a:ext cx="4171453" cy="3218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Running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Your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81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56E3B-0676-9643-81DA-F037F94E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Major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04D0D-695D-1B4A-B5B8-CBE6221E4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Machine</a:t>
            </a:r>
          </a:p>
          <a:p>
            <a:pPr lvl="1"/>
            <a:r>
              <a:rPr lang="en-US" dirty="0"/>
              <a:t>Only needed for languages that target </a:t>
            </a:r>
            <a:r>
              <a:rPr lang="en-US" b="1" dirty="0"/>
              <a:t>Virtual CPUs</a:t>
            </a:r>
          </a:p>
          <a:p>
            <a:pPr lvl="1"/>
            <a:r>
              <a:rPr lang="en-US" dirty="0"/>
              <a:t>Converts from </a:t>
            </a:r>
            <a:r>
              <a:rPr lang="en-US" b="1" dirty="0"/>
              <a:t>Virtual CPU </a:t>
            </a:r>
            <a:r>
              <a:rPr lang="en-US" dirty="0"/>
              <a:t>to </a:t>
            </a:r>
            <a:r>
              <a:rPr lang="en-US" b="1" dirty="0"/>
              <a:t>Real CPU</a:t>
            </a:r>
            <a:r>
              <a:rPr lang="en-US" dirty="0"/>
              <a:t> at </a:t>
            </a:r>
            <a:r>
              <a:rPr lang="en-US" b="1" i="1" dirty="0"/>
              <a:t>runtime</a:t>
            </a:r>
          </a:p>
          <a:p>
            <a:r>
              <a:rPr lang="en-US" dirty="0"/>
              <a:t>Language Runtime</a:t>
            </a:r>
          </a:p>
          <a:p>
            <a:pPr lvl="1"/>
            <a:r>
              <a:rPr lang="en-US" dirty="0"/>
              <a:t>Needed by all languages</a:t>
            </a:r>
          </a:p>
          <a:p>
            <a:pPr lvl="1"/>
            <a:r>
              <a:rPr lang="en-US" dirty="0"/>
              <a:t>The “extra pieces” required to have a language operate</a:t>
            </a:r>
          </a:p>
        </p:txBody>
      </p:sp>
    </p:spTree>
    <p:extLst>
      <p:ext uri="{BB962C8B-B14F-4D97-AF65-F5344CB8AC3E}">
        <p14:creationId xmlns:p14="http://schemas.microsoft.com/office/powerpoint/2010/main" val="72460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2C16-03F0-2747-A301-53C46775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3205C-4782-534F-A1FB-67570877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target a </a:t>
            </a:r>
            <a:r>
              <a:rPr lang="en-US" b="1" dirty="0"/>
              <a:t>Virtual CPU</a:t>
            </a:r>
            <a:r>
              <a:rPr lang="en-US" dirty="0"/>
              <a:t>, you need a program that converts the </a:t>
            </a:r>
            <a:r>
              <a:rPr lang="en-US" i="1" dirty="0">
                <a:solidFill>
                  <a:schemeClr val="accent1"/>
                </a:solidFill>
              </a:rPr>
              <a:t>Virtual CPU instructions </a:t>
            </a:r>
            <a:r>
              <a:rPr lang="en-US" dirty="0"/>
              <a:t>to </a:t>
            </a:r>
            <a:r>
              <a:rPr lang="en-US" i="1" dirty="0">
                <a:solidFill>
                  <a:schemeClr val="accent1"/>
                </a:solidFill>
              </a:rPr>
              <a:t>Real CPU instructions</a:t>
            </a:r>
          </a:p>
          <a:p>
            <a:r>
              <a:rPr lang="en-US" dirty="0"/>
              <a:t>This is done with a </a:t>
            </a:r>
            <a:r>
              <a:rPr lang="en-US" b="1" dirty="0"/>
              <a:t>Virtual Machine</a:t>
            </a:r>
          </a:p>
          <a:p>
            <a:pPr lvl="1"/>
            <a:r>
              <a:rPr lang="en-US" dirty="0"/>
              <a:t>A program that emulates a hypothetical chip supporting your virtual architecture at runtime.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7EA7ED-EDDC-4E43-BBBA-9EB070B277FE}"/>
              </a:ext>
            </a:extLst>
          </p:cNvPr>
          <p:cNvSpPr/>
          <p:nvPr/>
        </p:nvSpPr>
        <p:spPr>
          <a:xfrm>
            <a:off x="522514" y="4999512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625C3D-C7E8-BD46-B79E-995D2838F4AA}"/>
              </a:ext>
            </a:extLst>
          </p:cNvPr>
          <p:cNvSpPr/>
          <p:nvPr/>
        </p:nvSpPr>
        <p:spPr>
          <a:xfrm>
            <a:off x="628650" y="4864576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3AC2A-8F9A-7142-A79E-D342B5F583AD}"/>
              </a:ext>
            </a:extLst>
          </p:cNvPr>
          <p:cNvSpPr/>
          <p:nvPr/>
        </p:nvSpPr>
        <p:spPr>
          <a:xfrm>
            <a:off x="734786" y="4729640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Virtual CPU Instructions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69E1B-9432-FC4D-AAB0-351968B6C029}"/>
              </a:ext>
            </a:extLst>
          </p:cNvPr>
          <p:cNvSpPr/>
          <p:nvPr/>
        </p:nvSpPr>
        <p:spPr>
          <a:xfrm>
            <a:off x="6090062" y="4999512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2B95B8-4CB4-774A-B67B-CA098A3E8CAD}"/>
              </a:ext>
            </a:extLst>
          </p:cNvPr>
          <p:cNvSpPr/>
          <p:nvPr/>
        </p:nvSpPr>
        <p:spPr>
          <a:xfrm>
            <a:off x="6196198" y="4864576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0893E6-ACCC-C244-91B2-1F636B29247C}"/>
              </a:ext>
            </a:extLst>
          </p:cNvPr>
          <p:cNvSpPr/>
          <p:nvPr/>
        </p:nvSpPr>
        <p:spPr>
          <a:xfrm>
            <a:off x="6302334" y="4729640"/>
            <a:ext cx="1591294" cy="11774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Real CPU Instructions</a:t>
            </a:r>
          </a:p>
        </p:txBody>
      </p:sp>
      <p:sp>
        <p:nvSpPr>
          <p:cNvPr id="10" name="Snip Diagonal Corner Rectangle 9">
            <a:extLst>
              <a:ext uri="{FF2B5EF4-FFF2-40B4-BE49-F238E27FC236}">
                <a16:creationId xmlns:a16="http://schemas.microsoft.com/office/drawing/2014/main" id="{CF922FE1-ADBB-E049-9A6F-7E4F2D1ACA09}"/>
              </a:ext>
            </a:extLst>
          </p:cNvPr>
          <p:cNvSpPr/>
          <p:nvPr/>
        </p:nvSpPr>
        <p:spPr>
          <a:xfrm>
            <a:off x="3158836" y="4729640"/>
            <a:ext cx="2097232" cy="1447323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Virtual Machine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5DFB21-2C19-B24F-990D-306C50DB83AB}"/>
              </a:ext>
            </a:extLst>
          </p:cNvPr>
          <p:cNvCxnSpPr>
            <a:cxnSpLocks/>
          </p:cNvCxnSpPr>
          <p:nvPr/>
        </p:nvCxnSpPr>
        <p:spPr>
          <a:xfrm>
            <a:off x="2326080" y="5451522"/>
            <a:ext cx="832756" cy="17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5AA83D-02F3-C549-892E-F18E054DA8D5}"/>
              </a:ext>
            </a:extLst>
          </p:cNvPr>
          <p:cNvCxnSpPr>
            <a:cxnSpLocks/>
          </p:cNvCxnSpPr>
          <p:nvPr/>
        </p:nvCxnSpPr>
        <p:spPr>
          <a:xfrm>
            <a:off x="5256068" y="5449743"/>
            <a:ext cx="832756" cy="17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38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8367-DC85-A342-9D18-2BFF7A37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CFE79-33AD-FB4D-AD0C-3C59D9D7E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3310"/>
          </a:xfrm>
        </p:spPr>
        <p:txBody>
          <a:bodyPr>
            <a:normAutofit/>
          </a:bodyPr>
          <a:lstStyle/>
          <a:p>
            <a:r>
              <a:rPr lang="en-US" dirty="0"/>
              <a:t>We usually need some services that our language provides while the program is running.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If a language automatically manages memory, we need a garbage collector running to reclaim memory</a:t>
            </a:r>
          </a:p>
          <a:p>
            <a:pPr lvl="1"/>
            <a:r>
              <a:rPr lang="en-US" dirty="0"/>
              <a:t>If a language supports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dirty="0"/>
              <a:t>, then we need to keep track of the type of each object during execution.</a:t>
            </a:r>
          </a:p>
          <a:p>
            <a:r>
              <a:rPr lang="en-US" dirty="0"/>
              <a:t>In a compiled language, the code implementing the runtime gets inserted into the resulting executable.</a:t>
            </a:r>
          </a:p>
          <a:p>
            <a:r>
              <a:rPr lang="en-US" dirty="0"/>
              <a:t>If the language is run inside an interpreter or VM, then the runtime lives there.</a:t>
            </a:r>
          </a:p>
        </p:txBody>
      </p:sp>
    </p:spTree>
    <p:extLst>
      <p:ext uri="{BB962C8B-B14F-4D97-AF65-F5344CB8AC3E}">
        <p14:creationId xmlns:p14="http://schemas.microsoft.com/office/powerpoint/2010/main" val="4026595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254288-6847-2B4C-9635-FA601B21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3"/>
            <a:ext cx="4171453" cy="3218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Compilers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Interpreters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05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68DC-720F-C54E-BF50-80A7B995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and Interpreters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4CE98-A5A6-6C48-94AA-51902939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BOTH</a:t>
            </a:r>
            <a:r>
              <a:rPr lang="en-US" dirty="0"/>
              <a:t> must perform all stages in the language translation pipeline</a:t>
            </a:r>
          </a:p>
          <a:p>
            <a:r>
              <a:rPr lang="en-US" dirty="0"/>
              <a:t>The difference is </a:t>
            </a:r>
            <a:r>
              <a:rPr lang="en-US" b="1" i="1" dirty="0"/>
              <a:t>when</a:t>
            </a:r>
            <a:r>
              <a:rPr lang="en-US" dirty="0"/>
              <a:t> certain stages happen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languages do you think are </a:t>
            </a:r>
            <a:r>
              <a:rPr lang="en-US" b="1" dirty="0"/>
              <a:t>compiled</a:t>
            </a:r>
            <a:r>
              <a:rPr lang="en-US" dirty="0"/>
              <a:t>?</a:t>
            </a:r>
          </a:p>
          <a:p>
            <a:r>
              <a:rPr lang="en-US" dirty="0"/>
              <a:t>What languages do you think are </a:t>
            </a:r>
            <a:r>
              <a:rPr lang="en-US" b="1" dirty="0"/>
              <a:t>interpreted</a:t>
            </a:r>
            <a:r>
              <a:rPr lang="en-US" dirty="0"/>
              <a:t>?</a:t>
            </a:r>
          </a:p>
          <a:p>
            <a:r>
              <a:rPr lang="en-US" dirty="0"/>
              <a:t>Which languages do you think can be </a:t>
            </a:r>
            <a:r>
              <a:rPr lang="en-US" b="1" dirty="0"/>
              <a:t>both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9871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B69F-182F-704F-B744-17BEC194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Compiled/Interpreted Languages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F7C59E8-EBDF-024B-BD54-DF095A4443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599768"/>
              </p:ext>
            </p:extLst>
          </p:nvPr>
        </p:nvGraphicFramePr>
        <p:xfrm>
          <a:off x="628647" y="1825625"/>
          <a:ext cx="7886700" cy="43851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1195378040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51964939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86843371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881164116"/>
                    </a:ext>
                  </a:extLst>
                </a:gridCol>
              </a:tblGrid>
              <a:tr h="438517">
                <a:tc>
                  <a:txBody>
                    <a:bodyPr/>
                    <a:lstStyle/>
                    <a:p>
                      <a:r>
                        <a:rPr lang="en-US" dirty="0"/>
                        <a:t>Language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Interpreted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9489801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095914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/>
                        <a:t>C / C++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9432180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 err="1"/>
                        <a:t>OCaml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1625891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 err="1"/>
                        <a:t>Javascript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89262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/>
                        <a:t>Python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5952833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r>
                        <a:rPr lang="en-US" dirty="0"/>
                        <a:t>C#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49514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9952418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2206416"/>
                  </a:ext>
                </a:extLst>
              </a:tr>
              <a:tr h="438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519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58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C804E-264A-E449-ABD0-594547FC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Languages</a:t>
            </a:r>
          </a:p>
        </p:txBody>
      </p:sp>
      <p:pic>
        <p:nvPicPr>
          <p:cNvPr id="4098" name="Picture 2" descr="A Venn diagram of compilers and interpreters">
            <a:extLst>
              <a:ext uri="{FF2B5EF4-FFF2-40B4-BE49-F238E27FC236}">
                <a16:creationId xmlns:a16="http://schemas.microsoft.com/office/drawing/2014/main" id="{64E1CD2B-319D-3041-8D36-EF42FF8D47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2" y="1950244"/>
            <a:ext cx="7886700" cy="44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2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CB93-CB7E-3648-80AF-6109F8912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8D16F-CC43-A846-A04E-A47848EBF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Compiling</a:t>
            </a:r>
            <a:r>
              <a:rPr lang="en-US" dirty="0"/>
              <a:t> is an </a:t>
            </a:r>
            <a:r>
              <a:rPr lang="en-US" i="1" dirty="0"/>
              <a:t>implementation technique</a:t>
            </a:r>
            <a:r>
              <a:rPr lang="en-US" dirty="0"/>
              <a:t> that involves translating a source language to some other form.</a:t>
            </a:r>
          </a:p>
          <a:p>
            <a:pPr lvl="1"/>
            <a:r>
              <a:rPr lang="en-US" dirty="0"/>
              <a:t>When you generate bytecode or machine code, you are compiling.</a:t>
            </a:r>
          </a:p>
          <a:p>
            <a:pPr lvl="1"/>
            <a:r>
              <a:rPr lang="en-US" dirty="0"/>
              <a:t>When you </a:t>
            </a:r>
            <a:r>
              <a:rPr lang="en-US" dirty="0" err="1"/>
              <a:t>transpile</a:t>
            </a:r>
            <a:r>
              <a:rPr lang="en-US" dirty="0"/>
              <a:t> to another high-level language you are compiling too.</a:t>
            </a:r>
          </a:p>
          <a:p>
            <a:r>
              <a:rPr lang="en-US" dirty="0"/>
              <a:t>When we say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language implementation </a:t>
            </a:r>
            <a:r>
              <a:rPr lang="en-US" dirty="0"/>
              <a:t>“is a </a:t>
            </a:r>
            <a:r>
              <a:rPr lang="en-US" b="1" dirty="0"/>
              <a:t>compiler</a:t>
            </a:r>
            <a:r>
              <a:rPr lang="en-US" dirty="0"/>
              <a:t>”, we mean it translates source code to some other form but doesn’t execute it.</a:t>
            </a:r>
          </a:p>
        </p:txBody>
      </p:sp>
    </p:spTree>
    <p:extLst>
      <p:ext uri="{BB962C8B-B14F-4D97-AF65-F5344CB8AC3E}">
        <p14:creationId xmlns:p14="http://schemas.microsoft.com/office/powerpoint/2010/main" val="1393893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5680-CF8D-114E-83A0-5DD8A48A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Interpreted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6AF2-4664-4D49-801A-A35D69745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say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language implementation </a:t>
            </a:r>
            <a:r>
              <a:rPr lang="en-US" dirty="0"/>
              <a:t>is an </a:t>
            </a:r>
            <a:r>
              <a:rPr lang="en-US" b="1" dirty="0"/>
              <a:t>interpreter</a:t>
            </a:r>
            <a:r>
              <a:rPr lang="en-US" dirty="0"/>
              <a:t>, we mean it takes in source code and executes it immediately.</a:t>
            </a:r>
          </a:p>
          <a:p>
            <a:r>
              <a:rPr lang="en-US" dirty="0"/>
              <a:t>It runs programs “from source”.</a:t>
            </a:r>
          </a:p>
          <a:p>
            <a:r>
              <a:rPr lang="en-US" dirty="0"/>
              <a:t>There is no separate entity created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0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DCBEDE-1ED0-B540-917A-FDC3CD301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ACDC6-304E-CE4D-B2DF-02AD6EF89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The Language Translation Pipeline</a:t>
            </a:r>
          </a:p>
          <a:p>
            <a:pPr lvl="1"/>
            <a:r>
              <a:rPr lang="en-US" dirty="0"/>
              <a:t>Scanning</a:t>
            </a:r>
          </a:p>
          <a:p>
            <a:pPr lvl="1"/>
            <a:r>
              <a:rPr lang="en-US" dirty="0"/>
              <a:t>Parsing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Optimizing</a:t>
            </a:r>
          </a:p>
          <a:p>
            <a:pPr lvl="1"/>
            <a:r>
              <a:rPr lang="en-US" dirty="0"/>
              <a:t>Code Generation</a:t>
            </a:r>
          </a:p>
          <a:p>
            <a:r>
              <a:rPr lang="en-US" dirty="0"/>
              <a:t>Running Your Program</a:t>
            </a:r>
          </a:p>
          <a:p>
            <a:r>
              <a:rPr lang="en-US" dirty="0"/>
              <a:t>The Compiler</a:t>
            </a:r>
          </a:p>
          <a:p>
            <a:r>
              <a:rPr lang="en-US" dirty="0"/>
              <a:t>The Interpreter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53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0B74-2AEC-9549-8437-B75686DF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!=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2846D-04F1-D946-BEF1-C685F5E9C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 Implementations can either be:</a:t>
            </a:r>
          </a:p>
          <a:p>
            <a:pPr lvl="1"/>
            <a:r>
              <a:rPr lang="en-US" dirty="0"/>
              <a:t>Compiled</a:t>
            </a:r>
          </a:p>
          <a:p>
            <a:pPr lvl="1"/>
            <a:r>
              <a:rPr lang="en-US" dirty="0"/>
              <a:t>Interpreted</a:t>
            </a:r>
          </a:p>
          <a:p>
            <a:r>
              <a:rPr lang="en-US" dirty="0"/>
              <a:t>Notice how we didn’t mention a language?</a:t>
            </a:r>
          </a:p>
          <a:p>
            <a:r>
              <a:rPr lang="en-US" dirty="0"/>
              <a:t>Statements:</a:t>
            </a:r>
          </a:p>
          <a:p>
            <a:pPr lvl="1"/>
            <a:r>
              <a:rPr lang="en-US" dirty="0"/>
              <a:t>I can write an interpreter for C++ (see cling)</a:t>
            </a:r>
          </a:p>
          <a:p>
            <a:pPr lvl="1"/>
            <a:r>
              <a:rPr lang="en-US" dirty="0"/>
              <a:t>I can write a compiler for </a:t>
            </a:r>
            <a:r>
              <a:rPr lang="en-US" dirty="0" err="1"/>
              <a:t>Javascript</a:t>
            </a:r>
            <a:endParaRPr lang="en-US" dirty="0"/>
          </a:p>
          <a:p>
            <a:pPr lvl="1"/>
            <a:r>
              <a:rPr lang="en-US" dirty="0"/>
              <a:t>I can write an interpreter for C#</a:t>
            </a:r>
          </a:p>
          <a:p>
            <a:pPr lvl="1"/>
            <a:r>
              <a:rPr lang="en-US" dirty="0"/>
              <a:t>I can write a compiler for ___________</a:t>
            </a:r>
          </a:p>
          <a:p>
            <a:pPr lvl="1"/>
            <a:r>
              <a:rPr lang="en-US" dirty="0"/>
              <a:t>I can write an interpreter for ___________</a:t>
            </a:r>
          </a:p>
        </p:txBody>
      </p:sp>
    </p:spTree>
    <p:extLst>
      <p:ext uri="{BB962C8B-B14F-4D97-AF65-F5344CB8AC3E}">
        <p14:creationId xmlns:p14="http://schemas.microsoft.com/office/powerpoint/2010/main" val="3462774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722A-B39C-4C40-95FA-0CEC0F2F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Video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24F8E1-3631-3847-8271-677577F52484}"/>
              </a:ext>
            </a:extLst>
          </p:cNvPr>
          <p:cNvSpPr txBox="1"/>
          <p:nvPr/>
        </p:nvSpPr>
        <p:spPr>
          <a:xfrm>
            <a:off x="1499147" y="6010708"/>
            <a:ext cx="6145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Interpreters and Compilers (Bits and Bytes, Episode 6)</a:t>
            </a:r>
          </a:p>
          <a:p>
            <a:pPr algn="ctr"/>
            <a:r>
              <a:rPr lang="en-US" dirty="0">
                <a:hlinkClick r:id="rId3"/>
              </a:rPr>
              <a:t>https://www.youtube.com/watch?v=_C5AHaS1mOA</a:t>
            </a:r>
            <a:r>
              <a:rPr lang="en-US" dirty="0"/>
              <a:t> </a:t>
            </a:r>
          </a:p>
        </p:txBody>
      </p:sp>
      <p:pic>
        <p:nvPicPr>
          <p:cNvPr id="9" name="Online Media 5" descr="Interpreters and Compilers (Bits and Bytes, Episode 6)">
            <a:hlinkClick r:id="" action="ppaction://media"/>
            <a:extLst>
              <a:ext uri="{FF2B5EF4-FFF2-40B4-BE49-F238E27FC236}">
                <a16:creationId xmlns:a16="http://schemas.microsoft.com/office/drawing/2014/main" id="{80BAF846-7D2F-1C41-A0F1-D99664C21F9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68999" y="1528742"/>
            <a:ext cx="58060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79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254288-6847-2B4C-9635-FA601B21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3"/>
            <a:ext cx="4171453" cy="3218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Language Translation Pipeline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6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56163B-D821-994E-88DA-E117DB959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</p:txBody>
      </p:sp>
      <p:pic>
        <p:nvPicPr>
          <p:cNvPr id="1026" name="Picture 2" descr="The branching paths a language may take over the mountain.">
            <a:extLst>
              <a:ext uri="{FF2B5EF4-FFF2-40B4-BE49-F238E27FC236}">
                <a16:creationId xmlns:a16="http://schemas.microsoft.com/office/drawing/2014/main" id="{14F1509B-9AA0-C94C-BA03-D9751E91AD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" y="1983180"/>
            <a:ext cx="9137222" cy="403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39D22A-8899-EB48-9349-1EC79A9803E4}"/>
              </a:ext>
            </a:extLst>
          </p:cNvPr>
          <p:cNvSpPr txBox="1"/>
          <p:nvPr/>
        </p:nvSpPr>
        <p:spPr>
          <a:xfrm>
            <a:off x="3098306" y="6488668"/>
            <a:ext cx="6045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Source: Crafting Interpreters (</a:t>
            </a:r>
            <a:r>
              <a:rPr lang="en-US" dirty="0">
                <a:hlinkClick r:id="rId3"/>
              </a:rPr>
              <a:t>https://craftinginterpreters.com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205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37500-3299-0746-9F5D-7F4E8E37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E47C2-C5C7-3C4E-B9EF-7DA1FDFA5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scanner</a:t>
            </a:r>
            <a:r>
              <a:rPr lang="en-US" dirty="0"/>
              <a:t> takes in the linear stream of characters and chunks them together into </a:t>
            </a:r>
            <a:r>
              <a:rPr lang="en-US" b="1" dirty="0"/>
              <a:t>tokens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Some characters don’t mean anything.</a:t>
            </a:r>
          </a:p>
          <a:p>
            <a:pPr lvl="1"/>
            <a:r>
              <a:rPr lang="en-US" dirty="0"/>
              <a:t>Whitespace is often insignificant</a:t>
            </a:r>
          </a:p>
          <a:p>
            <a:pPr lvl="1"/>
            <a:r>
              <a:rPr lang="en-US" dirty="0"/>
              <a:t>Comments, by definition, are ignored by the language.</a:t>
            </a:r>
          </a:p>
          <a:p>
            <a:pPr lvl="1"/>
            <a:r>
              <a:rPr lang="en-US" dirty="0"/>
              <a:t>The scanner usually discards these, leaving a clean sequence of meaningful tokens.</a:t>
            </a:r>
            <a:endParaRPr lang="en-US" b="1" dirty="0"/>
          </a:p>
        </p:txBody>
      </p:sp>
      <p:pic>
        <p:nvPicPr>
          <p:cNvPr id="2050" name="Picture 2" descr="var average = (min + max) / 2;">
            <a:extLst>
              <a:ext uri="{FF2B5EF4-FFF2-40B4-BE49-F238E27FC236}">
                <a16:creationId xmlns:a16="http://schemas.microsoft.com/office/drawing/2014/main" id="{11EB2274-60E6-1747-B04E-5AF7DBE66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930443"/>
            <a:ext cx="7886700" cy="38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[var] [average] [=] [(] [min] [+] [max] [)] [/] [2] [;]">
            <a:extLst>
              <a:ext uri="{FF2B5EF4-FFF2-40B4-BE49-F238E27FC236}">
                <a16:creationId xmlns:a16="http://schemas.microsoft.com/office/drawing/2014/main" id="{D8F17E0F-B19B-7946-BD35-8DCE7B983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16" y="5966371"/>
            <a:ext cx="7351568" cy="42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88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15531-48AE-7F41-B72A-0E91ABC1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4C9C8-D832-FC4D-BFEA-86EA8D47F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parser</a:t>
            </a:r>
            <a:r>
              <a:rPr lang="en-US" dirty="0"/>
              <a:t> takes the sequence of tokens and builds a tree structure that mirrors the </a:t>
            </a:r>
            <a:r>
              <a:rPr lang="en-US" b="1" i="1" dirty="0"/>
              <a:t>grammar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Programming language experts call these tree structures </a:t>
            </a:r>
            <a:r>
              <a:rPr lang="en-US" b="1" dirty="0"/>
              <a:t>“syntax trees”</a:t>
            </a:r>
            <a:r>
              <a:rPr lang="en-US" dirty="0"/>
              <a:t>, </a:t>
            </a:r>
            <a:r>
              <a:rPr lang="en-US" b="1" dirty="0"/>
              <a:t>“ASTs”</a:t>
            </a:r>
            <a:r>
              <a:rPr lang="en-US" dirty="0"/>
              <a:t>, or just </a:t>
            </a:r>
            <a:r>
              <a:rPr lang="en-US" b="1" dirty="0"/>
              <a:t>“trees”</a:t>
            </a:r>
            <a:endParaRPr lang="en-US" dirty="0"/>
          </a:p>
        </p:txBody>
      </p:sp>
      <p:pic>
        <p:nvPicPr>
          <p:cNvPr id="3074" name="Picture 2" descr="An abstract syntax tree.">
            <a:extLst>
              <a:ext uri="{FF2B5EF4-FFF2-40B4-BE49-F238E27FC236}">
                <a16:creationId xmlns:a16="http://schemas.microsoft.com/office/drawing/2014/main" id="{D5C01E77-7BB0-2843-B7DB-6845DB7F4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8" y="4326207"/>
            <a:ext cx="7886701" cy="238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[var] [average] [=] [(] [min] [+] [max] [)] [/] [2] [;]">
            <a:extLst>
              <a:ext uri="{FF2B5EF4-FFF2-40B4-BE49-F238E27FC236}">
                <a16:creationId xmlns:a16="http://schemas.microsoft.com/office/drawing/2014/main" id="{73C440E7-CF56-B644-99BE-085D7629F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14" y="2752150"/>
            <a:ext cx="7351568" cy="42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93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D974-677C-6847-936B-F5BEB3C9F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(i.e. Static Analysis)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0262E-6732-A44B-80FB-CFF58B11C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Binding / Resolution</a:t>
            </a:r>
          </a:p>
          <a:p>
            <a:pPr lvl="1"/>
            <a:r>
              <a:rPr lang="en-US" dirty="0"/>
              <a:t>For each </a:t>
            </a:r>
            <a:r>
              <a:rPr lang="en-US" b="1" dirty="0"/>
              <a:t>identifier</a:t>
            </a:r>
            <a:r>
              <a:rPr lang="en-US" dirty="0"/>
              <a:t> we find out where its </a:t>
            </a:r>
            <a:r>
              <a:rPr lang="en-US" u="sng" dirty="0"/>
              <a:t>name is defined</a:t>
            </a:r>
            <a:r>
              <a:rPr lang="en-US" dirty="0"/>
              <a:t> and wire the two together.</a:t>
            </a:r>
          </a:p>
          <a:p>
            <a:pPr lvl="1"/>
            <a:r>
              <a:rPr lang="en-US" dirty="0"/>
              <a:t>This is where </a:t>
            </a:r>
            <a:r>
              <a:rPr lang="en-US" b="1" dirty="0"/>
              <a:t>scope</a:t>
            </a:r>
            <a:r>
              <a:rPr lang="en-US" dirty="0"/>
              <a:t> comes into play—the region of source code where a name refers to a declaration.</a:t>
            </a:r>
          </a:p>
          <a:p>
            <a:r>
              <a:rPr lang="en-US" dirty="0"/>
              <a:t>Type Checking</a:t>
            </a:r>
          </a:p>
          <a:p>
            <a:pPr lvl="1"/>
            <a:r>
              <a:rPr lang="en-US" dirty="0"/>
              <a:t>Once we know where </a:t>
            </a:r>
            <a:r>
              <a:rPr lang="en-US" u="sng" dirty="0"/>
              <a:t>names are defined</a:t>
            </a:r>
            <a:r>
              <a:rPr lang="en-US" dirty="0"/>
              <a:t>, we can also figure out their </a:t>
            </a:r>
            <a:r>
              <a:rPr lang="en-US" b="1" dirty="0"/>
              <a:t>types</a:t>
            </a:r>
            <a:r>
              <a:rPr lang="en-US" dirty="0"/>
              <a:t>. All operations must be valid.</a:t>
            </a:r>
          </a:p>
          <a:p>
            <a:pPr lvl="1"/>
            <a:r>
              <a:rPr lang="en-US" dirty="0"/>
              <a:t>If operations aren’t supported, we report a </a:t>
            </a:r>
            <a:r>
              <a:rPr lang="en-US" b="1" dirty="0"/>
              <a:t>type error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0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8093B-D572-F642-B126-17CA338E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792D5-E353-A744-878B-8FB8B7748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Once we understand what the user’s program means, we can “change it”</a:t>
            </a:r>
          </a:p>
          <a:p>
            <a:r>
              <a:rPr lang="en-US" dirty="0"/>
              <a:t>Optimizing is a </a:t>
            </a:r>
            <a:r>
              <a:rPr lang="en-US" b="1" dirty="0"/>
              <a:t>safe change to the program </a:t>
            </a:r>
            <a:r>
              <a:rPr lang="en-US" dirty="0"/>
              <a:t>that results in the </a:t>
            </a:r>
            <a:r>
              <a:rPr lang="en-US" b="1" dirty="0"/>
              <a:t>same semantics</a:t>
            </a:r>
            <a:r>
              <a:rPr lang="en-US" dirty="0"/>
              <a:t> (e.g. has the same behavior)</a:t>
            </a:r>
          </a:p>
          <a:p>
            <a:r>
              <a:rPr lang="en-US" dirty="0"/>
              <a:t>The resulting program is usually </a:t>
            </a:r>
            <a:r>
              <a:rPr lang="en-US" i="1" dirty="0"/>
              <a:t>more efficient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sz="22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pennyArea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3.14159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* (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0.75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/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 * (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0.75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/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sz="2200" i="1" dirty="0"/>
          </a:p>
          <a:p>
            <a:pPr marL="0" indent="0">
              <a:buNone/>
            </a:pPr>
            <a:r>
              <a:rPr lang="en-US" sz="22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pennyArea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0.4417860938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Example: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Constant Folding</a:t>
            </a:r>
          </a:p>
        </p:txBody>
      </p:sp>
    </p:spTree>
    <p:extLst>
      <p:ext uri="{BB962C8B-B14F-4D97-AF65-F5344CB8AC3E}">
        <p14:creationId xmlns:p14="http://schemas.microsoft.com/office/powerpoint/2010/main" val="378805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E6AC8-6040-1643-8D9E-D3D156DC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8ADC-8DD1-4043-B0E3-85C97E444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83933"/>
          </a:xfrm>
        </p:spPr>
        <p:txBody>
          <a:bodyPr>
            <a:normAutofit/>
          </a:bodyPr>
          <a:lstStyle/>
          <a:p>
            <a:r>
              <a:rPr lang="en-US" dirty="0"/>
              <a:t>The last step</a:t>
            </a:r>
          </a:p>
          <a:p>
            <a:r>
              <a:rPr lang="en-US" dirty="0"/>
              <a:t>Converting it to a form the machine can run.</a:t>
            </a:r>
          </a:p>
          <a:p>
            <a:pPr lvl="1"/>
            <a:r>
              <a:rPr lang="en-US" dirty="0"/>
              <a:t>Usually </a:t>
            </a:r>
            <a:r>
              <a:rPr lang="en-US" b="1" dirty="0"/>
              <a:t>primitive assembly-like instructions </a:t>
            </a:r>
            <a:r>
              <a:rPr lang="en-US" dirty="0"/>
              <a:t>a CPU runs and not the kind of “source code” a human reads.</a:t>
            </a:r>
          </a:p>
          <a:p>
            <a:r>
              <a:rPr lang="en-US" dirty="0"/>
              <a:t>Do we generate instructions for a real CPU or a virtual one?</a:t>
            </a:r>
          </a:p>
          <a:p>
            <a:pPr lvl="1"/>
            <a:r>
              <a:rPr lang="en-US" b="1" dirty="0"/>
              <a:t>Real CPU: </a:t>
            </a:r>
            <a:r>
              <a:rPr lang="en-US" dirty="0"/>
              <a:t>Intel x86, ARM AArch64, IBM PowerPC, MIPS</a:t>
            </a:r>
          </a:p>
          <a:p>
            <a:pPr lvl="1"/>
            <a:r>
              <a:rPr lang="en-US" b="1" dirty="0"/>
              <a:t>Virtual CPU: </a:t>
            </a:r>
            <a:r>
              <a:rPr lang="en-US" dirty="0"/>
              <a:t>LLVM IR, Microsoft CIL, Java Bytecode, Python bytecode</a:t>
            </a:r>
          </a:p>
          <a:p>
            <a:pPr lvl="2"/>
            <a:r>
              <a:rPr lang="en-US" dirty="0"/>
              <a:t>Advantages: Portable across Real CPUs</a:t>
            </a:r>
          </a:p>
          <a:p>
            <a:pPr lvl="2"/>
            <a:r>
              <a:rPr lang="en-US" dirty="0"/>
              <a:t>Disadvantages: Performance penalty </a:t>
            </a:r>
          </a:p>
        </p:txBody>
      </p:sp>
    </p:spTree>
    <p:extLst>
      <p:ext uri="{BB962C8B-B14F-4D97-AF65-F5344CB8AC3E}">
        <p14:creationId xmlns:p14="http://schemas.microsoft.com/office/powerpoint/2010/main" val="400568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825</Words>
  <Application>Microsoft Macintosh PowerPoint</Application>
  <PresentationFormat>On-screen Show (4:3)</PresentationFormat>
  <Paragraphs>120</Paragraphs>
  <Slides>21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Office Theme</vt:lpstr>
      <vt:lpstr>Compiled &amp; Interpreted Languages</vt:lpstr>
      <vt:lpstr>Lecture Outline</vt:lpstr>
      <vt:lpstr>The Language Translation Pipeline</vt:lpstr>
      <vt:lpstr>The BIG Picture</vt:lpstr>
      <vt:lpstr>Scanning</vt:lpstr>
      <vt:lpstr>Parsing</vt:lpstr>
      <vt:lpstr>Analysis (i.e. Static Analysis)</vt:lpstr>
      <vt:lpstr>Optimizing</vt:lpstr>
      <vt:lpstr>Code Generation</vt:lpstr>
      <vt:lpstr>Running Your Program</vt:lpstr>
      <vt:lpstr>Two Major Components</vt:lpstr>
      <vt:lpstr>Virtual Machine</vt:lpstr>
      <vt:lpstr>Language Runtime</vt:lpstr>
      <vt:lpstr>Compilers and Interpreters</vt:lpstr>
      <vt:lpstr>Compilers and Interpreters</vt:lpstr>
      <vt:lpstr>Compiled/Interpreted Languages</vt:lpstr>
      <vt:lpstr>Common Languages</vt:lpstr>
      <vt:lpstr>Compiled Languages</vt:lpstr>
      <vt:lpstr>Interpreted Languages</vt:lpstr>
      <vt:lpstr>Language != Implementation</vt:lpstr>
      <vt:lpstr>Bonus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Compiled &amp; Interpreted Languages</dc:title>
  <dc:creator>William Killian</dc:creator>
  <cp:lastModifiedBy>William Killian</cp:lastModifiedBy>
  <cp:revision>1</cp:revision>
  <dcterms:created xsi:type="dcterms:W3CDTF">2020-09-03T23:12:35Z</dcterms:created>
  <dcterms:modified xsi:type="dcterms:W3CDTF">2020-09-04T11:39:09Z</dcterms:modified>
</cp:coreProperties>
</file>