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0" r:id="rId7"/>
    <p:sldId id="273" r:id="rId8"/>
    <p:sldId id="259" r:id="rId9"/>
    <p:sldId id="258" r:id="rId10"/>
    <p:sldId id="274" r:id="rId11"/>
    <p:sldId id="264" r:id="rId12"/>
    <p:sldId id="266" r:id="rId13"/>
    <p:sldId id="265" r:id="rId14"/>
    <p:sldId id="267" r:id="rId15"/>
    <p:sldId id="269" r:id="rId16"/>
    <p:sldId id="268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1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12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8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0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0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36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4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2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9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4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8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5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3BE33-D644-4340-B775-893CB80CFF0C}" type="datetimeFigureOut">
              <a:rPr lang="en-US" smtClean="0"/>
              <a:t>8/30/20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56403-637E-A94A-A736-2F76C0756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0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28CE92-62EE-EB4D-968D-3389EDDB7F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181" y="1220919"/>
            <a:ext cx="4069335" cy="2387600"/>
          </a:xfrm>
        </p:spPr>
        <p:txBody>
          <a:bodyPr>
            <a:normAutofit/>
          </a:bodyPr>
          <a:lstStyle/>
          <a:p>
            <a:pPr algn="l"/>
            <a:r>
              <a:rPr lang="en-US"/>
              <a:t>Classes of Languages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923093-46A2-2D4D-A81C-7DEAB5ACF4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181" y="3700594"/>
            <a:ext cx="4069335" cy="1655762"/>
          </a:xfrm>
        </p:spPr>
        <p:txBody>
          <a:bodyPr>
            <a:normAutofit/>
          </a:bodyPr>
          <a:lstStyle/>
          <a:p>
            <a:pPr algn="l"/>
            <a:r>
              <a:rPr lang="en-US" b="1" i="1"/>
              <a:t>Programming Languages</a:t>
            </a:r>
          </a:p>
          <a:p>
            <a:pPr algn="l"/>
            <a:r>
              <a:rPr lang="en-US" i="1"/>
              <a:t>William Killian</a:t>
            </a:r>
          </a:p>
          <a:p>
            <a:pPr algn="l"/>
            <a:r>
              <a:rPr lang="en-US"/>
              <a:t>Millersville University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2624479"/>
            <a:ext cx="609320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85863" y="1500844"/>
            <a:ext cx="2387600" cy="17907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0"/>
            <a:ext cx="1736438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79347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4162" y="4112081"/>
            <a:ext cx="889838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4565205" y="4145122"/>
            <a:ext cx="3062574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5982" y="4962670"/>
            <a:ext cx="1982514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83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D106E-C5A4-884B-B0AF-3FD440249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20489-F827-5946-891A-6B541DDE9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would you want to program in a non-structured language?</a:t>
            </a:r>
          </a:p>
          <a:p>
            <a:endParaRPr lang="en-US" dirty="0"/>
          </a:p>
          <a:p>
            <a:r>
              <a:rPr lang="en-US" dirty="0"/>
              <a:t>What languages are structured?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What languages are unstructured?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22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7107" y="220196"/>
            <a:ext cx="7066893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521" y="3334786"/>
            <a:ext cx="145668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732372" y="1469901"/>
            <a:ext cx="2987899" cy="2240924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6C898E-BB5B-AE46-A46B-62A2CE751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950" y="1939159"/>
            <a:ext cx="5733470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Compiled vs. Interpreted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F9823-79B6-7E42-BA10-2A6D07DF2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8950" y="4782320"/>
            <a:ext cx="5733470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910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9F13ED-B2F2-8047-B84B-1E48A37DB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Compiled Languages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7A46CA-888C-B942-B0AB-FCEAD9AC8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 language is translated AHEAD OF TIME to the target architecture language</a:t>
            </a:r>
          </a:p>
          <a:p>
            <a:r>
              <a:rPr lang="en-US" dirty="0"/>
              <a:t>Done </a:t>
            </a:r>
            <a:r>
              <a:rPr lang="en-US" b="1" dirty="0"/>
              <a:t>once</a:t>
            </a:r>
          </a:p>
          <a:p>
            <a:r>
              <a:rPr lang="en-US" dirty="0"/>
              <a:t>Necessary for performance-critical applications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692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AEDBA8-1EA5-4A4A-A6B1-1B3CD3036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Interpreted Languages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D9C325-E593-0C4B-A02F-C5C2558FD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 language is translated ON DEMAND to the target architecture language</a:t>
            </a:r>
          </a:p>
          <a:p>
            <a:r>
              <a:rPr lang="en-US" dirty="0"/>
              <a:t>Can be done many times for the same code</a:t>
            </a:r>
          </a:p>
          <a:p>
            <a:r>
              <a:rPr lang="en-US" dirty="0"/>
              <a:t>Necessary for (dynamic) scripting languages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Examples?</a:t>
            </a:r>
          </a:p>
        </p:txBody>
      </p:sp>
    </p:spTree>
    <p:extLst>
      <p:ext uri="{BB962C8B-B14F-4D97-AF65-F5344CB8AC3E}">
        <p14:creationId xmlns:p14="http://schemas.microsoft.com/office/powerpoint/2010/main" val="2845494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1946" y="148929"/>
            <a:ext cx="4920107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47D209-1A57-504D-8DD6-2111CA5C7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6273" y="1380754"/>
            <a:ext cx="4171453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Modern Classes of Languages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81FF67-1973-AE4C-9832-CB3D31557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6273" y="4076802"/>
            <a:ext cx="4171453" cy="15345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1870589" y="6170"/>
            <a:ext cx="5112196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50746" y="5310973"/>
            <a:ext cx="529461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35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96D9F-32C5-8841-9333-BB05F612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A512E-87AA-514A-A3DD-0B5825FB0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92345"/>
          </a:xfrm>
        </p:spPr>
        <p:txBody>
          <a:bodyPr>
            <a:normAutofit/>
          </a:bodyPr>
          <a:lstStyle/>
          <a:p>
            <a:r>
              <a:rPr lang="en-US" dirty="0"/>
              <a:t>based on the concept of the procedure call</a:t>
            </a:r>
          </a:p>
          <a:p>
            <a:r>
              <a:rPr lang="en-US" dirty="0"/>
              <a:t>Procedures contain a series of computational steps to be carried out</a:t>
            </a:r>
          </a:p>
          <a:p>
            <a:r>
              <a:rPr lang="en-US" dirty="0"/>
              <a:t>Any procedure might be called during a program's execution, including by other procedures or itself.</a:t>
            </a:r>
          </a:p>
          <a:p>
            <a:r>
              <a:rPr lang="en-US" dirty="0"/>
              <a:t>One “global” state (which can be subdivided)</a:t>
            </a:r>
          </a:p>
          <a:p>
            <a:endParaRPr lang="en-US" dirty="0"/>
          </a:p>
          <a:p>
            <a:r>
              <a:rPr lang="en-US" dirty="0"/>
              <a:t>Features:</a:t>
            </a:r>
          </a:p>
          <a:p>
            <a:pPr lvl="1"/>
            <a:r>
              <a:rPr lang="en-US" dirty="0"/>
              <a:t>Modularity</a:t>
            </a:r>
          </a:p>
          <a:p>
            <a:pPr lvl="1"/>
            <a:r>
              <a:rPr lang="en-US" dirty="0"/>
              <a:t>Scoping</a:t>
            </a:r>
          </a:p>
        </p:txBody>
      </p:sp>
    </p:spTree>
    <p:extLst>
      <p:ext uri="{BB962C8B-B14F-4D97-AF65-F5344CB8AC3E}">
        <p14:creationId xmlns:p14="http://schemas.microsoft.com/office/powerpoint/2010/main" val="3303100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59CE7-57F9-044D-8560-F2157762E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0A344-4EAC-3348-934C-85BA5CB9F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are constructed via functions/procedures</a:t>
            </a:r>
          </a:p>
          <a:p>
            <a:r>
              <a:rPr lang="en-US" b="1" dirty="0"/>
              <a:t>Declarative -- </a:t>
            </a:r>
            <a:r>
              <a:rPr lang="en-US" dirty="0"/>
              <a:t>doesn’t capture any state</a:t>
            </a:r>
          </a:p>
          <a:p>
            <a:r>
              <a:rPr lang="en-US" i="1" dirty="0"/>
              <a:t>Mathematical model</a:t>
            </a:r>
          </a:p>
          <a:p>
            <a:endParaRPr lang="en-US" dirty="0"/>
          </a:p>
          <a:p>
            <a:r>
              <a:rPr lang="en-US" dirty="0"/>
              <a:t>Features:</a:t>
            </a:r>
          </a:p>
          <a:p>
            <a:pPr lvl="1"/>
            <a:r>
              <a:rPr lang="en-US" dirty="0"/>
              <a:t>Functions can take functions as parameters / return</a:t>
            </a:r>
          </a:p>
          <a:p>
            <a:pPr lvl="1"/>
            <a:r>
              <a:rPr lang="en-US" dirty="0"/>
              <a:t>Functions are </a:t>
            </a:r>
            <a:r>
              <a:rPr lang="en-US" b="1" dirty="0"/>
              <a:t>pure</a:t>
            </a:r>
            <a:r>
              <a:rPr lang="en-US" dirty="0"/>
              <a:t> – have no side-effects</a:t>
            </a:r>
          </a:p>
          <a:p>
            <a:pPr lvl="1"/>
            <a:r>
              <a:rPr lang="en-US" dirty="0"/>
              <a:t>Functions are often </a:t>
            </a:r>
            <a:r>
              <a:rPr lang="en-US" b="1" dirty="0"/>
              <a:t>recursive</a:t>
            </a:r>
            <a:r>
              <a:rPr lang="en-US" dirty="0"/>
              <a:t> – no looping constructs</a:t>
            </a:r>
          </a:p>
          <a:p>
            <a:pPr lvl="1"/>
            <a:r>
              <a:rPr lang="en-US" dirty="0"/>
              <a:t>Use </a:t>
            </a:r>
            <a:r>
              <a:rPr lang="en-US" b="1" dirty="0"/>
              <a:t>strong types</a:t>
            </a:r>
            <a:r>
              <a:rPr lang="en-US" dirty="0"/>
              <a:t> to reject invalid programs early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12937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870A2-A33A-4C41-8811-C82E73C04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BDF91-BBE9-7C43-AA0C-3784087EB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952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Objects contain two main parts of information</a:t>
            </a:r>
          </a:p>
          <a:p>
            <a:r>
              <a:rPr lang="en-US" b="1" dirty="0"/>
              <a:t>State (or data)</a:t>
            </a:r>
          </a:p>
          <a:p>
            <a:pPr lvl="1"/>
            <a:r>
              <a:rPr lang="en-US" dirty="0"/>
              <a:t>the underlying data model used to represent an object.</a:t>
            </a:r>
          </a:p>
          <a:p>
            <a:r>
              <a:rPr lang="en-US" b="1" dirty="0"/>
              <a:t>Behavior (or code)</a:t>
            </a:r>
          </a:p>
          <a:p>
            <a:pPr lvl="1"/>
            <a:r>
              <a:rPr lang="en-US" dirty="0"/>
              <a:t>the available set of actions which can be used to update an object’s state or interact with other entities in the program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Object's own procedures can access and often modify the data fields of itself (via </a:t>
            </a:r>
            <a:r>
              <a:rPr lang="en-US" b="1" dirty="0"/>
              <a:t>this</a:t>
            </a:r>
            <a:r>
              <a:rPr lang="en-US" dirty="0"/>
              <a:t> or self)</a:t>
            </a:r>
          </a:p>
          <a:p>
            <a:pPr lvl="1"/>
            <a:r>
              <a:rPr lang="en-US" dirty="0"/>
              <a:t>Objects are usually </a:t>
            </a:r>
            <a:r>
              <a:rPr lang="en-US" i="1" u="sng" dirty="0"/>
              <a:t>instances</a:t>
            </a:r>
            <a:r>
              <a:rPr lang="en-US" dirty="0"/>
              <a:t> of classes, which also determine their type.</a:t>
            </a:r>
          </a:p>
        </p:txBody>
      </p:sp>
    </p:spTree>
    <p:extLst>
      <p:ext uri="{BB962C8B-B14F-4D97-AF65-F5344CB8AC3E}">
        <p14:creationId xmlns:p14="http://schemas.microsoft.com/office/powerpoint/2010/main" val="1718644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03722-7B84-3343-BD19-3BDF3E562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Data-Driven and Query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908F9-87A7-744D-AF45-98D48A29A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often need languages to ONLY operate on data</a:t>
            </a:r>
          </a:p>
          <a:p>
            <a:r>
              <a:rPr lang="en-US" dirty="0"/>
              <a:t>Data-Driven</a:t>
            </a:r>
          </a:p>
          <a:p>
            <a:pPr lvl="1"/>
            <a:r>
              <a:rPr lang="en-US" dirty="0"/>
              <a:t>Operate on data being “matched”</a:t>
            </a:r>
          </a:p>
          <a:p>
            <a:pPr lvl="1"/>
            <a:r>
              <a:rPr lang="en-US" dirty="0"/>
              <a:t>Process different matches of data accordingly</a:t>
            </a:r>
          </a:p>
          <a:p>
            <a:pPr lvl="1"/>
            <a:r>
              <a:rPr lang="en-US" dirty="0"/>
              <a:t>Command-Line Tools: awk, sed</a:t>
            </a:r>
          </a:p>
          <a:p>
            <a:r>
              <a:rPr lang="en-US" dirty="0"/>
              <a:t>Query Languages</a:t>
            </a:r>
          </a:p>
          <a:p>
            <a:pPr lvl="1"/>
            <a:r>
              <a:rPr lang="en-US" dirty="0"/>
              <a:t>Operate on a </a:t>
            </a:r>
            <a:r>
              <a:rPr lang="en-US" b="1" dirty="0"/>
              <a:t>Data Model</a:t>
            </a:r>
            <a:endParaRPr lang="en-US" dirty="0"/>
          </a:p>
          <a:p>
            <a:pPr lvl="1"/>
            <a:r>
              <a:rPr lang="en-US" dirty="0"/>
              <a:t>Three main classes of operations:</a:t>
            </a:r>
          </a:p>
          <a:p>
            <a:pPr lvl="2"/>
            <a:r>
              <a:rPr lang="en-US" dirty="0"/>
              <a:t>Adding, Deleting, Modifying</a:t>
            </a:r>
          </a:p>
          <a:p>
            <a:pPr lvl="1"/>
            <a:r>
              <a:rPr lang="en-US" b="1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</a:t>
            </a: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INTO</a:t>
            </a:r>
            <a:r>
              <a:rPr lang="en-US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employees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first_name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last_name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fname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b="1" dirty="0">
                <a:solidFill>
                  <a:schemeClr val="accent6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'Bob'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'Smith'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'bsmith1'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707924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B4CC8-EC3F-D942-9234-F056ED345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Multi-Paradigm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09998-84C1-8749-9AE3-680BAA5AE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languages are </a:t>
            </a:r>
            <a:r>
              <a:rPr lang="en-US" b="1" dirty="0"/>
              <a:t>multi-paradigm </a:t>
            </a:r>
            <a:r>
              <a:rPr lang="en-US" dirty="0"/>
              <a:t>languages</a:t>
            </a:r>
          </a:p>
          <a:p>
            <a:r>
              <a:rPr lang="en-US" dirty="0"/>
              <a:t>C++, Java, Python, Rust, </a:t>
            </a:r>
            <a:r>
              <a:rPr lang="en-US" dirty="0" err="1"/>
              <a:t>Javascript</a:t>
            </a:r>
            <a:endParaRPr lang="en-US" dirty="0"/>
          </a:p>
          <a:p>
            <a:pPr lvl="1"/>
            <a:r>
              <a:rPr lang="en-US" dirty="0"/>
              <a:t>Can be object oriented</a:t>
            </a:r>
          </a:p>
          <a:p>
            <a:pPr lvl="1"/>
            <a:r>
              <a:rPr lang="en-US" dirty="0"/>
              <a:t>Can be purely functional</a:t>
            </a:r>
          </a:p>
          <a:p>
            <a:pPr lvl="1"/>
            <a:r>
              <a:rPr lang="en-US" dirty="0"/>
              <a:t>Can be purely procedural</a:t>
            </a:r>
          </a:p>
          <a:p>
            <a:r>
              <a:rPr lang="en-US" dirty="0"/>
              <a:t>Often, we just use what features we </a:t>
            </a:r>
            <a:r>
              <a:rPr lang="en-US" b="1" dirty="0"/>
              <a:t>need</a:t>
            </a:r>
            <a:r>
              <a:rPr lang="en-US" dirty="0"/>
              <a:t> to solve the type of problem we are facing</a:t>
            </a:r>
          </a:p>
        </p:txBody>
      </p:sp>
    </p:spTree>
    <p:extLst>
      <p:ext uri="{BB962C8B-B14F-4D97-AF65-F5344CB8AC3E}">
        <p14:creationId xmlns:p14="http://schemas.microsoft.com/office/powerpoint/2010/main" val="342723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4CB76A-C019-6C4F-903F-4943D7BB7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2F2AF-FC52-6640-9C5B-0C7F2FAD2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Ways to Compare Languages</a:t>
            </a:r>
          </a:p>
          <a:p>
            <a:pPr lvl="1"/>
            <a:r>
              <a:rPr lang="en-US" dirty="0"/>
              <a:t>Declarative vs. Imperative</a:t>
            </a:r>
          </a:p>
          <a:p>
            <a:pPr lvl="1"/>
            <a:r>
              <a:rPr lang="en-US" dirty="0"/>
              <a:t>Structured vs. Non-structured</a:t>
            </a:r>
          </a:p>
          <a:p>
            <a:pPr lvl="1"/>
            <a:r>
              <a:rPr lang="en-US" dirty="0"/>
              <a:t>Compiled vs. Interpreted</a:t>
            </a:r>
          </a:p>
          <a:p>
            <a:r>
              <a:rPr lang="en-US" dirty="0"/>
              <a:t>Modern Classes of Languages</a:t>
            </a:r>
          </a:p>
          <a:p>
            <a:pPr lvl="1"/>
            <a:r>
              <a:rPr lang="en-US" dirty="0"/>
              <a:t>Procedural</a:t>
            </a:r>
          </a:p>
          <a:p>
            <a:pPr lvl="1"/>
            <a:r>
              <a:rPr lang="en-US" dirty="0"/>
              <a:t>Functional</a:t>
            </a:r>
          </a:p>
          <a:p>
            <a:pPr lvl="1"/>
            <a:r>
              <a:rPr lang="en-US" dirty="0"/>
              <a:t>Object-Oriented</a:t>
            </a:r>
          </a:p>
          <a:p>
            <a:pPr lvl="1"/>
            <a:r>
              <a:rPr lang="en-US" dirty="0"/>
              <a:t>Data-Driven and Query</a:t>
            </a:r>
          </a:p>
          <a:p>
            <a:pPr lvl="1"/>
            <a:r>
              <a:rPr lang="en-US" dirty="0"/>
              <a:t>Multi-Paradigm*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68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7107" y="220196"/>
            <a:ext cx="7066893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521" y="3334786"/>
            <a:ext cx="145668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732372" y="1469901"/>
            <a:ext cx="2987899" cy="2240924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F851F0-8134-D242-828B-93526A822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950" y="1939159"/>
            <a:ext cx="5733470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Declarative vs. Imperative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DDEB36-9438-B44D-8B96-506AB0328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8950" y="4782320"/>
            <a:ext cx="5733470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6280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7F09-0762-4144-A269-BE6026AD5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Imperative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12369-8A9B-C142-94D5-842BF0193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statements that change a program’s state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B21D38-C9BD-FB49-A92D-2375D698EBCF}"/>
              </a:ext>
            </a:extLst>
          </p:cNvPr>
          <p:cNvSpPr txBox="1"/>
          <p:nvPr/>
        </p:nvSpPr>
        <p:spPr>
          <a:xfrm>
            <a:off x="628650" y="2889052"/>
            <a:ext cx="714971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container = 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document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.getElementById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('container');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btn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document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.createElement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('button');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btn.className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'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btn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red';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btn.onclick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(event) {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.classList.contains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('red')) {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.classList.remove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('red');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.classList.add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('blue');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 </a:t>
            </a:r>
            <a:r>
              <a:rPr lang="en-US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.classList.remove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('blue');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.classList.add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('red');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b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};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container.appendChild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btn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765847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00FB0-D0F9-234D-9609-B893B3766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Declarative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843DD-76E4-F345-A031-9C6EA634E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express the logic of a computation without describing its control flow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15E1A7-0405-F34E-949F-99AF7026CD4A}"/>
              </a:ext>
            </a:extLst>
          </p:cNvPr>
          <p:cNvSpPr txBox="1"/>
          <p:nvPr/>
        </p:nvSpPr>
        <p:spPr>
          <a:xfrm>
            <a:off x="468630" y="2760643"/>
            <a:ext cx="867537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Button </a:t>
            </a:r>
            <a:r>
              <a:rPr lang="en-US" sz="1600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extends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React.Component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.state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= { color: 'red' }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handleChange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= () =&gt; {</a:t>
            </a:r>
            <a:b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const color = </a:t>
            </a:r>
            <a:r>
              <a:rPr lang="en-US" sz="16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.state.color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=== 'red' ? 'blue' : 'red’;</a:t>
            </a:r>
            <a:b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.setState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({ color });</a:t>
            </a:r>
            <a:b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render() {</a:t>
            </a:r>
            <a:b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(&lt;div&gt;</a:t>
            </a:r>
            <a:b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&lt;button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className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=`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btn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${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this.state.color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}`</a:t>
            </a:r>
          </a:p>
          <a:p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onClick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={</a:t>
            </a: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this.handleChange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}&gt;</a:t>
            </a:r>
            <a:b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  &lt;/button&gt;</a:t>
            </a:r>
            <a:b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  &lt;/div&gt;);</a:t>
            </a:r>
            <a:b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b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24882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77107" y="220196"/>
            <a:ext cx="7066893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8521" y="3334786"/>
            <a:ext cx="145668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732372" y="1469901"/>
            <a:ext cx="2987899" cy="2240924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3CB8CA3-271C-5246-A4F0-B0E1CBDDB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950" y="1939159"/>
            <a:ext cx="5733470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Structured vs. Unstructured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8170F0-A3BA-AD4F-80D6-17E6DAB80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8950" y="4782320"/>
            <a:ext cx="5733470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345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EE693-2043-7444-BA94-3574317C1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98D15-EF6E-114F-8142-4355122C2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Structured in three ways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Selection statements (if/else or switch)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Sequence statements (successive statements)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Iteration statements (loops – for/while/do-while)</a:t>
            </a:r>
          </a:p>
          <a:p>
            <a:r>
              <a:rPr lang="en-US" dirty="0"/>
              <a:t>A language doesn’t need to have all three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94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D106E-C5A4-884B-B0AF-3FD440249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Structured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20489-F827-5946-891A-6B541DDE9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Selection Statements: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&lt;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cond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 &lt;then&gt;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if &lt;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cond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 &lt;then&gt; &lt;else&gt;</a:t>
            </a:r>
          </a:p>
          <a:p>
            <a:pPr marL="0" indent="0">
              <a:buNone/>
            </a:pPr>
            <a:r>
              <a:rPr lang="en-US" dirty="0"/>
              <a:t>Sequence Statements: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&lt;stmt1&gt;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&lt;stmt2&gt;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…</a:t>
            </a:r>
          </a:p>
          <a:p>
            <a:pPr marL="0" indent="0">
              <a:buNone/>
            </a:pPr>
            <a:r>
              <a:rPr lang="en-US" dirty="0"/>
              <a:t>Iteration Statements: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 &lt;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cond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 &lt;body&gt;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432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FD840-B67F-2D4E-B987-3F29BE13E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Non-Structured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FDB8B-E016-544C-AF70-691FB3FCE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8378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What would we have without if/while/for?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string_len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cbnz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x0, .L8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mov  w0, 0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ret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.L8: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stp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x29, x30, [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-16]!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mov  x29, 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endParaRPr lang="en-US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add  x0, x0, 1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bl  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string_len</a:t>
            </a:r>
            <a:endParaRPr lang="en-US" dirty="0">
              <a:solidFill>
                <a:schemeClr val="accent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add  w0, w0, 1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ldp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x29, x30, [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sp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], 16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ret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DA3791-493C-D44B-A33B-2A29875DB967}"/>
              </a:ext>
            </a:extLst>
          </p:cNvPr>
          <p:cNvSpPr txBox="1"/>
          <p:nvPr/>
        </p:nvSpPr>
        <p:spPr>
          <a:xfrm>
            <a:off x="6796097" y="3267814"/>
            <a:ext cx="17000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labels</a:t>
            </a:r>
          </a:p>
          <a:p>
            <a:endParaRPr lang="en-US" dirty="0"/>
          </a:p>
          <a:p>
            <a:r>
              <a:rPr lang="en-US" dirty="0"/>
              <a:t>jumps/branches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7266071-2AE9-784A-93E2-9F41803B1EE0}"/>
              </a:ext>
            </a:extLst>
          </p:cNvPr>
          <p:cNvCxnSpPr>
            <a:cxnSpLocks/>
          </p:cNvCxnSpPr>
          <p:nvPr/>
        </p:nvCxnSpPr>
        <p:spPr>
          <a:xfrm flipH="1">
            <a:off x="1337311" y="3454085"/>
            <a:ext cx="5458786" cy="5349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6D0C033-0350-614F-8EEC-DD0E6A4AA9EC}"/>
              </a:ext>
            </a:extLst>
          </p:cNvPr>
          <p:cNvCxnSpPr>
            <a:cxnSpLocks/>
          </p:cNvCxnSpPr>
          <p:nvPr/>
        </p:nvCxnSpPr>
        <p:spPr>
          <a:xfrm flipH="1" flipV="1">
            <a:off x="2347905" y="2628900"/>
            <a:ext cx="4448192" cy="8251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288B9A5-F59C-9146-865E-BF423254ED8C}"/>
              </a:ext>
            </a:extLst>
          </p:cNvPr>
          <p:cNvCxnSpPr/>
          <p:nvPr/>
        </p:nvCxnSpPr>
        <p:spPr>
          <a:xfrm flipH="1" flipV="1">
            <a:off x="3509010" y="3114675"/>
            <a:ext cx="3287087" cy="87439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29FEAF1-D87B-614C-9380-BBB89EBE3843}"/>
              </a:ext>
            </a:extLst>
          </p:cNvPr>
          <p:cNvCxnSpPr/>
          <p:nvPr/>
        </p:nvCxnSpPr>
        <p:spPr>
          <a:xfrm flipH="1">
            <a:off x="3714750" y="3989070"/>
            <a:ext cx="3081347" cy="134874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796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838</Words>
  <Application>Microsoft Macintosh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Office Theme</vt:lpstr>
      <vt:lpstr>Classes of Languages</vt:lpstr>
      <vt:lpstr>Lecture Outline</vt:lpstr>
      <vt:lpstr>Declarative vs. Imperative</vt:lpstr>
      <vt:lpstr>Imperative Languages</vt:lpstr>
      <vt:lpstr>Declarative Languages</vt:lpstr>
      <vt:lpstr>Structured vs. Unstructured</vt:lpstr>
      <vt:lpstr>Related Terms</vt:lpstr>
      <vt:lpstr>Structured Languages</vt:lpstr>
      <vt:lpstr>Non-Structured Languages</vt:lpstr>
      <vt:lpstr>Questions</vt:lpstr>
      <vt:lpstr>Compiled vs. Interpreted</vt:lpstr>
      <vt:lpstr>Compiled Languages</vt:lpstr>
      <vt:lpstr>Interpreted Languages</vt:lpstr>
      <vt:lpstr>Modern Classes of Languages</vt:lpstr>
      <vt:lpstr>Procedural Languages</vt:lpstr>
      <vt:lpstr>Functional Languages</vt:lpstr>
      <vt:lpstr>Object-Oriented Languages</vt:lpstr>
      <vt:lpstr>Data-Driven and Query Languages</vt:lpstr>
      <vt:lpstr>Multi-Paradigm Languages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of Languages</dc:title>
  <dc:creator>William Killian</dc:creator>
  <cp:lastModifiedBy>William Killian</cp:lastModifiedBy>
  <cp:revision>1</cp:revision>
  <dcterms:created xsi:type="dcterms:W3CDTF">2020-08-30T21:33:10Z</dcterms:created>
  <dcterms:modified xsi:type="dcterms:W3CDTF">2020-08-31T11:50:51Z</dcterms:modified>
</cp:coreProperties>
</file>