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6" r:id="rId2"/>
    <p:sldId id="259" r:id="rId3"/>
    <p:sldId id="262" r:id="rId4"/>
    <p:sldId id="263" r:id="rId5"/>
    <p:sldId id="264" r:id="rId6"/>
    <p:sldId id="261" r:id="rId7"/>
    <p:sldId id="265" r:id="rId8"/>
    <p:sldId id="266" r:id="rId9"/>
    <p:sldId id="267" r:id="rId10"/>
    <p:sldId id="268" r:id="rId11"/>
    <p:sldId id="270" r:id="rId12"/>
    <p:sldId id="276" r:id="rId13"/>
    <p:sldId id="275" r:id="rId14"/>
    <p:sldId id="277" r:id="rId15"/>
    <p:sldId id="278" r:id="rId16"/>
    <p:sldId id="279" r:id="rId17"/>
    <p:sldId id="290" r:id="rId18"/>
    <p:sldId id="269" r:id="rId19"/>
    <p:sldId id="280" r:id="rId20"/>
    <p:sldId id="281" r:id="rId21"/>
    <p:sldId id="283" r:id="rId22"/>
    <p:sldId id="282" r:id="rId23"/>
    <p:sldId id="284" r:id="rId24"/>
    <p:sldId id="285" r:id="rId25"/>
    <p:sldId id="286" r:id="rId26"/>
    <p:sldId id="287" r:id="rId27"/>
    <p:sldId id="288" r:id="rId28"/>
    <p:sldId id="28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A6E7DFD-0425-5142-8BD5-84FC91F8B14F}">
          <p14:sldIdLst>
            <p14:sldId id="256"/>
          </p14:sldIdLst>
        </p14:section>
        <p14:section name="Background of Languages" id="{0BFDCAAF-FF8A-A048-B8F0-18BAA9F658D2}">
          <p14:sldIdLst>
            <p14:sldId id="259"/>
            <p14:sldId id="262"/>
            <p14:sldId id="263"/>
            <p14:sldId id="264"/>
            <p14:sldId id="261"/>
            <p14:sldId id="265"/>
            <p14:sldId id="266"/>
            <p14:sldId id="267"/>
            <p14:sldId id="268"/>
            <p14:sldId id="270"/>
            <p14:sldId id="276"/>
            <p14:sldId id="275"/>
            <p14:sldId id="277"/>
            <p14:sldId id="278"/>
            <p14:sldId id="279"/>
            <p14:sldId id="290"/>
          </p14:sldIdLst>
        </p14:section>
        <p14:section name="Evolution of Languages" id="{A76F628A-D680-964D-9095-3E1854D8B4EA}">
          <p14:sldIdLst>
            <p14:sldId id="269"/>
            <p14:sldId id="280"/>
            <p14:sldId id="281"/>
            <p14:sldId id="283"/>
            <p14:sldId id="282"/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6"/>
    <p:restoredTop sz="78009"/>
  </p:normalViewPr>
  <p:slideViewPr>
    <p:cSldViewPr snapToGrid="0" snapToObjects="1">
      <p:cViewPr varScale="1">
        <p:scale>
          <a:sx n="86" d="100"/>
          <a:sy n="86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008A-CB0F-5842-A623-E9CFFB950CD5}" type="datetimeFigureOut">
              <a:rPr lang="en-US" smtClean="0"/>
              <a:t>8/27/20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4B1A4-8785-6044-8C6F-4574537FD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didn’t run on anything</a:t>
            </a:r>
          </a:p>
          <a:p>
            <a:r>
              <a:rPr lang="en-US" dirty="0"/>
              <a:t>The Babbage analytical engine was never operational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4B1A4-8785-6044-8C6F-4574537FD6E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61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4B1A4-8785-6044-8C6F-4574537FD6E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8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4B1A4-8785-6044-8C6F-4574537FD6E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5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4B1A4-8785-6044-8C6F-4574537FD6E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5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2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5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7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3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2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3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2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4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FD39-83C8-FD49-8981-51F9146FD954}" type="datetimeFigureOut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2B3D-DAAE-5540-A3E5-DFA648C74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39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0125B-8F28-5A4A-8E0B-52BC274A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Language Design and Evolution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C58BC-8369-B94F-A152-270F6660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Programming Languages</a:t>
            </a:r>
          </a:p>
          <a:p>
            <a:pPr algn="l"/>
            <a:r>
              <a:rPr lang="en-US" i="1" dirty="0"/>
              <a:t>William Killian</a:t>
            </a:r>
          </a:p>
          <a:p>
            <a:pPr algn="l"/>
            <a:r>
              <a:rPr lang="en-US" dirty="0"/>
              <a:t>Millersville University</a:t>
            </a:r>
          </a:p>
        </p:txBody>
      </p:sp>
      <p:sp>
        <p:nvSpPr>
          <p:cNvPr id="63" name="Freeform: Shape 41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" name="Oval 43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Block Arc 45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Freeform: Shape 47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67" name="Straight Connector 49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: Shape 51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Arc 53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Freeform: Shape 55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7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91C34-EBAC-674E-93C6-781061D2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0F87-8C39-4D42-85BE-C2352538C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</a:t>
            </a:r>
            <a:r>
              <a:rPr lang="en-US" u="sng" dirty="0"/>
              <a:t>language design</a:t>
            </a:r>
            <a:r>
              <a:rPr lang="en-US" dirty="0"/>
              <a:t>, we will refer to the order in which </a:t>
            </a:r>
            <a:r>
              <a:rPr lang="en-US" b="1" i="1" dirty="0"/>
              <a:t>symbols</a:t>
            </a:r>
            <a:r>
              <a:rPr lang="en-US" dirty="0"/>
              <a:t> can be structured as </a:t>
            </a:r>
            <a:r>
              <a:rPr lang="en-US" b="1" i="1" dirty="0"/>
              <a:t>rules</a:t>
            </a:r>
          </a:p>
          <a:p>
            <a:r>
              <a:rPr lang="en-US" dirty="0"/>
              <a:t>Two main types of rules:</a:t>
            </a:r>
          </a:p>
          <a:p>
            <a:pPr lvl="1"/>
            <a:r>
              <a:rPr lang="en-US" dirty="0"/>
              <a:t>Syntactic Rules</a:t>
            </a:r>
          </a:p>
          <a:p>
            <a:pPr marL="914400" lvl="2" indent="0">
              <a:buNone/>
            </a:pPr>
            <a:r>
              <a:rPr lang="en-US" dirty="0"/>
              <a:t>The </a:t>
            </a:r>
            <a:r>
              <a:rPr lang="en-US" b="1" i="1" dirty="0"/>
              <a:t>order</a:t>
            </a:r>
            <a:r>
              <a:rPr lang="en-US" dirty="0"/>
              <a:t> of all symbols must be well-formed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Semantic Rules</a:t>
            </a:r>
          </a:p>
          <a:p>
            <a:pPr marL="914400" lvl="2" indent="0">
              <a:buNone/>
            </a:pPr>
            <a:r>
              <a:rPr lang="en-US" dirty="0"/>
              <a:t>The </a:t>
            </a:r>
            <a:r>
              <a:rPr lang="en-US" b="1" i="1" dirty="0"/>
              <a:t>meaning</a:t>
            </a:r>
            <a:r>
              <a:rPr lang="en-US" dirty="0"/>
              <a:t> of all symbols must be well-formed</a:t>
            </a:r>
          </a:p>
          <a:p>
            <a:pPr lvl="1"/>
            <a:endParaRPr lang="en-US" dirty="0"/>
          </a:p>
          <a:p>
            <a:r>
              <a:rPr lang="en-US" dirty="0"/>
              <a:t>We will talk about these in detail later in the class</a:t>
            </a:r>
          </a:p>
        </p:txBody>
      </p:sp>
    </p:spTree>
    <p:extLst>
      <p:ext uri="{BB962C8B-B14F-4D97-AF65-F5344CB8AC3E}">
        <p14:creationId xmlns:p14="http://schemas.microsoft.com/office/powerpoint/2010/main" val="338923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97049-9575-E243-AC3D-C05B5A646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English)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6521D-50BF-9E48-83C0-0F2AC08CA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/>
              <a:t>The boy went to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354D93-389E-6E45-BF8D-8D1433AF5D67}"/>
              </a:ext>
            </a:extLst>
          </p:cNvPr>
          <p:cNvSpPr txBox="1"/>
          <p:nvPr/>
        </p:nvSpPr>
        <p:spPr>
          <a:xfrm>
            <a:off x="834390" y="248031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518ADE-1C2D-B84A-B2B4-7BC38BA3CA1A}"/>
              </a:ext>
            </a:extLst>
          </p:cNvPr>
          <p:cNvSpPr txBox="1"/>
          <p:nvPr/>
        </p:nvSpPr>
        <p:spPr>
          <a:xfrm>
            <a:off x="2026920" y="248031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0650BE-46F0-4143-8DB9-650CF9EB513D}"/>
              </a:ext>
            </a:extLst>
          </p:cNvPr>
          <p:cNvSpPr txBox="1"/>
          <p:nvPr/>
        </p:nvSpPr>
        <p:spPr>
          <a:xfrm>
            <a:off x="3506012" y="2480310"/>
            <a:ext cx="60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E5BE82-30F1-F946-A69F-65D418FE80C9}"/>
              </a:ext>
            </a:extLst>
          </p:cNvPr>
          <p:cNvSpPr txBox="1"/>
          <p:nvPr/>
        </p:nvSpPr>
        <p:spPr>
          <a:xfrm>
            <a:off x="4663360" y="2480310"/>
            <a:ext cx="678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57F633-A7E9-7348-B909-C06A6E03F9B2}"/>
              </a:ext>
            </a:extLst>
          </p:cNvPr>
          <p:cNvSpPr txBox="1"/>
          <p:nvPr/>
        </p:nvSpPr>
        <p:spPr>
          <a:xfrm>
            <a:off x="5931356" y="248031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F4A0F-04D5-C64F-A360-5015C9AF7FE7}"/>
              </a:ext>
            </a:extLst>
          </p:cNvPr>
          <p:cNvSpPr txBox="1"/>
          <p:nvPr/>
        </p:nvSpPr>
        <p:spPr>
          <a:xfrm>
            <a:off x="1285551" y="3451148"/>
            <a:ext cx="1359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 phrase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70E780-EAEE-CF47-ADB8-2D11770CF09B}"/>
              </a:ext>
            </a:extLst>
          </p:cNvPr>
          <p:cNvSpPr txBox="1"/>
          <p:nvPr/>
        </p:nvSpPr>
        <p:spPr>
          <a:xfrm>
            <a:off x="4663360" y="3184686"/>
            <a:ext cx="211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prepositional phrase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F38632-59D6-1649-BF30-6478867B6932}"/>
              </a:ext>
            </a:extLst>
          </p:cNvPr>
          <p:cNvSpPr txBox="1"/>
          <p:nvPr/>
        </p:nvSpPr>
        <p:spPr>
          <a:xfrm>
            <a:off x="3926118" y="3816628"/>
            <a:ext cx="129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verb phrase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BC66B7-478C-4E4E-AB39-BDFD6B443FE6}"/>
              </a:ext>
            </a:extLst>
          </p:cNvPr>
          <p:cNvSpPr txBox="1"/>
          <p:nvPr/>
        </p:nvSpPr>
        <p:spPr>
          <a:xfrm>
            <a:off x="2566387" y="4602800"/>
            <a:ext cx="103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sentence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A292F1-088A-FB49-85B1-F6E54ED80162}"/>
              </a:ext>
            </a:extLst>
          </p:cNvPr>
          <p:cNvCxnSpPr>
            <a:stCxn id="9" idx="0"/>
            <a:endCxn id="4" idx="2"/>
          </p:cNvCxnSpPr>
          <p:nvPr/>
        </p:nvCxnSpPr>
        <p:spPr>
          <a:xfrm flipH="1" flipV="1">
            <a:off x="1220073" y="2849642"/>
            <a:ext cx="745344" cy="6015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92EB09C-202F-A54F-98F5-125E12F633E9}"/>
              </a:ext>
            </a:extLst>
          </p:cNvPr>
          <p:cNvCxnSpPr>
            <a:stCxn id="9" idx="0"/>
            <a:endCxn id="5" idx="2"/>
          </p:cNvCxnSpPr>
          <p:nvPr/>
        </p:nvCxnSpPr>
        <p:spPr>
          <a:xfrm flipV="1">
            <a:off x="1965417" y="2849642"/>
            <a:ext cx="397493" cy="6015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545D947-A403-A347-A6B0-E8C900538F72}"/>
              </a:ext>
            </a:extLst>
          </p:cNvPr>
          <p:cNvCxnSpPr>
            <a:stCxn id="10" idx="0"/>
          </p:cNvCxnSpPr>
          <p:nvPr/>
        </p:nvCxnSpPr>
        <p:spPr>
          <a:xfrm flipH="1" flipV="1">
            <a:off x="5002652" y="2849642"/>
            <a:ext cx="715773" cy="3350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9890F3C-413B-A746-AE9A-69E2D132C369}"/>
              </a:ext>
            </a:extLst>
          </p:cNvPr>
          <p:cNvCxnSpPr>
            <a:stCxn id="10" idx="0"/>
            <a:endCxn id="8" idx="2"/>
          </p:cNvCxnSpPr>
          <p:nvPr/>
        </p:nvCxnSpPr>
        <p:spPr>
          <a:xfrm flipV="1">
            <a:off x="5718425" y="2849642"/>
            <a:ext cx="548921" cy="3350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BC9D594-5256-6B4D-B9BC-E6BB64E90DD7}"/>
              </a:ext>
            </a:extLst>
          </p:cNvPr>
          <p:cNvCxnSpPr>
            <a:stCxn id="11" idx="0"/>
            <a:endCxn id="10" idx="2"/>
          </p:cNvCxnSpPr>
          <p:nvPr/>
        </p:nvCxnSpPr>
        <p:spPr>
          <a:xfrm flipV="1">
            <a:off x="4572000" y="3554018"/>
            <a:ext cx="1146425" cy="2626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CF6FCF-B50E-EE4A-9846-1BF9457163BC}"/>
              </a:ext>
            </a:extLst>
          </p:cNvPr>
          <p:cNvCxnSpPr>
            <a:stCxn id="11" idx="0"/>
            <a:endCxn id="6" idx="2"/>
          </p:cNvCxnSpPr>
          <p:nvPr/>
        </p:nvCxnSpPr>
        <p:spPr>
          <a:xfrm flipH="1" flipV="1">
            <a:off x="3808018" y="2849642"/>
            <a:ext cx="763982" cy="9669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33FB07-CFD6-F648-BE48-B3082A93D28E}"/>
              </a:ext>
            </a:extLst>
          </p:cNvPr>
          <p:cNvCxnSpPr>
            <a:stCxn id="12" idx="0"/>
            <a:endCxn id="9" idx="2"/>
          </p:cNvCxnSpPr>
          <p:nvPr/>
        </p:nvCxnSpPr>
        <p:spPr>
          <a:xfrm flipH="1" flipV="1">
            <a:off x="1965417" y="3820480"/>
            <a:ext cx="1118195" cy="7823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65EBDD8-430D-514F-9449-8A1C9C5C1177}"/>
              </a:ext>
            </a:extLst>
          </p:cNvPr>
          <p:cNvCxnSpPr>
            <a:stCxn id="12" idx="0"/>
            <a:endCxn id="11" idx="2"/>
          </p:cNvCxnSpPr>
          <p:nvPr/>
        </p:nvCxnSpPr>
        <p:spPr>
          <a:xfrm flipV="1">
            <a:off x="3083612" y="4185960"/>
            <a:ext cx="1488388" cy="416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9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C986-C458-814D-94D1-15D15EBD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Java)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87B3-3341-2941-A8AE-CCBA8364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 sz="2000" dirty="0"/>
              <a:t> := </a:t>
            </a:r>
            <a:r>
              <a:rPr lang="en-US" sz="2000" b="1" dirty="0"/>
              <a:t>CLASS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LBRACE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RBRACE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 := (</a:t>
            </a:r>
            <a:r>
              <a:rPr lang="en-US" sz="2000" b="1" dirty="0"/>
              <a:t>IMPLEMENTS</a:t>
            </a:r>
            <a:r>
              <a:rPr lang="en-US" sz="2000" dirty="0"/>
              <a:t>|</a:t>
            </a:r>
            <a:r>
              <a:rPr lang="en-US" sz="2000" b="1" dirty="0"/>
              <a:t>EXTENDS</a:t>
            </a:r>
            <a:r>
              <a:rPr lang="en-US" sz="2000" dirty="0"/>
              <a:t>)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 := </a:t>
            </a:r>
            <a:r>
              <a:rPr lang="en-US" sz="2000" b="1" dirty="0"/>
              <a:t>ID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 := [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] [</a:t>
            </a:r>
            <a:r>
              <a:rPr lang="en-US" sz="2000" b="1" dirty="0"/>
              <a:t>STATIC</a:t>
            </a:r>
            <a:r>
              <a:rPr lang="en-US" sz="2000" dirty="0"/>
              <a:t>] (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</a:t>
            </a:r>
            <a:r>
              <a:rPr lang="en-US" sz="2000" b="1" dirty="0"/>
              <a:t>SEMI</a:t>
            </a:r>
            <a:r>
              <a:rPr lang="en-US" sz="2000" dirty="0"/>
              <a:t>| </a:t>
            </a: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 := (</a:t>
            </a:r>
            <a:r>
              <a:rPr lang="en-US" sz="2000" b="1" dirty="0"/>
              <a:t>PUBLIC</a:t>
            </a:r>
            <a:r>
              <a:rPr lang="en-US" sz="2000" dirty="0"/>
              <a:t>|</a:t>
            </a:r>
            <a:r>
              <a:rPr lang="en-US" sz="2000" b="1" dirty="0"/>
              <a:t>PROTECTED</a:t>
            </a:r>
            <a:r>
              <a:rPr lang="en-US" sz="2000" dirty="0"/>
              <a:t>|</a:t>
            </a:r>
            <a:r>
              <a:rPr lang="en-US" sz="2000" b="1" dirty="0"/>
              <a:t>PRIVATE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b="1" dirty="0"/>
              <a:t>LPAREN</a:t>
            </a:r>
            <a:r>
              <a:rPr lang="en-US" sz="2000" dirty="0"/>
              <a:t> [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 </a:t>
            </a:r>
            <a:r>
              <a:rPr lang="en-US" sz="2000" b="1" dirty="0"/>
              <a:t>RPAREN</a:t>
            </a:r>
            <a:r>
              <a:rPr lang="en-US" sz="2000" dirty="0"/>
              <a:t>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 :=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i="1" dirty="0"/>
              <a:t> </a:t>
            </a:r>
            <a:r>
              <a:rPr lang="en-US" sz="2000" dirty="0"/>
              <a:t>:= (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| </a:t>
            </a:r>
            <a:r>
              <a:rPr lang="en-US" sz="2000" b="1" dirty="0"/>
              <a:t>ID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:= (</a:t>
            </a:r>
            <a:r>
              <a:rPr lang="en-US" sz="2000" b="1" dirty="0"/>
              <a:t>INT</a:t>
            </a:r>
            <a:r>
              <a:rPr lang="en-US" sz="2000" dirty="0"/>
              <a:t> | </a:t>
            </a:r>
            <a:r>
              <a:rPr lang="en-US" sz="2000" b="1" dirty="0"/>
              <a:t>BOOLEAN</a:t>
            </a:r>
            <a:r>
              <a:rPr lang="en-US" sz="2000" dirty="0"/>
              <a:t> | </a:t>
            </a:r>
            <a:r>
              <a:rPr lang="en-US" sz="2000" b="1" dirty="0"/>
              <a:t>DOUBLE</a:t>
            </a:r>
            <a:r>
              <a:rPr lang="en-US" sz="2000" dirty="0"/>
              <a:t> | </a:t>
            </a:r>
            <a:r>
              <a:rPr lang="en-US" sz="2000" b="1" dirty="0"/>
              <a:t>SHORT</a:t>
            </a:r>
            <a:r>
              <a:rPr lang="en-US" sz="2000" dirty="0"/>
              <a:t> | </a:t>
            </a:r>
            <a:r>
              <a:rPr lang="en-US" sz="2000" b="1" dirty="0"/>
              <a:t>LONG</a:t>
            </a:r>
            <a:r>
              <a:rPr lang="en-US" sz="2000" dirty="0"/>
              <a:t> | </a:t>
            </a:r>
            <a:r>
              <a:rPr lang="en-US" sz="2000" b="1" dirty="0"/>
              <a:t>BYTE</a:t>
            </a:r>
            <a:r>
              <a:rPr lang="en-US" sz="2000" dirty="0"/>
              <a:t> | </a:t>
            </a:r>
            <a:r>
              <a:rPr lang="en-US" sz="2000" b="1" dirty="0"/>
              <a:t>FLOAT</a:t>
            </a:r>
            <a:r>
              <a:rPr lang="en-US" sz="2000" dirty="0"/>
              <a:t>)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891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C986-C458-814D-94D1-15D15EBD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Java)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87B3-3341-2941-A8AE-CCBA8364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 sz="2000" dirty="0"/>
              <a:t> := </a:t>
            </a:r>
            <a:r>
              <a:rPr lang="en-US" sz="2000" b="1" dirty="0"/>
              <a:t>CLASS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LBRACE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RBRACE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 := (</a:t>
            </a:r>
            <a:r>
              <a:rPr lang="en-US" sz="2000" b="1" dirty="0"/>
              <a:t>IMPLEMENTS</a:t>
            </a:r>
            <a:r>
              <a:rPr lang="en-US" sz="2000" dirty="0"/>
              <a:t>|</a:t>
            </a:r>
            <a:r>
              <a:rPr lang="en-US" sz="2000" b="1" dirty="0"/>
              <a:t>EXTENDS</a:t>
            </a:r>
            <a:r>
              <a:rPr lang="en-US" sz="2000" dirty="0"/>
              <a:t>)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 := </a:t>
            </a:r>
            <a:r>
              <a:rPr lang="en-US" sz="2000" b="1" dirty="0"/>
              <a:t>ID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 := [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] [</a:t>
            </a:r>
            <a:r>
              <a:rPr lang="en-US" sz="2000" b="1" dirty="0"/>
              <a:t>STATIC</a:t>
            </a:r>
            <a:r>
              <a:rPr lang="en-US" sz="2000" dirty="0"/>
              <a:t>] (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</a:t>
            </a:r>
            <a:r>
              <a:rPr lang="en-US" sz="2000" b="1" dirty="0"/>
              <a:t>SEMI</a:t>
            </a:r>
            <a:r>
              <a:rPr lang="en-US" sz="2000" dirty="0"/>
              <a:t>| </a:t>
            </a: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 := (</a:t>
            </a:r>
            <a:r>
              <a:rPr lang="en-US" sz="2000" b="1" dirty="0"/>
              <a:t>PUBLIC</a:t>
            </a:r>
            <a:r>
              <a:rPr lang="en-US" sz="2000" dirty="0"/>
              <a:t>|</a:t>
            </a:r>
            <a:r>
              <a:rPr lang="en-US" sz="2000" b="1" dirty="0"/>
              <a:t>PROTECTED</a:t>
            </a:r>
            <a:r>
              <a:rPr lang="en-US" sz="2000" dirty="0"/>
              <a:t>|</a:t>
            </a:r>
            <a:r>
              <a:rPr lang="en-US" sz="2000" b="1" dirty="0"/>
              <a:t>PRIVATE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b="1" dirty="0"/>
              <a:t>LPAREN</a:t>
            </a:r>
            <a:r>
              <a:rPr lang="en-US" sz="2000" dirty="0"/>
              <a:t> [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 </a:t>
            </a:r>
            <a:r>
              <a:rPr lang="en-US" sz="2000" b="1" dirty="0"/>
              <a:t>RPAREN</a:t>
            </a:r>
            <a:r>
              <a:rPr lang="en-US" sz="2000" dirty="0"/>
              <a:t>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 :=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i="1" dirty="0"/>
              <a:t> </a:t>
            </a:r>
            <a:r>
              <a:rPr lang="en-US" sz="2000" dirty="0"/>
              <a:t>:= (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| </a:t>
            </a:r>
            <a:r>
              <a:rPr lang="en-US" sz="2000" b="1" dirty="0"/>
              <a:t>ID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:= (</a:t>
            </a:r>
            <a:r>
              <a:rPr lang="en-US" sz="2000" b="1" dirty="0"/>
              <a:t>INT</a:t>
            </a:r>
            <a:r>
              <a:rPr lang="en-US" sz="2000" dirty="0"/>
              <a:t> | </a:t>
            </a:r>
            <a:r>
              <a:rPr lang="en-US" sz="2000" b="1" dirty="0"/>
              <a:t>BOOLEAN</a:t>
            </a:r>
            <a:r>
              <a:rPr lang="en-US" sz="2000" dirty="0"/>
              <a:t> | </a:t>
            </a:r>
            <a:r>
              <a:rPr lang="en-US" sz="2000" b="1" dirty="0"/>
              <a:t>DOUBLE</a:t>
            </a:r>
            <a:r>
              <a:rPr lang="en-US" sz="2000" dirty="0"/>
              <a:t> | </a:t>
            </a:r>
            <a:r>
              <a:rPr lang="en-US" sz="2000" b="1" dirty="0"/>
              <a:t>SHORT</a:t>
            </a:r>
            <a:r>
              <a:rPr lang="en-US" sz="2000" dirty="0"/>
              <a:t> | </a:t>
            </a:r>
            <a:r>
              <a:rPr lang="en-US" sz="2000" b="1" dirty="0"/>
              <a:t>LONG</a:t>
            </a:r>
            <a:r>
              <a:rPr lang="en-US" sz="2000" dirty="0"/>
              <a:t> | </a:t>
            </a:r>
            <a:r>
              <a:rPr lang="en-US" sz="2000" b="1" dirty="0"/>
              <a:t>BYTE</a:t>
            </a:r>
            <a:r>
              <a:rPr lang="en-US" sz="2000" dirty="0"/>
              <a:t> | </a:t>
            </a:r>
            <a:r>
              <a:rPr lang="en-US" sz="2000" b="1" dirty="0"/>
              <a:t>FLOAT</a:t>
            </a:r>
            <a:r>
              <a:rPr lang="en-US" sz="2000" dirty="0"/>
              <a:t>)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6B80A3-EC7B-B74A-98FB-4CE806895056}"/>
              </a:ext>
            </a:extLst>
          </p:cNvPr>
          <p:cNvSpPr txBox="1"/>
          <p:nvPr/>
        </p:nvSpPr>
        <p:spPr>
          <a:xfrm>
            <a:off x="6695648" y="1085057"/>
            <a:ext cx="217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accent1"/>
                </a:solidFill>
              </a:rPr>
              <a:t>* </a:t>
            </a:r>
            <a:r>
              <a:rPr lang="en-US" sz="2400" dirty="0"/>
              <a:t>-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zero or more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28346-4EB0-0A44-99D3-77AEF1CCACC1}"/>
              </a:ext>
            </a:extLst>
          </p:cNvPr>
          <p:cNvSpPr txBox="1"/>
          <p:nvPr/>
        </p:nvSpPr>
        <p:spPr>
          <a:xfrm>
            <a:off x="7460152" y="1546722"/>
            <a:ext cx="141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accent1"/>
                </a:solidFill>
              </a:rPr>
              <a:t>[optional]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B362E2-8819-A047-940F-3661885B8E8B}"/>
              </a:ext>
            </a:extLst>
          </p:cNvPr>
          <p:cNvSpPr txBox="1"/>
          <p:nvPr/>
        </p:nvSpPr>
        <p:spPr>
          <a:xfrm>
            <a:off x="6432884" y="2012961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accent1"/>
                </a:solidFill>
              </a:rPr>
              <a:t>(choice1|choice2)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D59F43-6E66-224A-AD5D-01C56541410F}"/>
              </a:ext>
            </a:extLst>
          </p:cNvPr>
          <p:cNvSpPr txBox="1"/>
          <p:nvPr/>
        </p:nvSpPr>
        <p:spPr>
          <a:xfrm>
            <a:off x="6131006" y="605595"/>
            <a:ext cx="2740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i="1" dirty="0">
                <a:solidFill>
                  <a:schemeClr val="accent1"/>
                </a:solidFill>
              </a:rPr>
              <a:t>italicized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means rule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36B5B7-E50E-2541-A3E7-E71335E19532}"/>
              </a:ext>
            </a:extLst>
          </p:cNvPr>
          <p:cNvSpPr txBox="1"/>
          <p:nvPr/>
        </p:nvSpPr>
        <p:spPr>
          <a:xfrm>
            <a:off x="4918087" y="123976"/>
            <a:ext cx="399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accent1"/>
                </a:solidFill>
              </a:rPr>
              <a:t>CAPS </a:t>
            </a:r>
            <a:r>
              <a:rPr lang="en-US" sz="2400" dirty="0"/>
              <a:t>means terminal (symbol)</a:t>
            </a:r>
          </a:p>
        </p:txBody>
      </p:sp>
    </p:spTree>
    <p:extLst>
      <p:ext uri="{BB962C8B-B14F-4D97-AF65-F5344CB8AC3E}">
        <p14:creationId xmlns:p14="http://schemas.microsoft.com/office/powerpoint/2010/main" val="4140957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C986-C458-814D-94D1-15D15EBD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Java)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87B3-3341-2941-A8AE-CCBA8364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 sz="2000" dirty="0"/>
              <a:t> := </a:t>
            </a:r>
            <a:r>
              <a:rPr lang="en-US" sz="2000" b="1" dirty="0"/>
              <a:t>CLASS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LBRACE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RBRACE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 := (</a:t>
            </a:r>
            <a:r>
              <a:rPr lang="en-US" sz="2000" b="1" dirty="0"/>
              <a:t>IMPLEMENTS</a:t>
            </a:r>
            <a:r>
              <a:rPr lang="en-US" sz="2000" dirty="0"/>
              <a:t>|</a:t>
            </a:r>
            <a:r>
              <a:rPr lang="en-US" sz="2000" b="1" dirty="0"/>
              <a:t>EXTENDS</a:t>
            </a:r>
            <a:r>
              <a:rPr lang="en-US" sz="2000" dirty="0"/>
              <a:t>)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 := </a:t>
            </a:r>
            <a:r>
              <a:rPr lang="en-US" sz="2000" b="1" dirty="0"/>
              <a:t>ID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 := [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] [</a:t>
            </a:r>
            <a:r>
              <a:rPr lang="en-US" sz="2000" b="1" dirty="0"/>
              <a:t>STATIC</a:t>
            </a:r>
            <a:r>
              <a:rPr lang="en-US" sz="2000" dirty="0"/>
              <a:t>] (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</a:t>
            </a:r>
            <a:r>
              <a:rPr lang="en-US" sz="2000" b="1" dirty="0"/>
              <a:t>SEMI</a:t>
            </a:r>
            <a:r>
              <a:rPr lang="en-US" sz="2000" dirty="0"/>
              <a:t>| </a:t>
            </a: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 := (</a:t>
            </a:r>
            <a:r>
              <a:rPr lang="en-US" sz="2000" b="1" dirty="0"/>
              <a:t>PUBLIC</a:t>
            </a:r>
            <a:r>
              <a:rPr lang="en-US" sz="2000" dirty="0"/>
              <a:t>|</a:t>
            </a:r>
            <a:r>
              <a:rPr lang="en-US" sz="2000" b="1" dirty="0"/>
              <a:t>PROTECTED</a:t>
            </a:r>
            <a:r>
              <a:rPr lang="en-US" sz="2000" dirty="0"/>
              <a:t>|</a:t>
            </a:r>
            <a:r>
              <a:rPr lang="en-US" sz="2000" b="1" dirty="0"/>
              <a:t>PRIVATE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b="1" dirty="0"/>
              <a:t>LPAREN</a:t>
            </a:r>
            <a:r>
              <a:rPr lang="en-US" sz="2000" dirty="0"/>
              <a:t> [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 </a:t>
            </a:r>
            <a:r>
              <a:rPr lang="en-US" sz="2000" b="1" dirty="0"/>
              <a:t>RPAREN</a:t>
            </a:r>
            <a:r>
              <a:rPr lang="en-US" sz="2000" dirty="0"/>
              <a:t>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 :=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i="1" dirty="0"/>
              <a:t> </a:t>
            </a:r>
            <a:r>
              <a:rPr lang="en-US" sz="2000" dirty="0"/>
              <a:t>:= (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| </a:t>
            </a:r>
            <a:r>
              <a:rPr lang="en-US" sz="2000" b="1" dirty="0"/>
              <a:t>ID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:= (</a:t>
            </a:r>
            <a:r>
              <a:rPr lang="en-US" sz="2000" b="1" dirty="0"/>
              <a:t>INT</a:t>
            </a:r>
            <a:r>
              <a:rPr lang="en-US" sz="2000" dirty="0"/>
              <a:t> | </a:t>
            </a:r>
            <a:r>
              <a:rPr lang="en-US" sz="2000" b="1" dirty="0"/>
              <a:t>BOOLEAN</a:t>
            </a:r>
            <a:r>
              <a:rPr lang="en-US" sz="2000" dirty="0"/>
              <a:t> | </a:t>
            </a:r>
            <a:r>
              <a:rPr lang="en-US" sz="2000" b="1" dirty="0"/>
              <a:t>DOUBLE</a:t>
            </a:r>
            <a:r>
              <a:rPr lang="en-US" sz="2000" dirty="0"/>
              <a:t> | </a:t>
            </a:r>
            <a:r>
              <a:rPr lang="en-US" sz="2000" b="1" dirty="0"/>
              <a:t>SHORT</a:t>
            </a:r>
            <a:r>
              <a:rPr lang="en-US" sz="2000" dirty="0"/>
              <a:t> | </a:t>
            </a:r>
            <a:r>
              <a:rPr lang="en-US" sz="2000" b="1" dirty="0"/>
              <a:t>LONG</a:t>
            </a:r>
            <a:r>
              <a:rPr lang="en-US" sz="2000" dirty="0"/>
              <a:t> | </a:t>
            </a:r>
            <a:r>
              <a:rPr lang="en-US" sz="2000" b="1" dirty="0"/>
              <a:t>BYTE</a:t>
            </a:r>
            <a:r>
              <a:rPr lang="en-US" sz="2000" dirty="0"/>
              <a:t> | </a:t>
            </a:r>
            <a:r>
              <a:rPr lang="en-US" sz="2000" b="1" dirty="0"/>
              <a:t>FLOAT</a:t>
            </a:r>
            <a:r>
              <a:rPr lang="en-US" sz="2000" dirty="0"/>
              <a:t>)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609857-CE7F-E147-9273-F13E0997D090}"/>
              </a:ext>
            </a:extLst>
          </p:cNvPr>
          <p:cNvSpPr/>
          <p:nvPr/>
        </p:nvSpPr>
        <p:spPr>
          <a:xfrm>
            <a:off x="988695" y="5862638"/>
            <a:ext cx="7166610" cy="9486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are the </a:t>
            </a:r>
            <a:r>
              <a:rPr lang="en-US" sz="2800" b="1" dirty="0"/>
              <a:t>tokens</a:t>
            </a:r>
            <a:r>
              <a:rPr lang="en-US" sz="2800" dirty="0"/>
              <a:t> in the shown rules?</a:t>
            </a:r>
          </a:p>
        </p:txBody>
      </p:sp>
    </p:spTree>
    <p:extLst>
      <p:ext uri="{BB962C8B-B14F-4D97-AF65-F5344CB8AC3E}">
        <p14:creationId xmlns:p14="http://schemas.microsoft.com/office/powerpoint/2010/main" val="197830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C986-C458-814D-94D1-15D15EBD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Java)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87B3-3341-2941-A8AE-CCBA8364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 sz="2000" dirty="0"/>
              <a:t> := </a:t>
            </a:r>
            <a:r>
              <a:rPr lang="en-US" sz="2000" b="1" dirty="0"/>
              <a:t>CLASS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LBRACE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RBRACE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 := (</a:t>
            </a:r>
            <a:r>
              <a:rPr lang="en-US" sz="2000" b="1" dirty="0"/>
              <a:t>IMPLEMENTS</a:t>
            </a:r>
            <a:r>
              <a:rPr lang="en-US" sz="2000" dirty="0"/>
              <a:t>|</a:t>
            </a:r>
            <a:r>
              <a:rPr lang="en-US" sz="2000" b="1" dirty="0"/>
              <a:t>EXTENDS</a:t>
            </a:r>
            <a:r>
              <a:rPr lang="en-US" sz="2000" dirty="0"/>
              <a:t>)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 := </a:t>
            </a:r>
            <a:r>
              <a:rPr lang="en-US" sz="2000" b="1" dirty="0"/>
              <a:t>ID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 := [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] [</a:t>
            </a:r>
            <a:r>
              <a:rPr lang="en-US" sz="2000" b="1" dirty="0"/>
              <a:t>STATIC</a:t>
            </a:r>
            <a:r>
              <a:rPr lang="en-US" sz="2000" dirty="0"/>
              <a:t>] (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</a:t>
            </a:r>
            <a:r>
              <a:rPr lang="en-US" sz="2000" b="1" dirty="0"/>
              <a:t>SEMI</a:t>
            </a:r>
            <a:r>
              <a:rPr lang="en-US" sz="2000" dirty="0"/>
              <a:t>| </a:t>
            </a: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 := (</a:t>
            </a:r>
            <a:r>
              <a:rPr lang="en-US" sz="2000" b="1" dirty="0"/>
              <a:t>PUBLIC</a:t>
            </a:r>
            <a:r>
              <a:rPr lang="en-US" sz="2000" dirty="0"/>
              <a:t>|</a:t>
            </a:r>
            <a:r>
              <a:rPr lang="en-US" sz="2000" b="1" dirty="0"/>
              <a:t>PROTECTED</a:t>
            </a:r>
            <a:r>
              <a:rPr lang="en-US" sz="2000" dirty="0"/>
              <a:t>|</a:t>
            </a:r>
            <a:r>
              <a:rPr lang="en-US" sz="2000" b="1" dirty="0"/>
              <a:t>PRIVATE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b="1" dirty="0"/>
              <a:t>LPAREN</a:t>
            </a:r>
            <a:r>
              <a:rPr lang="en-US" sz="2000" dirty="0"/>
              <a:t> [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 </a:t>
            </a:r>
            <a:r>
              <a:rPr lang="en-US" sz="2000" b="1" dirty="0"/>
              <a:t>RPAREN</a:t>
            </a:r>
            <a:r>
              <a:rPr lang="en-US" sz="2000" dirty="0"/>
              <a:t>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 :=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i="1" dirty="0"/>
              <a:t> </a:t>
            </a:r>
            <a:r>
              <a:rPr lang="en-US" sz="2000" dirty="0"/>
              <a:t>:= (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| </a:t>
            </a:r>
            <a:r>
              <a:rPr lang="en-US" sz="2000" b="1" dirty="0"/>
              <a:t>ID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:= (</a:t>
            </a:r>
            <a:r>
              <a:rPr lang="en-US" sz="2000" b="1" dirty="0"/>
              <a:t>INT</a:t>
            </a:r>
            <a:r>
              <a:rPr lang="en-US" sz="2000" dirty="0"/>
              <a:t> | </a:t>
            </a:r>
            <a:r>
              <a:rPr lang="en-US" sz="2000" b="1" dirty="0"/>
              <a:t>BOOLEAN</a:t>
            </a:r>
            <a:r>
              <a:rPr lang="en-US" sz="2000" dirty="0"/>
              <a:t> | </a:t>
            </a:r>
            <a:r>
              <a:rPr lang="en-US" sz="2000" b="1" dirty="0"/>
              <a:t>DOUBLE</a:t>
            </a:r>
            <a:r>
              <a:rPr lang="en-US" sz="2000" dirty="0"/>
              <a:t> | </a:t>
            </a:r>
            <a:r>
              <a:rPr lang="en-US" sz="2000" b="1" dirty="0"/>
              <a:t>SHORT</a:t>
            </a:r>
            <a:r>
              <a:rPr lang="en-US" sz="2000" dirty="0"/>
              <a:t> | </a:t>
            </a:r>
            <a:r>
              <a:rPr lang="en-US" sz="2000" b="1" dirty="0"/>
              <a:t>LONG</a:t>
            </a:r>
            <a:r>
              <a:rPr lang="en-US" sz="2000" dirty="0"/>
              <a:t> | </a:t>
            </a:r>
            <a:r>
              <a:rPr lang="en-US" sz="2000" b="1" dirty="0"/>
              <a:t>BYTE</a:t>
            </a:r>
            <a:r>
              <a:rPr lang="en-US" sz="2000" dirty="0"/>
              <a:t> | </a:t>
            </a:r>
            <a:r>
              <a:rPr lang="en-US" sz="2000" b="1" dirty="0"/>
              <a:t>FLOAT</a:t>
            </a:r>
            <a:r>
              <a:rPr lang="en-US" sz="2000" dirty="0"/>
              <a:t>)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DDF775-1DF7-454E-A8DA-3DB0E094BE71}"/>
              </a:ext>
            </a:extLst>
          </p:cNvPr>
          <p:cNvSpPr/>
          <p:nvPr/>
        </p:nvSpPr>
        <p:spPr>
          <a:xfrm>
            <a:off x="988695" y="5837554"/>
            <a:ext cx="7166610" cy="9486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Where are the rules?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5568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C986-C458-814D-94D1-15D15EBD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Rules (in Java)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87B3-3341-2941-A8AE-CCBA8364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 sz="2000" dirty="0"/>
              <a:t> := </a:t>
            </a:r>
            <a:r>
              <a:rPr lang="en-US" sz="2000" b="1" dirty="0"/>
              <a:t>CLASS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LBRACE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*</a:t>
            </a:r>
            <a:r>
              <a:rPr lang="en-US" sz="2000" i="1" dirty="0"/>
              <a:t> </a:t>
            </a:r>
            <a:r>
              <a:rPr lang="en-US" sz="2000" b="1" dirty="0"/>
              <a:t>RBRACE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4">
                    <a:lumMod val="75000"/>
                  </a:schemeClr>
                </a:solidFill>
              </a:rPr>
              <a:t>classArg</a:t>
            </a:r>
            <a:r>
              <a:rPr lang="en-US" sz="2000" dirty="0"/>
              <a:t> := (</a:t>
            </a:r>
            <a:r>
              <a:rPr lang="en-US" sz="2000" b="1" dirty="0"/>
              <a:t>IMPLEMENTS</a:t>
            </a:r>
            <a:r>
              <a:rPr lang="en-US" sz="2000" dirty="0"/>
              <a:t>|</a:t>
            </a:r>
            <a:r>
              <a:rPr lang="en-US" sz="2000" b="1" dirty="0"/>
              <a:t>EXTENDS</a:t>
            </a:r>
            <a:r>
              <a:rPr lang="en-US" sz="2000" dirty="0"/>
              <a:t>)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 := </a:t>
            </a:r>
            <a:r>
              <a:rPr lang="en-US" sz="2000" b="1" dirty="0"/>
              <a:t>ID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nameList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</a:rPr>
              <a:t>defs</a:t>
            </a:r>
            <a:r>
              <a:rPr lang="en-US" sz="2000" dirty="0"/>
              <a:t> := [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] [</a:t>
            </a:r>
            <a:r>
              <a:rPr lang="en-US" sz="2000" b="1" dirty="0"/>
              <a:t>STATIC</a:t>
            </a:r>
            <a:r>
              <a:rPr lang="en-US" sz="2000" dirty="0"/>
              <a:t>] (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</a:t>
            </a:r>
            <a:r>
              <a:rPr lang="en-US" sz="2000" b="1" dirty="0"/>
              <a:t>SEMI</a:t>
            </a:r>
            <a:r>
              <a:rPr lang="en-US" sz="2000" dirty="0"/>
              <a:t>| </a:t>
            </a: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visibility</a:t>
            </a:r>
            <a:r>
              <a:rPr lang="en-US" sz="2000" dirty="0"/>
              <a:t> := (</a:t>
            </a:r>
            <a:r>
              <a:rPr lang="en-US" sz="2000" b="1" dirty="0"/>
              <a:t>PUBLIC</a:t>
            </a:r>
            <a:r>
              <a:rPr lang="en-US" sz="2000" dirty="0"/>
              <a:t>|</a:t>
            </a:r>
            <a:r>
              <a:rPr lang="en-US" sz="2000" b="1" dirty="0"/>
              <a:t>PROTECTED</a:t>
            </a:r>
            <a:r>
              <a:rPr lang="en-US" sz="2000" dirty="0"/>
              <a:t>|</a:t>
            </a:r>
            <a:r>
              <a:rPr lang="en-US" sz="2000" b="1" dirty="0"/>
              <a:t>PRIVATE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6">
                    <a:lumMod val="50000"/>
                  </a:schemeClr>
                </a:solidFill>
              </a:rPr>
              <a:t>funDef</a:t>
            </a:r>
            <a:r>
              <a:rPr lang="en-US" sz="2000" dirty="0"/>
              <a:t> := </a:t>
            </a: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dirty="0"/>
              <a:t> </a:t>
            </a:r>
            <a:r>
              <a:rPr lang="en-US" sz="2000" b="1" dirty="0"/>
              <a:t>ID</a:t>
            </a:r>
            <a:r>
              <a:rPr lang="en-US" sz="2000" dirty="0"/>
              <a:t> </a:t>
            </a:r>
            <a:r>
              <a:rPr lang="en-US" sz="2000" b="1" dirty="0"/>
              <a:t>LPAREN</a:t>
            </a:r>
            <a:r>
              <a:rPr lang="en-US" sz="2000" dirty="0"/>
              <a:t> [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 </a:t>
            </a:r>
            <a:r>
              <a:rPr lang="en-US" sz="2000" b="1" dirty="0"/>
              <a:t>RPAREN</a:t>
            </a:r>
            <a:r>
              <a:rPr lang="en-US" sz="2000" dirty="0"/>
              <a:t> </a:t>
            </a:r>
            <a:r>
              <a:rPr lang="en-US" sz="2000" i="1" dirty="0"/>
              <a:t>…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 :=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varDef</a:t>
            </a:r>
            <a:r>
              <a:rPr lang="en-US" sz="2000" dirty="0"/>
              <a:t> [, </a:t>
            </a:r>
            <a:r>
              <a:rPr lang="en-US" sz="2000" i="1" dirty="0" err="1">
                <a:solidFill>
                  <a:schemeClr val="accent2">
                    <a:lumMod val="75000"/>
                  </a:schemeClr>
                </a:solidFill>
              </a:rPr>
              <a:t>paramList</a:t>
            </a:r>
            <a:r>
              <a:rPr lang="en-US" sz="2000" dirty="0"/>
              <a:t>]*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type</a:t>
            </a:r>
            <a:r>
              <a:rPr lang="en-US" sz="2000" i="1" dirty="0"/>
              <a:t> </a:t>
            </a:r>
            <a:r>
              <a:rPr lang="en-US" sz="2000" dirty="0"/>
              <a:t>:= (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| </a:t>
            </a:r>
            <a:r>
              <a:rPr lang="en-US" sz="2000" b="1" dirty="0"/>
              <a:t>ID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primitive</a:t>
            </a:r>
            <a:r>
              <a:rPr lang="en-US" sz="2000" dirty="0"/>
              <a:t> := (</a:t>
            </a:r>
            <a:r>
              <a:rPr lang="en-US" sz="2000" b="1" dirty="0"/>
              <a:t>INT</a:t>
            </a:r>
            <a:r>
              <a:rPr lang="en-US" sz="2000" dirty="0"/>
              <a:t> | </a:t>
            </a:r>
            <a:r>
              <a:rPr lang="en-US" sz="2000" b="1" dirty="0"/>
              <a:t>BOOLEAN</a:t>
            </a:r>
            <a:r>
              <a:rPr lang="en-US" sz="2000" dirty="0"/>
              <a:t> | </a:t>
            </a:r>
            <a:r>
              <a:rPr lang="en-US" sz="2000" b="1" dirty="0"/>
              <a:t>DOUBLE</a:t>
            </a:r>
            <a:r>
              <a:rPr lang="en-US" sz="2000" dirty="0"/>
              <a:t> | </a:t>
            </a:r>
            <a:r>
              <a:rPr lang="en-US" sz="2000" b="1" dirty="0"/>
              <a:t>SHORT</a:t>
            </a:r>
            <a:r>
              <a:rPr lang="en-US" sz="2000" dirty="0"/>
              <a:t> | </a:t>
            </a:r>
            <a:r>
              <a:rPr lang="en-US" sz="2000" b="1" dirty="0"/>
              <a:t>LONG</a:t>
            </a:r>
            <a:r>
              <a:rPr lang="en-US" sz="2000" dirty="0"/>
              <a:t> | </a:t>
            </a:r>
            <a:r>
              <a:rPr lang="en-US" sz="2000" b="1" dirty="0"/>
              <a:t>BYTE</a:t>
            </a:r>
            <a:r>
              <a:rPr lang="en-US" sz="2000" dirty="0"/>
              <a:t> | </a:t>
            </a:r>
            <a:r>
              <a:rPr lang="en-US" sz="2000" b="1" dirty="0"/>
              <a:t>FLOAT</a:t>
            </a:r>
            <a:r>
              <a:rPr lang="en-US" sz="2000" dirty="0"/>
              <a:t>)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EE1CEA-868B-AF4E-8C21-7646729A9C1C}"/>
              </a:ext>
            </a:extLst>
          </p:cNvPr>
          <p:cNvSpPr/>
          <p:nvPr/>
        </p:nvSpPr>
        <p:spPr>
          <a:xfrm>
            <a:off x="988695" y="5837554"/>
            <a:ext cx="7166610" cy="9486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Exercise: Make a “Point” class with two public members of type double: x and y?</a:t>
            </a:r>
          </a:p>
        </p:txBody>
      </p:sp>
    </p:spTree>
    <p:extLst>
      <p:ext uri="{BB962C8B-B14F-4D97-AF65-F5344CB8AC3E}">
        <p14:creationId xmlns:p14="http://schemas.microsoft.com/office/powerpoint/2010/main" val="2277557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BE54-019F-D745-841F-C75D20746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Rosetta Code Examples (Homework)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8C03-B183-CA40-9DBC-AE336E4A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problems did you investigate?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languages did you see?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languages </a:t>
            </a:r>
            <a:r>
              <a:rPr lang="en-US" b="1" dirty="0">
                <a:solidFill>
                  <a:srgbClr val="FF0000"/>
                </a:solidFill>
              </a:rPr>
              <a:t>DON’T</a:t>
            </a:r>
            <a:r>
              <a:rPr lang="en-US" dirty="0"/>
              <a:t> you want to see again?</a:t>
            </a:r>
          </a:p>
        </p:txBody>
      </p:sp>
    </p:spTree>
    <p:extLst>
      <p:ext uri="{BB962C8B-B14F-4D97-AF65-F5344CB8AC3E}">
        <p14:creationId xmlns:p14="http://schemas.microsoft.com/office/powerpoint/2010/main" val="2359659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FE4B-F75E-F94A-A630-450C3944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05108-CA78-FF49-83ED-55E08D4C0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understand binary</a:t>
            </a:r>
          </a:p>
          <a:p>
            <a:pPr lvl="1"/>
            <a:r>
              <a:rPr lang="en-US" dirty="0"/>
              <a:t>Sequence of 0’s &amp; 1’s</a:t>
            </a:r>
          </a:p>
          <a:p>
            <a:pPr lvl="1"/>
            <a:r>
              <a:rPr lang="en-US" dirty="0"/>
              <a:t>See: Computer Architecture</a:t>
            </a:r>
          </a:p>
          <a:p>
            <a:r>
              <a:rPr lang="en-US" dirty="0"/>
              <a:t>Humans understand </a:t>
            </a:r>
            <a:r>
              <a:rPr lang="en-US" i="1" dirty="0"/>
              <a:t>languages</a:t>
            </a:r>
          </a:p>
          <a:p>
            <a:pPr lvl="1"/>
            <a:r>
              <a:rPr lang="en-US" dirty="0"/>
              <a:t>See: Programming Languages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96ADD0-AFC8-D845-8EA3-A15500EB5855}"/>
              </a:ext>
            </a:extLst>
          </p:cNvPr>
          <p:cNvSpPr/>
          <p:nvPr/>
        </p:nvSpPr>
        <p:spPr>
          <a:xfrm>
            <a:off x="731520" y="4331970"/>
            <a:ext cx="1794510" cy="14287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Language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E9602-279B-684C-A789-83887A5F46BD}"/>
              </a:ext>
            </a:extLst>
          </p:cNvPr>
          <p:cNvSpPr/>
          <p:nvPr/>
        </p:nvSpPr>
        <p:spPr>
          <a:xfrm>
            <a:off x="6617970" y="4331970"/>
            <a:ext cx="1794510" cy="14287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0’s and 1’s</a:t>
            </a:r>
          </a:p>
          <a:p>
            <a:pPr algn="ctr"/>
            <a:r>
              <a:rPr lang="en-US" dirty="0"/>
              <a:t>(binary)</a:t>
            </a: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B5F45051-C186-384E-81AD-9E8DBDF24919}"/>
              </a:ext>
            </a:extLst>
          </p:cNvPr>
          <p:cNvSpPr/>
          <p:nvPr/>
        </p:nvSpPr>
        <p:spPr>
          <a:xfrm>
            <a:off x="3383280" y="4634865"/>
            <a:ext cx="2377440" cy="822960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0F0672-9342-3F47-A392-AF78BDFEB09D}"/>
              </a:ext>
            </a:extLst>
          </p:cNvPr>
          <p:cNvCxnSpPr>
            <a:stCxn id="4" idx="3"/>
            <a:endCxn id="6" idx="5"/>
          </p:cNvCxnSpPr>
          <p:nvPr/>
        </p:nvCxnSpPr>
        <p:spPr>
          <a:xfrm>
            <a:off x="2526030" y="5046345"/>
            <a:ext cx="96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EB71465-941F-AD4B-881B-62AA768A4475}"/>
              </a:ext>
            </a:extLst>
          </p:cNvPr>
          <p:cNvCxnSpPr>
            <a:stCxn id="6" idx="2"/>
            <a:endCxn id="5" idx="1"/>
          </p:cNvCxnSpPr>
          <p:nvPr/>
        </p:nvCxnSpPr>
        <p:spPr>
          <a:xfrm>
            <a:off x="5657850" y="5046345"/>
            <a:ext cx="96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8816E9-2F75-FF4C-B534-330C5286850C}"/>
              </a:ext>
            </a:extLst>
          </p:cNvPr>
          <p:cNvSpPr txBox="1"/>
          <p:nvPr/>
        </p:nvSpPr>
        <p:spPr>
          <a:xfrm>
            <a:off x="1340698" y="6031209"/>
            <a:ext cx="6462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need a </a:t>
            </a:r>
            <a:r>
              <a:rPr lang="en-US" sz="2400" i="1" u="sng" dirty="0"/>
              <a:t>tool</a:t>
            </a:r>
            <a:r>
              <a:rPr lang="en-US" sz="2400" dirty="0"/>
              <a:t> to translate our language to binary</a:t>
            </a:r>
          </a:p>
        </p:txBody>
      </p:sp>
    </p:spTree>
    <p:extLst>
      <p:ext uri="{BB962C8B-B14F-4D97-AF65-F5344CB8AC3E}">
        <p14:creationId xmlns:p14="http://schemas.microsoft.com/office/powerpoint/2010/main" val="278357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B1916-D491-5543-8534-17C4A5CC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B091-FFDF-3B49-8C79-3C6C94FF6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Input:</a:t>
            </a:r>
          </a:p>
          <a:p>
            <a:pPr lvl="1"/>
            <a:r>
              <a:rPr lang="en-US" dirty="0"/>
              <a:t>A program (sequence of instructions) written in a well-defined, predictable language</a:t>
            </a:r>
          </a:p>
          <a:p>
            <a:r>
              <a:rPr lang="en-US" dirty="0"/>
              <a:t>Output:</a:t>
            </a:r>
          </a:p>
          <a:p>
            <a:pPr lvl="1"/>
            <a:r>
              <a:rPr lang="en-US" dirty="0"/>
              <a:t>A sequence of bits that a computer architecture can execute</a:t>
            </a:r>
          </a:p>
          <a:p>
            <a:r>
              <a:rPr lang="en-US" dirty="0"/>
              <a:t>Task:</a:t>
            </a:r>
          </a:p>
          <a:p>
            <a:pPr lvl="1"/>
            <a:r>
              <a:rPr lang="en-US" dirty="0"/>
              <a:t>Compilers </a:t>
            </a:r>
            <a:r>
              <a:rPr lang="en-US" b="1" dirty="0"/>
              <a:t>translate</a:t>
            </a:r>
            <a:r>
              <a:rPr lang="en-US" dirty="0"/>
              <a:t> from an </a:t>
            </a:r>
            <a:r>
              <a:rPr lang="en-US" i="1" u="sng" dirty="0"/>
              <a:t>input language</a:t>
            </a:r>
            <a:r>
              <a:rPr lang="en-US" dirty="0"/>
              <a:t> to an </a:t>
            </a:r>
            <a:r>
              <a:rPr lang="en-US" i="1" u="sng" dirty="0"/>
              <a:t>output language</a:t>
            </a:r>
            <a:r>
              <a:rPr lang="en-US" dirty="0"/>
              <a:t> without loss of functionality</a:t>
            </a:r>
          </a:p>
          <a:p>
            <a:pPr lvl="1"/>
            <a:r>
              <a:rPr lang="en-US" dirty="0"/>
              <a:t>Mathematically correct</a:t>
            </a:r>
          </a:p>
        </p:txBody>
      </p:sp>
    </p:spTree>
    <p:extLst>
      <p:ext uri="{BB962C8B-B14F-4D97-AF65-F5344CB8AC3E}">
        <p14:creationId xmlns:p14="http://schemas.microsoft.com/office/powerpoint/2010/main" val="190984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5856-8255-3141-8DA7-2A5A26E19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Language?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3E621-286F-F54D-A50D-8F736E2037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41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932E-1523-9046-921D-4247B0C0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DFA20-1A9A-4F44-80B1-E1099FF08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+mj-lt"/>
              </a:rPr>
              <a:t>Discussion:</a:t>
            </a:r>
          </a:p>
          <a:p>
            <a:r>
              <a:rPr lang="en-US" dirty="0"/>
              <a:t>What year do you think the first programming language came out?</a:t>
            </a:r>
          </a:p>
          <a:p>
            <a:r>
              <a:rPr lang="en-US" dirty="0"/>
              <a:t>What did it look like?</a:t>
            </a:r>
          </a:p>
          <a:p>
            <a:r>
              <a:rPr lang="en-US" dirty="0"/>
              <a:t>What did it run 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9F46D2-650F-7346-A578-BA9595B1D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5" y="5126532"/>
            <a:ext cx="4171950" cy="933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5A6731-F7DB-8B45-8B0D-64BA51697BE7}"/>
              </a:ext>
            </a:extLst>
          </p:cNvPr>
          <p:cNvSpPr txBox="1"/>
          <p:nvPr/>
        </p:nvSpPr>
        <p:spPr>
          <a:xfrm>
            <a:off x="2486025" y="6059982"/>
            <a:ext cx="88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 1930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03B317-0A3F-0241-8779-A89509D7D3D6}"/>
              </a:ext>
            </a:extLst>
          </p:cNvPr>
          <p:cNvSpPr txBox="1"/>
          <p:nvPr/>
        </p:nvSpPr>
        <p:spPr>
          <a:xfrm>
            <a:off x="3547984" y="6059981"/>
            <a:ext cx="88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1930 –</a:t>
            </a:r>
          </a:p>
          <a:p>
            <a:pPr algn="ctr"/>
            <a:r>
              <a:rPr lang="en-US" dirty="0"/>
              <a:t>1940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EAD3B7-0C2E-714C-AEE2-8E264447E4D8}"/>
              </a:ext>
            </a:extLst>
          </p:cNvPr>
          <p:cNvSpPr txBox="1"/>
          <p:nvPr/>
        </p:nvSpPr>
        <p:spPr>
          <a:xfrm>
            <a:off x="4638284" y="6059981"/>
            <a:ext cx="88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1940 –</a:t>
            </a:r>
          </a:p>
          <a:p>
            <a:pPr algn="ctr"/>
            <a:r>
              <a:rPr lang="en-US" dirty="0"/>
              <a:t>1950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1976CE-886F-314E-933A-F98324E55620}"/>
              </a:ext>
            </a:extLst>
          </p:cNvPr>
          <p:cNvSpPr txBox="1"/>
          <p:nvPr/>
        </p:nvSpPr>
        <p:spPr>
          <a:xfrm>
            <a:off x="5692397" y="6059981"/>
            <a:ext cx="88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  <a:p>
            <a:pPr algn="ctr"/>
            <a:r>
              <a:rPr lang="en-US" dirty="0"/>
              <a:t>1950</a:t>
            </a:r>
          </a:p>
        </p:txBody>
      </p:sp>
    </p:spTree>
    <p:extLst>
      <p:ext uri="{BB962C8B-B14F-4D97-AF65-F5344CB8AC3E}">
        <p14:creationId xmlns:p14="http://schemas.microsoft.com/office/powerpoint/2010/main" val="1761797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81E6-3F87-4942-A7AC-D28ACAFC3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Program</a:t>
            </a:r>
            <a:r>
              <a:rPr lang="en-US" strike="sngStrike" dirty="0">
                <a:solidFill>
                  <a:srgbClr val="FF0000"/>
                </a:solidFill>
              </a:rPr>
              <a:t>ming Language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1F0A64-238B-2C44-9246-80750E068C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" y="1464976"/>
            <a:ext cx="7166609" cy="501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6F115C-79EF-0A46-A029-C7D7FB39D3C1}"/>
              </a:ext>
            </a:extLst>
          </p:cNvPr>
          <p:cNvSpPr txBox="1"/>
          <p:nvPr/>
        </p:nvSpPr>
        <p:spPr>
          <a:xfrm>
            <a:off x="6200918" y="6481603"/>
            <a:ext cx="1994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Ada Lovelace, 1843</a:t>
            </a:r>
          </a:p>
        </p:txBody>
      </p:sp>
    </p:spTree>
    <p:extLst>
      <p:ext uri="{BB962C8B-B14F-4D97-AF65-F5344CB8AC3E}">
        <p14:creationId xmlns:p14="http://schemas.microsoft.com/office/powerpoint/2010/main" val="49056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3B95-F260-454C-8927-8A51A9E6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91B16-4A0C-4346-BAEA-E3E2045C6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>
                <a:solidFill>
                  <a:schemeClr val="accent1"/>
                </a:solidFill>
              </a:rPr>
              <a:t>Plankalkül</a:t>
            </a:r>
            <a:r>
              <a:rPr lang="en-US" dirty="0">
                <a:sym typeface="Wingdings" pitchFamily="2" charset="2"/>
              </a:rPr>
              <a:t> (1942-1945)</a:t>
            </a:r>
          </a:p>
          <a:p>
            <a:r>
              <a:rPr lang="en-US" dirty="0"/>
              <a:t>Konrad </a:t>
            </a:r>
            <a:r>
              <a:rPr lang="en-US" dirty="0" err="1"/>
              <a:t>Zuse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309A7D-41E1-A54A-B8FB-FC49B3E81EEB}"/>
              </a:ext>
            </a:extLst>
          </p:cNvPr>
          <p:cNvSpPr txBox="1"/>
          <p:nvPr/>
        </p:nvSpPr>
        <p:spPr>
          <a:xfrm>
            <a:off x="2011680" y="1173382"/>
            <a:ext cx="1577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Created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4EECC5-7BFA-6C42-A2DF-E2E8A88FD846}"/>
              </a:ext>
            </a:extLst>
          </p:cNvPr>
          <p:cNvSpPr txBox="1"/>
          <p:nvPr/>
        </p:nvSpPr>
        <p:spPr>
          <a:xfrm>
            <a:off x="1491615" y="3007855"/>
            <a:ext cx="6160770" cy="25853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P1 max3 (V0[:8.0],V1[:8.0],V2[:8.0]) → R0[:8.0]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max(V0[:8.0],V1[:8.0]) → Z1[:8.0]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max(Z1[:8.0],V2[:8.0]) → R0[:8.0]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P2 max (V0[:8.0],V1[:8.0]) → R0[:8.0]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V0[:8.0] → Z1[:8.0]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(Z1[:8.0] &lt; V1[:8.0]) → V1[:8.0] → Z1[:8.0]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Z1[:8.0] → R0[:8.0]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78BB2F-2940-5C4C-A908-65BB6CEFFDD3}"/>
              </a:ext>
            </a:extLst>
          </p:cNvPr>
          <p:cNvSpPr txBox="1"/>
          <p:nvPr/>
        </p:nvSpPr>
        <p:spPr>
          <a:xfrm>
            <a:off x="390919" y="5807631"/>
            <a:ext cx="836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function </a:t>
            </a:r>
            <a:r>
              <a:rPr lang="en-US" b="1" i="1" dirty="0"/>
              <a:t>max3</a:t>
            </a:r>
            <a:r>
              <a:rPr lang="en-US" i="1" dirty="0"/>
              <a:t> (in a linear transcription) that calculates the maximum of three variables</a:t>
            </a:r>
          </a:p>
        </p:txBody>
      </p:sp>
    </p:spTree>
    <p:extLst>
      <p:ext uri="{BB962C8B-B14F-4D97-AF65-F5344CB8AC3E}">
        <p14:creationId xmlns:p14="http://schemas.microsoft.com/office/powerpoint/2010/main" val="3225562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3B95-F260-454C-8927-8A51A9E6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91B16-4A0C-4346-BAEA-E3E2045C6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chemeClr val="accent1"/>
                </a:solidFill>
              </a:rPr>
              <a:t>FORTRAN</a:t>
            </a:r>
            <a:r>
              <a:rPr lang="en-US" dirty="0">
                <a:sym typeface="Wingdings" pitchFamily="2" charset="2"/>
              </a:rPr>
              <a:t> (1954)</a:t>
            </a:r>
          </a:p>
          <a:p>
            <a:r>
              <a:rPr lang="en-US" dirty="0"/>
              <a:t>John Backus + IBM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309A7D-41E1-A54A-B8FB-FC49B3E81EEB}"/>
              </a:ext>
            </a:extLst>
          </p:cNvPr>
          <p:cNvSpPr txBox="1"/>
          <p:nvPr/>
        </p:nvSpPr>
        <p:spPr>
          <a:xfrm>
            <a:off x="1693889" y="1213140"/>
            <a:ext cx="2218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Commercial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5264E88-368F-B247-8330-53D29C891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23" y="2923082"/>
            <a:ext cx="5995261" cy="393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CC89CED-7602-B84A-8389-B9BB2223246E}"/>
              </a:ext>
            </a:extLst>
          </p:cNvPr>
          <p:cNvSpPr/>
          <p:nvPr/>
        </p:nvSpPr>
        <p:spPr>
          <a:xfrm>
            <a:off x="-6625" y="2923082"/>
            <a:ext cx="5995262" cy="3962628"/>
          </a:xfrm>
          <a:prstGeom prst="rect">
            <a:avLst/>
          </a:prstGeom>
          <a:gradFill flip="none" rotWithShape="1">
            <a:gsLst>
              <a:gs pos="100000">
                <a:schemeClr val="accent3">
                  <a:satMod val="105000"/>
                  <a:tint val="67000"/>
                  <a:lumMod val="0"/>
                  <a:lumOff val="100000"/>
                  <a:alpha val="0"/>
                </a:schemeClr>
              </a:gs>
              <a:gs pos="0">
                <a:schemeClr val="bg1">
                  <a:lumMod val="0"/>
                  <a:lumOff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3F3AF1-CE29-7F4B-B672-B6E8317C51B4}"/>
              </a:ext>
            </a:extLst>
          </p:cNvPr>
          <p:cNvSpPr/>
          <p:nvPr/>
        </p:nvSpPr>
        <p:spPr>
          <a:xfrm>
            <a:off x="-6624" y="2895372"/>
            <a:ext cx="5995262" cy="3962628"/>
          </a:xfrm>
          <a:prstGeom prst="rect">
            <a:avLst/>
          </a:prstGeom>
          <a:gradFill flip="none" rotWithShape="1">
            <a:gsLst>
              <a:gs pos="100000">
                <a:schemeClr val="accent3">
                  <a:satMod val="105000"/>
                  <a:tint val="67000"/>
                  <a:lumMod val="0"/>
                  <a:lumOff val="100000"/>
                  <a:alpha val="0"/>
                </a:schemeClr>
              </a:gs>
              <a:gs pos="0">
                <a:schemeClr val="bg1">
                  <a:lumMod val="0"/>
                  <a:lumOff val="10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61CF3B-85F9-DD43-9483-165142AD3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5101" y="2035882"/>
            <a:ext cx="5428899" cy="470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84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ACAC-44C5-7949-98D7-90F13B213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Your First Programming Language?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DDE1F-45C3-D943-815E-0015C8FFC0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88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C25E02-882C-EB41-BCB7-4DF811F96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History of Programming Languages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CE265C8-4ED9-274A-9C7C-E205D40A06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2"/>
          <a:stretch/>
        </p:blipFill>
        <p:spPr bwMode="auto">
          <a:xfrm>
            <a:off x="2197865" y="1571224"/>
            <a:ext cx="474826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009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4402-E7A3-E048-9328-8F421CA3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History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BE76-2FED-F441-9A16-D7435F93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Split up into four groups (randomly)</a:t>
            </a:r>
          </a:p>
          <a:p>
            <a:r>
              <a:rPr lang="en-US" b="1" dirty="0"/>
              <a:t>Group 1: </a:t>
            </a:r>
            <a:r>
              <a:rPr lang="en-US" dirty="0"/>
              <a:t>1960 – 1980</a:t>
            </a:r>
          </a:p>
          <a:p>
            <a:r>
              <a:rPr lang="en-US" b="1" dirty="0"/>
              <a:t>Group 2: </a:t>
            </a:r>
            <a:r>
              <a:rPr lang="en-US" dirty="0"/>
              <a:t>1980 – 1995</a:t>
            </a:r>
          </a:p>
          <a:p>
            <a:r>
              <a:rPr lang="en-US" b="1" dirty="0"/>
              <a:t>Group 3: </a:t>
            </a:r>
            <a:r>
              <a:rPr lang="en-US" dirty="0"/>
              <a:t>1995 – 2010</a:t>
            </a:r>
          </a:p>
          <a:p>
            <a:r>
              <a:rPr lang="en-US" b="1" dirty="0"/>
              <a:t>Group 4: </a:t>
            </a:r>
            <a:r>
              <a:rPr lang="en-US" dirty="0"/>
              <a:t>2010 – Present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98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1F2C-4C16-E149-BFC9-5673D49E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History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CD24-3A6D-764D-8848-833826F3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Spend approximately 20 minutes in your group searching the internet (Google, Wikipedia).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Identify:</a:t>
            </a:r>
          </a:p>
          <a:p>
            <a:pPr lvl="1"/>
            <a:r>
              <a:rPr lang="en-US" dirty="0"/>
              <a:t>What languages seem important (that you’ve heard of)?</a:t>
            </a:r>
          </a:p>
          <a:p>
            <a:pPr lvl="1"/>
            <a:r>
              <a:rPr lang="en-US" dirty="0"/>
              <a:t>What is the “coolest” language?</a:t>
            </a:r>
          </a:p>
          <a:p>
            <a:pPr lvl="1"/>
            <a:r>
              <a:rPr lang="en-US" dirty="0"/>
              <a:t>What is the origin of the language?</a:t>
            </a:r>
          </a:p>
          <a:p>
            <a:pPr lvl="2"/>
            <a:r>
              <a:rPr lang="en-US" dirty="0"/>
              <a:t>Research (PhD)</a:t>
            </a:r>
          </a:p>
          <a:p>
            <a:pPr lvl="2"/>
            <a:r>
              <a:rPr lang="en-US" dirty="0"/>
              <a:t>Industry (IBM, Kodak, HP, Apple, Google, Microsoft,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Hobby (someone’s fun project)</a:t>
            </a:r>
          </a:p>
          <a:p>
            <a:pPr lvl="1"/>
            <a:r>
              <a:rPr lang="en-US" dirty="0"/>
              <a:t>Trends of languages during the time period</a:t>
            </a:r>
          </a:p>
        </p:txBody>
      </p:sp>
    </p:spTree>
    <p:extLst>
      <p:ext uri="{BB962C8B-B14F-4D97-AF65-F5344CB8AC3E}">
        <p14:creationId xmlns:p14="http://schemas.microsoft.com/office/powerpoint/2010/main" val="1222492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1F2C-4C16-E149-BFC9-5673D49E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History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CD24-3A6D-764D-8848-833826F3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Regroup after 20 minutes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Have each group give a short presentation with your findings</a:t>
            </a:r>
          </a:p>
          <a:p>
            <a:pPr lvl="1"/>
            <a:r>
              <a:rPr lang="en-US" dirty="0"/>
              <a:t>Don’t worry -- I’ll help you out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7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DD86A-1FA6-3C4A-AD27-583924B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6000" dirty="0" err="1"/>
              <a:t>lan·guage</a:t>
            </a:r>
            <a:endParaRPr lang="en-US" sz="6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D1424-FD64-4A46-B417-4971B6320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/ˈ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laNGɡwij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noun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method of human communication, either spoken or written, consisting of the use of words in a structured and conventional </a:t>
            </a:r>
            <a:r>
              <a:rPr lang="en-US" dirty="0">
                <a:solidFill>
                  <a:schemeClr val="bg1"/>
                </a:solidFill>
              </a:rPr>
              <a:t>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system of symbols and rules for writing programs or algorithms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8388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DD86A-1FA6-3C4A-AD27-583924B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Linguistics Definition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D1424-FD64-4A46-B417-4971B6320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tx2"/>
                </a:solidFill>
              </a:rPr>
              <a:t>the method of human communication, either spoken or written, consisting of the use of words in a structured and conventional way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Does “spoken” make sense for computers?</a:t>
            </a:r>
          </a:p>
          <a:p>
            <a:endParaRPr lang="en-US" dirty="0"/>
          </a:p>
          <a:p>
            <a:r>
              <a:rPr lang="en-US" dirty="0"/>
              <a:t>Is “human communication” feasible with computer programs?</a:t>
            </a:r>
          </a:p>
        </p:txBody>
      </p:sp>
    </p:spTree>
    <p:extLst>
      <p:ext uri="{BB962C8B-B14F-4D97-AF65-F5344CB8AC3E}">
        <p14:creationId xmlns:p14="http://schemas.microsoft.com/office/powerpoint/2010/main" val="372398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DD86A-1FA6-3C4A-AD27-583924B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>Computer Science Definition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D1424-FD64-4A46-B417-4971B6320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tx2"/>
                </a:solidFill>
              </a:rPr>
              <a:t>a system of tokens and rules for writing programs or algorithms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What tokens do we use?</a:t>
            </a:r>
          </a:p>
          <a:p>
            <a:endParaRPr lang="en-US" dirty="0"/>
          </a:p>
          <a:p>
            <a:r>
              <a:rPr lang="en-US" dirty="0"/>
              <a:t>What rules do we have?</a:t>
            </a:r>
          </a:p>
        </p:txBody>
      </p:sp>
    </p:spTree>
    <p:extLst>
      <p:ext uri="{BB962C8B-B14F-4D97-AF65-F5344CB8AC3E}">
        <p14:creationId xmlns:p14="http://schemas.microsoft.com/office/powerpoint/2010/main" val="331801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BF51-AF14-C349-9363-3B3EA0AB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CCC2A-516B-404C-B4B9-0D7AE9ABD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domain of </a:t>
            </a:r>
            <a:r>
              <a:rPr lang="en-US" u="sng" dirty="0"/>
              <a:t>language design</a:t>
            </a:r>
            <a:r>
              <a:rPr lang="en-US" dirty="0"/>
              <a:t>, we will refer to each word as a unique </a:t>
            </a:r>
            <a:r>
              <a:rPr lang="en-US" b="1" i="1" dirty="0"/>
              <a:t>token</a:t>
            </a:r>
          </a:p>
          <a:p>
            <a:r>
              <a:rPr lang="en-US" dirty="0"/>
              <a:t>Tokens can come in any order or be anything, but some tokens might have some special meaning</a:t>
            </a:r>
          </a:p>
          <a:p>
            <a:r>
              <a:rPr lang="en-US" dirty="0"/>
              <a:t>Usually alphanumeric, numeric, or symbolic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chemeClr val="accent1"/>
                </a:solidFill>
              </a:rPr>
              <a:t>What tokens might we have in Java? C++?</a:t>
            </a:r>
          </a:p>
        </p:txBody>
      </p:sp>
    </p:spTree>
    <p:extLst>
      <p:ext uri="{BB962C8B-B14F-4D97-AF65-F5344CB8AC3E}">
        <p14:creationId xmlns:p14="http://schemas.microsoft.com/office/powerpoint/2010/main" val="92353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79040-789F-2240-B118-A00DBE8C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BC8A8-FF59-754F-BB40-F584F5757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Keywords</a:t>
            </a:r>
            <a:r>
              <a:rPr lang="en-US" dirty="0"/>
              <a:t> are a type of Token</a:t>
            </a:r>
          </a:p>
          <a:p>
            <a:r>
              <a:rPr lang="en-US" dirty="0"/>
              <a:t>Usually reserved by the language</a:t>
            </a:r>
          </a:p>
          <a:p>
            <a:r>
              <a:rPr lang="en-US" dirty="0"/>
              <a:t>Only be used in specific locations</a:t>
            </a:r>
            <a:endParaRPr lang="en-US" b="1" i="1" dirty="0"/>
          </a:p>
          <a:p>
            <a:endParaRPr lang="en-US" b="1" i="1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Examples: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 </a:t>
            </a:r>
            <a:r>
              <a:rPr lang="en-US" dirty="0"/>
              <a:t> in Java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/>
              <a:t> in C++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/>
              <a:t> in </a:t>
            </a:r>
            <a:r>
              <a:rPr lang="en-US" dirty="0" err="1"/>
              <a:t>Javascript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 </a:t>
            </a:r>
            <a:r>
              <a:rPr lang="en-US" dirty="0"/>
              <a:t> in Python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 </a:t>
            </a:r>
            <a:r>
              <a:rPr lang="en-US" dirty="0"/>
              <a:t> in </a:t>
            </a:r>
            <a:r>
              <a:rPr lang="en-US" dirty="0" err="1"/>
              <a:t>OCaml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0CD22-932A-3C47-BED5-3190F06401C3}"/>
              </a:ext>
            </a:extLst>
          </p:cNvPr>
          <p:cNvSpPr txBox="1"/>
          <p:nvPr/>
        </p:nvSpPr>
        <p:spPr>
          <a:xfrm>
            <a:off x="6275070" y="4709160"/>
            <a:ext cx="1501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accent1"/>
                </a:solidFill>
              </a:rPr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3752287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4CD10-55B6-2A4B-B8D8-AE6B452F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C02B3-7EDC-714C-AAA9-249A8C87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Symbols</a:t>
            </a:r>
            <a:r>
              <a:rPr lang="en-US" dirty="0"/>
              <a:t> are another type of Token</a:t>
            </a:r>
          </a:p>
          <a:p>
            <a:r>
              <a:rPr lang="en-US" dirty="0"/>
              <a:t>Usually combinations of punctuation characters</a:t>
            </a:r>
          </a:p>
          <a:p>
            <a:r>
              <a:rPr lang="en-US" dirty="0"/>
              <a:t>Often used to indicate special operations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Examples: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/>
              <a:t> in Java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|&gt; </a:t>
            </a:r>
            <a:r>
              <a:rPr lang="en-US" dirty="0"/>
              <a:t> in </a:t>
            </a:r>
            <a:r>
              <a:rPr lang="en-US" dirty="0" err="1"/>
              <a:t>OCaml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en-US" dirty="0"/>
              <a:t> in </a:t>
            </a:r>
            <a:r>
              <a:rPr lang="en-US" dirty="0" err="1"/>
              <a:t>Javascript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&lt;&lt; </a:t>
            </a:r>
            <a:r>
              <a:rPr lang="en-US" dirty="0"/>
              <a:t> in C++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DAB722-40BD-5449-B879-57CA9310B9FF}"/>
              </a:ext>
            </a:extLst>
          </p:cNvPr>
          <p:cNvSpPr txBox="1"/>
          <p:nvPr/>
        </p:nvSpPr>
        <p:spPr>
          <a:xfrm>
            <a:off x="6275070" y="4709160"/>
            <a:ext cx="1501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accent1"/>
                </a:solidFill>
              </a:rPr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32066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555D5-1DED-8042-8F87-D7458EE79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D7BA0-486B-4342-ADB0-89652A729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Identifiers </a:t>
            </a:r>
            <a:r>
              <a:rPr lang="en-US" dirty="0"/>
              <a:t>refer to specific entities of our program</a:t>
            </a:r>
          </a:p>
          <a:p>
            <a:r>
              <a:rPr lang="en-US" dirty="0"/>
              <a:t>Creating a new variable or function</a:t>
            </a:r>
          </a:p>
          <a:p>
            <a:r>
              <a:rPr lang="en-US" dirty="0"/>
              <a:t>Accessing a data member</a:t>
            </a:r>
          </a:p>
          <a:p>
            <a:r>
              <a:rPr lang="en-US" dirty="0"/>
              <a:t>Calling a function</a:t>
            </a:r>
          </a:p>
          <a:p>
            <a:r>
              <a:rPr lang="en-US" dirty="0"/>
              <a:t>Using a library</a:t>
            </a:r>
          </a:p>
        </p:txBody>
      </p:sp>
    </p:spTree>
    <p:extLst>
      <p:ext uri="{BB962C8B-B14F-4D97-AF65-F5344CB8AC3E}">
        <p14:creationId xmlns:p14="http://schemas.microsoft.com/office/powerpoint/2010/main" val="417479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1379</Words>
  <Application>Microsoft Macintosh PowerPoint</Application>
  <PresentationFormat>On-screen Show (4:3)</PresentationFormat>
  <Paragraphs>229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Consolas</vt:lpstr>
      <vt:lpstr>Office Theme</vt:lpstr>
      <vt:lpstr>Language Design and Evolution</vt:lpstr>
      <vt:lpstr>What is a Language?</vt:lpstr>
      <vt:lpstr>lan·guage</vt:lpstr>
      <vt:lpstr>Linguistics Definition</vt:lpstr>
      <vt:lpstr>Computer Science Definition</vt:lpstr>
      <vt:lpstr>Tokens</vt:lpstr>
      <vt:lpstr>Keywords</vt:lpstr>
      <vt:lpstr>Symbols</vt:lpstr>
      <vt:lpstr>Identifiers</vt:lpstr>
      <vt:lpstr>Rules</vt:lpstr>
      <vt:lpstr>Syntax Rules (in English)</vt:lpstr>
      <vt:lpstr>Syntax Rules (in Java)</vt:lpstr>
      <vt:lpstr>Syntax Rules (in Java)</vt:lpstr>
      <vt:lpstr>Syntax Rules (in Java)</vt:lpstr>
      <vt:lpstr>Syntax Rules (in Java)</vt:lpstr>
      <vt:lpstr>Syntax Rules (in Java)</vt:lpstr>
      <vt:lpstr>Rosetta Code Examples (Homework)</vt:lpstr>
      <vt:lpstr>Language Transformation</vt:lpstr>
      <vt:lpstr>Compilers</vt:lpstr>
      <vt:lpstr>The First Programming Language</vt:lpstr>
      <vt:lpstr>The First Programming Language</vt:lpstr>
      <vt:lpstr>The First Programming Language</vt:lpstr>
      <vt:lpstr>The First Programming Language</vt:lpstr>
      <vt:lpstr>What Was Your First Programming Language?</vt:lpstr>
      <vt:lpstr>History of Programming Languages</vt:lpstr>
      <vt:lpstr>History of Programming Languages</vt:lpstr>
      <vt:lpstr>History of Programming Languages</vt:lpstr>
      <vt:lpstr>History of Programming Languages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Design and Evolution</dc:title>
  <dc:creator>William Killian</dc:creator>
  <cp:lastModifiedBy>William Killian</cp:lastModifiedBy>
  <cp:revision>2</cp:revision>
  <dcterms:created xsi:type="dcterms:W3CDTF">2020-08-25T21:34:25Z</dcterms:created>
  <dcterms:modified xsi:type="dcterms:W3CDTF">2020-08-27T11:38:51Z</dcterms:modified>
</cp:coreProperties>
</file>