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64"/>
  </p:notesMasterIdLst>
  <p:sldIdLst>
    <p:sldId id="341" r:id="rId2"/>
    <p:sldId id="400" r:id="rId3"/>
    <p:sldId id="401" r:id="rId4"/>
    <p:sldId id="402" r:id="rId5"/>
    <p:sldId id="403" r:id="rId6"/>
    <p:sldId id="404" r:id="rId7"/>
    <p:sldId id="405" r:id="rId8"/>
    <p:sldId id="406" r:id="rId9"/>
    <p:sldId id="407" r:id="rId10"/>
    <p:sldId id="408" r:id="rId11"/>
    <p:sldId id="409" r:id="rId12"/>
    <p:sldId id="410" r:id="rId13"/>
    <p:sldId id="411" r:id="rId14"/>
    <p:sldId id="412" r:id="rId15"/>
    <p:sldId id="413" r:id="rId16"/>
    <p:sldId id="414" r:id="rId17"/>
    <p:sldId id="415" r:id="rId18"/>
    <p:sldId id="416" r:id="rId19"/>
    <p:sldId id="417" r:id="rId20"/>
    <p:sldId id="418" r:id="rId21"/>
    <p:sldId id="419" r:id="rId22"/>
    <p:sldId id="460" r:id="rId23"/>
    <p:sldId id="420" r:id="rId24"/>
    <p:sldId id="421" r:id="rId25"/>
    <p:sldId id="422" r:id="rId26"/>
    <p:sldId id="423" r:id="rId27"/>
    <p:sldId id="424" r:id="rId28"/>
    <p:sldId id="425" r:id="rId29"/>
    <p:sldId id="426" r:id="rId30"/>
    <p:sldId id="427" r:id="rId31"/>
    <p:sldId id="428" r:id="rId32"/>
    <p:sldId id="429" r:id="rId33"/>
    <p:sldId id="430" r:id="rId34"/>
    <p:sldId id="431" r:id="rId35"/>
    <p:sldId id="432" r:id="rId36"/>
    <p:sldId id="433" r:id="rId37"/>
    <p:sldId id="434" r:id="rId38"/>
    <p:sldId id="435" r:id="rId39"/>
    <p:sldId id="436" r:id="rId40"/>
    <p:sldId id="437" r:id="rId41"/>
    <p:sldId id="438" r:id="rId42"/>
    <p:sldId id="439" r:id="rId43"/>
    <p:sldId id="440" r:id="rId44"/>
    <p:sldId id="441" r:id="rId45"/>
    <p:sldId id="442" r:id="rId46"/>
    <p:sldId id="443" r:id="rId47"/>
    <p:sldId id="444" r:id="rId48"/>
    <p:sldId id="445" r:id="rId49"/>
    <p:sldId id="446" r:id="rId50"/>
    <p:sldId id="447" r:id="rId51"/>
    <p:sldId id="448" r:id="rId52"/>
    <p:sldId id="449" r:id="rId53"/>
    <p:sldId id="450" r:id="rId54"/>
    <p:sldId id="451" r:id="rId55"/>
    <p:sldId id="452" r:id="rId56"/>
    <p:sldId id="453" r:id="rId57"/>
    <p:sldId id="454" r:id="rId58"/>
    <p:sldId id="455" r:id="rId59"/>
    <p:sldId id="456" r:id="rId60"/>
    <p:sldId id="457" r:id="rId61"/>
    <p:sldId id="458" r:id="rId62"/>
    <p:sldId id="459" r:id="rId63"/>
  </p:sldIdLst>
  <p:sldSz cx="12192000" cy="6858000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8000"/>
    <a:srgbClr val="FFFFC0"/>
    <a:srgbClr val="FFFF8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85" autoAdjust="0"/>
    <p:restoredTop sz="85752" autoAdjust="0"/>
  </p:normalViewPr>
  <p:slideViewPr>
    <p:cSldViewPr>
      <p:cViewPr>
        <p:scale>
          <a:sx n="90" d="100"/>
          <a:sy n="90" d="100"/>
        </p:scale>
        <p:origin x="1648" y="5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notesMaster" Target="notesMasters/notesMaster1.xml"/><Relationship Id="rId65" Type="http://schemas.openxmlformats.org/officeDocument/2006/relationships/presProps" Target="presProps.xml"/><Relationship Id="rId66" Type="http://schemas.openxmlformats.org/officeDocument/2006/relationships/viewProps" Target="viewProps.xml"/><Relationship Id="rId67" Type="http://schemas.openxmlformats.org/officeDocument/2006/relationships/theme" Target="theme/theme1.xml"/><Relationship Id="rId68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EE7E115-1C5F-46AB-8CAE-42EB39E519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9560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8F359BA-42FE-4DDE-A285-120C030AAECB}" type="slidenum">
              <a:rPr lang="en-US" altLang="en-US"/>
              <a:pPr eaLnBrk="1" hangingPunct="1"/>
              <a:t>14</a:t>
            </a:fld>
            <a:endParaRPr lang="en-US" altLang="en-US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64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68EB328-6759-E246-AD1A-C9EC13137E0C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charset="0"/>
              </a:rPr>
              <a:t>use jGRASP/DrJava Interactions window to create a list and add some elements, get them, check size</a:t>
            </a:r>
          </a:p>
        </p:txBody>
      </p:sp>
    </p:spTree>
    <p:extLst>
      <p:ext uri="{BB962C8B-B14F-4D97-AF65-F5344CB8AC3E}">
        <p14:creationId xmlns:p14="http://schemas.microsoft.com/office/powerpoint/2010/main" val="1966438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169048A-472D-484A-971C-45AF113CF0AF}" type="slidenum">
              <a:rPr lang="en-US" altLang="en-US"/>
              <a:pPr/>
              <a:t>45</a:t>
            </a:fld>
            <a:endParaRPr lang="en-US" altLang="en-US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charset="0"/>
              </a:rPr>
              <a:t>What happens if you get rid of the int size variable above and replace it with list.size() ?  (infinite loop)</a:t>
            </a:r>
          </a:p>
        </p:txBody>
      </p:sp>
    </p:spTree>
    <p:extLst>
      <p:ext uri="{BB962C8B-B14F-4D97-AF65-F5344CB8AC3E}">
        <p14:creationId xmlns:p14="http://schemas.microsoft.com/office/powerpoint/2010/main" val="5908413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5A2E04A-D383-B444-87DF-34B1C0923882}" type="slidenum">
              <a:rPr lang="en-US" altLang="en-US"/>
              <a:pPr/>
              <a:t>46</a:t>
            </a:fld>
            <a:endParaRPr lang="en-US" altLang="en-US"/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charset="0"/>
              </a:rPr>
              <a:t>Think of "ArrayList&lt;Integer&gt;" as just all being one atomic token representing the type.</a:t>
            </a:r>
          </a:p>
        </p:txBody>
      </p:sp>
    </p:spTree>
    <p:extLst>
      <p:ext uri="{BB962C8B-B14F-4D97-AF65-F5344CB8AC3E}">
        <p14:creationId xmlns:p14="http://schemas.microsoft.com/office/powerpoint/2010/main" val="352297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7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34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4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8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88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6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74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92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1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57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20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25563"/>
            <a:ext cx="11430000" cy="5175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50089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2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3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Classes and Collections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CSCI 162 </a:t>
            </a:r>
            <a:r>
              <a:rPr lang="mr-IN" dirty="0" smtClean="0"/>
              <a:t>–</a:t>
            </a:r>
            <a:r>
              <a:rPr lang="en-US" dirty="0" smtClean="0"/>
              <a:t> Introduction to Programming II</a:t>
            </a:r>
          </a:p>
          <a:p>
            <a:r>
              <a:rPr lang="en-US" dirty="0" smtClean="0"/>
              <a:t>William Killian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86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Redundant program 2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 b="1">
                <a:solidFill>
                  <a:srgbClr val="008080"/>
                </a:solidFill>
                <a:latin typeface="Courier New" panose="02070309020205020404" pitchFamily="49" charset="0"/>
              </a:rPr>
              <a:t>// This program prints all prime numbers up to a maximum.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public class Primes2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public static void main(String[] args)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Scanner console = new Scanner(System.in);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System.out.print("Max number? ");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int max = console.nextInt();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for (int i = 2; i &lt;= max; i++)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    if (isPrime(i))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        System.out.print(i + " ");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}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System.out.println();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700" b="1">
                <a:latin typeface="Courier New" panose="02070309020205020404" pitchFamily="49" charset="0"/>
              </a:rPr>
              <a:t>    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 b="1">
                <a:solidFill>
                  <a:srgbClr val="008080"/>
                </a:solidFill>
                <a:latin typeface="Courier New" panose="02070309020205020404" pitchFamily="49" charset="0"/>
              </a:rPr>
              <a:t>    // Returns true if the given number is prime.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 b="1">
                <a:latin typeface="Courier New" panose="02070309020205020404" pitchFamily="49" charset="0"/>
              </a:rPr>
              <a:t>    public static boolean isPrime(int number)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 b="1">
                <a:latin typeface="Courier New" panose="02070309020205020404" pitchFamily="49" charset="0"/>
              </a:rPr>
              <a:t>        return countFactors(number) == 2;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 b="1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7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 b="1">
                <a:solidFill>
                  <a:srgbClr val="008080"/>
                </a:solidFill>
                <a:latin typeface="Courier New" panose="02070309020205020404" pitchFamily="49" charset="0"/>
              </a:rPr>
              <a:t>    // Returns the number of factors of the given integer.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 b="1">
                <a:latin typeface="Courier New" panose="02070309020205020404" pitchFamily="49" charset="0"/>
              </a:rPr>
              <a:t>    public static int countFactors(int number)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 b="1">
                <a:latin typeface="Courier New" panose="02070309020205020404" pitchFamily="49" charset="0"/>
              </a:rPr>
              <a:t>        int count = 0;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 b="1">
                <a:latin typeface="Courier New" panose="02070309020205020404" pitchFamily="49" charset="0"/>
              </a:rPr>
              <a:t>        for (int i = 1; i &lt;= number; i++)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 b="1">
                <a:latin typeface="Courier New" panose="02070309020205020404" pitchFamily="49" charset="0"/>
              </a:rPr>
              <a:t>            if (number % i == 0)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 b="1">
                <a:latin typeface="Courier New" panose="02070309020205020404" pitchFamily="49" charset="0"/>
              </a:rPr>
              <a:t>                count++;   </a:t>
            </a:r>
            <a:r>
              <a:rPr lang="en-US" altLang="en-US" sz="1500" b="1">
                <a:solidFill>
                  <a:srgbClr val="008080"/>
                </a:solidFill>
                <a:latin typeface="Courier New" panose="02070309020205020404" pitchFamily="49" charset="0"/>
              </a:rPr>
              <a:t>// i is a factor of the number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 b="1">
                <a:latin typeface="Courier New" panose="02070309020205020404" pitchFamily="49" charset="0"/>
              </a:rPr>
              <a:t>        }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 b="1">
                <a:latin typeface="Courier New" panose="02070309020205020404" pitchFamily="49" charset="0"/>
              </a:rPr>
              <a:t>        return count;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 b="1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930016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Classes as modules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b="1" dirty="0" smtClean="0"/>
              <a:t>module</a:t>
            </a:r>
            <a:r>
              <a:rPr lang="en-US" altLang="en-US" dirty="0" smtClean="0"/>
              <a:t>: A reusable piece of software, stored as a class.</a:t>
            </a:r>
          </a:p>
          <a:p>
            <a:pPr lvl="1" eaLnBrk="1" hangingPunct="1"/>
            <a:r>
              <a:rPr lang="en-US" altLang="en-US" dirty="0" smtClean="0"/>
              <a:t>Example module classes: </a:t>
            </a:r>
            <a:r>
              <a:rPr lang="en-US" altLang="en-US" dirty="0" smtClean="0">
                <a:latin typeface="Courier New" panose="02070309020205020404" pitchFamily="49" charset="0"/>
              </a:rPr>
              <a:t>Math</a:t>
            </a:r>
            <a:r>
              <a:rPr lang="en-US" altLang="en-US" dirty="0" smtClean="0"/>
              <a:t>, </a:t>
            </a:r>
            <a:r>
              <a:rPr lang="en-US" altLang="en-US" dirty="0" smtClean="0">
                <a:latin typeface="Courier New" panose="02070309020205020404" pitchFamily="49" charset="0"/>
              </a:rPr>
              <a:t>Arrays</a:t>
            </a:r>
            <a:r>
              <a:rPr lang="en-US" altLang="en-US" dirty="0" smtClean="0"/>
              <a:t>, </a:t>
            </a:r>
            <a:r>
              <a:rPr lang="en-US" altLang="en-US" dirty="0" smtClean="0">
                <a:latin typeface="Courier New" panose="02070309020205020404" pitchFamily="49" charset="0"/>
              </a:rPr>
              <a:t>System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900" dirty="0"/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900" dirty="0"/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This class is a module that contains useful methods 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related to factors and prime numbers.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public class Factors {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// Returns the number of factors of the given integer.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public static 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 </a:t>
            </a:r>
            <a:r>
              <a:rPr lang="en-US" altLang="en-US" sz="1800" dirty="0" err="1">
                <a:latin typeface="Courier New" panose="02070309020205020404" pitchFamily="49" charset="0"/>
              </a:rPr>
              <a:t>countFactors</a:t>
            </a:r>
            <a:r>
              <a:rPr lang="en-US" altLang="en-US" sz="1800" dirty="0">
                <a:latin typeface="Courier New" panose="02070309020205020404" pitchFamily="49" charset="0"/>
              </a:rPr>
              <a:t>(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 number) {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 count = 0;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for (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 i = 1; i &lt;= number; i++) {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    if (number % i == 0) {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        count++;   </a:t>
            </a:r>
            <a:endParaRPr lang="en-US" altLang="en-US" sz="1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    }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}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return count;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900" dirty="0">
                <a:latin typeface="Courier New" panose="02070309020205020404" pitchFamily="49" charset="0"/>
              </a:rPr>
              <a:t>    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// Returns true if the given number is prime.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public static </a:t>
            </a:r>
            <a:r>
              <a:rPr lang="en-US" altLang="en-US" sz="1800" dirty="0" err="1">
                <a:latin typeface="Courier New" panose="02070309020205020404" pitchFamily="49" charset="0"/>
              </a:rPr>
              <a:t>boolean</a:t>
            </a:r>
            <a:r>
              <a:rPr lang="en-US" altLang="en-US" sz="1800" dirty="0">
                <a:latin typeface="Courier New" panose="02070309020205020404" pitchFamily="49" charset="0"/>
              </a:rPr>
              <a:t> </a:t>
            </a:r>
            <a:r>
              <a:rPr lang="en-US" altLang="en-US" sz="1800" dirty="0" err="1">
                <a:latin typeface="Courier New" panose="02070309020205020404" pitchFamily="49" charset="0"/>
              </a:rPr>
              <a:t>isPrime</a:t>
            </a:r>
            <a:r>
              <a:rPr lang="en-US" altLang="en-US" sz="1800" dirty="0">
                <a:latin typeface="Courier New" panose="02070309020205020404" pitchFamily="49" charset="0"/>
              </a:rPr>
              <a:t>(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 number) {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return </a:t>
            </a:r>
            <a:r>
              <a:rPr lang="en-US" altLang="en-US" sz="1800" dirty="0" err="1">
                <a:latin typeface="Courier New" panose="02070309020205020404" pitchFamily="49" charset="0"/>
              </a:rPr>
              <a:t>countFactors</a:t>
            </a:r>
            <a:r>
              <a:rPr lang="en-US" altLang="en-US" sz="1800" dirty="0">
                <a:latin typeface="Courier New" panose="02070309020205020404" pitchFamily="49" charset="0"/>
              </a:rPr>
              <a:t>(number) == 2;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756869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More about modules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 smtClean="0"/>
              <a:t>A module is a partial program, not a complete program.</a:t>
            </a:r>
          </a:p>
          <a:p>
            <a:pPr lvl="1" eaLnBrk="1" hangingPunct="1">
              <a:buFontTx/>
              <a:buNone/>
            </a:pPr>
            <a:endParaRPr lang="en-US" altLang="en-US" sz="900" dirty="0"/>
          </a:p>
          <a:p>
            <a:pPr lvl="1" eaLnBrk="1" hangingPunct="1"/>
            <a:r>
              <a:rPr lang="en-US" altLang="en-US" dirty="0" smtClean="0"/>
              <a:t>It does not have a </a:t>
            </a:r>
            <a:r>
              <a:rPr lang="en-US" altLang="en-US" dirty="0" smtClean="0">
                <a:latin typeface="Courier New" panose="02070309020205020404" pitchFamily="49" charset="0"/>
              </a:rPr>
              <a:t>main</a:t>
            </a:r>
            <a:r>
              <a:rPr lang="en-US" altLang="en-US" dirty="0" smtClean="0"/>
              <a:t>.  You don't run it directly.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Modules are meant to be utilized by other </a:t>
            </a:r>
            <a:r>
              <a:rPr lang="en-US" altLang="en-US" i="1" dirty="0" smtClean="0">
                <a:solidFill>
                  <a:srgbClr val="C00000"/>
                </a:solidFill>
              </a:rPr>
              <a:t>client</a:t>
            </a:r>
            <a:r>
              <a:rPr lang="en-US" altLang="en-US" dirty="0" smtClean="0">
                <a:solidFill>
                  <a:srgbClr val="C00000"/>
                </a:solidFill>
              </a:rPr>
              <a:t> </a:t>
            </a:r>
            <a:r>
              <a:rPr lang="en-US" altLang="en-US" dirty="0" smtClean="0"/>
              <a:t>classes.</a:t>
            </a:r>
          </a:p>
          <a:p>
            <a:pPr lvl="1" eaLnBrk="1" hangingPunct="1">
              <a:buFontTx/>
              <a:buNone/>
            </a:pPr>
            <a:endParaRPr lang="en-US" altLang="en-US" dirty="0" smtClean="0"/>
          </a:p>
          <a:p>
            <a:pPr lvl="1" eaLnBrk="1" hangingPunct="1">
              <a:buFontTx/>
              <a:buNone/>
            </a:pPr>
            <a:endParaRPr lang="en-US" altLang="en-US" dirty="0" smtClean="0"/>
          </a:p>
          <a:p>
            <a:pPr eaLnBrk="1" hangingPunct="1"/>
            <a:r>
              <a:rPr lang="en-US" altLang="en-US" dirty="0" smtClean="0"/>
              <a:t>Syntax:</a:t>
            </a:r>
          </a:p>
          <a:p>
            <a:pPr eaLnBrk="1" hangingPunct="1">
              <a:buFontTx/>
              <a:buNone/>
            </a:pPr>
            <a:endParaRPr lang="en-US" altLang="en-US" sz="900" dirty="0"/>
          </a:p>
          <a:p>
            <a:pPr lvl="1" eaLnBrk="1" hangingPunct="1">
              <a:buFontTx/>
              <a:buNone/>
            </a:pPr>
            <a:r>
              <a:rPr lang="en-US" altLang="en-US" b="1" dirty="0" smtClean="0"/>
              <a:t>	</a:t>
            </a:r>
            <a:r>
              <a:rPr lang="en-US" altLang="en-US" b="1" dirty="0" err="1" smtClean="0"/>
              <a:t>class</a:t>
            </a:r>
            <a:r>
              <a:rPr lang="en-US" altLang="en-US" dirty="0" err="1" smtClean="0">
                <a:latin typeface="Courier New" panose="02070309020205020404" pitchFamily="49" charset="0"/>
              </a:rPr>
              <a:t>.</a:t>
            </a:r>
            <a:r>
              <a:rPr lang="en-US" altLang="en-US" b="1" dirty="0" err="1" smtClean="0"/>
              <a:t>method</a:t>
            </a:r>
            <a:r>
              <a:rPr lang="en-US" altLang="en-US" dirty="0" smtClean="0">
                <a:latin typeface="Courier New" panose="02070309020205020404" pitchFamily="49" charset="0"/>
              </a:rPr>
              <a:t>(</a:t>
            </a:r>
            <a:r>
              <a:rPr lang="en-US" altLang="en-US" b="1" dirty="0" smtClean="0"/>
              <a:t>parameters</a:t>
            </a:r>
            <a:r>
              <a:rPr lang="en-US" altLang="en-US" dirty="0" smtClean="0">
                <a:latin typeface="Courier New" panose="02070309020205020404" pitchFamily="49" charset="0"/>
              </a:rPr>
              <a:t>);</a:t>
            </a:r>
          </a:p>
          <a:p>
            <a:pPr lvl="1" eaLnBrk="1" hangingPunct="1">
              <a:buFontTx/>
              <a:buNone/>
            </a:pPr>
            <a:endParaRPr lang="en-US" altLang="en-US" dirty="0" smtClean="0"/>
          </a:p>
          <a:p>
            <a:pPr eaLnBrk="1" hangingPunct="1"/>
            <a:r>
              <a:rPr lang="en-US" altLang="en-US" dirty="0" smtClean="0"/>
              <a:t>Example:</a:t>
            </a:r>
            <a:endParaRPr lang="en-US" altLang="en-US" sz="900" dirty="0"/>
          </a:p>
          <a:p>
            <a:pPr lvl="1" eaLnBrk="1" hangingPunct="1"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factorsOf24 = </a:t>
            </a:r>
            <a:r>
              <a:rPr lang="en-US" altLang="en-US" b="1" dirty="0" err="1" smtClean="0">
                <a:latin typeface="Courier New" panose="02070309020205020404" pitchFamily="49" charset="0"/>
              </a:rPr>
              <a:t>Factors.countFactors</a:t>
            </a:r>
            <a:r>
              <a:rPr lang="en-US" altLang="en-US" b="1" dirty="0" smtClean="0">
                <a:latin typeface="Courier New" panose="02070309020205020404" pitchFamily="49" charset="0"/>
              </a:rPr>
              <a:t>(24)</a:t>
            </a:r>
            <a:r>
              <a:rPr lang="en-US" altLang="en-US" dirty="0" smtClean="0">
                <a:latin typeface="Courier New" panose="020703090202050204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5826185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Using a module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 b="1">
                <a:solidFill>
                  <a:srgbClr val="008080"/>
                </a:solidFill>
                <a:latin typeface="Courier New" panose="02070309020205020404" pitchFamily="49" charset="0"/>
              </a:rPr>
              <a:t>// This program sees whether some interesting numbers are prime.</a:t>
            </a:r>
            <a:endParaRPr lang="en-US" altLang="en-US" sz="800" b="1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public class Primes {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public static void main(String[] args) {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int[] nums = {1234517, 859501, 53, 142};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for (int i = 0; i &lt; nums.length; i++) {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if (</a:t>
            </a:r>
            <a:r>
              <a:rPr lang="en-US" altLang="en-US" sz="1600" b="1">
                <a:latin typeface="Courier New" panose="02070309020205020404" pitchFamily="49" charset="0"/>
              </a:rPr>
              <a:t>Factors.isPrime(nums[i])</a:t>
            </a:r>
            <a:r>
              <a:rPr lang="en-US" altLang="en-US" sz="160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    System.out.println(nums[i] + " is prime");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}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}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endParaRPr lang="en-US" altLang="en-US" sz="16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 b="1">
                <a:solidFill>
                  <a:srgbClr val="008080"/>
                </a:solidFill>
                <a:latin typeface="Courier New" panose="02070309020205020404" pitchFamily="49" charset="0"/>
              </a:rPr>
              <a:t>// This program prints all prime numbers up to a given maximum.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public class Primes2 {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public static void main(String[] args) {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Scanner console = new Scanner(System.in);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System.out.print("Max number? ");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int max = console.nextInt();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for (int i = 2; i &lt;= max; i++) {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if (</a:t>
            </a:r>
            <a:r>
              <a:rPr lang="en-US" altLang="en-US" sz="1600" b="1">
                <a:latin typeface="Courier New" panose="02070309020205020404" pitchFamily="49" charset="0"/>
              </a:rPr>
              <a:t>Factors.isPrime(i)</a:t>
            </a:r>
            <a:r>
              <a:rPr lang="en-US" altLang="en-US" sz="160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    System.out.print(i + " ");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}   }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System.out.println();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917542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Modules in Java libraries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 b="1">
                <a:solidFill>
                  <a:srgbClr val="008080"/>
                </a:solidFill>
                <a:latin typeface="Courier New" panose="02070309020205020404" pitchFamily="49" charset="0"/>
              </a:rPr>
              <a:t>// Java's built in Math class is a module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public class Math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public static final double PI = 3.14159265358979323846;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18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...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18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public static int abs(int a)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if (a &gt;= 0)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    return a;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} else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    return -a;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}</a:t>
            </a:r>
            <a:endParaRPr lang="en-US" altLang="en-US" sz="18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18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public static double toDegrees(double radians)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return radians * 180 / PI;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30445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Static members</a:t>
            </a:r>
            <a:endParaRPr lang="en-US" altLang="en-US" smtClean="0">
              <a:latin typeface="Courier New" panose="02070309020205020404" pitchFamily="49" charset="0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static</a:t>
            </a:r>
            <a:r>
              <a:rPr lang="en-US" altLang="en-US" dirty="0" smtClean="0"/>
              <a:t>: Part of a class, rather than part of an object.</a:t>
            </a:r>
          </a:p>
          <a:p>
            <a:pPr lvl="1" eaLnBrk="1" hangingPunct="1"/>
            <a:r>
              <a:rPr lang="en-US" altLang="en-US" dirty="0" smtClean="0"/>
              <a:t>Object classes can have static methods </a:t>
            </a:r>
            <a:r>
              <a:rPr lang="en-US" altLang="en-US" i="1" dirty="0" smtClean="0"/>
              <a:t>and fields</a:t>
            </a:r>
            <a:r>
              <a:rPr lang="en-US" altLang="en-US" dirty="0" smtClean="0"/>
              <a:t>.</a:t>
            </a:r>
          </a:p>
          <a:p>
            <a:pPr lvl="1" eaLnBrk="1" hangingPunct="1"/>
            <a:r>
              <a:rPr lang="en-US" altLang="en-US" dirty="0" smtClean="0"/>
              <a:t>Fields not copied into each object; shared by all objects</a:t>
            </a:r>
          </a:p>
        </p:txBody>
      </p:sp>
      <p:grpSp>
        <p:nvGrpSpPr>
          <p:cNvPr id="71684" name="Group 4"/>
          <p:cNvGrpSpPr>
            <a:grpSpLocks/>
          </p:cNvGrpSpPr>
          <p:nvPr/>
        </p:nvGrpSpPr>
        <p:grpSpPr bwMode="auto">
          <a:xfrm>
            <a:off x="2133600" y="2667000"/>
            <a:ext cx="7924800" cy="3830638"/>
            <a:chOff x="384" y="1680"/>
            <a:chExt cx="4992" cy="2413"/>
          </a:xfrm>
        </p:grpSpPr>
        <p:sp>
          <p:nvSpPr>
            <p:cNvPr id="71685" name="Text Box 5"/>
            <p:cNvSpPr txBox="1">
              <a:spLocks noChangeArrowheads="1"/>
            </p:cNvSpPr>
            <p:nvPr/>
          </p:nvSpPr>
          <p:spPr bwMode="auto">
            <a:xfrm>
              <a:off x="1652" y="1680"/>
              <a:ext cx="2668" cy="10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10000"/>
                </a:lnSpc>
              </a:pPr>
              <a:r>
                <a:rPr lang="en-US" altLang="en-US" sz="1400" b="1" u="sng">
                  <a:latin typeface="Verdana" panose="020B0604030504040204" pitchFamily="34" charset="0"/>
                  <a:cs typeface="Times New Roman" panose="02020603050405020304" pitchFamily="18" charset="0"/>
                </a:rPr>
                <a:t>class</a:t>
              </a:r>
            </a:p>
            <a:p>
              <a:pPr algn="l" eaLnBrk="1" hangingPunct="1">
                <a:lnSpc>
                  <a:spcPct val="90000"/>
                </a:lnSpc>
                <a:spcBef>
                  <a:spcPts val="500"/>
                </a:spcBef>
                <a:buClr>
                  <a:srgbClr val="800080"/>
                </a:buClr>
                <a:buSzPct val="55000"/>
              </a:pPr>
              <a:r>
                <a:rPr lang="en-US" altLang="en-US" sz="1400">
                  <a:latin typeface="Verdana" panose="020B0604030504040204" pitchFamily="34" charset="0"/>
                  <a:cs typeface="Times New Roman" panose="02020603050405020304" pitchFamily="18" charset="0"/>
                </a:rPr>
                <a:t>state:</a:t>
              </a:r>
              <a:br>
                <a:rPr lang="en-US" altLang="en-US" sz="1400">
                  <a:latin typeface="Verdan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private </a:t>
              </a:r>
              <a:r>
                <a:rPr lang="en-US" altLang="en-US" sz="1400" b="1">
                  <a:latin typeface="Courier New" panose="02070309020205020404" pitchFamily="49" charset="0"/>
                  <a:cs typeface="Times New Roman" panose="02020603050405020304" pitchFamily="18" charset="0"/>
                </a:rPr>
                <a:t>static</a:t>
              </a: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 int staticFieldA</a:t>
              </a:r>
              <a:b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</a:b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private </a:t>
              </a:r>
              <a:r>
                <a:rPr lang="en-US" altLang="en-US" sz="1400" b="1">
                  <a:latin typeface="Courier New" panose="02070309020205020404" pitchFamily="49" charset="0"/>
                  <a:cs typeface="Times New Roman" panose="02020603050405020304" pitchFamily="18" charset="0"/>
                </a:rPr>
                <a:t>static</a:t>
              </a: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 String staticFieldB</a:t>
              </a:r>
            </a:p>
            <a:p>
              <a:pPr algn="l" eaLnBrk="1" hangingPunct="1">
                <a:lnSpc>
                  <a:spcPct val="90000"/>
                </a:lnSpc>
                <a:spcBef>
                  <a:spcPts val="500"/>
                </a:spcBef>
                <a:buClr>
                  <a:srgbClr val="800080"/>
                </a:buClr>
                <a:buSzPct val="55000"/>
              </a:pPr>
              <a:r>
                <a:rPr lang="en-US" altLang="en-US" sz="1400">
                  <a:latin typeface="Verdana" panose="020B0604030504040204" pitchFamily="34" charset="0"/>
                  <a:cs typeface="Times New Roman" panose="02020603050405020304" pitchFamily="18" charset="0"/>
                </a:rPr>
                <a:t>behavior:</a:t>
              </a:r>
              <a:br>
                <a:rPr lang="en-US" altLang="en-US" sz="1400">
                  <a:latin typeface="Verdan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public </a:t>
              </a:r>
              <a:r>
                <a:rPr lang="en-US" altLang="en-US" sz="1400" b="1">
                  <a:latin typeface="Courier New" panose="02070309020205020404" pitchFamily="49" charset="0"/>
                  <a:cs typeface="Times New Roman" panose="02020603050405020304" pitchFamily="18" charset="0"/>
                </a:rPr>
                <a:t>static</a:t>
              </a: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 void someStaticMethodC()</a:t>
              </a:r>
              <a:b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</a:b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public </a:t>
              </a:r>
              <a:r>
                <a:rPr lang="en-US" altLang="en-US" sz="1400" b="1">
                  <a:latin typeface="Courier New" panose="02070309020205020404" pitchFamily="49" charset="0"/>
                  <a:cs typeface="Times New Roman" panose="02020603050405020304" pitchFamily="18" charset="0"/>
                </a:rPr>
                <a:t>static</a:t>
              </a: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 void someStaticMethodD()</a:t>
              </a:r>
            </a:p>
          </p:txBody>
        </p:sp>
        <p:grpSp>
          <p:nvGrpSpPr>
            <p:cNvPr id="71686" name="Group 6"/>
            <p:cNvGrpSpPr>
              <a:grpSpLocks/>
            </p:cNvGrpSpPr>
            <p:nvPr/>
          </p:nvGrpSpPr>
          <p:grpSpPr bwMode="auto">
            <a:xfrm>
              <a:off x="1632" y="2703"/>
              <a:ext cx="2640" cy="327"/>
              <a:chOff x="1440" y="2448"/>
              <a:chExt cx="2640" cy="327"/>
            </a:xfrm>
          </p:grpSpPr>
          <p:sp>
            <p:nvSpPr>
              <p:cNvPr id="71690" name="Line 7"/>
              <p:cNvSpPr>
                <a:spLocks noChangeShapeType="1"/>
              </p:cNvSpPr>
              <p:nvPr/>
            </p:nvSpPr>
            <p:spPr bwMode="auto">
              <a:xfrm flipH="1">
                <a:off x="1440" y="2448"/>
                <a:ext cx="1296" cy="3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1691" name="Line 8"/>
              <p:cNvSpPr>
                <a:spLocks noChangeShapeType="1"/>
              </p:cNvSpPr>
              <p:nvPr/>
            </p:nvSpPr>
            <p:spPr bwMode="auto">
              <a:xfrm>
                <a:off x="2784" y="2448"/>
                <a:ext cx="0" cy="3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1692" name="Line 9"/>
              <p:cNvSpPr>
                <a:spLocks noChangeShapeType="1"/>
              </p:cNvSpPr>
              <p:nvPr/>
            </p:nvSpPr>
            <p:spPr bwMode="auto">
              <a:xfrm>
                <a:off x="2832" y="2448"/>
                <a:ext cx="1248" cy="3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71687" name="Text Box 10"/>
            <p:cNvSpPr txBox="1">
              <a:spLocks noChangeArrowheads="1"/>
            </p:cNvSpPr>
            <p:nvPr/>
          </p:nvSpPr>
          <p:spPr bwMode="auto">
            <a:xfrm>
              <a:off x="384" y="3039"/>
              <a:ext cx="1536" cy="10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 b="1" u="sng">
                  <a:latin typeface="Tahoma" panose="020B0604030504040204" pitchFamily="34" charset="0"/>
                  <a:cs typeface="Times New Roman" panose="02020603050405020304" pitchFamily="18" charset="0"/>
                </a:rPr>
                <a:t>object #1</a:t>
              </a:r>
            </a:p>
            <a:p>
              <a:pPr algn="l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>
                  <a:latin typeface="Tahoma" panose="020B0604030504040204" pitchFamily="34" charset="0"/>
                  <a:cs typeface="Times New Roman" panose="02020603050405020304" pitchFamily="18" charset="0"/>
                </a:rPr>
                <a:t>state:</a:t>
              </a:r>
              <a:br>
                <a:rPr lang="en-US" altLang="en-US" sz="140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int field2</a:t>
              </a:r>
              <a:b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</a:b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double field2</a:t>
              </a:r>
            </a:p>
            <a:p>
              <a:pPr algn="l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>
                  <a:latin typeface="Tahoma" panose="020B0604030504040204" pitchFamily="34" charset="0"/>
                  <a:cs typeface="Times New Roman" panose="02020603050405020304" pitchFamily="18" charset="0"/>
                </a:rPr>
                <a:t>behavior:</a:t>
              </a:r>
              <a:br>
                <a:rPr lang="en-US" altLang="en-US" sz="140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public void method3()</a:t>
              </a:r>
              <a:b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</a:b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public int method4()</a:t>
              </a:r>
              <a:b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</a:b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public void method5()</a:t>
              </a:r>
            </a:p>
          </p:txBody>
        </p:sp>
        <p:sp>
          <p:nvSpPr>
            <p:cNvPr id="71688" name="Text Box 11"/>
            <p:cNvSpPr txBox="1">
              <a:spLocks noChangeArrowheads="1"/>
            </p:cNvSpPr>
            <p:nvPr/>
          </p:nvSpPr>
          <p:spPr bwMode="auto">
            <a:xfrm>
              <a:off x="2112" y="3039"/>
              <a:ext cx="1536" cy="10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 b="1" u="sng">
                  <a:latin typeface="Tahoma" panose="020B0604030504040204" pitchFamily="34" charset="0"/>
                  <a:cs typeface="Times New Roman" panose="02020603050405020304" pitchFamily="18" charset="0"/>
                </a:rPr>
                <a:t>object #2</a:t>
              </a:r>
            </a:p>
            <a:p>
              <a:pPr algn="l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>
                  <a:latin typeface="Tahoma" panose="020B0604030504040204" pitchFamily="34" charset="0"/>
                  <a:cs typeface="Times New Roman" panose="02020603050405020304" pitchFamily="18" charset="0"/>
                </a:rPr>
                <a:t>state:</a:t>
              </a:r>
              <a:br>
                <a:rPr lang="en-US" altLang="en-US" sz="140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int field1</a:t>
              </a:r>
              <a:b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</a:b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double field2</a:t>
              </a:r>
            </a:p>
            <a:p>
              <a:pPr algn="l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>
                  <a:latin typeface="Tahoma" panose="020B0604030504040204" pitchFamily="34" charset="0"/>
                  <a:cs typeface="Times New Roman" panose="02020603050405020304" pitchFamily="18" charset="0"/>
                </a:rPr>
                <a:t>behavior:</a:t>
              </a:r>
              <a:br>
                <a:rPr lang="en-US" altLang="en-US" sz="140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public void method3()</a:t>
              </a:r>
              <a:b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</a:b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public int method4()</a:t>
              </a:r>
              <a:b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</a:b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public void method5()</a:t>
              </a:r>
            </a:p>
          </p:txBody>
        </p:sp>
        <p:sp>
          <p:nvSpPr>
            <p:cNvPr id="71689" name="Text Box 12"/>
            <p:cNvSpPr txBox="1">
              <a:spLocks noChangeArrowheads="1"/>
            </p:cNvSpPr>
            <p:nvPr/>
          </p:nvSpPr>
          <p:spPr bwMode="auto">
            <a:xfrm>
              <a:off x="3840" y="3039"/>
              <a:ext cx="1536" cy="10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 b="1" u="sng">
                  <a:latin typeface="Tahoma" panose="020B0604030504040204" pitchFamily="34" charset="0"/>
                  <a:cs typeface="Times New Roman" panose="02020603050405020304" pitchFamily="18" charset="0"/>
                </a:rPr>
                <a:t>object #3</a:t>
              </a:r>
            </a:p>
            <a:p>
              <a:pPr algn="l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>
                  <a:latin typeface="Tahoma" panose="020B0604030504040204" pitchFamily="34" charset="0"/>
                  <a:cs typeface="Times New Roman" panose="02020603050405020304" pitchFamily="18" charset="0"/>
                </a:rPr>
                <a:t>state:</a:t>
              </a:r>
              <a:br>
                <a:rPr lang="en-US" altLang="en-US" sz="140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int field1</a:t>
              </a:r>
              <a:b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</a:b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double field2</a:t>
              </a:r>
            </a:p>
            <a:p>
              <a:pPr algn="l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>
                  <a:latin typeface="Tahoma" panose="020B0604030504040204" pitchFamily="34" charset="0"/>
                  <a:cs typeface="Times New Roman" panose="02020603050405020304" pitchFamily="18" charset="0"/>
                </a:rPr>
                <a:t>behavior:</a:t>
              </a:r>
              <a:br>
                <a:rPr lang="en-US" altLang="en-US" sz="140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public void method3()</a:t>
              </a:r>
              <a:b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</a:b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public int method4()</a:t>
              </a:r>
              <a:b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</a:b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public void method5()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311070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Static fields</a:t>
            </a:r>
            <a:endParaRPr lang="en-US" altLang="en-US" smtClean="0">
              <a:latin typeface="Courier New" panose="02070309020205020404" pitchFamily="49" charset="0"/>
            </a:endParaRP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 eaLnBrk="1" hangingPunct="1"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private static </a:t>
            </a:r>
            <a:r>
              <a:rPr lang="en-US" altLang="en-US" b="1" dirty="0" smtClean="0"/>
              <a:t>type</a:t>
            </a:r>
            <a:r>
              <a:rPr lang="en-US" altLang="en-US" dirty="0" smtClean="0">
                <a:latin typeface="Courier New" panose="02070309020205020404" pitchFamily="49" charset="0"/>
              </a:rPr>
              <a:t> </a:t>
            </a:r>
            <a:r>
              <a:rPr lang="en-US" altLang="en-US" b="1" dirty="0" smtClean="0"/>
              <a:t>name</a:t>
            </a:r>
            <a:r>
              <a:rPr lang="en-US" altLang="en-US" dirty="0" smtClean="0">
                <a:latin typeface="Courier New" panose="02070309020205020404" pitchFamily="49" charset="0"/>
              </a:rPr>
              <a:t>;</a:t>
            </a:r>
            <a:endParaRPr lang="en-US" altLang="en-US" b="1" i="1" dirty="0" smtClean="0"/>
          </a:p>
          <a:p>
            <a:pPr lvl="1" eaLnBrk="1" hangingPunct="1">
              <a:buFontTx/>
              <a:buNone/>
            </a:pPr>
            <a:r>
              <a:rPr lang="en-US" altLang="en-US" dirty="0" smtClean="0"/>
              <a:t>	or,</a:t>
            </a:r>
          </a:p>
          <a:p>
            <a:pPr lvl="1" eaLnBrk="1" hangingPunct="1"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private static </a:t>
            </a:r>
            <a:r>
              <a:rPr lang="en-US" altLang="en-US" b="1" dirty="0" smtClean="0"/>
              <a:t>type</a:t>
            </a:r>
            <a:r>
              <a:rPr lang="en-US" altLang="en-US" dirty="0" smtClean="0">
                <a:latin typeface="Courier New" panose="02070309020205020404" pitchFamily="49" charset="0"/>
              </a:rPr>
              <a:t> </a:t>
            </a:r>
            <a:r>
              <a:rPr lang="en-US" altLang="en-US" b="1" dirty="0" smtClean="0"/>
              <a:t>name</a:t>
            </a:r>
            <a:r>
              <a:rPr lang="en-US" altLang="en-US" dirty="0" smtClean="0">
                <a:latin typeface="Courier New" panose="02070309020205020404" pitchFamily="49" charset="0"/>
              </a:rPr>
              <a:t> = </a:t>
            </a:r>
            <a:r>
              <a:rPr lang="en-US" altLang="en-US" b="1" dirty="0" smtClean="0"/>
              <a:t>value</a:t>
            </a:r>
            <a:r>
              <a:rPr lang="en-US" altLang="en-US" dirty="0" smtClean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buFontTx/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altLang="en-US" dirty="0" smtClean="0"/>
              <a:t>Example:</a:t>
            </a:r>
          </a:p>
          <a:p>
            <a:pPr lvl="1" eaLnBrk="1" hangingPunct="1"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private static 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</a:t>
            </a:r>
            <a:r>
              <a:rPr lang="en-US" altLang="en-US" dirty="0" err="1" smtClean="0">
                <a:latin typeface="Courier New" panose="02070309020205020404" pitchFamily="49" charset="0"/>
              </a:rPr>
              <a:t>theAnswer</a:t>
            </a:r>
            <a:r>
              <a:rPr lang="en-US" altLang="en-US" dirty="0" smtClean="0">
                <a:latin typeface="Courier New" panose="02070309020205020404" pitchFamily="49" charset="0"/>
              </a:rPr>
              <a:t> = 42;</a:t>
            </a:r>
            <a:endParaRPr lang="en-US" altLang="en-US" sz="900" dirty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eaLnBrk="1" hangingPunct="1"/>
            <a:r>
              <a:rPr lang="en-US" altLang="en-US" b="1" dirty="0" smtClean="0"/>
              <a:t>static field</a:t>
            </a:r>
            <a:r>
              <a:rPr lang="en-US" altLang="en-US" dirty="0" smtClean="0"/>
              <a:t>: Stored in the class instead of each object.</a:t>
            </a:r>
          </a:p>
          <a:p>
            <a:pPr lvl="1" eaLnBrk="1" hangingPunct="1"/>
            <a:r>
              <a:rPr lang="en-US" altLang="en-US" dirty="0" smtClean="0"/>
              <a:t>A "shared" global field that all objects can access and modify.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Like a class constant, except that its value can be changed.</a:t>
            </a:r>
          </a:p>
        </p:txBody>
      </p:sp>
    </p:spTree>
    <p:extLst>
      <p:ext uri="{BB962C8B-B14F-4D97-AF65-F5344CB8AC3E}">
        <p14:creationId xmlns:p14="http://schemas.microsoft.com/office/powerpoint/2010/main" val="17701879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Accessing static fields</a:t>
            </a:r>
          </a:p>
        </p:txBody>
      </p:sp>
      <p:sp>
        <p:nvSpPr>
          <p:cNvPr id="88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dirty="0" smtClean="0"/>
              <a:t>From inside the class where the field was declared: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b="1" dirty="0" err="1" smtClean="0"/>
              <a:t>fieldName</a:t>
            </a:r>
            <a:r>
              <a:rPr lang="en-US" altLang="en-US" b="1" dirty="0" smtClean="0">
                <a:latin typeface="Courier New" panose="02070309020205020404" pitchFamily="49" charset="0"/>
              </a:rPr>
              <a:t>                        </a:t>
            </a:r>
            <a:r>
              <a:rPr lang="en-US" alt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// get the value</a:t>
            </a:r>
            <a:endParaRPr lang="en-US" altLang="en-US" b="1" dirty="0" smtClean="0">
              <a:solidFill>
                <a:srgbClr val="008080"/>
              </a:solidFill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b="1" dirty="0" err="1" smtClean="0"/>
              <a:t>fieldName</a:t>
            </a:r>
            <a:r>
              <a:rPr lang="en-US" altLang="en-US" dirty="0" smtClean="0">
                <a:latin typeface="Courier New" panose="02070309020205020404" pitchFamily="49" charset="0"/>
              </a:rPr>
              <a:t> = </a:t>
            </a:r>
            <a:r>
              <a:rPr lang="en-US" altLang="en-US" b="1" dirty="0" smtClean="0"/>
              <a:t>value</a:t>
            </a:r>
            <a:r>
              <a:rPr lang="en-US" altLang="en-US" dirty="0" smtClean="0">
                <a:latin typeface="Courier New" panose="02070309020205020404" pitchFamily="49" charset="0"/>
              </a:rPr>
              <a:t>;               </a:t>
            </a:r>
            <a:r>
              <a:rPr lang="en-US" alt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// set the value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dirty="0" smtClean="0"/>
          </a:p>
          <a:p>
            <a:pPr eaLnBrk="1" hangingPunct="1"/>
            <a:r>
              <a:rPr lang="en-US" altLang="en-US" dirty="0" smtClean="0"/>
              <a:t>From another class (if the field is </a:t>
            </a:r>
            <a:r>
              <a:rPr lang="en-US" altLang="en-US" dirty="0" smtClean="0">
                <a:latin typeface="Courier New" panose="02070309020205020404" pitchFamily="49" charset="0"/>
              </a:rPr>
              <a:t>public</a:t>
            </a:r>
            <a:r>
              <a:rPr lang="en-US" altLang="en-US" dirty="0" smtClean="0"/>
              <a:t>):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b="1" dirty="0" err="1" smtClean="0"/>
              <a:t>ClassName</a:t>
            </a:r>
            <a:r>
              <a:rPr lang="en-US" altLang="en-US" dirty="0" err="1" smtClean="0">
                <a:latin typeface="Courier New" panose="02070309020205020404" pitchFamily="49" charset="0"/>
              </a:rPr>
              <a:t>.</a:t>
            </a:r>
            <a:r>
              <a:rPr lang="en-US" altLang="en-US" b="1" dirty="0" err="1" smtClean="0"/>
              <a:t>fieldName</a:t>
            </a:r>
            <a:r>
              <a:rPr lang="en-US" altLang="en-US" b="1" dirty="0" smtClean="0">
                <a:latin typeface="Courier New" panose="02070309020205020404" pitchFamily="49" charset="0"/>
              </a:rPr>
              <a:t>             </a:t>
            </a:r>
            <a:r>
              <a:rPr lang="en-US" alt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// get the value</a:t>
            </a:r>
            <a:endParaRPr lang="en-US" altLang="en-US" b="1" dirty="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b="1" dirty="0" err="1" smtClean="0"/>
              <a:t>ClassName</a:t>
            </a:r>
            <a:r>
              <a:rPr lang="en-US" altLang="en-US" dirty="0" err="1" smtClean="0">
                <a:latin typeface="Courier New" panose="02070309020205020404" pitchFamily="49" charset="0"/>
              </a:rPr>
              <a:t>.</a:t>
            </a:r>
            <a:r>
              <a:rPr lang="en-US" altLang="en-US" b="1" dirty="0" err="1" smtClean="0"/>
              <a:t>fieldName</a:t>
            </a:r>
            <a:r>
              <a:rPr lang="en-US" altLang="en-US" dirty="0" smtClean="0">
                <a:latin typeface="Courier New" panose="02070309020205020404" pitchFamily="49" charset="0"/>
              </a:rPr>
              <a:t> = </a:t>
            </a:r>
            <a:r>
              <a:rPr lang="en-US" altLang="en-US" b="1" dirty="0" smtClean="0"/>
              <a:t>value</a:t>
            </a:r>
            <a:r>
              <a:rPr lang="en-US" altLang="en-US" dirty="0" smtClean="0">
                <a:latin typeface="Courier New" panose="02070309020205020404" pitchFamily="49" charset="0"/>
              </a:rPr>
              <a:t>;    </a:t>
            </a:r>
            <a:r>
              <a:rPr lang="en-US" alt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// set the value</a:t>
            </a: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/>
              <a:t>generally static fields are not </a:t>
            </a:r>
            <a:r>
              <a:rPr lang="en-US" altLang="en-US" dirty="0" smtClean="0">
                <a:latin typeface="Courier New" panose="02070309020205020404" pitchFamily="49" charset="0"/>
              </a:rPr>
              <a:t>public</a:t>
            </a:r>
            <a:r>
              <a:rPr lang="en-US" altLang="en-US" dirty="0" smtClean="0"/>
              <a:t> unless they are </a:t>
            </a:r>
            <a:r>
              <a:rPr lang="en-US" altLang="en-US" dirty="0" smtClean="0">
                <a:latin typeface="Courier New" panose="02070309020205020404" pitchFamily="49" charset="0"/>
              </a:rPr>
              <a:t>final</a:t>
            </a:r>
            <a:r>
              <a:rPr lang="en-US" altLang="en-US" dirty="0" smtClean="0"/>
              <a:t> </a:t>
            </a:r>
            <a:br>
              <a:rPr lang="en-US" altLang="en-US" dirty="0" smtClean="0"/>
            </a:br>
            <a:endParaRPr lang="en-US" altLang="en-US" dirty="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dirty="0" smtClean="0"/>
          </a:p>
          <a:p>
            <a:pPr eaLnBrk="1" hangingPunct="1"/>
            <a:r>
              <a:rPr lang="en-US" altLang="en-US" dirty="0" smtClean="0"/>
              <a:t>Example: A </a:t>
            </a:r>
            <a:r>
              <a:rPr lang="en-US" altLang="en-US" dirty="0" err="1" smtClean="0">
                <a:latin typeface="Courier New" panose="02070309020205020404" pitchFamily="49" charset="0"/>
              </a:rPr>
              <a:t>BankAccount</a:t>
            </a:r>
            <a:r>
              <a:rPr lang="en-US" altLang="en-US" dirty="0" smtClean="0"/>
              <a:t> class in which each account is automatically given a unique ID.</a:t>
            </a:r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9892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57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857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BankAccount</a:t>
            </a:r>
            <a:r>
              <a:rPr lang="en-US" altLang="en-US" smtClean="0"/>
              <a:t> solution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public class </a:t>
            </a:r>
            <a:r>
              <a:rPr lang="en-US" altLang="en-US" sz="2000" dirty="0" err="1">
                <a:latin typeface="Courier New" panose="02070309020205020404" pitchFamily="49" charset="0"/>
              </a:rPr>
              <a:t>BankAccount</a:t>
            </a:r>
            <a:r>
              <a:rPr lang="en-US" altLang="en-US" sz="2000" dirty="0">
                <a:latin typeface="Courier New" panose="02070309020205020404" pitchFamily="49" charset="0"/>
              </a:rPr>
              <a:t>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// Static count of how many accounts are created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// (only one count shared for the whole class)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private static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int</a:t>
            </a:r>
            <a:r>
              <a:rPr lang="en-US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objectCount</a:t>
            </a:r>
            <a:r>
              <a:rPr lang="en-US" altLang="en-US" sz="2000" b="1" dirty="0">
                <a:latin typeface="Courier New" panose="02070309020205020404" pitchFamily="49" charset="0"/>
              </a:rPr>
              <a:t> = 0;</a:t>
            </a:r>
            <a:endParaRPr lang="en-US" alt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// Fields (replicated for each object)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private String name;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private 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id;</a:t>
            </a:r>
            <a:endParaRPr lang="en-US" altLang="en-US" sz="20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public </a:t>
            </a:r>
            <a:r>
              <a:rPr lang="en-US" altLang="en-US" sz="2000" dirty="0" err="1">
                <a:latin typeface="Courier New" panose="02070309020205020404" pitchFamily="49" charset="0"/>
              </a:rPr>
              <a:t>BankAccount</a:t>
            </a:r>
            <a:r>
              <a:rPr lang="en-US" altLang="en-US" sz="2000" dirty="0">
                <a:latin typeface="Courier New" panose="02070309020205020404" pitchFamily="49" charset="0"/>
              </a:rPr>
              <a:t>()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   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objectCount</a:t>
            </a:r>
            <a:r>
              <a:rPr lang="en-US" altLang="en-US" sz="2000" b="1" dirty="0">
                <a:latin typeface="Courier New" panose="02070309020205020404" pitchFamily="49" charset="0"/>
              </a:rPr>
              <a:t>++;    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advance the id, and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    id =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objectCount</a:t>
            </a:r>
            <a:r>
              <a:rPr lang="en-US" altLang="en-US" sz="2000" b="1" dirty="0">
                <a:latin typeface="Courier New" panose="02070309020205020404" pitchFamily="49" charset="0"/>
              </a:rPr>
              <a:t>; 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give number to account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...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public 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getID</a:t>
            </a:r>
            <a:r>
              <a:rPr lang="en-US" altLang="en-US" sz="2000" dirty="0">
                <a:latin typeface="Courier New" panose="02070309020205020404" pitchFamily="49" charset="0"/>
              </a:rPr>
              <a:t>() {  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return this account's id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    return id;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118404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Static methods</a:t>
            </a:r>
            <a:endParaRPr lang="en-US" altLang="en-US" smtClean="0">
              <a:latin typeface="Courier New" panose="02070309020205020404" pitchFamily="49" charset="0"/>
            </a:endParaRPr>
          </a:p>
        </p:txBody>
      </p:sp>
      <p:sp>
        <p:nvSpPr>
          <p:cNvPr id="88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lvl="1" eaLnBrk="1" hangingPunct="1">
              <a:buFontTx/>
              <a:buNone/>
            </a:pPr>
            <a:r>
              <a:rPr lang="en-US" alt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	// the same syntax you've already used for methods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public static </a:t>
            </a:r>
            <a:r>
              <a:rPr lang="en-US" altLang="en-US" b="1" dirty="0" smtClean="0"/>
              <a:t>type</a:t>
            </a:r>
            <a:r>
              <a:rPr lang="en-US" altLang="en-US" dirty="0" smtClean="0">
                <a:latin typeface="Courier New" panose="02070309020205020404" pitchFamily="49" charset="0"/>
              </a:rPr>
              <a:t> </a:t>
            </a:r>
            <a:r>
              <a:rPr lang="en-US" altLang="en-US" b="1" dirty="0" smtClean="0"/>
              <a:t>name</a:t>
            </a:r>
            <a:r>
              <a:rPr lang="en-US" altLang="en-US" dirty="0" smtClean="0">
                <a:latin typeface="Courier New" panose="02070309020205020404" pitchFamily="49" charset="0"/>
              </a:rPr>
              <a:t>(</a:t>
            </a:r>
            <a:r>
              <a:rPr lang="en-US" altLang="en-US" b="1" dirty="0" smtClean="0"/>
              <a:t>parameters</a:t>
            </a:r>
            <a:r>
              <a:rPr lang="en-US" altLang="en-US" dirty="0" smtClean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    </a:t>
            </a:r>
            <a:r>
              <a:rPr lang="en-US" altLang="en-US" b="1" dirty="0" smtClean="0"/>
              <a:t>statements</a:t>
            </a:r>
            <a:r>
              <a:rPr lang="en-US" altLang="en-US" dirty="0" smtClean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dirty="0" smtClean="0"/>
          </a:p>
          <a:p>
            <a:pPr eaLnBrk="1" hangingPunct="1"/>
            <a:r>
              <a:rPr lang="en-US" altLang="en-US" b="1" dirty="0" smtClean="0"/>
              <a:t>static method</a:t>
            </a:r>
            <a:r>
              <a:rPr lang="en-US" altLang="en-US" dirty="0" smtClean="0"/>
              <a:t>: Stored in a class, not in an object.</a:t>
            </a:r>
          </a:p>
          <a:p>
            <a:pPr lvl="1" eaLnBrk="1" hangingPunct="1">
              <a:buFontTx/>
              <a:buNone/>
            </a:pPr>
            <a:endParaRPr lang="en-US" altLang="en-US" sz="900" dirty="0"/>
          </a:p>
          <a:p>
            <a:pPr lvl="1" eaLnBrk="1" hangingPunct="1"/>
            <a:r>
              <a:rPr lang="en-US" altLang="en-US" dirty="0" smtClean="0"/>
              <a:t>Shared by all objects of the class, not replicated.</a:t>
            </a:r>
            <a:endParaRPr lang="en-US" altLang="en-US" sz="900" dirty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Does not have any </a:t>
            </a:r>
            <a:r>
              <a:rPr lang="en-US" altLang="en-US" i="1" dirty="0" smtClean="0"/>
              <a:t>implicit parameter</a:t>
            </a:r>
            <a:r>
              <a:rPr lang="en-US" altLang="en-US" dirty="0" smtClean="0"/>
              <a:t>, </a:t>
            </a:r>
            <a:r>
              <a:rPr lang="en-US" altLang="en-US" dirty="0" smtClean="0">
                <a:latin typeface="Courier New" panose="02070309020205020404" pitchFamily="49" charset="0"/>
              </a:rPr>
              <a:t>this</a:t>
            </a:r>
            <a:r>
              <a:rPr lang="en-US" altLang="en-US" dirty="0" smtClean="0"/>
              <a:t>;  </a:t>
            </a:r>
            <a:br>
              <a:rPr lang="en-US" altLang="en-US" dirty="0" smtClean="0"/>
            </a:br>
            <a:r>
              <a:rPr lang="en-US" altLang="en-US" dirty="0" smtClean="0"/>
              <a:t>therefore, cannot access any particular object's fields.</a:t>
            </a:r>
          </a:p>
          <a:p>
            <a:pPr lvl="1" eaLnBrk="1" hangingPunct="1">
              <a:buFontTx/>
              <a:buNone/>
            </a:pPr>
            <a:endParaRPr lang="en-US" altLang="en-US" dirty="0" smtClean="0"/>
          </a:p>
          <a:p>
            <a:pPr eaLnBrk="1" hangingPunct="1"/>
            <a:r>
              <a:rPr lang="en-US" altLang="en-US" dirty="0" smtClean="0"/>
              <a:t>Exercise: Make it so that clients can find out how many total </a:t>
            </a:r>
            <a:r>
              <a:rPr lang="en-US" altLang="en-US" dirty="0" err="1" smtClean="0">
                <a:latin typeface="Courier New" panose="02070309020205020404" pitchFamily="49" charset="0"/>
              </a:rPr>
              <a:t>BankAccount</a:t>
            </a:r>
            <a:r>
              <a:rPr lang="en-US" altLang="en-US" dirty="0" smtClean="0"/>
              <a:t> objects have ever been created.</a:t>
            </a:r>
            <a:endParaRPr lang="en-US" altLang="en-US" sz="900" dirty="0"/>
          </a:p>
        </p:txBody>
      </p:sp>
    </p:spTree>
    <p:extLst>
      <p:ext uri="{BB962C8B-B14F-4D97-AF65-F5344CB8AC3E}">
        <p14:creationId xmlns:p14="http://schemas.microsoft.com/office/powerpoint/2010/main" val="2708944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78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878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Calling another constructor</a:t>
            </a:r>
            <a:endParaRPr lang="en-US" altLang="en-US" smtClean="0">
              <a:latin typeface="Courier New" panose="02070309020205020404" pitchFamily="49" charset="0"/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public class Point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private 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x;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private 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y;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public Point()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        this(0, 0);    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calls (x, y) constructor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public Point(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b="1" dirty="0">
                <a:latin typeface="Courier New" panose="02070309020205020404" pitchFamily="49" charset="0"/>
              </a:rPr>
              <a:t>x</a:t>
            </a:r>
            <a:r>
              <a:rPr lang="en-US" altLang="en-US" sz="2000" dirty="0">
                <a:latin typeface="Courier New" panose="02070309020205020404" pitchFamily="49" charset="0"/>
              </a:rPr>
              <a:t>, 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b="1" dirty="0">
                <a:latin typeface="Courier New" panose="02070309020205020404" pitchFamily="49" charset="0"/>
              </a:rPr>
              <a:t>y</a:t>
            </a:r>
            <a:r>
              <a:rPr lang="en-US" altLang="en-US" sz="2000" dirty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       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this.x</a:t>
            </a:r>
            <a:r>
              <a:rPr lang="en-US" altLang="en-US" sz="2000" b="1" dirty="0">
                <a:latin typeface="Courier New" panose="02070309020205020404" pitchFamily="49" charset="0"/>
              </a:rPr>
              <a:t> = x;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       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this.y</a:t>
            </a:r>
            <a:r>
              <a:rPr lang="en-US" altLang="en-US" sz="2000" b="1" dirty="0">
                <a:latin typeface="Courier New" panose="02070309020205020404" pitchFamily="49" charset="0"/>
              </a:rPr>
              <a:t> = y;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...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2" eaLnBrk="1" hangingPunct="1"/>
            <a:r>
              <a:rPr lang="en-US" altLang="en-US" dirty="0" smtClean="0"/>
              <a:t>Avoids redundancy between constructors</a:t>
            </a:r>
          </a:p>
          <a:p>
            <a:pPr lvl="2" eaLnBrk="1" hangingPunct="1"/>
            <a:r>
              <a:rPr lang="en-US" altLang="en-US" dirty="0" smtClean="0"/>
              <a:t>Only a constructor (not a method) can call another constructor</a:t>
            </a:r>
            <a:endParaRPr lang="en-US" altLang="en-US" dirty="0" smtClean="0">
              <a:latin typeface="Courier New" panose="02070309020205020404" pitchFamily="49" charset="0"/>
            </a:endParaRPr>
          </a:p>
        </p:txBody>
      </p:sp>
      <p:sp>
        <p:nvSpPr>
          <p:cNvPr id="62468" name="Line 4"/>
          <p:cNvSpPr>
            <a:spLocks noChangeShapeType="1"/>
          </p:cNvSpPr>
          <p:nvPr/>
        </p:nvSpPr>
        <p:spPr bwMode="auto">
          <a:xfrm>
            <a:off x="4495800" y="2971800"/>
            <a:ext cx="9906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2469" name="Line 5"/>
          <p:cNvSpPr>
            <a:spLocks noChangeShapeType="1"/>
          </p:cNvSpPr>
          <p:nvPr/>
        </p:nvSpPr>
        <p:spPr bwMode="auto">
          <a:xfrm>
            <a:off x="5105400" y="2971800"/>
            <a:ext cx="14478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2955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BankAccount</a:t>
            </a:r>
            <a:r>
              <a:rPr lang="en-US" altLang="en-US" smtClean="0"/>
              <a:t> solution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public class </a:t>
            </a:r>
            <a:r>
              <a:rPr lang="en-US" altLang="en-US" sz="1800" dirty="0" err="1">
                <a:latin typeface="Courier New" panose="02070309020205020404" pitchFamily="49" charset="0"/>
              </a:rPr>
              <a:t>BankAccount</a:t>
            </a:r>
            <a:r>
              <a:rPr lang="en-US" altLang="en-US" sz="1800" dirty="0">
                <a:latin typeface="Courier New" panose="02070309020205020404" pitchFamily="49" charset="0"/>
              </a:rPr>
              <a:t> {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endParaRPr lang="en-US" altLang="en-US" sz="7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// Static count of how many accounts are created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// (only one count shared for the whole class)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private static 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 </a:t>
            </a:r>
            <a:r>
              <a:rPr lang="en-US" altLang="en-US" sz="1800" dirty="0" err="1">
                <a:latin typeface="Courier New" panose="02070309020205020404" pitchFamily="49" charset="0"/>
              </a:rPr>
              <a:t>objectCount</a:t>
            </a:r>
            <a:r>
              <a:rPr lang="en-US" altLang="en-US" sz="1800" dirty="0">
                <a:latin typeface="Courier New" panose="02070309020205020404" pitchFamily="49" charset="0"/>
              </a:rPr>
              <a:t> = 0;</a:t>
            </a:r>
            <a:endParaRPr lang="en-US" altLang="en-US" sz="7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Tx/>
              <a:buNone/>
            </a:pPr>
            <a:endParaRPr lang="en-US" alt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// Clients can call this to find out # accounts created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public static 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int</a:t>
            </a:r>
            <a:r>
              <a:rPr lang="en-US" altLang="en-US" sz="1800" b="1" dirty="0">
                <a:latin typeface="Courier New" panose="02070309020205020404" pitchFamily="49" charset="0"/>
              </a:rPr>
              <a:t> 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getNumAccounts</a:t>
            </a:r>
            <a:r>
              <a:rPr lang="en-US" altLang="en-US" sz="1800" b="1" dirty="0">
                <a:latin typeface="Courier New" panose="02070309020205020404" pitchFamily="49" charset="0"/>
              </a:rPr>
              <a:t>() {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    return 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objectCount</a:t>
            </a:r>
            <a:r>
              <a:rPr lang="en-US" altLang="en-US" sz="1800" b="1" dirty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endParaRPr lang="en-US" alt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// Fields (replicated for each object)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private String name;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private 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 id;</a:t>
            </a:r>
            <a:endParaRPr lang="en-US" altLang="en-US" sz="1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Tx/>
              <a:buNone/>
            </a:pPr>
            <a:endParaRPr lang="en-US" altLang="en-US" sz="1800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public </a:t>
            </a:r>
            <a:r>
              <a:rPr lang="en-US" altLang="en-US" sz="1800" dirty="0" err="1">
                <a:latin typeface="Courier New" panose="02070309020205020404" pitchFamily="49" charset="0"/>
              </a:rPr>
              <a:t>BankAccount</a:t>
            </a:r>
            <a:r>
              <a:rPr lang="en-US" altLang="en-US" sz="1800" dirty="0">
                <a:latin typeface="Courier New" panose="02070309020205020404" pitchFamily="49" charset="0"/>
              </a:rPr>
              <a:t>() {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    </a:t>
            </a:r>
            <a:r>
              <a:rPr lang="en-US" altLang="en-US" sz="1800" dirty="0" err="1">
                <a:latin typeface="Courier New" panose="02070309020205020404" pitchFamily="49" charset="0"/>
              </a:rPr>
              <a:t>objectCount</a:t>
            </a:r>
            <a:r>
              <a:rPr lang="en-US" altLang="en-US" sz="1800" dirty="0">
                <a:latin typeface="Courier New" panose="02070309020205020404" pitchFamily="49" charset="0"/>
              </a:rPr>
              <a:t>++;</a:t>
            </a:r>
            <a:r>
              <a:rPr lang="en-US" altLang="en-US" sz="1800" b="1" dirty="0">
                <a:latin typeface="Courier New" panose="02070309020205020404" pitchFamily="49" charset="0"/>
              </a:rPr>
              <a:t>     </a:t>
            </a: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advance the id, and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    </a:t>
            </a:r>
            <a:r>
              <a:rPr lang="en-US" altLang="en-US" sz="1800" dirty="0">
                <a:latin typeface="Courier New" panose="02070309020205020404" pitchFamily="49" charset="0"/>
              </a:rPr>
              <a:t>id = </a:t>
            </a:r>
            <a:r>
              <a:rPr lang="en-US" altLang="en-US" sz="1800" dirty="0" err="1">
                <a:latin typeface="Courier New" panose="02070309020205020404" pitchFamily="49" charset="0"/>
              </a:rPr>
              <a:t>objectCount</a:t>
            </a:r>
            <a:r>
              <a:rPr lang="en-US" altLang="en-US" sz="1800" dirty="0">
                <a:latin typeface="Courier New" panose="02070309020205020404" pitchFamily="49" charset="0"/>
              </a:rPr>
              <a:t>;</a:t>
            </a:r>
            <a:r>
              <a:rPr lang="en-US" altLang="en-US" sz="1800" b="1" dirty="0">
                <a:latin typeface="Courier New" panose="02070309020205020404" pitchFamily="49" charset="0"/>
              </a:rPr>
              <a:t>  </a:t>
            </a: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give number to account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endParaRPr lang="en-US" altLang="en-US" sz="7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...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endParaRPr lang="en-US" altLang="en-US" sz="7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public 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 </a:t>
            </a:r>
            <a:r>
              <a:rPr lang="en-US" altLang="en-US" sz="1800" dirty="0" err="1">
                <a:latin typeface="Courier New" panose="02070309020205020404" pitchFamily="49" charset="0"/>
              </a:rPr>
              <a:t>getID</a:t>
            </a:r>
            <a:r>
              <a:rPr lang="en-US" altLang="en-US" sz="1800" dirty="0">
                <a:latin typeface="Courier New" panose="02070309020205020404" pitchFamily="49" charset="0"/>
              </a:rPr>
              <a:t>() {   </a:t>
            </a: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return this account's id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return id;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76895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Summary of Java classes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smtClean="0"/>
              <a:t>A class is used for any of the following in a large program:</a:t>
            </a:r>
          </a:p>
          <a:p>
            <a:pPr lvl="1" eaLnBrk="1" hangingPunct="1">
              <a:buFontTx/>
              <a:buNone/>
            </a:pPr>
            <a:endParaRPr lang="en-US" altLang="en-US" sz="900"/>
          </a:p>
          <a:p>
            <a:pPr lvl="1" eaLnBrk="1" hangingPunct="1"/>
            <a:r>
              <a:rPr lang="en-US" altLang="en-US" smtClean="0"/>
              <a:t>a </a:t>
            </a:r>
            <a:r>
              <a:rPr lang="en-US" altLang="en-US" i="1" smtClean="0"/>
              <a:t>program</a:t>
            </a:r>
            <a:r>
              <a:rPr lang="en-US" altLang="en-US" smtClean="0"/>
              <a:t> : Has a main and perhaps other static methods.</a:t>
            </a:r>
          </a:p>
          <a:p>
            <a:pPr lvl="2" eaLnBrk="1" hangingPunct="1"/>
            <a:r>
              <a:rPr lang="en-US" altLang="en-US" smtClean="0"/>
              <a:t>example: </a:t>
            </a:r>
            <a:r>
              <a:rPr lang="en-US" altLang="en-US" smtClean="0">
                <a:latin typeface="Courier New" panose="02070309020205020404" pitchFamily="49" charset="0"/>
              </a:rPr>
              <a:t>GuessingGame</a:t>
            </a:r>
            <a:r>
              <a:rPr lang="en-US" altLang="en-US" smtClean="0"/>
              <a:t>, </a:t>
            </a:r>
            <a:r>
              <a:rPr lang="en-US" altLang="en-US" smtClean="0">
                <a:latin typeface="Courier New" panose="02070309020205020404" pitchFamily="49" charset="0"/>
              </a:rPr>
              <a:t>Birthday</a:t>
            </a:r>
            <a:r>
              <a:rPr lang="en-US" altLang="en-US" smtClean="0"/>
              <a:t>, </a:t>
            </a:r>
            <a:r>
              <a:rPr lang="en-US" altLang="en-US" smtClean="0">
                <a:latin typeface="Courier New" panose="02070309020205020404" pitchFamily="49" charset="0"/>
              </a:rPr>
              <a:t>MadLibs</a:t>
            </a:r>
            <a:r>
              <a:rPr lang="en-US" altLang="en-US" smtClean="0"/>
              <a:t>, </a:t>
            </a:r>
            <a:r>
              <a:rPr lang="en-US" altLang="en-US" smtClean="0">
                <a:latin typeface="Courier New" panose="02070309020205020404" pitchFamily="49" charset="0"/>
              </a:rPr>
              <a:t>CritterMain</a:t>
            </a:r>
          </a:p>
          <a:p>
            <a:pPr lvl="2" eaLnBrk="1" hangingPunct="1"/>
            <a:r>
              <a:rPr lang="en-US" altLang="en-US" smtClean="0"/>
              <a:t>does not usually declare any static fields (except </a:t>
            </a:r>
            <a:r>
              <a:rPr lang="en-US" altLang="en-US" smtClean="0">
                <a:latin typeface="Courier New" panose="02070309020205020404" pitchFamily="49" charset="0"/>
              </a:rPr>
              <a:t>final</a:t>
            </a:r>
            <a:r>
              <a:rPr lang="en-US" altLang="en-US" smtClean="0"/>
              <a:t>)</a:t>
            </a:r>
          </a:p>
          <a:p>
            <a:pPr lvl="2" eaLnBrk="1" hangingPunct="1"/>
            <a:endParaRPr lang="en-US" altLang="en-US" smtClean="0"/>
          </a:p>
          <a:p>
            <a:pPr lvl="1" eaLnBrk="1" hangingPunct="1"/>
            <a:r>
              <a:rPr lang="en-US" altLang="en-US" smtClean="0"/>
              <a:t>an </a:t>
            </a:r>
            <a:r>
              <a:rPr lang="en-US" altLang="en-US" i="1" smtClean="0"/>
              <a:t>object class</a:t>
            </a:r>
            <a:r>
              <a:rPr lang="en-US" altLang="en-US" smtClean="0"/>
              <a:t> : Defines a new type of objects.</a:t>
            </a:r>
          </a:p>
          <a:p>
            <a:pPr lvl="2" eaLnBrk="1" hangingPunct="1"/>
            <a:r>
              <a:rPr lang="en-US" altLang="en-US" smtClean="0"/>
              <a:t>example: </a:t>
            </a:r>
            <a:r>
              <a:rPr lang="en-US" altLang="en-US" smtClean="0">
                <a:latin typeface="Courier New" panose="02070309020205020404" pitchFamily="49" charset="0"/>
              </a:rPr>
              <a:t>Point</a:t>
            </a:r>
            <a:r>
              <a:rPr lang="en-US" altLang="en-US" smtClean="0"/>
              <a:t>, </a:t>
            </a:r>
            <a:r>
              <a:rPr lang="en-US" altLang="en-US" smtClean="0">
                <a:latin typeface="Courier New" panose="02070309020205020404" pitchFamily="49" charset="0"/>
              </a:rPr>
              <a:t>BankAccount</a:t>
            </a:r>
            <a:r>
              <a:rPr lang="en-US" altLang="en-US" smtClean="0"/>
              <a:t>, </a:t>
            </a:r>
            <a:r>
              <a:rPr lang="en-US" altLang="en-US" smtClean="0">
                <a:latin typeface="Courier New" panose="02070309020205020404" pitchFamily="49" charset="0"/>
              </a:rPr>
              <a:t>Date</a:t>
            </a:r>
            <a:r>
              <a:rPr lang="en-US" altLang="en-US" smtClean="0"/>
              <a:t>, </a:t>
            </a:r>
            <a:r>
              <a:rPr lang="en-US" altLang="en-US" smtClean="0">
                <a:latin typeface="Courier New" panose="02070309020205020404" pitchFamily="49" charset="0"/>
              </a:rPr>
              <a:t>Critter</a:t>
            </a:r>
            <a:r>
              <a:rPr lang="en-US" altLang="en-US" smtClean="0"/>
              <a:t>, </a:t>
            </a:r>
            <a:r>
              <a:rPr lang="en-US" altLang="en-US" smtClean="0">
                <a:latin typeface="Courier New" panose="02070309020205020404" pitchFamily="49" charset="0"/>
              </a:rPr>
              <a:t>FratGuy</a:t>
            </a:r>
          </a:p>
          <a:p>
            <a:pPr lvl="2" eaLnBrk="1" hangingPunct="1"/>
            <a:r>
              <a:rPr lang="en-US" altLang="en-US" smtClean="0"/>
              <a:t>declares object fields, constructor(s), and methods</a:t>
            </a:r>
          </a:p>
          <a:p>
            <a:pPr lvl="2" eaLnBrk="1" hangingPunct="1"/>
            <a:r>
              <a:rPr lang="en-US" altLang="en-US" smtClean="0"/>
              <a:t>might declare static fields or methods, but these are less of a focus</a:t>
            </a:r>
          </a:p>
          <a:p>
            <a:pPr lvl="2" eaLnBrk="1" hangingPunct="1"/>
            <a:r>
              <a:rPr lang="en-US" altLang="en-US" smtClean="0"/>
              <a:t>should be encapsulated (all fields and static fields </a:t>
            </a:r>
            <a:r>
              <a:rPr lang="en-US" altLang="en-US" smtClean="0">
                <a:latin typeface="Courier New" panose="02070309020205020404" pitchFamily="49" charset="0"/>
              </a:rPr>
              <a:t>private</a:t>
            </a:r>
            <a:r>
              <a:rPr lang="en-US" altLang="en-US" smtClean="0"/>
              <a:t>)</a:t>
            </a:r>
          </a:p>
          <a:p>
            <a:pPr lvl="2" eaLnBrk="1" hangingPunct="1"/>
            <a:endParaRPr lang="en-US" altLang="en-US" smtClean="0"/>
          </a:p>
          <a:p>
            <a:pPr lvl="1" eaLnBrk="1" hangingPunct="1"/>
            <a:r>
              <a:rPr lang="en-US" altLang="en-US" smtClean="0"/>
              <a:t>a </a:t>
            </a:r>
            <a:r>
              <a:rPr lang="en-US" altLang="en-US" i="1" smtClean="0"/>
              <a:t>module</a:t>
            </a:r>
            <a:r>
              <a:rPr lang="en-US" altLang="en-US" smtClean="0"/>
              <a:t> : Utility code implemented as static methods.</a:t>
            </a:r>
          </a:p>
          <a:p>
            <a:pPr lvl="2" eaLnBrk="1" hangingPunct="1"/>
            <a:r>
              <a:rPr lang="en-US" altLang="en-US" smtClean="0"/>
              <a:t>example: </a:t>
            </a:r>
            <a:r>
              <a:rPr lang="en-US" altLang="en-US" smtClean="0">
                <a:latin typeface="Courier New" panose="02070309020205020404" pitchFamily="49" charset="0"/>
              </a:rPr>
              <a:t>Math</a:t>
            </a:r>
          </a:p>
          <a:p>
            <a:pPr lvl="2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6056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Collections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4570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Exercise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/>
              <a:t>Write a program that reads a file and displays </a:t>
            </a:r>
            <a:br>
              <a:rPr lang="en-US" altLang="en-US"/>
            </a:br>
            <a:r>
              <a:rPr lang="en-US" altLang="en-US"/>
              <a:t>the words of that file as a list.</a:t>
            </a:r>
          </a:p>
          <a:p>
            <a:pPr lvl="1" eaLnBrk="1" hangingPunct="1"/>
            <a:r>
              <a:rPr lang="en-US" altLang="en-US"/>
              <a:t>First display all words.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r>
              <a:rPr lang="en-US" altLang="en-US"/>
              <a:t>Then display them with all plurals (ending in "s") capitalized.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r>
              <a:rPr lang="en-US" altLang="en-US"/>
              <a:t>Then display them in reverse order.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r>
              <a:rPr lang="en-US" altLang="en-US"/>
              <a:t>Then display them with all plural words removed.</a:t>
            </a:r>
          </a:p>
          <a:p>
            <a:pPr lvl="1" eaLnBrk="1" hangingPunct="1"/>
            <a:endParaRPr lang="en-US" altLang="en-US"/>
          </a:p>
          <a:p>
            <a:pPr eaLnBrk="1" hangingPunct="1"/>
            <a:r>
              <a:rPr lang="en-US" altLang="en-US"/>
              <a:t>Should we solve this problem using an array?</a:t>
            </a:r>
          </a:p>
          <a:p>
            <a:pPr lvl="1" eaLnBrk="1" hangingPunct="1"/>
            <a:r>
              <a:rPr lang="en-US" altLang="en-US"/>
              <a:t>Why or why not?</a:t>
            </a:r>
          </a:p>
        </p:txBody>
      </p:sp>
    </p:spTree>
    <p:extLst>
      <p:ext uri="{BB962C8B-B14F-4D97-AF65-F5344CB8AC3E}">
        <p14:creationId xmlns:p14="http://schemas.microsoft.com/office/powerpoint/2010/main" val="1505643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43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Naive solution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b="1">
                <a:latin typeface="Courier New" charset="0"/>
              </a:rPr>
              <a:t>String[] allWords</a:t>
            </a:r>
            <a:r>
              <a:rPr lang="en-US" altLang="en-US" sz="2000">
                <a:latin typeface="Courier New" charset="0"/>
              </a:rPr>
              <a:t> = new String[</a:t>
            </a:r>
            <a:r>
              <a:rPr lang="en-US" altLang="en-US" sz="2000" b="1">
                <a:solidFill>
                  <a:srgbClr val="CC0000"/>
                </a:solidFill>
                <a:latin typeface="Courier New" charset="0"/>
              </a:rPr>
              <a:t>1000</a:t>
            </a:r>
            <a:r>
              <a:rPr lang="en-US" altLang="en-US" sz="2000">
                <a:latin typeface="Courier New" charset="0"/>
              </a:rPr>
              <a:t>];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b="1">
                <a:latin typeface="Courier New" charset="0"/>
              </a:rPr>
              <a:t>int wordCount</a:t>
            </a:r>
            <a:r>
              <a:rPr lang="en-US" altLang="en-US" sz="2000">
                <a:latin typeface="Courier New" charset="0"/>
              </a:rPr>
              <a:t> = 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000">
              <a:latin typeface="Courier New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Scanner input = new Scanner(new File("data.txt"));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while (input.hasNext())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String word = input.next();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</a:t>
            </a:r>
            <a:r>
              <a:rPr lang="en-US" altLang="en-US" sz="2000" b="1">
                <a:latin typeface="Courier New" charset="0"/>
              </a:rPr>
              <a:t>allWords[wordCount] = word;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wordCount++;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000">
              <a:latin typeface="Courier New" charset="0"/>
            </a:endParaRPr>
          </a:p>
          <a:p>
            <a:pPr eaLnBrk="1" hangingPunct="1"/>
            <a:r>
              <a:rPr lang="en-US" altLang="en-US"/>
              <a:t>Problem: You don't know how many words the file will have.</a:t>
            </a:r>
          </a:p>
          <a:p>
            <a:pPr lvl="1" eaLnBrk="1" hangingPunct="1"/>
            <a:r>
              <a:rPr lang="en-US" altLang="en-US"/>
              <a:t>Hard to create an array of the appropriate size.</a:t>
            </a:r>
          </a:p>
          <a:p>
            <a:pPr lvl="1" eaLnBrk="1" hangingPunct="1"/>
            <a:r>
              <a:rPr lang="en-US" altLang="en-US"/>
              <a:t>Later parts of the problem are more difficult to solve.</a:t>
            </a:r>
          </a:p>
          <a:p>
            <a:pPr lvl="1" eaLnBrk="1" hangingPunct="1"/>
            <a:endParaRPr lang="en-US" altLang="en-US"/>
          </a:p>
          <a:p>
            <a:pPr eaLnBrk="1" hangingPunct="1"/>
            <a:r>
              <a:rPr lang="en-US" altLang="en-US"/>
              <a:t>Luckily, there are other ways to store data besides in an array.</a:t>
            </a:r>
          </a:p>
        </p:txBody>
      </p:sp>
    </p:spTree>
    <p:extLst>
      <p:ext uri="{BB962C8B-B14F-4D97-AF65-F5344CB8AC3E}">
        <p14:creationId xmlns:p14="http://schemas.microsoft.com/office/powerpoint/2010/main" val="1543769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25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25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25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925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Collections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i="1">
                <a:solidFill>
                  <a:srgbClr val="C00000"/>
                </a:solidFill>
              </a:rPr>
              <a:t>collection</a:t>
            </a:r>
            <a:r>
              <a:rPr lang="en-US" altLang="en-US"/>
              <a:t>: an object that stores data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r>
              <a:rPr lang="en-US" altLang="en-US"/>
              <a:t>the objects stored are called </a:t>
            </a:r>
            <a:r>
              <a:rPr lang="en-US" altLang="en-US" i="1">
                <a:solidFill>
                  <a:srgbClr val="C00000"/>
                </a:solidFill>
              </a:rPr>
              <a:t>elements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r>
              <a:rPr lang="en-US" altLang="en-US"/>
              <a:t>some collections maintain an ordering; some allow duplicates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r>
              <a:rPr lang="en-US" altLang="en-US"/>
              <a:t>typical operations: </a:t>
            </a:r>
            <a:r>
              <a:rPr lang="en-US" altLang="en-US" i="1">
                <a:solidFill>
                  <a:srgbClr val="C00000"/>
                </a:solidFill>
              </a:rPr>
              <a:t>add</a:t>
            </a:r>
            <a:r>
              <a:rPr lang="en-US" altLang="en-US"/>
              <a:t>, </a:t>
            </a:r>
            <a:r>
              <a:rPr lang="en-US" altLang="en-US" i="1">
                <a:solidFill>
                  <a:srgbClr val="C00000"/>
                </a:solidFill>
              </a:rPr>
              <a:t>remove</a:t>
            </a:r>
            <a:r>
              <a:rPr lang="en-US" altLang="en-US"/>
              <a:t>, </a:t>
            </a:r>
            <a:r>
              <a:rPr lang="en-US" altLang="en-US" i="1">
                <a:solidFill>
                  <a:srgbClr val="C00000"/>
                </a:solidFill>
              </a:rPr>
              <a:t>clear</a:t>
            </a:r>
            <a:r>
              <a:rPr lang="en-US" altLang="en-US"/>
              <a:t>, </a:t>
            </a:r>
            <a:r>
              <a:rPr lang="en-US" altLang="en-US" i="1">
                <a:solidFill>
                  <a:srgbClr val="C00000"/>
                </a:solidFill>
              </a:rPr>
              <a:t>contains</a:t>
            </a:r>
            <a:r>
              <a:rPr lang="en-US" altLang="en-US">
                <a:solidFill>
                  <a:srgbClr val="C00000"/>
                </a:solidFill>
              </a:rPr>
              <a:t> </a:t>
            </a:r>
            <a:r>
              <a:rPr lang="en-US" altLang="en-US"/>
              <a:t>(search), </a:t>
            </a:r>
            <a:r>
              <a:rPr lang="en-US" altLang="en-US" i="1">
                <a:solidFill>
                  <a:srgbClr val="C00000"/>
                </a:solidFill>
              </a:rPr>
              <a:t>size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r>
              <a:rPr lang="en-US" altLang="en-US"/>
              <a:t>examples found in the Java class libraries:</a:t>
            </a:r>
          </a:p>
          <a:p>
            <a:pPr lvl="2" eaLnBrk="1" hangingPunct="1"/>
            <a:r>
              <a:rPr lang="en-US" altLang="en-US">
                <a:latin typeface="Courier New" charset="0"/>
              </a:rPr>
              <a:t>ArrayList</a:t>
            </a:r>
            <a:r>
              <a:rPr lang="en-US" altLang="en-US"/>
              <a:t>, </a:t>
            </a:r>
            <a:r>
              <a:rPr lang="en-US" altLang="en-US">
                <a:latin typeface="Courier New" charset="0"/>
              </a:rPr>
              <a:t>LinkedList</a:t>
            </a:r>
            <a:r>
              <a:rPr lang="en-US" altLang="en-US"/>
              <a:t>, </a:t>
            </a:r>
            <a:r>
              <a:rPr lang="en-US" altLang="en-US">
                <a:latin typeface="Courier New" charset="0"/>
              </a:rPr>
              <a:t>HashMap</a:t>
            </a:r>
            <a:r>
              <a:rPr lang="en-US" altLang="en-US"/>
              <a:t>, </a:t>
            </a:r>
            <a:r>
              <a:rPr lang="en-US" altLang="en-US">
                <a:latin typeface="Courier New" charset="0"/>
              </a:rPr>
              <a:t>TreeSet</a:t>
            </a:r>
            <a:r>
              <a:rPr lang="en-US" altLang="en-US"/>
              <a:t>, </a:t>
            </a:r>
            <a:r>
              <a:rPr lang="en-US" altLang="en-US">
                <a:latin typeface="Courier New" charset="0"/>
              </a:rPr>
              <a:t>PriorityQueue</a:t>
            </a:r>
          </a:p>
          <a:p>
            <a:pPr lvl="2" eaLnBrk="1" hangingPunct="1"/>
            <a:endParaRPr lang="en-US" altLang="en-US">
              <a:latin typeface="Courier New" charset="0"/>
            </a:endParaRPr>
          </a:p>
          <a:p>
            <a:pPr lvl="1" eaLnBrk="1" hangingPunct="1"/>
            <a:r>
              <a:rPr lang="en-US" altLang="en-US"/>
              <a:t>all collections are in the </a:t>
            </a:r>
            <a:r>
              <a:rPr lang="en-US" altLang="en-US">
                <a:latin typeface="Courier New" charset="0"/>
              </a:rPr>
              <a:t>java.util</a:t>
            </a:r>
            <a:r>
              <a:rPr lang="en-US" altLang="en-US"/>
              <a:t> package</a:t>
            </a:r>
          </a:p>
          <a:p>
            <a:pPr lvl="2" eaLnBrk="1" hangingPunct="1">
              <a:buFontTx/>
              <a:buNone/>
            </a:pPr>
            <a:r>
              <a:rPr lang="en-US" altLang="en-US">
                <a:latin typeface="Courier New" charset="0"/>
              </a:rPr>
              <a:t>	import java.util.*;</a:t>
            </a:r>
          </a:p>
        </p:txBody>
      </p:sp>
    </p:spTree>
    <p:extLst>
      <p:ext uri="{BB962C8B-B14F-4D97-AF65-F5344CB8AC3E}">
        <p14:creationId xmlns:p14="http://schemas.microsoft.com/office/powerpoint/2010/main" val="22982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Java Collections Framework</a:t>
            </a:r>
          </a:p>
        </p:txBody>
      </p:sp>
      <p:pic>
        <p:nvPicPr>
          <p:cNvPr id="8195" name="Picture 3" descr="jc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219201"/>
            <a:ext cx="8534400" cy="545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36647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Lists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list</a:t>
            </a:r>
            <a:r>
              <a:rPr lang="en-US" altLang="en-US"/>
              <a:t>: a collection storing an ordered sequence of elements</a:t>
            </a:r>
          </a:p>
          <a:p>
            <a:pPr lvl="1" eaLnBrk="1" hangingPunct="1"/>
            <a:r>
              <a:rPr lang="en-US" altLang="en-US"/>
              <a:t>each element is accessible by a 0-based </a:t>
            </a:r>
            <a:r>
              <a:rPr lang="en-US" altLang="en-US" b="1"/>
              <a:t>index</a:t>
            </a:r>
          </a:p>
          <a:p>
            <a:pPr lvl="1" eaLnBrk="1" hangingPunct="1"/>
            <a:r>
              <a:rPr lang="en-US" altLang="en-US"/>
              <a:t>a list has a </a:t>
            </a:r>
            <a:r>
              <a:rPr lang="en-US" altLang="en-US" b="1"/>
              <a:t>size</a:t>
            </a:r>
            <a:endParaRPr lang="en-US" altLang="en-US"/>
          </a:p>
          <a:p>
            <a:pPr lvl="1" eaLnBrk="1" hangingPunct="1"/>
            <a:r>
              <a:rPr lang="en-US" altLang="en-US"/>
              <a:t>elements can be added to the front, back, or elsewhere</a:t>
            </a:r>
          </a:p>
          <a:p>
            <a:pPr lvl="1" eaLnBrk="1" hangingPunct="1"/>
            <a:r>
              <a:rPr lang="en-US" altLang="en-US"/>
              <a:t>in Java, a list can be represented as an </a:t>
            </a:r>
            <a:r>
              <a:rPr lang="en-US" altLang="en-US" b="1">
                <a:latin typeface="Courier New" charset="0"/>
              </a:rPr>
              <a:t>ArrayList</a:t>
            </a:r>
            <a:r>
              <a:rPr lang="en-US" altLang="en-US"/>
              <a:t> object</a:t>
            </a:r>
          </a:p>
        </p:txBody>
      </p:sp>
      <p:pic>
        <p:nvPicPr>
          <p:cNvPr id="9220" name="Picture 4" descr="art08_03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714750"/>
            <a:ext cx="69342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483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Idea of a list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/>
              <a:t>Rather than creating an array of boxes, create an object that represents a "list" of items.  (initially an empty list.)</a:t>
            </a:r>
          </a:p>
          <a:p>
            <a:pPr lvl="1" eaLnBrk="1" hangingPunct="1"/>
            <a:endParaRPr lang="en-US" altLang="en-US" sz="800"/>
          </a:p>
          <a:p>
            <a:pPr lvl="1" eaLnBrk="1" hangingPunct="1">
              <a:buFontTx/>
              <a:buNone/>
            </a:pPr>
            <a:r>
              <a:rPr lang="en-US" altLang="en-US">
                <a:latin typeface="Courier New" charset="0"/>
              </a:rPr>
              <a:t>	[]</a:t>
            </a:r>
          </a:p>
          <a:p>
            <a:pPr lvl="1" eaLnBrk="1" hangingPunct="1"/>
            <a:endParaRPr lang="en-US" altLang="en-US">
              <a:latin typeface="Courier New" charset="0"/>
            </a:endParaRPr>
          </a:p>
          <a:p>
            <a:pPr eaLnBrk="1" hangingPunct="1"/>
            <a:r>
              <a:rPr lang="en-US" altLang="en-US"/>
              <a:t>You can add items to the list.</a:t>
            </a:r>
          </a:p>
          <a:p>
            <a:pPr lvl="1" eaLnBrk="1" hangingPunct="1"/>
            <a:r>
              <a:rPr lang="en-US" altLang="en-US"/>
              <a:t>The default behavior is to add to the end of the list.</a:t>
            </a:r>
          </a:p>
          <a:p>
            <a:pPr lvl="1" eaLnBrk="1" hangingPunct="1"/>
            <a:endParaRPr lang="en-US" altLang="en-US" sz="800"/>
          </a:p>
          <a:p>
            <a:pPr lvl="1" eaLnBrk="1" hangingPunct="1">
              <a:buFontTx/>
              <a:buNone/>
            </a:pPr>
            <a:r>
              <a:rPr lang="en-US" altLang="en-US">
                <a:latin typeface="Courier New" charset="0"/>
              </a:rPr>
              <a:t>	[hello, ABC, goodbye, okay]</a:t>
            </a:r>
          </a:p>
          <a:p>
            <a:pPr lvl="1" eaLnBrk="1" hangingPunct="1"/>
            <a:endParaRPr lang="en-US" altLang="en-US">
              <a:latin typeface="Courier New" charset="0"/>
            </a:endParaRPr>
          </a:p>
          <a:p>
            <a:pPr eaLnBrk="1" hangingPunct="1"/>
            <a:r>
              <a:rPr lang="en-US" altLang="en-US"/>
              <a:t>The list object keeps track of the element values that have been added to it, their order, indexes, and its total size.</a:t>
            </a:r>
          </a:p>
          <a:p>
            <a:pPr lvl="1" eaLnBrk="1" hangingPunct="1"/>
            <a:r>
              <a:rPr lang="en-US" altLang="en-US"/>
              <a:t>Think of an "array list" as an automatically resizing array object.</a:t>
            </a:r>
          </a:p>
          <a:p>
            <a:pPr lvl="1" eaLnBrk="1" hangingPunct="1"/>
            <a:r>
              <a:rPr lang="en-US" altLang="en-US"/>
              <a:t>Internally, the list is implemented using an array and a size field.</a:t>
            </a:r>
          </a:p>
        </p:txBody>
      </p:sp>
    </p:spTree>
    <p:extLst>
      <p:ext uri="{BB962C8B-B14F-4D97-AF65-F5344CB8AC3E}">
        <p14:creationId xmlns:p14="http://schemas.microsoft.com/office/powerpoint/2010/main" val="164290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3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35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35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ourier New" charset="0"/>
              </a:rPr>
              <a:t>ArrayList</a:t>
            </a:r>
            <a:r>
              <a:rPr lang="en-US" altLang="en-US"/>
              <a:t> methods</a:t>
            </a:r>
          </a:p>
        </p:txBody>
      </p:sp>
      <p:graphicFrame>
        <p:nvGraphicFramePr>
          <p:cNvPr id="177411" name="Group 259"/>
          <p:cNvGraphicFramePr>
            <a:graphicFrameLocks noGrp="1"/>
          </p:cNvGraphicFramePr>
          <p:nvPr/>
        </p:nvGraphicFramePr>
        <p:xfrm>
          <a:off x="1905000" y="1371601"/>
          <a:ext cx="8382000" cy="4785360"/>
        </p:xfrm>
        <a:graphic>
          <a:graphicData uri="http://schemas.openxmlformats.org/drawingml/2006/table">
            <a:tbl>
              <a:tblPr/>
              <a:tblGrid>
                <a:gridCol w="2916238"/>
                <a:gridCol w="5465762"/>
              </a:tblGrid>
              <a:tr h="1746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add(</a:t>
                      </a: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value</a:t>
                      </a: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appends value at end of list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add(</a:t>
                      </a: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index</a:t>
                      </a: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value</a:t>
                      </a: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inserts given value just before the given index, shifting subsequent values to the right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clear()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removes all elements of the list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indexOf(</a:t>
                      </a: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value</a:t>
                      </a: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returns first index where given value is found in list (-1 if not found)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get(</a:t>
                      </a: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index</a:t>
                      </a: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returns the value at given index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remove(</a:t>
                      </a: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index</a:t>
                      </a: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removes/returns value at given index, shifting subsequent values to the left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set(</a:t>
                      </a: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index</a:t>
                      </a: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value</a:t>
                      </a: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replaces value at given index with given value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size()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returns the number of elements in list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toString()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returns a string representation of the list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such as </a:t>
                      </a: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"[3, 42, -7, 15]"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829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Copying Point’s</a:t>
            </a:r>
            <a:endParaRPr lang="en-US" altLang="en-US" dirty="0" smtClean="0">
              <a:latin typeface="Courier New" panose="02070309020205020404" pitchFamily="49" charset="0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406400" indent="-342900">
              <a:lnSpc>
                <a:spcPct val="80000"/>
              </a:lnSpc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 smtClean="0"/>
              <a:t>Convention is to use </a:t>
            </a:r>
            <a:r>
              <a:rPr lang="en-US" altLang="en-US" i="1" dirty="0" smtClean="0">
                <a:solidFill>
                  <a:srgbClr val="C00000"/>
                </a:solidFill>
              </a:rPr>
              <a:t>clone</a:t>
            </a:r>
            <a:r>
              <a:rPr lang="en-US" altLang="en-US" dirty="0" smtClean="0"/>
              <a:t> method</a:t>
            </a:r>
          </a:p>
          <a:p>
            <a:pPr marL="800100" lvl="1" indent="-342900">
              <a:lnSpc>
                <a:spcPct val="80000"/>
              </a:lnSpc>
              <a:tabLst>
                <a:tab pos="2511425" algn="l"/>
                <a:tab pos="4513263" algn="l"/>
                <a:tab pos="5602288" algn="l"/>
              </a:tabLst>
            </a:pPr>
            <a:endParaRPr lang="en-US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Point p1 = new Point (3, 4);</a:t>
            </a:r>
          </a:p>
          <a:p>
            <a:pPr marL="457200" lvl="1" indent="0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Point p2 = p1.clone ();</a:t>
            </a:r>
            <a:endParaRPr lang="en-US" alt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6400" indent="-342900">
              <a:lnSpc>
                <a:spcPct val="80000"/>
              </a:lnSpc>
              <a:tabLst>
                <a:tab pos="2511425" algn="l"/>
                <a:tab pos="4513263" algn="l"/>
                <a:tab pos="5602288" algn="l"/>
              </a:tabLst>
            </a:pPr>
            <a:endParaRPr lang="en-US" altLang="en-US" dirty="0"/>
          </a:p>
          <a:p>
            <a:pPr marL="406400" indent="-342900">
              <a:lnSpc>
                <a:spcPct val="80000"/>
              </a:lnSpc>
              <a:tabLst>
                <a:tab pos="2511425" algn="l"/>
                <a:tab pos="4513263" algn="l"/>
                <a:tab pos="5602288" algn="l"/>
              </a:tabLst>
            </a:pPr>
            <a:endParaRPr lang="en-US" altLang="en-US" dirty="0" smtClean="0"/>
          </a:p>
          <a:p>
            <a:pPr marL="406400" indent="-342900">
              <a:lnSpc>
                <a:spcPct val="80000"/>
              </a:lnSpc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 smtClean="0"/>
              <a:t>Class must implement </a:t>
            </a:r>
            <a:r>
              <a:rPr lang="en-US" altLang="en-US" i="1" dirty="0" smtClean="0">
                <a:solidFill>
                  <a:srgbClr val="C00000"/>
                </a:solidFill>
              </a:rPr>
              <a:t>Cloneable</a:t>
            </a:r>
            <a:r>
              <a:rPr lang="en-US" altLang="en-US" dirty="0" smtClean="0"/>
              <a:t> interface</a:t>
            </a:r>
          </a:p>
          <a:p>
            <a:pPr marL="63500" indent="0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endParaRPr lang="en-US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Point implements Cloneable {</a:t>
            </a:r>
          </a:p>
          <a:p>
            <a:pPr marL="457200" lvl="1" indent="0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pPr marL="457200" lvl="1" indent="0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6400" indent="-342900">
              <a:lnSpc>
                <a:spcPct val="80000"/>
              </a:lnSpc>
              <a:tabLst>
                <a:tab pos="2511425" algn="l"/>
                <a:tab pos="4513263" algn="l"/>
                <a:tab pos="5602288" algn="l"/>
              </a:tabLst>
            </a:pPr>
            <a:endParaRPr lang="en-US" altLang="en-US" dirty="0"/>
          </a:p>
          <a:p>
            <a:pPr marL="406400" indent="-342900">
              <a:lnSpc>
                <a:spcPct val="80000"/>
              </a:lnSpc>
              <a:tabLst>
                <a:tab pos="2511425" algn="l"/>
                <a:tab pos="4513263" algn="l"/>
                <a:tab pos="5602288" algn="l"/>
              </a:tabLst>
            </a:pPr>
            <a:endParaRPr lang="en-US" altLang="en-US" dirty="0" smtClean="0"/>
          </a:p>
          <a:p>
            <a:pPr marL="406400" indent="-342900">
              <a:lnSpc>
                <a:spcPct val="80000"/>
              </a:lnSpc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 smtClean="0"/>
              <a:t>Must override </a:t>
            </a:r>
            <a:r>
              <a:rPr lang="en-US" altLang="en-US" dirty="0" err="1" smtClean="0"/>
              <a:t>Object.clone</a:t>
            </a:r>
            <a:r>
              <a:rPr lang="en-US" altLang="en-US" dirty="0" smtClean="0"/>
              <a:t> ()</a:t>
            </a:r>
          </a:p>
          <a:p>
            <a:pPr marL="233363" indent="-233363">
              <a:tabLst>
                <a:tab pos="2511425" algn="l"/>
                <a:tab pos="4513263" algn="l"/>
                <a:tab pos="5602288" algn="l"/>
              </a:tabLst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34757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ourier New" charset="0"/>
              </a:rPr>
              <a:t>ArrayList</a:t>
            </a:r>
            <a:r>
              <a:rPr lang="en-US" altLang="en-US"/>
              <a:t> methods 2</a:t>
            </a:r>
          </a:p>
        </p:txBody>
      </p:sp>
      <p:graphicFrame>
        <p:nvGraphicFramePr>
          <p:cNvPr id="178328" name="Group 152"/>
          <p:cNvGraphicFramePr>
            <a:graphicFrameLocks noGrp="1"/>
          </p:cNvGraphicFramePr>
          <p:nvPr/>
        </p:nvGraphicFramePr>
        <p:xfrm>
          <a:off x="1619251" y="1408114"/>
          <a:ext cx="8975725" cy="4846320"/>
        </p:xfrm>
        <a:graphic>
          <a:graphicData uri="http://schemas.openxmlformats.org/drawingml/2006/table">
            <a:tbl>
              <a:tblPr/>
              <a:tblGrid>
                <a:gridCol w="2654300"/>
                <a:gridCol w="6321425"/>
              </a:tblGrid>
              <a:tr h="184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addAll(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list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addAll(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index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list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adds all elements from the given list to this list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(at the end of the list, or inserts them at the given index)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contains(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value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returns true if given value is found somewhere in this list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containsAll(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list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returns true if this list contains every element from given list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equals(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list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returns true if given other list contains the same elements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iterator()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listIterator()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returns an object used to examine the contents of the list (seen later)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lastIndexOf(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value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returns last index value is found in list (-1 if not found)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remove(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value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finds and removes the given value from this list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removeAll(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list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removes any elements found in the given list from this list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retainAll(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list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removes any elements </a:t>
                      </a:r>
                      <a:r>
                        <a:rPr kumimoji="0" lang="en-US" alt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not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 found in given list from this list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subList(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from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to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returns the sub-portion of the list between</a:t>
                      </a:r>
                      <a:b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</a:b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indexes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from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 (inclusive) and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to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 (exclusive)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toArray()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returns the elements in this list as an array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843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Type Parameters (Generics)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>
                <a:latin typeface="Courier New" charset="0"/>
              </a:rPr>
              <a:t>ArrayList&lt;</a:t>
            </a:r>
            <a:r>
              <a:rPr lang="en-US" altLang="en-US" b="1"/>
              <a:t>Type</a:t>
            </a:r>
            <a:r>
              <a:rPr lang="en-US" altLang="en-US">
                <a:latin typeface="Courier New" charset="0"/>
              </a:rPr>
              <a:t>&gt; </a:t>
            </a:r>
            <a:r>
              <a:rPr lang="en-US" altLang="en-US" b="1"/>
              <a:t>name</a:t>
            </a:r>
            <a:r>
              <a:rPr lang="en-US" altLang="en-US">
                <a:latin typeface="Courier New" charset="0"/>
              </a:rPr>
              <a:t> = new ArrayList&lt;</a:t>
            </a:r>
            <a:r>
              <a:rPr lang="en-US" altLang="en-US" b="1"/>
              <a:t>Type</a:t>
            </a:r>
            <a:r>
              <a:rPr lang="en-US" altLang="en-US">
                <a:latin typeface="Courier New" charset="0"/>
              </a:rPr>
              <a:t>&gt;();</a:t>
            </a:r>
          </a:p>
          <a:p>
            <a:pPr eaLnBrk="1" hangingPunct="1">
              <a:buFontTx/>
              <a:buNone/>
            </a:pPr>
            <a:endParaRPr lang="en-US" altLang="en-US">
              <a:latin typeface="Courier New" charset="0"/>
            </a:endParaRPr>
          </a:p>
          <a:p>
            <a:pPr eaLnBrk="1" hangingPunct="1"/>
            <a:r>
              <a:rPr lang="en-US" altLang="en-US"/>
              <a:t>When constructing an </a:t>
            </a:r>
            <a:r>
              <a:rPr lang="en-US" altLang="en-US">
                <a:latin typeface="Courier New" charset="0"/>
              </a:rPr>
              <a:t>ArrayList</a:t>
            </a:r>
            <a:r>
              <a:rPr lang="en-US" altLang="en-US"/>
              <a:t>, you must specify the</a:t>
            </a:r>
            <a:br>
              <a:rPr lang="en-US" altLang="en-US"/>
            </a:br>
            <a:r>
              <a:rPr lang="en-US" altLang="en-US"/>
              <a:t>type of elements it will contain between </a:t>
            </a:r>
            <a:r>
              <a:rPr lang="en-US" altLang="en-US">
                <a:latin typeface="Courier New" charset="0"/>
              </a:rPr>
              <a:t>&lt;</a:t>
            </a:r>
            <a:r>
              <a:rPr lang="en-US" altLang="en-US"/>
              <a:t> and </a:t>
            </a:r>
            <a:r>
              <a:rPr lang="en-US" altLang="en-US">
                <a:latin typeface="Courier New" charset="0"/>
              </a:rPr>
              <a:t>&gt;</a:t>
            </a:r>
            <a:r>
              <a:rPr lang="en-US" altLang="en-US"/>
              <a:t>.</a:t>
            </a:r>
          </a:p>
          <a:p>
            <a:pPr lvl="1" eaLnBrk="1" hangingPunct="1"/>
            <a:r>
              <a:rPr lang="en-US" altLang="en-US"/>
              <a:t>This is called a </a:t>
            </a:r>
            <a:r>
              <a:rPr lang="en-US" altLang="en-US" i="1"/>
              <a:t>type parameter</a:t>
            </a:r>
            <a:r>
              <a:rPr lang="en-US" altLang="en-US"/>
              <a:t> or a </a:t>
            </a:r>
            <a:r>
              <a:rPr lang="en-US" altLang="en-US" i="1"/>
              <a:t>generic </a:t>
            </a:r>
            <a:r>
              <a:rPr lang="en-US" altLang="en-US"/>
              <a:t>class.</a:t>
            </a:r>
          </a:p>
          <a:p>
            <a:pPr lvl="1" eaLnBrk="1" hangingPunct="1"/>
            <a:r>
              <a:rPr lang="en-US" altLang="en-US"/>
              <a:t>Allows the same </a:t>
            </a:r>
            <a:r>
              <a:rPr lang="en-US" altLang="en-US">
                <a:latin typeface="Courier New" charset="0"/>
              </a:rPr>
              <a:t>ArrayList</a:t>
            </a:r>
            <a:r>
              <a:rPr lang="en-US" altLang="en-US"/>
              <a:t> class to store lists of different types.</a:t>
            </a:r>
          </a:p>
          <a:p>
            <a:pPr lvl="1" eaLnBrk="1" hangingPunct="1"/>
            <a:endParaRPr lang="en-US" altLang="en-US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>
              <a:latin typeface="Courier New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ArrayList</a:t>
            </a:r>
            <a:r>
              <a:rPr lang="en-US" altLang="en-US" b="1">
                <a:latin typeface="Courier New" charset="0"/>
              </a:rPr>
              <a:t>&lt;String&gt;</a:t>
            </a:r>
            <a:r>
              <a:rPr lang="en-US" altLang="en-US">
                <a:latin typeface="Courier New" charset="0"/>
              </a:rPr>
              <a:t> names = new ArrayList</a:t>
            </a:r>
            <a:r>
              <a:rPr lang="en-US" altLang="en-US" b="1">
                <a:latin typeface="Courier New" charset="0"/>
              </a:rPr>
              <a:t>&lt;String&gt;</a:t>
            </a:r>
            <a:r>
              <a:rPr lang="en-US" altLang="en-US">
                <a:latin typeface="Courier New" charset="0"/>
              </a:rPr>
              <a:t>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names.add("Bert");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names.add("Ernie");</a:t>
            </a:r>
          </a:p>
        </p:txBody>
      </p:sp>
    </p:spTree>
    <p:extLst>
      <p:ext uri="{BB962C8B-B14F-4D97-AF65-F5344CB8AC3E}">
        <p14:creationId xmlns:p14="http://schemas.microsoft.com/office/powerpoint/2010/main" val="65003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Learning about classes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The </a:t>
            </a:r>
            <a:r>
              <a:rPr lang="en-US" altLang="en-US" i="1" dirty="0">
                <a:solidFill>
                  <a:srgbClr val="C00000"/>
                </a:solidFill>
              </a:rPr>
              <a:t>Java API Specification</a:t>
            </a:r>
            <a:r>
              <a:rPr lang="en-US" altLang="en-US" dirty="0"/>
              <a:t> is a huge web page containing documentation about every Java class and its methods.</a:t>
            </a:r>
          </a:p>
          <a:p>
            <a:pPr lvl="1" eaLnBrk="1" hangingPunct="1"/>
            <a:r>
              <a:rPr lang="en-US" altLang="en-US" dirty="0"/>
              <a:t>The link to the API Specs is on the </a:t>
            </a:r>
            <a:r>
              <a:rPr lang="en-US" altLang="en-US" dirty="0" smtClean="0"/>
              <a:t>instructor web site (under Resources).</a:t>
            </a:r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</p:txBody>
      </p:sp>
      <p:pic>
        <p:nvPicPr>
          <p:cNvPr id="1536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819400"/>
            <a:ext cx="5608638" cy="393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251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ourier New" charset="0"/>
              </a:rPr>
              <a:t>ArrayList</a:t>
            </a:r>
            <a:r>
              <a:rPr lang="en-US" altLang="en-US"/>
              <a:t> vs. array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3050" indent="-273050">
              <a:tabLst>
                <a:tab pos="4572000" algn="l"/>
              </a:tabLst>
            </a:pPr>
            <a:r>
              <a:rPr lang="en-US" altLang="en-US"/>
              <a:t>construction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altLang="en-US">
                <a:solidFill>
                  <a:schemeClr val="bg2"/>
                </a:solidFill>
                <a:latin typeface="Courier New" charset="0"/>
              </a:rPr>
              <a:t>String[] names = new String[5];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altLang="en-US" b="1">
                <a:latin typeface="Courier New" charset="0"/>
              </a:rPr>
              <a:t>ArrayList&lt;String&gt; list = new ArrayList&lt;String&gt;();</a:t>
            </a:r>
            <a:endParaRPr lang="en-US" altLang="en-US" sz="2600"/>
          </a:p>
          <a:p>
            <a:pPr marL="639763" lvl="1" indent="-246063">
              <a:lnSpc>
                <a:spcPct val="80000"/>
              </a:lnSpc>
              <a:buNone/>
              <a:tabLst>
                <a:tab pos="4572000" algn="l"/>
              </a:tabLst>
            </a:pPr>
            <a:endParaRPr lang="en-US" altLang="en-US" sz="2400"/>
          </a:p>
          <a:p>
            <a:pPr marL="273050" indent="-273050">
              <a:tabLst>
                <a:tab pos="4572000" algn="l"/>
              </a:tabLst>
            </a:pPr>
            <a:r>
              <a:rPr lang="en-US" altLang="en-US"/>
              <a:t>storing a value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altLang="en-US">
                <a:solidFill>
                  <a:schemeClr val="bg2"/>
                </a:solidFill>
                <a:latin typeface="Courier New" charset="0"/>
              </a:rPr>
              <a:t>names[0] = "Jessica";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altLang="en-US" b="1">
                <a:latin typeface="Courier New" charset="0"/>
              </a:rPr>
              <a:t>list.add("Jessica");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572000" algn="l"/>
              </a:tabLst>
            </a:pPr>
            <a:endParaRPr lang="en-US" altLang="en-US" b="1">
              <a:latin typeface="Courier New" charset="0"/>
            </a:endParaRPr>
          </a:p>
          <a:p>
            <a:pPr marL="273050" indent="-273050">
              <a:tabLst>
                <a:tab pos="4572000" algn="l"/>
              </a:tabLst>
            </a:pPr>
            <a:r>
              <a:rPr lang="en-US" altLang="en-US"/>
              <a:t>retrieving a value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altLang="en-US">
                <a:solidFill>
                  <a:schemeClr val="bg2"/>
                </a:solidFill>
                <a:latin typeface="Courier New" charset="0"/>
              </a:rPr>
              <a:t>String s = names[0];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altLang="en-US" b="1">
                <a:latin typeface="Courier New" charset="0"/>
              </a:rPr>
              <a:t>String s = list.get(0);</a:t>
            </a:r>
          </a:p>
        </p:txBody>
      </p:sp>
    </p:spTree>
    <p:extLst>
      <p:ext uri="{BB962C8B-B14F-4D97-AF65-F5344CB8AC3E}">
        <p14:creationId xmlns:p14="http://schemas.microsoft.com/office/powerpoint/2010/main" val="173575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ourier New" charset="0"/>
              </a:rPr>
              <a:t>ArrayList</a:t>
            </a:r>
            <a:r>
              <a:rPr lang="en-US" altLang="en-US"/>
              <a:t> vs. array 2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273050" indent="-273050">
              <a:lnSpc>
                <a:spcPct val="80000"/>
              </a:lnSpc>
              <a:tabLst>
                <a:tab pos="4572000" algn="l"/>
              </a:tabLst>
            </a:pPr>
            <a:r>
              <a:rPr lang="en-US" altLang="en-US"/>
              <a:t>doing something to each value that starts with </a:t>
            </a:r>
            <a:r>
              <a:rPr lang="en-US" altLang="en-US">
                <a:latin typeface="Courier New" charset="0"/>
              </a:rPr>
              <a:t>"B"</a:t>
            </a:r>
            <a:endParaRPr lang="en-US" altLang="en-US"/>
          </a:p>
          <a:p>
            <a:pPr marL="639763" lvl="1" indent="-246063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altLang="en-US">
                <a:solidFill>
                  <a:schemeClr val="bg2"/>
                </a:solidFill>
                <a:latin typeface="Courier New" charset="0"/>
              </a:rPr>
              <a:t>for (int i = 0; i &lt; names.length; i++) {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altLang="en-US">
                <a:solidFill>
                  <a:schemeClr val="bg2"/>
                </a:solidFill>
                <a:latin typeface="Courier New" charset="0"/>
              </a:rPr>
              <a:t>    if (names[i].startsWith("B")) { ... }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altLang="en-US">
                <a:solidFill>
                  <a:schemeClr val="bg2"/>
                </a:solidFill>
                <a:latin typeface="Courier New" charset="0"/>
              </a:rPr>
              <a:t>}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572000" algn="l"/>
              </a:tabLst>
            </a:pPr>
            <a:endParaRPr lang="en-US" altLang="en-US" sz="800">
              <a:solidFill>
                <a:schemeClr val="bg2"/>
              </a:solidFill>
              <a:latin typeface="Courier New" charset="0"/>
            </a:endParaRPr>
          </a:p>
          <a:p>
            <a:pPr marL="639763" lvl="1" indent="-246063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altLang="en-US" b="1">
                <a:latin typeface="Courier New" charset="0"/>
              </a:rPr>
              <a:t>for (int i = 0; i &lt; list.size(); i++) {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altLang="en-US" b="1">
                <a:latin typeface="Courier New" charset="0"/>
              </a:rPr>
              <a:t>    if (list.get(i).startsWith("B")) { ... }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altLang="en-US" b="1">
                <a:latin typeface="Courier New" charset="0"/>
              </a:rPr>
              <a:t>}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572000" algn="l"/>
              </a:tabLst>
            </a:pPr>
            <a:endParaRPr lang="en-US" altLang="en-US" b="1">
              <a:latin typeface="Courier New" charset="0"/>
            </a:endParaRPr>
          </a:p>
          <a:p>
            <a:pPr marL="639763" lvl="1" indent="-246063">
              <a:lnSpc>
                <a:spcPct val="80000"/>
              </a:lnSpc>
              <a:buNone/>
              <a:tabLst>
                <a:tab pos="4572000" algn="l"/>
              </a:tabLst>
            </a:pPr>
            <a:endParaRPr lang="en-US" altLang="en-US" b="1">
              <a:latin typeface="Courier New" charset="0"/>
            </a:endParaRPr>
          </a:p>
          <a:p>
            <a:pPr marL="273050" indent="-273050">
              <a:tabLst>
                <a:tab pos="4572000" algn="l"/>
              </a:tabLst>
            </a:pPr>
            <a:r>
              <a:rPr lang="en-US" altLang="en-US"/>
              <a:t>seeing whether the value </a:t>
            </a:r>
            <a:r>
              <a:rPr lang="en-US" altLang="en-US">
                <a:latin typeface="Courier New" charset="0"/>
              </a:rPr>
              <a:t>"Benson"</a:t>
            </a:r>
            <a:r>
              <a:rPr lang="en-US" altLang="en-US"/>
              <a:t> is found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altLang="en-US">
                <a:solidFill>
                  <a:schemeClr val="bg2"/>
                </a:solidFill>
                <a:latin typeface="Courier New" charset="0"/>
              </a:rPr>
              <a:t>for (int i = 0; i &lt; names.length; i++) {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altLang="en-US">
                <a:solidFill>
                  <a:schemeClr val="bg2"/>
                </a:solidFill>
                <a:latin typeface="Courier New" charset="0"/>
              </a:rPr>
              <a:t>    if (names[i].equals("Benson")) { ... }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altLang="en-US">
                <a:solidFill>
                  <a:schemeClr val="bg2"/>
                </a:solidFill>
                <a:latin typeface="Courier New" charset="0"/>
              </a:rPr>
              <a:t>}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572000" algn="l"/>
              </a:tabLst>
            </a:pPr>
            <a:endParaRPr lang="en-US" altLang="en-US" sz="800">
              <a:solidFill>
                <a:schemeClr val="bg2"/>
              </a:solidFill>
              <a:latin typeface="Courier New" charset="0"/>
            </a:endParaRPr>
          </a:p>
          <a:p>
            <a:pPr marL="639763" lvl="1" indent="-246063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altLang="en-US" b="1">
                <a:latin typeface="Courier New" charset="0"/>
              </a:rPr>
              <a:t>if (list.contains("Benson")) { ... }</a:t>
            </a:r>
          </a:p>
        </p:txBody>
      </p:sp>
    </p:spTree>
    <p:extLst>
      <p:ext uri="{BB962C8B-B14F-4D97-AF65-F5344CB8AC3E}">
        <p14:creationId xmlns:p14="http://schemas.microsoft.com/office/powerpoint/2010/main" val="135538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Exercise, revisited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Write a program that reads a file and displays </a:t>
            </a:r>
            <a:br>
              <a:rPr lang="en-US" altLang="en-US"/>
            </a:br>
            <a:r>
              <a:rPr lang="en-US" altLang="en-US"/>
              <a:t>the words of that file as a list.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r>
              <a:rPr lang="en-US" altLang="en-US"/>
              <a:t>First display all words.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r>
              <a:rPr lang="en-US" altLang="en-US"/>
              <a:t>Then display them in reverse order.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r>
              <a:rPr lang="en-US" altLang="en-US"/>
              <a:t>Then display them with all plurals (ending in "s") capitalized.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r>
              <a:rPr lang="en-US" altLang="en-US"/>
              <a:t>Then display them with all plural words removed.</a:t>
            </a:r>
          </a:p>
        </p:txBody>
      </p:sp>
    </p:spTree>
    <p:extLst>
      <p:ext uri="{BB962C8B-B14F-4D97-AF65-F5344CB8AC3E}">
        <p14:creationId xmlns:p14="http://schemas.microsoft.com/office/powerpoint/2010/main" val="153157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Exercise solution (partial)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b="1">
                <a:latin typeface="Courier New" charset="0"/>
              </a:rPr>
              <a:t>ArrayList&lt;String&gt; allWords = new ArrayList&lt;String&gt;();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Scanner input = new Scanner(new File("words.txt"));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while (input.hasNext())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String word = input.next();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b="1">
                <a:latin typeface="Courier New" charset="0"/>
              </a:rPr>
              <a:t>    allWords.add(word);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System.out.println(allWords);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000">
              <a:latin typeface="Courier New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b="1">
                <a:solidFill>
                  <a:srgbClr val="008000"/>
                </a:solidFill>
                <a:latin typeface="Courier New" charset="0"/>
              </a:rPr>
              <a:t>// remove all plural words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for (int i = 0; i &lt; allWords.size(); i++)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String word = allWords.get(i);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if (word.endsWith("s"))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    allWords.remove(i);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    i--;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3475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ourier New" charset="0"/>
              </a:rPr>
              <a:t>ArrayList</a:t>
            </a:r>
            <a:r>
              <a:rPr lang="en-US" altLang="en-US"/>
              <a:t> as parameter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 eaLnBrk="1" hangingPunct="1">
              <a:buFontTx/>
              <a:buNone/>
            </a:pPr>
            <a:r>
              <a:rPr lang="en-US" altLang="en-US" sz="2200">
                <a:latin typeface="Courier New" charset="0"/>
              </a:rPr>
              <a:t>public static void </a:t>
            </a:r>
            <a:r>
              <a:rPr lang="en-US" altLang="en-US" sz="2200" b="1"/>
              <a:t>name</a:t>
            </a:r>
            <a:r>
              <a:rPr lang="en-US" altLang="en-US" sz="2200">
                <a:latin typeface="Courier New" charset="0"/>
              </a:rPr>
              <a:t>(</a:t>
            </a:r>
            <a:r>
              <a:rPr lang="en-US" altLang="en-US" sz="2200">
                <a:solidFill>
                  <a:schemeClr val="accent2"/>
                </a:solidFill>
                <a:latin typeface="Courier New" charset="0"/>
              </a:rPr>
              <a:t>ArrayList&lt;</a:t>
            </a:r>
            <a:r>
              <a:rPr lang="en-US" altLang="en-US" sz="2200" b="1">
                <a:solidFill>
                  <a:schemeClr val="accent2"/>
                </a:solidFill>
              </a:rPr>
              <a:t>Type</a:t>
            </a:r>
            <a:r>
              <a:rPr lang="en-US" altLang="en-US" sz="2200">
                <a:solidFill>
                  <a:schemeClr val="accent2"/>
                </a:solidFill>
                <a:latin typeface="Courier New" charset="0"/>
              </a:rPr>
              <a:t>&gt; </a:t>
            </a:r>
            <a:r>
              <a:rPr lang="en-US" altLang="en-US" sz="2200" b="1">
                <a:solidFill>
                  <a:schemeClr val="accent2"/>
                </a:solidFill>
              </a:rPr>
              <a:t>name</a:t>
            </a:r>
            <a:r>
              <a:rPr lang="en-US" altLang="en-US" sz="2200">
                <a:latin typeface="Courier New" charset="0"/>
              </a:rPr>
              <a:t>) { </a:t>
            </a:r>
          </a:p>
          <a:p>
            <a:pPr eaLnBrk="1" hangingPunct="1">
              <a:buFontTx/>
              <a:buNone/>
            </a:pPr>
            <a:endParaRPr lang="en-US" altLang="en-US" sz="2200">
              <a:latin typeface="Courier New" charset="0"/>
            </a:endParaRPr>
          </a:p>
          <a:p>
            <a:pPr eaLnBrk="1" hangingPunct="1"/>
            <a:r>
              <a:rPr lang="en-US" altLang="en-US"/>
              <a:t>Example: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>
                <a:solidFill>
                  <a:srgbClr val="008000"/>
                </a:solidFill>
                <a:latin typeface="Courier New" charset="0"/>
              </a:rPr>
              <a:t>// Removes all plural words from the given list.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public static void removePlural(</a:t>
            </a:r>
            <a:r>
              <a:rPr lang="en-US" altLang="en-US" sz="1800" b="1">
                <a:latin typeface="Courier New" charset="0"/>
              </a:rPr>
              <a:t>ArrayList&lt;String&gt; list</a:t>
            </a:r>
            <a:r>
              <a:rPr lang="en-US" altLang="en-US" sz="2000">
                <a:latin typeface="Courier New" charset="0"/>
              </a:rPr>
              <a:t>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for (int i = 0; i &lt; list.size(); i++)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    String str = list.get(i);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    if (str.endsWith("s"))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        list.remove(i);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        i--;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    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/>
          </a:p>
          <a:p>
            <a:pPr eaLnBrk="1" hangingPunct="1"/>
            <a:r>
              <a:rPr lang="en-US" altLang="en-US"/>
              <a:t>You can also return a list:</a:t>
            </a:r>
          </a:p>
          <a:p>
            <a:pPr algn="ctr" eaLnBrk="1" hangingPunct="1">
              <a:buFontTx/>
              <a:buNone/>
            </a:pPr>
            <a:r>
              <a:rPr lang="en-US" altLang="en-US" sz="2200">
                <a:latin typeface="Courier New" charset="0"/>
              </a:rPr>
              <a:t>public static </a:t>
            </a:r>
            <a:r>
              <a:rPr lang="en-US" altLang="en-US" sz="2200">
                <a:solidFill>
                  <a:schemeClr val="accent2"/>
                </a:solidFill>
                <a:latin typeface="Courier New" charset="0"/>
              </a:rPr>
              <a:t>ArrayList&lt;</a:t>
            </a:r>
            <a:r>
              <a:rPr lang="en-US" altLang="en-US" sz="2200" b="1">
                <a:solidFill>
                  <a:schemeClr val="accent2"/>
                </a:solidFill>
              </a:rPr>
              <a:t>Type</a:t>
            </a:r>
            <a:r>
              <a:rPr lang="en-US" altLang="en-US" sz="2200">
                <a:solidFill>
                  <a:schemeClr val="accent2"/>
                </a:solidFill>
                <a:latin typeface="Courier New" charset="0"/>
              </a:rPr>
              <a:t>&gt;</a:t>
            </a:r>
            <a:r>
              <a:rPr lang="en-US" altLang="en-US" sz="2200">
                <a:latin typeface="Courier New" charset="0"/>
              </a:rPr>
              <a:t> </a:t>
            </a:r>
            <a:r>
              <a:rPr lang="en-US" altLang="en-US" sz="2200" b="1"/>
              <a:t>methodName</a:t>
            </a:r>
            <a:r>
              <a:rPr lang="en-US" altLang="en-US" sz="2200">
                <a:latin typeface="Courier New" charset="0"/>
              </a:rPr>
              <a:t>(</a:t>
            </a:r>
            <a:r>
              <a:rPr lang="en-US" altLang="en-US" sz="2200" b="1"/>
              <a:t>params</a:t>
            </a:r>
            <a:r>
              <a:rPr lang="en-US" altLang="en-US" sz="2200">
                <a:latin typeface="Courier New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7462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ourier New" charset="0"/>
              </a:rPr>
              <a:t>ArrayList</a:t>
            </a:r>
            <a:r>
              <a:rPr lang="en-US" altLang="en-US"/>
              <a:t> of primitives?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type you specify when creating an </a:t>
            </a:r>
            <a:r>
              <a:rPr lang="en-US" altLang="en-US">
                <a:latin typeface="Courier New" charset="0"/>
              </a:rPr>
              <a:t>ArrayList</a:t>
            </a:r>
            <a:r>
              <a:rPr lang="en-US" altLang="en-US"/>
              <a:t> must be an object type; it cannot be a primitive type.</a:t>
            </a:r>
          </a:p>
          <a:p>
            <a:pPr lvl="1" eaLnBrk="1" hangingPunct="1"/>
            <a:endParaRPr lang="en-US" altLang="en-US" sz="800"/>
          </a:p>
          <a:p>
            <a:pPr lvl="1" eaLnBrk="1" hangingPunct="1">
              <a:buFontTx/>
              <a:buNone/>
            </a:pPr>
            <a:r>
              <a:rPr lang="en-US" altLang="en-US" sz="2000" b="1">
                <a:solidFill>
                  <a:srgbClr val="008000"/>
                </a:solidFill>
                <a:latin typeface="Courier New" charset="0"/>
              </a:rPr>
              <a:t>	// illegal -- int cannot be a type parameter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	</a:t>
            </a:r>
            <a:r>
              <a:rPr lang="en-US" altLang="en-US" sz="2000">
                <a:latin typeface="Courier New" charset="0"/>
              </a:rPr>
              <a:t>ArrayList</a:t>
            </a:r>
            <a:r>
              <a:rPr lang="en-US" altLang="en-US" sz="2000" b="1">
                <a:solidFill>
                  <a:srgbClr val="800000"/>
                </a:solidFill>
                <a:latin typeface="Courier New" charset="0"/>
              </a:rPr>
              <a:t>&lt;int&gt;</a:t>
            </a:r>
            <a:r>
              <a:rPr lang="en-US" altLang="en-US" sz="2000">
                <a:latin typeface="Courier New" charset="0"/>
              </a:rPr>
              <a:t> list = new ArrayList</a:t>
            </a:r>
            <a:r>
              <a:rPr lang="en-US" altLang="en-US" sz="2000" b="1">
                <a:solidFill>
                  <a:srgbClr val="800000"/>
                </a:solidFill>
                <a:latin typeface="Courier New" charset="0"/>
              </a:rPr>
              <a:t>&lt;int&gt;</a:t>
            </a:r>
            <a:r>
              <a:rPr lang="en-US" altLang="en-US" sz="2000">
                <a:latin typeface="Courier New" charset="0"/>
              </a:rPr>
              <a:t>();</a:t>
            </a:r>
          </a:p>
          <a:p>
            <a:pPr lvl="1" eaLnBrk="1" hangingPunct="1">
              <a:buFontTx/>
              <a:buNone/>
            </a:pPr>
            <a:endParaRPr lang="en-US" altLang="en-US" sz="2000">
              <a:latin typeface="Courier New" charset="0"/>
            </a:endParaRPr>
          </a:p>
          <a:p>
            <a:pPr lvl="1" eaLnBrk="1" hangingPunct="1">
              <a:buFontTx/>
              <a:buNone/>
            </a:pPr>
            <a:endParaRPr lang="en-US" altLang="en-US" sz="2000">
              <a:latin typeface="Courier New" charset="0"/>
            </a:endParaRPr>
          </a:p>
          <a:p>
            <a:pPr eaLnBrk="1" hangingPunct="1"/>
            <a:r>
              <a:rPr lang="en-US" altLang="en-US"/>
              <a:t>But we can still use </a:t>
            </a:r>
            <a:r>
              <a:rPr lang="en-US" altLang="en-US">
                <a:latin typeface="Courier New" charset="0"/>
              </a:rPr>
              <a:t>ArrayList</a:t>
            </a:r>
            <a:r>
              <a:rPr lang="en-US" altLang="en-US"/>
              <a:t> with primitive types by using special classes called </a:t>
            </a:r>
            <a:r>
              <a:rPr lang="en-US" altLang="en-US" i="1">
                <a:solidFill>
                  <a:srgbClr val="C00000"/>
                </a:solidFill>
              </a:rPr>
              <a:t>wrapper</a:t>
            </a:r>
            <a:r>
              <a:rPr lang="en-US" altLang="en-US">
                <a:solidFill>
                  <a:srgbClr val="C00000"/>
                </a:solidFill>
              </a:rPr>
              <a:t> </a:t>
            </a:r>
            <a:r>
              <a:rPr lang="en-US" altLang="en-US"/>
              <a:t>classes in their place.</a:t>
            </a:r>
          </a:p>
          <a:p>
            <a:pPr lvl="1" eaLnBrk="1" hangingPunct="1"/>
            <a:endParaRPr lang="en-US" altLang="en-US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>
                <a:solidFill>
                  <a:srgbClr val="008000"/>
                </a:solidFill>
                <a:latin typeface="Courier New" charset="0"/>
              </a:rPr>
              <a:t>	// creates a list of ints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	</a:t>
            </a:r>
            <a:r>
              <a:rPr lang="en-US" altLang="en-US" sz="2000">
                <a:latin typeface="Courier New" charset="0"/>
              </a:rPr>
              <a:t>ArrayList</a:t>
            </a:r>
            <a:r>
              <a:rPr lang="en-US" altLang="en-US" sz="2000" b="1">
                <a:solidFill>
                  <a:schemeClr val="accent2"/>
                </a:solidFill>
                <a:latin typeface="Courier New" charset="0"/>
              </a:rPr>
              <a:t>&lt;Integer&gt;</a:t>
            </a:r>
            <a:r>
              <a:rPr lang="en-US" altLang="en-US" sz="2000">
                <a:latin typeface="Courier New" charset="0"/>
              </a:rPr>
              <a:t> list = new ArrayList</a:t>
            </a:r>
            <a:r>
              <a:rPr lang="en-US" altLang="en-US" sz="2000" b="1">
                <a:solidFill>
                  <a:schemeClr val="accent2"/>
                </a:solidFill>
                <a:latin typeface="Courier New" charset="0"/>
              </a:rPr>
              <a:t>&lt;Integer&gt;</a:t>
            </a:r>
            <a:r>
              <a:rPr lang="en-US" altLang="en-US" sz="2000">
                <a:latin typeface="Courier New" charset="0"/>
              </a:rPr>
              <a:t>();</a:t>
            </a: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35165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1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1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Wrapper classes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endParaRPr lang="en-US" altLang="en-US"/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  <a:p>
            <a:pPr eaLnBrk="1" hangingPunct="1"/>
            <a:r>
              <a:rPr lang="en-US" altLang="en-US" sz="2100"/>
              <a:t>A wrapper is an object whose sole purpose is to hold a primitive value.</a:t>
            </a:r>
          </a:p>
          <a:p>
            <a:pPr lvl="1" eaLnBrk="1" hangingPunct="1"/>
            <a:endParaRPr lang="en-US" altLang="en-US" sz="1800"/>
          </a:p>
          <a:p>
            <a:pPr eaLnBrk="1" hangingPunct="1"/>
            <a:r>
              <a:rPr lang="en-US" altLang="en-US" sz="2200"/>
              <a:t>Once you construct the list, use it with primitives as normal:</a:t>
            </a:r>
          </a:p>
          <a:p>
            <a:pPr lvl="1" eaLnBrk="1" hangingPunct="1">
              <a:buFontTx/>
              <a:buNone/>
            </a:pPr>
            <a:endParaRPr lang="en-US" altLang="en-US" sz="80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ArrayList</a:t>
            </a:r>
            <a:r>
              <a:rPr lang="en-US" altLang="en-US" sz="2000" b="1">
                <a:solidFill>
                  <a:schemeClr val="accent2"/>
                </a:solidFill>
                <a:latin typeface="Courier New" charset="0"/>
              </a:rPr>
              <a:t>&lt;Double&gt;</a:t>
            </a:r>
            <a:r>
              <a:rPr lang="en-US" altLang="en-US" sz="2000">
                <a:latin typeface="Courier New" charset="0"/>
              </a:rPr>
              <a:t> grades = new ArrayList</a:t>
            </a:r>
            <a:r>
              <a:rPr lang="en-US" altLang="en-US" sz="2000" b="1">
                <a:solidFill>
                  <a:schemeClr val="accent2"/>
                </a:solidFill>
                <a:latin typeface="Courier New" charset="0"/>
              </a:rPr>
              <a:t>&lt;Double&gt;</a:t>
            </a:r>
            <a:r>
              <a:rPr lang="en-US" altLang="en-US" sz="2000">
                <a:latin typeface="Courier New" charset="0"/>
              </a:rPr>
              <a:t>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grades.add(3.2);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grades.add(2.7);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...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>
                <a:latin typeface="Courier New" charset="0"/>
              </a:rPr>
              <a:t>double</a:t>
            </a:r>
            <a:r>
              <a:rPr lang="en-US" altLang="en-US" sz="2000">
                <a:latin typeface="Courier New" charset="0"/>
              </a:rPr>
              <a:t> myGrade = grades.get(0);</a:t>
            </a:r>
          </a:p>
        </p:txBody>
      </p:sp>
      <p:graphicFrame>
        <p:nvGraphicFramePr>
          <p:cNvPr id="180296" name="Group 72"/>
          <p:cNvGraphicFramePr>
            <a:graphicFrameLocks noGrp="1"/>
          </p:cNvGraphicFramePr>
          <p:nvPr/>
        </p:nvGraphicFramePr>
        <p:xfrm>
          <a:off x="4114801" y="1295400"/>
          <a:ext cx="3997325" cy="1981200"/>
        </p:xfrm>
        <a:graphic>
          <a:graphicData uri="http://schemas.openxmlformats.org/drawingml/2006/table">
            <a:tbl>
              <a:tblPr/>
              <a:tblGrid>
                <a:gridCol w="2022475"/>
                <a:gridCol w="1974850"/>
              </a:tblGrid>
              <a:tr h="260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Arial" charset="0"/>
                        </a:rPr>
                        <a:t>Primitive Type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Arial" charset="0"/>
                        </a:rPr>
                        <a:t>Wrapper Type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  int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 Integer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  double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 Double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  char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 Character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  boolean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 Boolean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2552" name="Picture 75" descr="http://www.thefamouspeople.com/profiles/images/vanilla-ice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4039" y="1143000"/>
            <a:ext cx="2376487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53" name="Picture 77" descr="http://www.thedrinksbusiness.com/wordpress/wp-content/uploads/2015/06/f5b9a75eefba665487a33085a1b4a3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1430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055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Copying Point’s</a:t>
            </a:r>
            <a:endParaRPr lang="en-US" altLang="en-US" dirty="0" smtClean="0">
              <a:latin typeface="Courier New" panose="02070309020205020404" pitchFamily="49" charset="0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406400" indent="-342900">
              <a:lnSpc>
                <a:spcPct val="80000"/>
              </a:lnSpc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 smtClean="0"/>
              <a:t>Implementing clone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public Point clone () {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 Point p;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 try {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   p = (Point) </a:t>
            </a:r>
            <a:r>
              <a:rPr lang="en-US" altLang="en-US" dirty="0" err="1" smtClean="0">
                <a:latin typeface="Courier New" panose="02070309020205020404" pitchFamily="49" charset="0"/>
              </a:rPr>
              <a:t>super.clone</a:t>
            </a:r>
            <a:r>
              <a:rPr lang="en-US" altLang="en-US" dirty="0" smtClean="0">
                <a:latin typeface="Courier New" panose="02070309020205020404" pitchFamily="49" charset="0"/>
              </a:rPr>
              <a:t> ();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 }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 catch (</a:t>
            </a:r>
            <a:r>
              <a:rPr lang="en-US" altLang="en-US" dirty="0" err="1" smtClean="0">
                <a:latin typeface="Courier New" panose="02070309020205020404" pitchFamily="49" charset="0"/>
              </a:rPr>
              <a:t>CloneNotSupportedException</a:t>
            </a:r>
            <a:r>
              <a:rPr lang="en-US" altLang="en-US" dirty="0" smtClean="0">
                <a:latin typeface="Courier New" panose="02070309020205020404" pitchFamily="49" charset="0"/>
              </a:rPr>
              <a:t> e) {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   throw new </a:t>
            </a:r>
            <a:r>
              <a:rPr lang="en-US" altLang="en-US" dirty="0" err="1" smtClean="0">
                <a:latin typeface="Courier New" panose="02070309020205020404" pitchFamily="49" charset="0"/>
              </a:rPr>
              <a:t>RuntimeException</a:t>
            </a:r>
            <a:r>
              <a:rPr lang="en-US" altLang="en-US" dirty="0" smtClean="0">
                <a:latin typeface="Courier New" panose="02070309020205020404" pitchFamily="49" charset="0"/>
              </a:rPr>
              <a:t> (“Class doesn’t   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            implement the Cloneable interface”);</a:t>
            </a:r>
            <a:endParaRPr lang="en-US" altLang="en-US" dirty="0">
              <a:latin typeface="Courier New" panose="02070309020205020404" pitchFamily="49" charset="0"/>
            </a:endParaRP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  }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 // No further work necessary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 // </a:t>
            </a:r>
            <a:r>
              <a:rPr lang="en-US" altLang="en-US" dirty="0" err="1" smtClean="0">
                <a:latin typeface="Courier New" panose="02070309020205020404" pitchFamily="49" charset="0"/>
              </a:rPr>
              <a:t>Memberwise</a:t>
            </a:r>
            <a:r>
              <a:rPr lang="en-US" altLang="en-US" dirty="0" smtClean="0">
                <a:latin typeface="Courier New" panose="02070309020205020404" pitchFamily="49" charset="0"/>
              </a:rPr>
              <a:t> copy is done by default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 return p;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}</a:t>
            </a:r>
          </a:p>
          <a:p>
            <a:pPr marL="233363" indent="-233363">
              <a:tabLst>
                <a:tab pos="2511425" algn="l"/>
                <a:tab pos="4513263" algn="l"/>
                <a:tab pos="5602288" algn="l"/>
              </a:tabLst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26692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Exercise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Write a program that reads a file full of numbers and</a:t>
            </a:r>
            <a:br>
              <a:rPr lang="en-US" altLang="en-US"/>
            </a:br>
            <a:r>
              <a:rPr lang="en-US" altLang="en-US"/>
              <a:t>displays all the numbers as a list, then: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r>
              <a:rPr lang="en-US" altLang="en-US"/>
              <a:t>Prints the average of the numbers.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  <a:p>
            <a:pPr lvl="1" eaLnBrk="1" hangingPunct="1"/>
            <a:r>
              <a:rPr lang="en-US" altLang="en-US"/>
              <a:t>Prints the highest and lowest number.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  <a:p>
            <a:pPr lvl="1" eaLnBrk="1" hangingPunct="1"/>
            <a:r>
              <a:rPr lang="en-US" altLang="en-US"/>
              <a:t>Filters out all of the even numbers (ones divisible by 2).</a:t>
            </a:r>
          </a:p>
        </p:txBody>
      </p:sp>
    </p:spTree>
    <p:extLst>
      <p:ext uri="{BB962C8B-B14F-4D97-AF65-F5344CB8AC3E}">
        <p14:creationId xmlns:p14="http://schemas.microsoft.com/office/powerpoint/2010/main" val="204296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Exercise solution (partial)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>
                <a:latin typeface="Courier New" charset="0"/>
              </a:rPr>
              <a:t>ArrayList&lt;Integer&gt; numbers = new ArrayList&lt;Integer&gt;();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Scanner input = new Scanner(new File("numbers.txt"));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while (input.hasNextInt())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int n = input.nextInt();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numbers.add(n);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System.out.println(numbers);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>
                <a:latin typeface="Courier New" charset="0"/>
              </a:rPr>
              <a:t>filterEvens(numbers);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System.out.println(numbers);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...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800">
              <a:latin typeface="Courier New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>
                <a:solidFill>
                  <a:srgbClr val="008000"/>
                </a:solidFill>
                <a:latin typeface="Courier New" charset="0"/>
              </a:rPr>
              <a:t>// Removes all elements with even values from the given list.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public static void </a:t>
            </a:r>
            <a:r>
              <a:rPr lang="en-US" altLang="en-US" sz="1800" b="1">
                <a:latin typeface="Courier New" charset="0"/>
              </a:rPr>
              <a:t>filterEvens</a:t>
            </a:r>
            <a:r>
              <a:rPr lang="en-US" altLang="en-US" sz="1800">
                <a:latin typeface="Courier New" charset="0"/>
              </a:rPr>
              <a:t>(ArrayList&lt;Integer&gt; list)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for (int i = list.size() - 1; i &gt;= 0; i--)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int n = list.get(i);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if (n % 2 == 0)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    list.remove(i);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2840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Other Exercises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/>
              <a:t>Write a method </a:t>
            </a:r>
            <a:r>
              <a:rPr lang="en-US" altLang="en-US">
                <a:latin typeface="Courier New" charset="0"/>
              </a:rPr>
              <a:t>reverse</a:t>
            </a:r>
            <a:r>
              <a:rPr lang="en-US" altLang="en-US"/>
              <a:t> that reverses the order of the elements in an </a:t>
            </a:r>
            <a:r>
              <a:rPr lang="en-US" altLang="en-US">
                <a:latin typeface="Courier New" charset="0"/>
              </a:rPr>
              <a:t>ArrayList</a:t>
            </a:r>
            <a:r>
              <a:rPr lang="en-US" altLang="en-US"/>
              <a:t> of strings.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  <a:p>
            <a:pPr eaLnBrk="1" hangingPunct="1"/>
            <a:r>
              <a:rPr lang="en-US" altLang="en-US"/>
              <a:t>Write a method </a:t>
            </a:r>
            <a:r>
              <a:rPr lang="en-US" altLang="en-US">
                <a:latin typeface="Courier New" charset="0"/>
              </a:rPr>
              <a:t>capitalizePlurals</a:t>
            </a:r>
            <a:r>
              <a:rPr lang="en-US" altLang="en-US"/>
              <a:t> that accepts an </a:t>
            </a:r>
            <a:r>
              <a:rPr lang="en-US" altLang="en-US">
                <a:latin typeface="Courier New" charset="0"/>
              </a:rPr>
              <a:t>ArrayList</a:t>
            </a:r>
            <a:r>
              <a:rPr lang="en-US" altLang="en-US"/>
              <a:t> of strings and replaces every word ending with an "s" with its uppercased version.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  <a:p>
            <a:pPr eaLnBrk="1" hangingPunct="1"/>
            <a:r>
              <a:rPr lang="en-US" altLang="en-US"/>
              <a:t>Write a method </a:t>
            </a:r>
            <a:r>
              <a:rPr lang="en-US" altLang="en-US">
                <a:latin typeface="Courier New" charset="0"/>
              </a:rPr>
              <a:t>removePlurals</a:t>
            </a:r>
            <a:r>
              <a:rPr lang="en-US" altLang="en-US"/>
              <a:t> that accepts an </a:t>
            </a:r>
            <a:r>
              <a:rPr lang="en-US" altLang="en-US">
                <a:latin typeface="Courier New" charset="0"/>
              </a:rPr>
              <a:t>ArrayList</a:t>
            </a:r>
            <a:r>
              <a:rPr lang="en-US" altLang="en-US"/>
              <a:t> of strings and removes every word in the list ending with an "s", case-insensitively.</a:t>
            </a:r>
          </a:p>
        </p:txBody>
      </p:sp>
    </p:spTree>
    <p:extLst>
      <p:ext uri="{BB962C8B-B14F-4D97-AF65-F5344CB8AC3E}">
        <p14:creationId xmlns:p14="http://schemas.microsoft.com/office/powerpoint/2010/main" val="152124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Out-of-bounds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Legal indexes are between </a:t>
            </a:r>
            <a:r>
              <a:rPr lang="en-US" altLang="en-US" b="1"/>
              <a:t>0</a:t>
            </a:r>
            <a:r>
              <a:rPr lang="en-US" altLang="en-US"/>
              <a:t> and the </a:t>
            </a:r>
            <a:r>
              <a:rPr lang="en-US" altLang="en-US" b="1"/>
              <a:t>list's size() - 1</a:t>
            </a:r>
            <a:r>
              <a:rPr lang="en-US" altLang="en-US"/>
              <a:t>.</a:t>
            </a:r>
          </a:p>
          <a:p>
            <a:pPr lvl="1" eaLnBrk="1" hangingPunct="1"/>
            <a:r>
              <a:rPr lang="en-US" altLang="en-US"/>
              <a:t>Reading or writing any index outside this range will cause an </a:t>
            </a:r>
            <a:r>
              <a:rPr lang="en-US" altLang="en-US">
                <a:latin typeface="Courier New" charset="0"/>
              </a:rPr>
              <a:t>IndexOutOfBoundsException</a:t>
            </a:r>
            <a:r>
              <a:rPr lang="en-US" altLang="en-US"/>
              <a:t>.</a:t>
            </a:r>
          </a:p>
          <a:p>
            <a:pPr lvl="1" eaLnBrk="1" hangingPunct="1"/>
            <a:endParaRPr lang="en-US" altLang="en-US"/>
          </a:p>
          <a:p>
            <a:pPr lvl="1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>
                <a:latin typeface="Courier New" charset="0"/>
              </a:rPr>
              <a:t>	</a:t>
            </a:r>
            <a:r>
              <a:rPr lang="en-US" altLang="en-US" sz="2000">
                <a:latin typeface="Courier New" charset="0"/>
              </a:rPr>
              <a:t>ArrayList&lt;String&gt; names = new ArrayList&lt;String&gt;();</a:t>
            </a:r>
          </a:p>
          <a:p>
            <a:pPr lvl="1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2000">
                <a:latin typeface="Courier New" charset="0"/>
              </a:rPr>
              <a:t>	names.add("Marty");   names.add("Kevin");</a:t>
            </a:r>
          </a:p>
          <a:p>
            <a:pPr lvl="1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2000">
                <a:latin typeface="Courier New" charset="0"/>
              </a:rPr>
              <a:t>	names.add("Vicki");   names.add("Larry");</a:t>
            </a:r>
          </a:p>
          <a:p>
            <a:pPr lvl="1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2000">
                <a:latin typeface="Courier New" charset="0"/>
              </a:rPr>
              <a:t>	System.out.println(names.get(0));       </a:t>
            </a:r>
            <a:r>
              <a:rPr lang="en-US" altLang="en-US" sz="2000" b="1">
                <a:solidFill>
                  <a:srgbClr val="008080"/>
                </a:solidFill>
                <a:latin typeface="Courier New" charset="0"/>
              </a:rPr>
              <a:t>// okay</a:t>
            </a:r>
          </a:p>
          <a:p>
            <a:pPr lvl="1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2000">
                <a:latin typeface="Courier New" charset="0"/>
              </a:rPr>
              <a:t>	System.out.println(names.get(3));       </a:t>
            </a:r>
            <a:r>
              <a:rPr lang="en-US" altLang="en-US" sz="2000" b="1">
                <a:solidFill>
                  <a:srgbClr val="008080"/>
                </a:solidFill>
                <a:latin typeface="Courier New" charset="0"/>
              </a:rPr>
              <a:t>// okay</a:t>
            </a:r>
          </a:p>
          <a:p>
            <a:pPr lvl="1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2000" b="1">
                <a:solidFill>
                  <a:srgbClr val="800000"/>
                </a:solidFill>
                <a:latin typeface="Courier New" charset="0"/>
              </a:rPr>
              <a:t>	System.out.println(names.get(-1));      // exception</a:t>
            </a:r>
          </a:p>
          <a:p>
            <a:pPr lvl="1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2000" b="1">
                <a:solidFill>
                  <a:srgbClr val="800000"/>
                </a:solidFill>
                <a:latin typeface="Courier New" charset="0"/>
              </a:rPr>
              <a:t>	names.add(9, "Aimee");                  // exception</a:t>
            </a:r>
            <a:endParaRPr lang="en-US" altLang="en-US" sz="2000"/>
          </a:p>
        </p:txBody>
      </p:sp>
      <p:graphicFrame>
        <p:nvGraphicFramePr>
          <p:cNvPr id="199684" name="Group 4"/>
          <p:cNvGraphicFramePr>
            <a:graphicFrameLocks noGrp="1"/>
          </p:cNvGraphicFramePr>
          <p:nvPr/>
        </p:nvGraphicFramePr>
        <p:xfrm>
          <a:off x="3986214" y="5410200"/>
          <a:ext cx="3938587" cy="1041400"/>
        </p:xfrm>
        <a:graphic>
          <a:graphicData uri="http://schemas.openxmlformats.org/drawingml/2006/table">
            <a:tbl>
              <a:tblPr/>
              <a:tblGrid>
                <a:gridCol w="874712"/>
                <a:gridCol w="817563"/>
                <a:gridCol w="793750"/>
                <a:gridCol w="696912"/>
                <a:gridCol w="755650"/>
              </a:tblGrid>
              <a:tr h="5207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index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value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Marty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Kevin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Vicki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Larry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473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ArrayList "mystery"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ArrayList&lt;Integer&gt; list = new ArrayList&lt;Integer&gt;();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for (int i = 1; i &lt;= 10; i++)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list.add(10 * i);   </a:t>
            </a:r>
            <a:r>
              <a:rPr lang="en-US" altLang="en-US" sz="2000" b="1">
                <a:solidFill>
                  <a:srgbClr val="008000"/>
                </a:solidFill>
                <a:latin typeface="Courier New" charset="0"/>
              </a:rPr>
              <a:t>// [10, 20, 30, 40, ..., 100]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>
              <a:latin typeface="Courier New" charset="0"/>
            </a:endParaRPr>
          </a:p>
          <a:p>
            <a:pPr eaLnBrk="1" hangingPunct="1"/>
            <a:r>
              <a:rPr lang="en-US" altLang="en-US"/>
              <a:t>What is the output of the following code?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>
              <a:latin typeface="Courier New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for (int i = 0; i &lt; list.size(); i++)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list.remove(i);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System.out.println(list);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>
              <a:latin typeface="Courier New" charset="0"/>
            </a:endParaRPr>
          </a:p>
          <a:p>
            <a:pPr eaLnBrk="1" hangingPunct="1"/>
            <a:r>
              <a:rPr lang="en-US" altLang="en-US"/>
              <a:t>Answer:</a:t>
            </a:r>
          </a:p>
          <a:p>
            <a:pPr lvl="1" eaLnBrk="1" hangingPunct="1">
              <a:buFontTx/>
              <a:buNone/>
            </a:pPr>
            <a:r>
              <a:rPr lang="en-US" altLang="en-US">
                <a:latin typeface="Courier New" charset="0"/>
              </a:rPr>
              <a:t>[20, 40, 60, 80, 100]</a:t>
            </a:r>
          </a:p>
        </p:txBody>
      </p:sp>
    </p:spTree>
    <p:extLst>
      <p:ext uri="{BB962C8B-B14F-4D97-AF65-F5344CB8AC3E}">
        <p14:creationId xmlns:p14="http://schemas.microsoft.com/office/powerpoint/2010/main" val="1361215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07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07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ArrayList "mystery" 2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ArrayList&lt;Integer&gt; list = new ArrayList&lt;Integer&gt;();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for (int i = 1; i &lt;= 5; i++)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list.add(2 * i);   </a:t>
            </a:r>
            <a:r>
              <a:rPr lang="en-US" altLang="en-US" sz="2000" b="1">
                <a:solidFill>
                  <a:srgbClr val="008000"/>
                </a:solidFill>
                <a:latin typeface="Courier New" charset="0"/>
              </a:rPr>
              <a:t>// [2, 4, 6, 8, 10]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>
              <a:latin typeface="Courier New" charset="0"/>
            </a:endParaRPr>
          </a:p>
          <a:p>
            <a:pPr eaLnBrk="1" hangingPunct="1"/>
            <a:r>
              <a:rPr lang="en-US" altLang="en-US"/>
              <a:t>What is the output of the following code?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>
              <a:latin typeface="Courier New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int size = list.size();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for (int i = 0; i &lt; size; i++)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list.add(i, 42);   </a:t>
            </a:r>
            <a:r>
              <a:rPr lang="en-US" altLang="en-US" sz="2000" b="1">
                <a:solidFill>
                  <a:srgbClr val="008000"/>
                </a:solidFill>
                <a:latin typeface="Courier New" charset="0"/>
              </a:rPr>
              <a:t>// add 42 at index i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System.out.println(list);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>
              <a:latin typeface="Courier New" charset="0"/>
            </a:endParaRPr>
          </a:p>
          <a:p>
            <a:pPr eaLnBrk="1" hangingPunct="1"/>
            <a:r>
              <a:rPr lang="en-US" altLang="en-US"/>
              <a:t>Answer:</a:t>
            </a:r>
          </a:p>
          <a:p>
            <a:pPr lvl="1" eaLnBrk="1" hangingPunct="1">
              <a:buFontTx/>
              <a:buNone/>
            </a:pPr>
            <a:r>
              <a:rPr lang="en-US" altLang="en-US">
                <a:latin typeface="Courier New" charset="0"/>
              </a:rPr>
              <a:t>[42, 42, 42, 42, 42, 2, 4, 6, 8, 10]</a:t>
            </a:r>
          </a:p>
        </p:txBody>
      </p:sp>
    </p:spTree>
    <p:extLst>
      <p:ext uri="{BB962C8B-B14F-4D97-AF65-F5344CB8AC3E}">
        <p14:creationId xmlns:p14="http://schemas.microsoft.com/office/powerpoint/2010/main" val="812928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17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17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ourier New" charset="0"/>
              </a:rPr>
              <a:t>ArrayList</a:t>
            </a:r>
            <a:r>
              <a:rPr lang="en-US" altLang="en-US"/>
              <a:t> as parameter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 eaLnBrk="1" hangingPunct="1">
              <a:buFontTx/>
              <a:buNone/>
            </a:pPr>
            <a:r>
              <a:rPr lang="en-US" altLang="en-US" sz="2200">
                <a:latin typeface="Courier New" charset="0"/>
              </a:rPr>
              <a:t>public static void </a:t>
            </a:r>
            <a:r>
              <a:rPr lang="en-US" altLang="en-US" sz="2200" b="1"/>
              <a:t>name</a:t>
            </a:r>
            <a:r>
              <a:rPr lang="en-US" altLang="en-US" sz="2200">
                <a:latin typeface="Courier New" charset="0"/>
              </a:rPr>
              <a:t>(</a:t>
            </a:r>
            <a:r>
              <a:rPr lang="en-US" altLang="en-US" sz="2200">
                <a:solidFill>
                  <a:schemeClr val="accent2"/>
                </a:solidFill>
                <a:latin typeface="Courier New" charset="0"/>
              </a:rPr>
              <a:t>ArrayList&lt;</a:t>
            </a:r>
            <a:r>
              <a:rPr lang="en-US" altLang="en-US" sz="2200" b="1">
                <a:solidFill>
                  <a:schemeClr val="accent2"/>
                </a:solidFill>
              </a:rPr>
              <a:t>Type</a:t>
            </a:r>
            <a:r>
              <a:rPr lang="en-US" altLang="en-US" sz="2200">
                <a:solidFill>
                  <a:schemeClr val="accent2"/>
                </a:solidFill>
                <a:latin typeface="Courier New" charset="0"/>
              </a:rPr>
              <a:t>&gt; </a:t>
            </a:r>
            <a:r>
              <a:rPr lang="en-US" altLang="en-US" sz="2200" b="1">
                <a:solidFill>
                  <a:schemeClr val="accent2"/>
                </a:solidFill>
              </a:rPr>
              <a:t>name</a:t>
            </a:r>
            <a:r>
              <a:rPr lang="en-US" altLang="en-US" sz="2200">
                <a:latin typeface="Courier New" charset="0"/>
              </a:rPr>
              <a:t>) { </a:t>
            </a:r>
          </a:p>
          <a:p>
            <a:pPr eaLnBrk="1" hangingPunct="1">
              <a:buFontTx/>
              <a:buNone/>
            </a:pPr>
            <a:endParaRPr lang="en-US" altLang="en-US" sz="2200">
              <a:latin typeface="Courier New" charset="0"/>
            </a:endParaRPr>
          </a:p>
          <a:p>
            <a:pPr eaLnBrk="1" hangingPunct="1"/>
            <a:r>
              <a:rPr lang="en-US" altLang="en-US"/>
              <a:t>Example: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>
                <a:solidFill>
                  <a:srgbClr val="008000"/>
                </a:solidFill>
                <a:latin typeface="Courier New" charset="0"/>
              </a:rPr>
              <a:t>// Removes all plural words from the given list.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public static void removePlural(</a:t>
            </a:r>
            <a:r>
              <a:rPr lang="en-US" altLang="en-US" sz="1800" b="1">
                <a:latin typeface="Courier New" charset="0"/>
              </a:rPr>
              <a:t>ArrayList&lt;String&gt; list</a:t>
            </a:r>
            <a:r>
              <a:rPr lang="en-US" altLang="en-US" sz="2000">
                <a:latin typeface="Courier New" charset="0"/>
              </a:rPr>
              <a:t>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for (int i = 0; i &lt; list.size(); i++)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    String str = list.get(i);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    if (str.endsWith("s"))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        list.remove(i);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        i--;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    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/>
          </a:p>
          <a:p>
            <a:pPr eaLnBrk="1" hangingPunct="1"/>
            <a:r>
              <a:rPr lang="en-US" altLang="en-US"/>
              <a:t>You can also return a list:</a:t>
            </a:r>
          </a:p>
          <a:p>
            <a:pPr algn="ctr" eaLnBrk="1" hangingPunct="1">
              <a:buFontTx/>
              <a:buNone/>
            </a:pPr>
            <a:r>
              <a:rPr lang="en-US" altLang="en-US" sz="2200">
                <a:latin typeface="Courier New" charset="0"/>
              </a:rPr>
              <a:t>public static </a:t>
            </a:r>
            <a:r>
              <a:rPr lang="en-US" altLang="en-US" sz="2200">
                <a:solidFill>
                  <a:schemeClr val="accent2"/>
                </a:solidFill>
                <a:latin typeface="Courier New" charset="0"/>
              </a:rPr>
              <a:t>ArrayList&lt;</a:t>
            </a:r>
            <a:r>
              <a:rPr lang="en-US" altLang="en-US" sz="2200" b="1">
                <a:solidFill>
                  <a:schemeClr val="accent2"/>
                </a:solidFill>
              </a:rPr>
              <a:t>Type</a:t>
            </a:r>
            <a:r>
              <a:rPr lang="en-US" altLang="en-US" sz="2200">
                <a:solidFill>
                  <a:schemeClr val="accent2"/>
                </a:solidFill>
                <a:latin typeface="Courier New" charset="0"/>
              </a:rPr>
              <a:t>&gt;</a:t>
            </a:r>
            <a:r>
              <a:rPr lang="en-US" altLang="en-US" sz="2200">
                <a:latin typeface="Courier New" charset="0"/>
              </a:rPr>
              <a:t> </a:t>
            </a:r>
            <a:r>
              <a:rPr lang="en-US" altLang="en-US" sz="2200" b="1"/>
              <a:t>methodName</a:t>
            </a:r>
            <a:r>
              <a:rPr lang="en-US" altLang="en-US" sz="2200">
                <a:latin typeface="Courier New" charset="0"/>
              </a:rPr>
              <a:t>(</a:t>
            </a:r>
            <a:r>
              <a:rPr lang="en-US" altLang="en-US" sz="2200" b="1"/>
              <a:t>params</a:t>
            </a:r>
            <a:r>
              <a:rPr lang="en-US" altLang="en-US" sz="2200">
                <a:latin typeface="Courier New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642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Exercise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/>
              <a:t>Write a method </a:t>
            </a:r>
            <a:r>
              <a:rPr lang="en-US" altLang="en-US">
                <a:latin typeface="Courier New" charset="0"/>
              </a:rPr>
              <a:t>addStars</a:t>
            </a:r>
            <a:r>
              <a:rPr lang="en-US" altLang="en-US"/>
              <a:t> that accepts an array list of strings as a parameter and places a </a:t>
            </a:r>
            <a:r>
              <a:rPr lang="en-US" altLang="en-US">
                <a:latin typeface="Courier New" charset="0"/>
              </a:rPr>
              <a:t>*</a:t>
            </a:r>
            <a:r>
              <a:rPr lang="en-US" altLang="en-US"/>
              <a:t> after each element.</a:t>
            </a:r>
          </a:p>
          <a:p>
            <a:pPr lvl="1" eaLnBrk="1" hangingPunct="1"/>
            <a:endParaRPr lang="en-US" altLang="en-US" sz="800"/>
          </a:p>
          <a:p>
            <a:pPr lvl="1" eaLnBrk="1" hangingPunct="1"/>
            <a:r>
              <a:rPr lang="en-US" altLang="en-US"/>
              <a:t>Example: if an array list named </a:t>
            </a:r>
            <a:r>
              <a:rPr lang="en-US" altLang="en-US">
                <a:latin typeface="Courier New" charset="0"/>
              </a:rPr>
              <a:t>list</a:t>
            </a:r>
            <a:r>
              <a:rPr lang="en-US" altLang="en-US"/>
              <a:t> initially stores:</a:t>
            </a:r>
          </a:p>
          <a:p>
            <a:pPr lvl="1" eaLnBrk="1" hangingPunct="1">
              <a:buFontTx/>
              <a:buNone/>
            </a:pPr>
            <a:r>
              <a:rPr lang="en-US" altLang="en-US">
                <a:latin typeface="Courier New" charset="0"/>
              </a:rPr>
              <a:t>	[the, quick, brown, fox]</a:t>
            </a:r>
          </a:p>
          <a:p>
            <a:pPr lvl="1" eaLnBrk="1" hangingPunct="1"/>
            <a:endParaRPr lang="en-US" altLang="en-US">
              <a:latin typeface="Courier New" charset="0"/>
            </a:endParaRPr>
          </a:p>
          <a:p>
            <a:pPr lvl="1" eaLnBrk="1" hangingPunct="1"/>
            <a:r>
              <a:rPr lang="en-US" altLang="en-US"/>
              <a:t>Then the call of </a:t>
            </a:r>
            <a:r>
              <a:rPr lang="en-US" altLang="en-US">
                <a:latin typeface="Courier New" charset="0"/>
              </a:rPr>
              <a:t>addStars(list);</a:t>
            </a:r>
            <a:r>
              <a:rPr lang="en-US" altLang="en-US"/>
              <a:t>  makes it store:</a:t>
            </a:r>
          </a:p>
          <a:p>
            <a:pPr lvl="1" eaLnBrk="1" hangingPunct="1">
              <a:buFontTx/>
              <a:buNone/>
            </a:pPr>
            <a:r>
              <a:rPr lang="en-US" altLang="en-US"/>
              <a:t>	</a:t>
            </a:r>
            <a:r>
              <a:rPr lang="en-US" altLang="en-US">
                <a:latin typeface="Courier New" charset="0"/>
              </a:rPr>
              <a:t>[the, *, quick, *, brown, *, fox, *]</a:t>
            </a:r>
          </a:p>
          <a:p>
            <a:pPr lvl="1" eaLnBrk="1" hangingPunct="1">
              <a:buFontTx/>
              <a:buNone/>
            </a:pPr>
            <a:endParaRPr lang="en-US" altLang="en-US">
              <a:latin typeface="Courier New" charset="0"/>
            </a:endParaRPr>
          </a:p>
          <a:p>
            <a:pPr lvl="1" eaLnBrk="1" hangingPunct="1">
              <a:buFontTx/>
              <a:buNone/>
            </a:pPr>
            <a:endParaRPr lang="en-US" altLang="en-US">
              <a:latin typeface="Courier New" charset="0"/>
            </a:endParaRPr>
          </a:p>
          <a:p>
            <a:pPr eaLnBrk="1" hangingPunct="1"/>
            <a:r>
              <a:rPr lang="en-US" altLang="en-US"/>
              <a:t>Write a method </a:t>
            </a:r>
            <a:r>
              <a:rPr lang="en-US" altLang="en-US">
                <a:latin typeface="Courier New" charset="0"/>
              </a:rPr>
              <a:t>removeStars</a:t>
            </a:r>
            <a:r>
              <a:rPr lang="en-US" altLang="en-US"/>
              <a:t> that accepts an array list of strings, assuming that every other element is a </a:t>
            </a:r>
            <a:r>
              <a:rPr lang="en-US" altLang="en-US">
                <a:latin typeface="Courier New" charset="0"/>
              </a:rPr>
              <a:t>*</a:t>
            </a:r>
            <a:r>
              <a:rPr lang="en-US" altLang="en-US"/>
              <a:t>, and removes the stars (undoing what was done by </a:t>
            </a:r>
            <a:r>
              <a:rPr lang="en-US" altLang="en-US">
                <a:latin typeface="Courier New" charset="0"/>
              </a:rPr>
              <a:t>addStars</a:t>
            </a:r>
            <a:r>
              <a:rPr lang="en-US" altLang="en-US"/>
              <a:t> above).</a:t>
            </a:r>
            <a:endParaRPr lang="en-US" altLang="en-US"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919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Exercise solution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public static void addStars(ArrayList&lt;String&gt; list)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for (int i = 1; i &lt; list.size(); </a:t>
            </a:r>
            <a:r>
              <a:rPr lang="en-US" altLang="en-US" sz="2000" b="1">
                <a:latin typeface="Courier New" charset="0"/>
              </a:rPr>
              <a:t>i += 2</a:t>
            </a:r>
            <a:r>
              <a:rPr lang="en-US" altLang="en-US" sz="2000">
                <a:latin typeface="Courier New" charset="0"/>
              </a:rPr>
              <a:t>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    list.add(i, "*");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000">
              <a:latin typeface="Courier New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000">
              <a:latin typeface="Courier New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public static void removeStars(ArrayList&lt;String&gt; list)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for (int i = 0; i &lt; list.size(); </a:t>
            </a:r>
            <a:r>
              <a:rPr lang="en-US" altLang="en-US" sz="2000" b="1">
                <a:latin typeface="Courier New" charset="0"/>
              </a:rPr>
              <a:t>i++</a:t>
            </a:r>
            <a:r>
              <a:rPr lang="en-US" altLang="en-US" sz="2000">
                <a:latin typeface="Courier New" charset="0"/>
              </a:rPr>
              <a:t>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    list.remove(i);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6915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Exercise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Write a method </a:t>
            </a:r>
            <a:r>
              <a:rPr lang="en-US" altLang="en-US" dirty="0" smtClean="0">
                <a:latin typeface="Courier New" panose="02070309020205020404" pitchFamily="49" charset="0"/>
              </a:rPr>
              <a:t>intersect</a:t>
            </a:r>
            <a:r>
              <a:rPr lang="en-US" altLang="en-US" dirty="0" smtClean="0"/>
              <a:t> that accepts two sorted array lists of integers as parameters and returns a new list that contains only the elements that are found in both lists.</a:t>
            </a:r>
          </a:p>
          <a:p>
            <a:pPr marL="0" indent="0">
              <a:buNone/>
              <a:defRPr/>
            </a:pPr>
            <a:endParaRPr lang="en-US" altLang="en-US" dirty="0" smtClean="0"/>
          </a:p>
          <a:p>
            <a:pPr lvl="1" eaLnBrk="1" hangingPunct="1">
              <a:defRPr/>
            </a:pPr>
            <a:r>
              <a:rPr lang="en-US" altLang="en-US" dirty="0" smtClean="0"/>
              <a:t>Example: if lists named </a:t>
            </a:r>
            <a:r>
              <a:rPr lang="en-US" altLang="en-US" dirty="0" smtClean="0">
                <a:latin typeface="Courier New" panose="02070309020205020404" pitchFamily="49" charset="0"/>
              </a:rPr>
              <a:t>list1</a:t>
            </a:r>
            <a:r>
              <a:rPr lang="en-US" altLang="en-US" dirty="0" smtClean="0"/>
              <a:t> and </a:t>
            </a:r>
            <a:r>
              <a:rPr lang="en-US" altLang="en-US" dirty="0" smtClean="0">
                <a:latin typeface="Courier New" panose="02070309020205020404" pitchFamily="49" charset="0"/>
              </a:rPr>
              <a:t>list2</a:t>
            </a:r>
            <a:r>
              <a:rPr lang="en-US" altLang="en-US" dirty="0" smtClean="0"/>
              <a:t> initially store:</a:t>
            </a:r>
          </a:p>
          <a:p>
            <a:pPr lvl="1" eaLnBrk="1" hangingPunct="1">
              <a:buFontTx/>
              <a:buNone/>
              <a:defRPr/>
            </a:pPr>
            <a:r>
              <a:rPr lang="en-US" altLang="en-US" dirty="0" smtClean="0">
                <a:latin typeface="Courier New" panose="02070309020205020404" pitchFamily="49" charset="0"/>
              </a:rPr>
              <a:t>	[1, </a:t>
            </a:r>
            <a:r>
              <a:rPr lang="en-US" altLang="en-US" b="1" dirty="0" smtClean="0">
                <a:latin typeface="Courier New" panose="02070309020205020404" pitchFamily="49" charset="0"/>
              </a:rPr>
              <a:t>4</a:t>
            </a:r>
            <a:r>
              <a:rPr lang="en-US" altLang="en-US" dirty="0" smtClean="0">
                <a:latin typeface="Courier New" panose="02070309020205020404" pitchFamily="49" charset="0"/>
              </a:rPr>
              <a:t>, 8, 9, </a:t>
            </a:r>
            <a:r>
              <a:rPr lang="en-US" altLang="en-US" b="1" dirty="0" smtClean="0">
                <a:latin typeface="Courier New" panose="02070309020205020404" pitchFamily="49" charset="0"/>
              </a:rPr>
              <a:t>11</a:t>
            </a:r>
            <a:r>
              <a:rPr lang="en-US" altLang="en-US" dirty="0" smtClean="0">
                <a:latin typeface="Courier New" panose="02070309020205020404" pitchFamily="49" charset="0"/>
              </a:rPr>
              <a:t>, 15, 17, </a:t>
            </a:r>
            <a:r>
              <a:rPr lang="en-US" altLang="en-US" b="1" dirty="0" smtClean="0">
                <a:latin typeface="Courier New" panose="02070309020205020404" pitchFamily="49" charset="0"/>
              </a:rPr>
              <a:t>28</a:t>
            </a:r>
            <a:r>
              <a:rPr lang="en-US" altLang="en-US" dirty="0" smtClean="0">
                <a:latin typeface="Courier New" panose="02070309020205020404" pitchFamily="49" charset="0"/>
              </a:rPr>
              <a:t>, 41, </a:t>
            </a:r>
            <a:r>
              <a:rPr lang="en-US" altLang="en-US" b="1" dirty="0" smtClean="0">
                <a:latin typeface="Courier New" panose="02070309020205020404" pitchFamily="49" charset="0"/>
              </a:rPr>
              <a:t>59</a:t>
            </a:r>
            <a:r>
              <a:rPr lang="en-US" altLang="en-US" dirty="0" smtClean="0">
                <a:latin typeface="Courier New" panose="02070309020205020404" pitchFamily="49" charset="0"/>
              </a:rPr>
              <a:t>]</a:t>
            </a:r>
          </a:p>
          <a:p>
            <a:pPr lvl="1" eaLnBrk="1" hangingPunct="1">
              <a:buFontTx/>
              <a:buNone/>
              <a:defRPr/>
            </a:pPr>
            <a:r>
              <a:rPr lang="en-US" altLang="en-US" dirty="0" smtClean="0">
                <a:latin typeface="Courier New" panose="02070309020205020404" pitchFamily="49" charset="0"/>
              </a:rPr>
              <a:t>	[</a:t>
            </a:r>
            <a:r>
              <a:rPr lang="en-US" altLang="en-US" b="1" dirty="0" smtClean="0">
                <a:latin typeface="Courier New" panose="02070309020205020404" pitchFamily="49" charset="0"/>
              </a:rPr>
              <a:t>4</a:t>
            </a:r>
            <a:r>
              <a:rPr lang="en-US" altLang="en-US" dirty="0" smtClean="0">
                <a:latin typeface="Courier New" panose="02070309020205020404" pitchFamily="49" charset="0"/>
              </a:rPr>
              <a:t>, 7, </a:t>
            </a:r>
            <a:r>
              <a:rPr lang="en-US" altLang="en-US" b="1" dirty="0" smtClean="0">
                <a:latin typeface="Courier New" panose="02070309020205020404" pitchFamily="49" charset="0"/>
              </a:rPr>
              <a:t>11</a:t>
            </a:r>
            <a:r>
              <a:rPr lang="en-US" altLang="en-US" dirty="0" smtClean="0">
                <a:latin typeface="Courier New" panose="02070309020205020404" pitchFamily="49" charset="0"/>
              </a:rPr>
              <a:t>, </a:t>
            </a:r>
            <a:r>
              <a:rPr lang="en-US" altLang="en-US" b="1" dirty="0" smtClean="0">
                <a:latin typeface="Courier New" panose="02070309020205020404" pitchFamily="49" charset="0"/>
              </a:rPr>
              <a:t>17</a:t>
            </a:r>
            <a:r>
              <a:rPr lang="en-US" altLang="en-US" dirty="0" smtClean="0">
                <a:latin typeface="Courier New" panose="02070309020205020404" pitchFamily="49" charset="0"/>
              </a:rPr>
              <a:t>, 19, 20, 23, </a:t>
            </a:r>
            <a:r>
              <a:rPr lang="en-US" altLang="en-US" b="1" dirty="0" smtClean="0">
                <a:latin typeface="Courier New" panose="02070309020205020404" pitchFamily="49" charset="0"/>
              </a:rPr>
              <a:t>28</a:t>
            </a:r>
            <a:r>
              <a:rPr lang="en-US" altLang="en-US" dirty="0" smtClean="0">
                <a:latin typeface="Courier New" panose="02070309020205020404" pitchFamily="49" charset="0"/>
              </a:rPr>
              <a:t>, 37, </a:t>
            </a:r>
            <a:r>
              <a:rPr lang="en-US" altLang="en-US" b="1" dirty="0" smtClean="0">
                <a:latin typeface="Courier New" panose="02070309020205020404" pitchFamily="49" charset="0"/>
              </a:rPr>
              <a:t>59</a:t>
            </a:r>
            <a:r>
              <a:rPr lang="en-US" altLang="en-US" dirty="0" smtClean="0">
                <a:latin typeface="Courier New" panose="02070309020205020404" pitchFamily="49" charset="0"/>
              </a:rPr>
              <a:t>, 81]</a:t>
            </a:r>
          </a:p>
          <a:p>
            <a:pPr lvl="1" eaLnBrk="1" hangingPunct="1">
              <a:defRPr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>
              <a:defRPr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>
              <a:defRPr/>
            </a:pPr>
            <a:r>
              <a:rPr lang="en-US" altLang="en-US" dirty="0" smtClean="0"/>
              <a:t>Then the call of </a:t>
            </a:r>
            <a:r>
              <a:rPr lang="en-US" altLang="en-US" dirty="0" smtClean="0">
                <a:latin typeface="Courier New" panose="02070309020205020404" pitchFamily="49" charset="0"/>
              </a:rPr>
              <a:t>intersect(list1, list2)</a:t>
            </a:r>
            <a:r>
              <a:rPr lang="en-US" altLang="en-US" dirty="0" smtClean="0"/>
              <a:t>  returns the list:</a:t>
            </a:r>
          </a:p>
          <a:p>
            <a:pPr lvl="1" eaLnBrk="1" hangingPunct="1">
              <a:buFontTx/>
              <a:buNone/>
              <a:defRPr/>
            </a:pPr>
            <a:r>
              <a:rPr lang="en-US" altLang="en-US" dirty="0" smtClean="0"/>
              <a:t>	</a:t>
            </a:r>
            <a:r>
              <a:rPr lang="en-US" altLang="en-US" dirty="0" smtClean="0">
                <a:latin typeface="Courier New" panose="02070309020205020404" pitchFamily="49" charset="0"/>
              </a:rPr>
              <a:t>[4, 11, 17, 28, 59]</a:t>
            </a:r>
          </a:p>
          <a:p>
            <a:pPr eaLnBrk="1" hangingPunct="1">
              <a:defRPr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53068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Testing for Equality</a:t>
            </a:r>
            <a:endParaRPr lang="en-US" altLang="en-US" dirty="0" smtClean="0">
              <a:latin typeface="Courier New" panose="02070309020205020404" pitchFamily="49" charset="0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406400" indent="-342900">
              <a:lnSpc>
                <a:spcPct val="80000"/>
              </a:lnSpc>
              <a:tabLst>
                <a:tab pos="2511425" algn="l"/>
                <a:tab pos="4513263" algn="l"/>
                <a:tab pos="5602288" algn="l"/>
              </a:tabLst>
            </a:pPr>
            <a:endParaRPr lang="en-US" altLang="en-US" dirty="0" smtClean="0"/>
          </a:p>
          <a:p>
            <a:pPr marL="406400" indent="-342900">
              <a:lnSpc>
                <a:spcPct val="80000"/>
              </a:lnSpc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 smtClean="0"/>
              <a:t>The “==” operator tests for </a:t>
            </a:r>
            <a:r>
              <a:rPr lang="en-US" altLang="en-US" i="1" dirty="0" smtClean="0">
                <a:solidFill>
                  <a:srgbClr val="C00000"/>
                </a:solidFill>
              </a:rPr>
              <a:t>identity</a:t>
            </a:r>
            <a:r>
              <a:rPr lang="en-US" altLang="en-US" dirty="0" smtClean="0"/>
              <a:t> for </a:t>
            </a:r>
            <a:r>
              <a:rPr lang="en-US" altLang="en-US" i="1" dirty="0" smtClean="0">
                <a:solidFill>
                  <a:srgbClr val="C00000"/>
                </a:solidFill>
              </a:rPr>
              <a:t>reference</a:t>
            </a:r>
            <a:r>
              <a:rPr lang="en-US" altLang="en-US" dirty="0" smtClean="0"/>
              <a:t> types</a:t>
            </a:r>
          </a:p>
          <a:p>
            <a:pPr marL="406400" indent="-342900">
              <a:lnSpc>
                <a:spcPct val="80000"/>
              </a:lnSpc>
              <a:tabLst>
                <a:tab pos="2511425" algn="l"/>
                <a:tab pos="4513263" algn="l"/>
                <a:tab pos="5602288" algn="l"/>
              </a:tabLst>
            </a:pPr>
            <a:endParaRPr lang="en-US" altLang="en-US" dirty="0" smtClean="0"/>
          </a:p>
          <a:p>
            <a:pPr marL="406400" indent="-342900">
              <a:lnSpc>
                <a:spcPct val="80000"/>
              </a:lnSpc>
              <a:tabLst>
                <a:tab pos="2511425" algn="l"/>
                <a:tab pos="4513263" algn="l"/>
                <a:tab pos="5602288" algn="l"/>
              </a:tabLst>
            </a:pPr>
            <a:endParaRPr lang="en-US" altLang="en-US" dirty="0"/>
          </a:p>
          <a:p>
            <a:pPr marL="406400" indent="-342900">
              <a:lnSpc>
                <a:spcPct val="80000"/>
              </a:lnSpc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 smtClean="0"/>
              <a:t>Want to test Point objects for </a:t>
            </a:r>
            <a:r>
              <a:rPr lang="en-US" altLang="en-US" i="1" dirty="0" smtClean="0">
                <a:solidFill>
                  <a:srgbClr val="C00000"/>
                </a:solidFill>
              </a:rPr>
              <a:t>equality</a:t>
            </a:r>
          </a:p>
          <a:p>
            <a:pPr marL="457200" lvl="1" indent="0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Point p1, p2; </a:t>
            </a:r>
          </a:p>
          <a:p>
            <a:pPr marL="457200" lvl="1" indent="0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...</a:t>
            </a:r>
          </a:p>
          <a:p>
            <a:pPr marL="457200" lvl="1" indent="0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if (p1.equals (p2)) ...</a:t>
            </a:r>
          </a:p>
          <a:p>
            <a:pPr marL="406400" indent="-342900">
              <a:lnSpc>
                <a:spcPct val="80000"/>
              </a:lnSpc>
              <a:tabLst>
                <a:tab pos="2511425" algn="l"/>
                <a:tab pos="4513263" algn="l"/>
                <a:tab pos="5602288" algn="l"/>
              </a:tabLst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marL="406400" indent="-342900">
              <a:lnSpc>
                <a:spcPct val="80000"/>
              </a:lnSpc>
              <a:tabLst>
                <a:tab pos="2511425" algn="l"/>
                <a:tab pos="4513263" algn="l"/>
                <a:tab pos="5602288" algn="l"/>
              </a:tabLst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marL="406400" indent="-342900">
              <a:lnSpc>
                <a:spcPct val="80000"/>
              </a:lnSpc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 smtClean="0"/>
              <a:t>User may compare Point’s to other Object’s</a:t>
            </a:r>
          </a:p>
          <a:p>
            <a:pPr marL="457200" lvl="1" indent="0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 if (p1.equals (“hi!”)) ...</a:t>
            </a:r>
          </a:p>
          <a:p>
            <a:pPr marL="800100" lvl="1" indent="-342900">
              <a:lnSpc>
                <a:spcPct val="80000"/>
              </a:lnSpc>
              <a:tabLst>
                <a:tab pos="2511425" algn="l"/>
                <a:tab pos="4513263" algn="l"/>
                <a:tab pos="5602288" algn="l"/>
              </a:tabLst>
            </a:pPr>
            <a:endParaRPr lang="en-US" altLang="en-US" dirty="0" smtClean="0"/>
          </a:p>
          <a:p>
            <a:pPr marL="800100" lvl="1" indent="-342900">
              <a:lnSpc>
                <a:spcPct val="80000"/>
              </a:lnSpc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 smtClean="0"/>
              <a:t>Want false to be returned 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endParaRPr lang="en-US" altLang="en-US" dirty="0" smtClean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6698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Other Exercises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/>
              <a:t>Write a method </a:t>
            </a:r>
            <a:r>
              <a:rPr lang="en-US" altLang="en-US">
                <a:latin typeface="Courier New" charset="0"/>
              </a:rPr>
              <a:t>reverse</a:t>
            </a:r>
            <a:r>
              <a:rPr lang="en-US" altLang="en-US"/>
              <a:t> that reverses the order of the elements in an </a:t>
            </a:r>
            <a:r>
              <a:rPr lang="en-US" altLang="en-US">
                <a:latin typeface="Courier New" charset="0"/>
              </a:rPr>
              <a:t>ArrayList</a:t>
            </a:r>
            <a:r>
              <a:rPr lang="en-US" altLang="en-US"/>
              <a:t> of strings.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  <a:p>
            <a:pPr eaLnBrk="1" hangingPunct="1"/>
            <a:r>
              <a:rPr lang="en-US" altLang="en-US"/>
              <a:t>Write a method </a:t>
            </a:r>
            <a:r>
              <a:rPr lang="en-US" altLang="en-US">
                <a:latin typeface="Courier New" charset="0"/>
              </a:rPr>
              <a:t>capitalizePlurals</a:t>
            </a:r>
            <a:r>
              <a:rPr lang="en-US" altLang="en-US"/>
              <a:t> that accepts an </a:t>
            </a:r>
            <a:r>
              <a:rPr lang="en-US" altLang="en-US">
                <a:latin typeface="Courier New" charset="0"/>
              </a:rPr>
              <a:t>ArrayList</a:t>
            </a:r>
            <a:r>
              <a:rPr lang="en-US" altLang="en-US"/>
              <a:t> of strings and replaces every word ending with an "s" with its uppercased version.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  <a:p>
            <a:pPr eaLnBrk="1" hangingPunct="1"/>
            <a:r>
              <a:rPr lang="en-US" altLang="en-US"/>
              <a:t>Write a method </a:t>
            </a:r>
            <a:r>
              <a:rPr lang="en-US" altLang="en-US">
                <a:latin typeface="Courier New" charset="0"/>
              </a:rPr>
              <a:t>removePlurals</a:t>
            </a:r>
            <a:r>
              <a:rPr lang="en-US" altLang="en-US"/>
              <a:t> that accepts an </a:t>
            </a:r>
            <a:r>
              <a:rPr lang="en-US" altLang="en-US">
                <a:latin typeface="Courier New" charset="0"/>
              </a:rPr>
              <a:t>ArrayList</a:t>
            </a:r>
            <a:r>
              <a:rPr lang="en-US" altLang="en-US"/>
              <a:t> of strings and removes every word in the list ending with an "s", case-insensitively.</a:t>
            </a:r>
          </a:p>
        </p:txBody>
      </p:sp>
    </p:spTree>
    <p:extLst>
      <p:ext uri="{BB962C8B-B14F-4D97-AF65-F5344CB8AC3E}">
        <p14:creationId xmlns:p14="http://schemas.microsoft.com/office/powerpoint/2010/main" val="66661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Objects storing collections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/>
              <a:t>An object can have an array, list, or other collection as a field.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public class Course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>
                <a:latin typeface="Courier New" charset="0"/>
              </a:rPr>
              <a:t>    private double[] grades;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>
                <a:latin typeface="Courier New" charset="0"/>
              </a:rPr>
              <a:t>    private ArrayList&lt;String&gt; studentNames;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   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    public Course()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        grades = new double[4];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        studentNames = new ArrayList&lt;String&gt;();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        ...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    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>
              <a:latin typeface="Courier New" charset="0"/>
            </a:endParaRPr>
          </a:p>
          <a:p>
            <a:pPr eaLnBrk="1" hangingPunct="1"/>
            <a:r>
              <a:rPr lang="en-US" altLang="en-US"/>
              <a:t>Now each object stores a collection of data inside it.</a:t>
            </a:r>
          </a:p>
        </p:txBody>
      </p:sp>
    </p:spTree>
    <p:extLst>
      <p:ext uri="{BB962C8B-B14F-4D97-AF65-F5344CB8AC3E}">
        <p14:creationId xmlns:p14="http://schemas.microsoft.com/office/powerpoint/2010/main" val="45746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</a:t>
            </a:r>
            <a:r>
              <a:rPr lang="en-US" altLang="en-US">
                <a:latin typeface="Courier New" charset="0"/>
              </a:rPr>
              <a:t>compareTo</a:t>
            </a:r>
            <a:r>
              <a:rPr lang="en-US" altLang="en-US"/>
              <a:t> method</a:t>
            </a:r>
            <a:endParaRPr lang="en-US" altLang="en-US" sz="280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1657350" algn="l"/>
                <a:tab pos="2286000" algn="l"/>
              </a:tabLst>
            </a:pPr>
            <a:r>
              <a:rPr lang="en-US" altLang="en-US"/>
              <a:t>The standard way for a Java class to define a comparison function for its objects is to define a </a:t>
            </a:r>
            <a:r>
              <a:rPr lang="en-US" altLang="en-US">
                <a:latin typeface="Courier New" charset="0"/>
              </a:rPr>
              <a:t>compareTo</a:t>
            </a:r>
            <a:r>
              <a:rPr lang="en-US" altLang="en-US"/>
              <a:t> method.</a:t>
            </a:r>
          </a:p>
          <a:p>
            <a:pPr lvl="1">
              <a:tabLst>
                <a:tab pos="1657350" algn="l"/>
                <a:tab pos="2286000" algn="l"/>
              </a:tabLst>
            </a:pPr>
            <a:endParaRPr lang="en-US" altLang="en-US" sz="800"/>
          </a:p>
          <a:p>
            <a:pPr lvl="1">
              <a:tabLst>
                <a:tab pos="1657350" algn="l"/>
                <a:tab pos="2286000" algn="l"/>
              </a:tabLst>
            </a:pPr>
            <a:r>
              <a:rPr lang="en-US" altLang="en-US"/>
              <a:t>Example: in the </a:t>
            </a:r>
            <a:r>
              <a:rPr lang="en-US" altLang="en-US">
                <a:latin typeface="Courier New" charset="0"/>
              </a:rPr>
              <a:t>String</a:t>
            </a:r>
            <a:r>
              <a:rPr lang="en-US" altLang="en-US"/>
              <a:t> class, there is a method:</a:t>
            </a:r>
          </a:p>
          <a:p>
            <a:pPr lvl="1">
              <a:buNone/>
              <a:tabLst>
                <a:tab pos="1657350" algn="l"/>
                <a:tab pos="2286000" algn="l"/>
              </a:tabLst>
            </a:pPr>
            <a:r>
              <a:rPr lang="en-US" altLang="en-US">
                <a:latin typeface="Courier New" charset="0"/>
              </a:rPr>
              <a:t>	public int compareTo(String other)</a:t>
            </a:r>
          </a:p>
          <a:p>
            <a:pPr lvl="1">
              <a:tabLst>
                <a:tab pos="1657350" algn="l"/>
                <a:tab pos="2286000" algn="l"/>
              </a:tabLst>
            </a:pPr>
            <a:endParaRPr lang="en-US" altLang="en-US"/>
          </a:p>
          <a:p>
            <a:pPr lvl="1">
              <a:tabLst>
                <a:tab pos="1657350" algn="l"/>
                <a:tab pos="2286000" algn="l"/>
              </a:tabLst>
            </a:pPr>
            <a:endParaRPr lang="en-US" altLang="en-US"/>
          </a:p>
          <a:p>
            <a:pPr>
              <a:tabLst>
                <a:tab pos="1657350" algn="l"/>
                <a:tab pos="2286000" algn="l"/>
              </a:tabLst>
            </a:pPr>
            <a:r>
              <a:rPr lang="en-US" altLang="en-US"/>
              <a:t>A call of  </a:t>
            </a:r>
            <a:r>
              <a:rPr lang="en-US" altLang="en-US" b="1"/>
              <a:t>A</a:t>
            </a:r>
            <a:r>
              <a:rPr lang="en-US" altLang="en-US">
                <a:latin typeface="Courier New" charset="0"/>
              </a:rPr>
              <a:t>.compareTo(</a:t>
            </a:r>
            <a:r>
              <a:rPr lang="en-US" altLang="en-US" b="1"/>
              <a:t>B</a:t>
            </a:r>
            <a:r>
              <a:rPr lang="en-US" altLang="en-US">
                <a:latin typeface="Courier New" charset="0"/>
              </a:rPr>
              <a:t>)</a:t>
            </a:r>
            <a:r>
              <a:rPr lang="en-US" altLang="en-US"/>
              <a:t>  will return:</a:t>
            </a:r>
          </a:p>
          <a:p>
            <a:pPr lvl="1">
              <a:buNone/>
              <a:tabLst>
                <a:tab pos="1657350" algn="l"/>
                <a:tab pos="2286000" algn="l"/>
              </a:tabLst>
            </a:pPr>
            <a:r>
              <a:rPr lang="en-US" altLang="en-US"/>
              <a:t>a value &lt;	0	if </a:t>
            </a:r>
            <a:r>
              <a:rPr lang="en-US" altLang="en-US" b="1"/>
              <a:t>A</a:t>
            </a:r>
            <a:r>
              <a:rPr lang="en-US" altLang="en-US"/>
              <a:t> comes "before" </a:t>
            </a:r>
            <a:r>
              <a:rPr lang="en-US" altLang="en-US" b="1"/>
              <a:t>B</a:t>
            </a:r>
            <a:r>
              <a:rPr lang="en-US" altLang="en-US"/>
              <a:t> in the ordering,</a:t>
            </a:r>
          </a:p>
          <a:p>
            <a:pPr lvl="1">
              <a:buNone/>
              <a:tabLst>
                <a:tab pos="1657350" algn="l"/>
                <a:tab pos="2286000" algn="l"/>
              </a:tabLst>
            </a:pPr>
            <a:r>
              <a:rPr lang="en-US" altLang="en-US"/>
              <a:t>a value &gt;	0	if </a:t>
            </a:r>
            <a:r>
              <a:rPr lang="en-US" altLang="en-US" b="1"/>
              <a:t>A</a:t>
            </a:r>
            <a:r>
              <a:rPr lang="en-US" altLang="en-US"/>
              <a:t> comes "after" </a:t>
            </a:r>
            <a:r>
              <a:rPr lang="en-US" altLang="en-US" b="1"/>
              <a:t>B</a:t>
            </a:r>
            <a:r>
              <a:rPr lang="en-US" altLang="en-US"/>
              <a:t> in the ordering,</a:t>
            </a:r>
          </a:p>
          <a:p>
            <a:pPr lvl="1">
              <a:buNone/>
              <a:tabLst>
                <a:tab pos="1657350" algn="l"/>
                <a:tab pos="2286000" algn="l"/>
              </a:tabLst>
            </a:pPr>
            <a:r>
              <a:rPr lang="en-US" altLang="en-US"/>
              <a:t>or		0	if </a:t>
            </a:r>
            <a:r>
              <a:rPr lang="en-US" altLang="en-US" b="1"/>
              <a:t>A</a:t>
            </a:r>
            <a:r>
              <a:rPr lang="en-US" altLang="en-US"/>
              <a:t> and </a:t>
            </a:r>
            <a:r>
              <a:rPr lang="en-US" altLang="en-US" b="1"/>
              <a:t>B</a:t>
            </a:r>
            <a:r>
              <a:rPr lang="en-US" altLang="en-US"/>
              <a:t> are considered "equal" in the ordering.</a:t>
            </a:r>
          </a:p>
        </p:txBody>
      </p:sp>
    </p:spTree>
    <p:extLst>
      <p:ext uri="{BB962C8B-B14F-4D97-AF65-F5344CB8AC3E}">
        <p14:creationId xmlns:p14="http://schemas.microsoft.com/office/powerpoint/2010/main" val="61407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Using </a:t>
            </a:r>
            <a:r>
              <a:rPr lang="en-US" altLang="en-US">
                <a:latin typeface="Courier New" charset="0"/>
              </a:rPr>
              <a:t>compareTo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ourier New" charset="0"/>
              </a:rPr>
              <a:t>compareTo</a:t>
            </a:r>
            <a:r>
              <a:rPr lang="en-US" altLang="en-US"/>
              <a:t> can be used as a test in an </a:t>
            </a:r>
            <a:r>
              <a:rPr lang="en-US" altLang="en-US">
                <a:latin typeface="Courier New" charset="0"/>
              </a:rPr>
              <a:t>if</a:t>
            </a:r>
            <a:r>
              <a:rPr lang="en-US" altLang="en-US"/>
              <a:t> statement.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800">
              <a:latin typeface="Courier New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String a = "alice";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String b = "bob";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if (</a:t>
            </a:r>
            <a:r>
              <a:rPr lang="en-US" altLang="en-US" b="1">
                <a:solidFill>
                  <a:schemeClr val="accent2"/>
                </a:solidFill>
                <a:latin typeface="Courier New" charset="0"/>
              </a:rPr>
              <a:t>a.compareTo(b) &lt; 0</a:t>
            </a:r>
            <a:r>
              <a:rPr lang="en-US" altLang="en-US">
                <a:latin typeface="Courier New" charset="0"/>
              </a:rPr>
              <a:t>) {  </a:t>
            </a:r>
            <a:r>
              <a:rPr lang="en-US" altLang="en-US" b="1">
                <a:solidFill>
                  <a:srgbClr val="008000"/>
                </a:solidFill>
                <a:latin typeface="Courier New" charset="0"/>
              </a:rPr>
              <a:t>// true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    ...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}</a:t>
            </a:r>
          </a:p>
        </p:txBody>
      </p:sp>
      <p:graphicFrame>
        <p:nvGraphicFramePr>
          <p:cNvPr id="222212" name="Group 4"/>
          <p:cNvGraphicFramePr>
            <a:graphicFrameLocks noGrp="1"/>
          </p:cNvGraphicFramePr>
          <p:nvPr/>
        </p:nvGraphicFramePr>
        <p:xfrm>
          <a:off x="2057400" y="3709988"/>
          <a:ext cx="8153400" cy="2773610"/>
        </p:xfrm>
        <a:graphic>
          <a:graphicData uri="http://schemas.openxmlformats.org/drawingml/2006/table">
            <a:tbl>
              <a:tblPr/>
              <a:tblGrid>
                <a:gridCol w="3048000"/>
                <a:gridCol w="5105400"/>
              </a:tblGrid>
              <a:tr h="39619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Primitives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Objects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if (a &lt; b) { ...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if (a.compareTo(b) &lt; 0) { ...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if (a &lt;= b) { ...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if (a.compareTo(b) &lt;= 0) { ...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if (a == b) { ...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if (a.compareTo(b) == 0) { ...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if (a != b) { ...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if (a.compareTo(b) != 0) { ...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if (a &gt;= b) { ...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if (a.compareTo(b) &gt;= 0) { ...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if (a &gt; b) { ...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if (a.compareTo(b) &gt; 0) { ...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484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ourier New" charset="0"/>
              </a:rPr>
              <a:t>compareTo</a:t>
            </a:r>
            <a:r>
              <a:rPr lang="en-US" altLang="en-US"/>
              <a:t> and collections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/>
              <a:t>You can use an array or list of strings with Java's included binary search method because it calls </a:t>
            </a:r>
            <a:r>
              <a:rPr lang="en-US" altLang="en-US">
                <a:latin typeface="Courier New" charset="0"/>
              </a:rPr>
              <a:t>compareTo</a:t>
            </a:r>
            <a:r>
              <a:rPr lang="en-US" altLang="en-US"/>
              <a:t> internally.</a:t>
            </a:r>
          </a:p>
          <a:p>
            <a:pPr lvl="1" eaLnBrk="1" hangingPunct="1">
              <a:buFontTx/>
              <a:buNone/>
            </a:pPr>
            <a:endParaRPr lang="en-US" altLang="en-US" sz="800"/>
          </a:p>
          <a:p>
            <a:pPr lvl="1" eaLnBrk="1" hangingPunct="1">
              <a:buFontTx/>
              <a:buNone/>
            </a:pPr>
            <a:endParaRPr lang="en-US" altLang="en-US" sz="80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String[] a = {"al", "bob", "cari", "dan", "mike"};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int index = </a:t>
            </a:r>
            <a:r>
              <a:rPr lang="en-US" altLang="en-US" b="1">
                <a:latin typeface="Courier New" charset="0"/>
              </a:rPr>
              <a:t>Arrays.binarySearch</a:t>
            </a:r>
            <a:r>
              <a:rPr lang="en-US" altLang="en-US">
                <a:latin typeface="Courier New" charset="0"/>
              </a:rPr>
              <a:t>(a, "dan");  </a:t>
            </a:r>
            <a:r>
              <a:rPr lang="en-US" altLang="en-US" b="1">
                <a:solidFill>
                  <a:srgbClr val="008000"/>
                </a:solidFill>
                <a:latin typeface="Courier New" charset="0"/>
              </a:rPr>
              <a:t>// 3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>
              <a:latin typeface="Courier New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>
              <a:latin typeface="Courier New" charset="0"/>
            </a:endParaRPr>
          </a:p>
          <a:p>
            <a:pPr eaLnBrk="1" hangingPunct="1"/>
            <a:r>
              <a:rPr lang="en-US" altLang="en-US"/>
              <a:t>Java's </a:t>
            </a:r>
            <a:r>
              <a:rPr lang="en-US" altLang="en-US">
                <a:latin typeface="Courier New" charset="0"/>
              </a:rPr>
              <a:t>TreeSet</a:t>
            </a:r>
            <a:r>
              <a:rPr lang="en-US" altLang="en-US"/>
              <a:t>/</a:t>
            </a:r>
            <a:r>
              <a:rPr lang="en-US" altLang="en-US">
                <a:latin typeface="Courier New" charset="0"/>
              </a:rPr>
              <a:t>Map</a:t>
            </a:r>
            <a:r>
              <a:rPr lang="en-US" altLang="en-US"/>
              <a:t> use </a:t>
            </a:r>
            <a:r>
              <a:rPr lang="en-US" altLang="en-US">
                <a:latin typeface="Courier New" charset="0"/>
              </a:rPr>
              <a:t>compareTo</a:t>
            </a:r>
            <a:r>
              <a:rPr lang="en-US" altLang="en-US"/>
              <a:t> internally for ordering.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800">
              <a:latin typeface="Courier New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Set&lt;String&gt; set = </a:t>
            </a:r>
            <a:r>
              <a:rPr lang="en-US" altLang="en-US" b="1">
                <a:latin typeface="Courier New" charset="0"/>
              </a:rPr>
              <a:t>new TreeSet&lt;String&gt;()</a:t>
            </a:r>
            <a:r>
              <a:rPr lang="en-US" altLang="en-US">
                <a:latin typeface="Courier New" charset="0"/>
              </a:rPr>
              <a:t>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for (String s : a)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    set.add(s);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System.out.println(s);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>
                <a:solidFill>
                  <a:srgbClr val="008000"/>
                </a:solidFill>
                <a:latin typeface="Courier New" charset="0"/>
              </a:rPr>
              <a:t>// [al, bob, cari, dan, mike]</a:t>
            </a:r>
          </a:p>
        </p:txBody>
      </p:sp>
    </p:spTree>
    <p:extLst>
      <p:ext uri="{BB962C8B-B14F-4D97-AF65-F5344CB8AC3E}">
        <p14:creationId xmlns:p14="http://schemas.microsoft.com/office/powerpoint/2010/main" val="119998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Ordering our own types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We cannot binary search or make a </a:t>
            </a:r>
            <a:r>
              <a:rPr lang="en-US" altLang="en-US">
                <a:latin typeface="Courier New" charset="0"/>
              </a:rPr>
              <a:t>TreeSet</a:t>
            </a:r>
            <a:r>
              <a:rPr lang="en-US" altLang="en-US"/>
              <a:t>/</a:t>
            </a:r>
            <a:r>
              <a:rPr lang="en-US" altLang="en-US">
                <a:latin typeface="Courier New" charset="0"/>
              </a:rPr>
              <a:t>Map</a:t>
            </a:r>
            <a:r>
              <a:rPr lang="en-US" altLang="en-US"/>
              <a:t> of arbitrary types, because Java doesn't know how to order the elements.</a:t>
            </a:r>
          </a:p>
          <a:p>
            <a:pPr lvl="1" eaLnBrk="1" hangingPunct="1"/>
            <a:endParaRPr lang="en-US" altLang="en-US" sz="800"/>
          </a:p>
          <a:p>
            <a:pPr lvl="1" eaLnBrk="1" hangingPunct="1"/>
            <a:r>
              <a:rPr lang="en-US" altLang="en-US"/>
              <a:t>The program compiles but crashes when we run it.</a:t>
            </a:r>
          </a:p>
          <a:p>
            <a:pPr lvl="1" eaLnBrk="1" hangingPunct="1">
              <a:buFontTx/>
              <a:buNone/>
            </a:pPr>
            <a:endParaRPr lang="en-US" altLang="en-US"/>
          </a:p>
          <a:p>
            <a:pPr lvl="1" eaLnBrk="1" hangingPunct="1">
              <a:buFontTx/>
              <a:buNone/>
            </a:pPr>
            <a:endParaRPr lang="en-US" altLang="en-US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Set&lt;HtmlTag&gt; tags = </a:t>
            </a:r>
            <a:r>
              <a:rPr lang="en-US" altLang="en-US" sz="2000" b="1">
                <a:solidFill>
                  <a:srgbClr val="800000"/>
                </a:solidFill>
                <a:latin typeface="Courier New" charset="0"/>
              </a:rPr>
              <a:t>new TreeSet&lt;HtmlTag&gt;</a:t>
            </a:r>
            <a:r>
              <a:rPr lang="en-US" altLang="en-US" sz="2000">
                <a:latin typeface="Courier New" charset="0"/>
              </a:rPr>
              <a:t>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tags.add(new HtmlTag("body", true));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tags.add(new HtmlTag("b", false));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...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>
                <a:solidFill>
                  <a:srgbClr val="800000"/>
                </a:solidFill>
                <a:latin typeface="Courier New" charset="0"/>
              </a:rPr>
              <a:t>Exception in thread "main" java.lang.ClassCastException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>
                <a:solidFill>
                  <a:srgbClr val="800000"/>
                </a:solidFill>
                <a:latin typeface="Courier New" charset="0"/>
              </a:rPr>
              <a:t>        at java.util.TreeSet.add(TreeSet.java:238)</a:t>
            </a:r>
          </a:p>
        </p:txBody>
      </p:sp>
    </p:spTree>
    <p:extLst>
      <p:ext uri="{BB962C8B-B14F-4D97-AF65-F5344CB8AC3E}">
        <p14:creationId xmlns:p14="http://schemas.microsoft.com/office/powerpoint/2010/main" val="120461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ourier New" charset="0"/>
              </a:rPr>
              <a:t>Comparable</a:t>
            </a:r>
            <a:endParaRPr lang="en-US" alt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None/>
              <a:tabLst>
                <a:tab pos="1600200" algn="l"/>
                <a:tab pos="1943100" algn="l"/>
              </a:tabLst>
            </a:pPr>
            <a:r>
              <a:rPr lang="en-US" altLang="en-US">
                <a:latin typeface="Courier New" charset="0"/>
              </a:rPr>
              <a:t>	public interface Comparable&lt;</a:t>
            </a:r>
            <a:r>
              <a:rPr lang="en-US" altLang="en-US" b="1"/>
              <a:t>E</a:t>
            </a:r>
            <a:r>
              <a:rPr lang="en-US" altLang="en-US">
                <a:latin typeface="Courier New" charset="0"/>
              </a:rPr>
              <a:t>&gt; {</a:t>
            </a:r>
          </a:p>
          <a:p>
            <a:pPr>
              <a:lnSpc>
                <a:spcPct val="80000"/>
              </a:lnSpc>
              <a:buNone/>
              <a:tabLst>
                <a:tab pos="1600200" algn="l"/>
                <a:tab pos="1943100" algn="l"/>
              </a:tabLst>
            </a:pPr>
            <a:r>
              <a:rPr lang="en-US" altLang="en-US">
                <a:latin typeface="Courier New" charset="0"/>
              </a:rPr>
              <a:t>	    public int compareTo(</a:t>
            </a:r>
            <a:r>
              <a:rPr lang="en-US" altLang="en-US" b="1"/>
              <a:t>E</a:t>
            </a:r>
            <a:r>
              <a:rPr lang="en-US" altLang="en-US">
                <a:latin typeface="Courier New" charset="0"/>
              </a:rPr>
              <a:t> other);</a:t>
            </a:r>
          </a:p>
          <a:p>
            <a:pPr>
              <a:lnSpc>
                <a:spcPct val="80000"/>
              </a:lnSpc>
              <a:buNone/>
              <a:tabLst>
                <a:tab pos="1600200" algn="l"/>
                <a:tab pos="1943100" algn="l"/>
              </a:tabLst>
            </a:pPr>
            <a:r>
              <a:rPr lang="en-US" altLang="en-US">
                <a:latin typeface="Courier New" charset="0"/>
              </a:rPr>
              <a:t>	}</a:t>
            </a:r>
          </a:p>
          <a:p>
            <a:pPr>
              <a:lnSpc>
                <a:spcPct val="80000"/>
              </a:lnSpc>
              <a:buNone/>
              <a:tabLst>
                <a:tab pos="1600200" algn="l"/>
                <a:tab pos="1943100" algn="l"/>
              </a:tabLst>
            </a:pPr>
            <a:endParaRPr lang="en-US" altLang="en-US">
              <a:latin typeface="Courier New" charset="0"/>
            </a:endParaRPr>
          </a:p>
          <a:p>
            <a:pPr>
              <a:tabLst>
                <a:tab pos="1600200" algn="l"/>
                <a:tab pos="1943100" algn="l"/>
              </a:tabLst>
            </a:pPr>
            <a:r>
              <a:rPr lang="en-US" altLang="en-US"/>
              <a:t>A class can implement the </a:t>
            </a:r>
            <a:r>
              <a:rPr lang="en-US" altLang="en-US">
                <a:latin typeface="Courier New" charset="0"/>
              </a:rPr>
              <a:t>Comparable</a:t>
            </a:r>
            <a:r>
              <a:rPr lang="en-US" altLang="en-US"/>
              <a:t> interface to define a natural ordering function for its objects.</a:t>
            </a:r>
          </a:p>
          <a:p>
            <a:pPr lvl="1">
              <a:buNone/>
              <a:tabLst>
                <a:tab pos="1600200" algn="l"/>
                <a:tab pos="1943100" algn="l"/>
              </a:tabLst>
            </a:pPr>
            <a:endParaRPr lang="en-US" altLang="en-US">
              <a:solidFill>
                <a:schemeClr val="bg2"/>
              </a:solidFill>
            </a:endParaRPr>
          </a:p>
          <a:p>
            <a:pPr>
              <a:tabLst>
                <a:tab pos="1600200" algn="l"/>
                <a:tab pos="1943100" algn="l"/>
              </a:tabLst>
            </a:pPr>
            <a:r>
              <a:rPr lang="en-US" altLang="en-US"/>
              <a:t>A call to your </a:t>
            </a:r>
            <a:r>
              <a:rPr lang="en-US" altLang="en-US">
                <a:latin typeface="Courier New" charset="0"/>
              </a:rPr>
              <a:t>compareTo</a:t>
            </a:r>
            <a:r>
              <a:rPr lang="en-US" altLang="en-US"/>
              <a:t> method should return:</a:t>
            </a:r>
          </a:p>
          <a:p>
            <a:pPr lvl="1">
              <a:buNone/>
              <a:tabLst>
                <a:tab pos="1600200" algn="l"/>
                <a:tab pos="1943100" algn="l"/>
              </a:tabLst>
            </a:pPr>
            <a:r>
              <a:rPr lang="en-US" altLang="en-US"/>
              <a:t>a value &lt;	0	if the </a:t>
            </a:r>
            <a:r>
              <a:rPr lang="en-US" altLang="en-US">
                <a:latin typeface="Courier New" charset="0"/>
              </a:rPr>
              <a:t>other</a:t>
            </a:r>
            <a:r>
              <a:rPr lang="en-US" altLang="en-US"/>
              <a:t> object comes "before" </a:t>
            </a:r>
            <a:r>
              <a:rPr lang="en-US" altLang="en-US">
                <a:latin typeface="Courier New" charset="0"/>
              </a:rPr>
              <a:t>this</a:t>
            </a:r>
            <a:r>
              <a:rPr lang="en-US" altLang="en-US"/>
              <a:t> one,</a:t>
            </a:r>
          </a:p>
          <a:p>
            <a:pPr lvl="1">
              <a:buNone/>
              <a:tabLst>
                <a:tab pos="1600200" algn="l"/>
                <a:tab pos="1943100" algn="l"/>
              </a:tabLst>
            </a:pPr>
            <a:r>
              <a:rPr lang="en-US" altLang="en-US"/>
              <a:t>a value &gt;	0	if the </a:t>
            </a:r>
            <a:r>
              <a:rPr lang="en-US" altLang="en-US">
                <a:latin typeface="Courier New" charset="0"/>
              </a:rPr>
              <a:t>other</a:t>
            </a:r>
            <a:r>
              <a:rPr lang="en-US" altLang="en-US"/>
              <a:t> object comes "after" </a:t>
            </a:r>
            <a:r>
              <a:rPr lang="en-US" altLang="en-US">
                <a:latin typeface="Courier New" charset="0"/>
              </a:rPr>
              <a:t>this</a:t>
            </a:r>
            <a:r>
              <a:rPr lang="en-US" altLang="en-US"/>
              <a:t> one,</a:t>
            </a:r>
          </a:p>
          <a:p>
            <a:pPr lvl="1">
              <a:buNone/>
              <a:tabLst>
                <a:tab pos="1600200" algn="l"/>
                <a:tab pos="1943100" algn="l"/>
              </a:tabLst>
            </a:pPr>
            <a:r>
              <a:rPr lang="en-US" altLang="en-US"/>
              <a:t>or		0	if the </a:t>
            </a:r>
            <a:r>
              <a:rPr lang="en-US" altLang="en-US">
                <a:latin typeface="Courier New" charset="0"/>
              </a:rPr>
              <a:t>other</a:t>
            </a:r>
            <a:r>
              <a:rPr lang="en-US" altLang="en-US"/>
              <a:t> object is considered "equal" to </a:t>
            </a:r>
            <a:r>
              <a:rPr lang="en-US" altLang="en-US">
                <a:latin typeface="Courier New" charset="0"/>
              </a:rPr>
              <a:t>this</a:t>
            </a:r>
            <a:r>
              <a:rPr lang="en-US" altLang="en-US"/>
              <a:t>.</a:t>
            </a:r>
          </a:p>
          <a:p>
            <a:pPr lvl="1">
              <a:lnSpc>
                <a:spcPct val="80000"/>
              </a:lnSpc>
              <a:buNone/>
              <a:tabLst>
                <a:tab pos="1600200" algn="l"/>
                <a:tab pos="1943100" algn="l"/>
              </a:tabLst>
            </a:pPr>
            <a:endParaRPr lang="en-US" altLang="en-US"/>
          </a:p>
          <a:p>
            <a:pPr lvl="1">
              <a:lnSpc>
                <a:spcPct val="80000"/>
              </a:lnSpc>
              <a:buNone/>
              <a:tabLst>
                <a:tab pos="1600200" algn="l"/>
                <a:tab pos="1943100" algn="l"/>
              </a:tabLst>
            </a:pPr>
            <a:endParaRPr lang="en-US" altLang="en-US"/>
          </a:p>
          <a:p>
            <a:pPr>
              <a:tabLst>
                <a:tab pos="1600200" algn="l"/>
                <a:tab pos="1943100" algn="l"/>
              </a:tabLst>
            </a:pPr>
            <a:r>
              <a:rPr lang="en-US" altLang="en-US" sz="2000">
                <a:solidFill>
                  <a:schemeClr val="bg2"/>
                </a:solidFill>
              </a:rPr>
              <a:t>If you want multiple orderings, use a </a:t>
            </a:r>
            <a:r>
              <a:rPr lang="en-US" altLang="en-US" sz="2000">
                <a:solidFill>
                  <a:schemeClr val="bg2"/>
                </a:solidFill>
                <a:latin typeface="Courier New" charset="0"/>
              </a:rPr>
              <a:t>Comparator</a:t>
            </a:r>
            <a:r>
              <a:rPr lang="en-US" altLang="en-US" sz="2000">
                <a:solidFill>
                  <a:schemeClr val="bg2"/>
                </a:solidFill>
              </a:rPr>
              <a:t> instead</a:t>
            </a: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162470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ourier New" charset="0"/>
              </a:rPr>
              <a:t>Comparable</a:t>
            </a:r>
            <a:r>
              <a:rPr lang="en-US" altLang="en-US"/>
              <a:t> template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	public class </a:t>
            </a:r>
            <a:r>
              <a:rPr lang="en-US" altLang="en-US" sz="2000" b="1"/>
              <a:t>name</a:t>
            </a:r>
            <a:r>
              <a:rPr lang="en-US" altLang="en-US" sz="2000">
                <a:latin typeface="Courier New" charset="0"/>
              </a:rPr>
              <a:t> implements Comparable&lt;</a:t>
            </a:r>
            <a:r>
              <a:rPr lang="en-US" altLang="en-US" sz="2000" b="1"/>
              <a:t>name</a:t>
            </a:r>
            <a:r>
              <a:rPr lang="en-US" altLang="en-US" sz="2000">
                <a:latin typeface="Courier New" charset="0"/>
              </a:rPr>
              <a:t>&gt;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000">
              <a:latin typeface="Courier New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	    ...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000">
              <a:latin typeface="Courier New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	    public int compareTo(</a:t>
            </a:r>
            <a:r>
              <a:rPr lang="en-US" altLang="en-US" sz="2000" b="1"/>
              <a:t>name</a:t>
            </a:r>
            <a:r>
              <a:rPr lang="en-US" altLang="en-US" sz="2000">
                <a:latin typeface="Courier New" charset="0"/>
              </a:rPr>
              <a:t> other)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	        ...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	   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114624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ourier New" charset="0"/>
              </a:rPr>
              <a:t>Comparable</a:t>
            </a:r>
            <a:r>
              <a:rPr lang="en-US" altLang="en-US"/>
              <a:t> example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2200">
                <a:latin typeface="Courier New" charset="0"/>
              </a:rPr>
              <a:t>public class Point </a:t>
            </a:r>
            <a:r>
              <a:rPr lang="en-US" altLang="en-US" sz="2200" b="1">
                <a:solidFill>
                  <a:schemeClr val="accent2"/>
                </a:solidFill>
                <a:latin typeface="Courier New" charset="0"/>
              </a:rPr>
              <a:t>implements Comparable&lt;Point&gt;</a:t>
            </a:r>
            <a:r>
              <a:rPr lang="en-US" altLang="en-US" sz="2200">
                <a:latin typeface="Courier New" charset="0"/>
              </a:rPr>
              <a:t> {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2200">
                <a:latin typeface="Courier New" charset="0"/>
              </a:rPr>
              <a:t>    private int x;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2200">
                <a:latin typeface="Courier New" charset="0"/>
              </a:rPr>
              <a:t>    private int y;</a:t>
            </a:r>
          </a:p>
          <a:p>
            <a:pPr eaLnBrk="1" hangingPunct="1">
              <a:lnSpc>
                <a:spcPct val="50000"/>
              </a:lnSpc>
              <a:buFontTx/>
              <a:buNone/>
            </a:pPr>
            <a:r>
              <a:rPr lang="en-US" altLang="en-US" sz="2200">
                <a:latin typeface="Courier New" charset="0"/>
              </a:rPr>
              <a:t>    </a:t>
            </a:r>
            <a:r>
              <a:rPr lang="en-US" altLang="en-US" sz="2200"/>
              <a:t>...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endParaRPr lang="en-US" altLang="en-US" sz="800">
              <a:latin typeface="Courier New" charset="0"/>
            </a:endParaRPr>
          </a:p>
          <a:p>
            <a:pPr eaLnBrk="1" hangingPunct="1">
              <a:lnSpc>
                <a:spcPct val="65000"/>
              </a:lnSpc>
              <a:buFontTx/>
              <a:buNone/>
            </a:pPr>
            <a:endParaRPr lang="en-US" altLang="en-US" sz="800">
              <a:latin typeface="Courier New" charset="0"/>
            </a:endParaRP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2200" b="1">
                <a:solidFill>
                  <a:srgbClr val="008000"/>
                </a:solidFill>
                <a:latin typeface="Courier New" charset="0"/>
              </a:rPr>
              <a:t>    // sort by x and break ties by y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2200" b="1">
                <a:solidFill>
                  <a:schemeClr val="accent2"/>
                </a:solidFill>
                <a:latin typeface="Courier New" charset="0"/>
              </a:rPr>
              <a:t>    public int compareTo(Point other) {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2200">
                <a:latin typeface="Courier New" charset="0"/>
              </a:rPr>
              <a:t>        if (x &lt; other.x) {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2200">
                <a:latin typeface="Courier New" charset="0"/>
              </a:rPr>
              <a:t>            return -1;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2200">
                <a:latin typeface="Courier New" charset="0"/>
              </a:rPr>
              <a:t>        } else if (x &gt; other.x) {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2200">
                <a:latin typeface="Courier New" charset="0"/>
              </a:rPr>
              <a:t>            return 1;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2200">
                <a:latin typeface="Courier New" charset="0"/>
              </a:rPr>
              <a:t>        } else if (y &lt; other.y) {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2200">
                <a:latin typeface="Courier New" charset="0"/>
              </a:rPr>
              <a:t>            return -1;   </a:t>
            </a:r>
            <a:r>
              <a:rPr lang="en-US" altLang="en-US" sz="2200" b="1">
                <a:solidFill>
                  <a:srgbClr val="008000"/>
                </a:solidFill>
                <a:latin typeface="Courier New" charset="0"/>
              </a:rPr>
              <a:t>// same x, smaller y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2200">
                <a:latin typeface="Courier New" charset="0"/>
              </a:rPr>
              <a:t>        } else if (y &gt; other.y) {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2200">
                <a:latin typeface="Courier New" charset="0"/>
              </a:rPr>
              <a:t>            return 1;    </a:t>
            </a:r>
            <a:r>
              <a:rPr lang="en-US" altLang="en-US" sz="2200" b="1">
                <a:solidFill>
                  <a:srgbClr val="008000"/>
                </a:solidFill>
                <a:latin typeface="Courier New" charset="0"/>
              </a:rPr>
              <a:t>// same x, larger y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2200">
                <a:latin typeface="Courier New" charset="0"/>
              </a:rPr>
              <a:t>        } else {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2200">
                <a:latin typeface="Courier New" charset="0"/>
              </a:rPr>
              <a:t>            return 0;    </a:t>
            </a:r>
            <a:r>
              <a:rPr lang="en-US" altLang="en-US" sz="2200" b="1">
                <a:solidFill>
                  <a:srgbClr val="008000"/>
                </a:solidFill>
                <a:latin typeface="Courier New" charset="0"/>
              </a:rPr>
              <a:t>// same x and same y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2200">
                <a:latin typeface="Courier New" charset="0"/>
              </a:rPr>
              <a:t>        }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2200" b="1">
                <a:solidFill>
                  <a:schemeClr val="accent2"/>
                </a:solidFill>
                <a:latin typeface="Courier New" charset="0"/>
              </a:rPr>
              <a:t>    }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220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1950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ourier New" charset="0"/>
              </a:rPr>
              <a:t>compareTo</a:t>
            </a:r>
            <a:r>
              <a:rPr lang="en-US" altLang="en-US"/>
              <a:t> tricks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tabLst>
                <a:tab pos="3200400" algn="l"/>
              </a:tabLst>
            </a:pPr>
            <a:r>
              <a:rPr lang="en-US" altLang="en-US" i="1"/>
              <a:t>subtraction trick </a:t>
            </a:r>
            <a:r>
              <a:rPr lang="en-US" altLang="en-US"/>
              <a:t>- Subtracting related numeric values produces the right result for what you want </a:t>
            </a:r>
            <a:r>
              <a:rPr lang="en-US" altLang="en-US">
                <a:latin typeface="Courier New" charset="0"/>
              </a:rPr>
              <a:t>compareTo</a:t>
            </a:r>
            <a:r>
              <a:rPr lang="en-US" altLang="en-US"/>
              <a:t> to return:</a:t>
            </a:r>
            <a:endParaRPr lang="en-US" altLang="en-US" sz="2200" b="1">
              <a:solidFill>
                <a:srgbClr val="008000"/>
              </a:solidFill>
              <a:latin typeface="Courier New" charset="0"/>
            </a:endParaRPr>
          </a:p>
          <a:p>
            <a:pPr lvl="1">
              <a:lnSpc>
                <a:spcPct val="80000"/>
              </a:lnSpc>
              <a:buNone/>
              <a:tabLst>
                <a:tab pos="3200400" algn="l"/>
              </a:tabLst>
            </a:pPr>
            <a:endParaRPr lang="en-US" altLang="en-US" sz="800" b="1">
              <a:solidFill>
                <a:srgbClr val="008000"/>
              </a:solidFill>
              <a:latin typeface="Courier New" charset="0"/>
            </a:endParaRPr>
          </a:p>
          <a:p>
            <a:pPr lvl="1">
              <a:lnSpc>
                <a:spcPct val="70000"/>
              </a:lnSpc>
              <a:buNone/>
              <a:tabLst>
                <a:tab pos="3200400" algn="l"/>
              </a:tabLst>
            </a:pPr>
            <a:r>
              <a:rPr lang="en-US" altLang="en-US" sz="2000" b="1">
                <a:solidFill>
                  <a:srgbClr val="008000"/>
                </a:solidFill>
                <a:latin typeface="Courier New" charset="0"/>
              </a:rPr>
              <a:t>// sort by x and break ties by y</a:t>
            </a:r>
          </a:p>
          <a:p>
            <a:pPr lvl="1">
              <a:lnSpc>
                <a:spcPct val="70000"/>
              </a:lnSpc>
              <a:buNone/>
              <a:tabLst>
                <a:tab pos="3200400" algn="l"/>
              </a:tabLst>
            </a:pPr>
            <a:r>
              <a:rPr lang="en-US" altLang="en-US" sz="2000">
                <a:latin typeface="Courier New" charset="0"/>
              </a:rPr>
              <a:t>public int compareTo(Point other) {</a:t>
            </a:r>
          </a:p>
          <a:p>
            <a:pPr lvl="1">
              <a:lnSpc>
                <a:spcPct val="70000"/>
              </a:lnSpc>
              <a:buNone/>
              <a:tabLst>
                <a:tab pos="3200400" algn="l"/>
              </a:tabLst>
            </a:pPr>
            <a:r>
              <a:rPr lang="en-US" altLang="en-US" sz="2000">
                <a:latin typeface="Courier New" charset="0"/>
              </a:rPr>
              <a:t>    if (x != other.x) {</a:t>
            </a:r>
          </a:p>
          <a:p>
            <a:pPr lvl="1">
              <a:lnSpc>
                <a:spcPct val="70000"/>
              </a:lnSpc>
              <a:buNone/>
              <a:tabLst>
                <a:tab pos="3200400" algn="l"/>
              </a:tabLst>
            </a:pPr>
            <a:r>
              <a:rPr lang="en-US" altLang="en-US" sz="2000" b="1">
                <a:latin typeface="Courier New" charset="0"/>
              </a:rPr>
              <a:t>        return x - other.x;   </a:t>
            </a:r>
            <a:r>
              <a:rPr lang="en-US" altLang="en-US" sz="2000" b="1">
                <a:solidFill>
                  <a:srgbClr val="008000"/>
                </a:solidFill>
                <a:latin typeface="Courier New" charset="0"/>
              </a:rPr>
              <a:t>// different x</a:t>
            </a:r>
          </a:p>
          <a:p>
            <a:pPr lvl="1">
              <a:lnSpc>
                <a:spcPct val="70000"/>
              </a:lnSpc>
              <a:buNone/>
              <a:tabLst>
                <a:tab pos="3200400" algn="l"/>
              </a:tabLst>
            </a:pPr>
            <a:r>
              <a:rPr lang="en-US" altLang="en-US" sz="2000">
                <a:latin typeface="Courier New" charset="0"/>
              </a:rPr>
              <a:t>    } else {</a:t>
            </a:r>
          </a:p>
          <a:p>
            <a:pPr lvl="1">
              <a:lnSpc>
                <a:spcPct val="70000"/>
              </a:lnSpc>
              <a:buNone/>
              <a:tabLst>
                <a:tab pos="3200400" algn="l"/>
              </a:tabLst>
            </a:pPr>
            <a:r>
              <a:rPr lang="en-US" altLang="en-US" sz="2000" b="1">
                <a:latin typeface="Courier New" charset="0"/>
              </a:rPr>
              <a:t>        return y - other.y;   </a:t>
            </a:r>
            <a:r>
              <a:rPr lang="en-US" altLang="en-US" sz="2000" b="1">
                <a:solidFill>
                  <a:srgbClr val="008000"/>
                </a:solidFill>
                <a:latin typeface="Courier New" charset="0"/>
              </a:rPr>
              <a:t>// same x; compare y</a:t>
            </a:r>
          </a:p>
          <a:p>
            <a:pPr lvl="1">
              <a:lnSpc>
                <a:spcPct val="70000"/>
              </a:lnSpc>
              <a:buNone/>
              <a:tabLst>
                <a:tab pos="3200400" algn="l"/>
              </a:tabLst>
            </a:pPr>
            <a:r>
              <a:rPr lang="en-US" altLang="en-US" sz="2000">
                <a:latin typeface="Courier New" charset="0"/>
              </a:rPr>
              <a:t>    }</a:t>
            </a:r>
          </a:p>
          <a:p>
            <a:pPr lvl="1">
              <a:lnSpc>
                <a:spcPct val="70000"/>
              </a:lnSpc>
              <a:buNone/>
              <a:tabLst>
                <a:tab pos="3200400" algn="l"/>
              </a:tabLst>
            </a:pPr>
            <a:r>
              <a:rPr lang="en-US" altLang="en-US" sz="2000">
                <a:latin typeface="Courier New" charset="0"/>
              </a:rPr>
              <a:t>}</a:t>
            </a:r>
          </a:p>
          <a:p>
            <a:pPr lvl="1">
              <a:lnSpc>
                <a:spcPct val="70000"/>
              </a:lnSpc>
              <a:buNone/>
              <a:tabLst>
                <a:tab pos="3200400" algn="l"/>
              </a:tabLst>
            </a:pPr>
            <a:endParaRPr lang="en-US" altLang="en-US" sz="2000">
              <a:latin typeface="Courier New" charset="0"/>
            </a:endParaRPr>
          </a:p>
          <a:p>
            <a:pPr lvl="1">
              <a:tabLst>
                <a:tab pos="3200400" algn="l"/>
              </a:tabLst>
            </a:pPr>
            <a:r>
              <a:rPr lang="en-US" altLang="en-US"/>
              <a:t>The idea:</a:t>
            </a:r>
          </a:p>
          <a:p>
            <a:pPr lvl="2">
              <a:tabLst>
                <a:tab pos="3200400" algn="l"/>
              </a:tabLst>
            </a:pPr>
            <a:r>
              <a:rPr lang="en-US" altLang="en-US"/>
              <a:t>if </a:t>
            </a:r>
            <a:r>
              <a:rPr lang="en-US" altLang="en-US">
                <a:latin typeface="Courier New" charset="0"/>
              </a:rPr>
              <a:t>x &gt; other.x</a:t>
            </a:r>
            <a:r>
              <a:rPr lang="en-US" altLang="en-US"/>
              <a:t>,	then </a:t>
            </a:r>
            <a:r>
              <a:rPr lang="en-US" altLang="en-US">
                <a:latin typeface="Courier New" charset="0"/>
              </a:rPr>
              <a:t>x - other.x &gt; 0</a:t>
            </a:r>
            <a:endParaRPr lang="en-US" altLang="en-US"/>
          </a:p>
          <a:p>
            <a:pPr lvl="2">
              <a:tabLst>
                <a:tab pos="3200400" algn="l"/>
              </a:tabLst>
            </a:pPr>
            <a:r>
              <a:rPr lang="en-US" altLang="en-US"/>
              <a:t>if </a:t>
            </a:r>
            <a:r>
              <a:rPr lang="en-US" altLang="en-US">
                <a:latin typeface="Courier New" charset="0"/>
              </a:rPr>
              <a:t>x &lt; other.x</a:t>
            </a:r>
            <a:r>
              <a:rPr lang="en-US" altLang="en-US"/>
              <a:t>,	then </a:t>
            </a:r>
            <a:r>
              <a:rPr lang="en-US" altLang="en-US">
                <a:latin typeface="Courier New" charset="0"/>
              </a:rPr>
              <a:t>x - other.x &lt; 0</a:t>
            </a:r>
            <a:endParaRPr lang="en-US" altLang="en-US"/>
          </a:p>
          <a:p>
            <a:pPr lvl="2">
              <a:tabLst>
                <a:tab pos="3200400" algn="l"/>
              </a:tabLst>
            </a:pPr>
            <a:r>
              <a:rPr lang="en-US" altLang="en-US"/>
              <a:t>if </a:t>
            </a:r>
            <a:r>
              <a:rPr lang="en-US" altLang="en-US">
                <a:latin typeface="Courier New" charset="0"/>
              </a:rPr>
              <a:t>x == other.x</a:t>
            </a:r>
            <a:r>
              <a:rPr lang="en-US" altLang="en-US"/>
              <a:t>,	then </a:t>
            </a:r>
            <a:r>
              <a:rPr lang="en-US" altLang="en-US">
                <a:latin typeface="Courier New" charset="0"/>
              </a:rPr>
              <a:t>x - other.x == 0</a:t>
            </a:r>
          </a:p>
          <a:p>
            <a:pPr lvl="3">
              <a:tabLst>
                <a:tab pos="3200400" algn="l"/>
              </a:tabLst>
            </a:pPr>
            <a:endParaRPr lang="en-US" altLang="en-US" sz="1000"/>
          </a:p>
          <a:p>
            <a:pPr lvl="3">
              <a:tabLst>
                <a:tab pos="3200400" algn="l"/>
              </a:tabLst>
            </a:pPr>
            <a:r>
              <a:rPr lang="en-US" altLang="en-US">
                <a:solidFill>
                  <a:schemeClr val="bg2"/>
                </a:solidFill>
              </a:rPr>
              <a:t>NOTE: This trick doesn't work for </a:t>
            </a:r>
            <a:r>
              <a:rPr lang="en-US" altLang="en-US">
                <a:solidFill>
                  <a:schemeClr val="bg2"/>
                </a:solidFill>
                <a:latin typeface="Courier New" charset="0"/>
              </a:rPr>
              <a:t>double</a:t>
            </a:r>
            <a:r>
              <a:rPr lang="en-US" altLang="en-US">
                <a:solidFill>
                  <a:schemeClr val="bg2"/>
                </a:solidFill>
              </a:rPr>
              <a:t>s   (but see </a:t>
            </a:r>
            <a:r>
              <a:rPr lang="en-US" altLang="en-US">
                <a:solidFill>
                  <a:schemeClr val="bg2"/>
                </a:solidFill>
                <a:latin typeface="Courier New" charset="0"/>
              </a:rPr>
              <a:t>Math.signum</a:t>
            </a:r>
            <a:r>
              <a:rPr lang="en-US" altLang="en-US">
                <a:solidFill>
                  <a:schemeClr val="bg2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9752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public </a:t>
            </a:r>
            <a:r>
              <a:rPr lang="en-US" altLang="en-US" dirty="0" err="1">
                <a:latin typeface="Courier New" panose="02070309020205020404" pitchFamily="49" charset="0"/>
              </a:rPr>
              <a:t>boolean</a:t>
            </a:r>
            <a:r>
              <a:rPr lang="en-US" altLang="en-US" dirty="0">
                <a:latin typeface="Courier New" panose="02070309020205020404" pitchFamily="49" charset="0"/>
              </a:rPr>
              <a:t> equals (Object </a:t>
            </a:r>
            <a:r>
              <a:rPr lang="en-US" altLang="en-US" dirty="0" err="1">
                <a:latin typeface="Courier New" panose="02070309020205020404" pitchFamily="49" charset="0"/>
              </a:rPr>
              <a:t>obj</a:t>
            </a:r>
            <a:r>
              <a:rPr lang="en-US" altLang="en-US" dirty="0">
                <a:latin typeface="Courier New" panose="02070309020205020404" pitchFamily="49" charset="0"/>
              </a:rPr>
              <a:t>) {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  if </a:t>
            </a:r>
            <a:r>
              <a:rPr lang="en-US" altLang="en-US" dirty="0" smtClean="0">
                <a:latin typeface="Courier New" panose="02070309020205020404" pitchFamily="49" charset="0"/>
              </a:rPr>
              <a:t>(!(</a:t>
            </a:r>
            <a:r>
              <a:rPr lang="en-US" altLang="en-US" dirty="0" err="1" smtClean="0">
                <a:latin typeface="Courier New" panose="02070309020205020404" pitchFamily="49" charset="0"/>
              </a:rPr>
              <a:t>obj</a:t>
            </a:r>
            <a:r>
              <a:rPr lang="en-US" altLang="en-US" dirty="0" smtClean="0">
                <a:latin typeface="Courier New" panose="02070309020205020404" pitchFamily="49" charset="0"/>
              </a:rPr>
              <a:t> </a:t>
            </a:r>
            <a:r>
              <a:rPr lang="en-US" altLang="en-US" dirty="0" err="1">
                <a:latin typeface="Courier New" panose="02070309020205020404" pitchFamily="49" charset="0"/>
              </a:rPr>
              <a:t>instanceof</a:t>
            </a: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Point)) </a:t>
            </a:r>
            <a:r>
              <a:rPr lang="en-US" altLang="en-US" dirty="0">
                <a:latin typeface="Courier New" panose="02070309020205020404" pitchFamily="49" charset="0"/>
              </a:rPr>
              <a:t>{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    return false;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  Point p = </a:t>
            </a:r>
            <a:r>
              <a:rPr lang="en-US" altLang="en-US" dirty="0" smtClean="0">
                <a:latin typeface="Courier New" panose="02070309020205020404" pitchFamily="49" charset="0"/>
              </a:rPr>
              <a:t>(Point</a:t>
            </a:r>
            <a:r>
              <a:rPr lang="en-US" altLang="en-US" dirty="0">
                <a:latin typeface="Courier New" panose="02070309020205020404" pitchFamily="49" charset="0"/>
              </a:rPr>
              <a:t>) </a:t>
            </a:r>
            <a:r>
              <a:rPr lang="en-US" altLang="en-US" dirty="0" err="1">
                <a:latin typeface="Courier New" panose="02070309020205020404" pitchFamily="49" charset="0"/>
              </a:rPr>
              <a:t>obj</a:t>
            </a:r>
            <a:r>
              <a:rPr lang="en-US" altLang="en-US" dirty="0">
                <a:latin typeface="Courier New" panose="02070309020205020404" pitchFamily="49" charset="0"/>
              </a:rPr>
              <a:t>;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  return x == </a:t>
            </a:r>
            <a:r>
              <a:rPr lang="en-US" altLang="en-US" dirty="0" err="1">
                <a:latin typeface="Courier New" panose="02070309020205020404" pitchFamily="49" charset="0"/>
              </a:rPr>
              <a:t>p.x</a:t>
            </a:r>
            <a:r>
              <a:rPr lang="en-US" altLang="en-US" dirty="0">
                <a:latin typeface="Courier New" panose="02070309020205020404" pitchFamily="49" charset="0"/>
              </a:rPr>
              <a:t> &amp;&amp; y == </a:t>
            </a:r>
            <a:r>
              <a:rPr lang="en-US" altLang="en-US" dirty="0" err="1">
                <a:latin typeface="Courier New" panose="02070309020205020404" pitchFamily="49" charset="0"/>
              </a:rPr>
              <a:t>p.y</a:t>
            </a:r>
            <a:r>
              <a:rPr lang="en-US" altLang="en-US" dirty="0">
                <a:latin typeface="Courier New" panose="02070309020205020404" pitchFamily="49" charset="0"/>
              </a:rPr>
              <a:t>;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}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See Code directory on course page for entire Point 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8427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ourier New" charset="0"/>
              </a:rPr>
              <a:t>compareTo</a:t>
            </a:r>
            <a:r>
              <a:rPr lang="en-US" altLang="en-US"/>
              <a:t> tricks 2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i="1"/>
              <a:t>delegation trick</a:t>
            </a:r>
            <a:r>
              <a:rPr lang="en-US" altLang="en-US"/>
              <a:t> - If your object's fields are comparable (such as strings), use their </a:t>
            </a:r>
            <a:r>
              <a:rPr lang="en-US" altLang="en-US">
                <a:latin typeface="Courier New" charset="0"/>
              </a:rPr>
              <a:t>compareTo</a:t>
            </a:r>
            <a:r>
              <a:rPr lang="en-US" altLang="en-US"/>
              <a:t> results to help you:</a:t>
            </a:r>
            <a:endParaRPr lang="en-US" altLang="en-US" sz="800" b="1">
              <a:solidFill>
                <a:srgbClr val="008000"/>
              </a:solidFill>
              <a:latin typeface="Courier New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800" b="1">
              <a:solidFill>
                <a:srgbClr val="008000"/>
              </a:solidFill>
              <a:latin typeface="Courier New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800" b="1">
              <a:solidFill>
                <a:srgbClr val="008000"/>
              </a:solidFill>
              <a:latin typeface="Courier New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b="1">
                <a:solidFill>
                  <a:srgbClr val="008000"/>
                </a:solidFill>
                <a:latin typeface="Courier New" charset="0"/>
              </a:rPr>
              <a:t>// sort by employee name, e.g. "Jim" &lt; "Susan"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public int compareTo(Employee other)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b="1">
                <a:latin typeface="Courier New" charset="0"/>
              </a:rPr>
              <a:t>    return name.compareTo(other.getName());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}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endParaRPr lang="en-US" altLang="en-US">
              <a:latin typeface="Courier New" charset="0"/>
            </a:endParaRPr>
          </a:p>
          <a:p>
            <a:pPr lvl="1" eaLnBrk="1" hangingPunct="1">
              <a:lnSpc>
                <a:spcPct val="60000"/>
              </a:lnSpc>
              <a:buFontTx/>
              <a:buNone/>
            </a:pPr>
            <a:endParaRPr lang="en-US" altLang="en-US"/>
          </a:p>
          <a:p>
            <a:pPr eaLnBrk="1" hangingPunct="1"/>
            <a:r>
              <a:rPr lang="en-US" altLang="en-US" i="1">
                <a:latin typeface="Courier New" charset="0"/>
              </a:rPr>
              <a:t>toString</a:t>
            </a:r>
            <a:r>
              <a:rPr lang="en-US" altLang="en-US" i="1"/>
              <a:t> trick</a:t>
            </a:r>
            <a:r>
              <a:rPr lang="en-US" altLang="en-US"/>
              <a:t> - If your object's </a:t>
            </a:r>
            <a:r>
              <a:rPr lang="en-US" altLang="en-US">
                <a:latin typeface="Courier New" charset="0"/>
              </a:rPr>
              <a:t>toString</a:t>
            </a:r>
            <a:r>
              <a:rPr lang="en-US" altLang="en-US"/>
              <a:t> representation is related to the ordering, use that to help you:</a:t>
            </a:r>
            <a:endParaRPr lang="en-US" altLang="en-US" sz="800" b="1">
              <a:solidFill>
                <a:srgbClr val="008000"/>
              </a:solidFill>
              <a:latin typeface="Courier New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800" b="1">
              <a:solidFill>
                <a:srgbClr val="008000"/>
              </a:solidFill>
              <a:latin typeface="Courier New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800" b="1">
              <a:solidFill>
                <a:srgbClr val="008000"/>
              </a:solidFill>
              <a:latin typeface="Courier New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b="1">
                <a:solidFill>
                  <a:srgbClr val="008000"/>
                </a:solidFill>
                <a:latin typeface="Courier New" charset="0"/>
              </a:rPr>
              <a:t>// sort by date, e.g. "09/19" &gt; "04/01"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public int compareTo(Date other)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b="1">
                <a:latin typeface="Courier New" charset="0"/>
              </a:rPr>
              <a:t>    return toString().compareTo(other.toString());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9173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Exercises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/>
              <a:t>Make the </a:t>
            </a:r>
            <a:r>
              <a:rPr lang="en-US" altLang="en-US">
                <a:latin typeface="Courier New" charset="0"/>
              </a:rPr>
              <a:t>HtmlTag</a:t>
            </a:r>
            <a:r>
              <a:rPr lang="en-US" altLang="en-US"/>
              <a:t> class from HTML Validator comparable.</a:t>
            </a:r>
          </a:p>
          <a:p>
            <a:pPr lvl="1" eaLnBrk="1" hangingPunct="1"/>
            <a:r>
              <a:rPr lang="en-US" altLang="en-US"/>
              <a:t>Compare tags by their elements, alphabetically by name.</a:t>
            </a:r>
          </a:p>
          <a:p>
            <a:pPr lvl="1" eaLnBrk="1" hangingPunct="1"/>
            <a:r>
              <a:rPr lang="en-US" altLang="en-US"/>
              <a:t>For the same element, opening tags come before closing tags.</a:t>
            </a:r>
          </a:p>
          <a:p>
            <a:pPr lvl="1" eaLnBrk="1" hangingPunct="1"/>
            <a:endParaRPr lang="en-US" altLang="en-US"/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 b="1">
                <a:solidFill>
                  <a:srgbClr val="008000"/>
                </a:solidFill>
                <a:latin typeface="Courier New" charset="0"/>
              </a:rPr>
              <a:t>// &lt;body&gt;&lt;b&gt;&lt;/b&gt;&lt;i&gt;&lt;b&gt;&lt;/b&gt;&lt;br/&gt;&lt;/i&gt;&lt;/body&gt;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Set&lt;HtmlTag&gt; tags = new TreeSet&lt;HtmlTag&gt;();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tags.add(new HtmlTag("body", true));   </a:t>
            </a:r>
            <a:r>
              <a:rPr lang="en-US" altLang="en-US" sz="2000" b="1">
                <a:solidFill>
                  <a:srgbClr val="008000"/>
                </a:solidFill>
                <a:latin typeface="Courier New" charset="0"/>
              </a:rPr>
              <a:t>// &lt;body&gt;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tags.add(new HtmlTag("b", true));      </a:t>
            </a:r>
            <a:r>
              <a:rPr lang="en-US" altLang="en-US" sz="2000" b="1">
                <a:solidFill>
                  <a:srgbClr val="008000"/>
                </a:solidFill>
                <a:latin typeface="Courier New" charset="0"/>
              </a:rPr>
              <a:t>// &lt;b&gt;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tags.add(new HtmlTag("b", false));     </a:t>
            </a:r>
            <a:r>
              <a:rPr lang="en-US" altLang="en-US" sz="2000" b="1">
                <a:solidFill>
                  <a:srgbClr val="008000"/>
                </a:solidFill>
                <a:latin typeface="Courier New" charset="0"/>
              </a:rPr>
              <a:t>// &lt;/b&gt;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tags.add(new HtmlTag("i", true));      </a:t>
            </a:r>
            <a:r>
              <a:rPr lang="en-US" altLang="en-US" sz="2000" b="1">
                <a:solidFill>
                  <a:srgbClr val="008000"/>
                </a:solidFill>
                <a:latin typeface="Courier New" charset="0"/>
              </a:rPr>
              <a:t>// &lt;i&gt;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tags.add(new HtmlTag("b", true));      </a:t>
            </a:r>
            <a:r>
              <a:rPr lang="en-US" altLang="en-US" sz="2000" b="1">
                <a:solidFill>
                  <a:srgbClr val="008000"/>
                </a:solidFill>
                <a:latin typeface="Courier New" charset="0"/>
              </a:rPr>
              <a:t>// &lt;b&gt;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tags.add(new HtmlTag("b", false));     </a:t>
            </a:r>
            <a:r>
              <a:rPr lang="en-US" altLang="en-US" sz="2000" b="1">
                <a:solidFill>
                  <a:srgbClr val="008000"/>
                </a:solidFill>
                <a:latin typeface="Courier New" charset="0"/>
              </a:rPr>
              <a:t>// &lt;/b&gt;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tags.add(new HtmlTag("br"));           </a:t>
            </a:r>
            <a:r>
              <a:rPr lang="en-US" altLang="en-US" sz="2000" b="1">
                <a:solidFill>
                  <a:srgbClr val="008000"/>
                </a:solidFill>
                <a:latin typeface="Courier New" charset="0"/>
              </a:rPr>
              <a:t>// &lt;br/&gt;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tags.add(new HtmlTag("i", false));     </a:t>
            </a:r>
            <a:r>
              <a:rPr lang="en-US" altLang="en-US" sz="2000" b="1">
                <a:solidFill>
                  <a:srgbClr val="008000"/>
                </a:solidFill>
                <a:latin typeface="Courier New" charset="0"/>
              </a:rPr>
              <a:t>// &lt;/i&gt;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tags.add(new HtmlTag("body", false));  </a:t>
            </a:r>
            <a:r>
              <a:rPr lang="en-US" altLang="en-US" sz="2000" b="1">
                <a:solidFill>
                  <a:srgbClr val="008000"/>
                </a:solidFill>
                <a:latin typeface="Courier New" charset="0"/>
              </a:rPr>
              <a:t>// &lt;/body&gt;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System.out.println(tags);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 b="1">
                <a:solidFill>
                  <a:srgbClr val="008000"/>
                </a:solidFill>
                <a:latin typeface="Courier New" charset="0"/>
              </a:rPr>
              <a:t>// [&lt;b&gt;, &lt;/b&gt;, &lt;body&gt;, &lt;/body&gt;, &lt;br/&gt;, &lt;i&gt;, &lt;/i&gt;]</a:t>
            </a:r>
          </a:p>
        </p:txBody>
      </p:sp>
    </p:spTree>
    <p:extLst>
      <p:ext uri="{BB962C8B-B14F-4D97-AF65-F5344CB8AC3E}">
        <p14:creationId xmlns:p14="http://schemas.microsoft.com/office/powerpoint/2010/main" val="115096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Exercise solution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public class HtmlTag </a:t>
            </a:r>
            <a:r>
              <a:rPr lang="en-US" altLang="en-US" sz="1800" b="1">
                <a:solidFill>
                  <a:schemeClr val="accent2"/>
                </a:solidFill>
                <a:latin typeface="Courier New" charset="0"/>
              </a:rPr>
              <a:t>implements Comparable&lt;HtmlTag&gt;</a:t>
            </a:r>
            <a:r>
              <a:rPr lang="en-US" altLang="en-US" sz="1800">
                <a:latin typeface="Courier New" charset="0"/>
              </a:rPr>
              <a:t>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...</a:t>
            </a:r>
            <a:endParaRPr lang="en-US" altLang="en-US" sz="800">
              <a:latin typeface="Courier New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b="1">
                <a:solidFill>
                  <a:srgbClr val="008000"/>
                </a:solidFill>
                <a:latin typeface="Courier New" charset="0"/>
              </a:rPr>
              <a:t>    // Compares tags by their element ("body" before "head"),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b="1">
                <a:solidFill>
                  <a:srgbClr val="008000"/>
                </a:solidFill>
                <a:latin typeface="Courier New" charset="0"/>
              </a:rPr>
              <a:t>    // breaking ties with opening tags before closing tags.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b="1">
                <a:solidFill>
                  <a:srgbClr val="008000"/>
                </a:solidFill>
                <a:latin typeface="Courier New" charset="0"/>
              </a:rPr>
              <a:t>    // Returns &lt; 0 for less, 0 for equal, &gt; 0 for greater.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</a:t>
            </a:r>
            <a:r>
              <a:rPr lang="en-US" altLang="en-US" sz="1800" b="1">
                <a:solidFill>
                  <a:schemeClr val="accent2"/>
                </a:solidFill>
                <a:latin typeface="Courier New" charset="0"/>
              </a:rPr>
              <a:t>public int compareTo(HtmlTag other)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int compare = element.compareTo(other.getElement());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if (compare != 0)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b="1">
                <a:solidFill>
                  <a:srgbClr val="008000"/>
                </a:solidFill>
                <a:latin typeface="Courier New" charset="0"/>
              </a:rPr>
              <a:t>            // different tags; use String's compareTo result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    return compare;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} else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b="1">
                <a:solidFill>
                  <a:srgbClr val="008000"/>
                </a:solidFill>
                <a:latin typeface="Courier New" charset="0"/>
              </a:rPr>
              <a:t>            // same tag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    if ((isOpenTag == other.isOpenTag())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        return 0;   </a:t>
            </a:r>
            <a:r>
              <a:rPr lang="en-US" altLang="en-US" sz="1800" b="1">
                <a:solidFill>
                  <a:srgbClr val="008000"/>
                </a:solidFill>
                <a:latin typeface="Courier New" charset="0"/>
              </a:rPr>
              <a:t>// exactly the same kind of tag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    } else if (other.isOpenTag())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        return 1;   </a:t>
            </a:r>
            <a:r>
              <a:rPr lang="en-US" altLang="en-US" sz="1800" b="1">
                <a:solidFill>
                  <a:srgbClr val="008000"/>
                </a:solidFill>
                <a:latin typeface="Courier New" charset="0"/>
              </a:rPr>
              <a:t>// he=open, I=close; I am after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    } else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        return -1;  </a:t>
            </a:r>
            <a:r>
              <a:rPr lang="en-US" altLang="en-US" sz="1800" b="1">
                <a:solidFill>
                  <a:srgbClr val="008000"/>
                </a:solidFill>
                <a:latin typeface="Courier New" charset="0"/>
              </a:rPr>
              <a:t>// I=open, he=close; I am before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    }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    }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    </a:t>
            </a:r>
            <a:r>
              <a:rPr lang="en-US" altLang="en-US" sz="1800" b="1">
                <a:solidFill>
                  <a:schemeClr val="accent2"/>
                </a:solidFill>
                <a:latin typeface="Courier New" charset="0"/>
              </a:rPr>
              <a:t>}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0672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Static methods/fields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75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Multi-class systems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Most large software systems consist of many classes</a:t>
            </a:r>
            <a:endParaRPr lang="en-US" altLang="en-US" sz="900" dirty="0"/>
          </a:p>
          <a:p>
            <a:pPr lvl="1" eaLnBrk="1" hangingPunct="1"/>
            <a:r>
              <a:rPr lang="en-US" altLang="en-US" dirty="0" smtClean="0"/>
              <a:t>One main class runs and calls methods of the others</a:t>
            </a:r>
          </a:p>
          <a:p>
            <a:pPr lvl="1" eaLnBrk="1" hangingPunct="1"/>
            <a:endParaRPr lang="en-US" altLang="en-US" sz="900" dirty="0"/>
          </a:p>
          <a:p>
            <a:pPr eaLnBrk="1" hangingPunct="1"/>
            <a:r>
              <a:rPr lang="en-US" altLang="en-US" dirty="0" smtClean="0"/>
              <a:t>Advantages:</a:t>
            </a:r>
          </a:p>
          <a:p>
            <a:pPr lvl="1" eaLnBrk="1" hangingPunct="1"/>
            <a:r>
              <a:rPr lang="en-US" altLang="en-US" dirty="0" smtClean="0"/>
              <a:t>code reuse</a:t>
            </a:r>
          </a:p>
          <a:p>
            <a:pPr lvl="1" eaLnBrk="1" hangingPunct="1"/>
            <a:r>
              <a:rPr lang="en-US" altLang="en-US" dirty="0" smtClean="0"/>
              <a:t>splits up the program logic into manageable chunks</a:t>
            </a:r>
          </a:p>
        </p:txBody>
      </p:sp>
      <p:grpSp>
        <p:nvGrpSpPr>
          <p:cNvPr id="64516" name="Group 4"/>
          <p:cNvGrpSpPr>
            <a:grpSpLocks/>
          </p:cNvGrpSpPr>
          <p:nvPr/>
        </p:nvGrpSpPr>
        <p:grpSpPr bwMode="auto">
          <a:xfrm>
            <a:off x="3581400" y="3962400"/>
            <a:ext cx="5029200" cy="2362200"/>
            <a:chOff x="672" y="2448"/>
            <a:chExt cx="4512" cy="1488"/>
          </a:xfrm>
        </p:grpSpPr>
        <p:sp>
          <p:nvSpPr>
            <p:cNvPr id="64517" name="Text Box 5"/>
            <p:cNvSpPr txBox="1">
              <a:spLocks noChangeArrowheads="1"/>
            </p:cNvSpPr>
            <p:nvPr/>
          </p:nvSpPr>
          <p:spPr bwMode="auto">
            <a:xfrm>
              <a:off x="1920" y="2448"/>
              <a:ext cx="1824" cy="69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 b="1" u="sng">
                  <a:latin typeface="Tahoma" panose="020B0604030504040204" pitchFamily="34" charset="0"/>
                  <a:cs typeface="Times New Roman" panose="02020603050405020304" pitchFamily="18" charset="0"/>
                </a:rPr>
                <a:t>Main Class #1</a:t>
              </a:r>
            </a:p>
            <a:p>
              <a:pPr algn="l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 u="sng">
                  <a:latin typeface="Courier New" panose="02070309020205020404" pitchFamily="49" charset="0"/>
                  <a:cs typeface="Times New Roman" panose="02020603050405020304" pitchFamily="18" charset="0"/>
                </a:rPr>
                <a:t>main</a:t>
              </a:r>
            </a:p>
            <a:p>
              <a:pPr algn="l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method1</a:t>
              </a:r>
            </a:p>
            <a:p>
              <a:pPr algn="l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method2</a:t>
              </a:r>
            </a:p>
          </p:txBody>
        </p:sp>
        <p:sp>
          <p:nvSpPr>
            <p:cNvPr id="64518" name="Text Box 6"/>
            <p:cNvSpPr txBox="1">
              <a:spLocks noChangeArrowheads="1"/>
            </p:cNvSpPr>
            <p:nvPr/>
          </p:nvSpPr>
          <p:spPr bwMode="auto">
            <a:xfrm>
              <a:off x="672" y="3417"/>
              <a:ext cx="1824" cy="51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 b="1" u="sng">
                  <a:latin typeface="Tahoma" panose="020B0604030504040204" pitchFamily="34" charset="0"/>
                  <a:cs typeface="Times New Roman" panose="02020603050405020304" pitchFamily="18" charset="0"/>
                </a:rPr>
                <a:t>Class #2</a:t>
              </a:r>
            </a:p>
            <a:p>
              <a:pPr algn="l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method3</a:t>
              </a:r>
            </a:p>
            <a:p>
              <a:pPr algn="l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method5</a:t>
              </a:r>
            </a:p>
          </p:txBody>
        </p:sp>
        <p:sp>
          <p:nvSpPr>
            <p:cNvPr id="64519" name="Text Box 7"/>
            <p:cNvSpPr txBox="1">
              <a:spLocks noChangeArrowheads="1"/>
            </p:cNvSpPr>
            <p:nvPr/>
          </p:nvSpPr>
          <p:spPr bwMode="auto">
            <a:xfrm>
              <a:off x="3360" y="3417"/>
              <a:ext cx="1824" cy="51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 b="1" u="sng">
                  <a:latin typeface="Tahoma" panose="020B0604030504040204" pitchFamily="34" charset="0"/>
                  <a:cs typeface="Times New Roman" panose="02020603050405020304" pitchFamily="18" charset="0"/>
                </a:rPr>
                <a:t>Class #3</a:t>
              </a:r>
            </a:p>
            <a:p>
              <a:pPr algn="l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method4</a:t>
              </a:r>
            </a:p>
            <a:p>
              <a:pPr algn="l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>
                  <a:latin typeface="Courier New" panose="02070309020205020404" pitchFamily="49" charset="0"/>
                  <a:cs typeface="Times New Roman" panose="02020603050405020304" pitchFamily="18" charset="0"/>
                </a:rPr>
                <a:t>method6</a:t>
              </a:r>
            </a:p>
          </p:txBody>
        </p:sp>
        <p:sp>
          <p:nvSpPr>
            <p:cNvPr id="64520" name="Line 8"/>
            <p:cNvSpPr>
              <a:spLocks noChangeShapeType="1"/>
            </p:cNvSpPr>
            <p:nvPr/>
          </p:nvSpPr>
          <p:spPr bwMode="auto">
            <a:xfrm flipH="1">
              <a:off x="1680" y="3168"/>
              <a:ext cx="33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4521" name="Line 9"/>
            <p:cNvSpPr>
              <a:spLocks noChangeShapeType="1"/>
            </p:cNvSpPr>
            <p:nvPr/>
          </p:nvSpPr>
          <p:spPr bwMode="auto">
            <a:xfrm flipV="1">
              <a:off x="1969" y="3167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4522" name="Line 10"/>
            <p:cNvSpPr>
              <a:spLocks noChangeShapeType="1"/>
            </p:cNvSpPr>
            <p:nvPr/>
          </p:nvSpPr>
          <p:spPr bwMode="auto">
            <a:xfrm>
              <a:off x="3408" y="3168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4523" name="Line 11"/>
            <p:cNvSpPr>
              <a:spLocks noChangeShapeType="1"/>
            </p:cNvSpPr>
            <p:nvPr/>
          </p:nvSpPr>
          <p:spPr bwMode="auto">
            <a:xfrm flipH="1" flipV="1">
              <a:off x="3600" y="3168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106266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Redundant program 1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 b="1">
                <a:solidFill>
                  <a:srgbClr val="008080"/>
                </a:solidFill>
                <a:latin typeface="Courier New" panose="02070309020205020404" pitchFamily="49" charset="0"/>
              </a:rPr>
              <a:t>// This program sees whether some interesting numbers are prime.</a:t>
            </a:r>
            <a:endParaRPr lang="en-US" altLang="en-US" sz="800" b="1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public class Primes1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public static void main(String[] args)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int[] nums = {1234517, 859501, 53, 142};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for (int i = 0; i &lt; nums.length; i++)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    if (isPrime(nums[i]))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        System.out.println(nums[i] + " is prime");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 b="1">
                <a:solidFill>
                  <a:srgbClr val="008080"/>
                </a:solidFill>
                <a:latin typeface="Courier New" panose="02070309020205020404" pitchFamily="49" charset="0"/>
              </a:rPr>
              <a:t>    // Returns the number of factors of the given integer.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public static int countFactors(int number)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int count = 0;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for (int i = 1; i &lt;= number; i++)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    if (number % i == 0)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        count++;   </a:t>
            </a:r>
            <a:r>
              <a:rPr lang="en-US" altLang="en-US" sz="1500" b="1">
                <a:solidFill>
                  <a:srgbClr val="008080"/>
                </a:solidFill>
                <a:latin typeface="Courier New" panose="02070309020205020404" pitchFamily="49" charset="0"/>
              </a:rPr>
              <a:t>// i is a factor of the number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return count;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800">
                <a:latin typeface="Courier New" panose="02070309020205020404" pitchFamily="49" charset="0"/>
              </a:rPr>
              <a:t>    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 b="1">
                <a:solidFill>
                  <a:srgbClr val="008080"/>
                </a:solidFill>
                <a:latin typeface="Courier New" panose="02070309020205020404" pitchFamily="49" charset="0"/>
              </a:rPr>
              <a:t>    // Returns true if the given number is prime.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public static boolean isPrime(int number)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return countFactors(number) == 2;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469210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17331</TotalTime>
  <Words>4323</Words>
  <Application>Microsoft Macintosh PowerPoint</Application>
  <PresentationFormat>Widescreen</PresentationFormat>
  <Paragraphs>944</Paragraphs>
  <Slides>62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72" baseType="lpstr">
      <vt:lpstr>Calibri</vt:lpstr>
      <vt:lpstr>Calibri Light</vt:lpstr>
      <vt:lpstr>Mangal</vt:lpstr>
      <vt:lpstr>Arial</vt:lpstr>
      <vt:lpstr>Courier New</vt:lpstr>
      <vt:lpstr>Tahoma</vt:lpstr>
      <vt:lpstr>Times New Roman</vt:lpstr>
      <vt:lpstr>Verdana</vt:lpstr>
      <vt:lpstr>Wingdings</vt:lpstr>
      <vt:lpstr>Custom Design</vt:lpstr>
      <vt:lpstr>Classes and Collections</vt:lpstr>
      <vt:lpstr>Calling another constructor</vt:lpstr>
      <vt:lpstr>Copying Point’s</vt:lpstr>
      <vt:lpstr>Copying Point’s</vt:lpstr>
      <vt:lpstr>Testing for Equality</vt:lpstr>
      <vt:lpstr>Point Class</vt:lpstr>
      <vt:lpstr>Static methods/fields</vt:lpstr>
      <vt:lpstr>Multi-class systems</vt:lpstr>
      <vt:lpstr>Redundant program 1</vt:lpstr>
      <vt:lpstr>Redundant program 2</vt:lpstr>
      <vt:lpstr>Classes as modules</vt:lpstr>
      <vt:lpstr>More about modules</vt:lpstr>
      <vt:lpstr>Using a module</vt:lpstr>
      <vt:lpstr>Modules in Java libraries</vt:lpstr>
      <vt:lpstr>Static members</vt:lpstr>
      <vt:lpstr>Static fields</vt:lpstr>
      <vt:lpstr>Accessing static fields</vt:lpstr>
      <vt:lpstr>BankAccount solution</vt:lpstr>
      <vt:lpstr>Static methods</vt:lpstr>
      <vt:lpstr>BankAccount solution</vt:lpstr>
      <vt:lpstr>Summary of Java classes</vt:lpstr>
      <vt:lpstr>Collections</vt:lpstr>
      <vt:lpstr>Exercise</vt:lpstr>
      <vt:lpstr>Naive solution</vt:lpstr>
      <vt:lpstr>Collections</vt:lpstr>
      <vt:lpstr>Java Collections Framework</vt:lpstr>
      <vt:lpstr>Lists</vt:lpstr>
      <vt:lpstr>Idea of a list</vt:lpstr>
      <vt:lpstr>ArrayList methods</vt:lpstr>
      <vt:lpstr>ArrayList methods 2</vt:lpstr>
      <vt:lpstr>Type Parameters (Generics)</vt:lpstr>
      <vt:lpstr>Learning about classes</vt:lpstr>
      <vt:lpstr>ArrayList vs. array</vt:lpstr>
      <vt:lpstr>ArrayList vs. array 2</vt:lpstr>
      <vt:lpstr>Exercise, revisited</vt:lpstr>
      <vt:lpstr>Exercise solution (partial)</vt:lpstr>
      <vt:lpstr>ArrayList as parameter</vt:lpstr>
      <vt:lpstr>ArrayList of primitives?</vt:lpstr>
      <vt:lpstr>Wrapper classes</vt:lpstr>
      <vt:lpstr>Exercise</vt:lpstr>
      <vt:lpstr>Exercise solution (partial)</vt:lpstr>
      <vt:lpstr>Other Exercises</vt:lpstr>
      <vt:lpstr>Out-of-bounds</vt:lpstr>
      <vt:lpstr>ArrayList "mystery"</vt:lpstr>
      <vt:lpstr>ArrayList "mystery" 2</vt:lpstr>
      <vt:lpstr>ArrayList as parameter</vt:lpstr>
      <vt:lpstr>Exercise</vt:lpstr>
      <vt:lpstr>Exercise solution</vt:lpstr>
      <vt:lpstr>Exercise</vt:lpstr>
      <vt:lpstr>Other Exercises</vt:lpstr>
      <vt:lpstr>Objects storing collections</vt:lpstr>
      <vt:lpstr>The compareTo method</vt:lpstr>
      <vt:lpstr>Using compareTo</vt:lpstr>
      <vt:lpstr>compareTo and collections</vt:lpstr>
      <vt:lpstr>Ordering our own types</vt:lpstr>
      <vt:lpstr>Comparable</vt:lpstr>
      <vt:lpstr>Comparable template</vt:lpstr>
      <vt:lpstr>Comparable example</vt:lpstr>
      <vt:lpstr>compareTo tricks</vt:lpstr>
      <vt:lpstr>compareTo tricks 2</vt:lpstr>
      <vt:lpstr>Exercises</vt:lpstr>
      <vt:lpstr>Exercise solution</vt:lpstr>
    </vt:vector>
  </TitlesOfParts>
  <Company>University of Washington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Java Programs</dc:title>
  <dc:creator>Gary Zoppetti</dc:creator>
  <cp:keywords/>
  <dc:description/>
  <cp:lastModifiedBy>William Killian</cp:lastModifiedBy>
  <cp:revision>597</cp:revision>
  <dcterms:created xsi:type="dcterms:W3CDTF">2008-06-28T20:57:21Z</dcterms:created>
  <dcterms:modified xsi:type="dcterms:W3CDTF">2017-09-11T16:58:23Z</dcterms:modified>
</cp:coreProperties>
</file>