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6"/>
  </p:notesMasterIdLst>
  <p:sldIdLst>
    <p:sldId id="341" r:id="rId2"/>
    <p:sldId id="378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7" r:id="rId22"/>
    <p:sldId id="398" r:id="rId23"/>
    <p:sldId id="399" r:id="rId24"/>
    <p:sldId id="400" r:id="rId25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8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9" autoAdjust="0"/>
    <p:restoredTop sz="85725" autoAdjust="0"/>
  </p:normalViewPr>
  <p:slideViewPr>
    <p:cSldViewPr>
      <p:cViewPr>
        <p:scale>
          <a:sx n="90" d="100"/>
          <a:sy n="90" d="100"/>
        </p:scale>
        <p:origin x="1128" y="3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Relationship Id="rId2" Type="http://schemas.openxmlformats.org/officeDocument/2006/relationships/slide" Target="slides/slide1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599574-80D5-478C-AE43-3122B5AA342E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2112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BC6541-7934-4FFA-896D-99948238F4A3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01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CSCI 162 </a:t>
            </a:r>
            <a:r>
              <a:rPr lang="mr-IN" dirty="0" smtClean="0"/>
              <a:t>–</a:t>
            </a:r>
            <a:r>
              <a:rPr lang="en-US" dirty="0" smtClean="0"/>
              <a:t> Introduction to Programming II</a:t>
            </a:r>
          </a:p>
          <a:p>
            <a:r>
              <a:rPr lang="en-US" dirty="0" smtClean="0"/>
              <a:t>William Killian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Constructor example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Point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y;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// Constructs a Point at the given x/y location.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Point(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initialX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initialY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    x =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initialX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    y =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initialY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b="1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b="1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void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translate(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dx,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dy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x = x + dx;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y = y +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dy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755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Tracing a constructor call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What happens when the following call is made?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Point p1 = new Point(7, 2);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159250" y="2671764"/>
            <a:ext cx="6127750" cy="3424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lnSpc>
                <a:spcPct val="70000"/>
              </a:lnSpc>
            </a:pPr>
            <a:endParaRPr lang="en-US" altLang="en-US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70000"/>
              </a:lnSpc>
            </a:pPr>
            <a:endParaRPr lang="en-US" altLang="en-US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70000"/>
              </a:lnSpc>
            </a:pPr>
            <a:endParaRPr lang="en-US" altLang="en-US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/>
            <a:endParaRPr lang="en-US" altLang="en-US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public Point(int initialX, int initialY) {</a:t>
            </a:r>
          </a:p>
          <a:p>
            <a:pPr algn="l" eaLnBrk="1" hangingPunct="1"/>
            <a:r>
              <a:rPr lang="en-US" altLang="en-US" b="1">
                <a:latin typeface="Courier New" panose="02070309020205020404" pitchFamily="49" charset="0"/>
                <a:cs typeface="Times New Roman" panose="02020603050405020304" pitchFamily="18" charset="0"/>
              </a:rPr>
              <a:t>    x = initialX;</a:t>
            </a:r>
          </a:p>
          <a:p>
            <a:pPr algn="l" eaLnBrk="1" hangingPunct="1"/>
            <a:r>
              <a:rPr lang="en-US" altLang="en-US" b="1">
                <a:latin typeface="Courier New" panose="02070309020205020404" pitchFamily="49" charset="0"/>
                <a:cs typeface="Times New Roman" panose="02020603050405020304" pitchFamily="18" charset="0"/>
              </a:rPr>
              <a:t>    y = initialY;</a:t>
            </a:r>
          </a:p>
          <a:p>
            <a:pPr algn="l" eaLnBrk="1" hangingPunct="1"/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  <a:p>
            <a:pPr algn="l" eaLnBrk="1" hangingPunct="1"/>
            <a:endParaRPr lang="en-US" altLang="en-US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public void translate(int dx, int dy) {</a:t>
            </a:r>
          </a:p>
          <a:p>
            <a:pPr algn="l" eaLnBrk="1" hangingPunct="1"/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    x += dx;</a:t>
            </a:r>
          </a:p>
          <a:p>
            <a:pPr algn="l" eaLnBrk="1" hangingPunct="1"/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    y += dy;</a:t>
            </a:r>
          </a:p>
          <a:p>
            <a:pPr algn="l" eaLnBrk="1" hangingPunct="1"/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graphicFrame>
        <p:nvGraphicFramePr>
          <p:cNvPr id="860165" name="Group 5"/>
          <p:cNvGraphicFramePr>
            <a:graphicFrameLocks noGrp="1"/>
          </p:cNvGraphicFramePr>
          <p:nvPr/>
        </p:nvGraphicFramePr>
        <p:xfrm>
          <a:off x="4311651" y="2824164"/>
          <a:ext cx="2944813" cy="547687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1250950"/>
                <a:gridCol w="671513"/>
              </a:tblGrid>
              <a:tr h="547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9170" name="Group 23"/>
          <p:cNvGrpSpPr>
            <a:grpSpLocks/>
          </p:cNvGrpSpPr>
          <p:nvPr/>
        </p:nvGrpSpPr>
        <p:grpSpPr bwMode="auto">
          <a:xfrm>
            <a:off x="1828800" y="2873380"/>
            <a:ext cx="1981200" cy="519113"/>
            <a:chOff x="2112" y="3490"/>
            <a:chExt cx="1248" cy="327"/>
          </a:xfrm>
        </p:grpSpPr>
        <p:sp>
          <p:nvSpPr>
            <p:cNvPr id="49171" name="Rectangle 24"/>
            <p:cNvSpPr>
              <a:spLocks noChangeArrowheads="1"/>
            </p:cNvSpPr>
            <p:nvPr/>
          </p:nvSpPr>
          <p:spPr bwMode="auto">
            <a:xfrm>
              <a:off x="2112" y="3512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000" i="1">
                  <a:latin typeface="Tahoma" panose="020B0604030504040204" pitchFamily="34" charset="0"/>
                  <a:cs typeface="Times New Roman" panose="02020603050405020304" pitchFamily="18" charset="0"/>
                </a:rPr>
                <a:t>p1</a:t>
              </a:r>
            </a:p>
          </p:txBody>
        </p:sp>
        <p:sp>
          <p:nvSpPr>
            <p:cNvPr id="49172" name="Line 48"/>
            <p:cNvSpPr>
              <a:spLocks noChangeShapeType="1"/>
            </p:cNvSpPr>
            <p:nvPr/>
          </p:nvSpPr>
          <p:spPr bwMode="auto">
            <a:xfrm>
              <a:off x="2928" y="36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73" name="Oval 26"/>
            <p:cNvSpPr>
              <a:spLocks noChangeArrowheads="1"/>
            </p:cNvSpPr>
            <p:nvPr/>
          </p:nvSpPr>
          <p:spPr bwMode="auto">
            <a:xfrm>
              <a:off x="2824" y="3490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4842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Client code, version 3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PointMain3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// Create two Point objects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Point p1 = new Point(5, 2);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Point p2 = new Point(4, 3);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// Print each point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("p1: " + p1);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("p2: " + p2);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// Move p2 and then print it again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p2.translate(2, 4);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("p2: " + p2);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  <a:endParaRPr lang="en-US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9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OUTPUT: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p1: (5, 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p2: (4, 3)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p2: (6, 7)</a:t>
            </a:r>
          </a:p>
        </p:txBody>
      </p:sp>
    </p:spTree>
    <p:extLst>
      <p:ext uri="{BB962C8B-B14F-4D97-AF65-F5344CB8AC3E}">
        <p14:creationId xmlns:p14="http://schemas.microsoft.com/office/powerpoint/2010/main" val="1321472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Multiple constructors</a:t>
            </a:r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class can have multiple constructors.</a:t>
            </a:r>
          </a:p>
          <a:p>
            <a:pPr lvl="1" eaLnBrk="1" hangingPunct="1"/>
            <a:r>
              <a:rPr lang="en-US" altLang="en-US" dirty="0" smtClean="0"/>
              <a:t>Each one must accept a unique set of parameters.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i="1" dirty="0" smtClean="0"/>
              <a:t>Exercise:</a:t>
            </a:r>
            <a:r>
              <a:rPr lang="en-US" altLang="en-US" dirty="0" smtClean="0"/>
              <a:t> Write a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constructor with no parameters that initializes the point to (0, 0).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Constructs a new point at (0, 0).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71122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6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constructor bugs</a:t>
            </a:r>
          </a:p>
        </p:txBody>
      </p:sp>
      <p:sp>
        <p:nvSpPr>
          <p:cNvPr id="86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1.  </a:t>
            </a:r>
            <a:r>
              <a:rPr lang="en-US" altLang="en-US" b="1" dirty="0" smtClean="0">
                <a:solidFill>
                  <a:srgbClr val="7030A0"/>
                </a:solidFill>
              </a:rPr>
              <a:t>Re-declaring fields as local variables</a:t>
            </a:r>
            <a:r>
              <a:rPr lang="en-US" altLang="en-US" dirty="0" smtClean="0"/>
              <a:t>  ("</a:t>
            </a:r>
            <a:r>
              <a:rPr lang="en-US" altLang="en-US" i="1" dirty="0" smtClean="0">
                <a:solidFill>
                  <a:srgbClr val="C00000"/>
                </a:solidFill>
              </a:rPr>
              <a:t>shadowing</a:t>
            </a:r>
            <a:r>
              <a:rPr lang="en-US" altLang="en-US" dirty="0" smtClean="0"/>
              <a:t>"):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public Point(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initialX</a:t>
            </a:r>
            <a:r>
              <a:rPr lang="en-US" altLang="en-US" sz="2000" dirty="0">
                <a:latin typeface="Courier New" panose="02070309020205020404" pitchFamily="49" charset="0"/>
              </a:rPr>
              <a:t>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initialY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dirty="0">
                <a:latin typeface="Courier New" panose="02070309020205020404" pitchFamily="49" charset="0"/>
              </a:rPr>
              <a:t>x =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initialX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dirty="0">
                <a:latin typeface="Courier New" panose="02070309020205020404" pitchFamily="49" charset="0"/>
              </a:rPr>
              <a:t>y =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initialY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This declares local variables with the same name as the fields, rather than storing values into the fields.  The fields remain 0.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2.  Accidentally giving the constructor a return type: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public </a:t>
            </a:r>
            <a:r>
              <a:rPr lang="en-US" altLang="en-US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void</a:t>
            </a:r>
            <a:r>
              <a:rPr lang="en-US" altLang="en-US" sz="2000" dirty="0">
                <a:latin typeface="Courier New" panose="02070309020205020404" pitchFamily="49" charset="0"/>
              </a:rPr>
              <a:t> Point(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initialX</a:t>
            </a:r>
            <a:r>
              <a:rPr lang="en-US" altLang="en-US" sz="2000" dirty="0">
                <a:latin typeface="Courier New" panose="02070309020205020404" pitchFamily="49" charset="0"/>
              </a:rPr>
              <a:t>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initialY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x =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initialX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    y = </a:t>
            </a:r>
            <a:r>
              <a:rPr lang="en-US" altLang="en-US" sz="2000" dirty="0" err="1">
                <a:latin typeface="Courier New" panose="02070309020205020404" pitchFamily="49" charset="0"/>
              </a:rPr>
              <a:t>initialY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This is actually not a constructor, but a method named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8261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3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63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632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632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632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632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Encapsulation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46075"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365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Encapsulation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b="1" i="1" dirty="0" smtClean="0">
                <a:solidFill>
                  <a:srgbClr val="C00000"/>
                </a:solidFill>
              </a:rPr>
              <a:t>encapsulation</a:t>
            </a:r>
            <a:r>
              <a:rPr lang="en-US" altLang="en-US" dirty="0" smtClean="0"/>
              <a:t>: </a:t>
            </a:r>
            <a:r>
              <a:rPr lang="en-US" altLang="en-US" sz="2300" dirty="0"/>
              <a:t>Hiding implementation details from clients.</a:t>
            </a: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Encapsulation forces </a:t>
            </a:r>
            <a:r>
              <a:rPr lang="en-US" altLang="en-US" i="1" dirty="0" smtClean="0"/>
              <a:t>abstraction</a:t>
            </a:r>
            <a:r>
              <a:rPr lang="en-US" altLang="en-US" dirty="0" smtClean="0"/>
              <a:t>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separates external view (behavior) from internal view (state)</a:t>
            </a:r>
          </a:p>
          <a:p>
            <a:pPr lvl="2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protects the integrity of an object's data</a:t>
            </a: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4733104" y="4076273"/>
            <a:ext cx="4991100" cy="2090737"/>
            <a:chOff x="2208" y="2928"/>
            <a:chExt cx="3144" cy="1317"/>
          </a:xfrm>
        </p:grpSpPr>
        <p:pic>
          <p:nvPicPr>
            <p:cNvPr id="54278" name="Picture 5" descr="boardb44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2928"/>
              <a:ext cx="1680" cy="1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279" name="Picture 6" descr="r-4c_r-4b_improve-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2934"/>
              <a:ext cx="1560" cy="1311"/>
            </a:xfrm>
            <a:prstGeom prst="rect">
              <a:avLst/>
            </a:prstGeom>
            <a:noFill/>
            <a:ln w="9525">
              <a:solidFill>
                <a:srgbClr val="A5002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4277" name="Picture 7" descr="video-ipo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2209800" y="4076272"/>
            <a:ext cx="15367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9142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Private fields</a:t>
            </a:r>
          </a:p>
        </p:txBody>
      </p:sp>
      <p:sp>
        <p:nvSpPr>
          <p:cNvPr id="8663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</a:pPr>
            <a:r>
              <a:rPr lang="en-US" altLang="en-US" i="1" smtClean="0"/>
              <a:t>A field that cannot be accessed from outside the class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100" i="1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100" i="1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</a:t>
            </a: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private</a:t>
            </a:r>
            <a:r>
              <a:rPr lang="en-US" altLang="en-US" smtClean="0">
                <a:latin typeface="Courier New" panose="02070309020205020404" pitchFamily="49" charset="0"/>
              </a:rPr>
              <a:t> </a:t>
            </a:r>
            <a:r>
              <a:rPr lang="en-US" altLang="en-US" b="1" smtClean="0"/>
              <a:t>type</a:t>
            </a:r>
            <a:r>
              <a:rPr lang="en-US" altLang="en-US" smtClean="0">
                <a:latin typeface="Courier New" panose="02070309020205020404" pitchFamily="49" charset="0"/>
              </a:rPr>
              <a:t> </a:t>
            </a:r>
            <a:r>
              <a:rPr lang="en-US" altLang="en-US" b="1" smtClean="0"/>
              <a:t>name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private int id;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private String name;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Client code won't compile if it accesses private fields: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PointMain.java:11: x has private access in Point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System.out.println(p1.x);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                      ^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67704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Accessing private state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	// A "read-only" access to the x field ("accessor")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public int getX()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return x;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  <a:endParaRPr lang="en-US" altLang="en-US" sz="2000"/>
          </a:p>
          <a:p>
            <a:pPr lvl="1" eaLnBrk="1" hangingPunct="1">
              <a:buFontTx/>
              <a:buNone/>
            </a:pPr>
            <a:endParaRPr lang="en-US" altLang="en-US" sz="8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	// Allows clients to change the x field ("mutator")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public void setX(int newX)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x = newX;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smtClean="0"/>
              <a:t>Client code will look more like this:</a:t>
            </a:r>
          </a:p>
          <a:p>
            <a:pPr lvl="1" eaLnBrk="1" hangingPunct="1"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</a:t>
            </a:r>
            <a:r>
              <a:rPr lang="en-US" altLang="en-US" sz="2000">
                <a:latin typeface="Courier New" panose="02070309020205020404" pitchFamily="49" charset="0"/>
              </a:rPr>
              <a:t>System.out.println(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p1.getX()</a:t>
            </a:r>
            <a:r>
              <a:rPr lang="en-US" altLang="en-US" sz="200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buFontTx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	p1.setX(14);</a:t>
            </a:r>
            <a:endParaRPr lang="en-US" altLang="en-US" sz="20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263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 class, version 4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164404"/>
            <a:ext cx="8991600" cy="5181600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A Point object represents an (x, y) location.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public class Point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private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500" b="1" dirty="0">
                <a:latin typeface="Courier New" panose="02070309020205020404" pitchFamily="49" charset="0"/>
              </a:rPr>
              <a:t> x;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private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500" b="1" dirty="0">
                <a:latin typeface="Courier New" panose="02070309020205020404" pitchFamily="49" charset="0"/>
              </a:rPr>
              <a:t> y;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public Point(</a:t>
            </a:r>
            <a:r>
              <a:rPr lang="en-US" altLang="en-US" sz="1500" dirty="0" err="1">
                <a:latin typeface="Courier New" panose="02070309020205020404" pitchFamily="49" charset="0"/>
              </a:rPr>
              <a:t>int</a:t>
            </a:r>
            <a:r>
              <a:rPr lang="en-US" altLang="en-US" sz="1500" dirty="0">
                <a:latin typeface="Courier New" panose="02070309020205020404" pitchFamily="49" charset="0"/>
              </a:rPr>
              <a:t> </a:t>
            </a:r>
            <a:r>
              <a:rPr lang="en-US" altLang="en-US" sz="1500" dirty="0" err="1">
                <a:latin typeface="Courier New" panose="02070309020205020404" pitchFamily="49" charset="0"/>
              </a:rPr>
              <a:t>initialX</a:t>
            </a:r>
            <a:r>
              <a:rPr lang="en-US" altLang="en-US" sz="1500" dirty="0">
                <a:latin typeface="Courier New" panose="02070309020205020404" pitchFamily="49" charset="0"/>
              </a:rPr>
              <a:t>, </a:t>
            </a:r>
            <a:r>
              <a:rPr lang="en-US" altLang="en-US" sz="1500" dirty="0" err="1">
                <a:latin typeface="Courier New" panose="02070309020205020404" pitchFamily="49" charset="0"/>
              </a:rPr>
              <a:t>int</a:t>
            </a:r>
            <a:r>
              <a:rPr lang="en-US" altLang="en-US" sz="1500" dirty="0">
                <a:latin typeface="Courier New" panose="02070309020205020404" pitchFamily="49" charset="0"/>
              </a:rPr>
              <a:t> </a:t>
            </a:r>
            <a:r>
              <a:rPr lang="en-US" altLang="en-US" sz="1500" dirty="0" err="1">
                <a:latin typeface="Courier New" panose="02070309020205020404" pitchFamily="49" charset="0"/>
              </a:rPr>
              <a:t>initialY</a:t>
            </a:r>
            <a:r>
              <a:rPr lang="en-US" altLang="en-US" sz="15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    x = </a:t>
            </a:r>
            <a:r>
              <a:rPr lang="en-US" altLang="en-US" sz="1500" dirty="0" err="1">
                <a:latin typeface="Courier New" panose="02070309020205020404" pitchFamily="49" charset="0"/>
              </a:rPr>
              <a:t>initialX</a:t>
            </a:r>
            <a:r>
              <a:rPr lang="en-US" altLang="en-US" sz="15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    y = </a:t>
            </a:r>
            <a:r>
              <a:rPr lang="en-US" altLang="en-US" sz="1500" dirty="0" err="1">
                <a:latin typeface="Courier New" panose="02070309020205020404" pitchFamily="49" charset="0"/>
              </a:rPr>
              <a:t>initialY</a:t>
            </a:r>
            <a:r>
              <a:rPr lang="en-US" altLang="en-US" sz="15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public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500" b="1" dirty="0">
                <a:latin typeface="Courier New" panose="02070309020205020404" pitchFamily="49" charset="0"/>
              </a:rPr>
              <a:t>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getX</a:t>
            </a:r>
            <a:r>
              <a:rPr lang="en-US" altLang="en-US" sz="1500" b="1" dirty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    return x;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900" b="1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public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500" b="1" dirty="0">
                <a:latin typeface="Courier New" panose="02070309020205020404" pitchFamily="49" charset="0"/>
              </a:rPr>
              <a:t> </a:t>
            </a:r>
            <a:r>
              <a:rPr lang="en-US" altLang="en-US" sz="1500" b="1" dirty="0" err="1">
                <a:latin typeface="Courier New" panose="02070309020205020404" pitchFamily="49" charset="0"/>
              </a:rPr>
              <a:t>getY</a:t>
            </a:r>
            <a:r>
              <a:rPr lang="en-US" altLang="en-US" sz="1500" b="1" dirty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    return y;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b="1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public double </a:t>
            </a:r>
            <a:r>
              <a:rPr lang="en-US" altLang="en-US" sz="1500" dirty="0" err="1">
                <a:latin typeface="Courier New" panose="02070309020205020404" pitchFamily="49" charset="0"/>
              </a:rPr>
              <a:t>distanceFromOrigin</a:t>
            </a:r>
            <a:r>
              <a:rPr lang="en-US" altLang="en-US" sz="1500" dirty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    return </a:t>
            </a:r>
            <a:r>
              <a:rPr lang="en-US" altLang="en-US" sz="1500" dirty="0" err="1">
                <a:latin typeface="Courier New" panose="02070309020205020404" pitchFamily="49" charset="0"/>
              </a:rPr>
              <a:t>Math.sqrt</a:t>
            </a:r>
            <a:r>
              <a:rPr lang="en-US" altLang="en-US" sz="1500" dirty="0">
                <a:latin typeface="Courier New" panose="02070309020205020404" pitchFamily="49" charset="0"/>
              </a:rPr>
              <a:t>(x * x + y * y);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</a:t>
            </a:r>
            <a:r>
              <a:rPr lang="en-US" altLang="en-US" sz="1500" b="1" dirty="0">
                <a:latin typeface="Courier New" panose="02070309020205020404" pitchFamily="49" charset="0"/>
              </a:rPr>
              <a:t>// Can have individual setter’s as well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public void </a:t>
            </a:r>
            <a:r>
              <a:rPr lang="en-US" altLang="en-US" sz="1500" dirty="0" err="1">
                <a:latin typeface="Courier New" panose="02070309020205020404" pitchFamily="49" charset="0"/>
              </a:rPr>
              <a:t>setLocation</a:t>
            </a:r>
            <a:r>
              <a:rPr lang="en-US" altLang="en-US" sz="1500" dirty="0">
                <a:latin typeface="Courier New" panose="02070309020205020404" pitchFamily="49" charset="0"/>
              </a:rPr>
              <a:t>(</a:t>
            </a:r>
            <a:r>
              <a:rPr lang="en-US" altLang="en-US" sz="1500" dirty="0" err="1">
                <a:latin typeface="Courier New" panose="02070309020205020404" pitchFamily="49" charset="0"/>
              </a:rPr>
              <a:t>int</a:t>
            </a:r>
            <a:r>
              <a:rPr lang="en-US" altLang="en-US" sz="1500" dirty="0">
                <a:latin typeface="Courier New" panose="02070309020205020404" pitchFamily="49" charset="0"/>
              </a:rPr>
              <a:t> </a:t>
            </a:r>
            <a:r>
              <a:rPr lang="en-US" altLang="en-US" sz="1500" dirty="0" err="1">
                <a:latin typeface="Courier New" panose="02070309020205020404" pitchFamily="49" charset="0"/>
              </a:rPr>
              <a:t>newX</a:t>
            </a:r>
            <a:r>
              <a:rPr lang="en-US" altLang="en-US" sz="1500" dirty="0">
                <a:latin typeface="Courier New" panose="02070309020205020404" pitchFamily="49" charset="0"/>
              </a:rPr>
              <a:t>, </a:t>
            </a:r>
            <a:r>
              <a:rPr lang="en-US" altLang="en-US" sz="1500" dirty="0" err="1">
                <a:latin typeface="Courier New" panose="02070309020205020404" pitchFamily="49" charset="0"/>
              </a:rPr>
              <a:t>int</a:t>
            </a:r>
            <a:r>
              <a:rPr lang="en-US" altLang="en-US" sz="1500" dirty="0">
                <a:latin typeface="Courier New" panose="02070309020205020404" pitchFamily="49" charset="0"/>
              </a:rPr>
              <a:t> </a:t>
            </a:r>
            <a:r>
              <a:rPr lang="en-US" altLang="en-US" sz="1500" dirty="0" err="1">
                <a:latin typeface="Courier New" panose="02070309020205020404" pitchFamily="49" charset="0"/>
              </a:rPr>
              <a:t>newY</a:t>
            </a:r>
            <a:r>
              <a:rPr lang="en-US" altLang="en-US" sz="15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    x = </a:t>
            </a:r>
            <a:r>
              <a:rPr lang="en-US" altLang="en-US" sz="1500" dirty="0" err="1">
                <a:latin typeface="Courier New" panose="02070309020205020404" pitchFamily="49" charset="0"/>
              </a:rPr>
              <a:t>newX</a:t>
            </a:r>
            <a:r>
              <a:rPr lang="en-US" altLang="en-US" sz="15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    y = </a:t>
            </a:r>
            <a:r>
              <a:rPr lang="en-US" altLang="en-US" sz="1500" dirty="0" err="1">
                <a:latin typeface="Courier New" panose="02070309020205020404" pitchFamily="49" charset="0"/>
              </a:rPr>
              <a:t>newY</a:t>
            </a:r>
            <a:r>
              <a:rPr lang="en-US" altLang="en-US" sz="15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public void translate(</a:t>
            </a:r>
            <a:r>
              <a:rPr lang="en-US" altLang="en-US" sz="1500" dirty="0" err="1">
                <a:latin typeface="Courier New" panose="02070309020205020404" pitchFamily="49" charset="0"/>
              </a:rPr>
              <a:t>int</a:t>
            </a:r>
            <a:r>
              <a:rPr lang="en-US" altLang="en-US" sz="1500" dirty="0">
                <a:latin typeface="Courier New" panose="02070309020205020404" pitchFamily="49" charset="0"/>
              </a:rPr>
              <a:t> dx, </a:t>
            </a:r>
            <a:r>
              <a:rPr lang="en-US" altLang="en-US" sz="1500" dirty="0" err="1">
                <a:latin typeface="Courier New" panose="02070309020205020404" pitchFamily="49" charset="0"/>
              </a:rPr>
              <a:t>int</a:t>
            </a:r>
            <a:r>
              <a:rPr lang="en-US" altLang="en-US" sz="1500" dirty="0">
                <a:latin typeface="Courier New" panose="02070309020205020404" pitchFamily="49" charset="0"/>
              </a:rPr>
              <a:t> </a:t>
            </a:r>
            <a:r>
              <a:rPr lang="en-US" altLang="en-US" sz="1500" dirty="0" err="1">
                <a:latin typeface="Courier New" panose="02070309020205020404" pitchFamily="49" charset="0"/>
              </a:rPr>
              <a:t>dy</a:t>
            </a:r>
            <a:r>
              <a:rPr lang="en-US" altLang="en-US" sz="15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    </a:t>
            </a:r>
            <a:r>
              <a:rPr lang="en-US" altLang="en-US" sz="1500" dirty="0" err="1">
                <a:latin typeface="Courier New" panose="02070309020205020404" pitchFamily="49" charset="0"/>
              </a:rPr>
              <a:t>setLocation</a:t>
            </a:r>
            <a:r>
              <a:rPr lang="en-US" altLang="en-US" sz="1500" dirty="0">
                <a:latin typeface="Courier New" panose="02070309020205020404" pitchFamily="49" charset="0"/>
              </a:rPr>
              <a:t>(x + dx, y + </a:t>
            </a:r>
            <a:r>
              <a:rPr lang="en-US" altLang="en-US" sz="1500" dirty="0" err="1">
                <a:latin typeface="Courier New" panose="02070309020205020404" pitchFamily="49" charset="0"/>
              </a:rPr>
              <a:t>dy</a:t>
            </a:r>
            <a:r>
              <a:rPr lang="en-US" altLang="en-US" sz="1500" dirty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r>
              <a:rPr lang="en-US" altLang="en-US" sz="15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7826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Accessor method questions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Write a method </a:t>
            </a:r>
            <a:r>
              <a:rPr lang="en-US" altLang="en-US" dirty="0" smtClean="0">
                <a:latin typeface="Courier New" panose="02070309020205020404" pitchFamily="49" charset="0"/>
              </a:rPr>
              <a:t>distance</a:t>
            </a:r>
            <a:r>
              <a:rPr lang="en-US" altLang="en-US" dirty="0" smtClean="0"/>
              <a:t> that computes the distance between a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and another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parameter.</a:t>
            </a:r>
            <a:endParaRPr lang="en-US" altLang="en-US" sz="1100" dirty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dirty="0" smtClean="0"/>
              <a:t>	Use the formula:</a:t>
            </a:r>
            <a:endParaRPr lang="en-US" altLang="en-US" sz="1400" dirty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Write a method </a:t>
            </a:r>
            <a:r>
              <a:rPr lang="en-US" altLang="en-US" dirty="0" err="1" smtClean="0">
                <a:latin typeface="Courier New" panose="02070309020205020404" pitchFamily="49" charset="0"/>
              </a:rPr>
              <a:t>distanceFromOrigin</a:t>
            </a:r>
            <a:r>
              <a:rPr lang="en-US" altLang="en-US" dirty="0" smtClean="0"/>
              <a:t> that returns the distance between a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and the origin, (0, 0).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Modify the client code to use these methods.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572000" y="2365375"/>
          <a:ext cx="2819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1422360" imgH="291960" progId="Equation.3">
                  <p:embed/>
                </p:oleObj>
              </mc:Choice>
              <mc:Fallback>
                <p:oleObj name="Equation" r:id="rId3" imgW="14223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365375"/>
                        <a:ext cx="28194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967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Benefits of encapsulation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Abstraction between object and clients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Protects object from unwanted access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Example: Can't fraudulently increase an </a:t>
            </a:r>
            <a:r>
              <a:rPr lang="en-US" altLang="en-US" dirty="0" smtClean="0">
                <a:latin typeface="Courier New" panose="02070309020205020404" pitchFamily="49" charset="0"/>
              </a:rPr>
              <a:t>Account</a:t>
            </a:r>
            <a:r>
              <a:rPr lang="en-US" altLang="en-US" dirty="0" smtClean="0"/>
              <a:t>'s balance.</a:t>
            </a:r>
            <a:endParaRPr lang="el-GR" altLang="en-US" dirty="0" smtClean="0"/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Can </a:t>
            </a:r>
            <a:r>
              <a:rPr lang="en-US" altLang="en-US" i="1" dirty="0" smtClean="0">
                <a:solidFill>
                  <a:srgbClr val="7030A0"/>
                </a:solidFill>
              </a:rPr>
              <a:t>change</a:t>
            </a:r>
            <a:r>
              <a:rPr lang="en-US" altLang="en-US" dirty="0" smtClean="0"/>
              <a:t> the class implementation later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Example: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could be rewritten in polar</a:t>
            </a:r>
            <a:br>
              <a:rPr lang="en-US" altLang="en-US" dirty="0" smtClean="0"/>
            </a:br>
            <a:r>
              <a:rPr lang="en-US" altLang="en-US" dirty="0" smtClean="0"/>
              <a:t>coordinates (</a:t>
            </a:r>
            <a:r>
              <a:rPr lang="en-US" altLang="en-US" i="1" dirty="0" smtClean="0"/>
              <a:t>r</a:t>
            </a:r>
            <a:r>
              <a:rPr lang="en-US" altLang="en-US" dirty="0" smtClean="0"/>
              <a:t>, </a:t>
            </a:r>
            <a:r>
              <a:rPr lang="el-GR" altLang="en-US" i="1" dirty="0" smtClean="0"/>
              <a:t>θ</a:t>
            </a:r>
            <a:r>
              <a:rPr lang="en-US" altLang="en-US" dirty="0" smtClean="0"/>
              <a:t>) with the same methods.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Can constrain objects' state (</a:t>
            </a:r>
            <a:r>
              <a:rPr lang="en-US" altLang="en-US" i="1" dirty="0" smtClean="0">
                <a:solidFill>
                  <a:srgbClr val="C00000"/>
                </a:solidFill>
              </a:rPr>
              <a:t>invariants</a:t>
            </a:r>
            <a:r>
              <a:rPr lang="en-US" altLang="en-US" dirty="0" smtClean="0"/>
              <a:t>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Example: Only allow </a:t>
            </a:r>
            <a:r>
              <a:rPr lang="en-US" altLang="en-US" dirty="0" smtClean="0">
                <a:latin typeface="Courier New" panose="02070309020205020404" pitchFamily="49" charset="0"/>
              </a:rPr>
              <a:t>Account</a:t>
            </a:r>
            <a:r>
              <a:rPr lang="en-US" altLang="en-US" dirty="0" smtClean="0"/>
              <a:t>s with non-negative balance.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Example: Only allow </a:t>
            </a:r>
            <a:r>
              <a:rPr lang="en-US" altLang="en-US" dirty="0" smtClean="0">
                <a:latin typeface="Courier New" panose="02070309020205020404" pitchFamily="49" charset="0"/>
              </a:rPr>
              <a:t>Date</a:t>
            </a:r>
            <a:r>
              <a:rPr lang="en-US" altLang="en-US" dirty="0" smtClean="0"/>
              <a:t>s with a month from 1-12.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37" b="50542"/>
          <a:stretch>
            <a:fillRect/>
          </a:stretch>
        </p:blipFill>
        <p:spPr bwMode="auto">
          <a:xfrm>
            <a:off x="8839200" y="3414714"/>
            <a:ext cx="1447800" cy="130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6155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this</a:t>
            </a:r>
            <a:r>
              <a:rPr lang="en-US" altLang="en-US" smtClean="0"/>
              <a:t> keyword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tabLst>
                <a:tab pos="3657600" algn="l"/>
              </a:tabLst>
            </a:pPr>
            <a:r>
              <a:rPr lang="en-US" altLang="en-US" b="1" smtClean="0">
                <a:latin typeface="Courier New" panose="02070309020205020404" pitchFamily="49" charset="0"/>
              </a:rPr>
              <a:t>this</a:t>
            </a:r>
            <a:r>
              <a:rPr lang="en-US" altLang="en-US" smtClean="0"/>
              <a:t> : Refers to the implicit parameter inside your class.</a:t>
            </a:r>
          </a:p>
          <a:p>
            <a:pPr marL="639763" lvl="1" indent="-246063">
              <a:buNone/>
              <a:tabLst>
                <a:tab pos="3657600" algn="l"/>
              </a:tabLst>
            </a:pPr>
            <a:r>
              <a:rPr lang="en-US" altLang="en-US" sz="2100"/>
              <a:t>	</a:t>
            </a:r>
            <a:r>
              <a:rPr lang="en-US" altLang="en-US" sz="2100" i="1"/>
              <a:t>(a variable that stores the object on which a method is called)</a:t>
            </a:r>
          </a:p>
          <a:p>
            <a:pPr marL="639763" lvl="1" indent="-246063">
              <a:buNone/>
              <a:tabLst>
                <a:tab pos="3657600" algn="l"/>
              </a:tabLst>
            </a:pPr>
            <a:endParaRPr lang="en-US" altLang="en-US" sz="2100" i="1"/>
          </a:p>
          <a:p>
            <a:pPr marL="639763" lvl="1" indent="-246063">
              <a:buNone/>
              <a:tabLst>
                <a:tab pos="3657600" algn="l"/>
              </a:tabLst>
            </a:pPr>
            <a:endParaRPr lang="en-US" altLang="en-US" sz="2100"/>
          </a:p>
          <a:p>
            <a:pPr marL="639763" lvl="1" indent="-246063">
              <a:tabLst>
                <a:tab pos="3657600" algn="l"/>
              </a:tabLst>
            </a:pPr>
            <a:r>
              <a:rPr lang="en-US" altLang="en-US" smtClean="0"/>
              <a:t>Refer to a field:	</a:t>
            </a:r>
            <a:r>
              <a:rPr lang="en-US" altLang="en-US" smtClean="0">
                <a:latin typeface="Courier New" panose="02070309020205020404" pitchFamily="49" charset="0"/>
              </a:rPr>
              <a:t>this.</a:t>
            </a:r>
            <a:r>
              <a:rPr lang="en-US" altLang="en-US" b="1" smtClean="0"/>
              <a:t>field</a:t>
            </a:r>
          </a:p>
          <a:p>
            <a:pPr marL="639763" lvl="1" indent="-246063">
              <a:buNone/>
              <a:tabLst>
                <a:tab pos="3657600" algn="l"/>
              </a:tabLst>
            </a:pPr>
            <a:endParaRPr lang="en-US" altLang="en-US" b="1" i="1" smtClean="0"/>
          </a:p>
          <a:p>
            <a:pPr marL="639763" lvl="1" indent="-246063">
              <a:tabLst>
                <a:tab pos="3657600" algn="l"/>
              </a:tabLst>
            </a:pPr>
            <a:r>
              <a:rPr lang="en-US" altLang="en-US" smtClean="0"/>
              <a:t>Call a method:	</a:t>
            </a:r>
            <a:r>
              <a:rPr lang="en-US" altLang="en-US" smtClean="0">
                <a:latin typeface="Courier New" panose="02070309020205020404" pitchFamily="49" charset="0"/>
              </a:rPr>
              <a:t>this.</a:t>
            </a:r>
            <a:r>
              <a:rPr lang="en-US" altLang="en-US" b="1" smtClean="0"/>
              <a:t>method</a:t>
            </a:r>
            <a:r>
              <a:rPr lang="en-US" altLang="en-US" smtClean="0">
                <a:latin typeface="Courier New" panose="02070309020205020404" pitchFamily="49" charset="0"/>
              </a:rPr>
              <a:t>(</a:t>
            </a:r>
            <a:r>
              <a:rPr lang="en-US" altLang="en-US" b="1" smtClean="0"/>
              <a:t>parameters</a:t>
            </a:r>
            <a:r>
              <a:rPr lang="en-US" altLang="en-US" smtClean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buNone/>
              <a:tabLst>
                <a:tab pos="3657600" algn="l"/>
              </a:tabLst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639763" lvl="1" indent="-246063">
              <a:tabLst>
                <a:tab pos="3657600" algn="l"/>
              </a:tabLst>
            </a:pPr>
            <a:r>
              <a:rPr lang="en-US" altLang="en-US" smtClean="0"/>
              <a:t>One constructor	</a:t>
            </a:r>
            <a:r>
              <a:rPr lang="en-US" altLang="en-US" smtClean="0">
                <a:latin typeface="Courier New" panose="02070309020205020404" pitchFamily="49" charset="0"/>
              </a:rPr>
              <a:t>this(</a:t>
            </a:r>
            <a:r>
              <a:rPr lang="en-US" altLang="en-US" b="1" smtClean="0"/>
              <a:t>parameters</a:t>
            </a:r>
            <a:r>
              <a:rPr lang="en-US" altLang="en-US" smtClean="0">
                <a:latin typeface="Courier New" panose="02070309020205020404" pitchFamily="49" charset="0"/>
              </a:rPr>
              <a:t>);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can call another:</a:t>
            </a:r>
          </a:p>
        </p:txBody>
      </p:sp>
    </p:spTree>
    <p:extLst>
      <p:ext uri="{BB962C8B-B14F-4D97-AF65-F5344CB8AC3E}">
        <p14:creationId xmlns:p14="http://schemas.microsoft.com/office/powerpoint/2010/main" val="1359951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Variable shadowing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b="1" dirty="0" smtClean="0"/>
              <a:t>shadowing</a:t>
            </a:r>
            <a:r>
              <a:rPr lang="en-US" altLang="en-US" dirty="0" smtClean="0"/>
              <a:t>: 2 variables with same name in same scope.</a:t>
            </a:r>
          </a:p>
          <a:p>
            <a:pPr lvl="1" eaLnBrk="1" hangingPunct="1"/>
            <a:r>
              <a:rPr lang="en-US" altLang="en-US" dirty="0" smtClean="0"/>
              <a:t>Normally illegal, except when one variable is a field.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class Point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private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</a:rPr>
              <a:t>x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private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</a:rPr>
              <a:t>y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    // This is legal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public void </a:t>
            </a:r>
            <a:r>
              <a:rPr lang="en-US" altLang="en-US" dirty="0" err="1" smtClean="0">
                <a:latin typeface="Courier New" panose="02070309020205020404" pitchFamily="49" charset="0"/>
              </a:rPr>
              <a:t>setLocation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</a:rPr>
              <a:t>x</a:t>
            </a:r>
            <a:r>
              <a:rPr lang="en-US" altLang="en-US" dirty="0" smtClean="0">
                <a:latin typeface="Courier New" panose="02070309020205020404" pitchFamily="49" charset="0"/>
              </a:rPr>
              <a:t>,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</a:rPr>
              <a:t>y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    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}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In most of the class, </a:t>
            </a:r>
            <a:r>
              <a:rPr lang="en-US" altLang="en-US" dirty="0" smtClean="0">
                <a:latin typeface="Courier New" panose="02070309020205020404" pitchFamily="49" charset="0"/>
              </a:rPr>
              <a:t>x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</a:rPr>
              <a:t>y</a:t>
            </a:r>
            <a:r>
              <a:rPr lang="en-US" altLang="en-US" dirty="0" smtClean="0"/>
              <a:t> refer to the fields.</a:t>
            </a:r>
          </a:p>
          <a:p>
            <a:pPr lvl="1" eaLnBrk="1" hangingPunct="1"/>
            <a:r>
              <a:rPr lang="en-US" altLang="en-US" dirty="0" smtClean="0"/>
              <a:t>In </a:t>
            </a:r>
            <a:r>
              <a:rPr lang="en-US" altLang="en-US" dirty="0" err="1" smtClean="0">
                <a:latin typeface="Courier New" panose="02070309020205020404" pitchFamily="49" charset="0"/>
              </a:rPr>
              <a:t>setLocation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anose="02070309020205020404" pitchFamily="49" charset="0"/>
              </a:rPr>
              <a:t>x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</a:rPr>
              <a:t>y</a:t>
            </a:r>
            <a:r>
              <a:rPr lang="en-US" altLang="en-US" dirty="0" smtClean="0"/>
              <a:t> refer to the method's parameters.</a:t>
            </a:r>
          </a:p>
        </p:txBody>
      </p:sp>
    </p:spTree>
    <p:extLst>
      <p:ext uri="{BB962C8B-B14F-4D97-AF65-F5344CB8AC3E}">
        <p14:creationId xmlns:p14="http://schemas.microsoft.com/office/powerpoint/2010/main" val="1038455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Fixing shadowing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public class Point 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  private int </a:t>
            </a:r>
            <a:r>
              <a:rPr lang="en-US" altLang="en-US" b="1" smtClean="0">
                <a:latin typeface="Courier New" panose="02070309020205020404" pitchFamily="49" charset="0"/>
              </a:rPr>
              <a:t>x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  private int </a:t>
            </a:r>
            <a:r>
              <a:rPr lang="en-US" altLang="en-US" b="1" smtClean="0">
                <a:latin typeface="Courier New" panose="02070309020205020404" pitchFamily="49" charset="0"/>
              </a:rPr>
              <a:t>y</a:t>
            </a:r>
            <a:r>
              <a:rPr lang="en-US" altLang="en-US" smtClean="0">
                <a:latin typeface="Courier New" panose="02070309020205020404" pitchFamily="49" charset="0"/>
              </a:rPr>
              <a:t>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  ...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  public void setLocation(int </a:t>
            </a:r>
            <a:r>
              <a:rPr lang="en-US" altLang="en-US" b="1" smtClean="0">
                <a:latin typeface="Courier New" panose="02070309020205020404" pitchFamily="49" charset="0"/>
              </a:rPr>
              <a:t>x</a:t>
            </a:r>
            <a:r>
              <a:rPr lang="en-US" altLang="en-US" smtClean="0">
                <a:latin typeface="Courier New" panose="02070309020205020404" pitchFamily="49" charset="0"/>
              </a:rPr>
              <a:t>, int </a:t>
            </a:r>
            <a:r>
              <a:rPr lang="en-US" altLang="en-US" b="1" smtClean="0">
                <a:latin typeface="Courier New" panose="02070309020205020404" pitchFamily="49" charset="0"/>
              </a:rPr>
              <a:t>y</a:t>
            </a:r>
            <a:r>
              <a:rPr lang="en-US" altLang="en-US" smtClean="0">
                <a:latin typeface="Courier New" panose="02070309020205020404" pitchFamily="49" charset="0"/>
              </a:rPr>
              <a:t>) {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	        this.x = x;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	        this.y = y;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    }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>
                <a:latin typeface="Courier New" panose="02070309020205020404" pitchFamily="49" charset="0"/>
              </a:rPr>
              <a:t>	}</a:t>
            </a:r>
          </a:p>
          <a:p>
            <a:pPr marL="690563" lvl="1" indent="-233363">
              <a:lnSpc>
                <a:spcPct val="80000"/>
              </a:lnSpc>
              <a:buNone/>
              <a:tabLst>
                <a:tab pos="2511425" algn="l"/>
                <a:tab pos="4513263" algn="l"/>
                <a:tab pos="5602288" algn="l"/>
              </a:tabLst>
            </a:pPr>
            <a:endParaRPr lang="en-US" altLang="en-US" smtClean="0"/>
          </a:p>
          <a:p>
            <a:pPr marL="233363" indent="-233363"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/>
              <a:t>Inside </a:t>
            </a:r>
            <a:r>
              <a:rPr lang="en-US" altLang="en-US" smtClean="0">
                <a:latin typeface="Courier New" panose="02070309020205020404" pitchFamily="49" charset="0"/>
              </a:rPr>
              <a:t>setLocation</a:t>
            </a:r>
            <a:r>
              <a:rPr lang="en-US" altLang="en-US" smtClean="0"/>
              <a:t>,</a:t>
            </a:r>
          </a:p>
          <a:p>
            <a:pPr marL="690563" lvl="1" indent="-233363"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/>
              <a:t>To refer to the data field </a:t>
            </a:r>
            <a:r>
              <a:rPr lang="en-US" altLang="en-US" smtClean="0">
                <a:latin typeface="Courier New" panose="02070309020205020404" pitchFamily="49" charset="0"/>
              </a:rPr>
              <a:t>x</a:t>
            </a:r>
            <a:r>
              <a:rPr lang="en-US" altLang="en-US" smtClean="0"/>
              <a:t>,	say </a:t>
            </a:r>
            <a:r>
              <a:rPr lang="en-US" altLang="en-US" smtClean="0">
                <a:latin typeface="Courier New" panose="02070309020205020404" pitchFamily="49" charset="0"/>
              </a:rPr>
              <a:t>this.x</a:t>
            </a:r>
            <a:endParaRPr lang="en-US" altLang="en-US" smtClean="0"/>
          </a:p>
          <a:p>
            <a:pPr marL="690563" lvl="1" indent="-233363">
              <a:tabLst>
                <a:tab pos="2511425" algn="l"/>
                <a:tab pos="4513263" algn="l"/>
                <a:tab pos="5602288" algn="l"/>
              </a:tabLst>
            </a:pPr>
            <a:r>
              <a:rPr lang="en-US" altLang="en-US" smtClean="0"/>
              <a:t>To refer to the parameter </a:t>
            </a:r>
            <a:r>
              <a:rPr lang="en-US" altLang="en-US" smtClean="0">
                <a:latin typeface="Courier New" panose="02070309020205020404" pitchFamily="49" charset="0"/>
              </a:rPr>
              <a:t>x</a:t>
            </a:r>
            <a:r>
              <a:rPr lang="en-US" altLang="en-US" smtClean="0"/>
              <a:t>,	say </a:t>
            </a:r>
            <a:r>
              <a:rPr lang="en-US" altLang="en-US" smtClean="0">
                <a:latin typeface="Courier New" panose="02070309020205020404" pitchFamily="49" charset="0"/>
              </a:rPr>
              <a:t>x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92667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Calling another constructor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public class Point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private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private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y;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public Point()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    this(0, 0);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calls (x, y) constructor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public Point(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x</a:t>
            </a:r>
            <a:r>
              <a:rPr lang="en-US" altLang="en-US" sz="2000" dirty="0">
                <a:latin typeface="Courier New" panose="02070309020205020404" pitchFamily="49" charset="0"/>
              </a:rPr>
              <a:t>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y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this.x</a:t>
            </a:r>
            <a:r>
              <a:rPr lang="en-US" altLang="en-US" sz="2000" b="1" dirty="0">
                <a:latin typeface="Courier New" panose="02070309020205020404" pitchFamily="49" charset="0"/>
              </a:rPr>
              <a:t> = x;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this.y</a:t>
            </a:r>
            <a:r>
              <a:rPr lang="en-US" altLang="en-US" sz="2000" b="1" dirty="0">
                <a:latin typeface="Courier New" panose="02070309020205020404" pitchFamily="49" charset="0"/>
              </a:rPr>
              <a:t> = y;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2" eaLnBrk="1" hangingPunct="1"/>
            <a:r>
              <a:rPr lang="en-US" altLang="en-US" dirty="0" smtClean="0"/>
              <a:t>Avoids redundancy between constructors</a:t>
            </a:r>
          </a:p>
          <a:p>
            <a:pPr lvl="2" eaLnBrk="1" hangingPunct="1"/>
            <a:r>
              <a:rPr lang="en-US" altLang="en-US" dirty="0" smtClean="0"/>
              <a:t>Only a constructor (not a method) can call another constructor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4495800" y="29718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5105400" y="29718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95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Accessor method answers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public double distance(Point other)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int dx = x - other.x;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int dy = y - other.y;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return Math.sqrt(dx * dx + dy * dy);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public double distanceFromOrigin()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return Math.sqrt(x * x + y * y);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b="1">
                <a:solidFill>
                  <a:srgbClr val="008080"/>
                </a:solidFill>
                <a:latin typeface="Courier New" panose="02070309020205020404" pitchFamily="49" charset="0"/>
              </a:rPr>
              <a:t>// alternative solution that uses distance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public double distanceFromOrigin()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Point origin = new Point();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return distance(origin);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206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Printing objects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By default, Java doesn't know how to print objects: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Point p = </a:t>
            </a: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4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Point();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p.x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10;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p.y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7;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("p is " + p);  </a:t>
            </a: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p is Point@9e8c34</a:t>
            </a:r>
          </a:p>
          <a:p>
            <a:pPr lvl="1" eaLnBrk="1" hangingPunct="1">
              <a:buFontTx/>
              <a:buNone/>
            </a:pPr>
            <a:endParaRPr lang="en-US" altLang="en-US" sz="24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better, but cumbersome;           p is (10, 7)</a:t>
            </a:r>
          </a:p>
          <a:p>
            <a:pPr lvl="1" eaLnBrk="1" hangingPunct="1">
              <a:buFontTx/>
              <a:buNone/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"p is ("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p.x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", "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p.y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")"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lvl="1" eaLnBrk="1" hangingPunct="1">
              <a:buFontTx/>
              <a:buNone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desired behavior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4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"p is "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en-US" altLang="en-US" sz="24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  </a:t>
            </a:r>
            <a:r>
              <a:rPr lang="en-US" altLang="en-US" sz="2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p is (10, 7)</a:t>
            </a:r>
          </a:p>
        </p:txBody>
      </p:sp>
    </p:spTree>
    <p:extLst>
      <p:ext uri="{BB962C8B-B14F-4D97-AF65-F5344CB8AC3E}">
        <p14:creationId xmlns:p14="http://schemas.microsoft.com/office/powerpoint/2010/main" val="21302394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52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52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52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toString</a:t>
            </a:r>
            <a:r>
              <a:rPr lang="en-US" altLang="en-US" smtClean="0"/>
              <a:t> method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en-US" altLang="en-US" i="1" dirty="0" smtClean="0"/>
              <a:t>tells Java how to convert an object into a </a:t>
            </a:r>
            <a:r>
              <a:rPr lang="en-US" altLang="en-US" i="1" dirty="0" smtClean="0">
                <a:latin typeface="Courier New" panose="02070309020205020404" pitchFamily="49" charset="0"/>
              </a:rPr>
              <a:t>String</a:t>
            </a:r>
            <a:endParaRPr lang="en-US" altLang="en-US" i="1" dirty="0" smtClean="0"/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Point p1 = </a:t>
            </a:r>
            <a:r>
              <a:rPr lang="en-US" altLang="en-US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Point(7, 2);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("p1: " + 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p1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0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	// the above code is really calling the following: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("p1: " + p1</a:t>
            </a:r>
            <a:r>
              <a:rPr lang="en-US" altLang="en-US" b="1" dirty="0">
                <a:latin typeface="Consolas" charset="0"/>
                <a:ea typeface="Consolas" charset="0"/>
                <a:cs typeface="Consolas" charset="0"/>
              </a:rPr>
              <a:t>.toString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()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altLang="en-US" sz="3600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Every class has a </a:t>
            </a:r>
            <a:r>
              <a:rPr lang="en-US" altLang="en-US" dirty="0" err="1" smtClean="0">
                <a:latin typeface="Courier New" panose="02070309020205020404" pitchFamily="49" charset="0"/>
              </a:rPr>
              <a:t>toString</a:t>
            </a:r>
            <a:r>
              <a:rPr lang="en-US" altLang="en-US" dirty="0" smtClean="0"/>
              <a:t>, even if it isn't in your code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Default: class's name </a:t>
            </a:r>
            <a:r>
              <a:rPr lang="en-US" altLang="en-US" dirty="0" smtClean="0">
                <a:latin typeface="Courier New" panose="02070309020205020404" pitchFamily="49" charset="0"/>
              </a:rPr>
              <a:t>@</a:t>
            </a:r>
            <a:r>
              <a:rPr lang="en-US" altLang="en-US" dirty="0" smtClean="0"/>
              <a:t> object's memory address  </a:t>
            </a:r>
            <a:r>
              <a:rPr lang="en-US" altLang="en-US" sz="1800" dirty="0"/>
              <a:t>(base 16)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Point@9e8c34</a:t>
            </a:r>
          </a:p>
        </p:txBody>
      </p:sp>
    </p:spTree>
    <p:extLst>
      <p:ext uri="{BB962C8B-B14F-4D97-AF65-F5344CB8AC3E}">
        <p14:creationId xmlns:p14="http://schemas.microsoft.com/office/powerpoint/2010/main" val="866195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toString</a:t>
            </a:r>
            <a:r>
              <a:rPr lang="en-US" altLang="en-US" smtClean="0"/>
              <a:t> syntax</a:t>
            </a:r>
          </a:p>
        </p:txBody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String </a:t>
            </a:r>
            <a:r>
              <a:rPr lang="en-US" altLang="en-US" dirty="0" err="1" smtClean="0">
                <a:latin typeface="Courier New" panose="02070309020205020404" pitchFamily="49" charset="0"/>
              </a:rPr>
              <a:t>toString</a:t>
            </a:r>
            <a:r>
              <a:rPr lang="en-US" altLang="en-US" dirty="0" smtClean="0">
                <a:latin typeface="Courier New" panose="02070309020205020404" pitchFamily="49" charset="0"/>
              </a:rPr>
              <a:t>()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code that returns a String representing this object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Method name, return, and parameters must match exactly.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</a:t>
            </a: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Returns a String representing this Point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//  in the form (x, y)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</a:t>
            </a:r>
            <a:r>
              <a:rPr lang="en-US" altLang="en-US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String </a:t>
            </a:r>
            <a:r>
              <a:rPr lang="en-US" altLang="en-US" dirty="0" err="1" smtClean="0">
                <a:latin typeface="Consolas" charset="0"/>
                <a:ea typeface="Consolas" charset="0"/>
                <a:cs typeface="Consolas" charset="0"/>
              </a:rPr>
              <a:t>toString</a:t>
            </a: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	???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9688016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 initialization: constructors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46075"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07943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Initializing objects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Currently it takes 3 lines to create a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and initialize it: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Point p = new Point();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p.x = 3;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800000"/>
                </a:solidFill>
                <a:latin typeface="Courier New" panose="02070309020205020404" pitchFamily="49" charset="0"/>
              </a:rPr>
              <a:t>p.y = 8;                     // tedious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b="1" smtClean="0">
              <a:solidFill>
                <a:srgbClr val="800000"/>
              </a:solidFill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b="1" smtClean="0">
              <a:solidFill>
                <a:srgbClr val="800000"/>
              </a:solidFill>
            </a:endParaRPr>
          </a:p>
          <a:p>
            <a:pPr eaLnBrk="1" hangingPunct="1"/>
            <a:r>
              <a:rPr lang="en-US" altLang="en-US" smtClean="0"/>
              <a:t>We'd rather specify the fields' initial values at the start: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Point p = new Point(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3, 8</a:t>
            </a:r>
            <a:r>
              <a:rPr lang="en-US" altLang="en-US" sz="2000">
                <a:latin typeface="Courier New" panose="02070309020205020404" pitchFamily="49" charset="0"/>
              </a:rPr>
              <a:t>);   </a:t>
            </a: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better!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b="1" smtClean="0">
              <a:solidFill>
                <a:srgbClr val="008080"/>
              </a:solidFill>
            </a:endParaRPr>
          </a:p>
          <a:p>
            <a:pPr lvl="1" eaLnBrk="1" hangingPunct="1"/>
            <a:r>
              <a:rPr lang="en-US" altLang="en-US" smtClean="0"/>
              <a:t>We are able to do this with most types of objects in Java.</a:t>
            </a:r>
          </a:p>
        </p:txBody>
      </p:sp>
    </p:spTree>
    <p:extLst>
      <p:ext uri="{BB962C8B-B14F-4D97-AF65-F5344CB8AC3E}">
        <p14:creationId xmlns:p14="http://schemas.microsoft.com/office/powerpoint/2010/main" val="898084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Constructors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b="1" dirty="0" smtClean="0"/>
              <a:t>constructor</a:t>
            </a:r>
            <a:r>
              <a:rPr lang="en-US" altLang="en-US" dirty="0" smtClean="0"/>
              <a:t>: Initializes the state of new objects.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statements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runs when the client uses the </a:t>
            </a:r>
            <a:r>
              <a:rPr lang="en-US" altLang="en-US" dirty="0" smtClean="0">
                <a:latin typeface="Courier New" panose="02070309020205020404" pitchFamily="49" charset="0"/>
              </a:rPr>
              <a:t>new</a:t>
            </a:r>
            <a:r>
              <a:rPr lang="en-US" altLang="en-US" dirty="0" smtClean="0"/>
              <a:t> keyword</a:t>
            </a:r>
          </a:p>
          <a:p>
            <a:pPr lvl="1" eaLnBrk="1" hangingPunct="1">
              <a:lnSpc>
                <a:spcPct val="12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no return type is specified;</a:t>
            </a:r>
            <a:br>
              <a:rPr lang="en-US" altLang="en-US" dirty="0" smtClean="0"/>
            </a:br>
            <a:r>
              <a:rPr lang="en-US" altLang="en-US" dirty="0" smtClean="0"/>
              <a:t>it implicitly "returns" the new object being created</a:t>
            </a:r>
            <a:endParaRPr lang="en-US" altLang="en-US" sz="900" dirty="0"/>
          </a:p>
          <a:p>
            <a:pPr lvl="1" eaLnBrk="1" hangingPunct="1">
              <a:lnSpc>
                <a:spcPct val="12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If a class has no constructor, Java gives it a </a:t>
            </a:r>
            <a:r>
              <a:rPr lang="en-US" altLang="en-US" i="1" dirty="0" smtClean="0">
                <a:solidFill>
                  <a:srgbClr val="C00000"/>
                </a:solidFill>
              </a:rPr>
              <a:t>default constructor</a:t>
            </a:r>
            <a:r>
              <a:rPr lang="en-US" altLang="en-US" dirty="0" smtClean="0"/>
              <a:t> with no parameters that sets all fields to 0.</a:t>
            </a:r>
          </a:p>
        </p:txBody>
      </p:sp>
    </p:spTree>
    <p:extLst>
      <p:ext uri="{BB962C8B-B14F-4D97-AF65-F5344CB8AC3E}">
        <p14:creationId xmlns:p14="http://schemas.microsoft.com/office/powerpoint/2010/main" val="15979440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17328</TotalTime>
  <Words>975</Words>
  <Application>Microsoft Macintosh PowerPoint</Application>
  <PresentationFormat>Widescreen</PresentationFormat>
  <Paragraphs>335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Calibri</vt:lpstr>
      <vt:lpstr>Calibri Light</vt:lpstr>
      <vt:lpstr>Consolas</vt:lpstr>
      <vt:lpstr>Courier New</vt:lpstr>
      <vt:lpstr>Mangal</vt:lpstr>
      <vt:lpstr>Tahoma</vt:lpstr>
      <vt:lpstr>Times New Roman</vt:lpstr>
      <vt:lpstr>Wingdings</vt:lpstr>
      <vt:lpstr>Arial</vt:lpstr>
      <vt:lpstr>Custom Design</vt:lpstr>
      <vt:lpstr>Equation</vt:lpstr>
      <vt:lpstr>Classes</vt:lpstr>
      <vt:lpstr>Accessor method questions</vt:lpstr>
      <vt:lpstr>Accessor method answers</vt:lpstr>
      <vt:lpstr>Printing objects</vt:lpstr>
      <vt:lpstr>The toString method</vt:lpstr>
      <vt:lpstr>toString syntax</vt:lpstr>
      <vt:lpstr>Object initialization: constructors</vt:lpstr>
      <vt:lpstr>Initializing objects</vt:lpstr>
      <vt:lpstr>Constructors</vt:lpstr>
      <vt:lpstr>Constructor example</vt:lpstr>
      <vt:lpstr>Tracing a constructor call</vt:lpstr>
      <vt:lpstr>Client code, version 3</vt:lpstr>
      <vt:lpstr>Multiple constructors</vt:lpstr>
      <vt:lpstr>Common constructor bugs</vt:lpstr>
      <vt:lpstr>Encapsulation</vt:lpstr>
      <vt:lpstr>Encapsulation</vt:lpstr>
      <vt:lpstr>Private fields</vt:lpstr>
      <vt:lpstr>Accessing private state</vt:lpstr>
      <vt:lpstr>Point class, version 4</vt:lpstr>
      <vt:lpstr>Benefits of encapsulation</vt:lpstr>
      <vt:lpstr>The this keyword</vt:lpstr>
      <vt:lpstr>Variable shadowing</vt:lpstr>
      <vt:lpstr>Fixing shadowing</vt:lpstr>
      <vt:lpstr>Calling another constructor</vt:lpstr>
    </vt:vector>
  </TitlesOfParts>
  <Company>University of Washington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595</cp:revision>
  <dcterms:created xsi:type="dcterms:W3CDTF">2008-06-28T20:57:21Z</dcterms:created>
  <dcterms:modified xsi:type="dcterms:W3CDTF">2017-09-09T16:26:42Z</dcterms:modified>
</cp:coreProperties>
</file>