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3"/>
  </p:notesMasterIdLst>
  <p:sldIdLst>
    <p:sldId id="341" r:id="rId2"/>
    <p:sldId id="335" r:id="rId3"/>
    <p:sldId id="336" r:id="rId4"/>
    <p:sldId id="337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69" r:id="rId33"/>
    <p:sldId id="370" r:id="rId34"/>
    <p:sldId id="371" r:id="rId35"/>
    <p:sldId id="372" r:id="rId36"/>
    <p:sldId id="373" r:id="rId37"/>
    <p:sldId id="374" r:id="rId38"/>
    <p:sldId id="375" r:id="rId39"/>
    <p:sldId id="376" r:id="rId40"/>
    <p:sldId id="377" r:id="rId41"/>
    <p:sldId id="378" r:id="rId42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85" autoAdjust="0"/>
    <p:restoredTop sz="85752" autoAdjust="0"/>
  </p:normalViewPr>
  <p:slideViewPr>
    <p:cSldViewPr>
      <p:cViewPr>
        <p:scale>
          <a:sx n="90" d="100"/>
          <a:sy n="90" d="100"/>
        </p:scale>
        <p:origin x="1648" y="5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2F0C36-4ADF-49A9-945F-A378758E265D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43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Complexity and Classes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162 </a:t>
            </a:r>
            <a:r>
              <a:rPr lang="mr-IN" dirty="0" smtClean="0"/>
              <a:t>–</a:t>
            </a:r>
            <a:r>
              <a:rPr lang="en-US" dirty="0" smtClean="0"/>
              <a:t> Introduction to Programming II</a:t>
            </a:r>
          </a:p>
          <a:p>
            <a:r>
              <a:rPr lang="en-US" dirty="0" smtClean="0"/>
              <a:t>William Killian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and objects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3363" indent="-233363"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class</a:t>
            </a:r>
            <a:r>
              <a:rPr lang="en-US" altLang="en-US" dirty="0" smtClean="0"/>
              <a:t>: A program entity that represents either: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r>
              <a:rPr lang="en-US" altLang="en-US" dirty="0" smtClean="0"/>
              <a:t>	1.	A program / module,  or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	</a:t>
            </a:r>
            <a:r>
              <a:rPr lang="en-US" altLang="en-US" i="1" dirty="0" smtClean="0">
                <a:solidFill>
                  <a:srgbClr val="C00000"/>
                </a:solidFill>
              </a:rPr>
              <a:t>2.</a:t>
            </a:r>
            <a:r>
              <a:rPr lang="en-US" altLang="en-US" b="1" dirty="0" smtClean="0"/>
              <a:t>	</a:t>
            </a:r>
            <a:r>
              <a:rPr lang="en-US" altLang="en-US" i="1" dirty="0" smtClean="0">
                <a:solidFill>
                  <a:srgbClr val="C00000"/>
                </a:solidFill>
              </a:rPr>
              <a:t>A template for a new type of objects.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endParaRPr lang="en-US" altLang="en-US" b="1" dirty="0" smtClean="0"/>
          </a:p>
          <a:p>
            <a:pPr marL="690563" lvl="1" indent="-233363">
              <a:tabLst>
                <a:tab pos="1141413" algn="l"/>
                <a:tab pos="2173288" algn="l"/>
              </a:tabLst>
            </a:pPr>
            <a:r>
              <a:rPr lang="en-US" altLang="en-US" dirty="0" smtClean="0"/>
              <a:t>The </a:t>
            </a:r>
            <a:r>
              <a:rPr lang="en-US" alt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altLang="en-US" dirty="0" smtClean="0"/>
              <a:t> class is a template for creating </a:t>
            </a:r>
            <a:r>
              <a:rPr lang="en-US" alt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altLang="en-US" dirty="0" smtClean="0"/>
              <a:t> objects.</a:t>
            </a:r>
            <a:endParaRPr lang="en-US" altLang="en-US" b="1" dirty="0" smtClean="0"/>
          </a:p>
          <a:p>
            <a:pPr marL="233363" indent="-233363"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object</a:t>
            </a:r>
            <a:r>
              <a:rPr lang="en-US" altLang="en-US" dirty="0" smtClean="0"/>
              <a:t>: An entity that combines </a:t>
            </a:r>
            <a:r>
              <a:rPr lang="en-US" altLang="en-US" i="1" dirty="0" smtClean="0">
                <a:solidFill>
                  <a:srgbClr val="C00000"/>
                </a:solidFill>
              </a:rPr>
              <a:t>state</a:t>
            </a:r>
            <a:r>
              <a:rPr lang="en-US" altLang="en-US" dirty="0" smtClean="0"/>
              <a:t> and </a:t>
            </a:r>
            <a:r>
              <a:rPr lang="en-US" altLang="en-US" i="1" dirty="0" smtClean="0">
                <a:solidFill>
                  <a:srgbClr val="C00000"/>
                </a:solidFill>
              </a:rPr>
              <a:t>behavior</a:t>
            </a:r>
            <a:r>
              <a:rPr lang="en-US" altLang="en-US" dirty="0" smtClean="0"/>
              <a:t>.</a:t>
            </a:r>
          </a:p>
          <a:p>
            <a:pPr marL="690563" lvl="1" indent="-233363">
              <a:lnSpc>
                <a:spcPct val="110000"/>
              </a:lnSpc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object-oriented programming (OOP)</a:t>
            </a:r>
            <a:r>
              <a:rPr lang="en-US" altLang="en-US" dirty="0" smtClean="0"/>
              <a:t>: Programs that perform their behavior as interactions between objects.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777303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Blueprint analogy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124200" y="1358900"/>
            <a:ext cx="4876800" cy="219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  <a:t>iPod blueprint</a:t>
            </a:r>
          </a:p>
          <a:p>
            <a:pPr algn="l"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 b="1"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current song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volume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battery life</a:t>
            </a:r>
          </a:p>
          <a:p>
            <a:pPr algn="l"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 b="1"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power on/off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change station/song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change volume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choose random song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1828800" y="4387850"/>
            <a:ext cx="8077200" cy="2032000"/>
            <a:chOff x="192" y="2967"/>
            <a:chExt cx="5088" cy="1280"/>
          </a:xfrm>
        </p:grpSpPr>
        <p:sp>
          <p:nvSpPr>
            <p:cNvPr id="10255" name="Text Box 5"/>
            <p:cNvSpPr txBox="1">
              <a:spLocks noChangeArrowheads="1"/>
            </p:cNvSpPr>
            <p:nvPr/>
          </p:nvSpPr>
          <p:spPr bwMode="auto">
            <a:xfrm>
              <a:off x="192" y="2967"/>
              <a:ext cx="1344" cy="12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iPod #1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“</a:t>
              </a:r>
              <a:r>
                <a:rPr lang="en-US" altLang="en-US" sz="12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100 Years</a:t>
              </a: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”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17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2.5 </a:t>
              </a:r>
              <a:r>
                <a:rPr lang="en-US" altLang="en-US" sz="1400" dirty="0" err="1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hrs</a:t>
              </a:r>
              <a:endParaRPr lang="en-US" altLang="en-US" sz="1400" dirty="0">
                <a:solidFill>
                  <a:srgbClr val="003399"/>
                </a:solidFill>
                <a:latin typeface="Tahoma" panose="020B0604030504040204" pitchFamily="34" charset="0"/>
                <a:cs typeface="Times New Roman" panose="02020603050405020304" pitchFamily="18" charset="0"/>
              </a:endParaRP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  <p:sp>
          <p:nvSpPr>
            <p:cNvPr id="10256" name="Text Box 6"/>
            <p:cNvSpPr txBox="1">
              <a:spLocks noChangeArrowheads="1"/>
            </p:cNvSpPr>
            <p:nvPr/>
          </p:nvSpPr>
          <p:spPr bwMode="auto">
            <a:xfrm>
              <a:off x="2016" y="2967"/>
              <a:ext cx="1344" cy="12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iPod #2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“Nothing Man”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9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3.41 </a:t>
              </a:r>
              <a:r>
                <a:rPr lang="en-US" altLang="en-US" sz="1400" dirty="0" err="1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hrs</a:t>
              </a:r>
              <a:endParaRPr lang="en-US" altLang="en-US" sz="1400" dirty="0">
                <a:solidFill>
                  <a:srgbClr val="003399"/>
                </a:solidFill>
                <a:latin typeface="Tahoma" panose="020B0604030504040204" pitchFamily="34" charset="0"/>
                <a:cs typeface="Times New Roman" panose="02020603050405020304" pitchFamily="18" charset="0"/>
              </a:endParaRP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  <p:sp>
          <p:nvSpPr>
            <p:cNvPr id="10257" name="Text Box 7"/>
            <p:cNvSpPr txBox="1">
              <a:spLocks noChangeArrowheads="1"/>
            </p:cNvSpPr>
            <p:nvPr/>
          </p:nvSpPr>
          <p:spPr bwMode="auto">
            <a:xfrm>
              <a:off x="3936" y="2967"/>
              <a:ext cx="1344" cy="12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iPod #3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“We Belong”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24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1.8 </a:t>
              </a:r>
              <a:r>
                <a:rPr lang="en-US" altLang="en-US" sz="1400" dirty="0" err="1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hrs</a:t>
              </a:r>
              <a:endParaRPr lang="en-US" altLang="en-US" sz="1400" dirty="0">
                <a:solidFill>
                  <a:srgbClr val="003399"/>
                </a:solidFill>
                <a:latin typeface="Tahoma" panose="020B0604030504040204" pitchFamily="34" charset="0"/>
                <a:cs typeface="Times New Roman" panose="02020603050405020304" pitchFamily="18" charset="0"/>
              </a:endParaRP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</p:grpSp>
      <p:grpSp>
        <p:nvGrpSpPr>
          <p:cNvPr id="10245" name="Group 8"/>
          <p:cNvGrpSpPr>
            <a:grpSpLocks/>
          </p:cNvGrpSpPr>
          <p:nvPr/>
        </p:nvGrpSpPr>
        <p:grpSpPr bwMode="auto">
          <a:xfrm>
            <a:off x="3810000" y="3563938"/>
            <a:ext cx="4419600" cy="823912"/>
            <a:chOff x="1440" y="2313"/>
            <a:chExt cx="2784" cy="519"/>
          </a:xfrm>
        </p:grpSpPr>
        <p:grpSp>
          <p:nvGrpSpPr>
            <p:cNvPr id="10250" name="Group 9"/>
            <p:cNvGrpSpPr>
              <a:grpSpLocks/>
            </p:cNvGrpSpPr>
            <p:nvPr/>
          </p:nvGrpSpPr>
          <p:grpSpPr bwMode="auto">
            <a:xfrm>
              <a:off x="1440" y="2313"/>
              <a:ext cx="2640" cy="519"/>
              <a:chOff x="1440" y="2304"/>
              <a:chExt cx="2640" cy="519"/>
            </a:xfrm>
          </p:grpSpPr>
          <p:sp>
            <p:nvSpPr>
              <p:cNvPr id="10252" name="Line 10"/>
              <p:cNvSpPr>
                <a:spLocks noChangeShapeType="1"/>
              </p:cNvSpPr>
              <p:nvPr/>
            </p:nvSpPr>
            <p:spPr bwMode="auto">
              <a:xfrm flipH="1">
                <a:off x="1440" y="2304"/>
                <a:ext cx="1152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53" name="Line 11"/>
              <p:cNvSpPr>
                <a:spLocks noChangeShapeType="1"/>
              </p:cNvSpPr>
              <p:nvPr/>
            </p:nvSpPr>
            <p:spPr bwMode="auto">
              <a:xfrm>
                <a:off x="2592" y="2304"/>
                <a:ext cx="96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54" name="Line 12"/>
              <p:cNvSpPr>
                <a:spLocks noChangeShapeType="1"/>
              </p:cNvSpPr>
              <p:nvPr/>
            </p:nvSpPr>
            <p:spPr bwMode="auto">
              <a:xfrm>
                <a:off x="2592" y="2304"/>
                <a:ext cx="1488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251" name="Text Box 13"/>
            <p:cNvSpPr txBox="1">
              <a:spLocks noChangeArrowheads="1"/>
            </p:cNvSpPr>
            <p:nvPr/>
          </p:nvSpPr>
          <p:spPr bwMode="auto">
            <a:xfrm>
              <a:off x="3590" y="2352"/>
              <a:ext cx="6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en-US" altLang="en-US" i="1">
                  <a:latin typeface="Tahoma" panose="020B0604030504040204" pitchFamily="34" charset="0"/>
                  <a:cs typeface="Times New Roman" panose="02020603050405020304" pitchFamily="18" charset="0"/>
                </a:rPr>
                <a:t>creates</a:t>
              </a:r>
            </a:p>
          </p:txBody>
        </p:sp>
      </p:grpSp>
      <p:pic>
        <p:nvPicPr>
          <p:cNvPr id="10246" name="Picture 14" descr="bluepr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492250"/>
            <a:ext cx="22098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5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37338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6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67056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7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97536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83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abstraction</a:t>
            </a:r>
            <a:r>
              <a:rPr lang="en-US" altLang="en-US" dirty="0" smtClean="0"/>
              <a:t>: A distancing between ideas and details.</a:t>
            </a:r>
          </a:p>
          <a:p>
            <a:pPr lvl="1" eaLnBrk="1" hangingPunct="1"/>
            <a:r>
              <a:rPr lang="en-US" altLang="en-US" dirty="0" smtClean="0"/>
              <a:t>We can use objects without knowing how they work.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eaLnBrk="1" hangingPunct="1"/>
            <a:r>
              <a:rPr lang="en-US" altLang="en-US" dirty="0" smtClean="0"/>
              <a:t>abstraction in an iPod?</a:t>
            </a:r>
          </a:p>
          <a:p>
            <a:pPr lvl="1" eaLnBrk="1" hangingPunct="1"/>
            <a:r>
              <a:rPr lang="en-US" altLang="en-US" dirty="0" smtClean="0"/>
              <a:t>You understand its external behavior (buttons, screen).</a:t>
            </a:r>
          </a:p>
          <a:p>
            <a:pPr lvl="1" eaLnBrk="1" hangingPunct="1"/>
            <a:r>
              <a:rPr lang="en-US" altLang="en-US" dirty="0" smtClean="0"/>
              <a:t>You don't understand its inner details, and you don't need to.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4876800" y="4162315"/>
            <a:ext cx="5334000" cy="2090738"/>
            <a:chOff x="2400" y="3003"/>
            <a:chExt cx="3360" cy="1317"/>
          </a:xfrm>
        </p:grpSpPr>
        <p:pic>
          <p:nvPicPr>
            <p:cNvPr id="11270" name="Picture 5" descr="boardb44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3003"/>
              <a:ext cx="1680" cy="1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Picture 6" descr="r-4c_r-4b_improve-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3009"/>
              <a:ext cx="1560" cy="1311"/>
            </a:xfrm>
            <a:prstGeom prst="rect">
              <a:avLst/>
            </a:prstGeom>
            <a:noFill/>
            <a:ln w="9525">
              <a:solidFill>
                <a:srgbClr val="A5002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272" name="Group 7"/>
            <p:cNvGrpSpPr>
              <a:grpSpLocks/>
            </p:cNvGrpSpPr>
            <p:nvPr/>
          </p:nvGrpSpPr>
          <p:grpSpPr bwMode="auto">
            <a:xfrm>
              <a:off x="2400" y="3024"/>
              <a:ext cx="3360" cy="1200"/>
              <a:chOff x="2400" y="3024"/>
              <a:chExt cx="3360" cy="1200"/>
            </a:xfrm>
          </p:grpSpPr>
          <p:sp>
            <p:nvSpPr>
              <p:cNvPr id="11273" name="Line 8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3312" cy="120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274" name="Line 9"/>
              <p:cNvSpPr>
                <a:spLocks noChangeShapeType="1"/>
              </p:cNvSpPr>
              <p:nvPr/>
            </p:nvSpPr>
            <p:spPr bwMode="auto">
              <a:xfrm flipH="1">
                <a:off x="2400" y="3024"/>
                <a:ext cx="3360" cy="120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pic>
        <p:nvPicPr>
          <p:cNvPr id="11269" name="Picture 10" descr="video-ip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2159000" y="4158771"/>
            <a:ext cx="15367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061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Our task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We will implement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class as a way of learning about defining classes.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We will define a type of objects named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 will contain x/y data called </a:t>
            </a:r>
            <a:r>
              <a:rPr lang="en-US" altLang="en-US" i="1" dirty="0" smtClean="0">
                <a:solidFill>
                  <a:srgbClr val="C00000"/>
                </a:solidFill>
              </a:rPr>
              <a:t>fields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 will contain behavior called </a:t>
            </a:r>
            <a:r>
              <a:rPr lang="en-US" altLang="en-US" i="1" dirty="0" smtClean="0">
                <a:solidFill>
                  <a:srgbClr val="C00000"/>
                </a:solidFill>
              </a:rPr>
              <a:t>methods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b="1" dirty="0" smtClean="0"/>
          </a:p>
          <a:p>
            <a:pPr lvl="1" eaLnBrk="1" hangingPunct="1"/>
            <a:r>
              <a:rPr lang="en-US" altLang="en-US" b="1" dirty="0" smtClean="0"/>
              <a:t>Client programs</a:t>
            </a:r>
            <a:r>
              <a:rPr lang="en-US" altLang="en-US" dirty="0" smtClean="0"/>
              <a:t> will use the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objects.</a:t>
            </a:r>
          </a:p>
        </p:txBody>
      </p:sp>
    </p:spTree>
    <p:extLst>
      <p:ext uri="{BB962C8B-B14F-4D97-AF65-F5344CB8AC3E}">
        <p14:creationId xmlns:p14="http://schemas.microsoft.com/office/powerpoint/2010/main" val="1522033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objects (desired)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Point p1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Point(5, -2);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Point p2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Point();       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origin, (0, 0)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/>
            <a:r>
              <a:rPr lang="en-US" altLang="en-US" dirty="0" smtClean="0"/>
              <a:t>Data in 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object: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Methods in 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object:</a:t>
            </a:r>
          </a:p>
        </p:txBody>
      </p:sp>
      <p:graphicFrame>
        <p:nvGraphicFramePr>
          <p:cNvPr id="823300" name="Group 4"/>
          <p:cNvGraphicFramePr>
            <a:graphicFrameLocks noGrp="1"/>
          </p:cNvGraphicFramePr>
          <p:nvPr/>
        </p:nvGraphicFramePr>
        <p:xfrm>
          <a:off x="2057401" y="4673600"/>
          <a:ext cx="8418513" cy="2032000"/>
        </p:xfrm>
        <a:graphic>
          <a:graphicData uri="http://schemas.openxmlformats.org/drawingml/2006/table">
            <a:tbl>
              <a:tblPr/>
              <a:tblGrid>
                <a:gridCol w="2581275"/>
                <a:gridCol w="5837238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setLocation(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sets the point's x and y to the given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translate(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dx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dy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adjusts the point's x and y by the given amounts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distance(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how far away the point is from point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draw(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displays the point on a drawing panel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3320" name="Group 24"/>
          <p:cNvGraphicFramePr>
            <a:graphicFrameLocks noGrp="1"/>
          </p:cNvGraphicFramePr>
          <p:nvPr/>
        </p:nvGraphicFramePr>
        <p:xfrm>
          <a:off x="2057401" y="2667000"/>
          <a:ext cx="4511675" cy="1219200"/>
        </p:xfrm>
        <a:graphic>
          <a:graphicData uri="http://schemas.openxmlformats.org/drawingml/2006/table">
            <a:tbl>
              <a:tblPr/>
              <a:tblGrid>
                <a:gridCol w="1589088"/>
                <a:gridCol w="2922587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Field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 point's x-coordinate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 point's y-coordinate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398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class as blueprint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09710"/>
            <a:ext cx="11430000" cy="5175333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The class (blueprint) will describe how to create objects.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Each object will contain its own data and methods.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191000" y="1295401"/>
            <a:ext cx="3505200" cy="1806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  <a:t>Point class</a:t>
            </a:r>
          </a:p>
          <a:p>
            <a:pPr algn="l"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int x,  y</a:t>
            </a:r>
          </a:p>
          <a:p>
            <a:pPr algn="l"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setLocation(int x, int 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translate(int dx, int dy)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distance(Point p)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draw(Graphics g)</a:t>
            </a: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3810000" y="3124201"/>
            <a:ext cx="4191000" cy="519113"/>
            <a:chOff x="1440" y="2448"/>
            <a:chExt cx="2640" cy="327"/>
          </a:xfrm>
        </p:grpSpPr>
        <p:sp>
          <p:nvSpPr>
            <p:cNvPr id="14345" name="Line 6"/>
            <p:cNvSpPr>
              <a:spLocks noChangeShapeType="1"/>
            </p:cNvSpPr>
            <p:nvPr/>
          </p:nvSpPr>
          <p:spPr bwMode="auto">
            <a:xfrm flipH="1">
              <a:off x="1440" y="2448"/>
              <a:ext cx="1296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46" name="Line 7"/>
            <p:cNvSpPr>
              <a:spLocks noChangeShapeType="1"/>
            </p:cNvSpPr>
            <p:nvPr/>
          </p:nvSpPr>
          <p:spPr bwMode="auto">
            <a:xfrm>
              <a:off x="2784" y="2448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47" name="Line 8"/>
            <p:cNvSpPr>
              <a:spLocks noChangeShapeType="1"/>
            </p:cNvSpPr>
            <p:nvPr/>
          </p:nvSpPr>
          <p:spPr bwMode="auto">
            <a:xfrm>
              <a:off x="2832" y="2448"/>
              <a:ext cx="1248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1600200" y="3706814"/>
            <a:ext cx="2895600" cy="1673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 b="1" u="sng">
                <a:latin typeface="Tahoma" panose="020B0604030504040204" pitchFamily="34" charset="0"/>
                <a:cs typeface="Times New Roman" panose="02020603050405020304" pitchFamily="18" charset="0"/>
              </a:rPr>
              <a:t>Point object #1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x = 5,   y = -2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setLocation(int x, int 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translate(int dx, int dy)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distance(Point p)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draw(Graphics g)</a:t>
            </a:r>
          </a:p>
        </p:txBody>
      </p:sp>
      <p:sp>
        <p:nvSpPr>
          <p:cNvPr id="14343" name="Text Box 10"/>
          <p:cNvSpPr txBox="1">
            <a:spLocks noChangeArrowheads="1"/>
          </p:cNvSpPr>
          <p:nvPr/>
        </p:nvSpPr>
        <p:spPr bwMode="auto">
          <a:xfrm>
            <a:off x="4572000" y="3706814"/>
            <a:ext cx="2895600" cy="1673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 b="1" u="sng">
                <a:latin typeface="Tahoma" panose="020B0604030504040204" pitchFamily="34" charset="0"/>
                <a:cs typeface="Times New Roman" panose="02020603050405020304" pitchFamily="18" charset="0"/>
              </a:rPr>
              <a:t>Point object #2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x = -245,   y = 1897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setLocation(int x, int 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translate(int dx, int dy)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distance(Point p)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draw(Graphics g)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7620000" y="3706814"/>
            <a:ext cx="2895600" cy="1673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 b="1" u="sng">
                <a:latin typeface="Tahoma" panose="020B0604030504040204" pitchFamily="34" charset="0"/>
                <a:cs typeface="Times New Roman" panose="02020603050405020304" pitchFamily="18" charset="0"/>
              </a:rPr>
              <a:t>Point object #3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x = 18,   y = 42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setLocation(int x, int 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translate(int dx, int dy)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distance(Point p)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draw(Graphics g)</a:t>
            </a:r>
          </a:p>
        </p:txBody>
      </p:sp>
    </p:spTree>
    <p:extLst>
      <p:ext uri="{BB962C8B-B14F-4D97-AF65-F5344CB8AC3E}">
        <p14:creationId xmlns:p14="http://schemas.microsoft.com/office/powerpoint/2010/main" val="248042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 state: Fields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31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 class, version 1</a:t>
            </a:r>
          </a:p>
        </p:txBody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public class Point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y;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Save this code into a file named </a:t>
            </a:r>
            <a:r>
              <a:rPr lang="en-US" altLang="en-US" dirty="0" smtClean="0">
                <a:latin typeface="Courier New" panose="02070309020205020404" pitchFamily="49" charset="0"/>
              </a:rPr>
              <a:t>Point.java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The above code creates a new type named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 contains two pieces of data:</a:t>
            </a:r>
          </a:p>
          <a:p>
            <a:pPr lvl="2" eaLnBrk="1" hangingPunct="1"/>
            <a:r>
              <a:rPr lang="en-US" altLang="en-US" dirty="0" smtClean="0"/>
              <a:t>an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/>
              <a:t> named </a:t>
            </a:r>
            <a:r>
              <a:rPr lang="en-US" altLang="en-US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/>
              <a:t>, and</a:t>
            </a:r>
          </a:p>
          <a:p>
            <a:pPr lvl="2" eaLnBrk="1" hangingPunct="1"/>
            <a:r>
              <a:rPr lang="en-US" altLang="en-US" dirty="0" smtClean="0"/>
              <a:t>an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/>
              <a:t> named </a:t>
            </a:r>
            <a:r>
              <a:rPr lang="en-US" altLang="en-US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objects do not contain any behavior (yet).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95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6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Fields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field</a:t>
            </a:r>
            <a:r>
              <a:rPr lang="en-US" altLang="en-US" dirty="0" smtClean="0"/>
              <a:t>: A variable inside an object that is part of its state.</a:t>
            </a:r>
          </a:p>
          <a:p>
            <a:pPr lvl="1" eaLnBrk="1" hangingPunct="1"/>
            <a:r>
              <a:rPr lang="en-US" altLang="en-US" dirty="0" smtClean="0"/>
              <a:t>Each object has </a:t>
            </a:r>
            <a:r>
              <a:rPr lang="en-US" altLang="en-US" i="1" dirty="0" smtClean="0">
                <a:solidFill>
                  <a:srgbClr val="7030A0"/>
                </a:solidFill>
              </a:rPr>
              <a:t>its own copy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of each field.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Declaration syntax:</a:t>
            </a:r>
          </a:p>
          <a:p>
            <a:pPr lvl="1" eaLnBrk="1" hangingPunct="1">
              <a:buFontTx/>
              <a:buNone/>
            </a:pPr>
            <a:endParaRPr lang="en-US" altLang="en-US" sz="900" b="1" i="1" dirty="0"/>
          </a:p>
          <a:p>
            <a:pPr lvl="1" eaLnBrk="1" hangingPunct="1">
              <a:buFontTx/>
              <a:buNone/>
            </a:pPr>
            <a:r>
              <a:rPr lang="en-US" altLang="en-US" b="1" i="1" dirty="0" smtClean="0"/>
              <a:t>	</a:t>
            </a:r>
            <a:r>
              <a:rPr lang="en-US" altLang="en-US" b="1" dirty="0" smtClean="0"/>
              <a:t>type</a:t>
            </a:r>
            <a:r>
              <a:rPr lang="en-US" altLang="en-US" b="1" i="1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class Student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String name;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double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gpa</a:t>
            </a:r>
            <a:r>
              <a:rPr lang="en-US" altLang="en-US" b="1" dirty="0" smtClean="0">
                <a:latin typeface="Courier New" panose="02070309020205020404" pitchFamily="49" charset="0"/>
              </a:rPr>
              <a:t>;</a:t>
            </a:r>
            <a:r>
              <a:rPr lang="en-US" altLang="en-US" dirty="0" smtClean="0">
                <a:latin typeface="Courier New" panose="02070309020205020404" pitchFamily="49" charset="0"/>
              </a:rPr>
              <a:t>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276289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Accessing fields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2286000" algn="l"/>
              </a:tabLst>
            </a:pPr>
            <a:r>
              <a:rPr lang="en-US" altLang="en-US" dirty="0" smtClean="0"/>
              <a:t>Other classes can access/modify an object's fields.</a:t>
            </a:r>
          </a:p>
          <a:p>
            <a:pPr marL="639763" lvl="1" indent="-246063">
              <a:tabLst>
                <a:tab pos="22860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 smtClean="0"/>
              <a:t>access:	</a:t>
            </a:r>
            <a:r>
              <a:rPr lang="en-US" altLang="en-US" b="1" dirty="0" err="1" smtClean="0"/>
              <a:t>variable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field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 smtClean="0"/>
              <a:t>modify:	</a:t>
            </a:r>
            <a:r>
              <a:rPr lang="en-US" altLang="en-US" b="1" dirty="0" err="1" smtClean="0"/>
              <a:t>variable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field</a:t>
            </a:r>
            <a:r>
              <a:rPr lang="en-US" altLang="en-US" b="1" i="1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=</a:t>
            </a:r>
            <a:r>
              <a:rPr lang="en-US" altLang="en-US" b="1" i="1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tabLst>
                <a:tab pos="2286000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2286000" algn="l"/>
              </a:tabLst>
            </a:pPr>
            <a:endParaRPr lang="en-US" altLang="en-US" dirty="0" smtClean="0"/>
          </a:p>
          <a:p>
            <a:pPr marL="273050" indent="-273050">
              <a:tabLst>
                <a:tab pos="2286000" algn="l"/>
              </a:tabLst>
            </a:pPr>
            <a:r>
              <a:rPr lang="en-US" altLang="en-US" dirty="0" smtClean="0"/>
              <a:t>Example: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Point p1 = new Point();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Point p2 = new Point();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("the x-</a:t>
            </a:r>
            <a:r>
              <a:rPr lang="en-US" altLang="en-US" sz="1800" dirty="0" err="1">
                <a:latin typeface="Courier New" panose="02070309020205020404" pitchFamily="49" charset="0"/>
              </a:rPr>
              <a:t>coord</a:t>
            </a:r>
            <a:r>
              <a:rPr lang="en-US" altLang="en-US" sz="1800" dirty="0">
                <a:latin typeface="Courier New" panose="02070309020205020404" pitchFamily="49" charset="0"/>
              </a:rPr>
              <a:t> is " + </a:t>
            </a:r>
            <a:r>
              <a:rPr lang="en-US" altLang="en-US" sz="1800" b="1" dirty="0">
                <a:latin typeface="Courier New" panose="02070309020205020404" pitchFamily="49" charset="0"/>
              </a:rPr>
              <a:t>p1.x</a:t>
            </a:r>
            <a:r>
              <a:rPr lang="en-US" altLang="en-US" sz="1800" dirty="0">
                <a:latin typeface="Courier New" panose="02070309020205020404" pitchFamily="49" charset="0"/>
              </a:rPr>
              <a:t>);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altLang="en-US" sz="1800" b="1" dirty="0">
                <a:latin typeface="Courier New" panose="02070309020205020404" pitchFamily="49" charset="0"/>
              </a:rPr>
              <a:t>p2.y =</a:t>
            </a:r>
            <a:r>
              <a:rPr lang="en-US" altLang="en-US" sz="1800" dirty="0">
                <a:latin typeface="Courier New" panose="02070309020205020404" pitchFamily="49" charset="0"/>
              </a:rPr>
              <a:t> 13;                                   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15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Complexity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Two types</a:t>
            </a:r>
          </a:p>
          <a:p>
            <a:r>
              <a:rPr lang="en-US" altLang="en-US" dirty="0" smtClean="0"/>
              <a:t>Speed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Relate operations to input size</a:t>
            </a:r>
          </a:p>
          <a:p>
            <a:r>
              <a:rPr lang="en-US" altLang="en-US" dirty="0" smtClean="0"/>
              <a:t>Space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Relate # bytes to input size</a:t>
            </a:r>
          </a:p>
          <a:p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Big-O notation</a:t>
            </a:r>
          </a:p>
          <a:p>
            <a:r>
              <a:rPr lang="en-US" altLang="en-US" dirty="0" smtClean="0"/>
              <a:t>Machine-independent means for specifying efficiency (complexity)</a:t>
            </a:r>
          </a:p>
          <a:p>
            <a:r>
              <a:rPr lang="en-US" altLang="en-US" dirty="0" smtClean="0"/>
              <a:t>Concerned with asymptotic behavior</a:t>
            </a:r>
          </a:p>
          <a:p>
            <a:r>
              <a:rPr lang="en-US" altLang="en-US" dirty="0" smtClean="0"/>
              <a:t>Generally count most significant factor and relate to input size (N)</a:t>
            </a:r>
          </a:p>
          <a:p>
            <a:pPr lvl="1"/>
            <a:r>
              <a:rPr lang="en-US" altLang="en-US" b="1" dirty="0" smtClean="0"/>
              <a:t>Example: </a:t>
            </a:r>
            <a:r>
              <a:rPr lang="en-US" altLang="en-US" dirty="0" smtClean="0"/>
              <a:t>if </a:t>
            </a:r>
            <a:r>
              <a:rPr lang="en-US" altLang="en-US" i="1" dirty="0" smtClean="0"/>
              <a:t>T(N) = 9N2 + 43N + </a:t>
            </a:r>
            <a:r>
              <a:rPr lang="en-US" altLang="en-US" dirty="0" smtClean="0"/>
              <a:t>7 then the algorithm is </a:t>
            </a:r>
            <a:r>
              <a:rPr lang="en-US" altLang="en-US" i="1" dirty="0" smtClean="0"/>
              <a:t>O(N</a:t>
            </a:r>
            <a:r>
              <a:rPr lang="en-US" altLang="en-US" i="1" baseline="30000" dirty="0" smtClean="0"/>
              <a:t>2</a:t>
            </a:r>
            <a:r>
              <a:rPr lang="en-US" altLang="en-US" i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081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class and its client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Point.java</a:t>
            </a:r>
            <a:r>
              <a:rPr lang="en-US" altLang="en-US" smtClean="0"/>
              <a:t> is not, by itself, a runnable program.</a:t>
            </a:r>
          </a:p>
          <a:p>
            <a:pPr lvl="1" eaLnBrk="1" hangingPunct="1"/>
            <a:r>
              <a:rPr lang="en-US" altLang="en-US" smtClean="0"/>
              <a:t>A class can be used by </a:t>
            </a:r>
            <a:r>
              <a:rPr lang="en-US" altLang="en-US" b="1" smtClean="0"/>
              <a:t>client</a:t>
            </a:r>
            <a:r>
              <a:rPr lang="en-US" altLang="en-US" smtClean="0"/>
              <a:t> programs.</a:t>
            </a:r>
            <a:endParaRPr lang="en-US" altLang="en-US" sz="90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057400" y="2578100"/>
            <a:ext cx="3810000" cy="3289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u="sng">
                <a:latin typeface="Courier New" panose="02070309020205020404" pitchFamily="49" charset="0"/>
                <a:cs typeface="Times New Roman" panose="02020603050405020304" pitchFamily="18" charset="0"/>
              </a:rPr>
              <a:t>PointMain.java</a:t>
            </a:r>
            <a:r>
              <a:rPr lang="en-US" altLang="en-US" sz="1600" u="sng">
                <a:latin typeface="Verdana" panose="020B0604030504040204" pitchFamily="34" charset="0"/>
                <a:cs typeface="Times New Roman" panose="02020603050405020304" pitchFamily="18" charset="0"/>
              </a:rPr>
              <a:t> (client program)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class PointMain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main(String args)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Point p1 = new Point();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p1.x = 7;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p1.y = 2;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endParaRPr lang="en-US" altLang="en-US" sz="1600" b="1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Point p2 = new Point();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p2.x = 4;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p2.y = 3;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...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}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086600" y="2400300"/>
            <a:ext cx="3276600" cy="1333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u="sng">
                <a:latin typeface="Courier New" panose="02070309020205020404" pitchFamily="49" charset="0"/>
                <a:cs typeface="Times New Roman" panose="02020603050405020304" pitchFamily="18" charset="0"/>
              </a:rPr>
              <a:t>Point.java</a:t>
            </a:r>
            <a:r>
              <a:rPr lang="en-US" altLang="en-US" sz="1600" u="sng">
                <a:latin typeface="Verdana" panose="020B0604030504040204" pitchFamily="34" charset="0"/>
                <a:cs typeface="Times New Roman" panose="02020603050405020304" pitchFamily="18" charset="0"/>
              </a:rPr>
              <a:t> (class of objects)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class Point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int x;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int y;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858000" y="4191000"/>
            <a:ext cx="2438400" cy="687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graphicFrame>
        <p:nvGraphicFramePr>
          <p:cNvPr id="829447" name="Group 7"/>
          <p:cNvGraphicFramePr>
            <a:graphicFrameLocks noGrp="1"/>
          </p:cNvGraphicFramePr>
          <p:nvPr/>
        </p:nvGraphicFramePr>
        <p:xfrm>
          <a:off x="7010400" y="42672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6" name="Text Box 25"/>
          <p:cNvSpPr txBox="1">
            <a:spLocks noChangeArrowheads="1"/>
          </p:cNvSpPr>
          <p:nvPr/>
        </p:nvSpPr>
        <p:spPr bwMode="auto">
          <a:xfrm>
            <a:off x="6858000" y="5180014"/>
            <a:ext cx="2438400" cy="687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graphicFrame>
        <p:nvGraphicFramePr>
          <p:cNvPr id="829466" name="Group 26"/>
          <p:cNvGraphicFramePr>
            <a:graphicFrameLocks noGrp="1"/>
          </p:cNvGraphicFramePr>
          <p:nvPr/>
        </p:nvGraphicFramePr>
        <p:xfrm>
          <a:off x="7010400" y="5256214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0" name="Line 44"/>
          <p:cNvSpPr>
            <a:spLocks noChangeShapeType="1"/>
          </p:cNvSpPr>
          <p:nvPr/>
        </p:nvSpPr>
        <p:spPr bwMode="auto">
          <a:xfrm>
            <a:off x="5943600" y="2743200"/>
            <a:ext cx="106680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91" name="Line 45"/>
          <p:cNvSpPr>
            <a:spLocks noChangeShapeType="1"/>
          </p:cNvSpPr>
          <p:nvPr/>
        </p:nvSpPr>
        <p:spPr bwMode="auto">
          <a:xfrm>
            <a:off x="5486400" y="35814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92" name="Line 46"/>
          <p:cNvSpPr>
            <a:spLocks noChangeShapeType="1"/>
          </p:cNvSpPr>
          <p:nvPr/>
        </p:nvSpPr>
        <p:spPr bwMode="auto">
          <a:xfrm>
            <a:off x="5486400" y="45720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31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PointMain</a:t>
            </a:r>
            <a:r>
              <a:rPr lang="en-US" altLang="en-US" smtClean="0"/>
              <a:t> client 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PointMain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Create two Point objects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Point p1 = </a:t>
            </a: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Point();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p1.y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Point p2 = </a:t>
            </a: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Point();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p2.x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4;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p1.x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 ", " +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p1.y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0,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Move p2 and then print 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p2.x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+= 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p2.y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p2.x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 ", " +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p2.y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6,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35285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Arrays of objects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Courier New" panose="02070309020205020404" pitchFamily="49" charset="0"/>
              </a:rPr>
              <a:t>null</a:t>
            </a:r>
            <a:r>
              <a:rPr lang="en-US" altLang="en-US" b="1" smtClean="0"/>
              <a:t> : </a:t>
            </a:r>
            <a:r>
              <a:rPr lang="en-US" altLang="en-US" smtClean="0"/>
              <a:t>A value that does not refer to any object.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mtClean="0"/>
              <a:t>The elements of an array of objects are initialized to </a:t>
            </a:r>
            <a:r>
              <a:rPr lang="en-US" altLang="en-US" smtClean="0">
                <a:latin typeface="Courier New" panose="02070309020205020404" pitchFamily="49" charset="0"/>
              </a:rPr>
              <a:t>null</a:t>
            </a:r>
            <a:r>
              <a:rPr lang="en-US" altLang="en-US" smtClean="0"/>
              <a:t>.</a:t>
            </a:r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String[] words = new String[5];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DrawingPanel[] windows = new DrawingPanel[3];</a:t>
            </a:r>
          </a:p>
        </p:txBody>
      </p:sp>
      <p:graphicFrame>
        <p:nvGraphicFramePr>
          <p:cNvPr id="831492" name="Group 4"/>
          <p:cNvGraphicFramePr>
            <a:graphicFrameLocks noGrp="1"/>
          </p:cNvGraphicFramePr>
          <p:nvPr/>
        </p:nvGraphicFramePr>
        <p:xfrm>
          <a:off x="4913314" y="3581400"/>
          <a:ext cx="4097337" cy="990600"/>
        </p:xfrm>
        <a:graphic>
          <a:graphicData uri="http://schemas.openxmlformats.org/drawingml/2006/table">
            <a:tbl>
              <a:tblPr/>
              <a:tblGrid>
                <a:gridCol w="874712"/>
                <a:gridCol w="644525"/>
                <a:gridCol w="644525"/>
                <a:gridCol w="644525"/>
                <a:gridCol w="644525"/>
                <a:gridCol w="644525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1523" name="Group 35"/>
          <p:cNvGraphicFramePr>
            <a:graphicFrameLocks noGrp="1"/>
          </p:cNvGraphicFramePr>
          <p:nvPr/>
        </p:nvGraphicFramePr>
        <p:xfrm>
          <a:off x="4895850" y="4876800"/>
          <a:ext cx="2808288" cy="990600"/>
        </p:xfrm>
        <a:graphic>
          <a:graphicData uri="http://schemas.openxmlformats.org/drawingml/2006/table">
            <a:tbl>
              <a:tblPr/>
              <a:tblGrid>
                <a:gridCol w="874713"/>
                <a:gridCol w="644525"/>
                <a:gridCol w="644525"/>
                <a:gridCol w="644525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1544" name="Group 58"/>
          <p:cNvGrpSpPr>
            <a:grpSpLocks/>
          </p:cNvGrpSpPr>
          <p:nvPr/>
        </p:nvGrpSpPr>
        <p:grpSpPr bwMode="auto">
          <a:xfrm>
            <a:off x="2362200" y="3916367"/>
            <a:ext cx="2286000" cy="519113"/>
            <a:chOff x="1248" y="2859"/>
            <a:chExt cx="1440" cy="327"/>
          </a:xfrm>
        </p:grpSpPr>
        <p:sp>
          <p:nvSpPr>
            <p:cNvPr id="21549" name="Rectangle 59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2000" i="1">
                  <a:latin typeface="Tahoma" panose="020B0604030504040204" pitchFamily="34" charset="0"/>
                </a:rPr>
                <a:t>words</a:t>
              </a:r>
            </a:p>
          </p:txBody>
        </p:sp>
        <p:sp>
          <p:nvSpPr>
            <p:cNvPr id="21550" name="Line 60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Oval 61"/>
            <p:cNvSpPr>
              <a:spLocks noChangeArrowheads="1"/>
            </p:cNvSpPr>
            <p:nvPr/>
          </p:nvSpPr>
          <p:spPr bwMode="auto">
            <a:xfrm>
              <a:off x="2060" y="2859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1545" name="Group 62"/>
          <p:cNvGrpSpPr>
            <a:grpSpLocks/>
          </p:cNvGrpSpPr>
          <p:nvPr/>
        </p:nvGrpSpPr>
        <p:grpSpPr bwMode="auto">
          <a:xfrm>
            <a:off x="2133600" y="5148268"/>
            <a:ext cx="2514600" cy="519113"/>
            <a:chOff x="480" y="3483"/>
            <a:chExt cx="1584" cy="327"/>
          </a:xfrm>
        </p:grpSpPr>
        <p:sp>
          <p:nvSpPr>
            <p:cNvPr id="21546" name="Rectangle 63"/>
            <p:cNvSpPr>
              <a:spLocks noChangeArrowheads="1"/>
            </p:cNvSpPr>
            <p:nvPr/>
          </p:nvSpPr>
          <p:spPr bwMode="auto">
            <a:xfrm>
              <a:off x="480" y="3512"/>
              <a:ext cx="864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2000" i="1">
                  <a:latin typeface="Tahoma" panose="020B0604030504040204" pitchFamily="34" charset="0"/>
                </a:rPr>
                <a:t>windows</a:t>
              </a:r>
            </a:p>
          </p:txBody>
        </p:sp>
        <p:sp>
          <p:nvSpPr>
            <p:cNvPr id="21547" name="Line 64"/>
            <p:cNvSpPr>
              <a:spLocks noChangeShapeType="1"/>
            </p:cNvSpPr>
            <p:nvPr/>
          </p:nvSpPr>
          <p:spPr bwMode="auto">
            <a:xfrm>
              <a:off x="1584" y="3648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Oval 65"/>
            <p:cNvSpPr>
              <a:spLocks noChangeArrowheads="1"/>
            </p:cNvSpPr>
            <p:nvPr/>
          </p:nvSpPr>
          <p:spPr bwMode="auto">
            <a:xfrm>
              <a:off x="1436" y="3483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4745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Things you </a:t>
            </a:r>
            <a:r>
              <a:rPr lang="en-US" altLang="en-US" b="0" dirty="0" smtClean="0"/>
              <a:t>can</a:t>
            </a:r>
            <a:r>
              <a:rPr lang="en-US" altLang="en-US" dirty="0" smtClean="0"/>
              <a:t> do with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store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in a variable or an array element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String s = null;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words[2] = null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print a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reference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(s);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null</a:t>
            </a: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ask whether a variable or array element is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if (words[2] == null) { ...</a:t>
            </a:r>
            <a:endParaRPr lang="en-US" altLang="en-US" sz="900" dirty="0"/>
          </a:p>
          <a:p>
            <a:pPr eaLnBrk="1" hangingPunct="1"/>
            <a:r>
              <a:rPr lang="en-US" altLang="en-US" dirty="0" smtClean="0"/>
              <a:t>pass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as a parameter to a method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(null);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null</a:t>
            </a:r>
            <a:endParaRPr lang="en-US" altLang="en-US" sz="900" dirty="0"/>
          </a:p>
          <a:p>
            <a:pPr eaLnBrk="1" hangingPunct="1"/>
            <a:r>
              <a:rPr lang="en-US" altLang="en-US" dirty="0" smtClean="0"/>
              <a:t>return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from a method  (often to indicate failure)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return null;</a:t>
            </a:r>
          </a:p>
        </p:txBody>
      </p:sp>
    </p:spTree>
    <p:extLst>
      <p:ext uri="{BB962C8B-B14F-4D97-AF65-F5344CB8AC3E}">
        <p14:creationId xmlns:p14="http://schemas.microsoft.com/office/powerpoint/2010/main" val="1352235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Null pointer exception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b="1" smtClean="0"/>
              <a:t>dereference</a:t>
            </a:r>
            <a:r>
              <a:rPr lang="en-US" altLang="en-US" smtClean="0"/>
              <a:t>: To access data or methods of an object with the dot notation, such as </a:t>
            </a:r>
            <a:r>
              <a:rPr lang="en-US" altLang="en-US" smtClean="0">
                <a:latin typeface="Courier New" panose="02070309020205020404" pitchFamily="49" charset="0"/>
              </a:rPr>
              <a:t>s.length()</a:t>
            </a:r>
            <a:r>
              <a:rPr lang="en-US" altLang="en-US" smtClean="0"/>
              <a:t> .</a:t>
            </a:r>
          </a:p>
          <a:p>
            <a:pPr lvl="1" eaLnBrk="1" hangingPunct="1"/>
            <a:r>
              <a:rPr lang="en-US" altLang="en-US" smtClean="0"/>
              <a:t>It is illegal to dereference </a:t>
            </a:r>
            <a:r>
              <a:rPr lang="en-US" altLang="en-US" smtClean="0">
                <a:latin typeface="Courier New" panose="02070309020205020404" pitchFamily="49" charset="0"/>
              </a:rPr>
              <a:t>null</a:t>
            </a:r>
            <a:r>
              <a:rPr lang="en-US" altLang="en-US" smtClean="0"/>
              <a:t> (causes an exception).</a:t>
            </a:r>
            <a:endParaRPr lang="en-US" altLang="en-US" sz="900"/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</a:rPr>
              <a:t>null</a:t>
            </a:r>
            <a:r>
              <a:rPr lang="en-US" altLang="en-US" smtClean="0"/>
              <a:t> is not any object, so it has no methods or data.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String[] words = new String[5];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System.out.println("word is: " + words[0]);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words[0] = </a:t>
            </a:r>
            <a:r>
              <a:rPr lang="en-US" altLang="en-US" b="1" smtClean="0">
                <a:solidFill>
                  <a:srgbClr val="800000"/>
                </a:solidFill>
                <a:latin typeface="Courier New" panose="02070309020205020404" pitchFamily="49" charset="0"/>
              </a:rPr>
              <a:t>words[0].toUpperCase()</a:t>
            </a:r>
            <a:r>
              <a:rPr lang="en-US" altLang="en-US" smtClean="0">
                <a:latin typeface="Courier New" panose="02070309020205020404" pitchFamily="49" charset="0"/>
              </a:rPr>
              <a:t>;   </a:t>
            </a:r>
            <a:r>
              <a:rPr lang="en-US" altLang="en-US" b="1" smtClean="0">
                <a:solidFill>
                  <a:srgbClr val="800000"/>
                </a:solidFill>
                <a:latin typeface="Courier New" panose="02070309020205020404" pitchFamily="49" charset="0"/>
              </a:rPr>
              <a:t>// ERROR</a:t>
            </a: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	Output: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word is: null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	Exception in thread "main" java.lang.NullPointerException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	        at Example.main(Example.java:8)</a:t>
            </a:r>
          </a:p>
        </p:txBody>
      </p:sp>
      <p:graphicFrame>
        <p:nvGraphicFramePr>
          <p:cNvPr id="833540" name="Group 4"/>
          <p:cNvGraphicFramePr>
            <a:graphicFrameLocks noGrp="1"/>
          </p:cNvGraphicFramePr>
          <p:nvPr/>
        </p:nvGraphicFramePr>
        <p:xfrm>
          <a:off x="6400800" y="4391025"/>
          <a:ext cx="4097338" cy="792408"/>
        </p:xfrm>
        <a:graphic>
          <a:graphicData uri="http://schemas.openxmlformats.org/drawingml/2006/table">
            <a:tbl>
              <a:tblPr/>
              <a:tblGrid>
                <a:gridCol w="874713"/>
                <a:gridCol w="644525"/>
                <a:gridCol w="644525"/>
                <a:gridCol w="644525"/>
                <a:gridCol w="644525"/>
                <a:gridCol w="64452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48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Looking before you leap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You can check for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before calling an object's methods.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String[] words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String[5];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words[0] = "hello";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words[2] = "goodbye";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words[1], [3], [4] are null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words.length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if (words[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] != null)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words[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words[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].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toUpperCase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aphicFrame>
        <p:nvGraphicFramePr>
          <p:cNvPr id="834564" name="Group 4"/>
          <p:cNvGraphicFramePr>
            <a:graphicFrameLocks noGrp="1"/>
          </p:cNvGraphicFramePr>
          <p:nvPr/>
        </p:nvGraphicFramePr>
        <p:xfrm>
          <a:off x="4437064" y="5029200"/>
          <a:ext cx="5614987" cy="990600"/>
        </p:xfrm>
        <a:graphic>
          <a:graphicData uri="http://schemas.openxmlformats.org/drawingml/2006/table">
            <a:tbl>
              <a:tblPr/>
              <a:tblGrid>
                <a:gridCol w="874712"/>
                <a:gridCol w="1250950"/>
                <a:gridCol w="644525"/>
                <a:gridCol w="1555750"/>
                <a:gridCol w="644525"/>
                <a:gridCol w="644525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"HELLO"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"GOODBYE"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4601" name="Group 35"/>
          <p:cNvGrpSpPr>
            <a:grpSpLocks/>
          </p:cNvGrpSpPr>
          <p:nvPr/>
        </p:nvGrpSpPr>
        <p:grpSpPr bwMode="auto">
          <a:xfrm>
            <a:off x="1981200" y="5300667"/>
            <a:ext cx="2286000" cy="519113"/>
            <a:chOff x="1248" y="2859"/>
            <a:chExt cx="1440" cy="327"/>
          </a:xfrm>
        </p:grpSpPr>
        <p:sp>
          <p:nvSpPr>
            <p:cNvPr id="24602" name="Rectangle 36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2000" i="1">
                  <a:latin typeface="Tahoma" panose="020B0604030504040204" pitchFamily="34" charset="0"/>
                </a:rPr>
                <a:t>words</a:t>
              </a:r>
            </a:p>
          </p:txBody>
        </p:sp>
        <p:sp>
          <p:nvSpPr>
            <p:cNvPr id="24603" name="Line 37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Oval 38"/>
            <p:cNvSpPr>
              <a:spLocks noChangeArrowheads="1"/>
            </p:cNvSpPr>
            <p:nvPr/>
          </p:nvSpPr>
          <p:spPr bwMode="auto">
            <a:xfrm>
              <a:off x="2060" y="2859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3634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Two-phase initialization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dirty="0" smtClean="0"/>
              <a:t>1) initialize the array itself (each element is initially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/>
              <a:t>2) initialize each element of the array to be a new object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String[] words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String[4]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       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phase 1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words.length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coords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"word" +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;      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phase 2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  <p:graphicFrame>
        <p:nvGraphicFramePr>
          <p:cNvPr id="835588" name="Group 4"/>
          <p:cNvGraphicFramePr>
            <a:graphicFrameLocks noGrp="1"/>
          </p:cNvGraphicFramePr>
          <p:nvPr/>
        </p:nvGraphicFramePr>
        <p:xfrm>
          <a:off x="3886201" y="4038600"/>
          <a:ext cx="6488113" cy="990600"/>
        </p:xfrm>
        <a:graphic>
          <a:graphicData uri="http://schemas.openxmlformats.org/drawingml/2006/table">
            <a:tbl>
              <a:tblPr/>
              <a:tblGrid>
                <a:gridCol w="874713"/>
                <a:gridCol w="1403350"/>
                <a:gridCol w="1403350"/>
                <a:gridCol w="1403350"/>
                <a:gridCol w="140335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"word0"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"word1"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"word2"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"word3"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5622" name="Group 31"/>
          <p:cNvGrpSpPr>
            <a:grpSpLocks/>
          </p:cNvGrpSpPr>
          <p:nvPr/>
        </p:nvGrpSpPr>
        <p:grpSpPr bwMode="auto">
          <a:xfrm>
            <a:off x="1524000" y="4310067"/>
            <a:ext cx="2286000" cy="519113"/>
            <a:chOff x="1248" y="2859"/>
            <a:chExt cx="1440" cy="327"/>
          </a:xfrm>
        </p:grpSpPr>
        <p:sp>
          <p:nvSpPr>
            <p:cNvPr id="25624" name="Rectangle 32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2000" i="1">
                  <a:latin typeface="Tahoma" panose="020B0604030504040204" pitchFamily="34" charset="0"/>
                </a:rPr>
                <a:t>words</a:t>
              </a:r>
            </a:p>
          </p:txBody>
        </p:sp>
        <p:sp>
          <p:nvSpPr>
            <p:cNvPr id="25625" name="Line 33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Oval 34"/>
            <p:cNvSpPr>
              <a:spLocks noChangeArrowheads="1"/>
            </p:cNvSpPr>
            <p:nvPr/>
          </p:nvSpPr>
          <p:spPr bwMode="auto">
            <a:xfrm>
              <a:off x="2060" y="2859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1905000" y="5562600"/>
            <a:ext cx="8469313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b="1" dirty="0">
                <a:latin typeface="+mn-lt"/>
              </a:rPr>
              <a:t>Exercise</a:t>
            </a:r>
            <a:r>
              <a:rPr lang="en-US" sz="2400" dirty="0">
                <a:latin typeface="+mn-lt"/>
              </a:rPr>
              <a:t>: Modify the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Bomb</a:t>
            </a:r>
            <a:r>
              <a:rPr lang="en-US" sz="2400" dirty="0">
                <a:latin typeface="+mn-lt"/>
              </a:rPr>
              <a:t> program to use </a:t>
            </a:r>
            <a:r>
              <a:rPr lang="en-US" sz="2400" dirty="0">
                <a:latin typeface="Courier New" pitchFamily="49" charset="0"/>
              </a:rPr>
              <a:t>Point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+mn-lt"/>
              </a:rPr>
              <a:t>objects.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5608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Bomb answer 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java.awt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java.io.*;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endParaRPr lang="en-US" altLang="en-US" sz="15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Displays a set of cities and simulates dropping a "bomb" on them.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Bomb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 throws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FileNotFoundException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panel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(200, 200);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Graphics g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panel.getGraphics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altLang="en-US" sz="15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Scanner input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Scanner(new File("cities.txt"));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Point[] cities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readCities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(input, g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altLang="en-US" sz="15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drop the "bomb"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Scanner console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Scanner(System.in);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u="sng" dirty="0">
                <a:solidFill>
                  <a:schemeClr val="bg1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Create a Point object for the bomb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("Blast site x? 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u="sng" dirty="0" smtClean="0">
                <a:solidFill>
                  <a:schemeClr val="bg1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????</a:t>
            </a:r>
            <a:r>
              <a:rPr lang="en-US" altLang="en-US" sz="1500" dirty="0" smtClean="0">
                <a:solidFill>
                  <a:schemeClr val="bg1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("Blast site y? 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smtClean="0">
                <a:solidFill>
                  <a:schemeClr val="bg1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????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("Blast radius? 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radius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boom(</a:t>
            </a: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bomb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, radius, cities, g);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69172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Bomb answer 2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1"/>
            <a:ext cx="11430000" cy="5943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Reads input file of cities and returns them as array of Points.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Point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readCities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(Scanner input, Graphics g)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numCities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   </a:t>
            </a: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first line = # of cities</a:t>
            </a:r>
            <a:endParaRPr lang="en-US" altLang="en-US" sz="13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Create cities array...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 = 0; i &lt;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cities.length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Build a point object and place in array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??????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  </a:t>
            </a: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read city x/y from file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??????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altLang="en-US" sz="13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dirty="0" err="1" smtClean="0">
                <a:latin typeface="Consolas" charset="0"/>
                <a:ea typeface="Consolas" charset="0"/>
                <a:cs typeface="Consolas" charset="0"/>
              </a:rPr>
              <a:t>g.fillOval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3, 3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);    </a:t>
            </a:r>
            <a:r>
              <a:rPr lang="en-US" altLang="en-US" sz="13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what should x and y </a:t>
            </a:r>
            <a:r>
              <a:rPr lang="en-US" altLang="en-US" sz="13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be?</a:t>
            </a:r>
            <a:endParaRPr lang="en-US" altLang="en-US" sz="1300" b="1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g.drawString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("(" +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+ ", " +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+ ")",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); </a:t>
            </a:r>
            <a:endParaRPr lang="en-US" altLang="en-US" sz="13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return cities;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Simulates dropping a bomb at the given location on the given cities.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boom(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Point bomb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radius,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Point[] cities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Graphics g)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g.setColor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Color.RED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g.drawOval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latin typeface="Consolas" charset="0"/>
                <a:ea typeface="Consolas" charset="0"/>
                <a:cs typeface="Consolas" charset="0"/>
              </a:rPr>
              <a:t>bomb.x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- radius, </a:t>
            </a:r>
            <a:r>
              <a:rPr lang="en-US" altLang="en-US" sz="1300" b="1" dirty="0" err="1">
                <a:latin typeface="Consolas" charset="0"/>
                <a:ea typeface="Consolas" charset="0"/>
                <a:cs typeface="Consolas" charset="0"/>
              </a:rPr>
              <a:t>bomb.y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- radius, 2 * radius, 2 * radius);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 = 0; i &lt;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cities.length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dx =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cities[</a:t>
            </a:r>
            <a:r>
              <a:rPr lang="en-US" altLang="en-US" sz="1300" b="1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].x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-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bomb.x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cities[</a:t>
            </a:r>
            <a:r>
              <a:rPr lang="en-US" altLang="en-US" sz="1300" b="1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].y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-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bomb.y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distance 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Math.sqrt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(dx * dx +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(distance &lt;= radius)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g.fillOval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3, 3);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g.drawString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("(" +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+ ", " +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+ ")",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cities[</a:t>
            </a:r>
            <a:r>
              <a:rPr lang="en-US" altLang="en-US" sz="1300" b="1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].x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}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Kaboom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!");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5435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 behavior: Methods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20585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Complexity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Can analyze</a:t>
            </a:r>
          </a:p>
          <a:p>
            <a:pPr lvl="1"/>
            <a:r>
              <a:rPr lang="en-US" altLang="en-US" sz="2400" dirty="0"/>
              <a:t>Best </a:t>
            </a:r>
            <a:r>
              <a:rPr lang="en-US" altLang="en-US" sz="2400" dirty="0" smtClean="0"/>
              <a:t>case</a:t>
            </a:r>
            <a:endParaRPr lang="en-US" altLang="en-US" sz="2400" dirty="0"/>
          </a:p>
          <a:p>
            <a:pPr lvl="1"/>
            <a:r>
              <a:rPr lang="en-US" altLang="en-US" sz="2400" dirty="0" smtClean="0"/>
              <a:t>Average</a:t>
            </a:r>
            <a:endParaRPr lang="en-US" altLang="en-US" sz="2400" dirty="0"/>
          </a:p>
          <a:p>
            <a:pPr lvl="1"/>
            <a:r>
              <a:rPr lang="en-US" altLang="en-US" sz="2400" dirty="0"/>
              <a:t>Worst (default) – maximum # of ops</a:t>
            </a:r>
            <a:r>
              <a:rPr lang="en-US" altLang="en-US" sz="2400" dirty="0" smtClean="0"/>
              <a:t>.</a:t>
            </a:r>
            <a:endParaRPr lang="en-US" altLang="en-US" dirty="0"/>
          </a:p>
          <a:p>
            <a:r>
              <a:rPr lang="en-US" altLang="en-US" sz="2800" b="1" dirty="0" smtClean="0"/>
              <a:t>Example: </a:t>
            </a:r>
            <a:r>
              <a:rPr lang="en-US" altLang="en-US" sz="2800" dirty="0" smtClean="0"/>
              <a:t>linear search time complexity</a:t>
            </a:r>
          </a:p>
          <a:p>
            <a:endParaRPr lang="en-US" altLang="en-US" sz="1050" dirty="0" smtClean="0"/>
          </a:p>
          <a:p>
            <a:pPr lvl="1">
              <a:buFontTx/>
              <a:buNone/>
            </a:pP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 = { … };</a:t>
            </a:r>
          </a:p>
          <a:p>
            <a:pPr lvl="1"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i = 0; i &lt; N; ++i) </a:t>
            </a:r>
          </a:p>
          <a:p>
            <a:pPr lvl="1"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(A[i] ==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searchValue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lvl="1"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break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>
              <a:buFontTx/>
              <a:buNone/>
            </a:pPr>
            <a:endParaRPr lang="en-US" altLang="en-US" sz="1400" dirty="0" smtClean="0"/>
          </a:p>
          <a:p>
            <a:pPr lvl="1"/>
            <a:r>
              <a:rPr lang="en-US" altLang="en-US" dirty="0"/>
              <a:t>What’s the best case? Worst case? Average case</a:t>
            </a:r>
            <a:r>
              <a:rPr lang="en-US" altLang="en-US" dirty="0" smtClean="0"/>
              <a:t>?</a:t>
            </a:r>
            <a:endParaRPr lang="en-US" altLang="en-US" sz="3200" dirty="0"/>
          </a:p>
          <a:p>
            <a:pPr lvl="1"/>
            <a:r>
              <a:rPr lang="en-US" altLang="en-US" dirty="0"/>
              <a:t>For worst case, T(N) = ? = O(?)</a:t>
            </a:r>
            <a:endParaRPr lang="en-US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99952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Client code redundancy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Our client program wants to draw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  objects:</a:t>
            </a:r>
            <a:endParaRPr lang="en-US" altLang="en-US" sz="11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Draw each city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</a:rPr>
              <a:t>g.fillOval</a:t>
            </a:r>
            <a:r>
              <a:rPr lang="en-US" altLang="en-US" sz="1800" dirty="0">
                <a:latin typeface="Courier New" panose="02070309020205020404" pitchFamily="49" charset="0"/>
              </a:rPr>
              <a:t>(cities[i].x, cities[i].y, 3, 3);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</a:rPr>
              <a:t>g.drawString</a:t>
            </a:r>
            <a:r>
              <a:rPr lang="en-US" altLang="en-US" sz="1800" dirty="0">
                <a:latin typeface="Courier New" panose="02070309020205020404" pitchFamily="49" charset="0"/>
              </a:rPr>
              <a:t>("(" + cities[i].x + ", "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+ cities[i].y + ")",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cities[i].x, cities[i].y);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To draw them in other places, the code must be repeated.</a:t>
            </a:r>
            <a:endParaRPr lang="en-US" altLang="en-US" sz="2500" dirty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We can remove this redundancy using a method.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90264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328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Eliminating redundancy, v1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We can eliminate the redundancy with a static method: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solidFill>
                  <a:srgbClr val="008080"/>
                </a:solidFill>
                <a:latin typeface="Courier New" panose="02070309020205020404" pitchFamily="49" charset="0"/>
              </a:rPr>
              <a:t>// Draws the given point on the DrawingPanel.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public static void draw(Point p, Graphics g)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    g.fillOval(p.x, p.y, 3, 3);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    g.drawString("(" + p.x + ", " + p.y + ")", p.x, p.y);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main</a:t>
            </a:r>
            <a:r>
              <a:rPr lang="en-US" altLang="en-US" smtClean="0"/>
              <a:t> would call the method as follows: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draw each city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draw(cities[i], g);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610913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 with static method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mtClean="0"/>
              <a:t>We are missing a major benefit of objects: code reuse.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mtClean="0"/>
              <a:t>Every program that draws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s would need a </a:t>
            </a:r>
            <a:r>
              <a:rPr lang="en-US" altLang="en-US" smtClean="0">
                <a:latin typeface="Courier New" panose="02070309020205020404" pitchFamily="49" charset="0"/>
              </a:rPr>
              <a:t>draw</a:t>
            </a:r>
            <a:r>
              <a:rPr lang="en-US" altLang="en-US" smtClean="0"/>
              <a:t> method.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120000"/>
              </a:lnSpc>
            </a:pPr>
            <a:r>
              <a:rPr lang="en-US" altLang="en-US" smtClean="0"/>
              <a:t>The syntax doesn't match how we're used to using objects.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solidFill>
                  <a:srgbClr val="800000"/>
                </a:solidFill>
                <a:latin typeface="Courier New" panose="02070309020205020404" pitchFamily="49" charset="0"/>
              </a:rPr>
              <a:t>	draw(cities[i], g);    // static (bad)</a:t>
            </a:r>
            <a:endParaRPr lang="en-US" altLang="en-US" sz="900" b="1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b="1" smtClean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120000"/>
              </a:lnSpc>
            </a:pPr>
            <a:r>
              <a:rPr lang="en-US" altLang="en-US" smtClean="0"/>
              <a:t>The point of classes is to combine state and behavior.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draw</a:t>
            </a:r>
            <a:r>
              <a:rPr lang="en-US" altLang="en-US" smtClean="0"/>
              <a:t> behavior is closely related to 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's data.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mtClean="0"/>
              <a:t>The method belongs </a:t>
            </a:r>
            <a:r>
              <a:rPr lang="en-US" altLang="en-US" i="1" smtClean="0"/>
              <a:t>inside</a:t>
            </a:r>
            <a:r>
              <a:rPr lang="en-US" altLang="en-US" smtClean="0"/>
              <a:t> each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object.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	cities[i].draw(g);     // inside object (better)</a:t>
            </a:r>
          </a:p>
        </p:txBody>
      </p:sp>
    </p:spTree>
    <p:extLst>
      <p:ext uri="{BB962C8B-B14F-4D97-AF65-F5344CB8AC3E}">
        <p14:creationId xmlns:p14="http://schemas.microsoft.com/office/powerpoint/2010/main" val="505760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4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4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4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4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41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Instance methods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tabLst>
                <a:tab pos="2227263" algn="l"/>
              </a:tabLst>
            </a:pPr>
            <a:r>
              <a:rPr lang="en-US" altLang="en-US" b="1" dirty="0" smtClean="0">
                <a:solidFill>
                  <a:srgbClr val="C00000"/>
                </a:solidFill>
              </a:rPr>
              <a:t>instance method</a:t>
            </a:r>
            <a:r>
              <a:rPr lang="en-US" altLang="en-US" dirty="0" smtClean="0"/>
              <a:t> (or </a:t>
            </a:r>
            <a:r>
              <a:rPr lang="en-US" altLang="en-US" b="1" dirty="0" smtClean="0"/>
              <a:t>object method</a:t>
            </a:r>
            <a:r>
              <a:rPr lang="en-US" altLang="en-US" dirty="0" smtClean="0"/>
              <a:t>): Exists inside each object of a class and gives behavior to each object.</a:t>
            </a:r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public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statements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tabLst>
                <a:tab pos="2227263" algn="l"/>
              </a:tabLst>
            </a:pPr>
            <a:r>
              <a:rPr lang="en-US" altLang="en-US" dirty="0" smtClean="0"/>
              <a:t>same syntax as static methods, but without </a:t>
            </a:r>
            <a:r>
              <a:rPr lang="en-US" altLang="en-US" dirty="0" smtClean="0">
                <a:latin typeface="Courier New" panose="02070309020205020404" pitchFamily="49" charset="0"/>
              </a:rPr>
              <a:t>static</a:t>
            </a:r>
            <a:r>
              <a:rPr lang="en-US" altLang="en-US" dirty="0" smtClean="0"/>
              <a:t> keyword</a:t>
            </a:r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dirty="0" smtClean="0"/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dirty="0" smtClean="0"/>
          </a:p>
          <a:p>
            <a:pPr marL="639763" lvl="1" indent="-246063">
              <a:buNone/>
              <a:tabLst>
                <a:tab pos="2227263" algn="l"/>
              </a:tabLst>
            </a:pPr>
            <a:r>
              <a:rPr lang="en-US" altLang="en-US" dirty="0" smtClean="0"/>
              <a:t>	Example: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272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public void shout()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("HELLO THERE!");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577742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Instance method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public class Point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y;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3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// Draws this Point object with the given pen.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    public void draw(Graphics g)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100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 </a:t>
            </a:r>
            <a:r>
              <a:rPr lang="en-US" altLang="en-US" dirty="0" smtClean="0">
                <a:latin typeface="Courier New" panose="02070309020205020404" pitchFamily="49" charset="0"/>
              </a:rPr>
              <a:t>draw</a:t>
            </a:r>
            <a:r>
              <a:rPr lang="en-US" altLang="en-US" dirty="0" smtClean="0"/>
              <a:t> method no longer has a </a:t>
            </a:r>
            <a:r>
              <a:rPr lang="en-US" altLang="en-US" dirty="0" smtClean="0">
                <a:latin typeface="Courier New" panose="02070309020205020404" pitchFamily="49" charset="0"/>
              </a:rPr>
              <a:t>Point p</a:t>
            </a:r>
            <a:r>
              <a:rPr lang="en-US" altLang="en-US" dirty="0" smtClean="0"/>
              <a:t>  parameter.  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How will the method know which point to draw?</a:t>
            </a:r>
          </a:p>
          <a:p>
            <a:pPr lvl="2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How will the method access that point's x/y data?</a:t>
            </a:r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1349890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2200"/>
              <a:t>Each </a:t>
            </a:r>
            <a:r>
              <a:rPr lang="en-US" altLang="en-US" sz="2200">
                <a:latin typeface="Courier New" panose="02070309020205020404" pitchFamily="49" charset="0"/>
              </a:rPr>
              <a:t>Point</a:t>
            </a:r>
            <a:r>
              <a:rPr lang="en-US" altLang="en-US" sz="2200"/>
              <a:t> object has its own copy of the </a:t>
            </a:r>
            <a:r>
              <a:rPr lang="en-US" altLang="en-US" sz="2200">
                <a:latin typeface="Courier New" panose="02070309020205020404" pitchFamily="49" charset="0"/>
              </a:rPr>
              <a:t>draw</a:t>
            </a:r>
            <a:r>
              <a:rPr lang="en-US" altLang="en-US" sz="2200"/>
              <a:t> method, which operates on that object's state: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Point p1 = new Point();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p1.x = 7;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p1.y = 2;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Point p2 = new Point();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p2.x = 4;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p2.y = 3;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p1.draw(g);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p2.draw(g);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734050" y="3073401"/>
            <a:ext cx="4857750" cy="1420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void draw(Graphics g) {</a:t>
            </a:r>
          </a:p>
          <a:p>
            <a:pPr algn="l" eaLnBrk="1" hangingPunct="1"/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// this code can see p1's x and y</a:t>
            </a:r>
          </a:p>
          <a:p>
            <a:pPr algn="l" eaLnBrk="1" hangingPunct="1"/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objects w/ method</a:t>
            </a:r>
          </a:p>
        </p:txBody>
      </p:sp>
      <p:graphicFrame>
        <p:nvGraphicFramePr>
          <p:cNvPr id="844805" name="Group 5"/>
          <p:cNvGraphicFramePr>
            <a:graphicFrameLocks noGrp="1"/>
          </p:cNvGraphicFramePr>
          <p:nvPr/>
        </p:nvGraphicFramePr>
        <p:xfrm>
          <a:off x="5886450" y="31369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44823" name="Group 23"/>
          <p:cNvGraphicFramePr>
            <a:graphicFrameLocks noGrp="1"/>
          </p:cNvGraphicFramePr>
          <p:nvPr/>
        </p:nvGraphicFramePr>
        <p:xfrm>
          <a:off x="5886450" y="49403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47" name="Text Box 41"/>
          <p:cNvSpPr txBox="1">
            <a:spLocks noChangeArrowheads="1"/>
          </p:cNvSpPr>
          <p:nvPr/>
        </p:nvSpPr>
        <p:spPr bwMode="auto">
          <a:xfrm>
            <a:off x="5734050" y="4800601"/>
            <a:ext cx="4857750" cy="1420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void draw(Graphics g) {</a:t>
            </a:r>
          </a:p>
          <a:p>
            <a:pPr algn="l" eaLnBrk="1" hangingPunct="1"/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// this code can see p2's x and y</a:t>
            </a:r>
          </a:p>
          <a:p>
            <a:pPr algn="l" eaLnBrk="1" hangingPunct="1"/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34848" name="Group 42"/>
          <p:cNvGrpSpPr>
            <a:grpSpLocks/>
          </p:cNvGrpSpPr>
          <p:nvPr/>
        </p:nvGrpSpPr>
        <p:grpSpPr bwMode="auto">
          <a:xfrm>
            <a:off x="3609975" y="5146680"/>
            <a:ext cx="1981200" cy="519113"/>
            <a:chOff x="2112" y="3490"/>
            <a:chExt cx="1248" cy="327"/>
          </a:xfrm>
        </p:grpSpPr>
        <p:sp>
          <p:nvSpPr>
            <p:cNvPr id="34853" name="Rectangle 43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latin typeface="Tahoma" panose="020B0604030504040204" pitchFamily="34" charset="0"/>
                  <a:cs typeface="Times New Roman" panose="02020603050405020304" pitchFamily="18" charset="0"/>
                </a:rPr>
                <a:t>p2</a:t>
              </a:r>
            </a:p>
          </p:txBody>
        </p:sp>
        <p:sp>
          <p:nvSpPr>
            <p:cNvPr id="34854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5" name="Oval 45"/>
            <p:cNvSpPr>
              <a:spLocks noChangeArrowheads="1"/>
            </p:cNvSpPr>
            <p:nvPr/>
          </p:nvSpPr>
          <p:spPr bwMode="auto">
            <a:xfrm>
              <a:off x="2824" y="3490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49" name="Group 46"/>
          <p:cNvGrpSpPr>
            <a:grpSpLocks/>
          </p:cNvGrpSpPr>
          <p:nvPr/>
        </p:nvGrpSpPr>
        <p:grpSpPr bwMode="auto">
          <a:xfrm>
            <a:off x="6438900" y="1851025"/>
            <a:ext cx="1390650" cy="1101725"/>
            <a:chOff x="3000" y="1177"/>
            <a:chExt cx="876" cy="694"/>
          </a:xfrm>
        </p:grpSpPr>
        <p:sp>
          <p:nvSpPr>
            <p:cNvPr id="34850" name="Rectangle 47"/>
            <p:cNvSpPr>
              <a:spLocks noChangeArrowheads="1"/>
            </p:cNvSpPr>
            <p:nvPr/>
          </p:nvSpPr>
          <p:spPr bwMode="auto">
            <a:xfrm>
              <a:off x="3000" y="1199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latin typeface="Tahoma" panose="020B0604030504040204" pitchFamily="34" charset="0"/>
                  <a:cs typeface="Times New Roman" panose="02020603050405020304" pitchFamily="18" charset="0"/>
                </a:rPr>
                <a:t>p1</a:t>
              </a:r>
            </a:p>
          </p:txBody>
        </p:sp>
        <p:sp>
          <p:nvSpPr>
            <p:cNvPr id="34851" name="Line 48"/>
            <p:cNvSpPr>
              <a:spLocks noChangeShapeType="1"/>
            </p:cNvSpPr>
            <p:nvPr/>
          </p:nvSpPr>
          <p:spPr bwMode="auto">
            <a:xfrm flipH="1">
              <a:off x="3754" y="1453"/>
              <a:ext cx="3" cy="4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2" name="Oval 49"/>
            <p:cNvSpPr>
              <a:spLocks noChangeArrowheads="1"/>
            </p:cNvSpPr>
            <p:nvPr/>
          </p:nvSpPr>
          <p:spPr bwMode="auto">
            <a:xfrm>
              <a:off x="3712" y="1177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4050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implicit parameter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b="1" dirty="0" smtClean="0"/>
              <a:t>implicit parameter</a:t>
            </a:r>
            <a:r>
              <a:rPr lang="en-US" altLang="en-US" dirty="0" smtClean="0"/>
              <a:t>:</a:t>
            </a:r>
            <a:br>
              <a:rPr lang="en-US" altLang="en-US" dirty="0" smtClean="0"/>
            </a:br>
            <a:r>
              <a:rPr lang="en-US" altLang="en-US" dirty="0" smtClean="0"/>
              <a:t>The object on which an instance method is called.</a:t>
            </a:r>
            <a:endParaRPr lang="en-US" altLang="en-US" sz="900" dirty="0"/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During the call </a:t>
            </a:r>
            <a:r>
              <a:rPr lang="en-US" altLang="en-US" dirty="0" smtClean="0">
                <a:latin typeface="Courier New" panose="02070309020205020404" pitchFamily="49" charset="0"/>
              </a:rPr>
              <a:t>p1.draw(g);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dirty="0" smtClean="0"/>
              <a:t>the object referred to by 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p1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is the implicit parameter.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During the call </a:t>
            </a:r>
            <a:r>
              <a:rPr lang="en-US" altLang="en-US" dirty="0" smtClean="0">
                <a:latin typeface="Courier New" panose="02070309020205020404" pitchFamily="49" charset="0"/>
              </a:rPr>
              <a:t>p2.draw(g);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dirty="0" smtClean="0"/>
              <a:t>the object referred to by 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p2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is the implicit parameter.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The instance method can refer to that object's fields.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dirty="0" smtClean="0"/>
              <a:t>We say that it executes in the </a:t>
            </a:r>
            <a:r>
              <a:rPr lang="en-US" altLang="en-US" i="1" dirty="0" smtClean="0">
                <a:solidFill>
                  <a:srgbClr val="C00000"/>
                </a:solidFill>
              </a:rPr>
              <a:t>context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of a particular object.</a:t>
            </a:r>
          </a:p>
          <a:p>
            <a:pPr lvl="2" eaLnBrk="1" hangingPunct="1">
              <a:lnSpc>
                <a:spcPct val="120000"/>
              </a:lnSpc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120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draw</a:t>
            </a:r>
            <a:r>
              <a:rPr lang="en-US" altLang="en-US" dirty="0" smtClean="0"/>
              <a:t> can refer to the </a:t>
            </a:r>
            <a:r>
              <a:rPr lang="en-US" altLang="en-US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/>
              <a:t> of the object it was called on.</a:t>
            </a:r>
          </a:p>
        </p:txBody>
      </p:sp>
    </p:spTree>
    <p:extLst>
      <p:ext uri="{BB962C8B-B14F-4D97-AF65-F5344CB8AC3E}">
        <p14:creationId xmlns:p14="http://schemas.microsoft.com/office/powerpoint/2010/main" val="7789563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class, version 2</a:t>
            </a:r>
          </a:p>
        </p:txBody>
      </p:sp>
      <p:sp>
        <p:nvSpPr>
          <p:cNvPr id="3686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class Point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y;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1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    // Draws this Point object.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public void draw(Graphics g)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g.fillOval(</a:t>
            </a:r>
            <a:r>
              <a:rPr lang="en-US" altLang="en-US" sz="2000" b="1">
                <a:latin typeface="Courier New" panose="02070309020205020404" pitchFamily="49" charset="0"/>
              </a:rPr>
              <a:t>x</a:t>
            </a:r>
            <a:r>
              <a:rPr lang="en-US" altLang="en-US" sz="2000">
                <a:latin typeface="Courier New" panose="02070309020205020404" pitchFamily="49" charset="0"/>
              </a:rPr>
              <a:t>, </a:t>
            </a:r>
            <a:r>
              <a:rPr lang="en-US" altLang="en-US" sz="2000" b="1">
                <a:latin typeface="Courier New" panose="02070309020205020404" pitchFamily="49" charset="0"/>
              </a:rPr>
              <a:t>y</a:t>
            </a:r>
            <a:r>
              <a:rPr lang="en-US" altLang="en-US" sz="2000">
                <a:latin typeface="Courier New" panose="02070309020205020404" pitchFamily="49" charset="0"/>
              </a:rPr>
              <a:t>, 3, 3);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g.drawString("(" + </a:t>
            </a:r>
            <a:r>
              <a:rPr lang="en-US" altLang="en-US" sz="2000" b="1">
                <a:latin typeface="Courier New" panose="02070309020205020404" pitchFamily="49" charset="0"/>
              </a:rPr>
              <a:t>x</a:t>
            </a:r>
            <a:r>
              <a:rPr lang="en-US" altLang="en-US" sz="2000">
                <a:latin typeface="Courier New" panose="02070309020205020404" pitchFamily="49" charset="0"/>
              </a:rPr>
              <a:t> + ", " + </a:t>
            </a:r>
            <a:r>
              <a:rPr lang="en-US" altLang="en-US" sz="2000" b="1">
                <a:latin typeface="Courier New" panose="02070309020205020404" pitchFamily="49" charset="0"/>
              </a:rPr>
              <a:t>y</a:t>
            </a:r>
            <a:r>
              <a:rPr lang="en-US" altLang="en-US" sz="2000">
                <a:latin typeface="Courier New" panose="02070309020205020404" pitchFamily="49" charset="0"/>
              </a:rPr>
              <a:t> + ")", </a:t>
            </a:r>
            <a:r>
              <a:rPr lang="en-US" altLang="en-US" sz="2000" b="1">
                <a:latin typeface="Courier New" panose="02070309020205020404" pitchFamily="49" charset="0"/>
              </a:rPr>
              <a:t>x</a:t>
            </a:r>
            <a:r>
              <a:rPr lang="en-US" altLang="en-US" sz="2000">
                <a:latin typeface="Courier New" panose="02070309020205020404" pitchFamily="49" charset="0"/>
              </a:rPr>
              <a:t>, </a:t>
            </a:r>
            <a:r>
              <a:rPr lang="en-US" altLang="en-US" sz="2000" b="1">
                <a:latin typeface="Courier New" panose="02070309020205020404" pitchFamily="49" charset="0"/>
              </a:rPr>
              <a:t>y</a:t>
            </a:r>
            <a:r>
              <a:rPr lang="en-US" altLang="en-US" sz="200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000"/>
          </a:p>
          <a:p>
            <a:pPr lvl="1" eaLnBrk="1" hangingPunct="1">
              <a:lnSpc>
                <a:spcPct val="110000"/>
              </a:lnSpc>
            </a:pPr>
            <a:r>
              <a:rPr lang="en-US" altLang="en-US" smtClean="0"/>
              <a:t>Each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 contains a </a:t>
            </a:r>
            <a:r>
              <a:rPr lang="en-US" altLang="en-US" smtClean="0">
                <a:latin typeface="Courier New" panose="02070309020205020404" pitchFamily="49" charset="0"/>
              </a:rPr>
              <a:t>draw</a:t>
            </a:r>
            <a:r>
              <a:rPr lang="en-US" altLang="en-US" smtClean="0"/>
              <a:t> method that draws that point at its current </a:t>
            </a:r>
            <a:r>
              <a:rPr lang="en-US" altLang="en-US" smtClean="0">
                <a:latin typeface="Courier New" panose="02070309020205020404" pitchFamily="49" charset="0"/>
              </a:rPr>
              <a:t>x</a:t>
            </a:r>
            <a:r>
              <a:rPr lang="en-US" altLang="en-US" smtClean="0"/>
              <a:t>/</a:t>
            </a:r>
            <a:r>
              <a:rPr lang="en-US" altLang="en-US" smtClean="0">
                <a:latin typeface="Courier New" panose="02070309020205020404" pitchFamily="49" charset="0"/>
              </a:rPr>
              <a:t>y</a:t>
            </a:r>
            <a:r>
              <a:rPr lang="en-US" altLang="en-US" smtClean="0"/>
              <a:t> position.</a:t>
            </a:r>
          </a:p>
        </p:txBody>
      </p:sp>
    </p:spTree>
    <p:extLst>
      <p:ext uri="{BB962C8B-B14F-4D97-AF65-F5344CB8AC3E}">
        <p14:creationId xmlns:p14="http://schemas.microsoft.com/office/powerpoint/2010/main" val="859583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Kinds of methods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accessor</a:t>
            </a:r>
            <a:r>
              <a:rPr lang="en-US" altLang="en-US" dirty="0" smtClean="0"/>
              <a:t>:	A method that lets clients examine object state.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Examples: </a:t>
            </a:r>
            <a:r>
              <a:rPr lang="en-US" altLang="en-US" dirty="0" smtClean="0">
                <a:latin typeface="Courier New" panose="02070309020205020404" pitchFamily="49" charset="0"/>
              </a:rPr>
              <a:t>distance</a:t>
            </a:r>
            <a:r>
              <a:rPr lang="en-US" altLang="en-US" dirty="0" smtClean="0"/>
              <a:t>, </a:t>
            </a:r>
            <a:r>
              <a:rPr lang="en-US" altLang="en-US" dirty="0" err="1" smtClean="0">
                <a:latin typeface="Courier New" panose="02070309020205020404" pitchFamily="49" charset="0"/>
              </a:rPr>
              <a:t>distanceFromOrigin</a:t>
            </a:r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often has a non-</a:t>
            </a:r>
            <a:r>
              <a:rPr lang="en-US" altLang="en-US" dirty="0" smtClean="0">
                <a:latin typeface="Courier New" panose="02070309020205020404" pitchFamily="49" charset="0"/>
              </a:rPr>
              <a:t>void</a:t>
            </a:r>
            <a:r>
              <a:rPr lang="en-US" altLang="en-US" dirty="0" smtClean="0"/>
              <a:t> return type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b="1" dirty="0" err="1" smtClean="0"/>
              <a:t>mutator</a:t>
            </a:r>
            <a:r>
              <a:rPr lang="en-US" altLang="en-US" dirty="0" smtClean="0"/>
              <a:t>:	A method that modifies an object's state.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Examples: </a:t>
            </a:r>
            <a:r>
              <a:rPr lang="en-US" altLang="en-US" dirty="0" err="1" smtClean="0">
                <a:latin typeface="Courier New" panose="02070309020205020404" pitchFamily="49" charset="0"/>
              </a:rPr>
              <a:t>setLocation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translate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495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Mutator method questions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Write a method </a:t>
            </a:r>
            <a:r>
              <a:rPr lang="en-US" altLang="en-US" smtClean="0">
                <a:latin typeface="Courier New" panose="02070309020205020404" pitchFamily="49" charset="0"/>
              </a:rPr>
              <a:t>setLocation</a:t>
            </a:r>
            <a:r>
              <a:rPr lang="en-US" altLang="en-US" smtClean="0"/>
              <a:t> that changes 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's location to the (</a:t>
            </a:r>
            <a:r>
              <a:rPr lang="en-US" altLang="en-US" i="1" smtClean="0"/>
              <a:t>x</a:t>
            </a:r>
            <a:r>
              <a:rPr lang="en-US" altLang="en-US" smtClean="0"/>
              <a:t>, </a:t>
            </a:r>
            <a:r>
              <a:rPr lang="en-US" altLang="en-US" i="1" smtClean="0"/>
              <a:t>y</a:t>
            </a:r>
            <a:r>
              <a:rPr lang="en-US" altLang="en-US" smtClean="0"/>
              <a:t>) values passed.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Write a method </a:t>
            </a:r>
            <a:r>
              <a:rPr lang="en-US" altLang="en-US" smtClean="0">
                <a:latin typeface="Courier New" panose="02070309020205020404" pitchFamily="49" charset="0"/>
              </a:rPr>
              <a:t>translate</a:t>
            </a:r>
            <a:r>
              <a:rPr lang="en-US" altLang="en-US" smtClean="0"/>
              <a:t> that changes 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's location by a given </a:t>
            </a:r>
            <a:r>
              <a:rPr lang="en-US" altLang="en-US" i="1" smtClean="0"/>
              <a:t>dx</a:t>
            </a:r>
            <a:r>
              <a:rPr lang="en-US" altLang="en-US" smtClean="0"/>
              <a:t>, </a:t>
            </a:r>
            <a:r>
              <a:rPr lang="en-US" altLang="en-US" i="1" smtClean="0"/>
              <a:t>dy</a:t>
            </a:r>
            <a:r>
              <a:rPr lang="en-US" altLang="en-US" smtClean="0"/>
              <a:t> amount.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Modify the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and client code to use these methods.</a:t>
            </a:r>
          </a:p>
        </p:txBody>
      </p:sp>
    </p:spTree>
    <p:extLst>
      <p:ext uri="{BB962C8B-B14F-4D97-AF65-F5344CB8AC3E}">
        <p14:creationId xmlns:p14="http://schemas.microsoft.com/office/powerpoint/2010/main" val="518364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Complexity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4114800"/>
            <a:ext cx="11430000" cy="2386096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What type of algorithm is this?</a:t>
            </a:r>
            <a:endParaRPr lang="en-US" altLang="en-US" dirty="0"/>
          </a:p>
          <a:p>
            <a:r>
              <a:rPr lang="en-US" altLang="en-US" dirty="0" smtClean="0"/>
              <a:t>What operation should we count? </a:t>
            </a:r>
            <a:endParaRPr lang="en-US" altLang="en-US" dirty="0"/>
          </a:p>
          <a:p>
            <a:r>
              <a:rPr lang="en-US" altLang="en-US" dirty="0" smtClean="0"/>
              <a:t> What’s the worst case? </a:t>
            </a:r>
          </a:p>
          <a:p>
            <a:pPr lvl="1"/>
            <a:r>
              <a:rPr lang="en-US" altLang="en-US" dirty="0" smtClean="0"/>
              <a:t>For worst case, T(N) = ? = O(?)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309614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for</a:t>
            </a:r>
            <a:r>
              <a:rPr lang="en-US" alt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400" dirty="0">
                <a:latin typeface="Lucida Console" panose="020B0609040504020204" pitchFamily="49" charset="0"/>
              </a:rPr>
              <a:t>(i = N - 1; i &gt; 0; --i)</a:t>
            </a:r>
          </a:p>
          <a:p>
            <a:pPr algn="l"/>
            <a:r>
              <a:rPr lang="en-US" altLang="en-US" sz="2400" dirty="0">
                <a:latin typeface="Lucida Console" panose="020B0609040504020204" pitchFamily="49" charset="0"/>
              </a:rPr>
              <a:t>  </a:t>
            </a:r>
            <a:r>
              <a:rPr lang="en-US" alt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for</a:t>
            </a:r>
            <a:r>
              <a:rPr lang="en-US" alt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400" dirty="0">
                <a:latin typeface="Lucida Console" panose="020B0609040504020204" pitchFamily="49" charset="0"/>
              </a:rPr>
              <a:t>(j = 0; j &lt; i; ++j)</a:t>
            </a:r>
          </a:p>
          <a:p>
            <a:pPr algn="l"/>
            <a:r>
              <a:rPr lang="en-US" altLang="en-US" sz="2400" dirty="0">
                <a:latin typeface="Lucida Console" panose="020B0609040504020204" pitchFamily="49" charset="0"/>
              </a:rPr>
              <a:t>    </a:t>
            </a:r>
            <a:r>
              <a:rPr lang="en-US" alt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if</a:t>
            </a:r>
            <a:r>
              <a:rPr lang="en-US" alt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400" dirty="0">
                <a:latin typeface="Lucida Console" panose="020B0609040504020204" pitchFamily="49" charset="0"/>
              </a:rPr>
              <a:t>(A[j] &gt; A[j + 1])</a:t>
            </a:r>
          </a:p>
          <a:p>
            <a:pPr algn="l"/>
            <a:r>
              <a:rPr lang="en-US" altLang="en-US" sz="2400" dirty="0">
                <a:latin typeface="Lucida Console" panose="020B0609040504020204" pitchFamily="49" charset="0"/>
              </a:rPr>
              <a:t>      swap (A[j], A[j + 1]);</a:t>
            </a:r>
            <a:endParaRPr lang="en-US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Mutator method answers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void setLocation(int newX, int newY)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x = newX;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y = newY;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void translate(int dx, int dy)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x = x + dx;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y = y + dy;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// alternative solution that utilizes setLocation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void translate(int dx, int dy)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setLocation(x + dx, y + dy);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50479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Accessor method questions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method </a:t>
            </a:r>
            <a:r>
              <a:rPr lang="en-US" altLang="en-US" dirty="0" smtClean="0">
                <a:latin typeface="Courier New" panose="02070309020205020404" pitchFamily="49" charset="0"/>
              </a:rPr>
              <a:t>distance</a:t>
            </a:r>
            <a:r>
              <a:rPr lang="en-US" altLang="en-US" dirty="0" smtClean="0"/>
              <a:t> that computes the distance between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and another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parameter.</a:t>
            </a:r>
            <a:endParaRPr lang="en-US" altLang="en-US" sz="1100" dirty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smtClean="0"/>
              <a:t>	Use the formula:</a:t>
            </a:r>
            <a:endParaRPr lang="en-US" altLang="en-US" sz="1400" dirty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Write a method </a:t>
            </a:r>
            <a:r>
              <a:rPr lang="en-US" altLang="en-US" dirty="0" err="1" smtClean="0">
                <a:latin typeface="Courier New" panose="02070309020205020404" pitchFamily="49" charset="0"/>
              </a:rPr>
              <a:t>distanceFromOrigin</a:t>
            </a:r>
            <a:r>
              <a:rPr lang="en-US" altLang="en-US" dirty="0" smtClean="0"/>
              <a:t> that returns the distance between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and the origin, (0, 0).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Modify the client code to use these methods.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72000" y="2365375"/>
          <a:ext cx="2819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422360" imgH="291960" progId="Equation.3">
                  <p:embed/>
                </p:oleObj>
              </mc:Choice>
              <mc:Fallback>
                <p:oleObj name="Equation" r:id="rId3" imgW="14223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365375"/>
                        <a:ext cx="2819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67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Classes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programming problem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200" dirty="0"/>
              <a:t>Given a file of cities' (x, y) coordinates,</a:t>
            </a:r>
            <a:br>
              <a:rPr lang="en-US" altLang="en-US" sz="2200" dirty="0"/>
            </a:br>
            <a:r>
              <a:rPr lang="en-US" altLang="en-US" sz="2200" dirty="0"/>
              <a:t>which begins with the number of cities: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6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50 20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90 60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10 72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74 98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5 136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150 91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/>
              <a:t>Write a program to draw the cities on a </a:t>
            </a:r>
            <a:r>
              <a:rPr lang="en-US" altLang="en-US" sz="2200" dirty="0" err="1">
                <a:latin typeface="Courier New" panose="02070309020205020404" pitchFamily="49" charset="0"/>
              </a:rPr>
              <a:t>DrawingPanel</a:t>
            </a:r>
            <a:r>
              <a:rPr lang="en-US" altLang="en-US" sz="2200" dirty="0"/>
              <a:t>, then drop a "bomb" that turns all cities red that are within a given radius: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Blast site x?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100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Blast site y?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100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Blast radius?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75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Kaboom</a:t>
            </a:r>
            <a:r>
              <a:rPr lang="en-US" altLang="en-US" sz="2000" dirty="0">
                <a:latin typeface="Courier New" panose="02070309020205020404" pitchFamily="49" charset="0"/>
              </a:rPr>
              <a:t>!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1285876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9087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bad solution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z="20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Scanner input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Scanner(</a:t>
            </a:r>
            <a:r>
              <a:rPr lang="en-US" altLang="en-US" sz="20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File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"cities.txt"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cityCount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xCoords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= new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cityCount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yCoords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= new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cityCount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cityCount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xCoords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[i] =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();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read each city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yCoords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[i] =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r>
              <a:rPr lang="en-US" altLang="en-US" sz="2400" b="1" dirty="0"/>
              <a:t>parallel arrays</a:t>
            </a:r>
            <a:r>
              <a:rPr lang="en-US" altLang="en-US" sz="2400" dirty="0"/>
              <a:t>: 2+ arrays with related data at same indexes</a:t>
            </a:r>
            <a:r>
              <a:rPr lang="en-US" altLang="en-US" sz="2400" dirty="0" smtClean="0"/>
              <a:t>.</a:t>
            </a:r>
            <a:endParaRPr lang="en-US" altLang="en-US" sz="1800" dirty="0"/>
          </a:p>
          <a:p>
            <a:pPr lvl="1"/>
            <a:r>
              <a:rPr lang="en-US" altLang="en-US" sz="2200" dirty="0"/>
              <a:t>Sometimes considered poor style</a:t>
            </a:r>
          </a:p>
        </p:txBody>
      </p:sp>
    </p:spTree>
    <p:extLst>
      <p:ext uri="{BB962C8B-B14F-4D97-AF65-F5344CB8AC3E}">
        <p14:creationId xmlns:p14="http://schemas.microsoft.com/office/powerpoint/2010/main" val="94604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Observations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data in this problem is a set of points.</a:t>
            </a:r>
          </a:p>
          <a:p>
            <a:pPr eaLnBrk="1" hangingPunct="1"/>
            <a:r>
              <a:rPr lang="en-US" altLang="en-US" smtClean="0"/>
              <a:t>It would be better stored as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objects.</a:t>
            </a:r>
          </a:p>
          <a:p>
            <a:pPr lvl="1" eaLnBrk="1" hangingPunct="1"/>
            <a:endParaRPr lang="en-US" altLang="en-US" sz="900"/>
          </a:p>
          <a:p>
            <a:pPr lvl="1" eaLnBrk="1" hangingPunct="1"/>
            <a:r>
              <a:rPr lang="en-US" altLang="en-US" smtClean="0"/>
              <a:t>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would store a city's x/y data.</a:t>
            </a:r>
            <a:endParaRPr lang="en-US" altLang="en-US" sz="90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We could compare distances between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s</a:t>
            </a:r>
            <a:br>
              <a:rPr lang="en-US" altLang="en-US" smtClean="0"/>
            </a:br>
            <a:r>
              <a:rPr lang="en-US" altLang="en-US" smtClean="0"/>
              <a:t>to see whether the bomb hit a given city.</a:t>
            </a:r>
            <a:endParaRPr lang="en-US" altLang="en-US" sz="90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Each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would know how to draw itself.</a:t>
            </a:r>
            <a:endParaRPr lang="en-US" altLang="en-US" sz="90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The overall program would be shorter and cleaner.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1285876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Clients of objects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client program</a:t>
            </a:r>
            <a:r>
              <a:rPr lang="en-US" altLang="en-US" smtClean="0"/>
              <a:t>: A program that uses objects.</a:t>
            </a:r>
          </a:p>
          <a:p>
            <a:pPr lvl="1"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anose="02070309020205020404" pitchFamily="49" charset="0"/>
              </a:rPr>
              <a:t>Bomb</a:t>
            </a:r>
            <a:r>
              <a:rPr lang="en-US" altLang="en-US" smtClean="0"/>
              <a:t> is a client of </a:t>
            </a:r>
            <a:r>
              <a:rPr lang="en-US" altLang="en-US" smtClean="0">
                <a:latin typeface="Courier New" panose="02070309020205020404" pitchFamily="49" charset="0"/>
              </a:rPr>
              <a:t>DrawingPanel, Graphics</a:t>
            </a:r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971675" y="2514601"/>
            <a:ext cx="4114800" cy="2066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u="sng">
                <a:latin typeface="Courier New" panose="02070309020205020404" pitchFamily="49" charset="0"/>
                <a:cs typeface="Times New Roman" panose="02020603050405020304" pitchFamily="18" charset="0"/>
              </a:rPr>
              <a:t>Bomb.java</a:t>
            </a:r>
            <a:r>
              <a:rPr lang="en-US" altLang="en-US" sz="1600" u="sng">
                <a:latin typeface="Verdana" panose="020B0604030504040204" pitchFamily="34" charset="0"/>
                <a:cs typeface="Times New Roman" panose="02020603050405020304" pitchFamily="18" charset="0"/>
              </a:rPr>
              <a:t> (client program)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class Bomb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main(String[] args)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    new DrawingPanel(...)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    new DrawingPanel(...)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    ...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}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58000" y="2400301"/>
            <a:ext cx="3581400" cy="1089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u="sng">
                <a:latin typeface="Courier New" panose="02070309020205020404" pitchFamily="49" charset="0"/>
                <a:cs typeface="Times New Roman" panose="02020603050405020304" pitchFamily="18" charset="0"/>
              </a:rPr>
              <a:t>DrawingPanel.java</a:t>
            </a:r>
            <a:r>
              <a:rPr lang="en-US" altLang="en-US" sz="1600" u="sng">
                <a:latin typeface="Verdana" panose="020B0604030504040204" pitchFamily="34" charset="0"/>
                <a:cs typeface="Times New Roman" panose="02020603050405020304" pitchFamily="18" charset="0"/>
              </a:rPr>
              <a:t> (class)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class DrawingPanel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...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5705475" y="2686050"/>
            <a:ext cx="1066800" cy="19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5638800" y="3505200"/>
            <a:ext cx="3124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638800" y="37338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29"/>
          <a:stretch>
            <a:fillRect/>
          </a:stretch>
        </p:blipFill>
        <p:spPr bwMode="auto">
          <a:xfrm>
            <a:off x="6696075" y="4381500"/>
            <a:ext cx="36576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1757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17327</TotalTime>
  <Words>2307</Words>
  <Application>Microsoft Macintosh PowerPoint</Application>
  <PresentationFormat>Widescreen</PresentationFormat>
  <Paragraphs>625</Paragraphs>
  <Slides>41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4" baseType="lpstr">
      <vt:lpstr>Arial</vt:lpstr>
      <vt:lpstr>Calibri</vt:lpstr>
      <vt:lpstr>Calibri Light</vt:lpstr>
      <vt:lpstr>Consolas</vt:lpstr>
      <vt:lpstr>Courier New</vt:lpstr>
      <vt:lpstr>Lucida Console</vt:lpstr>
      <vt:lpstr>Mangal</vt:lpstr>
      <vt:lpstr>Tahoma</vt:lpstr>
      <vt:lpstr>Times New Roman</vt:lpstr>
      <vt:lpstr>Verdana</vt:lpstr>
      <vt:lpstr>Wingdings</vt:lpstr>
      <vt:lpstr>Custom Design</vt:lpstr>
      <vt:lpstr>Equation</vt:lpstr>
      <vt:lpstr>Complexity and Classes</vt:lpstr>
      <vt:lpstr>Complexity</vt:lpstr>
      <vt:lpstr>Complexity</vt:lpstr>
      <vt:lpstr>Complexity</vt:lpstr>
      <vt:lpstr>Classes</vt:lpstr>
      <vt:lpstr>A programming problem</vt:lpstr>
      <vt:lpstr>A bad solution</vt:lpstr>
      <vt:lpstr>Observations</vt:lpstr>
      <vt:lpstr>Clients of objects</vt:lpstr>
      <vt:lpstr>Classes and objects</vt:lpstr>
      <vt:lpstr>Blueprint analogy</vt:lpstr>
      <vt:lpstr>Abstraction</vt:lpstr>
      <vt:lpstr>Our task</vt:lpstr>
      <vt:lpstr>Point objects (desired)</vt:lpstr>
      <vt:lpstr>Point class as blueprint</vt:lpstr>
      <vt:lpstr>Object state: Fields</vt:lpstr>
      <vt:lpstr>Point class, version 1</vt:lpstr>
      <vt:lpstr>Fields</vt:lpstr>
      <vt:lpstr>Accessing fields</vt:lpstr>
      <vt:lpstr>A class and its client</vt:lpstr>
      <vt:lpstr>PointMain client example</vt:lpstr>
      <vt:lpstr>Arrays of objects</vt:lpstr>
      <vt:lpstr>Things you can do with null</vt:lpstr>
      <vt:lpstr>Null pointer exception</vt:lpstr>
      <vt:lpstr>Looking before you leap</vt:lpstr>
      <vt:lpstr>Two-phase initialization</vt:lpstr>
      <vt:lpstr>Bomb answer 1</vt:lpstr>
      <vt:lpstr>Bomb answer 2</vt:lpstr>
      <vt:lpstr>Object behavior: Methods</vt:lpstr>
      <vt:lpstr>Client code redundancy</vt:lpstr>
      <vt:lpstr>Eliminating redundancy, v1</vt:lpstr>
      <vt:lpstr>Problem with static method</vt:lpstr>
      <vt:lpstr>Instance methods</vt:lpstr>
      <vt:lpstr>Instance method example</vt:lpstr>
      <vt:lpstr>Point objects w/ method</vt:lpstr>
      <vt:lpstr>The implicit parameter</vt:lpstr>
      <vt:lpstr>Point class, version 2</vt:lpstr>
      <vt:lpstr>Kinds of methods</vt:lpstr>
      <vt:lpstr>Mutator method questions</vt:lpstr>
      <vt:lpstr>Mutator method answers</vt:lpstr>
      <vt:lpstr>Accessor method questions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594</cp:revision>
  <dcterms:created xsi:type="dcterms:W3CDTF">2008-06-28T20:57:21Z</dcterms:created>
  <dcterms:modified xsi:type="dcterms:W3CDTF">2017-09-06T20:38:20Z</dcterms:modified>
</cp:coreProperties>
</file>