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30"/>
  </p:notesMasterIdLst>
  <p:sldIdLst>
    <p:sldId id="256" r:id="rId2"/>
    <p:sldId id="310" r:id="rId3"/>
    <p:sldId id="311" r:id="rId4"/>
    <p:sldId id="340" r:id="rId5"/>
    <p:sldId id="312" r:id="rId6"/>
    <p:sldId id="313" r:id="rId7"/>
    <p:sldId id="315" r:id="rId8"/>
    <p:sldId id="318" r:id="rId9"/>
    <p:sldId id="320" r:id="rId10"/>
    <p:sldId id="321" r:id="rId11"/>
    <p:sldId id="322" r:id="rId12"/>
    <p:sldId id="323" r:id="rId13"/>
    <p:sldId id="339" r:id="rId14"/>
    <p:sldId id="324" r:id="rId15"/>
    <p:sldId id="325" r:id="rId16"/>
    <p:sldId id="326" r:id="rId17"/>
    <p:sldId id="327" r:id="rId18"/>
    <p:sldId id="328" r:id="rId19"/>
    <p:sldId id="329" r:id="rId20"/>
    <p:sldId id="330" r:id="rId21"/>
    <p:sldId id="331" r:id="rId22"/>
    <p:sldId id="332" r:id="rId23"/>
    <p:sldId id="333" r:id="rId24"/>
    <p:sldId id="334" r:id="rId25"/>
    <p:sldId id="341" r:id="rId26"/>
    <p:sldId id="335" r:id="rId27"/>
    <p:sldId id="336" r:id="rId28"/>
    <p:sldId id="337" r:id="rId29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8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9" autoAdjust="0"/>
    <p:restoredTop sz="85752" autoAdjust="0"/>
  </p:normalViewPr>
  <p:slideViewPr>
    <p:cSldViewPr>
      <p:cViewPr>
        <p:scale>
          <a:sx n="120" d="100"/>
          <a:sy n="120" d="100"/>
        </p:scale>
        <p:origin x="704" y="-1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DF80A8-D189-D04B-9A59-2E6322E2A6E3}" type="doc">
      <dgm:prSet loTypeId="urn:microsoft.com/office/officeart/2005/8/layout/cycle3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A1E0FDE8-3AC5-C240-8D44-210D593F0588}">
      <dgm:prSet/>
      <dgm:spPr/>
      <dgm:t>
        <a:bodyPr/>
        <a:lstStyle/>
        <a:p>
          <a:pPr rtl="0"/>
          <a:r>
            <a:rPr lang="en-US" smtClean="0"/>
            <a:t>Specification</a:t>
          </a:r>
          <a:endParaRPr lang="en-US"/>
        </a:p>
      </dgm:t>
    </dgm:pt>
    <dgm:pt modelId="{FE5CB1F5-5424-5642-A15D-D550E40C78A0}" type="parTrans" cxnId="{45D6F73E-23B5-9045-8E47-56D34E040510}">
      <dgm:prSet/>
      <dgm:spPr/>
      <dgm:t>
        <a:bodyPr/>
        <a:lstStyle/>
        <a:p>
          <a:endParaRPr lang="en-US"/>
        </a:p>
      </dgm:t>
    </dgm:pt>
    <dgm:pt modelId="{619F7C81-BD85-0747-B0E9-85C58362326B}" type="sibTrans" cxnId="{45D6F73E-23B5-9045-8E47-56D34E040510}">
      <dgm:prSet/>
      <dgm:spPr/>
      <dgm:t>
        <a:bodyPr/>
        <a:lstStyle/>
        <a:p>
          <a:endParaRPr lang="en-US"/>
        </a:p>
      </dgm:t>
    </dgm:pt>
    <dgm:pt modelId="{1901E411-4001-844D-B88B-702E8C761F6F}">
      <dgm:prSet/>
      <dgm:spPr/>
      <dgm:t>
        <a:bodyPr/>
        <a:lstStyle/>
        <a:p>
          <a:pPr rtl="0"/>
          <a:r>
            <a:rPr lang="en-US" smtClean="0"/>
            <a:t>Design</a:t>
          </a:r>
          <a:endParaRPr lang="en-US"/>
        </a:p>
      </dgm:t>
    </dgm:pt>
    <dgm:pt modelId="{2D1B4851-1FFA-B341-B545-ABEDE4E4ECF2}" type="parTrans" cxnId="{4867E70B-2424-D64F-8D0D-F224F54D8473}">
      <dgm:prSet/>
      <dgm:spPr/>
      <dgm:t>
        <a:bodyPr/>
        <a:lstStyle/>
        <a:p>
          <a:endParaRPr lang="en-US"/>
        </a:p>
      </dgm:t>
    </dgm:pt>
    <dgm:pt modelId="{00C069D1-79BB-7A42-B56C-89CE4BF3F8F4}" type="sibTrans" cxnId="{4867E70B-2424-D64F-8D0D-F224F54D8473}">
      <dgm:prSet/>
      <dgm:spPr/>
      <dgm:t>
        <a:bodyPr/>
        <a:lstStyle/>
        <a:p>
          <a:endParaRPr lang="en-US"/>
        </a:p>
      </dgm:t>
    </dgm:pt>
    <dgm:pt modelId="{FB9D13FC-AA39-7C43-811B-3842F58CA5A7}">
      <dgm:prSet/>
      <dgm:spPr/>
      <dgm:t>
        <a:bodyPr/>
        <a:lstStyle/>
        <a:p>
          <a:pPr rtl="0"/>
          <a:r>
            <a:rPr lang="en-US" smtClean="0"/>
            <a:t>Implementation</a:t>
          </a:r>
          <a:endParaRPr lang="en-US"/>
        </a:p>
      </dgm:t>
    </dgm:pt>
    <dgm:pt modelId="{EE689F6E-C1F0-5745-94D3-1896E8BEF273}" type="parTrans" cxnId="{C0E4689B-E1D9-6C4A-93A3-14EFD72DDE67}">
      <dgm:prSet/>
      <dgm:spPr/>
      <dgm:t>
        <a:bodyPr/>
        <a:lstStyle/>
        <a:p>
          <a:endParaRPr lang="en-US"/>
        </a:p>
      </dgm:t>
    </dgm:pt>
    <dgm:pt modelId="{D8069772-62C8-C441-81D5-CFAF65B16125}" type="sibTrans" cxnId="{C0E4689B-E1D9-6C4A-93A3-14EFD72DDE67}">
      <dgm:prSet/>
      <dgm:spPr/>
      <dgm:t>
        <a:bodyPr/>
        <a:lstStyle/>
        <a:p>
          <a:endParaRPr lang="en-US"/>
        </a:p>
      </dgm:t>
    </dgm:pt>
    <dgm:pt modelId="{DA9BD93C-EF1E-6A40-B154-610F4D220A0A}">
      <dgm:prSet/>
      <dgm:spPr/>
      <dgm:t>
        <a:bodyPr/>
        <a:lstStyle/>
        <a:p>
          <a:pPr rtl="0"/>
          <a:r>
            <a:rPr lang="en-US" smtClean="0"/>
            <a:t>Testing, Debugging, Analysis</a:t>
          </a:r>
          <a:endParaRPr lang="en-US"/>
        </a:p>
      </dgm:t>
    </dgm:pt>
    <dgm:pt modelId="{36B4D712-DE7C-214E-B7AC-A0FE176BF2B9}" type="parTrans" cxnId="{4AD4CAA4-6022-964C-9312-AC97F58B4EE2}">
      <dgm:prSet/>
      <dgm:spPr/>
      <dgm:t>
        <a:bodyPr/>
        <a:lstStyle/>
        <a:p>
          <a:endParaRPr lang="en-US"/>
        </a:p>
      </dgm:t>
    </dgm:pt>
    <dgm:pt modelId="{257EB4AF-1056-E340-A0C2-4C243EF8CA39}" type="sibTrans" cxnId="{4AD4CAA4-6022-964C-9312-AC97F58B4EE2}">
      <dgm:prSet/>
      <dgm:spPr/>
      <dgm:t>
        <a:bodyPr/>
        <a:lstStyle/>
        <a:p>
          <a:endParaRPr lang="en-US"/>
        </a:p>
      </dgm:t>
    </dgm:pt>
    <dgm:pt modelId="{6B01839A-75BE-934D-9DA3-6E1894715DAC}">
      <dgm:prSet/>
      <dgm:spPr/>
      <dgm:t>
        <a:bodyPr/>
        <a:lstStyle/>
        <a:p>
          <a:pPr rtl="0"/>
          <a:r>
            <a:rPr lang="en-US" smtClean="0"/>
            <a:t>Maintenance, Evolution</a:t>
          </a:r>
          <a:endParaRPr lang="en-US"/>
        </a:p>
      </dgm:t>
    </dgm:pt>
    <dgm:pt modelId="{8929F8EC-1D09-D643-A3D4-F223A3076122}" type="parTrans" cxnId="{4EC3C9E3-384C-154D-BE73-ABB483657136}">
      <dgm:prSet/>
      <dgm:spPr/>
      <dgm:t>
        <a:bodyPr/>
        <a:lstStyle/>
        <a:p>
          <a:endParaRPr lang="en-US"/>
        </a:p>
      </dgm:t>
    </dgm:pt>
    <dgm:pt modelId="{451D8D96-E452-974D-8D19-74476B269EFE}" type="sibTrans" cxnId="{4EC3C9E3-384C-154D-BE73-ABB483657136}">
      <dgm:prSet/>
      <dgm:spPr/>
      <dgm:t>
        <a:bodyPr/>
        <a:lstStyle/>
        <a:p>
          <a:endParaRPr lang="en-US"/>
        </a:p>
      </dgm:t>
    </dgm:pt>
    <dgm:pt modelId="{95DCD8EF-DB35-4041-955B-D829CB0AED72}" type="pres">
      <dgm:prSet presAssocID="{A5DF80A8-D189-D04B-9A59-2E6322E2A6E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A18E786-FC43-0141-9AA4-72DFD5D74679}" type="pres">
      <dgm:prSet presAssocID="{A5DF80A8-D189-D04B-9A59-2E6322E2A6E3}" presName="cycle" presStyleCnt="0"/>
      <dgm:spPr/>
    </dgm:pt>
    <dgm:pt modelId="{3328FAC2-E634-3D40-9640-BBFA3B5FC4B5}" type="pres">
      <dgm:prSet presAssocID="{A1E0FDE8-3AC5-C240-8D44-210D593F0588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1F767B-2FAD-CA4B-BEF1-5A7824063624}" type="pres">
      <dgm:prSet presAssocID="{619F7C81-BD85-0747-B0E9-85C58362326B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7A95C79C-BAFB-8047-96F1-6F7C7135CBF6}" type="pres">
      <dgm:prSet presAssocID="{1901E411-4001-844D-B88B-702E8C761F6F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4794C4-01EC-6A4D-ADE7-83ECBD08312E}" type="pres">
      <dgm:prSet presAssocID="{FB9D13FC-AA39-7C43-811B-3842F58CA5A7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878AB3-874E-B04E-9488-EBCB997CE02B}" type="pres">
      <dgm:prSet presAssocID="{DA9BD93C-EF1E-6A40-B154-610F4D220A0A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7D8F92-7905-5346-96FF-20D50C3EBE37}" type="pres">
      <dgm:prSet presAssocID="{6B01839A-75BE-934D-9DA3-6E1894715DAC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67E70B-2424-D64F-8D0D-F224F54D8473}" srcId="{A5DF80A8-D189-D04B-9A59-2E6322E2A6E3}" destId="{1901E411-4001-844D-B88B-702E8C761F6F}" srcOrd="1" destOrd="0" parTransId="{2D1B4851-1FFA-B341-B545-ABEDE4E4ECF2}" sibTransId="{00C069D1-79BB-7A42-B56C-89CE4BF3F8F4}"/>
    <dgm:cxn modelId="{4EC3C9E3-384C-154D-BE73-ABB483657136}" srcId="{A5DF80A8-D189-D04B-9A59-2E6322E2A6E3}" destId="{6B01839A-75BE-934D-9DA3-6E1894715DAC}" srcOrd="4" destOrd="0" parTransId="{8929F8EC-1D09-D643-A3D4-F223A3076122}" sibTransId="{451D8D96-E452-974D-8D19-74476B269EFE}"/>
    <dgm:cxn modelId="{C0E4689B-E1D9-6C4A-93A3-14EFD72DDE67}" srcId="{A5DF80A8-D189-D04B-9A59-2E6322E2A6E3}" destId="{FB9D13FC-AA39-7C43-811B-3842F58CA5A7}" srcOrd="2" destOrd="0" parTransId="{EE689F6E-C1F0-5745-94D3-1896E8BEF273}" sibTransId="{D8069772-62C8-C441-81D5-CFAF65B16125}"/>
    <dgm:cxn modelId="{932840BF-4DE8-754A-BAD2-08D780184F52}" type="presOf" srcId="{A5DF80A8-D189-D04B-9A59-2E6322E2A6E3}" destId="{95DCD8EF-DB35-4041-955B-D829CB0AED72}" srcOrd="0" destOrd="0" presId="urn:microsoft.com/office/officeart/2005/8/layout/cycle3"/>
    <dgm:cxn modelId="{5E0D1883-9547-9041-A80A-79A192964BFA}" type="presOf" srcId="{A1E0FDE8-3AC5-C240-8D44-210D593F0588}" destId="{3328FAC2-E634-3D40-9640-BBFA3B5FC4B5}" srcOrd="0" destOrd="0" presId="urn:microsoft.com/office/officeart/2005/8/layout/cycle3"/>
    <dgm:cxn modelId="{76F915EA-3A37-8A41-BBF0-290FD9D26182}" type="presOf" srcId="{FB9D13FC-AA39-7C43-811B-3842F58CA5A7}" destId="{F64794C4-01EC-6A4D-ADE7-83ECBD08312E}" srcOrd="0" destOrd="0" presId="urn:microsoft.com/office/officeart/2005/8/layout/cycle3"/>
    <dgm:cxn modelId="{E1230D7F-2D76-694E-B58A-9892638CBCD0}" type="presOf" srcId="{1901E411-4001-844D-B88B-702E8C761F6F}" destId="{7A95C79C-BAFB-8047-96F1-6F7C7135CBF6}" srcOrd="0" destOrd="0" presId="urn:microsoft.com/office/officeart/2005/8/layout/cycle3"/>
    <dgm:cxn modelId="{8087BB94-0F2A-2049-996A-5AF00CA51FC4}" type="presOf" srcId="{619F7C81-BD85-0747-B0E9-85C58362326B}" destId="{721F767B-2FAD-CA4B-BEF1-5A7824063624}" srcOrd="0" destOrd="0" presId="urn:microsoft.com/office/officeart/2005/8/layout/cycle3"/>
    <dgm:cxn modelId="{45611BCB-EDDD-F940-A388-95A5FD627A3E}" type="presOf" srcId="{6B01839A-75BE-934D-9DA3-6E1894715DAC}" destId="{E97D8F92-7905-5346-96FF-20D50C3EBE37}" srcOrd="0" destOrd="0" presId="urn:microsoft.com/office/officeart/2005/8/layout/cycle3"/>
    <dgm:cxn modelId="{45D6F73E-23B5-9045-8E47-56D34E040510}" srcId="{A5DF80A8-D189-D04B-9A59-2E6322E2A6E3}" destId="{A1E0FDE8-3AC5-C240-8D44-210D593F0588}" srcOrd="0" destOrd="0" parTransId="{FE5CB1F5-5424-5642-A15D-D550E40C78A0}" sibTransId="{619F7C81-BD85-0747-B0E9-85C58362326B}"/>
    <dgm:cxn modelId="{4AD4CAA4-6022-964C-9312-AC97F58B4EE2}" srcId="{A5DF80A8-D189-D04B-9A59-2E6322E2A6E3}" destId="{DA9BD93C-EF1E-6A40-B154-610F4D220A0A}" srcOrd="3" destOrd="0" parTransId="{36B4D712-DE7C-214E-B7AC-A0FE176BF2B9}" sibTransId="{257EB4AF-1056-E340-A0C2-4C243EF8CA39}"/>
    <dgm:cxn modelId="{E610FD01-FB79-1F4C-97FA-1275323DC464}" type="presOf" srcId="{DA9BD93C-EF1E-6A40-B154-610F4D220A0A}" destId="{EE878AB3-874E-B04E-9488-EBCB997CE02B}" srcOrd="0" destOrd="0" presId="urn:microsoft.com/office/officeart/2005/8/layout/cycle3"/>
    <dgm:cxn modelId="{DB712FD4-59A3-3143-A509-E3170DB816AC}" type="presParOf" srcId="{95DCD8EF-DB35-4041-955B-D829CB0AED72}" destId="{0A18E786-FC43-0141-9AA4-72DFD5D74679}" srcOrd="0" destOrd="0" presId="urn:microsoft.com/office/officeart/2005/8/layout/cycle3"/>
    <dgm:cxn modelId="{CE37B8B2-511E-CB41-ABB2-396DF165DD31}" type="presParOf" srcId="{0A18E786-FC43-0141-9AA4-72DFD5D74679}" destId="{3328FAC2-E634-3D40-9640-BBFA3B5FC4B5}" srcOrd="0" destOrd="0" presId="urn:microsoft.com/office/officeart/2005/8/layout/cycle3"/>
    <dgm:cxn modelId="{B3829855-4DE3-CB46-A2A2-AC3804A9545D}" type="presParOf" srcId="{0A18E786-FC43-0141-9AA4-72DFD5D74679}" destId="{721F767B-2FAD-CA4B-BEF1-5A7824063624}" srcOrd="1" destOrd="0" presId="urn:microsoft.com/office/officeart/2005/8/layout/cycle3"/>
    <dgm:cxn modelId="{8059CDEA-7AE8-C74D-8567-5CC462FD900A}" type="presParOf" srcId="{0A18E786-FC43-0141-9AA4-72DFD5D74679}" destId="{7A95C79C-BAFB-8047-96F1-6F7C7135CBF6}" srcOrd="2" destOrd="0" presId="urn:microsoft.com/office/officeart/2005/8/layout/cycle3"/>
    <dgm:cxn modelId="{AB7F6940-5C3C-5F42-AF6A-E420302BAC68}" type="presParOf" srcId="{0A18E786-FC43-0141-9AA4-72DFD5D74679}" destId="{F64794C4-01EC-6A4D-ADE7-83ECBD08312E}" srcOrd="3" destOrd="0" presId="urn:microsoft.com/office/officeart/2005/8/layout/cycle3"/>
    <dgm:cxn modelId="{C75679D8-3D29-E645-BBA3-8080136F97ED}" type="presParOf" srcId="{0A18E786-FC43-0141-9AA4-72DFD5D74679}" destId="{EE878AB3-874E-B04E-9488-EBCB997CE02B}" srcOrd="4" destOrd="0" presId="urn:microsoft.com/office/officeart/2005/8/layout/cycle3"/>
    <dgm:cxn modelId="{8539BB4F-1257-8045-B06E-F0D2A05FFA85}" type="presParOf" srcId="{0A18E786-FC43-0141-9AA4-72DFD5D74679}" destId="{E97D8F92-7905-5346-96FF-20D50C3EBE37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1F767B-2FAD-CA4B-BEF1-5A7824063624}">
      <dsp:nvSpPr>
        <dsp:cNvPr id="0" name=""/>
        <dsp:cNvSpPr/>
      </dsp:nvSpPr>
      <dsp:spPr>
        <a:xfrm>
          <a:off x="3157554" y="-32579"/>
          <a:ext cx="5114891" cy="5114891"/>
        </a:xfrm>
        <a:prstGeom prst="circularArrow">
          <a:avLst>
            <a:gd name="adj1" fmla="val 5544"/>
            <a:gd name="adj2" fmla="val 330680"/>
            <a:gd name="adj3" fmla="val 13725221"/>
            <a:gd name="adj4" fmla="val 17416901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28FAC2-E634-3D40-9640-BBFA3B5FC4B5}">
      <dsp:nvSpPr>
        <dsp:cNvPr id="0" name=""/>
        <dsp:cNvSpPr/>
      </dsp:nvSpPr>
      <dsp:spPr>
        <a:xfrm>
          <a:off x="4491353" y="2938"/>
          <a:ext cx="2447292" cy="122364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Specification</a:t>
          </a:r>
          <a:endParaRPr lang="en-US" sz="2200" kern="1200"/>
        </a:p>
      </dsp:txBody>
      <dsp:txXfrm>
        <a:off x="4551086" y="62671"/>
        <a:ext cx="2327826" cy="1104180"/>
      </dsp:txXfrm>
    </dsp:sp>
    <dsp:sp modelId="{7A95C79C-BAFB-8047-96F1-6F7C7135CBF6}">
      <dsp:nvSpPr>
        <dsp:cNvPr id="0" name=""/>
        <dsp:cNvSpPr/>
      </dsp:nvSpPr>
      <dsp:spPr>
        <a:xfrm>
          <a:off x="6565789" y="1510103"/>
          <a:ext cx="2447292" cy="122364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Design</a:t>
          </a:r>
          <a:endParaRPr lang="en-US" sz="2200" kern="1200"/>
        </a:p>
      </dsp:txBody>
      <dsp:txXfrm>
        <a:off x="6625522" y="1569836"/>
        <a:ext cx="2327826" cy="1104180"/>
      </dsp:txXfrm>
    </dsp:sp>
    <dsp:sp modelId="{F64794C4-01EC-6A4D-ADE7-83ECBD08312E}">
      <dsp:nvSpPr>
        <dsp:cNvPr id="0" name=""/>
        <dsp:cNvSpPr/>
      </dsp:nvSpPr>
      <dsp:spPr>
        <a:xfrm>
          <a:off x="5773425" y="3948748"/>
          <a:ext cx="2447292" cy="122364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Implementation</a:t>
          </a:r>
          <a:endParaRPr lang="en-US" sz="2200" kern="1200"/>
        </a:p>
      </dsp:txBody>
      <dsp:txXfrm>
        <a:off x="5833158" y="4008481"/>
        <a:ext cx="2327826" cy="1104180"/>
      </dsp:txXfrm>
    </dsp:sp>
    <dsp:sp modelId="{EE878AB3-874E-B04E-9488-EBCB997CE02B}">
      <dsp:nvSpPr>
        <dsp:cNvPr id="0" name=""/>
        <dsp:cNvSpPr/>
      </dsp:nvSpPr>
      <dsp:spPr>
        <a:xfrm>
          <a:off x="3209282" y="3948748"/>
          <a:ext cx="2447292" cy="122364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Testing, Debugging, Analysis</a:t>
          </a:r>
          <a:endParaRPr lang="en-US" sz="2200" kern="1200"/>
        </a:p>
      </dsp:txBody>
      <dsp:txXfrm>
        <a:off x="3269015" y="4008481"/>
        <a:ext cx="2327826" cy="1104180"/>
      </dsp:txXfrm>
    </dsp:sp>
    <dsp:sp modelId="{E97D8F92-7905-5346-96FF-20D50C3EBE37}">
      <dsp:nvSpPr>
        <dsp:cNvPr id="0" name=""/>
        <dsp:cNvSpPr/>
      </dsp:nvSpPr>
      <dsp:spPr>
        <a:xfrm>
          <a:off x="2416918" y="1510103"/>
          <a:ext cx="2447292" cy="1223646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smtClean="0"/>
            <a:t>Maintenance, Evolution</a:t>
          </a:r>
          <a:endParaRPr lang="en-US" sz="2200" kern="1200"/>
        </a:p>
      </dsp:txBody>
      <dsp:txXfrm>
        <a:off x="2476651" y="1569836"/>
        <a:ext cx="2327826" cy="1104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Here are the primary advantages to using a method such as preconditions/postconditions to specify </a:t>
            </a:r>
            <a:r>
              <a:rPr lang="en-US" altLang="en-US" u="sng"/>
              <a:t>what</a:t>
            </a:r>
            <a:r>
              <a:rPr lang="en-US" altLang="en-US"/>
              <a:t> a method accomplishes without giving details of </a:t>
            </a:r>
            <a:r>
              <a:rPr lang="en-US" altLang="en-US" u="sng"/>
              <a:t>how</a:t>
            </a:r>
            <a:r>
              <a:rPr lang="en-US" altLang="en-US"/>
              <a:t> the method works.</a:t>
            </a:r>
          </a:p>
          <a:p>
            <a:endParaRPr lang="en-US" altLang="en-US"/>
          </a:p>
          <a:p>
            <a:r>
              <a:rPr lang="en-US" altLang="en-US"/>
              <a:t>One of the important advantages has to do with </a:t>
            </a:r>
            <a:r>
              <a:rPr lang="en-US" altLang="en-US" u="sng"/>
              <a:t>reimplementations</a:t>
            </a:r>
            <a:r>
              <a:rPr lang="en-US" altLang="en-US"/>
              <a:t>.  Often a programmer will think of a better method to accomplish some computation.  If the computation is part of a method that includes a precondition/postcondition pair, then the method can be rewritten and the new, better method used instead.  Any program which uses the method (and which only depends on the precondition/postcondition contract) can use the new improved method with no other changes.</a:t>
            </a:r>
          </a:p>
        </p:txBody>
      </p:sp>
      <p:sp>
        <p:nvSpPr>
          <p:cNvPr id="491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475696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 </a:t>
            </a:r>
          </a:p>
        </p:txBody>
      </p:sp>
      <p:sp>
        <p:nvSpPr>
          <p:cNvPr id="512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70425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9/1/17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Software </a:t>
            </a:r>
            <a:r>
              <a:rPr lang="en-US" altLang="en-US" smtClean="0"/>
              <a:t>Engineering and </a:t>
            </a:r>
            <a:r>
              <a:rPr lang="en-US" altLang="en-US" dirty="0" smtClean="0"/>
              <a:t>Algorithm Complexity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000" dirty="0" smtClean="0">
                <a:latin typeface="+mj-lt"/>
              </a:rPr>
              <a:t>CSCI 162 </a:t>
            </a:r>
            <a:r>
              <a:rPr lang="mr-IN" sz="2000" dirty="0" smtClean="0">
                <a:latin typeface="+mj-lt"/>
              </a:rPr>
              <a:t>–</a:t>
            </a:r>
            <a:r>
              <a:rPr lang="en-US" sz="2000" dirty="0" smtClean="0">
                <a:latin typeface="+mj-lt"/>
              </a:rPr>
              <a:t> Introduction to Programming II</a:t>
            </a:r>
          </a:p>
          <a:p>
            <a:pPr eaLnBrk="1" hangingPunct="1">
              <a:defRPr/>
            </a:pPr>
            <a:r>
              <a:rPr lang="en-US" sz="2000" dirty="0" smtClean="0">
                <a:latin typeface="+mj-lt"/>
              </a:rPr>
              <a:t>William Killian</a:t>
            </a:r>
            <a:endParaRPr lang="en-U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Brook’s Law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971800"/>
            <a:ext cx="7772400" cy="31242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 dirty="0"/>
              <a:t>Adding more programmers to a late software project makes it </a:t>
            </a:r>
            <a:r>
              <a:rPr lang="en-US" altLang="en-US" dirty="0" smtClean="0"/>
              <a:t>later.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615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/>
              <a:t>Deadline-Dan’s Demon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971800"/>
            <a:ext cx="7772400" cy="31242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 dirty="0"/>
              <a:t>Every task takes twice as long as you think it </a:t>
            </a:r>
            <a:r>
              <a:rPr lang="en-US" altLang="en-US" dirty="0" smtClean="0"/>
              <a:t>will. If </a:t>
            </a:r>
            <a:r>
              <a:rPr lang="en-US" altLang="en-US" dirty="0"/>
              <a:t>you double the time you think it will take, it </a:t>
            </a:r>
            <a:r>
              <a:rPr lang="en-US" altLang="en-US" dirty="0" smtClean="0"/>
              <a:t>will take </a:t>
            </a:r>
            <a:r>
              <a:rPr lang="en-US" altLang="en-US" dirty="0"/>
              <a:t>4 times as long.</a:t>
            </a:r>
          </a:p>
        </p:txBody>
      </p:sp>
    </p:spTree>
    <p:extLst>
      <p:ext uri="{BB962C8B-B14F-4D97-AF65-F5344CB8AC3E}">
        <p14:creationId xmlns:p14="http://schemas.microsoft.com/office/powerpoint/2010/main" val="3488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err="1"/>
              <a:t>Gilb’s</a:t>
            </a:r>
            <a:r>
              <a:rPr lang="en-US" altLang="en-US" dirty="0"/>
              <a:t> 2</a:t>
            </a:r>
            <a:r>
              <a:rPr lang="en-US" altLang="en-US" baseline="30000" dirty="0"/>
              <a:t>nd</a:t>
            </a:r>
            <a:r>
              <a:rPr lang="en-US" altLang="en-US" dirty="0"/>
              <a:t> Law of Unreliability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971800"/>
            <a:ext cx="7772400" cy="31242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/>
              <a:t>Any system that depends on human reliability is inherently unreliable.</a:t>
            </a:r>
          </a:p>
        </p:txBody>
      </p:sp>
    </p:spTree>
    <p:extLst>
      <p:ext uri="{BB962C8B-B14F-4D97-AF65-F5344CB8AC3E}">
        <p14:creationId xmlns:p14="http://schemas.microsoft.com/office/powerpoint/2010/main" val="5831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Murphy’s Law</a:t>
            </a:r>
            <a:endParaRPr lang="en-US" altLang="en-US" dirty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971800"/>
            <a:ext cx="7772400" cy="31242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 dirty="0" smtClean="0"/>
              <a:t>Anything that can go wrong will.</a:t>
            </a:r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90500" y="1447800"/>
            <a:ext cx="11811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</a:rPr>
              <a:t>Just Kidding </a:t>
            </a:r>
            <a:r>
              <a:rPr lang="en-US" sz="6600" dirty="0" smtClean="0">
                <a:solidFill>
                  <a:srgbClr val="C00000"/>
                </a:solidFill>
                <a:sym typeface="Wingdings"/>
              </a:rPr>
              <a:t></a:t>
            </a:r>
            <a:endParaRPr lang="en-US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8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Preconditions and Postconditions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Use </a:t>
            </a:r>
            <a:r>
              <a:rPr lang="en-US" sz="4000" i="1" dirty="0" smtClean="0">
                <a:solidFill>
                  <a:srgbClr val="C00000"/>
                </a:solidFill>
              </a:rPr>
              <a:t>preconditions</a:t>
            </a:r>
            <a:r>
              <a:rPr lang="en-US" sz="4000" dirty="0" smtClean="0"/>
              <a:t> and </a:t>
            </a:r>
            <a:r>
              <a:rPr lang="en-US" sz="4000" i="1" dirty="0" err="1" smtClean="0">
                <a:solidFill>
                  <a:srgbClr val="C00000"/>
                </a:solidFill>
              </a:rPr>
              <a:t>postconditions</a:t>
            </a:r>
            <a:endParaRPr lang="en-US" sz="4000" dirty="0">
              <a:solidFill>
                <a:srgbClr val="C00000"/>
              </a:solidFill>
            </a:endParaRPr>
          </a:p>
          <a:p>
            <a:pPr lvl="1"/>
            <a:r>
              <a:rPr lang="en-US" sz="3600" dirty="0" smtClean="0"/>
              <a:t>specifies </a:t>
            </a:r>
            <a:r>
              <a:rPr lang="en-US" sz="3600" i="1" dirty="0" smtClean="0">
                <a:solidFill>
                  <a:schemeClr val="accent2"/>
                </a:solidFill>
              </a:rPr>
              <a:t>what</a:t>
            </a:r>
            <a:r>
              <a:rPr lang="en-US" sz="3600" dirty="0" smtClean="0"/>
              <a:t> a method does</a:t>
            </a:r>
          </a:p>
          <a:p>
            <a:pPr lvl="1"/>
            <a:r>
              <a:rPr lang="en-US" sz="3600" dirty="0" smtClean="0"/>
              <a:t>not </a:t>
            </a:r>
            <a:r>
              <a:rPr lang="en-US" sz="3600" i="1" dirty="0" smtClean="0">
                <a:solidFill>
                  <a:schemeClr val="accent2"/>
                </a:solidFill>
              </a:rPr>
              <a:t>how</a:t>
            </a:r>
            <a:r>
              <a:rPr lang="en-US" sz="3600" dirty="0" smtClean="0"/>
              <a:t> it does it</a:t>
            </a:r>
            <a:endParaRPr lang="en-US" sz="3600" dirty="0"/>
          </a:p>
          <a:p>
            <a:r>
              <a:rPr lang="en-US" sz="4000" dirty="0" smtClean="0"/>
              <a:t>Precondition</a:t>
            </a:r>
          </a:p>
          <a:p>
            <a:pPr lvl="1"/>
            <a:r>
              <a:rPr lang="en-US" sz="3600" dirty="0" smtClean="0"/>
              <a:t>what </a:t>
            </a:r>
            <a:r>
              <a:rPr lang="en-US" sz="3600" i="1" dirty="0" smtClean="0">
                <a:solidFill>
                  <a:schemeClr val="accent2"/>
                </a:solidFill>
              </a:rPr>
              <a:t>must</a:t>
            </a:r>
            <a:r>
              <a:rPr lang="en-US" sz="3600" dirty="0" smtClean="0"/>
              <a:t> be true before method is called</a:t>
            </a:r>
          </a:p>
          <a:p>
            <a:r>
              <a:rPr lang="en-US" sz="4000" dirty="0" err="1" smtClean="0"/>
              <a:t>Postcondition</a:t>
            </a:r>
            <a:endParaRPr lang="en-US" sz="4000" dirty="0" smtClean="0"/>
          </a:p>
          <a:p>
            <a:pPr lvl="1"/>
            <a:r>
              <a:rPr lang="en-US" sz="3600" dirty="0" smtClean="0"/>
              <a:t>what </a:t>
            </a:r>
            <a:r>
              <a:rPr lang="en-US" sz="3600" i="1" dirty="0" smtClean="0">
                <a:solidFill>
                  <a:schemeClr val="accent2"/>
                </a:solidFill>
              </a:rPr>
              <a:t>will</a:t>
            </a:r>
            <a:r>
              <a:rPr lang="en-US" sz="3600" dirty="0" smtClean="0"/>
              <a:t> be true when method finishes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798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// Precondition:  x  &gt;=  0.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Postcondition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 The square root of x has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//   been written to the standard output.</a:t>
            </a:r>
          </a:p>
          <a:p>
            <a:pPr marL="0" indent="0">
              <a:buNone/>
            </a:pP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latin typeface="Lucida Console" panose="020B0609040504020204" pitchFamily="49" charset="0"/>
              </a:rPr>
              <a:t>public void </a:t>
            </a:r>
            <a:r>
              <a:rPr lang="en-US" dirty="0" err="1">
                <a:latin typeface="Lucida Console" panose="020B0609040504020204" pitchFamily="49" charset="0"/>
              </a:rPr>
              <a:t>writeSqrt</a:t>
            </a:r>
            <a:r>
              <a:rPr lang="en-US" dirty="0">
                <a:latin typeface="Lucida Console" panose="020B0609040504020204" pitchFamily="49" charset="0"/>
              </a:rPr>
              <a:t> (</a:t>
            </a:r>
            <a:r>
              <a:rPr lang="en-US" b="1" dirty="0">
                <a:solidFill>
                  <a:srgbClr val="7030A0"/>
                </a:solidFill>
                <a:latin typeface="Lucida Console" panose="020B0609040504020204" pitchFamily="49" charset="0"/>
              </a:rPr>
              <a:t>double</a:t>
            </a:r>
            <a:r>
              <a:rPr lang="en-US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latin typeface="Lucida Console" panose="020B0609040504020204" pitchFamily="49" charset="0"/>
              </a:rPr>
              <a:t>x) </a:t>
            </a:r>
            <a:r>
              <a:rPr lang="en-US" dirty="0" smtClean="0">
                <a:latin typeface="Lucida Console" panose="020B0609040504020204" pitchFamily="49" charset="0"/>
              </a:rPr>
              <a:t>{</a:t>
            </a: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   </a:t>
            </a:r>
            <a:r>
              <a:rPr lang="en-US" dirty="0" smtClean="0">
                <a:latin typeface="Lucida Console" panose="020B0609040504020204" pitchFamily="49" charset="0"/>
              </a:rPr>
              <a:t>...</a:t>
            </a: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Lucida Console" panose="020B0609040504020204" pitchFamily="49" charset="0"/>
              </a:rPr>
              <a:t>}</a:t>
            </a:r>
            <a:endParaRPr lang="en-US" dirty="0"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861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</a:t>
            </a:r>
            <a:r>
              <a:rPr lang="mr-IN" dirty="0" smtClean="0"/>
              <a:t>–</a:t>
            </a:r>
            <a:r>
              <a:rPr lang="en-US" dirty="0" smtClean="0"/>
              <a:t> Which </a:t>
            </a:r>
            <a:r>
              <a:rPr lang="en-US" dirty="0"/>
              <a:t>calls are problematic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3733800" y="2057400"/>
            <a:ext cx="43813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dirty="0" err="1" smtClean="0">
                <a:latin typeface="Lucida Console" panose="020B0609040504020204" pitchFamily="49" charset="0"/>
              </a:rPr>
              <a:t>writeSqrt</a:t>
            </a:r>
            <a:r>
              <a:rPr lang="en-US" sz="3200" dirty="0" smtClean="0">
                <a:latin typeface="Lucida Console" panose="020B0609040504020204" pitchFamily="49" charset="0"/>
              </a:rPr>
              <a:t> </a:t>
            </a:r>
            <a:r>
              <a:rPr lang="en-US" sz="3200" dirty="0">
                <a:latin typeface="Lucida Console" panose="020B0609040504020204" pitchFamily="49" charset="0"/>
              </a:rPr>
              <a:t>(-10); </a:t>
            </a:r>
          </a:p>
          <a:p>
            <a:pPr algn="l"/>
            <a:r>
              <a:rPr lang="en-US" sz="3200" dirty="0" err="1">
                <a:latin typeface="Lucida Console" panose="020B0609040504020204" pitchFamily="49" charset="0"/>
              </a:rPr>
              <a:t>writeSqrt</a:t>
            </a:r>
            <a:r>
              <a:rPr lang="en-US" sz="3200" dirty="0">
                <a:latin typeface="Lucida Console" panose="020B0609040504020204" pitchFamily="49" charset="0"/>
              </a:rPr>
              <a:t> (0); </a:t>
            </a:r>
          </a:p>
          <a:p>
            <a:pPr algn="l"/>
            <a:r>
              <a:rPr lang="en-US" sz="3200" dirty="0" err="1">
                <a:latin typeface="Lucida Console" panose="020B0609040504020204" pitchFamily="49" charset="0"/>
              </a:rPr>
              <a:t>writeSqrt</a:t>
            </a:r>
            <a:r>
              <a:rPr lang="en-US" sz="3200" dirty="0">
                <a:latin typeface="Lucida Console" panose="020B0609040504020204" pitchFamily="49" charset="0"/>
              </a:rPr>
              <a:t> (5.6</a:t>
            </a:r>
            <a:r>
              <a:rPr lang="en-US" sz="3200" dirty="0" smtClean="0">
                <a:latin typeface="Lucida Console" panose="020B0609040504020204" pitchFamily="49" charset="0"/>
              </a:rPr>
              <a:t>);</a:t>
            </a:r>
            <a:endParaRPr lang="en-US" sz="3200" dirty="0">
              <a:latin typeface="Lucida Console" panose="020B06090405040202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1998" y="4931236"/>
            <a:ext cx="109727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>
                <a:latin typeface="+mn-lt"/>
              </a:rPr>
              <a:t>If precondition is met, the postcondition </a:t>
            </a:r>
            <a:r>
              <a:rPr lang="en-US" sz="3200" i="1" dirty="0">
                <a:solidFill>
                  <a:schemeClr val="accent2"/>
                </a:solidFill>
                <a:latin typeface="+mn-lt"/>
              </a:rPr>
              <a:t>MUST</a:t>
            </a:r>
            <a:r>
              <a:rPr lang="en-US" sz="3200" dirty="0">
                <a:latin typeface="+mn-lt"/>
              </a:rPr>
              <a:t> be </a:t>
            </a:r>
            <a:r>
              <a:rPr lang="en-US" sz="3200" dirty="0" smtClean="0">
                <a:latin typeface="+mn-lt"/>
              </a:rPr>
              <a:t>true </a:t>
            </a:r>
            <a:r>
              <a:rPr lang="en-US" sz="3200" dirty="0">
                <a:latin typeface="+mn-lt"/>
              </a:rPr>
              <a:t>when the method terminates</a:t>
            </a:r>
          </a:p>
          <a:p>
            <a:pPr algn="l"/>
            <a:endParaRPr lang="en-US" sz="3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335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// Precondition:  letter is an uppercase or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//   lowercase letter (in the range 'A'...'Z'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//   or 'a'...'z').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//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Postcondition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:  The value returned by the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//   method is true if letter is a vowel;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//   otherwise the value returned by the method is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Lucida Console" panose="020B0609040504020204" pitchFamily="49" charset="0"/>
              </a:rPr>
              <a:t>//   false. </a:t>
            </a:r>
          </a:p>
          <a:p>
            <a:pPr marL="0" indent="0">
              <a:buNone/>
            </a:pP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latin typeface="Lucida Console" panose="020B0609040504020204" pitchFamily="49" charset="0"/>
              </a:rPr>
              <a:t>public </a:t>
            </a:r>
            <a:r>
              <a:rPr lang="en-US" b="1" dirty="0" err="1">
                <a:solidFill>
                  <a:srgbClr val="7030A0"/>
                </a:solidFill>
                <a:latin typeface="Lucida Console" panose="020B0609040504020204" pitchFamily="49" charset="0"/>
              </a:rPr>
              <a:t>boolean</a:t>
            </a:r>
            <a:r>
              <a:rPr lang="en-US" b="1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latin typeface="Lucida Console" panose="020B0609040504020204" pitchFamily="49" charset="0"/>
              </a:rPr>
              <a:t>isVowel</a:t>
            </a:r>
            <a:r>
              <a:rPr lang="en-US" dirty="0">
                <a:latin typeface="Lucida Console" panose="020B0609040504020204" pitchFamily="49" charset="0"/>
              </a:rPr>
              <a:t> (</a:t>
            </a:r>
            <a:r>
              <a:rPr lang="en-US" b="1" dirty="0">
                <a:solidFill>
                  <a:srgbClr val="7030A0"/>
                </a:solidFill>
                <a:latin typeface="Lucida Console" panose="020B0609040504020204" pitchFamily="49" charset="0"/>
              </a:rPr>
              <a:t>char</a:t>
            </a:r>
            <a:r>
              <a:rPr lang="en-US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latin typeface="Lucida Console" panose="020B0609040504020204" pitchFamily="49" charset="0"/>
              </a:rPr>
              <a:t>letter) </a:t>
            </a:r>
            <a:r>
              <a:rPr lang="en-US" dirty="0" smtClean="0">
                <a:latin typeface="Lucida Console" panose="020B0609040504020204" pitchFamily="49" charset="0"/>
              </a:rPr>
              <a:t>{</a:t>
            </a: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Lucida Console" panose="020B0609040504020204" pitchFamily="49" charset="0"/>
              </a:rPr>
              <a:t>  ...</a:t>
            </a:r>
            <a:endParaRPr lang="en-US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Lucida Console" panose="020B06090405040202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473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18</a:t>
            </a:fld>
            <a:endParaRPr lang="en-US" altLang="en-US"/>
          </a:p>
        </p:txBody>
      </p:sp>
      <p:sp>
        <p:nvSpPr>
          <p:cNvPr id="3" name="TextBox 2"/>
          <p:cNvSpPr txBox="1"/>
          <p:nvPr/>
        </p:nvSpPr>
        <p:spPr>
          <a:xfrm>
            <a:off x="457200" y="1332651"/>
            <a:ext cx="596283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latin typeface="+mn-lt"/>
              </a:rPr>
              <a:t>What does each call return?</a:t>
            </a:r>
            <a:endParaRPr lang="en-US" sz="2000" dirty="0">
              <a:latin typeface="+mn-lt"/>
            </a:endParaRPr>
          </a:p>
          <a:p>
            <a:pPr algn="l"/>
            <a:endParaRPr lang="en-US" sz="2000" dirty="0">
              <a:latin typeface="Lucida Console" panose="020B0609040504020204" pitchFamily="49" charset="0"/>
            </a:endParaRPr>
          </a:p>
          <a:p>
            <a:pPr algn="l"/>
            <a:endParaRPr lang="en-US" sz="2000" dirty="0">
              <a:latin typeface="Lucida Console" panose="020B0609040504020204" pitchFamily="49" charset="0"/>
            </a:endParaRPr>
          </a:p>
          <a:p>
            <a:pPr algn="l"/>
            <a:r>
              <a:rPr lang="en-US" sz="2000" dirty="0" err="1">
                <a:latin typeface="Lucida Console" panose="020B0609040504020204" pitchFamily="49" charset="0"/>
              </a:rPr>
              <a:t>isVowel</a:t>
            </a:r>
            <a:r>
              <a:rPr lang="en-US" sz="2000" dirty="0">
                <a:latin typeface="Lucida Console" panose="020B0609040504020204" pitchFamily="49" charset="0"/>
              </a:rPr>
              <a:t> (‘A’);</a:t>
            </a:r>
          </a:p>
          <a:p>
            <a:pPr algn="l"/>
            <a:endParaRPr lang="en-US" sz="2000" dirty="0">
              <a:latin typeface="Lucida Console" panose="020B0609040504020204" pitchFamily="49" charset="0"/>
            </a:endParaRPr>
          </a:p>
          <a:p>
            <a:pPr algn="l"/>
            <a:endParaRPr lang="en-US" sz="2000" dirty="0">
              <a:latin typeface="Lucida Console" panose="020B0609040504020204" pitchFamily="49" charset="0"/>
            </a:endParaRPr>
          </a:p>
          <a:p>
            <a:pPr algn="l"/>
            <a:r>
              <a:rPr lang="en-US" sz="2000" dirty="0" err="1">
                <a:latin typeface="Lucida Console" panose="020B0609040504020204" pitchFamily="49" charset="0"/>
              </a:rPr>
              <a:t>isVowel</a:t>
            </a:r>
            <a:r>
              <a:rPr lang="en-US" sz="2000" dirty="0">
                <a:latin typeface="Lucida Console" panose="020B0609040504020204" pitchFamily="49" charset="0"/>
              </a:rPr>
              <a:t> (‘Z’);</a:t>
            </a:r>
          </a:p>
          <a:p>
            <a:pPr algn="l"/>
            <a:endParaRPr lang="en-US" sz="2000" dirty="0">
              <a:latin typeface="Lucida Console" panose="020B0609040504020204" pitchFamily="49" charset="0"/>
            </a:endParaRPr>
          </a:p>
          <a:p>
            <a:pPr algn="l"/>
            <a:endParaRPr lang="en-US" sz="2000" dirty="0">
              <a:latin typeface="Lucida Console" panose="020B0609040504020204" pitchFamily="49" charset="0"/>
            </a:endParaRPr>
          </a:p>
          <a:p>
            <a:pPr algn="l"/>
            <a:r>
              <a:rPr lang="en-US" sz="2000" dirty="0" err="1">
                <a:latin typeface="Lucida Console" panose="020B0609040504020204" pitchFamily="49" charset="0"/>
              </a:rPr>
              <a:t>isVowel</a:t>
            </a:r>
            <a:r>
              <a:rPr lang="en-US" sz="2000" dirty="0">
                <a:latin typeface="Lucida Console" panose="020B0609040504020204" pitchFamily="49" charset="0"/>
              </a:rPr>
              <a:t> (‘?’);</a:t>
            </a:r>
          </a:p>
          <a:p>
            <a:pPr algn="l"/>
            <a:endParaRPr lang="en-US" sz="2000" dirty="0">
              <a:latin typeface="Lucida Console" panose="020B060904050402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52650" y="5543550"/>
            <a:ext cx="80080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n-lt"/>
              </a:rPr>
              <a:t>Violating a precondition results in </a:t>
            </a:r>
            <a:r>
              <a:rPr lang="en-US" sz="2800" i="1" dirty="0">
                <a:solidFill>
                  <a:schemeClr val="accent2"/>
                </a:solidFill>
                <a:latin typeface="+mn-lt"/>
              </a:rPr>
              <a:t>undefined</a:t>
            </a:r>
            <a:r>
              <a:rPr lang="en-US" sz="2800" dirty="0">
                <a:latin typeface="+mn-lt"/>
              </a:rPr>
              <a:t> behavior</a:t>
            </a:r>
          </a:p>
        </p:txBody>
      </p:sp>
    </p:spTree>
    <p:extLst>
      <p:ext uri="{BB962C8B-B14F-4D97-AF65-F5344CB8AC3E}">
        <p14:creationId xmlns:p14="http://schemas.microsoft.com/office/powerpoint/2010/main" val="117641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781800" cy="4351338"/>
          </a:xfrm>
        </p:spPr>
        <p:txBody>
          <a:bodyPr>
            <a:normAutofit/>
          </a:bodyPr>
          <a:lstStyle/>
          <a:p>
            <a:r>
              <a:rPr lang="en-US" dirty="0"/>
              <a:t>Programmer who </a:t>
            </a:r>
            <a:r>
              <a:rPr lang="en-US" i="1" dirty="0">
                <a:solidFill>
                  <a:schemeClr val="accent2"/>
                </a:solidFill>
              </a:rPr>
              <a:t>calls</a:t>
            </a:r>
            <a:r>
              <a:rPr lang="en-US" dirty="0"/>
              <a:t> a </a:t>
            </a:r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must ensure </a:t>
            </a:r>
            <a:r>
              <a:rPr lang="en-US" dirty="0"/>
              <a:t>the precondition is </a:t>
            </a:r>
            <a:r>
              <a:rPr lang="en-US" dirty="0" smtClean="0"/>
              <a:t>met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Programmer </a:t>
            </a:r>
            <a:r>
              <a:rPr lang="en-US" dirty="0"/>
              <a:t>who </a:t>
            </a:r>
            <a:r>
              <a:rPr lang="en-US" i="1" dirty="0">
                <a:solidFill>
                  <a:schemeClr val="accent2"/>
                </a:solidFill>
              </a:rPr>
              <a:t>writes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a </a:t>
            </a:r>
            <a:r>
              <a:rPr lang="en-US" dirty="0" smtClean="0"/>
              <a:t>method</a:t>
            </a:r>
          </a:p>
          <a:p>
            <a:pPr lvl="1"/>
            <a:r>
              <a:rPr lang="en-US" dirty="0"/>
              <a:t>may assume </a:t>
            </a:r>
            <a:r>
              <a:rPr lang="en-US" dirty="0" smtClean="0"/>
              <a:t>the </a:t>
            </a:r>
            <a:r>
              <a:rPr lang="en-US" dirty="0"/>
              <a:t>precondition is </a:t>
            </a:r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must </a:t>
            </a:r>
            <a:r>
              <a:rPr lang="en-US" dirty="0"/>
              <a:t>ensure that </a:t>
            </a:r>
            <a:r>
              <a:rPr lang="en-US" dirty="0" smtClean="0"/>
              <a:t>the </a:t>
            </a:r>
            <a:r>
              <a:rPr lang="en-US" dirty="0" err="1" smtClean="0"/>
              <a:t>postcondition</a:t>
            </a:r>
            <a:r>
              <a:rPr lang="en-US" dirty="0" smtClean="0"/>
              <a:t> </a:t>
            </a:r>
            <a:r>
              <a:rPr lang="en-US" dirty="0"/>
              <a:t>becomes </a:t>
            </a:r>
            <a:r>
              <a:rPr lang="en-US" dirty="0" smtClean="0"/>
              <a:t>true when </a:t>
            </a:r>
            <a:r>
              <a:rPr lang="en-US" dirty="0"/>
              <a:t>the method </a:t>
            </a:r>
            <a:r>
              <a:rPr lang="en-US" dirty="0" smtClean="0"/>
              <a:t>ends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19</a:t>
            </a:fld>
            <a:endParaRPr lang="en-US" altLang="en-US"/>
          </a:p>
        </p:txBody>
      </p:sp>
      <p:pic>
        <p:nvPicPr>
          <p:cNvPr id="9" name="Picture 2" descr="https://www.mountainstatesb2bcfo.com/wp-content/uploads/2015/09/contract-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3642" y="2438400"/>
            <a:ext cx="3570316" cy="2373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1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Data Structures/Algorithms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dirty="0"/>
              <a:t>Programs = Data Structures + </a:t>
            </a:r>
            <a:r>
              <a:rPr lang="en-US" altLang="en-US" dirty="0" smtClean="0"/>
              <a:t>Algorithms</a:t>
            </a:r>
            <a:endParaRPr lang="en-US" altLang="en-US" dirty="0"/>
          </a:p>
          <a:p>
            <a:r>
              <a:rPr lang="en-US" altLang="en-US" i="1" dirty="0">
                <a:solidFill>
                  <a:srgbClr val="C00000"/>
                </a:solidFill>
              </a:rPr>
              <a:t>Data Structures</a:t>
            </a:r>
          </a:p>
          <a:p>
            <a:pPr lvl="1"/>
            <a:r>
              <a:rPr lang="en-US" altLang="en-US" dirty="0"/>
              <a:t>(Efficient) storage and manipulation of (large) data sets</a:t>
            </a:r>
          </a:p>
          <a:p>
            <a:pPr lvl="1"/>
            <a:r>
              <a:rPr lang="en-US" altLang="en-US" dirty="0"/>
              <a:t>Arrays, linked lists, trees</a:t>
            </a:r>
          </a:p>
          <a:p>
            <a:pPr lvl="1"/>
            <a:r>
              <a:rPr lang="en-US" altLang="en-US" dirty="0"/>
              <a:t>Used to implement </a:t>
            </a:r>
            <a:r>
              <a:rPr lang="en-US" altLang="en-US" i="1" dirty="0">
                <a:solidFill>
                  <a:srgbClr val="C00000"/>
                </a:solidFill>
              </a:rPr>
              <a:t>abstract</a:t>
            </a:r>
            <a:r>
              <a:rPr lang="en-US" altLang="en-US" dirty="0"/>
              <a:t> </a:t>
            </a:r>
            <a:r>
              <a:rPr lang="en-US" altLang="en-US" i="1" dirty="0">
                <a:solidFill>
                  <a:srgbClr val="C00000"/>
                </a:solidFill>
              </a:rPr>
              <a:t>data types</a:t>
            </a:r>
            <a:r>
              <a:rPr lang="en-US" altLang="en-US" dirty="0"/>
              <a:t> (ADTs) like set, </a:t>
            </a:r>
            <a:r>
              <a:rPr lang="en-US" altLang="en-US" dirty="0" smtClean="0"/>
              <a:t>list</a:t>
            </a:r>
            <a:endParaRPr lang="en-US" altLang="en-US" dirty="0"/>
          </a:p>
          <a:p>
            <a:r>
              <a:rPr lang="en-US" altLang="en-US" i="1" dirty="0">
                <a:solidFill>
                  <a:srgbClr val="CC0000"/>
                </a:solidFill>
              </a:rPr>
              <a:t>Algorithms</a:t>
            </a:r>
          </a:p>
          <a:p>
            <a:pPr lvl="1"/>
            <a:r>
              <a:rPr lang="en-US" altLang="en-US" dirty="0" smtClean="0"/>
              <a:t>Operations on data</a:t>
            </a:r>
          </a:p>
          <a:p>
            <a:pPr lvl="1"/>
            <a:r>
              <a:rPr lang="en-US" altLang="en-US" dirty="0" smtClean="0"/>
              <a:t>Find</a:t>
            </a:r>
            <a:r>
              <a:rPr lang="en-US" altLang="en-US" dirty="0"/>
              <a:t>, insert, erase, sort, </a:t>
            </a:r>
            <a:r>
              <a:rPr lang="en-US" altLang="en-US" dirty="0" smtClean="0"/>
              <a:t>reverse</a:t>
            </a:r>
            <a:endParaRPr lang="en-US" altLang="en-US" sz="3200" dirty="0"/>
          </a:p>
          <a:p>
            <a:r>
              <a:rPr lang="en-US" altLang="en-US" dirty="0"/>
              <a:t>Object-oriented programming (OOP)</a:t>
            </a:r>
          </a:p>
          <a:p>
            <a:pPr lvl="1"/>
            <a:r>
              <a:rPr lang="en-US" altLang="en-US" dirty="0"/>
              <a:t>A method of programming that emphasizes </a:t>
            </a:r>
            <a:r>
              <a:rPr lang="en-US" altLang="en-US" i="1" dirty="0">
                <a:solidFill>
                  <a:srgbClr val="C00000"/>
                </a:solidFill>
              </a:rPr>
              <a:t>information</a:t>
            </a:r>
            <a:r>
              <a:rPr lang="en-US" altLang="en-US" i="1" dirty="0"/>
              <a:t> </a:t>
            </a:r>
            <a:r>
              <a:rPr lang="en-US" altLang="en-US" i="1" dirty="0">
                <a:solidFill>
                  <a:srgbClr val="C00000"/>
                </a:solidFill>
              </a:rPr>
              <a:t>hiding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and component </a:t>
            </a:r>
            <a:r>
              <a:rPr lang="en-US" altLang="en-US" dirty="0" smtClean="0"/>
              <a:t>reuse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35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4000" dirty="0" smtClean="0">
              <a:latin typeface="+mj-lt"/>
            </a:endParaRPr>
          </a:p>
          <a:p>
            <a:pPr marL="0" indent="0">
              <a:buNone/>
            </a:pPr>
            <a:r>
              <a:rPr lang="en-US" sz="4000" dirty="0" smtClean="0">
                <a:latin typeface="+mj-lt"/>
              </a:rPr>
              <a:t>If </a:t>
            </a:r>
            <a:r>
              <a:rPr lang="en-US" sz="4000" dirty="0">
                <a:latin typeface="+mj-lt"/>
              </a:rPr>
              <a:t>you call my </a:t>
            </a:r>
            <a:r>
              <a:rPr lang="en-US" sz="4000" dirty="0" err="1">
                <a:latin typeface="Consolas" charset="0"/>
                <a:ea typeface="Consolas" charset="0"/>
                <a:cs typeface="Consolas" charset="0"/>
              </a:rPr>
              <a:t>writeSqrt</a:t>
            </a:r>
            <a:r>
              <a:rPr lang="en-US" sz="4000" dirty="0">
                <a:latin typeface="+mj-lt"/>
              </a:rPr>
              <a:t> method with a negative value, my method is free to reformat your hard drive!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b="1" i="1" dirty="0"/>
              <a:t>However…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24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Make </a:t>
            </a:r>
            <a:r>
              <a:rPr lang="en-US" dirty="0"/>
              <a:t>every </a:t>
            </a:r>
            <a:r>
              <a:rPr lang="en-US" dirty="0" smtClean="0"/>
              <a:t>effort to </a:t>
            </a:r>
            <a:r>
              <a:rPr lang="en-US" dirty="0"/>
              <a:t>detect when a precondition has been </a:t>
            </a:r>
            <a:r>
              <a:rPr lang="en-US" i="1" dirty="0">
                <a:solidFill>
                  <a:schemeClr val="accent2"/>
                </a:solidFill>
              </a:rPr>
              <a:t>violated</a:t>
            </a:r>
          </a:p>
          <a:p>
            <a:endParaRPr lang="en-US" dirty="0"/>
          </a:p>
          <a:p>
            <a:r>
              <a:rPr lang="en-US" dirty="0" smtClean="0"/>
              <a:t>Emit an error </a:t>
            </a:r>
            <a:r>
              <a:rPr lang="en-US" dirty="0"/>
              <a:t>message </a:t>
            </a:r>
            <a:r>
              <a:rPr lang="en-US" dirty="0" smtClean="0"/>
              <a:t>and/or </a:t>
            </a:r>
            <a:r>
              <a:rPr lang="en-US" dirty="0"/>
              <a:t>halt the </a:t>
            </a:r>
            <a:r>
              <a:rPr lang="en-US" dirty="0" smtClean="0"/>
              <a:t>program if violation detected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21</a:t>
            </a:fld>
            <a:endParaRPr lang="en-US" altLang="en-US"/>
          </a:p>
        </p:txBody>
      </p:sp>
      <p:pic>
        <p:nvPicPr>
          <p:cNvPr id="7" name="Picture 4" descr="http://xdesktopwallpapers.com/wp-content/uploads/2011/11-1/Natural-Disasters-Tornado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8049" y="2758541"/>
            <a:ext cx="4409902" cy="2485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758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295400" y="1281740"/>
            <a:ext cx="9829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Precondition:  x  &gt;=  0.</a:t>
            </a:r>
          </a:p>
          <a:p>
            <a:pPr algn="l"/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Postcondition:  The square root of x has</a:t>
            </a:r>
          </a:p>
          <a:p>
            <a:pPr algn="l"/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  been written to the standard output.</a:t>
            </a:r>
          </a:p>
          <a:p>
            <a:pPr algn="l"/>
            <a:endParaRPr lang="en-US" sz="2800" dirty="0"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2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void </a:t>
            </a:r>
            <a:r>
              <a:rPr lang="en-US" sz="2800" dirty="0" err="1">
                <a:latin typeface="Consolas" charset="0"/>
                <a:ea typeface="Consolas" charset="0"/>
                <a:cs typeface="Consolas" charset="0"/>
              </a:rPr>
              <a:t>writeSqrt</a:t>
            </a:r>
            <a:r>
              <a:rPr lang="en-US" sz="28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2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sz="28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800" dirty="0">
                <a:latin typeface="Consolas" charset="0"/>
                <a:ea typeface="Consolas" charset="0"/>
                <a:cs typeface="Consolas" charset="0"/>
              </a:rPr>
              <a:t>x) {</a:t>
            </a:r>
          </a:p>
          <a:p>
            <a:pPr algn="l"/>
            <a:r>
              <a:rPr lang="en-US" sz="28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sz="28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800" dirty="0">
                <a:latin typeface="Consolas" charset="0"/>
                <a:ea typeface="Consolas" charset="0"/>
                <a:cs typeface="Consolas" charset="0"/>
              </a:rPr>
              <a:t>(x &lt; 0)</a:t>
            </a:r>
          </a:p>
          <a:p>
            <a:pPr algn="l"/>
            <a:r>
              <a:rPr lang="en-US" sz="2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2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throw new </a:t>
            </a:r>
          </a:p>
          <a:p>
            <a:pPr algn="l"/>
            <a:r>
              <a:rPr lang="en-US" sz="2800" dirty="0"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sz="2800" dirty="0" err="1">
                <a:latin typeface="Consolas" charset="0"/>
                <a:ea typeface="Consolas" charset="0"/>
                <a:cs typeface="Consolas" charset="0"/>
              </a:rPr>
              <a:t>IllegalArgumentException</a:t>
            </a:r>
            <a:r>
              <a:rPr lang="en-US" sz="28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“negative x”</a:t>
            </a:r>
            <a:r>
              <a:rPr lang="en-US" sz="28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algn="l"/>
            <a:r>
              <a:rPr lang="en-US" sz="2800" dirty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2800" dirty="0" smtClean="0">
                <a:latin typeface="Consolas" charset="0"/>
                <a:ea typeface="Consolas" charset="0"/>
                <a:cs typeface="Consolas" charset="0"/>
              </a:rPr>
              <a:t>...</a:t>
            </a:r>
            <a:endParaRPr lang="en-US" sz="2800" dirty="0">
              <a:latin typeface="Consolas" charset="0"/>
              <a:ea typeface="Consolas" charset="0"/>
              <a:cs typeface="Consolas" charset="0"/>
            </a:endParaRPr>
          </a:p>
          <a:p>
            <a:pPr algn="l"/>
            <a:endParaRPr lang="en-US" sz="2800" dirty="0">
              <a:latin typeface="Consolas" charset="0"/>
              <a:ea typeface="Consolas" charset="0"/>
              <a:cs typeface="Consolas" charset="0"/>
            </a:endParaRPr>
          </a:p>
          <a:p>
            <a:pPr algn="l"/>
            <a:r>
              <a:rPr lang="en-US" sz="2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721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>
            <a:normAutofit fontScale="90000"/>
          </a:bodyPr>
          <a:lstStyle/>
          <a:p>
            <a:r>
              <a:rPr lang="en-US" altLang="en-US" dirty="0"/>
              <a:t>Advantages of </a:t>
            </a:r>
            <a:r>
              <a:rPr lang="en-US" altLang="en-US" dirty="0" smtClean="0"/>
              <a:t>Preconditions </a:t>
            </a:r>
            <a:r>
              <a:rPr lang="en-US" altLang="en-US" dirty="0"/>
              <a:t>and </a:t>
            </a:r>
            <a:r>
              <a:rPr lang="en-US" altLang="en-US" dirty="0" err="1"/>
              <a:t>Postconditions</a:t>
            </a:r>
            <a:endParaRPr lang="en-US" alt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Succinctly describes the behavior of a </a:t>
            </a:r>
            <a:r>
              <a:rPr lang="en-US" altLang="en-US" dirty="0" smtClean="0"/>
              <a:t>method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Doesn’t clutter thoughts with </a:t>
            </a:r>
            <a:r>
              <a:rPr lang="en-US" altLang="en-US" dirty="0"/>
              <a:t>details of how the method </a:t>
            </a:r>
            <a:r>
              <a:rPr lang="en-US" altLang="en-US" dirty="0" smtClean="0"/>
              <a:t>works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Allows for later re-implementing </a:t>
            </a:r>
            <a:r>
              <a:rPr lang="en-US" altLang="en-US" dirty="0"/>
              <a:t>the method in a new way </a:t>
            </a: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Doesn’t break callers if they only depend on the preconditions/</a:t>
            </a:r>
            <a:r>
              <a:rPr lang="en-US" altLang="en-US" dirty="0" err="1" smtClean="0"/>
              <a:t>postconditions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8541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Summary</a:t>
            </a:r>
          </a:p>
        </p:txBody>
      </p:sp>
      <p:sp>
        <p:nvSpPr>
          <p:cNvPr id="50178" name="Rectangle 2"/>
          <p:cNvSpPr>
            <a:spLocks noGrp="1" noChangeArrowheads="1"/>
          </p:cNvSpPr>
          <p:nvPr>
            <p:ph sz="half" idx="1"/>
          </p:nvPr>
        </p:nvSpPr>
        <p:spPr>
          <a:noFill/>
          <a:ln/>
        </p:spPr>
        <p:txBody>
          <a:bodyPr>
            <a:normAutofit/>
          </a:bodyPr>
          <a:lstStyle/>
          <a:p>
            <a:pPr>
              <a:buFont typeface="Monotype Sorts" pitchFamily="2" charset="2"/>
              <a:buNone/>
            </a:pPr>
            <a:r>
              <a:rPr lang="en-US" altLang="en-US" sz="2800" b="1" i="1" dirty="0">
                <a:solidFill>
                  <a:schemeClr val="accent2"/>
                </a:solidFill>
              </a:rPr>
              <a:t>Precondition</a:t>
            </a:r>
          </a:p>
          <a:p>
            <a:r>
              <a:rPr lang="en-US" altLang="en-US" sz="2800" dirty="0"/>
              <a:t>The programmer who calls a method ensures that the precondition is valid</a:t>
            </a:r>
            <a:r>
              <a:rPr lang="en-US" altLang="en-US" sz="2800" dirty="0" smtClean="0"/>
              <a:t>.</a:t>
            </a:r>
            <a:endParaRPr lang="en-US" altLang="en-US" sz="2800" dirty="0"/>
          </a:p>
          <a:p>
            <a:r>
              <a:rPr lang="en-US" altLang="en-US" sz="2800" dirty="0"/>
              <a:t>The programmer who writes a method can bank on the precondition being true when the method begins execution.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half" idx="2"/>
          </p:nvPr>
        </p:nvSpPr>
        <p:spPr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 b="1" i="1" dirty="0">
                <a:solidFill>
                  <a:schemeClr val="accent2"/>
                </a:solidFill>
              </a:rPr>
              <a:t>Postcondition</a:t>
            </a:r>
          </a:p>
          <a:p>
            <a:r>
              <a:rPr lang="en-US" altLang="en-US" sz="2800" dirty="0"/>
              <a:t>The programmer who writes a method ensures that the postcondition is true when the method finishes executing.</a:t>
            </a:r>
          </a:p>
        </p:txBody>
      </p:sp>
    </p:spTree>
    <p:extLst>
      <p:ext uri="{BB962C8B-B14F-4D97-AF65-F5344CB8AC3E}">
        <p14:creationId xmlns:p14="http://schemas.microsoft.com/office/powerpoint/2010/main" val="2094319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Complexity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/>
              <a:t>Two types</a:t>
            </a:r>
          </a:p>
          <a:p>
            <a:r>
              <a:rPr lang="en-US" altLang="en-US" dirty="0" smtClean="0"/>
              <a:t>Speed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Relate operations to input size</a:t>
            </a:r>
          </a:p>
          <a:p>
            <a:r>
              <a:rPr lang="en-US" altLang="en-US" dirty="0" smtClean="0"/>
              <a:t>Space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Relate # bytes to input size</a:t>
            </a:r>
          </a:p>
          <a:p>
            <a:endParaRPr lang="en-US" altLang="en-US" dirty="0" smtClean="0"/>
          </a:p>
          <a:p>
            <a:pPr marL="0" indent="0">
              <a:buNone/>
            </a:pPr>
            <a:r>
              <a:rPr lang="en-US" altLang="en-US" dirty="0" smtClean="0"/>
              <a:t>Big-O notation</a:t>
            </a:r>
          </a:p>
          <a:p>
            <a:r>
              <a:rPr lang="en-US" altLang="en-US" dirty="0" smtClean="0"/>
              <a:t>Machine-independent means for specifying efficiency (complexity)</a:t>
            </a:r>
          </a:p>
          <a:p>
            <a:r>
              <a:rPr lang="en-US" altLang="en-US" dirty="0" smtClean="0"/>
              <a:t>Concerned with asymptotic behavior</a:t>
            </a:r>
          </a:p>
          <a:p>
            <a:r>
              <a:rPr lang="en-US" altLang="en-US" dirty="0" smtClean="0"/>
              <a:t>Generally count most significant factor and relate to input size (N)</a:t>
            </a:r>
          </a:p>
          <a:p>
            <a:pPr lvl="1"/>
            <a:r>
              <a:rPr lang="en-US" altLang="en-US" b="1" dirty="0" smtClean="0"/>
              <a:t>Example: </a:t>
            </a:r>
            <a:r>
              <a:rPr lang="en-US" altLang="en-US" dirty="0" smtClean="0"/>
              <a:t>if </a:t>
            </a:r>
            <a:r>
              <a:rPr lang="en-US" altLang="en-US" i="1" dirty="0" smtClean="0"/>
              <a:t>T(N) = 9N2 + 43N + </a:t>
            </a:r>
            <a:r>
              <a:rPr lang="en-US" altLang="en-US" dirty="0" smtClean="0"/>
              <a:t>7 then the algorithm is </a:t>
            </a:r>
            <a:r>
              <a:rPr lang="en-US" altLang="en-US" i="1" dirty="0" smtClean="0"/>
              <a:t>O(N</a:t>
            </a:r>
            <a:r>
              <a:rPr lang="en-US" altLang="en-US" i="1" baseline="30000" dirty="0" smtClean="0"/>
              <a:t>2</a:t>
            </a:r>
            <a:r>
              <a:rPr lang="en-US" altLang="en-US" i="1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90814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Complexity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Can analyze</a:t>
            </a:r>
          </a:p>
          <a:p>
            <a:pPr lvl="1"/>
            <a:r>
              <a:rPr lang="en-US" altLang="en-US" sz="2400" dirty="0"/>
              <a:t>Best </a:t>
            </a:r>
            <a:r>
              <a:rPr lang="en-US" altLang="en-US" sz="2400" dirty="0" smtClean="0"/>
              <a:t>case</a:t>
            </a:r>
            <a:endParaRPr lang="en-US" altLang="en-US" sz="2400" dirty="0"/>
          </a:p>
          <a:p>
            <a:pPr lvl="1"/>
            <a:r>
              <a:rPr lang="en-US" altLang="en-US" sz="2400" dirty="0" smtClean="0"/>
              <a:t>Average</a:t>
            </a:r>
            <a:endParaRPr lang="en-US" altLang="en-US" sz="2400" dirty="0"/>
          </a:p>
          <a:p>
            <a:pPr lvl="1"/>
            <a:r>
              <a:rPr lang="en-US" altLang="en-US" sz="2400" dirty="0"/>
              <a:t>Worst (default) – maximum # of ops</a:t>
            </a:r>
            <a:r>
              <a:rPr lang="en-US" altLang="en-US" sz="2400" dirty="0" smtClean="0"/>
              <a:t>.</a:t>
            </a:r>
            <a:endParaRPr lang="en-US" altLang="en-US" dirty="0"/>
          </a:p>
          <a:p>
            <a:r>
              <a:rPr lang="en-US" altLang="en-US" sz="2800" b="1" dirty="0" smtClean="0"/>
              <a:t>Example: </a:t>
            </a:r>
            <a:r>
              <a:rPr lang="en-US" altLang="en-US" sz="2800" dirty="0" smtClean="0"/>
              <a:t>linear search time complexity</a:t>
            </a:r>
          </a:p>
          <a:p>
            <a:endParaRPr lang="en-US" altLang="en-US" sz="1050" dirty="0" smtClean="0"/>
          </a:p>
          <a:p>
            <a:pPr lvl="1">
              <a:buFontTx/>
              <a:buNone/>
            </a:pPr>
            <a:r>
              <a:rPr lang="en-US" altLang="en-US" sz="20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[] A = { … };</a:t>
            </a:r>
          </a:p>
          <a:p>
            <a:pPr lvl="1"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i = 0; i &lt; N; ++i) </a:t>
            </a:r>
          </a:p>
          <a:p>
            <a:pPr lvl="1"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(A[i] ==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searchValue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lvl="1"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break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lvl="1">
              <a:buFontTx/>
              <a:buNone/>
            </a:pPr>
            <a:endParaRPr lang="en-US" altLang="en-US" sz="1400" dirty="0" smtClean="0"/>
          </a:p>
          <a:p>
            <a:pPr lvl="1"/>
            <a:r>
              <a:rPr lang="en-US" altLang="en-US" dirty="0"/>
              <a:t>What’s the best case? Worst case? Average case</a:t>
            </a:r>
            <a:r>
              <a:rPr lang="en-US" altLang="en-US" dirty="0" smtClean="0"/>
              <a:t>?</a:t>
            </a:r>
            <a:endParaRPr lang="en-US" altLang="en-US" sz="3200" dirty="0"/>
          </a:p>
          <a:p>
            <a:pPr lvl="1"/>
            <a:r>
              <a:rPr lang="en-US" altLang="en-US" dirty="0"/>
              <a:t>For worst case, T(N) = ? = O(?)</a:t>
            </a:r>
            <a:endParaRPr lang="en-US" alt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99952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Complexity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4114800"/>
            <a:ext cx="11430000" cy="2386096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What type of algorithm is this?</a:t>
            </a:r>
            <a:endParaRPr lang="en-US" altLang="en-US" dirty="0"/>
          </a:p>
          <a:p>
            <a:r>
              <a:rPr lang="en-US" altLang="en-US" dirty="0" smtClean="0"/>
              <a:t>What operation should we count? </a:t>
            </a:r>
            <a:endParaRPr lang="en-US" altLang="en-US" dirty="0"/>
          </a:p>
          <a:p>
            <a:r>
              <a:rPr lang="en-US" altLang="en-US" dirty="0" smtClean="0"/>
              <a:t> What’s the worst case? </a:t>
            </a:r>
          </a:p>
          <a:p>
            <a:pPr lvl="1"/>
            <a:r>
              <a:rPr lang="en-US" altLang="en-US" dirty="0" smtClean="0"/>
              <a:t>For worst case, T(N) = ? = O(?)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309614"/>
            <a:ext cx="693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en-US" sz="2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for</a:t>
            </a:r>
            <a:r>
              <a:rPr lang="en-US" altLang="en-US" sz="2400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400" dirty="0">
                <a:latin typeface="Lucida Console" panose="020B0609040504020204" pitchFamily="49" charset="0"/>
              </a:rPr>
              <a:t>(i = N - 1; i &gt; 0; --i)</a:t>
            </a:r>
          </a:p>
          <a:p>
            <a:pPr algn="l"/>
            <a:r>
              <a:rPr lang="en-US" altLang="en-US" sz="2400" dirty="0">
                <a:latin typeface="Lucida Console" panose="020B0609040504020204" pitchFamily="49" charset="0"/>
              </a:rPr>
              <a:t>  </a:t>
            </a:r>
            <a:r>
              <a:rPr lang="en-US" altLang="en-US" sz="2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for</a:t>
            </a:r>
            <a:r>
              <a:rPr lang="en-US" altLang="en-US" sz="2400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400" dirty="0">
                <a:latin typeface="Lucida Console" panose="020B0609040504020204" pitchFamily="49" charset="0"/>
              </a:rPr>
              <a:t>(j = 0; j &lt; i; ++j)</a:t>
            </a:r>
          </a:p>
          <a:p>
            <a:pPr algn="l"/>
            <a:r>
              <a:rPr lang="en-US" altLang="en-US" sz="2400" dirty="0">
                <a:latin typeface="Lucida Console" panose="020B0609040504020204" pitchFamily="49" charset="0"/>
              </a:rPr>
              <a:t>    </a:t>
            </a:r>
            <a:r>
              <a:rPr lang="en-US" altLang="en-US" sz="2400" b="1" dirty="0">
                <a:solidFill>
                  <a:srgbClr val="7030A0"/>
                </a:solidFill>
                <a:latin typeface="Lucida Console" panose="020B0609040504020204" pitchFamily="49" charset="0"/>
              </a:rPr>
              <a:t>if</a:t>
            </a:r>
            <a:r>
              <a:rPr lang="en-US" altLang="en-US" sz="2400" dirty="0">
                <a:solidFill>
                  <a:srgbClr val="7030A0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400" dirty="0">
                <a:latin typeface="Lucida Console" panose="020B0609040504020204" pitchFamily="49" charset="0"/>
              </a:rPr>
              <a:t>(A[j] &gt; A[j + 1])</a:t>
            </a:r>
          </a:p>
          <a:p>
            <a:pPr algn="l"/>
            <a:r>
              <a:rPr lang="en-US" altLang="en-US" sz="2400" dirty="0">
                <a:latin typeface="Lucida Console" panose="020B0609040504020204" pitchFamily="49" charset="0"/>
              </a:rPr>
              <a:t>      swap (A[j], A[j + 1]);</a:t>
            </a:r>
            <a:endParaRPr lang="en-US" sz="24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8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Software Engineering</a:t>
            </a:r>
          </a:p>
          <a:p>
            <a:pPr lvl="1"/>
            <a:r>
              <a:rPr lang="en-US" sz="3200" dirty="0" smtClean="0"/>
              <a:t>Study of and an application of engineering to the design, development, and maintenance of software</a:t>
            </a:r>
            <a:endParaRPr lang="en-US" altLang="en-US" sz="3200" dirty="0" smtClean="0"/>
          </a:p>
          <a:p>
            <a:pPr lvl="1"/>
            <a:r>
              <a:rPr lang="en-US" altLang="en-US" sz="3200" i="1" dirty="0" smtClean="0">
                <a:solidFill>
                  <a:schemeClr val="accent2"/>
                </a:solidFill>
              </a:rPr>
              <a:t>Focus</a:t>
            </a:r>
            <a:r>
              <a:rPr lang="en-US" altLang="en-US" sz="3200" dirty="0" smtClean="0"/>
              <a:t>: controlling the development process to achieve consistently good results</a:t>
            </a:r>
          </a:p>
          <a:p>
            <a:r>
              <a:rPr lang="en-US" altLang="en-US" sz="3600" dirty="0" smtClean="0"/>
              <a:t>We want to</a:t>
            </a:r>
          </a:p>
          <a:p>
            <a:pPr lvl="1"/>
            <a:r>
              <a:rPr lang="en-US" altLang="en-US" sz="3200" dirty="0" smtClean="0"/>
              <a:t>satisfy the </a:t>
            </a:r>
            <a:r>
              <a:rPr lang="en-US" altLang="en-US" sz="3200" i="1" dirty="0" smtClean="0">
                <a:solidFill>
                  <a:srgbClr val="C00000"/>
                </a:solidFill>
              </a:rPr>
              <a:t>client</a:t>
            </a:r>
            <a:r>
              <a:rPr lang="en-US" altLang="en-US" sz="3200" dirty="0" smtClean="0">
                <a:solidFill>
                  <a:srgbClr val="C00000"/>
                </a:solidFill>
              </a:rPr>
              <a:t> </a:t>
            </a:r>
            <a:r>
              <a:rPr lang="en-US" altLang="en-US" sz="3200" dirty="0" smtClean="0"/>
              <a:t>– the person or organization who sponsors the development</a:t>
            </a:r>
          </a:p>
          <a:p>
            <a:pPr lvl="1"/>
            <a:r>
              <a:rPr lang="en-US" altLang="en-US" sz="3200" dirty="0" smtClean="0"/>
              <a:t>meet the needs of the </a:t>
            </a:r>
            <a:r>
              <a:rPr lang="en-US" altLang="en-US" sz="3200" i="1" dirty="0" smtClean="0">
                <a:solidFill>
                  <a:srgbClr val="C00000"/>
                </a:solidFill>
              </a:rPr>
              <a:t>user</a:t>
            </a:r>
            <a:r>
              <a:rPr lang="en-US" altLang="en-US" sz="3200" dirty="0" smtClean="0">
                <a:solidFill>
                  <a:srgbClr val="C00000"/>
                </a:solidFill>
              </a:rPr>
              <a:t> </a:t>
            </a:r>
            <a:r>
              <a:rPr lang="en-US" altLang="en-US" sz="3200" dirty="0" smtClean="0"/>
              <a:t>– the people using the software for its intended purpose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35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 Development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8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Software Development (Cont’d) [</a:t>
            </a:r>
            <a:r>
              <a:rPr lang="en-US" altLang="en-US" dirty="0"/>
              <a:t>ISO/IEC </a:t>
            </a:r>
            <a:r>
              <a:rPr lang="en-US" altLang="en-US" dirty="0" smtClean="0"/>
              <a:t>12207]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40824"/>
              </p:ext>
            </p:extLst>
          </p:nvPr>
        </p:nvGraphicFramePr>
        <p:xfrm>
          <a:off x="381000" y="1325563"/>
          <a:ext cx="11430000" cy="5175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084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Specifications and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i="1" dirty="0" smtClean="0">
                <a:solidFill>
                  <a:srgbClr val="CC0000"/>
                </a:solidFill>
              </a:rPr>
              <a:t>Requirements</a:t>
            </a:r>
            <a:r>
              <a:rPr lang="en-US" altLang="en-US" dirty="0" smtClean="0">
                <a:solidFill>
                  <a:srgbClr val="CC0000"/>
                </a:solidFill>
              </a:rPr>
              <a:t> </a:t>
            </a:r>
            <a:r>
              <a:rPr lang="en-US" altLang="en-US" dirty="0"/>
              <a:t>define </a:t>
            </a:r>
            <a:r>
              <a:rPr lang="en-US" altLang="en-US" dirty="0" smtClean="0"/>
              <a:t>needed info, functionality, behavior, and performance of the system</a:t>
            </a:r>
            <a:endParaRPr lang="en-US" altLang="en-US" i="1" dirty="0" smtClean="0">
              <a:solidFill>
                <a:srgbClr val="C00000"/>
              </a:solidFill>
            </a:endParaRPr>
          </a:p>
          <a:p>
            <a:r>
              <a:rPr lang="en-US" altLang="en-US" i="1" dirty="0" smtClean="0">
                <a:solidFill>
                  <a:srgbClr val="CC0000"/>
                </a:solidFill>
              </a:rPr>
              <a:t>Resources</a:t>
            </a:r>
            <a:r>
              <a:rPr lang="en-US" altLang="en-US" dirty="0" smtClean="0">
                <a:solidFill>
                  <a:srgbClr val="CC0000"/>
                </a:solidFill>
              </a:rPr>
              <a:t> </a:t>
            </a:r>
            <a:r>
              <a:rPr lang="en-US" altLang="en-US" dirty="0"/>
              <a:t>specifies people, equipment, software, time, and money </a:t>
            </a:r>
            <a:r>
              <a:rPr lang="en-US" altLang="en-US" dirty="0" smtClean="0"/>
              <a:t>available</a:t>
            </a:r>
            <a:endParaRPr lang="en-US" altLang="en-US" i="1" dirty="0" smtClean="0">
              <a:solidFill>
                <a:srgbClr val="C00000"/>
              </a:solidFill>
            </a:endParaRPr>
          </a:p>
          <a:p>
            <a:r>
              <a:rPr lang="en-US" altLang="en-US" i="1" dirty="0" smtClean="0">
                <a:solidFill>
                  <a:srgbClr val="CC0000"/>
                </a:solidFill>
              </a:rPr>
              <a:t>Specifications</a:t>
            </a:r>
            <a:r>
              <a:rPr lang="en-US" altLang="en-US" dirty="0" smtClean="0">
                <a:solidFill>
                  <a:srgbClr val="CC0000"/>
                </a:solidFill>
              </a:rPr>
              <a:t> </a:t>
            </a:r>
            <a:r>
              <a:rPr lang="en-US" altLang="en-US" dirty="0"/>
              <a:t>describe precisely </a:t>
            </a:r>
            <a:r>
              <a:rPr lang="en-US" altLang="en-US" i="1" dirty="0">
                <a:solidFill>
                  <a:srgbClr val="7030A0"/>
                </a:solidFill>
              </a:rPr>
              <a:t>what</a:t>
            </a:r>
            <a:r>
              <a:rPr lang="en-US" altLang="en-US" dirty="0"/>
              <a:t> the software should </a:t>
            </a:r>
            <a:r>
              <a:rPr lang="en-US" altLang="en-US" dirty="0" smtClean="0"/>
              <a:t>do</a:t>
            </a:r>
            <a:endParaRPr lang="en-US" altLang="en-US" dirty="0"/>
          </a:p>
          <a:p>
            <a:r>
              <a:rPr lang="en-US" altLang="en-US" i="1" dirty="0" smtClean="0">
                <a:solidFill>
                  <a:srgbClr val="CC0000"/>
                </a:solidFill>
              </a:rPr>
              <a:t>Design</a:t>
            </a:r>
            <a:r>
              <a:rPr lang="en-US" altLang="en-US" i="1" dirty="0" smtClean="0">
                <a:solidFill>
                  <a:srgbClr val="FF0000"/>
                </a:solidFill>
              </a:rPr>
              <a:t> </a:t>
            </a:r>
            <a:r>
              <a:rPr lang="en-US" altLang="en-US" dirty="0"/>
              <a:t>d</a:t>
            </a:r>
            <a:r>
              <a:rPr lang="en-US" altLang="en-US" dirty="0" smtClean="0"/>
              <a:t>escribes </a:t>
            </a:r>
            <a:r>
              <a:rPr lang="en-US" altLang="en-US" i="1" dirty="0">
                <a:solidFill>
                  <a:srgbClr val="7030A0"/>
                </a:solidFill>
              </a:rPr>
              <a:t>how</a:t>
            </a:r>
            <a:r>
              <a:rPr lang="en-US" altLang="en-US" dirty="0">
                <a:solidFill>
                  <a:srgbClr val="7030A0"/>
                </a:solidFill>
              </a:rPr>
              <a:t> </a:t>
            </a:r>
            <a:r>
              <a:rPr lang="en-US" altLang="en-US" dirty="0"/>
              <a:t>the software meets the specifications</a:t>
            </a:r>
          </a:p>
          <a:p>
            <a:r>
              <a:rPr lang="en-US" altLang="en-US" i="1" dirty="0" smtClean="0">
                <a:solidFill>
                  <a:srgbClr val="CC0000"/>
                </a:solidFill>
              </a:rPr>
              <a:t>Implementation</a:t>
            </a:r>
            <a:r>
              <a:rPr lang="en-US" altLang="en-US" dirty="0" smtClean="0"/>
              <a:t>: translating </a:t>
            </a:r>
            <a:r>
              <a:rPr lang="en-US" altLang="en-US" dirty="0"/>
              <a:t>the design into a specified programming language(s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/>
              <a:t>Follow style guidelines</a:t>
            </a:r>
          </a:p>
          <a:p>
            <a:pPr lvl="1"/>
            <a:r>
              <a:rPr lang="en-US" altLang="en-US" dirty="0"/>
              <a:t>Don’t change the design without going to a previous phase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 smtClean="0"/>
          </a:p>
          <a:p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18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Languages like UML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9" name="Picture 2" descr="Three classes showing relationships and properti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71" y="1565874"/>
            <a:ext cx="6788593" cy="3748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493" y="76200"/>
            <a:ext cx="5098778" cy="678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1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 smtClean="0"/>
              <a:t>Find </a:t>
            </a:r>
            <a:r>
              <a:rPr lang="en-US" altLang="en-US" dirty="0"/>
              <a:t>bugs before user </a:t>
            </a:r>
            <a:r>
              <a:rPr lang="en-US" altLang="en-US" dirty="0" smtClean="0"/>
              <a:t>does</a:t>
            </a:r>
          </a:p>
          <a:p>
            <a:r>
              <a:rPr lang="en-US" altLang="en-US" i="1" dirty="0" smtClean="0">
                <a:solidFill>
                  <a:srgbClr val="C00000"/>
                </a:solidFill>
              </a:rPr>
              <a:t>Alpha</a:t>
            </a:r>
            <a:r>
              <a:rPr lang="en-US" altLang="en-US" dirty="0" smtClean="0"/>
              <a:t> </a:t>
            </a:r>
            <a:r>
              <a:rPr lang="en-US" altLang="en-US" dirty="0"/>
              <a:t>versus </a:t>
            </a:r>
            <a:r>
              <a:rPr lang="en-US" altLang="en-US" i="1" dirty="0">
                <a:solidFill>
                  <a:srgbClr val="C00000"/>
                </a:solidFill>
              </a:rPr>
              <a:t>beta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 smtClean="0"/>
              <a:t>testing</a:t>
            </a:r>
          </a:p>
          <a:p>
            <a:r>
              <a:rPr lang="en-US" altLang="en-US" i="1" dirty="0" smtClean="0">
                <a:solidFill>
                  <a:srgbClr val="C00000"/>
                </a:solidFill>
              </a:rPr>
              <a:t>Regression</a:t>
            </a:r>
            <a:r>
              <a:rPr lang="en-US" altLang="en-US" dirty="0" smtClean="0"/>
              <a:t> testing</a:t>
            </a:r>
          </a:p>
          <a:p>
            <a:r>
              <a:rPr lang="en-US" altLang="en-US" i="1" dirty="0" smtClean="0">
                <a:solidFill>
                  <a:srgbClr val="C00000"/>
                </a:solidFill>
              </a:rPr>
              <a:t>Integration</a:t>
            </a:r>
            <a:r>
              <a:rPr lang="en-US" altLang="en-US" dirty="0" smtClean="0">
                <a:solidFill>
                  <a:srgbClr val="C00000"/>
                </a:solidFill>
              </a:rPr>
              <a:t> </a:t>
            </a:r>
            <a:r>
              <a:rPr lang="en-US" altLang="en-US" dirty="0"/>
              <a:t>testing</a:t>
            </a:r>
          </a:p>
          <a:p>
            <a:r>
              <a:rPr lang="en-US" altLang="en-US" dirty="0"/>
              <a:t>Top-down versus bottom-up</a:t>
            </a:r>
          </a:p>
          <a:p>
            <a:r>
              <a:rPr lang="en-US" altLang="en-US" dirty="0"/>
              <a:t>Must consider</a:t>
            </a:r>
          </a:p>
          <a:p>
            <a:pPr lvl="1"/>
            <a:r>
              <a:rPr lang="en-US" altLang="en-US" dirty="0"/>
              <a:t>Boundary/edge cases (e.g., for </a:t>
            </a:r>
            <a:r>
              <a:rPr lang="en-US" altLang="en-US" dirty="0" err="1"/>
              <a:t>sqrt</a:t>
            </a:r>
            <a:r>
              <a:rPr lang="en-US" altLang="en-US" dirty="0"/>
              <a:t> function?)</a:t>
            </a:r>
          </a:p>
          <a:p>
            <a:pPr lvl="1"/>
            <a:r>
              <a:rPr lang="en-US" altLang="en-US" dirty="0"/>
              <a:t>Exceptional cases</a:t>
            </a:r>
          </a:p>
          <a:p>
            <a:pPr lvl="1"/>
            <a:r>
              <a:rPr lang="en-US" altLang="en-US" dirty="0"/>
              <a:t>Expected error cases</a:t>
            </a:r>
          </a:p>
          <a:p>
            <a:r>
              <a:rPr lang="en-US" altLang="en-US" i="1" dirty="0">
                <a:solidFill>
                  <a:srgbClr val="C00000"/>
                </a:solidFill>
              </a:rPr>
              <a:t>Analysis</a:t>
            </a:r>
            <a:r>
              <a:rPr lang="en-US" altLang="en-US" dirty="0"/>
              <a:t> (or </a:t>
            </a:r>
            <a:r>
              <a:rPr lang="en-US" altLang="en-US" i="1" dirty="0">
                <a:solidFill>
                  <a:srgbClr val="C00000"/>
                </a:solidFill>
              </a:rPr>
              <a:t>validation</a:t>
            </a:r>
            <a:r>
              <a:rPr lang="en-US" altLang="en-US" dirty="0"/>
              <a:t>): How well does the implementation meet the specifications</a:t>
            </a:r>
            <a:r>
              <a:rPr lang="en-US" altLang="en-US" dirty="0" smtClean="0"/>
              <a:t>?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97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4000"/>
              <a:t>Lubarsky’s Law of Cybernetic Entomology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971800"/>
            <a:ext cx="7772400" cy="3124200"/>
          </a:xfrm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/>
              <a:t>There’s always one more bug!</a:t>
            </a:r>
          </a:p>
        </p:txBody>
      </p:sp>
    </p:spTree>
    <p:extLst>
      <p:ext uri="{BB962C8B-B14F-4D97-AF65-F5344CB8AC3E}">
        <p14:creationId xmlns:p14="http://schemas.microsoft.com/office/powerpoint/2010/main" val="80939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17170</TotalTime>
  <Words>1141</Words>
  <Application>Microsoft Macintosh PowerPoint</Application>
  <PresentationFormat>Widescreen</PresentationFormat>
  <Paragraphs>202</Paragraphs>
  <Slides>28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Arial</vt:lpstr>
      <vt:lpstr>Calibri</vt:lpstr>
      <vt:lpstr>Calibri Light</vt:lpstr>
      <vt:lpstr>Consolas</vt:lpstr>
      <vt:lpstr>Courier New</vt:lpstr>
      <vt:lpstr>Lucida Console</vt:lpstr>
      <vt:lpstr>Mangal</vt:lpstr>
      <vt:lpstr>Monotype Sorts</vt:lpstr>
      <vt:lpstr>Wingdings</vt:lpstr>
      <vt:lpstr>Custom Design</vt:lpstr>
      <vt:lpstr>Software Engineering and Algorithm Complexity</vt:lpstr>
      <vt:lpstr>Data Structures/Algorithms</vt:lpstr>
      <vt:lpstr>Software Development</vt:lpstr>
      <vt:lpstr>Software Development</vt:lpstr>
      <vt:lpstr>Software Development (Cont’d) [ISO/IEC 12207]</vt:lpstr>
      <vt:lpstr>Specifications and Design</vt:lpstr>
      <vt:lpstr>Design Languages like UML</vt:lpstr>
      <vt:lpstr>Testing and Analysis</vt:lpstr>
      <vt:lpstr>Lubarsky’s Law of Cybernetic Entomology</vt:lpstr>
      <vt:lpstr>Brook’s Law</vt:lpstr>
      <vt:lpstr>Deadline-Dan’s Demon</vt:lpstr>
      <vt:lpstr>Gilb’s 2nd Law of Unreliability</vt:lpstr>
      <vt:lpstr>Murphy’s Law</vt:lpstr>
      <vt:lpstr>Preconditions and Postconditions</vt:lpstr>
      <vt:lpstr>Example</vt:lpstr>
      <vt:lpstr>Example – Which calls are problematic?</vt:lpstr>
      <vt:lpstr>Example</vt:lpstr>
      <vt:lpstr>Example</vt:lpstr>
      <vt:lpstr>Contracts</vt:lpstr>
      <vt:lpstr>Responsibilities</vt:lpstr>
      <vt:lpstr>Responsibilities</vt:lpstr>
      <vt:lpstr>Example</vt:lpstr>
      <vt:lpstr>Advantages of Preconditions and Postconditions</vt:lpstr>
      <vt:lpstr>Summary</vt:lpstr>
      <vt:lpstr>Complexity</vt:lpstr>
      <vt:lpstr>Complexity</vt:lpstr>
      <vt:lpstr>Complexity</vt:lpstr>
      <vt:lpstr>Complexity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Microsoft Office User</cp:lastModifiedBy>
  <cp:revision>588</cp:revision>
  <dcterms:created xsi:type="dcterms:W3CDTF">2008-06-28T20:57:21Z</dcterms:created>
  <dcterms:modified xsi:type="dcterms:W3CDTF">2017-09-01T16:11:36Z</dcterms:modified>
</cp:coreProperties>
</file>