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3"/>
  </p:notesMasterIdLst>
  <p:sldIdLst>
    <p:sldId id="256" r:id="rId2"/>
    <p:sldId id="268" r:id="rId3"/>
    <p:sldId id="269" r:id="rId4"/>
    <p:sldId id="270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8" r:id="rId38"/>
    <p:sldId id="312" r:id="rId39"/>
    <p:sldId id="313" r:id="rId40"/>
    <p:sldId id="314" r:id="rId41"/>
    <p:sldId id="315" r:id="rId42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8" autoAdjust="0"/>
    <p:restoredTop sz="85693" autoAdjust="0"/>
  </p:normalViewPr>
  <p:slideViewPr>
    <p:cSldViewPr>
      <p:cViewPr varScale="1">
        <p:scale>
          <a:sx n="97" d="100"/>
          <a:sy n="97" d="100"/>
        </p:scale>
        <p:origin x="1336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36B6EFB-5828-4064-83F1-0F2C5E2EBB3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1E3C29FF-ED59-420B-ABF5-F3E4158C6D2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21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535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5510E81-A998-4CB5-809E-6C85EFDD148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74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559FF74-EED5-4B7F-91BC-C29F09D18C5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730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32BE7A2-33FE-4889-82A9-DBB90A2193A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885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648BD8A-91F1-49D4-9395-520F459C9F6F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308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6DC1A8D-31BB-45ED-A6F9-D11585E3978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52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70756DA-A3C9-412F-B7BD-4F340CE47BCB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693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163B2E-C806-4854-91A6-404E9028419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423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4E94574-BC59-406C-840D-4A6E65EC90A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38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Review and Arrays II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>
                <a:latin typeface="+mj-lt"/>
              </a:rPr>
              <a:t>CSCI 162 </a:t>
            </a:r>
            <a:r>
              <a:rPr lang="mr-IN" sz="2000" dirty="0">
                <a:latin typeface="+mj-lt"/>
              </a:rPr>
              <a:t>–</a:t>
            </a:r>
            <a:r>
              <a:rPr lang="en-US" sz="2000" dirty="0">
                <a:latin typeface="+mj-lt"/>
              </a:rPr>
              <a:t> Introduction to Programming II</a:t>
            </a:r>
          </a:p>
          <a:p>
            <a:pPr eaLnBrk="1" hangingPunct="1">
              <a:defRPr/>
            </a:pPr>
            <a:r>
              <a:rPr lang="en-US" sz="2000" dirty="0">
                <a:latin typeface="+mj-lt"/>
              </a:rPr>
              <a:t>William Killian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Weather Redux Answer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Reads temperatures from the user, computes average and # days above average.</a:t>
            </a:r>
            <a:endParaRPr lang="en-US" alt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Weather2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400" i="1" dirty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(String[] 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alt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array to store days' temperatures</a:t>
            </a:r>
            <a:endParaRPr lang="en-US" altLang="en-US" sz="1400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[] temps = new 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[days</a:t>
            </a: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];</a:t>
            </a:r>
            <a:r>
              <a:rPr lang="en-US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...   </a:t>
            </a:r>
            <a:r>
              <a:rPr lang="en-US" alt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(same as Weather program)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report results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400" i="1" dirty="0" err="1">
                <a:latin typeface="Consolas" charset="0"/>
                <a:ea typeface="Consolas" charset="0"/>
                <a:cs typeface="Consolas" charset="0"/>
              </a:rPr>
              <a:t>out.printf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("Average temp = %.1f\n", average);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4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(count + " days above average");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endParaRPr lang="en-US" alt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Print array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endParaRPr lang="en-US" altLang="en-US" sz="14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// Find 2 </a:t>
            </a:r>
            <a:r>
              <a:rPr lang="en-US" altLang="en-US" sz="1400" b="1" dirty="0" err="1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mins</a:t>
            </a: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, 2 maxes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endParaRPr lang="en-US" altLang="en-US" sz="14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// Print </a:t>
            </a:r>
            <a:r>
              <a:rPr lang="en-US" altLang="en-US" sz="1400" b="1" dirty="0" err="1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mins</a:t>
            </a: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and maxes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890638"/>
              </p:ext>
            </p:extLst>
          </p:nvPr>
        </p:nvGraphicFramePr>
        <p:xfrm>
          <a:off x="7620000" y="2206562"/>
          <a:ext cx="3810000" cy="3413334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Method name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binarySearch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copyOf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length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fill(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sort(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toString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08029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Arrays as Parameters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93172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Swapping Values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a = 7;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b = 35;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swap a with b?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    a = b;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    b = a;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(a +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+ b);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What is wrong with this code?  What is its output?</a:t>
            </a:r>
          </a:p>
          <a:p>
            <a:pPr marL="0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How do we fix this ?</a:t>
            </a:r>
            <a:endParaRPr lang="en-US" altLang="en-US" sz="13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296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Array Reversal Question</a:t>
            </a:r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Write code that reverses the elements of an array.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/>
            <a:r>
              <a:rPr lang="en-US" altLang="en-US" dirty="0"/>
              <a:t>For example, if the array initially stores:</a:t>
            </a:r>
          </a:p>
          <a:p>
            <a:pPr lvl="1" eaLnBrk="1" hangingPunct="1"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[11, 42, -5, 27, 0, 89]</a:t>
            </a:r>
          </a:p>
          <a:p>
            <a:pPr lvl="1" eaLnBrk="1" hangingPunct="1"/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/>
              <a:t>Then after your reversal code, it should store:</a:t>
            </a:r>
          </a:p>
          <a:p>
            <a:pPr lvl="1" eaLnBrk="1" hangingPunct="1"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[89, 0, 27, -5, 42, 11]</a:t>
            </a:r>
          </a:p>
          <a:p>
            <a:pPr lvl="1" eaLnBrk="1" hangingPunct="1"/>
            <a:endParaRPr lang="en-US" altLang="en-US" dirty="0">
              <a:latin typeface="Courier New" panose="02070309020205020404" pitchFamily="49" charset="0"/>
            </a:endParaRPr>
          </a:p>
          <a:p>
            <a:r>
              <a:rPr lang="en-US" altLang="en-US" dirty="0"/>
              <a:t>The code should work for an array of any size.</a:t>
            </a:r>
            <a:endParaRPr lang="en-US" altLang="en-US" sz="1700" dirty="0"/>
          </a:p>
          <a:p>
            <a:r>
              <a:rPr lang="en-US" altLang="en-US" b="1" dirty="0">
                <a:solidFill>
                  <a:srgbClr val="FF0000"/>
                </a:solidFill>
              </a:rPr>
              <a:t>Hint:</a:t>
            </a:r>
            <a:r>
              <a:rPr lang="en-US" altLang="en-US" b="1" dirty="0"/>
              <a:t> </a:t>
            </a:r>
            <a:r>
              <a:rPr lang="en-US" altLang="en-US" dirty="0"/>
              <a:t>think about swapping various elements...</a:t>
            </a:r>
          </a:p>
        </p:txBody>
      </p:sp>
    </p:spTree>
    <p:extLst>
      <p:ext uri="{BB962C8B-B14F-4D97-AF65-F5344CB8AC3E}">
        <p14:creationId xmlns:p14="http://schemas.microsoft.com/office/powerpoint/2010/main" val="158213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7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Algorithm Idea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Swap pairs of elements from the edges;  work inwards:</a:t>
            </a:r>
          </a:p>
        </p:txBody>
      </p:sp>
      <p:graphicFrame>
        <p:nvGraphicFramePr>
          <p:cNvPr id="83866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148278"/>
              </p:ext>
            </p:extLst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4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38684" name="Line 28"/>
          <p:cNvSpPr>
            <a:spLocks noChangeShapeType="1"/>
          </p:cNvSpPr>
          <p:nvPr/>
        </p:nvSpPr>
        <p:spPr bwMode="auto">
          <a:xfrm flipV="1">
            <a:off x="41910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685" name="Line 29"/>
          <p:cNvSpPr>
            <a:spLocks noChangeShapeType="1"/>
          </p:cNvSpPr>
          <p:nvPr/>
        </p:nvSpPr>
        <p:spPr bwMode="auto">
          <a:xfrm flipV="1">
            <a:off x="72390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graphicFrame>
        <p:nvGraphicFramePr>
          <p:cNvPr id="83868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567969"/>
              </p:ext>
            </p:extLst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4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38710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9856"/>
              </p:ext>
            </p:extLst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4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38734" name="Line 78"/>
          <p:cNvSpPr>
            <a:spLocks noChangeShapeType="1"/>
          </p:cNvSpPr>
          <p:nvPr/>
        </p:nvSpPr>
        <p:spPr bwMode="auto">
          <a:xfrm flipV="1">
            <a:off x="48006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735" name="Line 79"/>
          <p:cNvSpPr>
            <a:spLocks noChangeShapeType="1"/>
          </p:cNvSpPr>
          <p:nvPr/>
        </p:nvSpPr>
        <p:spPr bwMode="auto">
          <a:xfrm flipV="1">
            <a:off x="66294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736" name="Line 80"/>
          <p:cNvSpPr>
            <a:spLocks noChangeShapeType="1"/>
          </p:cNvSpPr>
          <p:nvPr/>
        </p:nvSpPr>
        <p:spPr bwMode="auto">
          <a:xfrm flipV="1">
            <a:off x="54102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838737" name="Line 81"/>
          <p:cNvSpPr>
            <a:spLocks noChangeShapeType="1"/>
          </p:cNvSpPr>
          <p:nvPr/>
        </p:nvSpPr>
        <p:spPr bwMode="auto">
          <a:xfrm flipV="1">
            <a:off x="6019800" y="4143375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sz="2800"/>
          </a:p>
        </p:txBody>
      </p:sp>
      <p:graphicFrame>
        <p:nvGraphicFramePr>
          <p:cNvPr id="838738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558167"/>
              </p:ext>
            </p:extLst>
          </p:nvPr>
        </p:nvGraphicFramePr>
        <p:xfrm>
          <a:off x="2895600" y="3276600"/>
          <a:ext cx="4648200" cy="792408"/>
        </p:xfrm>
        <a:graphic>
          <a:graphicData uri="http://schemas.openxmlformats.org/drawingml/2006/table">
            <a:tbl>
              <a:tblPr/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4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60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3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3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38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3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38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38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3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3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3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84" grpId="0" animBg="1"/>
      <p:bldP spid="838684" grpId="1" animBg="1"/>
      <p:bldP spid="838685" grpId="0" animBg="1"/>
      <p:bldP spid="838685" grpId="1" animBg="1"/>
      <p:bldP spid="838734" grpId="0" animBg="1"/>
      <p:bldP spid="838734" grpId="1" animBg="1"/>
      <p:bldP spid="838735" grpId="0" animBg="1"/>
      <p:bldP spid="838735" grpId="1" animBg="1"/>
      <p:bldP spid="838736" grpId="0" animBg="1"/>
      <p:bldP spid="8387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</a:t>
            </a:r>
          </a:p>
        </p:txBody>
      </p:sp>
      <p:sp>
        <p:nvSpPr>
          <p:cNvPr id="8396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Attempt to reverse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numbers = [11, 42, -5, 27, 0, 89];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900" dirty="0">
                <a:latin typeface="Consolas" charset="0"/>
                <a:ea typeface="Consolas" charset="0"/>
                <a:cs typeface="Consolas" charset="0"/>
              </a:rPr>
              <a:t>	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// reverse the array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// Swap edge elements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800" dirty="0"/>
              <a:t>Oops, doesn’t work!</a:t>
            </a:r>
          </a:p>
          <a:p>
            <a:pPr lvl="1" eaLnBrk="1" hangingPunct="1"/>
            <a:r>
              <a:rPr lang="en-US" altLang="en-US" dirty="0"/>
              <a:t>How to fix?</a:t>
            </a:r>
          </a:p>
          <a:p>
            <a:pPr eaLnBrk="1" hangingPunct="1"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Array Reverse Question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Turn your array reversal code into a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reverse</a:t>
            </a:r>
            <a:r>
              <a:rPr lang="en-US" altLang="en-US" dirty="0"/>
              <a:t> method.</a:t>
            </a:r>
          </a:p>
          <a:p>
            <a:pPr lvl="1" eaLnBrk="1" hangingPunct="1"/>
            <a:r>
              <a:rPr lang="en-US" altLang="en-US" dirty="0"/>
              <a:t>Accept the array of integers to reverse as a parameter.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[] numbers = {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-5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27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89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reverse(numbers)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/>
            <a:r>
              <a:rPr lang="en-US" altLang="en-US" dirty="0"/>
              <a:t>How do we write methods that accept arrays as parameters?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Will we need to return the new array contents after reversal?</a:t>
            </a:r>
          </a:p>
        </p:txBody>
      </p:sp>
    </p:spTree>
    <p:extLst>
      <p:ext uri="{BB962C8B-B14F-4D97-AF65-F5344CB8AC3E}">
        <p14:creationId xmlns:p14="http://schemas.microsoft.com/office/powerpoint/2010/main" val="1069758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Array Parameter (Declaration)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200" b="1" i="1" dirty="0" err="1">
                <a:latin typeface="Consolas" charset="0"/>
                <a:ea typeface="Consolas" charset="0"/>
                <a:cs typeface="Consolas" charset="0"/>
              </a:rPr>
              <a:t>return_type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b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altLang="en-US" sz="20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buNone/>
            </a:pPr>
            <a:endParaRPr lang="en-US" altLang="en-US" sz="20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Returns the average of the given array of numbers.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double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average(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numbers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// Compute average and return</a:t>
            </a: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273050" indent="-273050"/>
            <a:endParaRPr lang="en-US" altLang="en-US" sz="2000" dirty="0"/>
          </a:p>
          <a:p>
            <a:pPr marL="182563" indent="-246063"/>
            <a:r>
              <a:rPr lang="en-US" altLang="en-US" sz="2400" dirty="0"/>
              <a:t>You don't specify the array's length (but you can examine it).</a:t>
            </a:r>
          </a:p>
        </p:txBody>
      </p:sp>
    </p:spTree>
    <p:extLst>
      <p:ext uri="{BB962C8B-B14F-4D97-AF65-F5344CB8AC3E}">
        <p14:creationId xmlns:p14="http://schemas.microsoft.com/office/powerpoint/2010/main" val="69205033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Array Parameter (Call)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None/>
            </a:pPr>
            <a:r>
              <a:rPr lang="en-US" altLang="en-US" sz="2200" b="1" dirty="0"/>
              <a:t>	</a:t>
            </a:r>
            <a:r>
              <a:rPr lang="en-US" altLang="en-US" sz="2200" b="1" dirty="0" err="1"/>
              <a:t>methodName</a:t>
            </a:r>
            <a:r>
              <a:rPr lang="en-US" altLang="en-US" sz="2200" dirty="0">
                <a:latin typeface="Courier New" panose="02070309020205020404" pitchFamily="49" charset="0"/>
              </a:rPr>
              <a:t>(</a:t>
            </a:r>
            <a:r>
              <a:rPr lang="en-US" altLang="en-US" sz="2200" b="1" dirty="0" err="1">
                <a:solidFill>
                  <a:srgbClr val="003399"/>
                </a:solidFill>
              </a:rPr>
              <a:t>arrayName</a:t>
            </a:r>
            <a:r>
              <a:rPr lang="en-US" altLang="en-US" sz="2200" dirty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/>
              <a:t>Example: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MyProgram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    // figure out the average temperature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temps = {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64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55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72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avg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average(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temps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"Average temp = "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avg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...</a:t>
            </a:r>
          </a:p>
          <a:p>
            <a:pPr marL="639763" lvl="1" indent="-246063"/>
            <a:endParaRPr lang="en-US" altLang="en-US" sz="1800" dirty="0"/>
          </a:p>
          <a:p>
            <a:pPr marL="639763" lvl="1" indent="-246063"/>
            <a:r>
              <a:rPr lang="en-US" altLang="en-US" sz="2000" dirty="0"/>
              <a:t>Notice that you don't write the brackets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</a:t>
            </a:r>
            <a:r>
              <a:rPr lang="en-US" altLang="en-US" sz="2000" dirty="0"/>
              <a:t> when passing the array.</a:t>
            </a:r>
          </a:p>
        </p:txBody>
      </p:sp>
    </p:spTree>
    <p:extLst>
      <p:ext uri="{BB962C8B-B14F-4D97-AF65-F5344CB8AC3E}">
        <p14:creationId xmlns:p14="http://schemas.microsoft.com/office/powerpoint/2010/main" val="51848096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Array Return (Declaration)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b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parameters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/>
              <a:t>Example: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Returns a new array with two copies of each value.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// Example: [1, 4, 0, 7] -&gt; [1, 1, 4, 4, 0, 0, 7, 7]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000" b="1" dirty="0" err="1">
                <a:solidFill>
                  <a:srgbClr val="00206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solidFill>
                  <a:srgbClr val="002060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r>
              <a:rPr lang="en-US" altLang="en-US" sz="2000" dirty="0">
                <a:solidFill>
                  <a:srgbClr val="00206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tutter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numbers)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[] result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[2 *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result;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7684228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Weather question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/>
              <a:t>Use an array to solve the weather problem:</a:t>
            </a:r>
          </a:p>
          <a:p>
            <a:pPr marL="639763" lvl="1" indent="-246063">
              <a:buNone/>
            </a:pPr>
            <a:endParaRPr lang="en-US" altLang="en-US" sz="8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How many days' temperatures? </a:t>
            </a:r>
            <a:r>
              <a:rPr lang="en-US" altLang="en-US" b="1" u="sng" dirty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Day 1's high temp: </a:t>
            </a:r>
            <a:r>
              <a:rPr lang="en-US" altLang="en-US" b="1" u="sng" dirty="0">
                <a:latin typeface="Consolas" charset="0"/>
                <a:ea typeface="Consolas" charset="0"/>
                <a:cs typeface="Consolas" charset="0"/>
              </a:rPr>
              <a:t>45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Day 2's high temp: </a:t>
            </a:r>
            <a:r>
              <a:rPr lang="en-US" altLang="en-US" b="1" u="sng" dirty="0">
                <a:latin typeface="Consolas" charset="0"/>
                <a:ea typeface="Consolas" charset="0"/>
                <a:cs typeface="Consolas" charset="0"/>
              </a:rPr>
              <a:t>44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Day 3's high temp: </a:t>
            </a:r>
            <a:r>
              <a:rPr lang="en-US" altLang="en-US" b="1" u="sng" dirty="0">
                <a:latin typeface="Consolas" charset="0"/>
                <a:ea typeface="Consolas" charset="0"/>
                <a:cs typeface="Consolas" charset="0"/>
              </a:rPr>
              <a:t>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Day 4's high temp: </a:t>
            </a:r>
            <a:r>
              <a:rPr lang="en-US" altLang="en-US" b="1" u="sng" dirty="0">
                <a:latin typeface="Consolas" charset="0"/>
                <a:ea typeface="Consolas" charset="0"/>
                <a:cs typeface="Consolas" charset="0"/>
              </a:rPr>
              <a:t>48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Day 5's high temp: </a:t>
            </a:r>
            <a:r>
              <a:rPr lang="en-US" altLang="en-US" b="1" u="sng" dirty="0">
                <a:latin typeface="Consolas" charset="0"/>
                <a:ea typeface="Consolas" charset="0"/>
                <a:cs typeface="Consolas" charset="0"/>
              </a:rPr>
              <a:t>37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Day 6's high temp: </a:t>
            </a:r>
            <a:r>
              <a:rPr lang="en-US" altLang="en-US" b="1" u="sng" dirty="0">
                <a:latin typeface="Consolas" charset="0"/>
                <a:ea typeface="Consolas" charset="0"/>
                <a:cs typeface="Consolas" charset="0"/>
              </a:rPr>
              <a:t>46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Day 7's high temp: </a:t>
            </a:r>
            <a:r>
              <a:rPr lang="en-US" altLang="en-US" b="1" u="sng" dirty="0">
                <a:latin typeface="Consolas" charset="0"/>
                <a:ea typeface="Consolas" charset="0"/>
                <a:cs typeface="Consolas" charset="0"/>
              </a:rPr>
              <a:t>53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Average temp = 44.6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4 days were above average.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Array Return (Call)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None/>
            </a:pPr>
            <a:r>
              <a:rPr lang="en-US" altLang="en-US" sz="2200" b="1" dirty="0"/>
              <a:t>	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2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sz="22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=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b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parameters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altLang="en-US" dirty="0"/>
          </a:p>
          <a:p>
            <a:pPr marL="639763" lvl="1" indent="-246063"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/>
              <a:t>Example: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MyProgram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grades = {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76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84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49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95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87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[] stuttered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= stutter(grades);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(stuttered));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...</a:t>
            </a:r>
          </a:p>
          <a:p>
            <a:pPr marL="639763" lvl="1" indent="-246063"/>
            <a:endParaRPr lang="en-US" altLang="en-US" sz="1800" dirty="0"/>
          </a:p>
          <a:p>
            <a:pPr marL="273050" indent="-273050"/>
            <a:r>
              <a:rPr lang="en-US" altLang="en-US" sz="2200" dirty="0"/>
              <a:t>Output: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ea typeface="Consolas" charset="0"/>
                <a:cs typeface="Courier New" panose="02070309020205020404" pitchFamily="49" charset="0"/>
              </a:rPr>
              <a:t>    </a:t>
            </a:r>
            <a:r>
              <a:rPr lang="en-US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[76, 76, 84, 84, 49, 49, 95, 95, 87, 87]</a:t>
            </a:r>
          </a:p>
        </p:txBody>
      </p:sp>
    </p:spTree>
    <p:extLst>
      <p:ext uri="{BB962C8B-B14F-4D97-AF65-F5344CB8AC3E}">
        <p14:creationId xmlns:p14="http://schemas.microsoft.com/office/powerpoint/2010/main" val="70960245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Reference Semantics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508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swap</a:t>
            </a:r>
            <a:r>
              <a:rPr lang="en-US" altLang="en-US" dirty="0"/>
              <a:t> method?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/>
              <a:t>Does the following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swap</a:t>
            </a:r>
            <a:r>
              <a:rPr lang="en-US" altLang="en-US" dirty="0"/>
              <a:t> method work?  Why or why not?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a = 7;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b = 35;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    // swap a with b?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solidFill>
                  <a:srgbClr val="A50021"/>
                </a:solidFill>
                <a:latin typeface="Consolas" charset="0"/>
                <a:ea typeface="Consolas" charset="0"/>
                <a:cs typeface="Consolas" charset="0"/>
              </a:rPr>
              <a:t>	    swap(a, b);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b="1" dirty="0">
              <a:solidFill>
                <a:srgbClr val="A50021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(a + 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+ b);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swap(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a, 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 b)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temp = a;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	    a = b;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	    b = temp;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1583206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Value Semantics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/>
              <a:t>value semantics</a:t>
            </a:r>
            <a:r>
              <a:rPr lang="en-US" altLang="en-US" dirty="0"/>
              <a:t>: Behavior where values are copied when assigned, passed as parameters, or returned.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/>
            <a:r>
              <a:rPr lang="en-US" altLang="en-US" dirty="0"/>
              <a:t>All primitive types in Java use value semantics.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When one variable is assigned to another, its value is copied.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Modifying the value of one variable does not affect others.</a:t>
            </a:r>
          </a:p>
          <a:p>
            <a:pPr lvl="1" eaLnBrk="1" hangingPunct="1"/>
            <a:endParaRPr lang="en-US" altLang="en-US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x = 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y = x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     </a:t>
            </a: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x = 5, y = 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y = 17;        </a:t>
            </a: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x = 5, y = 17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x = 8;         </a:t>
            </a: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x = 8, y = 17</a:t>
            </a:r>
          </a:p>
        </p:txBody>
      </p:sp>
    </p:spTree>
    <p:extLst>
      <p:ext uri="{BB962C8B-B14F-4D97-AF65-F5344CB8AC3E}">
        <p14:creationId xmlns:p14="http://schemas.microsoft.com/office/powerpoint/2010/main" val="43087782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Reference semantics (objects)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reference semantics</a:t>
            </a:r>
            <a:r>
              <a:rPr lang="en-US" altLang="en-US" dirty="0"/>
              <a:t>: Behavior where variables actually store the </a:t>
            </a:r>
            <a:r>
              <a:rPr lang="en-US" altLang="en-US" i="1" dirty="0">
                <a:solidFill>
                  <a:srgbClr val="C00000"/>
                </a:solidFill>
              </a:rPr>
              <a:t>address</a:t>
            </a:r>
            <a:r>
              <a:rPr lang="en-US" altLang="en-US" dirty="0"/>
              <a:t> of an object in memory.</a:t>
            </a:r>
          </a:p>
          <a:p>
            <a:pPr eaLnBrk="1" hangingPunct="1"/>
            <a:r>
              <a:rPr lang="en-US" altLang="en-US" dirty="0"/>
              <a:t>When one variable is assigned to another, the object is</a:t>
            </a:r>
            <a:br>
              <a:rPr lang="en-US" altLang="en-US" dirty="0"/>
            </a:br>
            <a:r>
              <a:rPr lang="en-US" altLang="en-US" i="1" dirty="0"/>
              <a:t>not</a:t>
            </a:r>
            <a:r>
              <a:rPr lang="en-US" altLang="en-US" dirty="0"/>
              <a:t> copied; both variables refer to the </a:t>
            </a:r>
            <a:r>
              <a:rPr lang="en-US" altLang="en-US" i="1" dirty="0">
                <a:solidFill>
                  <a:srgbClr val="C00000"/>
                </a:solidFill>
              </a:rPr>
              <a:t>same object</a:t>
            </a:r>
            <a:endParaRPr lang="en-US" altLang="en-US" dirty="0"/>
          </a:p>
          <a:p>
            <a:pPr eaLnBrk="1" hangingPunct="1"/>
            <a:r>
              <a:rPr lang="en-US" altLang="en-US" dirty="0"/>
              <a:t>Modifying the value of one variable </a:t>
            </a:r>
            <a:r>
              <a:rPr lang="en-US" altLang="en-US" i="1" dirty="0"/>
              <a:t>will</a:t>
            </a:r>
            <a:r>
              <a:rPr lang="en-US" altLang="en-US" dirty="0"/>
              <a:t> affect others.</a:t>
            </a: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a1 = {4, 15, 8};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a2 =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a1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        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refer to same array as a1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	a2[0] = 7;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a1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[7, 15, 8]</a:t>
            </a:r>
          </a:p>
        </p:txBody>
      </p:sp>
      <p:graphicFrame>
        <p:nvGraphicFramePr>
          <p:cNvPr id="8519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800242"/>
              </p:ext>
            </p:extLst>
          </p:nvPr>
        </p:nvGraphicFramePr>
        <p:xfrm>
          <a:off x="3962400" y="5447464"/>
          <a:ext cx="2536825" cy="1041400"/>
        </p:xfrm>
        <a:graphic>
          <a:graphicData uri="http://schemas.openxmlformats.org/drawingml/2006/table">
            <a:tbl>
              <a:tblPr/>
              <a:tblGrid>
                <a:gridCol w="874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1994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723338"/>
              </p:ext>
            </p:extLst>
          </p:nvPr>
        </p:nvGraphicFramePr>
        <p:xfrm>
          <a:off x="3962400" y="5447464"/>
          <a:ext cx="2536825" cy="1041400"/>
        </p:xfrm>
        <a:graphic>
          <a:graphicData uri="http://schemas.openxmlformats.org/drawingml/2006/table">
            <a:tbl>
              <a:tblPr/>
              <a:tblGrid>
                <a:gridCol w="874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178" name="Group 48"/>
          <p:cNvGrpSpPr>
            <a:grpSpLocks/>
          </p:cNvGrpSpPr>
          <p:nvPr/>
        </p:nvGrpSpPr>
        <p:grpSpPr bwMode="auto">
          <a:xfrm>
            <a:off x="1219200" y="5837994"/>
            <a:ext cx="2524125" cy="519113"/>
            <a:chOff x="478" y="3556"/>
            <a:chExt cx="1590" cy="327"/>
          </a:xfrm>
        </p:grpSpPr>
        <p:sp>
          <p:nvSpPr>
            <p:cNvPr id="6184" name="Rectangle 49"/>
            <p:cNvSpPr>
              <a:spLocks noChangeArrowheads="1"/>
            </p:cNvSpPr>
            <p:nvPr/>
          </p:nvSpPr>
          <p:spPr bwMode="auto">
            <a:xfrm>
              <a:off x="478" y="359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a1</a:t>
              </a:r>
            </a:p>
          </p:txBody>
        </p:sp>
        <p:grpSp>
          <p:nvGrpSpPr>
            <p:cNvPr id="6185" name="Group 50"/>
            <p:cNvGrpSpPr>
              <a:grpSpLocks/>
            </p:cNvGrpSpPr>
            <p:nvPr/>
          </p:nvGrpSpPr>
          <p:grpSpPr bwMode="auto">
            <a:xfrm>
              <a:off x="1276" y="3556"/>
              <a:ext cx="792" cy="327"/>
              <a:chOff x="1276" y="3556"/>
              <a:chExt cx="792" cy="327"/>
            </a:xfrm>
          </p:grpSpPr>
          <p:sp>
            <p:nvSpPr>
              <p:cNvPr id="6186" name="Line 51"/>
              <p:cNvSpPr>
                <a:spLocks noChangeShapeType="1"/>
              </p:cNvSpPr>
              <p:nvPr/>
            </p:nvSpPr>
            <p:spPr bwMode="auto">
              <a:xfrm flipV="1">
                <a:off x="1444" y="37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Oval 52"/>
              <p:cNvSpPr>
                <a:spLocks noChangeArrowheads="1"/>
              </p:cNvSpPr>
              <p:nvPr/>
            </p:nvSpPr>
            <p:spPr bwMode="auto">
              <a:xfrm>
                <a:off x="1276" y="3556"/>
                <a:ext cx="164" cy="32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r"/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6857999" y="5847519"/>
            <a:ext cx="2438400" cy="519113"/>
            <a:chOff x="3984" y="3580"/>
            <a:chExt cx="1536" cy="327"/>
          </a:xfrm>
        </p:grpSpPr>
        <p:sp>
          <p:nvSpPr>
            <p:cNvPr id="6180" name="Rectangle 54"/>
            <p:cNvSpPr>
              <a:spLocks noChangeArrowheads="1"/>
            </p:cNvSpPr>
            <p:nvPr/>
          </p:nvSpPr>
          <p:spPr bwMode="auto">
            <a:xfrm>
              <a:off x="4800" y="360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3399"/>
                  </a:solidFill>
                </a:rPr>
                <a:t>a2</a:t>
              </a:r>
            </a:p>
          </p:txBody>
        </p:sp>
        <p:grpSp>
          <p:nvGrpSpPr>
            <p:cNvPr id="6181" name="Group 55"/>
            <p:cNvGrpSpPr>
              <a:grpSpLocks/>
            </p:cNvGrpSpPr>
            <p:nvPr/>
          </p:nvGrpSpPr>
          <p:grpSpPr bwMode="auto">
            <a:xfrm>
              <a:off x="3984" y="3580"/>
              <a:ext cx="816" cy="327"/>
              <a:chOff x="3984" y="3580"/>
              <a:chExt cx="816" cy="327"/>
            </a:xfrm>
          </p:grpSpPr>
          <p:sp>
            <p:nvSpPr>
              <p:cNvPr id="6182" name="Line 56"/>
              <p:cNvSpPr>
                <a:spLocks noChangeShapeType="1"/>
              </p:cNvSpPr>
              <p:nvPr/>
            </p:nvSpPr>
            <p:spPr bwMode="auto">
              <a:xfrm flipH="1" flipV="1">
                <a:off x="3984" y="3744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Oval 57"/>
              <p:cNvSpPr>
                <a:spLocks noChangeArrowheads="1"/>
              </p:cNvSpPr>
              <p:nvPr/>
            </p:nvSpPr>
            <p:spPr bwMode="auto">
              <a:xfrm>
                <a:off x="4636" y="3580"/>
                <a:ext cx="164" cy="32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r"/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4798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5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5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References and Objects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Arrays and objects use reference semantics.  Why?</a:t>
            </a:r>
          </a:p>
          <a:p>
            <a:pPr lvl="1" eaLnBrk="1" hangingPunct="1"/>
            <a:r>
              <a:rPr lang="en-US" altLang="en-US" i="1" dirty="0">
                <a:solidFill>
                  <a:schemeClr val="accent1"/>
                </a:solidFill>
              </a:rPr>
              <a:t>efficiency</a:t>
            </a:r>
            <a:r>
              <a:rPr lang="en-US" altLang="en-US" i="1" dirty="0"/>
              <a:t>.  </a:t>
            </a:r>
            <a:r>
              <a:rPr lang="en-US" altLang="en-US" dirty="0"/>
              <a:t>Copying large objects slows down a program.</a:t>
            </a:r>
          </a:p>
          <a:p>
            <a:pPr lvl="1" eaLnBrk="1" hangingPunct="1"/>
            <a:r>
              <a:rPr lang="en-US" altLang="en-US" i="1" dirty="0">
                <a:solidFill>
                  <a:schemeClr val="accent1"/>
                </a:solidFill>
              </a:rPr>
              <a:t>sharing</a:t>
            </a:r>
            <a:r>
              <a:rPr lang="en-US" altLang="en-US" i="1" dirty="0"/>
              <a:t>.</a:t>
            </a:r>
            <a:r>
              <a:rPr lang="en-US" altLang="en-US" dirty="0"/>
              <a:t>  It's useful to share an object's data among methods.</a:t>
            </a:r>
          </a:p>
          <a:p>
            <a:pPr lvl="1" eaLnBrk="1" hangingPunct="1">
              <a:buFontTx/>
              <a:buNone/>
            </a:pPr>
            <a:endParaRPr lang="en-US" altLang="en-US" dirty="0"/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panel1 = new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(80, 50);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 panel2 = panel1;   </a:t>
            </a: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same window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	panel2.setBackground(</a:t>
            </a:r>
            <a:r>
              <a:rPr lang="en-US" altLang="en-US" b="1" dirty="0" err="1">
                <a:latin typeface="Consolas" charset="0"/>
                <a:ea typeface="Consolas" charset="0"/>
                <a:cs typeface="Consolas" charset="0"/>
              </a:rPr>
              <a:t>Color.CYAN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19812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2895600" y="4919666"/>
            <a:ext cx="2286000" cy="519113"/>
            <a:chOff x="1248" y="2859"/>
            <a:chExt cx="1440" cy="327"/>
          </a:xfrm>
        </p:grpSpPr>
        <p:sp>
          <p:nvSpPr>
            <p:cNvPr id="7178" name="Rectangle 6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panel1</a:t>
              </a:r>
            </a:p>
          </p:txBody>
        </p:sp>
        <p:sp>
          <p:nvSpPr>
            <p:cNvPr id="7179" name="Line 7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Oval 8"/>
            <p:cNvSpPr>
              <a:spLocks noChangeArrowheads="1"/>
            </p:cNvSpPr>
            <p:nvPr/>
          </p:nvSpPr>
          <p:spPr bwMode="auto">
            <a:xfrm>
              <a:off x="2060" y="2859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174" name="Group 9"/>
          <p:cNvGrpSpPr>
            <a:grpSpLocks/>
          </p:cNvGrpSpPr>
          <p:nvPr/>
        </p:nvGrpSpPr>
        <p:grpSpPr bwMode="auto">
          <a:xfrm>
            <a:off x="2895600" y="5757867"/>
            <a:ext cx="2286000" cy="519113"/>
            <a:chOff x="1248" y="3387"/>
            <a:chExt cx="1440" cy="327"/>
          </a:xfrm>
        </p:grpSpPr>
        <p:sp>
          <p:nvSpPr>
            <p:cNvPr id="7175" name="Rectangle 10"/>
            <p:cNvSpPr>
              <a:spLocks noChangeArrowheads="1"/>
            </p:cNvSpPr>
            <p:nvPr/>
          </p:nvSpPr>
          <p:spPr bwMode="auto">
            <a:xfrm>
              <a:off x="1248" y="3416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panel2</a:t>
              </a:r>
            </a:p>
          </p:txBody>
        </p:sp>
        <p:sp>
          <p:nvSpPr>
            <p:cNvPr id="7176" name="Line 11"/>
            <p:cNvSpPr>
              <a:spLocks noChangeShapeType="1"/>
            </p:cNvSpPr>
            <p:nvPr/>
          </p:nvSpPr>
          <p:spPr bwMode="auto">
            <a:xfrm flipV="1">
              <a:off x="2208" y="3456"/>
              <a:ext cx="48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Oval 12"/>
            <p:cNvSpPr>
              <a:spLocks noChangeArrowheads="1"/>
            </p:cNvSpPr>
            <p:nvPr/>
          </p:nvSpPr>
          <p:spPr bwMode="auto">
            <a:xfrm>
              <a:off x="2060" y="3387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1986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50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350" y="5116513"/>
            <a:ext cx="1676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Objects as Parameters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When an object is passed as a parameter, the object is </a:t>
            </a:r>
            <a:r>
              <a:rPr lang="en-US" altLang="en-US" i="1" dirty="0"/>
              <a:t>not</a:t>
            </a:r>
            <a:r>
              <a:rPr lang="en-US" altLang="en-US" dirty="0"/>
              <a:t> copied.  The parameter refers to the same object.</a:t>
            </a:r>
          </a:p>
          <a:p>
            <a:r>
              <a:rPr lang="en-US" altLang="en-US" dirty="0"/>
              <a:t>If the parameter is modified, it </a:t>
            </a:r>
            <a:r>
              <a:rPr lang="en-US" altLang="en-US" b="1" i="1" u="sng" dirty="0">
                <a:solidFill>
                  <a:srgbClr val="C00000"/>
                </a:solidFill>
              </a:rPr>
              <a:t>will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affect the original object.</a:t>
            </a:r>
          </a:p>
          <a:p>
            <a:pPr lvl="1" eaLnBrk="1" hangingPunct="1">
              <a:buFontTx/>
              <a:buNone/>
            </a:pPr>
            <a:endParaRPr lang="en-US" altLang="en-US" dirty="0"/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window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(80, 50);</a:t>
            </a:r>
            <a:endParaRPr lang="en-US" alt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window.setBackground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Color.YELLOW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example(window);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example(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panel)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panel.setBackground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Color.CYAN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8550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5105400"/>
            <a:ext cx="169545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9652000" y="3641724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9652000" y="3641724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9652000" y="4162424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270750" y="5327649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7270750" y="5327649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7270750" y="5848349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8413750" y="5327649"/>
            <a:ext cx="5905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en-US" altLang="en-US" sz="20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042150" y="5370516"/>
            <a:ext cx="2514600" cy="519113"/>
            <a:chOff x="2928" y="3243"/>
            <a:chExt cx="1584" cy="327"/>
          </a:xfrm>
        </p:grpSpPr>
        <p:sp>
          <p:nvSpPr>
            <p:cNvPr id="8210" name="Rectangle 14"/>
            <p:cNvSpPr>
              <a:spLocks noChangeArrowheads="1"/>
            </p:cNvSpPr>
            <p:nvPr/>
          </p:nvSpPr>
          <p:spPr bwMode="auto">
            <a:xfrm>
              <a:off x="2928" y="3272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panel</a:t>
              </a:r>
            </a:p>
          </p:txBody>
        </p:sp>
        <p:sp>
          <p:nvSpPr>
            <p:cNvPr id="8211" name="Line 15"/>
            <p:cNvSpPr>
              <a:spLocks noChangeShapeType="1"/>
            </p:cNvSpPr>
            <p:nvPr/>
          </p:nvSpPr>
          <p:spPr bwMode="auto">
            <a:xfrm>
              <a:off x="3888" y="3408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Oval 16"/>
            <p:cNvSpPr>
              <a:spLocks noChangeArrowheads="1"/>
            </p:cNvSpPr>
            <p:nvPr/>
          </p:nvSpPr>
          <p:spPr bwMode="auto">
            <a:xfrm>
              <a:off x="3740" y="3243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9652000" y="3592513"/>
            <a:ext cx="1631950" cy="1192213"/>
            <a:chOff x="4428" y="2225"/>
            <a:chExt cx="1028" cy="751"/>
          </a:xfrm>
        </p:grpSpPr>
        <p:sp>
          <p:nvSpPr>
            <p:cNvPr id="8207" name="Rectangle 18"/>
            <p:cNvSpPr>
              <a:spLocks noChangeArrowheads="1"/>
            </p:cNvSpPr>
            <p:nvPr/>
          </p:nvSpPr>
          <p:spPr bwMode="auto">
            <a:xfrm>
              <a:off x="4428" y="2256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</a:pPr>
              <a:r>
                <a:rPr lang="en-US" altLang="en-US" sz="2000" i="1">
                  <a:solidFill>
                    <a:srgbClr val="000000"/>
                  </a:solidFill>
                </a:rPr>
                <a:t>window</a:t>
              </a:r>
            </a:p>
          </p:txBody>
        </p:sp>
        <p:sp>
          <p:nvSpPr>
            <p:cNvPr id="8208" name="Line 19"/>
            <p:cNvSpPr>
              <a:spLocks noChangeShapeType="1"/>
            </p:cNvSpPr>
            <p:nvPr/>
          </p:nvSpPr>
          <p:spPr bwMode="auto">
            <a:xfrm flipH="1">
              <a:off x="5328" y="2448"/>
              <a:ext cx="12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Oval 20"/>
            <p:cNvSpPr>
              <a:spLocks noChangeArrowheads="1"/>
            </p:cNvSpPr>
            <p:nvPr/>
          </p:nvSpPr>
          <p:spPr bwMode="auto">
            <a:xfrm>
              <a:off x="5292" y="2225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0088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5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5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Arrays Pass by Reference</a:t>
            </a:r>
          </a:p>
        </p:txBody>
      </p:sp>
      <p:sp>
        <p:nvSpPr>
          <p:cNvPr id="85709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/>
            <a:r>
              <a:rPr lang="en-US" altLang="en-US" dirty="0"/>
              <a:t>Arrays are passed as parameters by </a:t>
            </a:r>
            <a:r>
              <a:rPr lang="en-US" altLang="en-US" i="1" dirty="0"/>
              <a:t>reference.</a:t>
            </a:r>
          </a:p>
          <a:p>
            <a:pPr marL="182563" indent="-246063"/>
            <a:r>
              <a:rPr lang="en-US" altLang="en-US" dirty="0"/>
              <a:t>Changes made in the method are also seen by the caller.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spcBef>
                <a:spcPct val="0"/>
              </a:spcBef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iq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= {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126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167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95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b="1" dirty="0" err="1">
                <a:latin typeface="Consolas" charset="0"/>
                <a:ea typeface="Consolas" charset="0"/>
                <a:cs typeface="Consolas" charset="0"/>
              </a:rPr>
              <a:t>getSmurt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err="1">
                <a:latin typeface="Consolas" charset="0"/>
                <a:ea typeface="Consolas" charset="0"/>
                <a:cs typeface="Consolas" charset="0"/>
              </a:rPr>
              <a:t>iq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iq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getSmurt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[] a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  for (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a.length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      a[i] = a[i] *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1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</a:pPr>
            <a:r>
              <a:rPr lang="en-US" altLang="en-US" dirty="0"/>
              <a:t>Output: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[252, 334, 190]</a:t>
            </a:r>
          </a:p>
        </p:txBody>
      </p:sp>
      <p:graphicFrame>
        <p:nvGraphicFramePr>
          <p:cNvPr id="186880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13546"/>
              </p:ext>
            </p:extLst>
          </p:nvPr>
        </p:nvGraphicFramePr>
        <p:xfrm>
          <a:off x="7755467" y="51054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235" name="Rectangle 21"/>
          <p:cNvSpPr>
            <a:spLocks noChangeArrowheads="1"/>
          </p:cNvSpPr>
          <p:nvPr/>
        </p:nvSpPr>
        <p:spPr bwMode="auto">
          <a:xfrm>
            <a:off x="10097031" y="3632200"/>
            <a:ext cx="5540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808080"/>
              </a:buClr>
              <a:buSzPct val="60000"/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86884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797730"/>
              </p:ext>
            </p:extLst>
          </p:nvPr>
        </p:nvGraphicFramePr>
        <p:xfrm>
          <a:off x="7755467" y="51054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9508067" y="3549650"/>
            <a:ext cx="1371600" cy="1746250"/>
            <a:chOff x="4368" y="1972"/>
            <a:chExt cx="864" cy="1100"/>
          </a:xfrm>
        </p:grpSpPr>
        <p:sp>
          <p:nvSpPr>
            <p:cNvPr id="9256" name="Rectangle 38"/>
            <p:cNvSpPr>
              <a:spLocks noChangeArrowheads="1"/>
            </p:cNvSpPr>
            <p:nvPr/>
          </p:nvSpPr>
          <p:spPr bwMode="auto">
            <a:xfrm>
              <a:off x="4368" y="1976"/>
              <a:ext cx="576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iq</a:t>
              </a:r>
            </a:p>
          </p:txBody>
        </p:sp>
        <p:sp>
          <p:nvSpPr>
            <p:cNvPr id="9257" name="Line 47"/>
            <p:cNvSpPr>
              <a:spLocks noChangeShapeType="1"/>
            </p:cNvSpPr>
            <p:nvPr/>
          </p:nvSpPr>
          <p:spPr bwMode="auto">
            <a:xfrm flipH="1">
              <a:off x="4992" y="2135"/>
              <a:ext cx="122" cy="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Oval 40"/>
            <p:cNvSpPr>
              <a:spLocks noChangeArrowheads="1"/>
            </p:cNvSpPr>
            <p:nvPr/>
          </p:nvSpPr>
          <p:spPr bwMode="auto">
            <a:xfrm>
              <a:off x="5068" y="1972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765800" y="5659967"/>
            <a:ext cx="1981200" cy="519113"/>
            <a:chOff x="2112" y="3490"/>
            <a:chExt cx="1248" cy="327"/>
          </a:xfrm>
        </p:grpSpPr>
        <p:sp>
          <p:nvSpPr>
            <p:cNvPr id="9253" name="Rectangle 42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9254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Oval 44"/>
            <p:cNvSpPr>
              <a:spLocks noChangeArrowheads="1"/>
            </p:cNvSpPr>
            <p:nvPr/>
          </p:nvSpPr>
          <p:spPr bwMode="auto">
            <a:xfrm>
              <a:off x="2824" y="3490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8460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6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68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5709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570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Array Reverse Question 2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Turn your array reversal code into a </a:t>
            </a:r>
            <a:r>
              <a:rPr lang="en-US" altLang="en-US" dirty="0">
                <a:latin typeface="Courier New" panose="02070309020205020404" pitchFamily="49" charset="0"/>
              </a:rPr>
              <a:t>reverse</a:t>
            </a:r>
            <a:r>
              <a:rPr lang="en-US" altLang="en-US" dirty="0"/>
              <a:t> method.</a:t>
            </a:r>
          </a:p>
          <a:p>
            <a:pPr lvl="1" eaLnBrk="1" hangingPunct="1"/>
            <a:r>
              <a:rPr lang="en-US" altLang="en-US" dirty="0"/>
              <a:t>Accept the array of integers to reverse as a parameter.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[] numbers = {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-5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27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89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reverse(numbers)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Solution: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reverse(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numbers)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/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temp =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    numbers[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temp;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13588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5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5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5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5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5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5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581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return question</a:t>
            </a:r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Write a method </a:t>
            </a:r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merge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that accepts two arrays of integers and returns a new array containing all elements of the first array followed by all elements of the second.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en-US" altLang="en-US" sz="2200" b="1" dirty="0">
              <a:solidFill>
                <a:srgbClr val="7030A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a1 = {12, 34, 56};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a2 = {7, 8, 9, 10};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[] a3 = merge(a1, a2);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2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2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(a3));</a:t>
            </a:r>
            <a:endParaRPr lang="en-US" altLang="en-US" sz="22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[12, 34, 56, 7, 8, 9, 10]</a:t>
            </a:r>
            <a:endParaRPr lang="en-US" altLang="en-US" sz="22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Write a method </a:t>
            </a:r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merge3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that merges 3 arrays similarly.</a:t>
            </a:r>
            <a:endParaRPr lang="en-US" altLang="en-US" sz="19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en-US" altLang="en-US" sz="2200" b="1" dirty="0">
              <a:solidFill>
                <a:srgbClr val="7030A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a1 = {12, 34, 56};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a2 = {7, 8, 9, 10};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 a3 = {444, 222, -1};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200" b="1" dirty="0">
                <a:latin typeface="Consolas" charset="0"/>
                <a:ea typeface="Consolas" charset="0"/>
                <a:cs typeface="Consolas" charset="0"/>
              </a:rPr>
              <a:t>[] a4 = merge3(a1, a2, a3);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2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200" i="1" dirty="0" err="1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(a4));</a:t>
            </a:r>
            <a:endParaRPr lang="en-US" altLang="en-US" sz="22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2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[12, 34, 56, 7, 8, 9, 10, 444, 222, -1]</a:t>
            </a:r>
          </a:p>
        </p:txBody>
      </p:sp>
    </p:spTree>
    <p:extLst>
      <p:ext uri="{BB962C8B-B14F-4D97-AF65-F5344CB8AC3E}">
        <p14:creationId xmlns:p14="http://schemas.microsoft.com/office/powerpoint/2010/main" val="139223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6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63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Weather answer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25563"/>
            <a:ext cx="11430000" cy="545623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Reads temperatures from the user, computes average and # days above average.</a:t>
            </a:r>
            <a:endParaRPr lang="en-US" altLang="en-US" sz="700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Weather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300" i="1" dirty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(String[]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Scanner console =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Scanner(System.</a:t>
            </a:r>
            <a:r>
              <a:rPr lang="en-US" altLang="en-US" sz="1300" i="1" dirty="0"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"How many days' temperatures? 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days 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700" dirty="0"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Create temperature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sum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 = 0; i &lt; days; i++) {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read/store each day's temperature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("Day " + (i + 1) + "'s high temp: 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Store temperature in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  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Update 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average = (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sum / days;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count = 0;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Count days over average</a:t>
            </a:r>
            <a:endParaRPr lang="en-US" altLang="en-US" sz="700" dirty="0">
              <a:solidFill>
                <a:srgbClr val="008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700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Report results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out.printf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"Average temp = %.1f\n"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average);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(count + 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days above average"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Array return: </a:t>
            </a:r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merge3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Returns a new array containing all elements of a1, a2, a3.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merge3(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a1,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a2,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a3) {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a4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[a1.length + a2.length + a3.length];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a1.length;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a4[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a1[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a2.length;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a4[a1.length +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a2[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a3.length;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a4[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a1.length + a2.length +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a3[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a4;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Can we write merge3 more concisely?</a:t>
            </a:r>
          </a:p>
        </p:txBody>
      </p:sp>
    </p:spTree>
    <p:extLst>
      <p:ext uri="{BB962C8B-B14F-4D97-AF65-F5344CB8AC3E}">
        <p14:creationId xmlns:p14="http://schemas.microsoft.com/office/powerpoint/2010/main" val="32706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Arrays for Tallying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094799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A multi-counter problem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/>
              <a:t>Problem: Write a method </a:t>
            </a:r>
            <a:r>
              <a:rPr lang="en-US" altLang="en-US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that returns the digit value that occurs most frequently in a positive number.</a:t>
            </a:r>
            <a:endParaRPr lang="en-US" altLang="en-US" sz="900" dirty="0"/>
          </a:p>
          <a:p>
            <a:pPr marL="639763" lvl="1" indent="-246063"/>
            <a:endParaRPr lang="en-US" altLang="en-US" dirty="0"/>
          </a:p>
          <a:p>
            <a:pPr marL="182563" indent="-246063"/>
            <a:r>
              <a:rPr lang="en-US" altLang="en-US" dirty="0"/>
              <a:t>Example:</a:t>
            </a:r>
          </a:p>
          <a:p>
            <a:pPr marL="0" indent="0" algn="ctr">
              <a:buNone/>
              <a:tabLst>
                <a:tab pos="454025" algn="l"/>
              </a:tabLst>
            </a:pPr>
            <a:r>
              <a:rPr lang="en-US" altLang="en-US" sz="2800" dirty="0"/>
              <a:t>The number 669260267 contains: one 0, two 2’s, four 6’s, one 7, and one 9.</a:t>
            </a:r>
            <a:endParaRPr lang="en-US" altLang="en-US" dirty="0"/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</a:p>
          <a:p>
            <a:pPr marL="639763" lvl="1" indent="-246063">
              <a:buNone/>
            </a:pP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66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92</a:t>
            </a:r>
            <a:r>
              <a:rPr lang="en-US" altLang="en-US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02</a:t>
            </a:r>
            <a:r>
              <a:rPr lang="en-US" altLang="en-US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7) </a:t>
            </a:r>
            <a:r>
              <a:rPr lang="en-US" altLang="en-US" dirty="0"/>
              <a:t>returns 6.</a:t>
            </a:r>
          </a:p>
          <a:p>
            <a:pPr marL="639763" lvl="1" indent="-246063"/>
            <a:endParaRPr lang="en-US" altLang="en-US" dirty="0">
              <a:latin typeface="Courier New" panose="02070309020205020404" pitchFamily="49" charset="0"/>
            </a:endParaRPr>
          </a:p>
          <a:p>
            <a:pPr marL="182563" indent="-246063"/>
            <a:r>
              <a:rPr lang="en-US" altLang="en-US" dirty="0"/>
              <a:t>If there is a tie, return the digit with the lower value.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71</a:t>
            </a:r>
            <a:r>
              <a:rPr lang="en-US" altLang="en-US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dirty="0">
                <a:solidFill>
                  <a:schemeClr val="accent6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20</a:t>
            </a:r>
            <a:r>
              <a:rPr lang="en-US" altLang="en-US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dirty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/>
              <a:t> returns 3.</a:t>
            </a:r>
          </a:p>
        </p:txBody>
      </p:sp>
    </p:spTree>
    <p:extLst>
      <p:ext uri="{BB962C8B-B14F-4D97-AF65-F5344CB8AC3E}">
        <p14:creationId xmlns:p14="http://schemas.microsoft.com/office/powerpoint/2010/main" val="145306077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A multi-counter problem</a:t>
            </a:r>
          </a:p>
        </p:txBody>
      </p:sp>
      <p:sp>
        <p:nvSpPr>
          <p:cNvPr id="871427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dirty="0"/>
              <a:t>We could declare 10 counter variables ...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counter0, counter1, counter2, counter3, counter4, 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counter5, counter6, counter7, counter8, counter9;</a:t>
            </a:r>
            <a:endParaRPr lang="en-US" altLang="en-US" dirty="0"/>
          </a:p>
          <a:p>
            <a:pPr marL="639763" lvl="1" indent="-246063">
              <a:lnSpc>
                <a:spcPct val="70000"/>
              </a:lnSpc>
            </a:pPr>
            <a:endParaRPr lang="en-US" altLang="en-US" dirty="0"/>
          </a:p>
          <a:p>
            <a:pPr marL="273050" indent="-273050"/>
            <a:r>
              <a:rPr lang="en-US" altLang="en-US" dirty="0"/>
              <a:t>But a better solution would be to ?</a:t>
            </a:r>
          </a:p>
          <a:p>
            <a:pPr marL="639763" lvl="1" indent="-246063"/>
            <a:r>
              <a:rPr lang="en-US" altLang="en-US" dirty="0"/>
              <a:t>Use an array of counts</a:t>
            </a:r>
          </a:p>
          <a:p>
            <a:pPr marL="639763" lvl="1" indent="-246063"/>
            <a:r>
              <a:rPr lang="en-US" altLang="en-US" dirty="0"/>
              <a:t>Example for 669260267:</a:t>
            </a:r>
          </a:p>
          <a:p>
            <a:pPr marL="273050" indent="-273050"/>
            <a:endParaRPr lang="en-US" altLang="en-US" dirty="0"/>
          </a:p>
          <a:p>
            <a:pPr marL="273050" indent="-273050"/>
            <a:endParaRPr lang="en-US" altLang="en-US" dirty="0"/>
          </a:p>
          <a:p>
            <a:pPr marL="273050" indent="-273050"/>
            <a:endParaRPr lang="en-US" altLang="en-US" dirty="0"/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How do we build such an array?  And how does it help?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2743201" y="4445000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2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7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7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Tally solution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Returns the digit value that occurs most frequently in n.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Breaks ties by choosing the smaller value.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mostFrequentDigit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n)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// Create array of counts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// Tally the digits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// Find most frequently occurring digit</a:t>
            </a: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535025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Array histogram question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dirty="0"/>
              <a:t>Given a file of integer exam scores, such as: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82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66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79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63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83</a:t>
            </a:r>
          </a:p>
          <a:p>
            <a:pPr marL="639763" lvl="1" indent="-246063">
              <a:buNone/>
            </a:pPr>
            <a:br>
              <a:rPr lang="en-US" altLang="en-US" sz="900" dirty="0"/>
            </a:br>
            <a:r>
              <a:rPr lang="en-US" altLang="en-US" dirty="0"/>
              <a:t>Write a program that will print a histogram of stars indicating the number of students who earned each unique exam score.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85: *****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86: ************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87: ***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88: *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91: ****</a:t>
            </a: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631413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Array histogram answer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1000" y="1325563"/>
            <a:ext cx="11430000" cy="545623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Reads a file of test scores and shows a histogram of score distribution.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java.io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Histogram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throws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FileNotFoundException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Scanner input =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Scanner(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File(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300" dirty="0" err="1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midterm.txt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//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Create array of counters</a:t>
            </a:r>
            <a:endParaRPr lang="en-US" altLang="en-US" sz="13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input.hasNextInt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()) { </a:t>
            </a: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read file into counts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score 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// Increment appropriate counter</a:t>
            </a:r>
            <a:endParaRPr lang="en-US" altLang="en-US" sz="13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       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3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counts.length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++) { </a:t>
            </a:r>
            <a:endParaRPr lang="en-US" altLang="en-US" sz="13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counts[</a:t>
            </a:r>
            <a:r>
              <a:rPr lang="en-US" altLang="en-US" sz="1300" b="1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&gt; </a:t>
            </a:r>
            <a:r>
              <a:rPr lang="en-US" altLang="en-US" sz="13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": 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j = </a:t>
            </a:r>
            <a:r>
              <a:rPr lang="en-US" altLang="en-US" sz="13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 j &lt;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counts[</a:t>
            </a:r>
            <a:r>
              <a:rPr lang="en-US" altLang="en-US" sz="1300" b="1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j++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"*"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296781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Data transformations</a:t>
            </a:r>
          </a:p>
        </p:txBody>
      </p:sp>
      <p:sp>
        <p:nvSpPr>
          <p:cNvPr id="8816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16238" algn="l"/>
              </a:tabLst>
            </a:pPr>
            <a:r>
              <a:rPr lang="en-US" altLang="en-US" dirty="0"/>
              <a:t>In many problems we transform data between forms.</a:t>
            </a:r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/>
              <a:t>Example:  digits  </a:t>
            </a:r>
            <a:r>
              <a:rPr lang="en-US" altLang="en-US" dirty="0">
                <a:sym typeface="Wingdings"/>
              </a:rPr>
              <a:t></a:t>
            </a:r>
            <a:r>
              <a:rPr lang="en-US" altLang="en-US" dirty="0"/>
              <a:t> count of each digit,  most frequent digit</a:t>
            </a:r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/>
              <a:t>Often each transformation is computed/stored as an array.</a:t>
            </a:r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/>
              <a:t>For structure, a transformation is often put in its own method.</a:t>
            </a:r>
          </a:p>
          <a:p>
            <a:pPr marL="273050" indent="-273050">
              <a:tabLst>
                <a:tab pos="2916238" algn="l"/>
              </a:tabLst>
            </a:pPr>
            <a:endParaRPr lang="en-US" altLang="en-US" dirty="0"/>
          </a:p>
          <a:p>
            <a:pPr marL="273050" indent="-273050">
              <a:tabLst>
                <a:tab pos="2916238" algn="l"/>
              </a:tabLst>
            </a:pPr>
            <a:r>
              <a:rPr lang="en-US" altLang="en-US" dirty="0"/>
              <a:t>Sometimes we map between data and array indexes.</a:t>
            </a:r>
          </a:p>
          <a:p>
            <a:pPr marL="639763" lvl="1" indent="-246063">
              <a:buNone/>
              <a:tabLst>
                <a:tab pos="2916238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/>
              <a:t>by position	(store the </a:t>
            </a:r>
            <a:r>
              <a:rPr lang="en-US" altLang="en-US" i="1" dirty="0" err="1"/>
              <a:t>i</a:t>
            </a:r>
            <a:r>
              <a:rPr lang="en-US" altLang="en-US" baseline="30000" dirty="0"/>
              <a:t> </a:t>
            </a:r>
            <a:r>
              <a:rPr lang="en-US" altLang="en-US" baseline="30000" dirty="0" err="1"/>
              <a:t>th</a:t>
            </a:r>
            <a:r>
              <a:rPr lang="en-US" altLang="en-US" dirty="0"/>
              <a:t> value we read at index </a:t>
            </a:r>
            <a:r>
              <a:rPr lang="en-US" altLang="en-US" i="1" dirty="0" err="1"/>
              <a:t>i</a:t>
            </a:r>
            <a:r>
              <a:rPr lang="en-US" altLang="en-US" dirty="0"/>
              <a:t> )</a:t>
            </a:r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/>
              <a:t>tally	(if input value is </a:t>
            </a:r>
            <a:r>
              <a:rPr lang="en-US" altLang="en-US" i="1" dirty="0" err="1"/>
              <a:t>i</a:t>
            </a:r>
            <a:r>
              <a:rPr lang="en-US" altLang="en-US" dirty="0"/>
              <a:t>, store it at array index </a:t>
            </a:r>
            <a:r>
              <a:rPr lang="en-US" altLang="en-US" i="1" dirty="0" err="1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)</a:t>
            </a:r>
          </a:p>
          <a:p>
            <a:pPr marL="639763" lvl="1" indent="-246063">
              <a:tabLst>
                <a:tab pos="2916238" algn="l"/>
              </a:tabLst>
            </a:pPr>
            <a:r>
              <a:rPr lang="en-US" altLang="en-US" dirty="0"/>
              <a:t>explicit mapping	(count </a:t>
            </a:r>
            <a:r>
              <a:rPr lang="en-US" altLang="en-US" dirty="0">
                <a:latin typeface="Courier New" panose="02070309020205020404" pitchFamily="49" charset="0"/>
              </a:rPr>
              <a:t>'J'</a:t>
            </a:r>
            <a:r>
              <a:rPr lang="en-US" altLang="en-US" dirty="0"/>
              <a:t> at index 0, count </a:t>
            </a:r>
            <a:r>
              <a:rPr lang="en-US" altLang="en-US" dirty="0">
                <a:latin typeface="Courier New" panose="02070309020205020404" pitchFamily="49" charset="0"/>
              </a:rPr>
              <a:t>'X'</a:t>
            </a:r>
            <a:r>
              <a:rPr lang="en-US" altLang="en-US" dirty="0"/>
              <a:t> at index 1)</a:t>
            </a:r>
          </a:p>
        </p:txBody>
      </p:sp>
    </p:spTree>
    <p:extLst>
      <p:ext uri="{BB962C8B-B14F-4D97-AF65-F5344CB8AC3E}">
        <p14:creationId xmlns:p14="http://schemas.microsoft.com/office/powerpoint/2010/main" val="300966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8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8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8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Multidimensional Arrays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516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1445733"/>
            <a:ext cx="882015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1"/>
                </a:solidFill>
                <a:latin typeface="+mn-lt"/>
              </a:rPr>
              <a:t>Allocating</a:t>
            </a:r>
          </a:p>
          <a:p>
            <a:pPr algn="l"/>
            <a:endParaRPr lang="en-US" dirty="0">
              <a:solidFill>
                <a:schemeClr val="accent1"/>
              </a:solidFill>
              <a:latin typeface="+mn-lt"/>
            </a:endParaRPr>
          </a:p>
          <a:p>
            <a:pPr algn="l"/>
            <a:r>
              <a:rPr 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[][]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[ROWS][COLS];</a:t>
            </a:r>
          </a:p>
          <a:p>
            <a:pPr algn="l"/>
            <a:r>
              <a:rPr 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[][] A = { {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 3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}, {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} };</a:t>
            </a:r>
          </a:p>
          <a:p>
            <a:pPr algn="l"/>
            <a:endParaRPr lang="en-US" dirty="0">
              <a:latin typeface="Lucida Console" panose="020B0609040504020204" pitchFamily="49" charset="0"/>
            </a:endParaRPr>
          </a:p>
          <a:p>
            <a:pPr algn="l"/>
            <a:r>
              <a:rPr lang="en-US" sz="2800" dirty="0">
                <a:solidFill>
                  <a:schemeClr val="accent1"/>
                </a:solidFill>
                <a:latin typeface="+mn-lt"/>
              </a:rPr>
              <a:t>Example</a:t>
            </a:r>
          </a:p>
          <a:p>
            <a:pPr algn="l"/>
            <a:endParaRPr lang="en-US" dirty="0">
              <a:solidFill>
                <a:schemeClr val="accent1"/>
              </a:solidFill>
              <a:latin typeface="+mn-lt"/>
            </a:endParaRPr>
          </a:p>
          <a:p>
            <a:pPr algn="l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Initialize board to all spaces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[][]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ticTacToe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new char[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][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algn="l"/>
            <a:r>
              <a:rPr lang="en-US" dirty="0">
                <a:latin typeface="Consolas" charset="0"/>
                <a:ea typeface="Consolas" charset="0"/>
                <a:cs typeface="Consolas" charset="0"/>
              </a:rPr>
              <a:t>for (</a:t>
            </a:r>
            <a:r>
              <a:rPr 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; ++i)</a:t>
            </a:r>
          </a:p>
          <a:p>
            <a:pPr algn="l"/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for (</a:t>
            </a:r>
            <a:r>
              <a:rPr 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j =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; j &lt; 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; ++j)</a:t>
            </a:r>
          </a:p>
          <a:p>
            <a:pPr algn="l"/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ticTacToe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][j] =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‘ ‘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algn="l"/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Place an X on the board</a:t>
            </a:r>
          </a:p>
          <a:p>
            <a:pPr algn="l"/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ticTacToe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xRow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][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xCol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‘X’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algn="l"/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algn="l"/>
            <a:endParaRPr lang="en-US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94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Quick array initialization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9763" lvl="1" indent="-246063">
              <a:buNone/>
            </a:pPr>
            <a:endParaRPr lang="en-US" altLang="en-US" b="1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[] name = {value, value, ... ,value};</a:t>
            </a:r>
          </a:p>
          <a:p>
            <a:pPr marL="639763" lvl="1" indent="-246063">
              <a:buNone/>
            </a:pPr>
            <a:endParaRPr lang="en-US" altLang="en-US" sz="900" dirty="0"/>
          </a:p>
          <a:p>
            <a:pPr marL="0" indent="0">
              <a:buNone/>
            </a:pPr>
            <a:r>
              <a:rPr lang="en-US" altLang="en-US" dirty="0"/>
              <a:t>Example:</a:t>
            </a:r>
          </a:p>
          <a:p>
            <a:pPr marL="182563" indent="-246063"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5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500" dirty="0">
                <a:latin typeface="Consolas" charset="0"/>
                <a:ea typeface="Consolas" charset="0"/>
                <a:cs typeface="Consolas" charset="0"/>
              </a:rPr>
              <a:t>[] numbers = {12, 49, -2, 26, 5, 17, -6};</a:t>
            </a: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dirty="0"/>
          </a:p>
          <a:p>
            <a:pPr marL="639763" lvl="1" indent="-246063"/>
            <a:endParaRPr lang="en-US" altLang="en-US" dirty="0"/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Useful when you know what the array's elements will be</a:t>
            </a:r>
          </a:p>
          <a:p>
            <a:pPr marL="639763" lvl="1" indent="-246063"/>
            <a:r>
              <a:rPr lang="en-US" altLang="en-US" dirty="0"/>
              <a:t>The compiler figures out the size by counting the values</a:t>
            </a:r>
          </a:p>
        </p:txBody>
      </p:sp>
      <p:graphicFrame>
        <p:nvGraphicFramePr>
          <p:cNvPr id="184832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431058"/>
              </p:ext>
            </p:extLst>
          </p:nvPr>
        </p:nvGraphicFramePr>
        <p:xfrm>
          <a:off x="2209800" y="3657600"/>
          <a:ext cx="4754563" cy="1041400"/>
        </p:xfrm>
        <a:graphic>
          <a:graphicData uri="http://schemas.openxmlformats.org/drawingml/2006/table">
            <a:tbl>
              <a:tblPr/>
              <a:tblGrid>
                <a:gridCol w="874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152650" y="113204"/>
            <a:ext cx="7886700" cy="1325563"/>
          </a:xfrm>
        </p:spPr>
        <p:txBody>
          <a:bodyPr/>
          <a:lstStyle/>
          <a:p>
            <a:r>
              <a:rPr lang="en-US" dirty="0"/>
              <a:t>2D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40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128831"/>
            <a:ext cx="860780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1"/>
                </a:solidFill>
                <a:latin typeface="+mn-lt"/>
              </a:rPr>
              <a:t>Passing to and returning from functions</a:t>
            </a:r>
            <a:endParaRPr lang="en-US" dirty="0">
              <a:solidFill>
                <a:schemeClr val="accent1"/>
              </a:solidFill>
              <a:latin typeface="+mn-lt"/>
            </a:endParaRPr>
          </a:p>
          <a:p>
            <a:pPr algn="l"/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[][] triple (</a:t>
            </a:r>
            <a:r>
              <a:rPr lang="en-US" sz="2400" dirty="0" err="1"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[][] M) {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latin typeface="Lucida Console" panose="020B0609040504020204" pitchFamily="49" charset="0"/>
              </a:rPr>
              <a:t>rows = </a:t>
            </a:r>
            <a:r>
              <a:rPr lang="en-US" sz="2400" dirty="0" err="1">
                <a:solidFill>
                  <a:schemeClr val="accent2"/>
                </a:solidFill>
                <a:latin typeface="Lucida Console" panose="020B0609040504020204" pitchFamily="49" charset="0"/>
              </a:rPr>
              <a:t>M.length</a:t>
            </a:r>
            <a:r>
              <a:rPr lang="en-US" sz="2400" dirty="0">
                <a:latin typeface="Lucida Console" panose="020B0609040504020204" pitchFamily="49" charset="0"/>
              </a:rPr>
              <a:t>; 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latin typeface="Lucida Console" panose="020B0609040504020204" pitchFamily="49" charset="0"/>
              </a:rPr>
              <a:t>cols = </a:t>
            </a:r>
            <a:r>
              <a:rPr lang="en-US" sz="2400" dirty="0">
                <a:solidFill>
                  <a:schemeClr val="accent2"/>
                </a:solidFill>
                <a:latin typeface="Lucida Console" panose="020B0609040504020204" pitchFamily="49" charset="0"/>
              </a:rPr>
              <a:t>M[0].length</a:t>
            </a:r>
            <a:r>
              <a:rPr lang="en-US" sz="2400" dirty="0">
                <a:latin typeface="Lucida Console" panose="020B0609040504020204" pitchFamily="49" charset="0"/>
              </a:rPr>
              <a:t>;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[][] </a:t>
            </a:r>
            <a:r>
              <a:rPr lang="en-US" sz="2400" dirty="0" err="1">
                <a:latin typeface="Lucida Console" panose="020B0609040504020204" pitchFamily="49" charset="0"/>
              </a:rPr>
              <a:t>newM</a:t>
            </a:r>
            <a:r>
              <a:rPr lang="en-US" sz="2400" dirty="0">
                <a:latin typeface="Lucida Console" panose="020B0609040504020204" pitchFamily="49" charset="0"/>
              </a:rPr>
              <a:t> = </a:t>
            </a:r>
            <a:r>
              <a:rPr 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new</a:t>
            </a:r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[rows][cols];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 </a:t>
            </a:r>
            <a:r>
              <a:rPr 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for</a:t>
            </a:r>
            <a:r>
              <a:rPr 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latin typeface="Lucida Console" panose="020B0609040504020204" pitchFamily="49" charset="0"/>
              </a:rPr>
              <a:t>(</a:t>
            </a:r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latin typeface="Lucida Console" panose="020B0609040504020204" pitchFamily="49" charset="0"/>
              </a:rPr>
              <a:t>i = 0; i &lt; rows; ++i)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   </a:t>
            </a:r>
            <a:r>
              <a:rPr 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for</a:t>
            </a:r>
            <a:r>
              <a:rPr 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latin typeface="Lucida Console" panose="020B0609040504020204" pitchFamily="49" charset="0"/>
              </a:rPr>
              <a:t>(</a:t>
            </a:r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latin typeface="Lucida Console" panose="020B0609040504020204" pitchFamily="49" charset="0"/>
              </a:rPr>
              <a:t>j = 0; j &lt; cols; ++j)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     </a:t>
            </a:r>
            <a:r>
              <a:rPr lang="en-US" sz="2400" dirty="0" err="1">
                <a:latin typeface="Lucida Console" panose="020B0609040504020204" pitchFamily="49" charset="0"/>
              </a:rPr>
              <a:t>newM</a:t>
            </a:r>
            <a:r>
              <a:rPr lang="en-US" sz="2400" dirty="0">
                <a:latin typeface="Lucida Console" panose="020B0609040504020204" pitchFamily="49" charset="0"/>
              </a:rPr>
              <a:t>[i][j] = M[i][j] * 3;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  </a:t>
            </a:r>
            <a:r>
              <a:rPr 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return</a:t>
            </a:r>
            <a:r>
              <a:rPr 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latin typeface="Lucida Console" panose="020B0609040504020204" pitchFamily="49" charset="0"/>
              </a:rPr>
              <a:t>newM</a:t>
            </a:r>
            <a:r>
              <a:rPr lang="en-US" sz="2400" dirty="0">
                <a:latin typeface="Lucida Console" panose="020B0609040504020204" pitchFamily="49" charset="0"/>
              </a:rPr>
              <a:t>;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}</a:t>
            </a:r>
          </a:p>
          <a:p>
            <a:pPr algn="l"/>
            <a:endParaRPr lang="en-US" sz="2400" dirty="0">
              <a:latin typeface="Lucida Console" panose="020B0609040504020204" pitchFamily="49" charset="0"/>
            </a:endParaRPr>
          </a:p>
          <a:p>
            <a:pPr algn="l"/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[][] A = </a:t>
            </a:r>
            <a:r>
              <a:rPr 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new </a:t>
            </a:r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[2][4];</a:t>
            </a:r>
          </a:p>
          <a:p>
            <a:pPr algn="l"/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[][] B = triple(A);</a:t>
            </a:r>
          </a:p>
        </p:txBody>
      </p:sp>
    </p:spTree>
    <p:extLst>
      <p:ext uri="{BB962C8B-B14F-4D97-AF65-F5344CB8AC3E}">
        <p14:creationId xmlns:p14="http://schemas.microsoft.com/office/powerpoint/2010/main" val="20999909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N-Dimensional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1576701"/>
            <a:ext cx="10287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solidFill>
                  <a:schemeClr val="accent1"/>
                </a:solidFill>
                <a:latin typeface="+mn-lt"/>
              </a:rPr>
              <a:t>N sets of brackets</a:t>
            </a:r>
            <a:endParaRPr lang="en-US" sz="2400" dirty="0">
              <a:solidFill>
                <a:schemeClr val="accent1"/>
              </a:solidFill>
              <a:latin typeface="+mn-lt"/>
            </a:endParaRPr>
          </a:p>
          <a:p>
            <a:pPr algn="l"/>
            <a:endParaRPr lang="en-US" sz="2400" dirty="0">
              <a:latin typeface="Lucida Console" panose="020B0609040504020204" pitchFamily="49" charset="0"/>
            </a:endParaRP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// 3D example</a:t>
            </a:r>
          </a:p>
          <a:p>
            <a:pPr algn="l"/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[][][] cube = </a:t>
            </a:r>
            <a:r>
              <a:rPr 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new </a:t>
            </a:r>
            <a:r>
              <a:rPr lang="en-US" sz="2400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>
                <a:latin typeface="Lucida Console" panose="020B0609040504020204" pitchFamily="49" charset="0"/>
              </a:rPr>
              <a:t>[4][3][5];</a:t>
            </a:r>
          </a:p>
          <a:p>
            <a:pPr algn="l"/>
            <a:endParaRPr lang="en-US" sz="2400" dirty="0">
              <a:latin typeface="Lucida Console" panose="020B0609040504020204" pitchFamily="49" charset="0"/>
            </a:endParaRPr>
          </a:p>
          <a:p>
            <a:pPr algn="l"/>
            <a:r>
              <a:rPr lang="en-US" sz="3600" dirty="0">
                <a:solidFill>
                  <a:schemeClr val="accent1"/>
                </a:solidFill>
                <a:latin typeface="+mn-lt"/>
              </a:rPr>
              <a:t>Note</a:t>
            </a:r>
            <a:endParaRPr lang="en-US" sz="2400" dirty="0">
              <a:solidFill>
                <a:schemeClr val="accent1"/>
              </a:solidFill>
              <a:latin typeface="+mn-lt"/>
            </a:endParaRPr>
          </a:p>
          <a:p>
            <a:pPr algn="l"/>
            <a:endParaRPr lang="en-US" sz="2400" dirty="0">
              <a:latin typeface="Lucida Console" panose="020B0609040504020204" pitchFamily="49" charset="0"/>
            </a:endParaRPr>
          </a:p>
          <a:p>
            <a:pPr algn="l"/>
            <a:r>
              <a:rPr lang="en-US" sz="2400" dirty="0" err="1">
                <a:latin typeface="Lucida Console" panose="020B0609040504020204" pitchFamily="49" charset="0"/>
              </a:rPr>
              <a:t>cube.length</a:t>
            </a:r>
            <a:r>
              <a:rPr lang="en-US" sz="2400" dirty="0">
                <a:latin typeface="Lucida Console" panose="020B0609040504020204" pitchFamily="49" charset="0"/>
              </a:rPr>
              <a:t> is size of 1</a:t>
            </a:r>
            <a:r>
              <a:rPr lang="en-US" sz="2400" baseline="30000" dirty="0">
                <a:latin typeface="Lucida Console" panose="020B0609040504020204" pitchFamily="49" charset="0"/>
              </a:rPr>
              <a:t>st</a:t>
            </a:r>
            <a:r>
              <a:rPr lang="en-US" sz="2400" dirty="0">
                <a:latin typeface="Lucida Console" panose="020B0609040504020204" pitchFamily="49" charset="0"/>
              </a:rPr>
              <a:t> dimension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cube[0].length is size of 2</a:t>
            </a:r>
            <a:r>
              <a:rPr lang="en-US" sz="2400" baseline="30000" dirty="0">
                <a:latin typeface="Lucida Console" panose="020B0609040504020204" pitchFamily="49" charset="0"/>
              </a:rPr>
              <a:t>nd</a:t>
            </a:r>
            <a:r>
              <a:rPr lang="en-US" sz="2400" dirty="0">
                <a:latin typeface="Lucida Console" panose="020B0609040504020204" pitchFamily="49" charset="0"/>
              </a:rPr>
              <a:t> dimension</a:t>
            </a:r>
          </a:p>
          <a:p>
            <a:pPr algn="l"/>
            <a:r>
              <a:rPr lang="en-US" sz="2400" dirty="0">
                <a:latin typeface="Lucida Console" panose="020B0609040504020204" pitchFamily="49" charset="0"/>
              </a:rPr>
              <a:t>cube[0][0].length is size of 3</a:t>
            </a:r>
            <a:r>
              <a:rPr lang="en-US" sz="2400" baseline="30000" dirty="0">
                <a:latin typeface="Lucida Console" panose="020B0609040504020204" pitchFamily="49" charset="0"/>
              </a:rPr>
              <a:t>rd</a:t>
            </a:r>
            <a:r>
              <a:rPr lang="en-US" sz="2400" dirty="0">
                <a:latin typeface="Lucida Console" panose="020B0609040504020204" pitchFamily="49" charset="0"/>
              </a:rPr>
              <a:t> dimension</a:t>
            </a:r>
          </a:p>
        </p:txBody>
      </p:sp>
    </p:spTree>
    <p:extLst>
      <p:ext uri="{BB962C8B-B14F-4D97-AF65-F5344CB8AC3E}">
        <p14:creationId xmlns:p14="http://schemas.microsoft.com/office/powerpoint/2010/main" val="260566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"Array mystery" problem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traversal</a:t>
            </a:r>
            <a:r>
              <a:rPr lang="en-US" altLang="en-US" dirty="0"/>
              <a:t>: An examination of each element of an array.</a:t>
            </a:r>
          </a:p>
          <a:p>
            <a:pPr lvl="1" eaLnBrk="1" hangingPunct="1"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[] a = {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14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>
              <a:buFontTx/>
              <a:buNone/>
            </a:pP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a.length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>
              <a:buFontTx/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2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(a[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 &gt; a[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]) {</a:t>
            </a:r>
          </a:p>
          <a:p>
            <a:pPr>
              <a:buFontTx/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       a[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 = a[</a:t>
            </a:r>
            <a:r>
              <a:rPr lang="en-US" altLang="en-US" sz="2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 *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aphicFrame>
        <p:nvGraphicFramePr>
          <p:cNvPr id="82944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988274"/>
              </p:ext>
            </p:extLst>
          </p:nvPr>
        </p:nvGraphicFramePr>
        <p:xfrm>
          <a:off x="6858000" y="5257800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9483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401070"/>
              </p:ext>
            </p:extLst>
          </p:nvPr>
        </p:nvGraphicFramePr>
        <p:xfrm>
          <a:off x="6858000" y="5257800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Limitations of arrays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7938" indent="0" eaLnBrk="1" hangingPunct="1">
              <a:spcBef>
                <a:spcPts val="0"/>
              </a:spcBef>
            </a:pPr>
            <a:r>
              <a:rPr lang="en-US" altLang="en-US" dirty="0"/>
              <a:t>You cannot resize an existing array:</a:t>
            </a:r>
          </a:p>
          <a:p>
            <a:pPr marL="7938" lvl="1" indent="0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[] a = 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a.length</a:t>
            </a:r>
            <a:r>
              <a:rPr lang="en-US" altLang="en-US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 = 10;</a:t>
            </a:r>
            <a:endParaRPr lang="en-US" altLang="en-US" dirty="0">
              <a:latin typeface="Courier New" panose="02070309020205020404" pitchFamily="49" charset="0"/>
            </a:endParaRPr>
          </a:p>
          <a:p>
            <a:pPr marL="7938" indent="0" eaLnBrk="1" hangingPunct="1">
              <a:spcBef>
                <a:spcPts val="0"/>
              </a:spcBef>
            </a:pPr>
            <a:r>
              <a:rPr lang="en-US" altLang="en-US" dirty="0"/>
              <a:t>You cannot compare arrays with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==</a:t>
            </a:r>
            <a:r>
              <a:rPr lang="en-US" altLang="en-US" dirty="0"/>
              <a:t> or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equals</a:t>
            </a:r>
            <a:r>
              <a:rPr lang="en-US" altLang="en-US" dirty="0"/>
              <a:t>:</a:t>
            </a:r>
          </a:p>
          <a:p>
            <a:pPr marL="7938" lvl="1" indent="0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[] a1 = {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-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15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793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[] a2 = {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-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15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if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a1 == a2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 {  ... }         </a:t>
            </a: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false!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if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a1.equals(a2)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 {  ... }    </a:t>
            </a: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false!</a:t>
            </a:r>
            <a:endParaRPr lang="en-US" altLang="en-US" dirty="0"/>
          </a:p>
          <a:p>
            <a:pPr marL="7938" indent="0" eaLnBrk="1" hangingPunct="1">
              <a:spcBef>
                <a:spcPts val="0"/>
              </a:spcBef>
            </a:pPr>
            <a:r>
              <a:rPr lang="en-US" altLang="en-US" dirty="0"/>
              <a:t>An array does not know how to print itself:</a:t>
            </a:r>
          </a:p>
          <a:p>
            <a:pPr marL="7938" lvl="1" indent="0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93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[] a1 = {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-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15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7938" lvl="1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(a1);        </a:t>
            </a: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[I@98f8c4]</a:t>
            </a:r>
          </a:p>
        </p:txBody>
      </p:sp>
    </p:spTree>
    <p:extLst>
      <p:ext uri="{BB962C8B-B14F-4D97-AF65-F5344CB8AC3E}">
        <p14:creationId xmlns:p14="http://schemas.microsoft.com/office/powerpoint/2010/main" val="48329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3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30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0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30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Arrays</a:t>
            </a:r>
            <a:r>
              <a:rPr lang="en-US" altLang="en-US" dirty="0"/>
              <a:t> class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dirty="0"/>
              <a:t>Class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Arrays</a:t>
            </a:r>
            <a:r>
              <a:rPr lang="en-US" altLang="en-US" dirty="0"/>
              <a:t> in package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dirty="0"/>
              <a:t> has useful static methods for manipulating arrays:</a:t>
            </a:r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742950" lvl="1" indent="-285750"/>
            <a:endParaRPr lang="en-US" altLang="en-US" dirty="0"/>
          </a:p>
          <a:p>
            <a:pPr marL="273050" indent="-273050"/>
            <a:r>
              <a:rPr lang="en-US" altLang="en-US" dirty="0"/>
              <a:t>Syntax: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i="1" dirty="0" err="1">
                <a:latin typeface="Consolas" charset="0"/>
                <a:ea typeface="Consolas" charset="0"/>
                <a:cs typeface="Consolas" charset="0"/>
              </a:rPr>
              <a:t>methodName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parameters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graphicFrame>
        <p:nvGraphicFramePr>
          <p:cNvPr id="831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97461"/>
              </p:ext>
            </p:extLst>
          </p:nvPr>
        </p:nvGraphicFramePr>
        <p:xfrm>
          <a:off x="1600200" y="2209800"/>
          <a:ext cx="8991600" cy="3468498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Method name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Description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binarySearch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the index of the given value in a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sorted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array (or &lt; 0 if not found)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copyOf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length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a new copy of an array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true if the two arrays contain same elements in the same order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fill(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value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sets every element to the given value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sort(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arranges the elements into sorted order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toString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array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returns a string representing the array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e.g.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nsolas" charset="0"/>
                          <a:ea typeface="Consolas" charset="0"/>
                          <a:cs typeface="Consolas" charset="0"/>
                        </a:rPr>
                        <a:t>"[10, 30, -25, 17]"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65898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Arrays.toString</a:t>
            </a: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Arrays.toString</a:t>
            </a:r>
            <a:r>
              <a:rPr lang="en-US" altLang="en-US" dirty="0"/>
              <a:t> accepts an array as a parameter and returns a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dirty="0"/>
              <a:t> representation of its elements.</a:t>
            </a:r>
          </a:p>
          <a:p>
            <a:pPr marL="639763" lvl="1" indent="-246063">
              <a:buNone/>
            </a:pPr>
            <a:endParaRPr lang="en-US" altLang="en-US" sz="1400" dirty="0"/>
          </a:p>
          <a:p>
            <a:pPr marL="639763" lvl="1" indent="-246063"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e = {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e[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e[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+ e[</a:t>
            </a: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]; </a:t>
            </a:r>
          </a:p>
          <a:p>
            <a:pPr marL="639763" lvl="1" indent="-246063">
              <a:buNone/>
            </a:pP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0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"e is "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 </a:t>
            </a:r>
            <a:r>
              <a:rPr lang="en-US" altLang="en-US" sz="2000" b="1" dirty="0" err="1">
                <a:solidFill>
                  <a:schemeClr val="accent2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Arrays.</a:t>
            </a:r>
            <a:r>
              <a:rPr lang="en-US" altLang="en-US" sz="2000" b="1" i="1" dirty="0" err="1">
                <a:solidFill>
                  <a:schemeClr val="accent2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(e)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dirty="0"/>
              <a:t>Output?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</a:p>
          <a:p>
            <a:pPr marL="639763" lvl="1" indent="-246063">
              <a:buNone/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 is [0, 14, 4, 6, 8]</a:t>
            </a:r>
          </a:p>
          <a:p>
            <a:pPr marL="639763" lvl="1" indent="-246063"/>
            <a:endParaRPr lang="en-US" altLang="en-US" dirty="0">
              <a:latin typeface="Courier New" panose="02070309020205020404" pitchFamily="49" charset="0"/>
            </a:endParaRPr>
          </a:p>
          <a:p>
            <a:pPr marL="182563" indent="-246063"/>
            <a:r>
              <a:rPr lang="en-US" altLang="en-US" dirty="0"/>
              <a:t>Must  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</p:txBody>
      </p:sp>
    </p:spTree>
    <p:extLst>
      <p:ext uri="{BB962C8B-B14F-4D97-AF65-F5344CB8AC3E}">
        <p14:creationId xmlns:p14="http://schemas.microsoft.com/office/powerpoint/2010/main" val="8819239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Weather Question Redux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Modify the weather program to print the following output:</a:t>
            </a:r>
          </a:p>
          <a:p>
            <a:pPr marL="639763" lvl="1" indent="-246063">
              <a:buNone/>
            </a:pPr>
            <a:endParaRPr lang="en-US" altLang="en-US" sz="7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How many days' temperatures?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1's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45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2's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3's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4's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5's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37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6's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46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Day 7's high temp: </a:t>
            </a:r>
            <a:r>
              <a:rPr lang="en-US" altLang="en-US" sz="2000" b="1" u="sng" dirty="0">
                <a:latin typeface="Consolas" charset="0"/>
                <a:ea typeface="Consolas" charset="0"/>
                <a:cs typeface="Consolas" charset="0"/>
              </a:rPr>
              <a:t>53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Average temp = 44.6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4 days were above average.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Temperatures: [45, 44, 39, 48, 37, 46, 53]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coldest days: 37, 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hottest days: 53, 48</a:t>
            </a:r>
          </a:p>
        </p:txBody>
      </p:sp>
    </p:spTree>
    <p:extLst>
      <p:ext uri="{BB962C8B-B14F-4D97-AF65-F5344CB8AC3E}">
        <p14:creationId xmlns:p14="http://schemas.microsoft.com/office/powerpoint/2010/main" val="56307419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17115</TotalTime>
  <Words>2478</Words>
  <Application>Microsoft Macintosh PowerPoint</Application>
  <PresentationFormat>Widescreen</PresentationFormat>
  <Paragraphs>700</Paragraphs>
  <Slides>41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2" baseType="lpstr">
      <vt:lpstr>Arial</vt:lpstr>
      <vt:lpstr>Calibri</vt:lpstr>
      <vt:lpstr>Calibri Light</vt:lpstr>
      <vt:lpstr>Consolas</vt:lpstr>
      <vt:lpstr>Courier New</vt:lpstr>
      <vt:lpstr>Lucida Console</vt:lpstr>
      <vt:lpstr>Mangal</vt:lpstr>
      <vt:lpstr>Tahoma</vt:lpstr>
      <vt:lpstr>Times New Roman</vt:lpstr>
      <vt:lpstr>Wingdings</vt:lpstr>
      <vt:lpstr>Custom Design</vt:lpstr>
      <vt:lpstr>Review and Arrays II</vt:lpstr>
      <vt:lpstr>Weather question</vt:lpstr>
      <vt:lpstr>Weather answer</vt:lpstr>
      <vt:lpstr>Quick array initialization</vt:lpstr>
      <vt:lpstr>"Array mystery" problem</vt:lpstr>
      <vt:lpstr>Limitations of arrays</vt:lpstr>
      <vt:lpstr>The Arrays class</vt:lpstr>
      <vt:lpstr>Arrays.toString</vt:lpstr>
      <vt:lpstr>Weather Question Redux</vt:lpstr>
      <vt:lpstr>Weather Redux Answer</vt:lpstr>
      <vt:lpstr>Arrays as Parameters</vt:lpstr>
      <vt:lpstr>Swapping Values</vt:lpstr>
      <vt:lpstr>Array Reversal Question</vt:lpstr>
      <vt:lpstr>Algorithm Idea</vt:lpstr>
      <vt:lpstr>Algorithm</vt:lpstr>
      <vt:lpstr>Array Reverse Question 2</vt:lpstr>
      <vt:lpstr>Array Parameter (Declaration)</vt:lpstr>
      <vt:lpstr>Array Parameter (Call)</vt:lpstr>
      <vt:lpstr>Array Return (Declaration)</vt:lpstr>
      <vt:lpstr>Array Return (Call)</vt:lpstr>
      <vt:lpstr>Reference Semantics</vt:lpstr>
      <vt:lpstr>A swap method?</vt:lpstr>
      <vt:lpstr>Value Semantics</vt:lpstr>
      <vt:lpstr>Reference semantics (objects)</vt:lpstr>
      <vt:lpstr>References and Objects</vt:lpstr>
      <vt:lpstr>Objects as Parameters</vt:lpstr>
      <vt:lpstr>Arrays Pass by Reference</vt:lpstr>
      <vt:lpstr>Array Reverse Question 2</vt:lpstr>
      <vt:lpstr>Array return question</vt:lpstr>
      <vt:lpstr>Array return: merge3</vt:lpstr>
      <vt:lpstr>Arrays for Tallying</vt:lpstr>
      <vt:lpstr>A multi-counter problem</vt:lpstr>
      <vt:lpstr>A multi-counter problem</vt:lpstr>
      <vt:lpstr>Tally solution</vt:lpstr>
      <vt:lpstr>Array histogram question</vt:lpstr>
      <vt:lpstr>Array histogram answer</vt:lpstr>
      <vt:lpstr>Data transformations</vt:lpstr>
      <vt:lpstr>Multidimensional Arrays</vt:lpstr>
      <vt:lpstr>2D Arrays</vt:lpstr>
      <vt:lpstr>2D Arrays</vt:lpstr>
      <vt:lpstr>N-Dimensional Arrays</vt:lpstr>
    </vt:vector>
  </TitlesOfParts>
  <Company>University of Washington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578</cp:revision>
  <dcterms:created xsi:type="dcterms:W3CDTF">2008-06-28T20:57:21Z</dcterms:created>
  <dcterms:modified xsi:type="dcterms:W3CDTF">2018-08-29T13:03:16Z</dcterms:modified>
</cp:coreProperties>
</file>