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3" r:id="rId1"/>
  </p:sldMasterIdLst>
  <p:notesMasterIdLst>
    <p:notesMasterId r:id="rId33"/>
  </p:notesMasterIdLst>
  <p:handoutMasterIdLst>
    <p:handoutMasterId r:id="rId34"/>
  </p:handoutMasterIdLst>
  <p:sldIdLst>
    <p:sldId id="256" r:id="rId2"/>
    <p:sldId id="335" r:id="rId3"/>
    <p:sldId id="356" r:id="rId4"/>
    <p:sldId id="357" r:id="rId5"/>
    <p:sldId id="337" r:id="rId6"/>
    <p:sldId id="347" r:id="rId7"/>
    <p:sldId id="327" r:id="rId8"/>
    <p:sldId id="328" r:id="rId9"/>
    <p:sldId id="330" r:id="rId10"/>
    <p:sldId id="333" r:id="rId11"/>
    <p:sldId id="274" r:id="rId12"/>
    <p:sldId id="270" r:id="rId13"/>
    <p:sldId id="271" r:id="rId14"/>
    <p:sldId id="275" r:id="rId15"/>
    <p:sldId id="321" r:id="rId16"/>
    <p:sldId id="265" r:id="rId17"/>
    <p:sldId id="318" r:id="rId18"/>
    <p:sldId id="353" r:id="rId19"/>
    <p:sldId id="354" r:id="rId20"/>
    <p:sldId id="355" r:id="rId21"/>
    <p:sldId id="260" r:id="rId22"/>
    <p:sldId id="329" r:id="rId23"/>
    <p:sldId id="332" r:id="rId24"/>
    <p:sldId id="331" r:id="rId25"/>
    <p:sldId id="261" r:id="rId26"/>
    <p:sldId id="345" r:id="rId27"/>
    <p:sldId id="334" r:id="rId28"/>
    <p:sldId id="266" r:id="rId29"/>
    <p:sldId id="340" r:id="rId30"/>
    <p:sldId id="341" r:id="rId31"/>
    <p:sldId id="342" r:id="rId32"/>
  </p:sldIdLst>
  <p:sldSz cx="9144000" cy="5143500" type="screen16x9"/>
  <p:notesSz cx="6858000" cy="9144000"/>
  <p:embeddedFontLst>
    <p:embeddedFont>
      <p:font typeface="Helvetica Neue" panose="02000503000000020004"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14"/>
    <p:restoredTop sz="72836"/>
  </p:normalViewPr>
  <p:slideViewPr>
    <p:cSldViewPr snapToGrid="0" snapToObjects="1">
      <p:cViewPr varScale="1">
        <p:scale>
          <a:sx n="125" d="100"/>
          <a:sy n="125" d="100"/>
        </p:scale>
        <p:origin x="1264"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0C0EEDA-EB1F-D443-97A7-331962EB3F6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217B15A-8B5A-0343-9562-B74865F53AB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BF48CBB-3994-A344-8494-00C0BC2DF4D9}" type="datetimeFigureOut">
              <a:rPr lang="en-US" smtClean="0"/>
              <a:t>7/1/19</a:t>
            </a:fld>
            <a:endParaRPr lang="en-US" dirty="0"/>
          </a:p>
        </p:txBody>
      </p:sp>
      <p:sp>
        <p:nvSpPr>
          <p:cNvPr id="4" name="Footer Placeholder 3">
            <a:extLst>
              <a:ext uri="{FF2B5EF4-FFF2-40B4-BE49-F238E27FC236}">
                <a16:creationId xmlns:a16="http://schemas.microsoft.com/office/drawing/2014/main" id="{2791CCDE-34AA-624C-AE36-08BA912173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8624B91-1D74-1E43-8777-4739062582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9BC988-6D9B-A745-9272-C9FAB8B26499}" type="slidenum">
              <a:rPr lang="en-US" smtClean="0"/>
              <a:t>‹#›</a:t>
            </a:fld>
            <a:endParaRPr lang="en-US" dirty="0"/>
          </a:p>
        </p:txBody>
      </p:sp>
    </p:spTree>
    <p:extLst>
      <p:ext uri="{BB962C8B-B14F-4D97-AF65-F5344CB8AC3E}">
        <p14:creationId xmlns:p14="http://schemas.microsoft.com/office/powerpoint/2010/main" val="3957256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29ba42ead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29ba42ead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dirty="0"/>
              <a:t>Sensitivity to problem size indicates extra latency when using OpenMP target directives on the host</a:t>
            </a:r>
          </a:p>
          <a:p>
            <a:endParaRPr lang="en-US" dirty="0"/>
          </a:p>
        </p:txBody>
      </p:sp>
    </p:spTree>
    <p:extLst>
      <p:ext uri="{BB962C8B-B14F-4D97-AF65-F5344CB8AC3E}">
        <p14:creationId xmlns:p14="http://schemas.microsoft.com/office/powerpoint/2010/main" val="2063086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dirty="0"/>
              <a:t>BerkeleyGW computes the excited state properties of materials</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0" i="0" u="none" strike="noStrike" cap="none" dirty="0">
                <a:solidFill>
                  <a:srgbClr val="000000"/>
                </a:solidFill>
                <a:effectLst/>
                <a:latin typeface="Arial"/>
                <a:ea typeface="Arial"/>
                <a:cs typeface="Arial"/>
                <a:sym typeface="Arial"/>
              </a:rPr>
              <a:t>Single long-running kernel does not reveal slow kernel launch and OpenMP reductions with LLVM/Clang</a:t>
            </a:r>
          </a:p>
        </p:txBody>
      </p:sp>
    </p:spTree>
    <p:extLst>
      <p:ext uri="{BB962C8B-B14F-4D97-AF65-F5344CB8AC3E}">
        <p14:creationId xmlns:p14="http://schemas.microsoft.com/office/powerpoint/2010/main" val="3038620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All threads execute all code vs t</a:t>
            </a:r>
            <a:r>
              <a:rPr lang="en-US" sz="1100" dirty="0"/>
              <a:t>he team master thread executes all code and wakes up worker threads to execute parallel region</a:t>
            </a:r>
          </a:p>
          <a:p>
            <a:endParaRPr lang="en-US" dirty="0"/>
          </a:p>
        </p:txBody>
      </p:sp>
    </p:spTree>
    <p:extLst>
      <p:ext uri="{BB962C8B-B14F-4D97-AF65-F5344CB8AC3E}">
        <p14:creationId xmlns:p14="http://schemas.microsoft.com/office/powerpoint/2010/main" val="3604337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dirty="0"/>
              <a:t>OpenMP loop construct placement hurts LLVM/Clang performance</a:t>
            </a:r>
          </a:p>
          <a:p>
            <a:pPr marL="139700" indent="0" rtl="0" fontAlgn="b">
              <a:buNone/>
            </a:pPr>
            <a:r>
              <a:rPr lang="en-US" sz="1100" b="1" i="0" u="none" strike="noStrike" cap="none" dirty="0">
                <a:solidFill>
                  <a:srgbClr val="000000"/>
                </a:solidFill>
                <a:effectLst/>
                <a:latin typeface="Arial"/>
                <a:ea typeface="Arial"/>
                <a:cs typeface="Arial"/>
                <a:sym typeface="Arial"/>
              </a:rPr>
              <a:t>OpenMP C benchmark</a:t>
            </a:r>
          </a:p>
          <a:p>
            <a:pPr marL="139700" indent="0" rtl="0" fontAlgn="b">
              <a:buNone/>
            </a:pPr>
            <a:r>
              <a:rPr lang="en-US" sz="1100" b="0" i="0" u="none" strike="noStrike" cap="none" dirty="0">
                <a:solidFill>
                  <a:srgbClr val="000000"/>
                </a:solidFill>
                <a:effectLst/>
                <a:latin typeface="Arial"/>
                <a:ea typeface="Arial"/>
                <a:cs typeface="Arial"/>
                <a:sym typeface="Arial"/>
              </a:rPr>
              <a:t>503.postencil: Iterative Jacobi solver</a:t>
            </a:r>
          </a:p>
          <a:p>
            <a:pPr marL="139700" indent="0" rtl="0" fontAlgn="b">
              <a:buNone/>
            </a:pPr>
            <a:r>
              <a:rPr lang="en-US" sz="1100" b="0" i="0" u="none" strike="noStrike" cap="none" dirty="0">
                <a:solidFill>
                  <a:srgbClr val="000000"/>
                </a:solidFill>
                <a:effectLst/>
                <a:latin typeface="Arial"/>
                <a:ea typeface="Arial"/>
                <a:cs typeface="Arial"/>
                <a:sym typeface="Arial"/>
              </a:rPr>
              <a:t>504.polbm: Lattice Boltzmann Method (LBM) solver</a:t>
            </a:r>
          </a:p>
          <a:p>
            <a:pPr marL="139700" indent="0" rtl="0" fontAlgn="b">
              <a:buNone/>
            </a:pPr>
            <a:r>
              <a:rPr lang="en-US" sz="1100" b="0" i="0" u="none" strike="noStrike" cap="none" dirty="0">
                <a:solidFill>
                  <a:srgbClr val="000000"/>
                </a:solidFill>
                <a:effectLst/>
                <a:latin typeface="Arial"/>
                <a:ea typeface="Arial"/>
                <a:cs typeface="Arial"/>
                <a:sym typeface="Arial"/>
              </a:rPr>
              <a:t>514.pomriq: Image reconstruction</a:t>
            </a:r>
          </a:p>
          <a:p>
            <a:pPr marL="139700" indent="0" rtl="0" fontAlgn="b">
              <a:buNone/>
            </a:pPr>
            <a:r>
              <a:rPr lang="en-US" sz="1100" b="0" i="0" u="none" strike="noStrike" cap="none" dirty="0">
                <a:solidFill>
                  <a:srgbClr val="000000"/>
                </a:solidFill>
                <a:effectLst/>
                <a:latin typeface="Arial"/>
                <a:ea typeface="Arial"/>
                <a:cs typeface="Arial"/>
                <a:sym typeface="Arial"/>
              </a:rPr>
              <a:t>552.pep: Embarrassingly parallel math w/reduction</a:t>
            </a:r>
          </a:p>
          <a:p>
            <a:pPr marL="139700" indent="0" rtl="0" fontAlgn="b">
              <a:buNone/>
            </a:pPr>
            <a:r>
              <a:rPr lang="en-US" sz="1100" b="0" i="0" u="none" strike="noStrike" cap="none" dirty="0">
                <a:solidFill>
                  <a:srgbClr val="000000"/>
                </a:solidFill>
                <a:effectLst/>
                <a:latin typeface="Arial"/>
                <a:ea typeface="Arial"/>
                <a:cs typeface="Arial"/>
                <a:sym typeface="Arial"/>
              </a:rPr>
              <a:t>554.pcg: Conjugate Gradient solver</a:t>
            </a:r>
          </a:p>
          <a:p>
            <a:pPr marL="139700" indent="0" rtl="0" fontAlgn="b">
              <a:buNone/>
            </a:pPr>
            <a:r>
              <a:rPr lang="en-US" sz="1100" b="0" i="0" u="none" strike="noStrike" cap="none" dirty="0">
                <a:solidFill>
                  <a:srgbClr val="000000"/>
                </a:solidFill>
                <a:effectLst/>
                <a:latin typeface="Arial"/>
                <a:ea typeface="Arial"/>
                <a:cs typeface="Arial"/>
                <a:sym typeface="Arial"/>
              </a:rPr>
              <a:t>557.pcsp: Scalar Penta-diagonal solver</a:t>
            </a:r>
          </a:p>
          <a:p>
            <a:pPr marL="139700" indent="0" rtl="0" fontAlgn="b">
              <a:buNone/>
            </a:pPr>
            <a:r>
              <a:rPr lang="en-US" sz="1100" b="0" i="0" u="none" strike="noStrike" cap="none" dirty="0">
                <a:solidFill>
                  <a:srgbClr val="000000"/>
                </a:solidFill>
                <a:effectLst/>
                <a:latin typeface="Arial"/>
                <a:ea typeface="Arial"/>
                <a:cs typeface="Arial"/>
                <a:sym typeface="Arial"/>
              </a:rPr>
              <a:t>570.pbt: Block Tridiagonal Solver</a:t>
            </a:r>
          </a:p>
          <a:p>
            <a:endParaRPr lang="en-US" dirty="0"/>
          </a:p>
        </p:txBody>
      </p:sp>
    </p:spTree>
    <p:extLst>
      <p:ext uri="{BB962C8B-B14F-4D97-AF65-F5344CB8AC3E}">
        <p14:creationId xmlns:p14="http://schemas.microsoft.com/office/powerpoint/2010/main" val="1528769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dirty="0"/>
              <a:t>It is easier to migrate to OpenMP target offload if you avoid complicated data structures and pointer indirection in offloaded code sections</a:t>
            </a:r>
          </a:p>
          <a:p>
            <a:endParaRPr lang="en-US" dirty="0"/>
          </a:p>
        </p:txBody>
      </p:sp>
    </p:spTree>
    <p:extLst>
      <p:ext uri="{BB962C8B-B14F-4D97-AF65-F5344CB8AC3E}">
        <p14:creationId xmlns:p14="http://schemas.microsoft.com/office/powerpoint/2010/main" val="3140983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800" dirty="0"/>
              <a:t>“SPMD” code patterns can help achieve high performance across compilers</a:t>
            </a:r>
          </a:p>
        </p:txBody>
      </p:sp>
    </p:spTree>
    <p:extLst>
      <p:ext uri="{BB962C8B-B14F-4D97-AF65-F5344CB8AC3E}">
        <p14:creationId xmlns:p14="http://schemas.microsoft.com/office/powerpoint/2010/main" val="1336875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9ba42ead_014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9ba42ead_0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2400"/>
              <a:buFont typeface="Arial"/>
              <a:buNone/>
            </a:pPr>
            <a:r>
              <a:rPr lang="en-US" sz="1100" dirty="0"/>
              <a:t>We can tile the matrix transpose loops into 32x32 tiles (8 KiB) so that the data from multiple thread teams (CUDA thread blocks) can fit into the fast memory</a:t>
            </a:r>
          </a:p>
          <a:p>
            <a:endParaRPr lang="en-US" dirty="0"/>
          </a:p>
        </p:txBody>
      </p:sp>
    </p:spTree>
    <p:extLst>
      <p:ext uri="{BB962C8B-B14F-4D97-AF65-F5344CB8AC3E}">
        <p14:creationId xmlns:p14="http://schemas.microsoft.com/office/powerpoint/2010/main" val="1514614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+1 is to stop shared memory bank conflicts.</a:t>
            </a:r>
            <a:br>
              <a:rPr lang="en-US" dirty="0"/>
            </a:br>
            <a:r>
              <a:rPr lang="en-US" dirty="0"/>
              <a:t>https://devblogs.nvidia.com/using-shared-memory-cuda-cc/</a:t>
            </a:r>
            <a:br>
              <a:rPr lang="en-US" dirty="0"/>
            </a:br>
            <a:r>
              <a:rPr lang="en-US" dirty="0"/>
              <a:t>“To minimize bank conflicts, it is important to understand how memory addresses map to memory banks. Shared memory banks are organized such that successive 32-bit words are assigned to successive banks and the bandwidth is 32 bits per bank per clock cycle. For devices of compute capability 1.x, the warp size is 32 threads and the number of banks is 16. A shared memory request for a warp is split into one request for the first half of the warp and one request for the second half of the warp. Note that no bank conflict occurs if only one memory location per bank is accessed by a half warp of threads.”</a:t>
            </a:r>
          </a:p>
        </p:txBody>
      </p:sp>
    </p:spTree>
    <p:extLst>
      <p:ext uri="{BB962C8B-B14F-4D97-AF65-F5344CB8AC3E}">
        <p14:creationId xmlns:p14="http://schemas.microsoft.com/office/powerpoint/2010/main" val="35258207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dirty="0"/>
              <a:t>Highest memory bandwidth when reads and writes to global memory are coalesced</a:t>
            </a:r>
            <a:endParaRPr lang="en-US" dirty="0"/>
          </a:p>
          <a:p>
            <a:r>
              <a:rPr lang="en-US" dirty="0"/>
              <a:t>Memory system moves data in 32 byte sectors</a:t>
            </a:r>
          </a:p>
          <a:p>
            <a:r>
              <a:rPr lang="en-US" dirty="0"/>
              <a:t>gld_efficiency and gst_efficiency show the memory access pattern</a:t>
            </a:r>
          </a:p>
          <a:p>
            <a:r>
              <a:rPr lang="en-US" dirty="0"/>
              <a:t>Tiling does not affect the memory access pattern but more memory requests hit in L1 cache (and thus there are fewer DRAM transactions)</a:t>
            </a:r>
          </a:p>
        </p:txBody>
      </p:sp>
    </p:spTree>
    <p:extLst>
      <p:ext uri="{BB962C8B-B14F-4D97-AF65-F5344CB8AC3E}">
        <p14:creationId xmlns:p14="http://schemas.microsoft.com/office/powerpoint/2010/main" val="2100528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Target: transfers control to the device</a:t>
            </a:r>
          </a:p>
          <a:p>
            <a:r>
              <a:rPr lang="en-US" dirty="0"/>
              <a:t>Team parallelism: restrictive coarse-grained parallelism – loosely coupled</a:t>
            </a:r>
          </a:p>
        </p:txBody>
      </p:sp>
    </p:spTree>
    <p:extLst>
      <p:ext uri="{BB962C8B-B14F-4D97-AF65-F5344CB8AC3E}">
        <p14:creationId xmlns:p14="http://schemas.microsoft.com/office/powerpoint/2010/main" val="26586605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70775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dirty="0"/>
              <a:t>LLVM/Clang achieves ~800 GB/s whether we are using unified memory or not</a:t>
            </a:r>
          </a:p>
          <a:p>
            <a:endParaRPr lang="en-US" dirty="0"/>
          </a:p>
        </p:txBody>
      </p:sp>
    </p:spTree>
    <p:extLst>
      <p:ext uri="{BB962C8B-B14F-4D97-AF65-F5344CB8AC3E}">
        <p14:creationId xmlns:p14="http://schemas.microsoft.com/office/powerpoint/2010/main" val="3741444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effectLst/>
              </a:rPr>
              <a:t>OpenMP restriction: must have a contiguous section in a map clause</a:t>
            </a:r>
            <a:endParaRPr lang="en-US" dirty="0"/>
          </a:p>
        </p:txBody>
      </p:sp>
    </p:spTree>
    <p:extLst>
      <p:ext uri="{BB962C8B-B14F-4D97-AF65-F5344CB8AC3E}">
        <p14:creationId xmlns:p14="http://schemas.microsoft.com/office/powerpoint/2010/main" val="14310282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67434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is a valid OpenMP offload program</a:t>
            </a:r>
          </a:p>
        </p:txBody>
      </p:sp>
    </p:spTree>
    <p:extLst>
      <p:ext uri="{BB962C8B-B14F-4D97-AF65-F5344CB8AC3E}">
        <p14:creationId xmlns:p14="http://schemas.microsoft.com/office/powerpoint/2010/main" val="2643016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Same pointer name used in host and device environments</a:t>
            </a:r>
          </a:p>
          <a:p>
            <a:r>
              <a:rPr lang="en-US" dirty="0"/>
              <a:t>Programmer responsibility to keep the values consistent as needed</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dirty="0"/>
              <a:t>Data directives move data between host and device address spaces</a:t>
            </a:r>
          </a:p>
          <a:p>
            <a:endParaRPr lang="en-US" dirty="0"/>
          </a:p>
        </p:txBody>
      </p:sp>
    </p:spTree>
    <p:extLst>
      <p:ext uri="{BB962C8B-B14F-4D97-AF65-F5344CB8AC3E}">
        <p14:creationId xmlns:p14="http://schemas.microsoft.com/office/powerpoint/2010/main" val="2252209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a:t>Hardware (left); Software (right)</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dirty="0"/>
              <a:t>160 CUDA cores per SM: 64 FP32 / 64 INT32 / 32 FP64 CUDA cores per SM </a:t>
            </a:r>
          </a:p>
          <a:p>
            <a:pPr marL="139700" indent="0">
              <a:buNone/>
            </a:pPr>
            <a:r>
              <a:rPr lang="en-US" dirty="0"/>
              <a:t>1/80th of the performance if you don’t use teams distribute</a:t>
            </a:r>
          </a:p>
          <a:p>
            <a:pPr marL="139700" indent="0">
              <a:buNone/>
            </a:pPr>
            <a:r>
              <a:rPr lang="en-US" sz="1100" dirty="0"/>
              <a:t>Cray can sometimes auto-parallelize </a:t>
            </a:r>
            <a:r>
              <a:rPr lang="en-US" sz="1100" b="1" dirty="0"/>
              <a:t>parallel for</a:t>
            </a:r>
            <a:r>
              <a:rPr lang="en-US" sz="1100" dirty="0"/>
              <a:t> OpenMP constructs onto GPU threads</a:t>
            </a:r>
          </a:p>
          <a:p>
            <a:pPr marL="139700" indent="0">
              <a:buNone/>
            </a:pPr>
            <a:r>
              <a:rPr lang="en-US" sz="1100" dirty="0"/>
              <a:t>GNU maps to GPU warps and threads</a:t>
            </a:r>
          </a:p>
          <a:p>
            <a:pPr marL="139700" indent="0">
              <a:buNone/>
            </a:pPr>
            <a:endParaRPr lang="en-US" sz="1100" dirty="0"/>
          </a:p>
        </p:txBody>
      </p:sp>
    </p:spTree>
    <p:extLst>
      <p:ext uri="{BB962C8B-B14F-4D97-AF65-F5344CB8AC3E}">
        <p14:creationId xmlns:p14="http://schemas.microsoft.com/office/powerpoint/2010/main" val="1890881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dirty="0"/>
              <a:t>How does the performance of OpenMP on GPUs compare between compilers?</a:t>
            </a:r>
          </a:p>
          <a:p>
            <a:r>
              <a:rPr lang="en-US" sz="1100" dirty="0"/>
              <a:t>Can OpenMP applications using OpenMP target directives achieve high performance on CPUs?</a:t>
            </a:r>
          </a:p>
          <a:p>
            <a:endParaRPr lang="en-US" dirty="0"/>
          </a:p>
        </p:txBody>
      </p:sp>
    </p:spTree>
    <p:extLst>
      <p:ext uri="{BB962C8B-B14F-4D97-AF65-F5344CB8AC3E}">
        <p14:creationId xmlns:p14="http://schemas.microsoft.com/office/powerpoint/2010/main" val="2090892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Recommended combination of OpenMP directives</a:t>
            </a:r>
            <a:endParaRPr lang="en-US" sz="1100" dirty="0"/>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dirty="0"/>
              <a:t>GCC results are 17% of peak without simd</a:t>
            </a:r>
            <a:endParaRPr lang="en-US" dirty="0"/>
          </a:p>
        </p:txBody>
      </p:sp>
    </p:spTree>
    <p:extLst>
      <p:ext uri="{BB962C8B-B14F-4D97-AF65-F5344CB8AC3E}">
        <p14:creationId xmlns:p14="http://schemas.microsoft.com/office/powerpoint/2010/main" val="367543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dirty="0"/>
              <a:t>A transpose involves either strided reads or writes.</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dirty="0"/>
              <a:t>If we stopped at loop tiling then PGI and XL performance would be about the same as Cray and Clang</a:t>
            </a:r>
          </a:p>
          <a:p>
            <a:endParaRPr lang="en-US" dirty="0"/>
          </a:p>
        </p:txBody>
      </p:sp>
    </p:spTree>
    <p:extLst>
      <p:ext uri="{BB962C8B-B14F-4D97-AF65-F5344CB8AC3E}">
        <p14:creationId xmlns:p14="http://schemas.microsoft.com/office/powerpoint/2010/main" val="469391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dirty="0"/>
              <a:t>A Laplace equation benchmark highlights the latency sensitivity of LLVM/Clang compiler; more competitive for larger problem sizes</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dirty="0"/>
              <a:t>A relatively small array size of 1000x1000 causes f</a:t>
            </a:r>
            <a:r>
              <a:rPr lang="en-US" sz="1100" b="0" i="0" u="none" strike="noStrike" cap="none" dirty="0">
                <a:solidFill>
                  <a:srgbClr val="000000"/>
                </a:solidFill>
                <a:latin typeface="Arial"/>
                <a:ea typeface="Arial"/>
                <a:cs typeface="Arial"/>
                <a:sym typeface="Arial"/>
              </a:rPr>
              <a:t>requent kernel launches and data reductions</a:t>
            </a:r>
            <a:endParaRPr lang="en-US" sz="1100" dirty="0"/>
          </a:p>
          <a:p>
            <a:endParaRPr lang="en-US" dirty="0"/>
          </a:p>
        </p:txBody>
      </p:sp>
    </p:spTree>
    <p:extLst>
      <p:ext uri="{BB962C8B-B14F-4D97-AF65-F5344CB8AC3E}">
        <p14:creationId xmlns:p14="http://schemas.microsoft.com/office/powerpoint/2010/main" val="316764299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3_Title Slide">
    <p:spTree>
      <p:nvGrpSpPr>
        <p:cNvPr id="1" name="Shape 6"/>
        <p:cNvGrpSpPr/>
        <p:nvPr/>
      </p:nvGrpSpPr>
      <p:grpSpPr>
        <a:xfrm>
          <a:off x="0" y="0"/>
          <a:ext cx="0" cy="0"/>
          <a:chOff x="0" y="0"/>
          <a:chExt cx="0" cy="0"/>
        </a:xfrm>
      </p:grpSpPr>
      <p:sp>
        <p:nvSpPr>
          <p:cNvPr id="7" name="Google Shape;7;p2"/>
          <p:cNvSpPr/>
          <p:nvPr/>
        </p:nvSpPr>
        <p:spPr>
          <a:xfrm>
            <a:off x="177425" y="165975"/>
            <a:ext cx="5342700" cy="3141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p2"/>
          <p:cNvSpPr txBox="1">
            <a:spLocks noGrp="1"/>
          </p:cNvSpPr>
          <p:nvPr>
            <p:ph type="ctrTitle"/>
          </p:nvPr>
        </p:nvSpPr>
        <p:spPr>
          <a:xfrm>
            <a:off x="4624388" y="3573511"/>
            <a:ext cx="4214700" cy="7002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rgbClr val="114766"/>
              </a:buClr>
              <a:buSzPts val="2800"/>
              <a:buNone/>
              <a:defRPr sz="2800" b="1">
                <a:solidFill>
                  <a:srgbClr val="114766"/>
                </a:solidFill>
                <a:latin typeface="Helvetica Neue"/>
                <a:ea typeface="Helvetica Neue"/>
                <a:cs typeface="Helvetica Neue"/>
                <a:sym typeface="Helvetica Neue"/>
              </a:defRPr>
            </a:lvl1pPr>
            <a:lvl2pPr marL="0" marR="0" lvl="1" indent="-88900" algn="l" rtl="0">
              <a:spcBef>
                <a:spcPts val="0"/>
              </a:spcBef>
              <a:spcAft>
                <a:spcPts val="0"/>
              </a:spcAft>
              <a:buSzPts val="1400"/>
              <a:buChar char="○"/>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sp>
        <p:nvSpPr>
          <p:cNvPr id="9" name="Google Shape;9;p2"/>
          <p:cNvSpPr txBox="1">
            <a:spLocks noGrp="1"/>
          </p:cNvSpPr>
          <p:nvPr>
            <p:ph type="body" idx="1"/>
          </p:nvPr>
        </p:nvSpPr>
        <p:spPr>
          <a:xfrm>
            <a:off x="572972" y="435825"/>
            <a:ext cx="4551600" cy="2601300"/>
          </a:xfrm>
          <a:prstGeom prst="rect">
            <a:avLst/>
          </a:prstGeom>
          <a:noFill/>
          <a:ln>
            <a:noFill/>
          </a:ln>
        </p:spPr>
        <p:txBody>
          <a:bodyPr spcFirstLastPara="1" wrap="square" lIns="91425" tIns="91425" rIns="91425" bIns="91425" anchor="ctr" anchorCtr="0"/>
          <a:lstStyle>
            <a:lvl1pPr marL="457200" lvl="0" indent="-228600" algn="l" rtl="0">
              <a:spcBef>
                <a:spcPts val="0"/>
              </a:spcBef>
              <a:spcAft>
                <a:spcPts val="0"/>
              </a:spcAft>
              <a:buClr>
                <a:srgbClr val="FFFFFF"/>
              </a:buClr>
              <a:buSzPts val="3600"/>
              <a:buFont typeface="Helvetica Neue"/>
              <a:buNone/>
              <a:defRPr sz="3600" b="1">
                <a:solidFill>
                  <a:srgbClr val="FFFFFF"/>
                </a:solidFill>
                <a:latin typeface="Helvetica Neue"/>
                <a:ea typeface="Helvetica Neue"/>
                <a:cs typeface="Helvetica Neue"/>
                <a:sym typeface="Helvetica Neue"/>
              </a:defRPr>
            </a:lvl1pPr>
            <a:lvl2pPr marL="914400" lvl="1" indent="-317500" rtl="0">
              <a:spcBef>
                <a:spcPts val="0"/>
              </a:spcBef>
              <a:spcAft>
                <a:spcPts val="0"/>
              </a:spcAft>
              <a:buClr>
                <a:srgbClr val="FFFFFF"/>
              </a:buClr>
              <a:buSzPts val="1400"/>
              <a:buFont typeface="Helvetica Neue"/>
              <a:buChar char="○"/>
              <a:defRPr>
                <a:solidFill>
                  <a:srgbClr val="FFFFFF"/>
                </a:solidFill>
                <a:latin typeface="Helvetica Neue"/>
                <a:ea typeface="Helvetica Neue"/>
                <a:cs typeface="Helvetica Neue"/>
                <a:sym typeface="Helvetica Neue"/>
              </a:defRPr>
            </a:lvl2pPr>
            <a:lvl3pPr marL="1371600" lvl="2" indent="-317500" rtl="0">
              <a:spcBef>
                <a:spcPts val="0"/>
              </a:spcBef>
              <a:spcAft>
                <a:spcPts val="0"/>
              </a:spcAft>
              <a:buClr>
                <a:srgbClr val="FFFFFF"/>
              </a:buClr>
              <a:buSzPts val="1400"/>
              <a:buFont typeface="Helvetica Neue"/>
              <a:buChar char="■"/>
              <a:defRPr>
                <a:solidFill>
                  <a:srgbClr val="FFFFFF"/>
                </a:solidFill>
                <a:latin typeface="Helvetica Neue"/>
                <a:ea typeface="Helvetica Neue"/>
                <a:cs typeface="Helvetica Neue"/>
                <a:sym typeface="Helvetica Neue"/>
              </a:defRPr>
            </a:lvl3pPr>
            <a:lvl4pPr marL="1828800" lvl="3" indent="-317500" rtl="0">
              <a:spcBef>
                <a:spcPts val="0"/>
              </a:spcBef>
              <a:spcAft>
                <a:spcPts val="0"/>
              </a:spcAft>
              <a:buClr>
                <a:srgbClr val="FFFFFF"/>
              </a:buClr>
              <a:buSzPts val="1400"/>
              <a:buFont typeface="Helvetica Neue"/>
              <a:buChar char="●"/>
              <a:defRPr>
                <a:solidFill>
                  <a:srgbClr val="FFFFFF"/>
                </a:solidFill>
                <a:latin typeface="Helvetica Neue"/>
                <a:ea typeface="Helvetica Neue"/>
                <a:cs typeface="Helvetica Neue"/>
                <a:sym typeface="Helvetica Neue"/>
              </a:defRPr>
            </a:lvl4pPr>
            <a:lvl5pPr marL="2286000" lvl="4" indent="-317500" rtl="0">
              <a:spcBef>
                <a:spcPts val="0"/>
              </a:spcBef>
              <a:spcAft>
                <a:spcPts val="0"/>
              </a:spcAft>
              <a:buClr>
                <a:srgbClr val="FFFFFF"/>
              </a:buClr>
              <a:buSzPts val="1400"/>
              <a:buFont typeface="Helvetica Neue"/>
              <a:buChar char="○"/>
              <a:defRPr>
                <a:solidFill>
                  <a:srgbClr val="FFFFFF"/>
                </a:solidFill>
                <a:latin typeface="Helvetica Neue"/>
                <a:ea typeface="Helvetica Neue"/>
                <a:cs typeface="Helvetica Neue"/>
                <a:sym typeface="Helvetica Neue"/>
              </a:defRPr>
            </a:lvl5pPr>
            <a:lvl6pPr marL="2743200" lvl="5" indent="-317500" rtl="0">
              <a:spcBef>
                <a:spcPts val="0"/>
              </a:spcBef>
              <a:spcAft>
                <a:spcPts val="0"/>
              </a:spcAft>
              <a:buClr>
                <a:srgbClr val="FFFFFF"/>
              </a:buClr>
              <a:buSzPts val="1400"/>
              <a:buFont typeface="Helvetica Neue"/>
              <a:buChar char="■"/>
              <a:defRPr>
                <a:solidFill>
                  <a:srgbClr val="FFFFFF"/>
                </a:solidFill>
                <a:latin typeface="Helvetica Neue"/>
                <a:ea typeface="Helvetica Neue"/>
                <a:cs typeface="Helvetica Neue"/>
                <a:sym typeface="Helvetica Neue"/>
              </a:defRPr>
            </a:lvl6pPr>
            <a:lvl7pPr marL="3200400" lvl="6" indent="-317500" rtl="0">
              <a:spcBef>
                <a:spcPts val="0"/>
              </a:spcBef>
              <a:spcAft>
                <a:spcPts val="0"/>
              </a:spcAft>
              <a:buClr>
                <a:srgbClr val="FFFFFF"/>
              </a:buClr>
              <a:buSzPts val="1400"/>
              <a:buFont typeface="Helvetica Neue"/>
              <a:buChar char="●"/>
              <a:defRPr>
                <a:solidFill>
                  <a:srgbClr val="FFFFFF"/>
                </a:solidFill>
                <a:latin typeface="Helvetica Neue"/>
                <a:ea typeface="Helvetica Neue"/>
                <a:cs typeface="Helvetica Neue"/>
                <a:sym typeface="Helvetica Neue"/>
              </a:defRPr>
            </a:lvl7pPr>
            <a:lvl8pPr marL="3657600" lvl="7" indent="-317500" rtl="0">
              <a:spcBef>
                <a:spcPts val="0"/>
              </a:spcBef>
              <a:spcAft>
                <a:spcPts val="0"/>
              </a:spcAft>
              <a:buClr>
                <a:srgbClr val="FFFFFF"/>
              </a:buClr>
              <a:buSzPts val="1400"/>
              <a:buFont typeface="Helvetica Neue"/>
              <a:buChar char="○"/>
              <a:defRPr>
                <a:solidFill>
                  <a:srgbClr val="FFFFFF"/>
                </a:solidFill>
                <a:latin typeface="Helvetica Neue"/>
                <a:ea typeface="Helvetica Neue"/>
                <a:cs typeface="Helvetica Neue"/>
                <a:sym typeface="Helvetica Neue"/>
              </a:defRPr>
            </a:lvl8pPr>
            <a:lvl9pPr marL="4114800" lvl="8" indent="-317500" rtl="0">
              <a:spcBef>
                <a:spcPts val="0"/>
              </a:spcBef>
              <a:spcAft>
                <a:spcPts val="0"/>
              </a:spcAft>
              <a:buClr>
                <a:srgbClr val="FFFFFF"/>
              </a:buClr>
              <a:buSzPts val="1400"/>
              <a:buFont typeface="Helvetica Neue"/>
              <a:buChar char="■"/>
              <a:defRPr>
                <a:solidFill>
                  <a:srgbClr val="FFFFFF"/>
                </a:solidFill>
                <a:latin typeface="Helvetica Neue"/>
                <a:ea typeface="Helvetica Neue"/>
                <a:cs typeface="Helvetica Neue"/>
                <a:sym typeface="Helvetica Neue"/>
              </a:defRPr>
            </a:lvl9pPr>
          </a:lstStyle>
          <a:p>
            <a:endParaRPr/>
          </a:p>
        </p:txBody>
      </p:sp>
      <p:sp>
        <p:nvSpPr>
          <p:cNvPr id="10" name="Google Shape;10;p2"/>
          <p:cNvSpPr txBox="1">
            <a:spLocks noGrp="1"/>
          </p:cNvSpPr>
          <p:nvPr>
            <p:ph type="ctrTitle" idx="2"/>
          </p:nvPr>
        </p:nvSpPr>
        <p:spPr>
          <a:xfrm>
            <a:off x="4624388" y="4145011"/>
            <a:ext cx="4214700" cy="7002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rgbClr val="114766"/>
              </a:buClr>
              <a:buSzPts val="1800"/>
              <a:buNone/>
              <a:defRPr sz="1800" b="1">
                <a:solidFill>
                  <a:srgbClr val="114766"/>
                </a:solidFill>
                <a:latin typeface="Helvetica Neue"/>
                <a:ea typeface="Helvetica Neue"/>
                <a:cs typeface="Helvetica Neue"/>
                <a:sym typeface="Helvetica Neue"/>
              </a:defRPr>
            </a:lvl1pPr>
            <a:lvl2pPr marL="0" marR="0" lvl="1" indent="-88900" algn="l" rtl="0">
              <a:spcBef>
                <a:spcPts val="0"/>
              </a:spcBef>
              <a:spcAft>
                <a:spcPts val="0"/>
              </a:spcAft>
              <a:buSzPts val="1400"/>
              <a:buChar char="○"/>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pic>
        <p:nvPicPr>
          <p:cNvPr id="11" name="Google Shape;11;p2"/>
          <p:cNvPicPr preferRelativeResize="0"/>
          <p:nvPr/>
        </p:nvPicPr>
        <p:blipFill>
          <a:blip r:embed="rId2">
            <a:alphaModFix/>
          </a:blip>
          <a:stretch>
            <a:fillRect/>
          </a:stretch>
        </p:blipFill>
        <p:spPr>
          <a:xfrm>
            <a:off x="177417" y="4708089"/>
            <a:ext cx="1657350" cy="377473"/>
          </a:xfrm>
          <a:prstGeom prst="rect">
            <a:avLst/>
          </a:prstGeom>
          <a:noFill/>
          <a:ln>
            <a:noFill/>
          </a:ln>
        </p:spPr>
      </p:pic>
      <p:pic>
        <p:nvPicPr>
          <p:cNvPr id="12" name="Google Shape;12;p2"/>
          <p:cNvPicPr preferRelativeResize="0"/>
          <p:nvPr/>
        </p:nvPicPr>
        <p:blipFill>
          <a:blip r:embed="rId3">
            <a:alphaModFix/>
          </a:blip>
          <a:stretch>
            <a:fillRect/>
          </a:stretch>
        </p:blipFill>
        <p:spPr>
          <a:xfrm>
            <a:off x="5604198" y="173175"/>
            <a:ext cx="1635387" cy="1544191"/>
          </a:xfrm>
          <a:prstGeom prst="rect">
            <a:avLst/>
          </a:prstGeom>
          <a:noFill/>
          <a:ln>
            <a:noFill/>
          </a:ln>
        </p:spPr>
      </p:pic>
      <p:pic>
        <p:nvPicPr>
          <p:cNvPr id="13" name="Google Shape;13;p2"/>
          <p:cNvPicPr preferRelativeResize="0"/>
          <p:nvPr/>
        </p:nvPicPr>
        <p:blipFill>
          <a:blip r:embed="rId4">
            <a:alphaModFix/>
          </a:blip>
          <a:stretch>
            <a:fillRect/>
          </a:stretch>
        </p:blipFill>
        <p:spPr>
          <a:xfrm>
            <a:off x="5613162" y="1787944"/>
            <a:ext cx="756763" cy="720622"/>
          </a:xfrm>
          <a:prstGeom prst="rect">
            <a:avLst/>
          </a:prstGeom>
          <a:noFill/>
          <a:ln>
            <a:noFill/>
          </a:ln>
        </p:spPr>
      </p:pic>
      <p:pic>
        <p:nvPicPr>
          <p:cNvPr id="14" name="Google Shape;14;p2"/>
          <p:cNvPicPr preferRelativeResize="0"/>
          <p:nvPr/>
        </p:nvPicPr>
        <p:blipFill>
          <a:blip r:embed="rId5">
            <a:alphaModFix/>
          </a:blip>
          <a:stretch>
            <a:fillRect/>
          </a:stretch>
        </p:blipFill>
        <p:spPr>
          <a:xfrm>
            <a:off x="7323548" y="173175"/>
            <a:ext cx="1635387" cy="1544191"/>
          </a:xfrm>
          <a:prstGeom prst="rect">
            <a:avLst/>
          </a:prstGeom>
          <a:noFill/>
          <a:ln>
            <a:noFill/>
          </a:ln>
        </p:spPr>
      </p:pic>
      <p:pic>
        <p:nvPicPr>
          <p:cNvPr id="15" name="Google Shape;15;p2"/>
          <p:cNvPicPr preferRelativeResize="0"/>
          <p:nvPr/>
        </p:nvPicPr>
        <p:blipFill>
          <a:blip r:embed="rId6">
            <a:alphaModFix/>
          </a:blip>
          <a:stretch>
            <a:fillRect/>
          </a:stretch>
        </p:blipFill>
        <p:spPr>
          <a:xfrm>
            <a:off x="6475753" y="2592465"/>
            <a:ext cx="771470" cy="721709"/>
          </a:xfrm>
          <a:prstGeom prst="rect">
            <a:avLst/>
          </a:prstGeom>
          <a:noFill/>
          <a:ln>
            <a:noFill/>
          </a:ln>
        </p:spPr>
      </p:pic>
      <p:pic>
        <p:nvPicPr>
          <p:cNvPr id="16" name="Google Shape;16;p2"/>
          <p:cNvPicPr preferRelativeResize="0"/>
          <p:nvPr/>
        </p:nvPicPr>
        <p:blipFill>
          <a:blip r:embed="rId7">
            <a:alphaModFix/>
          </a:blip>
          <a:stretch>
            <a:fillRect/>
          </a:stretch>
        </p:blipFill>
        <p:spPr>
          <a:xfrm>
            <a:off x="6475753" y="1787944"/>
            <a:ext cx="766942" cy="717474"/>
          </a:xfrm>
          <a:prstGeom prst="rect">
            <a:avLst/>
          </a:prstGeom>
          <a:noFill/>
          <a:ln>
            <a:noFill/>
          </a:ln>
        </p:spPr>
      </p:pic>
      <p:pic>
        <p:nvPicPr>
          <p:cNvPr id="17" name="Google Shape;17;p2"/>
          <p:cNvPicPr preferRelativeResize="0"/>
          <p:nvPr/>
        </p:nvPicPr>
        <p:blipFill>
          <a:blip r:embed="rId8">
            <a:alphaModFix/>
          </a:blip>
          <a:stretch>
            <a:fillRect/>
          </a:stretch>
        </p:blipFill>
        <p:spPr>
          <a:xfrm>
            <a:off x="5605229" y="2592465"/>
            <a:ext cx="771470" cy="721709"/>
          </a:xfrm>
          <a:prstGeom prst="rect">
            <a:avLst/>
          </a:prstGeom>
          <a:noFill/>
          <a:ln>
            <a:noFill/>
          </a:ln>
        </p:spPr>
      </p:pic>
      <p:pic>
        <p:nvPicPr>
          <p:cNvPr id="18" name="Google Shape;18;p2"/>
          <p:cNvPicPr preferRelativeResize="0"/>
          <p:nvPr/>
        </p:nvPicPr>
        <p:blipFill>
          <a:blip r:embed="rId9">
            <a:alphaModFix/>
          </a:blip>
          <a:stretch>
            <a:fillRect/>
          </a:stretch>
        </p:blipFill>
        <p:spPr>
          <a:xfrm>
            <a:off x="7315912" y="1783709"/>
            <a:ext cx="1650662" cy="1530465"/>
          </a:xfrm>
          <a:prstGeom prst="rect">
            <a:avLst/>
          </a:prstGeom>
          <a:noFill/>
          <a:ln>
            <a:noFill/>
          </a:ln>
        </p:spPr>
      </p:pic>
      <p:pic>
        <p:nvPicPr>
          <p:cNvPr id="19" name="Google Shape;19;p2"/>
          <p:cNvPicPr preferRelativeResize="0"/>
          <p:nvPr/>
        </p:nvPicPr>
        <p:blipFill>
          <a:blip r:embed="rId10">
            <a:alphaModFix/>
          </a:blip>
          <a:stretch>
            <a:fillRect/>
          </a:stretch>
        </p:blipFill>
        <p:spPr>
          <a:xfrm>
            <a:off x="8532194" y="4707920"/>
            <a:ext cx="442515" cy="377804"/>
          </a:xfrm>
          <a:prstGeom prst="rect">
            <a:avLst/>
          </a:prstGeom>
          <a:noFill/>
          <a:ln>
            <a:noFill/>
          </a:ln>
        </p:spPr>
      </p:pic>
      <p:pic>
        <p:nvPicPr>
          <p:cNvPr id="20" name="Google Shape;20;p2"/>
          <p:cNvPicPr preferRelativeResize="0"/>
          <p:nvPr/>
        </p:nvPicPr>
        <p:blipFill>
          <a:blip r:embed="rId11">
            <a:alphaModFix/>
          </a:blip>
          <a:stretch>
            <a:fillRect/>
          </a:stretch>
        </p:blipFill>
        <p:spPr>
          <a:xfrm>
            <a:off x="1179375" y="3797925"/>
            <a:ext cx="1539300" cy="5374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4"/>
        <p:cNvGrpSpPr/>
        <p:nvPr/>
      </p:nvGrpSpPr>
      <p:grpSpPr>
        <a:xfrm>
          <a:off x="0" y="0"/>
          <a:ext cx="0" cy="0"/>
          <a:chOff x="0" y="0"/>
          <a:chExt cx="0" cy="0"/>
        </a:xfrm>
      </p:grpSpPr>
      <p:sp>
        <p:nvSpPr>
          <p:cNvPr id="35" name="Google Shape;35;p4"/>
          <p:cNvSpPr txBox="1">
            <a:spLocks noGrp="1"/>
          </p:cNvSpPr>
          <p:nvPr>
            <p:ph type="title"/>
          </p:nvPr>
        </p:nvSpPr>
        <p:spPr>
          <a:xfrm>
            <a:off x="360342" y="134901"/>
            <a:ext cx="6819000" cy="577200"/>
          </a:xfrm>
          <a:prstGeom prst="rect">
            <a:avLst/>
          </a:prstGeom>
          <a:noFill/>
          <a:ln>
            <a:noFill/>
          </a:ln>
        </p:spPr>
        <p:txBody>
          <a:bodyPr spcFirstLastPara="1" wrap="square" lIns="91425" tIns="91425" rIns="91425" bIns="91425" anchor="b" anchorCtr="0"/>
          <a:lstStyle>
            <a:lvl1pPr marL="228600" lvl="0" indent="-228600" algn="l" rtl="0">
              <a:spcBef>
                <a:spcPts val="0"/>
              </a:spcBef>
              <a:spcAft>
                <a:spcPts val="0"/>
              </a:spcAft>
              <a:buClr>
                <a:srgbClr val="114766"/>
              </a:buClr>
              <a:buSzPts val="2900"/>
              <a:buNone/>
              <a:defRPr sz="2900" b="1">
                <a:solidFill>
                  <a:srgbClr val="114766"/>
                </a:solidFill>
                <a:latin typeface="Helvetica Neue"/>
                <a:ea typeface="Helvetica Neue"/>
                <a:cs typeface="Helvetica Neue"/>
                <a:sym typeface="Helvetica Neu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6" name="Google Shape;36;p4"/>
          <p:cNvSpPr txBox="1">
            <a:spLocks noGrp="1"/>
          </p:cNvSpPr>
          <p:nvPr>
            <p:ph type="body" idx="1"/>
          </p:nvPr>
        </p:nvSpPr>
        <p:spPr>
          <a:xfrm>
            <a:off x="457200" y="971550"/>
            <a:ext cx="8229600" cy="3623100"/>
          </a:xfrm>
          <a:prstGeom prst="rect">
            <a:avLst/>
          </a:prstGeom>
          <a:noFill/>
          <a:ln>
            <a:noFill/>
          </a:ln>
        </p:spPr>
        <p:txBody>
          <a:bodyPr spcFirstLastPara="1" wrap="square" lIns="91425" tIns="91425" rIns="91425" bIns="91425" anchor="t" anchorCtr="0"/>
          <a:lstStyle>
            <a:lvl1pPr marL="457200" lvl="0" indent="-317500" algn="l" rtl="0">
              <a:spcBef>
                <a:spcPts val="560"/>
              </a:spcBef>
              <a:spcAft>
                <a:spcPts val="0"/>
              </a:spcAft>
              <a:buClr>
                <a:srgbClr val="114766"/>
              </a:buClr>
              <a:buSzPts val="1400"/>
              <a:buFont typeface="Helvetica Neue"/>
              <a:buChar char="•"/>
              <a:defRPr>
                <a:solidFill>
                  <a:srgbClr val="114766"/>
                </a:solidFill>
                <a:latin typeface="Helvetica Neue"/>
                <a:ea typeface="Helvetica Neue"/>
                <a:cs typeface="Helvetica Neue"/>
                <a:sym typeface="Helvetica Neue"/>
              </a:defRPr>
            </a:lvl1pPr>
            <a:lvl2pPr marL="914400" lvl="1" indent="-317500" algn="l" rtl="0">
              <a:spcBef>
                <a:spcPts val="480"/>
              </a:spcBef>
              <a:spcAft>
                <a:spcPts val="0"/>
              </a:spcAft>
              <a:buClr>
                <a:srgbClr val="114766"/>
              </a:buClr>
              <a:buSzPts val="1400"/>
              <a:buFont typeface="Helvetica Neue"/>
              <a:buChar char="–"/>
              <a:defRPr>
                <a:solidFill>
                  <a:srgbClr val="114766"/>
                </a:solidFill>
                <a:latin typeface="Helvetica Neue"/>
                <a:ea typeface="Helvetica Neue"/>
                <a:cs typeface="Helvetica Neue"/>
                <a:sym typeface="Helvetica Neue"/>
              </a:defRPr>
            </a:lvl2pPr>
            <a:lvl3pPr marL="1371600" lvl="2" indent="-317500" algn="l" rtl="0">
              <a:spcBef>
                <a:spcPts val="400"/>
              </a:spcBef>
              <a:spcAft>
                <a:spcPts val="0"/>
              </a:spcAft>
              <a:buClr>
                <a:srgbClr val="114766"/>
              </a:buClr>
              <a:buSzPts val="1400"/>
              <a:buFont typeface="Helvetica Neue"/>
              <a:buChar char="•"/>
              <a:defRPr>
                <a:solidFill>
                  <a:srgbClr val="114766"/>
                </a:solidFill>
                <a:latin typeface="Helvetica Neue"/>
                <a:ea typeface="Helvetica Neue"/>
                <a:cs typeface="Helvetica Neue"/>
                <a:sym typeface="Helvetica Neue"/>
              </a:defRPr>
            </a:lvl3pPr>
            <a:lvl4pPr marL="1828800" lvl="3" indent="-317500" algn="l" rtl="0">
              <a:spcBef>
                <a:spcPts val="400"/>
              </a:spcBef>
              <a:spcAft>
                <a:spcPts val="0"/>
              </a:spcAft>
              <a:buClr>
                <a:srgbClr val="114766"/>
              </a:buClr>
              <a:buSzPts val="1400"/>
              <a:buFont typeface="Helvetica Neue"/>
              <a:buChar char="–"/>
              <a:defRPr>
                <a:solidFill>
                  <a:srgbClr val="114766"/>
                </a:solidFill>
                <a:latin typeface="Helvetica Neue"/>
                <a:ea typeface="Helvetica Neue"/>
                <a:cs typeface="Helvetica Neue"/>
                <a:sym typeface="Helvetica Neue"/>
              </a:defRPr>
            </a:lvl4pPr>
            <a:lvl5pPr marL="2286000" lvl="4" indent="-317500" algn="l" rtl="0">
              <a:spcBef>
                <a:spcPts val="400"/>
              </a:spcBef>
              <a:spcAft>
                <a:spcPts val="0"/>
              </a:spcAft>
              <a:buClr>
                <a:srgbClr val="114766"/>
              </a:buClr>
              <a:buSzPts val="1400"/>
              <a:buFont typeface="Helvetica Neue"/>
              <a:buChar char="»"/>
              <a:defRPr>
                <a:solidFill>
                  <a:srgbClr val="114766"/>
                </a:solidFill>
                <a:latin typeface="Helvetica Neue"/>
                <a:ea typeface="Helvetica Neue"/>
                <a:cs typeface="Helvetica Neue"/>
                <a:sym typeface="Helvetica Neue"/>
              </a:defRPr>
            </a:lvl5pPr>
            <a:lvl6pPr marL="2743200" lvl="5" indent="-317500" algn="l" rtl="0">
              <a:spcBef>
                <a:spcPts val="400"/>
              </a:spcBef>
              <a:spcAft>
                <a:spcPts val="0"/>
              </a:spcAft>
              <a:buClr>
                <a:srgbClr val="114766"/>
              </a:buClr>
              <a:buSzPts val="1400"/>
              <a:buFont typeface="Helvetica Neue"/>
              <a:buChar char="•"/>
              <a:defRPr>
                <a:solidFill>
                  <a:srgbClr val="114766"/>
                </a:solidFill>
                <a:latin typeface="Helvetica Neue"/>
                <a:ea typeface="Helvetica Neue"/>
                <a:cs typeface="Helvetica Neue"/>
                <a:sym typeface="Helvetica Neue"/>
              </a:defRPr>
            </a:lvl6pPr>
            <a:lvl7pPr marL="3200400" lvl="6" indent="-317500" algn="l" rtl="0">
              <a:spcBef>
                <a:spcPts val="400"/>
              </a:spcBef>
              <a:spcAft>
                <a:spcPts val="0"/>
              </a:spcAft>
              <a:buClr>
                <a:srgbClr val="114766"/>
              </a:buClr>
              <a:buSzPts val="1400"/>
              <a:buFont typeface="Helvetica Neue"/>
              <a:buChar char="•"/>
              <a:defRPr>
                <a:solidFill>
                  <a:srgbClr val="114766"/>
                </a:solidFill>
                <a:latin typeface="Helvetica Neue"/>
                <a:ea typeface="Helvetica Neue"/>
                <a:cs typeface="Helvetica Neue"/>
                <a:sym typeface="Helvetica Neue"/>
              </a:defRPr>
            </a:lvl7pPr>
            <a:lvl8pPr marL="3657600" lvl="7" indent="-317500" algn="l" rtl="0">
              <a:spcBef>
                <a:spcPts val="400"/>
              </a:spcBef>
              <a:spcAft>
                <a:spcPts val="0"/>
              </a:spcAft>
              <a:buClr>
                <a:srgbClr val="114766"/>
              </a:buClr>
              <a:buSzPts val="1400"/>
              <a:buFont typeface="Helvetica Neue"/>
              <a:buChar char="•"/>
              <a:defRPr>
                <a:solidFill>
                  <a:srgbClr val="114766"/>
                </a:solidFill>
                <a:latin typeface="Helvetica Neue"/>
                <a:ea typeface="Helvetica Neue"/>
                <a:cs typeface="Helvetica Neue"/>
                <a:sym typeface="Helvetica Neue"/>
              </a:defRPr>
            </a:lvl8pPr>
            <a:lvl9pPr marL="4114800" lvl="8" indent="-317500" algn="l" rtl="0">
              <a:spcBef>
                <a:spcPts val="400"/>
              </a:spcBef>
              <a:spcAft>
                <a:spcPts val="0"/>
              </a:spcAft>
              <a:buClr>
                <a:srgbClr val="114766"/>
              </a:buClr>
              <a:buSzPts val="1400"/>
              <a:buFont typeface="Helvetica Neue"/>
              <a:buChar char="•"/>
              <a:defRPr>
                <a:solidFill>
                  <a:srgbClr val="114766"/>
                </a:solidFill>
                <a:latin typeface="Helvetica Neue"/>
                <a:ea typeface="Helvetica Neue"/>
                <a:cs typeface="Helvetica Neue"/>
                <a:sym typeface="Helvetica Neue"/>
              </a:defRPr>
            </a:lvl9pPr>
          </a:lstStyle>
          <a:p>
            <a:endParaRPr/>
          </a:p>
        </p:txBody>
      </p:sp>
      <p:cxnSp>
        <p:nvCxnSpPr>
          <p:cNvPr id="37" name="Google Shape;37;p4"/>
          <p:cNvCxnSpPr/>
          <p:nvPr/>
        </p:nvCxnSpPr>
        <p:spPr>
          <a:xfrm rot="10800000" flipH="1">
            <a:off x="360342" y="774781"/>
            <a:ext cx="8457000" cy="14100"/>
          </a:xfrm>
          <a:prstGeom prst="straightConnector1">
            <a:avLst/>
          </a:prstGeom>
          <a:noFill/>
          <a:ln w="38100" cap="flat" cmpd="sng">
            <a:solidFill>
              <a:srgbClr val="429FD2"/>
            </a:solidFill>
            <a:prstDash val="solid"/>
            <a:round/>
            <a:headEnd type="none" w="sm" len="sm"/>
            <a:tailEnd type="none" w="sm" len="sm"/>
          </a:ln>
        </p:spPr>
      </p:cxnSp>
      <p:pic>
        <p:nvPicPr>
          <p:cNvPr id="38" name="Google Shape;38;p4"/>
          <p:cNvPicPr preferRelativeResize="0"/>
          <p:nvPr/>
        </p:nvPicPr>
        <p:blipFill>
          <a:blip r:embed="rId2">
            <a:alphaModFix/>
          </a:blip>
          <a:stretch>
            <a:fillRect/>
          </a:stretch>
        </p:blipFill>
        <p:spPr>
          <a:xfrm>
            <a:off x="177417" y="4708089"/>
            <a:ext cx="1657350" cy="377473"/>
          </a:xfrm>
          <a:prstGeom prst="rect">
            <a:avLst/>
          </a:prstGeom>
          <a:noFill/>
          <a:ln>
            <a:noFill/>
          </a:ln>
        </p:spPr>
      </p:pic>
      <p:pic>
        <p:nvPicPr>
          <p:cNvPr id="39" name="Google Shape;39;p4"/>
          <p:cNvPicPr preferRelativeResize="0"/>
          <p:nvPr/>
        </p:nvPicPr>
        <p:blipFill>
          <a:blip r:embed="rId3">
            <a:alphaModFix/>
          </a:blip>
          <a:stretch>
            <a:fillRect/>
          </a:stretch>
        </p:blipFill>
        <p:spPr>
          <a:xfrm>
            <a:off x="8532194" y="4707920"/>
            <a:ext cx="442515" cy="377804"/>
          </a:xfrm>
          <a:prstGeom prst="rect">
            <a:avLst/>
          </a:prstGeom>
          <a:noFill/>
          <a:ln>
            <a:noFill/>
          </a:ln>
        </p:spPr>
      </p:pic>
      <p:pic>
        <p:nvPicPr>
          <p:cNvPr id="40" name="Google Shape;40;p4"/>
          <p:cNvPicPr preferRelativeResize="0"/>
          <p:nvPr/>
        </p:nvPicPr>
        <p:blipFill>
          <a:blip r:embed="rId4">
            <a:alphaModFix/>
          </a:blip>
          <a:stretch>
            <a:fillRect/>
          </a:stretch>
        </p:blipFill>
        <p:spPr>
          <a:xfrm>
            <a:off x="7369500" y="134900"/>
            <a:ext cx="1539300" cy="5374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47"/>
        <p:cNvGrpSpPr/>
        <p:nvPr/>
      </p:nvGrpSpPr>
      <p:grpSpPr>
        <a:xfrm>
          <a:off x="0" y="0"/>
          <a:ext cx="0" cy="0"/>
          <a:chOff x="0" y="0"/>
          <a:chExt cx="0" cy="0"/>
        </a:xfrm>
      </p:grpSpPr>
      <p:sp>
        <p:nvSpPr>
          <p:cNvPr id="48" name="Google Shape;48;p6"/>
          <p:cNvSpPr txBox="1"/>
          <p:nvPr/>
        </p:nvSpPr>
        <p:spPr>
          <a:xfrm>
            <a:off x="2754150" y="3370706"/>
            <a:ext cx="3635700" cy="62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a:solidFill>
                  <a:srgbClr val="114766"/>
                </a:solidFill>
                <a:latin typeface="Helvetica Neue"/>
                <a:ea typeface="Helvetica Neue"/>
                <a:cs typeface="Helvetica Neue"/>
                <a:sym typeface="Helvetica Neue"/>
              </a:rPr>
              <a:t>Thank You</a:t>
            </a:r>
            <a:endParaRPr sz="2800" b="1" dirty="0">
              <a:solidFill>
                <a:srgbClr val="114766"/>
              </a:solidFill>
              <a:latin typeface="Helvetica Neue"/>
              <a:ea typeface="Helvetica Neue"/>
              <a:cs typeface="Helvetica Neue"/>
              <a:sym typeface="Helvetica Neue"/>
            </a:endParaRPr>
          </a:p>
        </p:txBody>
      </p:sp>
      <p:pic>
        <p:nvPicPr>
          <p:cNvPr id="49" name="Google Shape;49;p6"/>
          <p:cNvPicPr preferRelativeResize="0"/>
          <p:nvPr/>
        </p:nvPicPr>
        <p:blipFill>
          <a:blip r:embed="rId2">
            <a:alphaModFix/>
          </a:blip>
          <a:stretch>
            <a:fillRect/>
          </a:stretch>
        </p:blipFill>
        <p:spPr>
          <a:xfrm>
            <a:off x="177417" y="4708089"/>
            <a:ext cx="1657350" cy="377473"/>
          </a:xfrm>
          <a:prstGeom prst="rect">
            <a:avLst/>
          </a:prstGeom>
          <a:noFill/>
          <a:ln>
            <a:noFill/>
          </a:ln>
        </p:spPr>
      </p:pic>
      <p:pic>
        <p:nvPicPr>
          <p:cNvPr id="50" name="Google Shape;50;p6"/>
          <p:cNvPicPr preferRelativeResize="0"/>
          <p:nvPr/>
        </p:nvPicPr>
        <p:blipFill>
          <a:blip r:embed="rId3">
            <a:alphaModFix/>
          </a:blip>
          <a:stretch>
            <a:fillRect/>
          </a:stretch>
        </p:blipFill>
        <p:spPr>
          <a:xfrm>
            <a:off x="8532194" y="4707920"/>
            <a:ext cx="442515" cy="377804"/>
          </a:xfrm>
          <a:prstGeom prst="rect">
            <a:avLst/>
          </a:prstGeom>
          <a:noFill/>
          <a:ln>
            <a:noFill/>
          </a:ln>
        </p:spPr>
      </p:pic>
      <p:pic>
        <p:nvPicPr>
          <p:cNvPr id="51" name="Google Shape;51;p6"/>
          <p:cNvPicPr preferRelativeResize="0"/>
          <p:nvPr/>
        </p:nvPicPr>
        <p:blipFill>
          <a:blip r:embed="rId4">
            <a:alphaModFix/>
          </a:blip>
          <a:stretch>
            <a:fillRect/>
          </a:stretch>
        </p:blipFill>
        <p:spPr>
          <a:xfrm>
            <a:off x="1291474" y="214600"/>
            <a:ext cx="6256275" cy="42039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docs-dev.nersc.gov/cgpu/software/"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7"/>
          <p:cNvSpPr txBox="1">
            <a:spLocks noGrp="1"/>
          </p:cNvSpPr>
          <p:nvPr>
            <p:ph type="ctrTitle"/>
          </p:nvPr>
        </p:nvSpPr>
        <p:spPr>
          <a:xfrm>
            <a:off x="4624388" y="3573511"/>
            <a:ext cx="4214700" cy="700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Christopher Daley</a:t>
            </a:r>
            <a:endParaRPr dirty="0"/>
          </a:p>
        </p:txBody>
      </p:sp>
      <p:sp>
        <p:nvSpPr>
          <p:cNvPr id="57" name="Google Shape;57;p7"/>
          <p:cNvSpPr txBox="1">
            <a:spLocks noGrp="1"/>
          </p:cNvSpPr>
          <p:nvPr>
            <p:ph type="body" idx="1"/>
          </p:nvPr>
        </p:nvSpPr>
        <p:spPr>
          <a:xfrm>
            <a:off x="572972" y="435825"/>
            <a:ext cx="4551600" cy="2601300"/>
          </a:xfrm>
          <a:prstGeom prst="rect">
            <a:avLst/>
          </a:prstGeom>
        </p:spPr>
        <p:txBody>
          <a:bodyPr spcFirstLastPara="1" wrap="square" lIns="91425" tIns="91425" rIns="91425" bIns="91425" anchor="ctr" anchorCtr="0">
            <a:noAutofit/>
          </a:bodyPr>
          <a:lstStyle/>
          <a:p>
            <a:pPr marL="0" lvl="0" indent="0">
              <a:buClr>
                <a:schemeClr val="dk1"/>
              </a:buClr>
              <a:buSzPts val="1100"/>
            </a:pPr>
            <a:r>
              <a:rPr lang="en-US" dirty="0"/>
              <a:t>OpenMP: A technical overview</a:t>
            </a:r>
            <a:endParaRPr dirty="0"/>
          </a:p>
        </p:txBody>
      </p:sp>
      <p:sp>
        <p:nvSpPr>
          <p:cNvPr id="58" name="Google Shape;58;p7"/>
          <p:cNvSpPr txBox="1">
            <a:spLocks noGrp="1"/>
          </p:cNvSpPr>
          <p:nvPr>
            <p:ph type="ctrTitle" idx="2"/>
          </p:nvPr>
        </p:nvSpPr>
        <p:spPr>
          <a:xfrm>
            <a:off x="4624388" y="4273711"/>
            <a:ext cx="4214700" cy="700200"/>
          </a:xfrm>
          <a:prstGeom prst="rect">
            <a:avLst/>
          </a:prstGeom>
        </p:spPr>
        <p:txBody>
          <a:bodyPr spcFirstLastPara="1" wrap="square" lIns="91425" tIns="91425" rIns="91425" bIns="91425" anchor="ctr" anchorCtr="0">
            <a:noAutofit/>
          </a:bodyPr>
          <a:lstStyle/>
          <a:p>
            <a:pPr lvl="0"/>
            <a:r>
              <a:rPr lang="en-US" dirty="0"/>
              <a:t>GPUs for Science</a:t>
            </a:r>
            <a:br>
              <a:rPr lang="en-US" dirty="0"/>
            </a:br>
            <a:r>
              <a:rPr lang="en-US" dirty="0"/>
              <a:t>July 2 2019</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395B1-32BB-C24F-B89D-BC1133764D72}"/>
              </a:ext>
            </a:extLst>
          </p:cNvPr>
          <p:cNvSpPr>
            <a:spLocks noGrp="1"/>
          </p:cNvSpPr>
          <p:nvPr>
            <p:ph type="title"/>
          </p:nvPr>
        </p:nvSpPr>
        <p:spPr>
          <a:xfrm>
            <a:off x="360342" y="0"/>
            <a:ext cx="6819000" cy="851586"/>
          </a:xfrm>
        </p:spPr>
        <p:txBody>
          <a:bodyPr/>
          <a:lstStyle/>
          <a:p>
            <a:r>
              <a:rPr lang="en-US" sz="2200" dirty="0"/>
              <a:t>#</a:t>
            </a:r>
            <a:r>
              <a:rPr lang="en-US" sz="2400" dirty="0"/>
              <a:t>3 Laplace equation benchmark: Open-source compilers are less competitive</a:t>
            </a:r>
          </a:p>
        </p:txBody>
      </p:sp>
      <p:pic>
        <p:nvPicPr>
          <p:cNvPr id="6" name="Picture 5">
            <a:extLst>
              <a:ext uri="{FF2B5EF4-FFF2-40B4-BE49-F238E27FC236}">
                <a16:creationId xmlns:a16="http://schemas.microsoft.com/office/drawing/2014/main" id="{3E24570A-4B8A-CD42-9DDA-1AEBD2CF9BDD}"/>
              </a:ext>
            </a:extLst>
          </p:cNvPr>
          <p:cNvPicPr>
            <a:picLocks noChangeAspect="1"/>
          </p:cNvPicPr>
          <p:nvPr/>
        </p:nvPicPr>
        <p:blipFill>
          <a:blip r:embed="rId3"/>
          <a:stretch>
            <a:fillRect/>
          </a:stretch>
        </p:blipFill>
        <p:spPr>
          <a:xfrm>
            <a:off x="655841" y="1488206"/>
            <a:ext cx="5277126" cy="3108650"/>
          </a:xfrm>
          <a:prstGeom prst="rect">
            <a:avLst/>
          </a:prstGeom>
        </p:spPr>
      </p:pic>
      <p:sp>
        <p:nvSpPr>
          <p:cNvPr id="8" name="Google Shape;356;p34">
            <a:extLst>
              <a:ext uri="{FF2B5EF4-FFF2-40B4-BE49-F238E27FC236}">
                <a16:creationId xmlns:a16="http://schemas.microsoft.com/office/drawing/2014/main" id="{319A9427-0236-0E4D-BC91-68503B74EF51}"/>
              </a:ext>
            </a:extLst>
          </p:cNvPr>
          <p:cNvSpPr txBox="1"/>
          <p:nvPr/>
        </p:nvSpPr>
        <p:spPr>
          <a:xfrm>
            <a:off x="6111387" y="2436816"/>
            <a:ext cx="2566112" cy="1309993"/>
          </a:xfrm>
          <a:prstGeom prst="rect">
            <a:avLst/>
          </a:prstGeom>
          <a:noFill/>
          <a:ln w="25400" cap="flat" cmpd="sng">
            <a:noFill/>
            <a:prstDash val="solid"/>
            <a:round/>
            <a:headEnd type="none" w="sm" len="sm"/>
            <a:tailEnd type="none" w="sm" len="sm"/>
          </a:ln>
        </p:spPr>
        <p:txBody>
          <a:bodyPr spcFirstLastPara="1" wrap="square" lIns="91425" tIns="45700" rIns="91425" bIns="45700" anchor="t" anchorCtr="0">
            <a:noAutofit/>
          </a:bodyPr>
          <a:lstStyle/>
          <a:p>
            <a:pPr lvl="0">
              <a:buSzPts val="2400"/>
            </a:pPr>
            <a:r>
              <a:rPr lang="en-US" sz="1800" dirty="0"/>
              <a:t>Slow kernel launch time and OpenMP reductions in the open-source compilers</a:t>
            </a:r>
          </a:p>
        </p:txBody>
      </p:sp>
      <p:sp>
        <p:nvSpPr>
          <p:cNvPr id="5" name="Google Shape;356;p34">
            <a:extLst>
              <a:ext uri="{FF2B5EF4-FFF2-40B4-BE49-F238E27FC236}">
                <a16:creationId xmlns:a16="http://schemas.microsoft.com/office/drawing/2014/main" id="{07E67747-743C-B847-BA55-05FF5DB05E9D}"/>
              </a:ext>
            </a:extLst>
          </p:cNvPr>
          <p:cNvSpPr txBox="1"/>
          <p:nvPr/>
        </p:nvSpPr>
        <p:spPr>
          <a:xfrm>
            <a:off x="360342" y="1020555"/>
            <a:ext cx="8539109" cy="723185"/>
          </a:xfrm>
          <a:prstGeom prst="rect">
            <a:avLst/>
          </a:prstGeom>
          <a:noFill/>
          <a:ln w="25400" cap="flat" cmpd="sng">
            <a:no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1800" b="0" i="0" u="none" strike="noStrike" cap="none" dirty="0">
                <a:solidFill>
                  <a:srgbClr val="000000"/>
                </a:solidFill>
                <a:latin typeface="Arial"/>
                <a:ea typeface="Arial"/>
                <a:cs typeface="Arial"/>
                <a:sym typeface="Arial"/>
              </a:rPr>
              <a:t>The Jacobi relaxation calculation involves a stencil </a:t>
            </a:r>
            <a:r>
              <a:rPr lang="en-US" sz="1800" dirty="0"/>
              <a:t>update and data reduction</a:t>
            </a:r>
          </a:p>
        </p:txBody>
      </p:sp>
      <p:cxnSp>
        <p:nvCxnSpPr>
          <p:cNvPr id="7" name="Straight Connector 6">
            <a:extLst>
              <a:ext uri="{FF2B5EF4-FFF2-40B4-BE49-F238E27FC236}">
                <a16:creationId xmlns:a16="http://schemas.microsoft.com/office/drawing/2014/main" id="{F1C33CD4-CED0-2E4C-92C7-40FED7CB327A}"/>
              </a:ext>
            </a:extLst>
          </p:cNvPr>
          <p:cNvCxnSpPr>
            <a:cxnSpLocks/>
            <a:endCxn id="8" idx="1"/>
          </p:cNvCxnSpPr>
          <p:nvPr/>
        </p:nvCxnSpPr>
        <p:spPr>
          <a:xfrm flipV="1">
            <a:off x="3155795" y="3091813"/>
            <a:ext cx="2955592" cy="376216"/>
          </a:xfrm>
          <a:prstGeom prst="line">
            <a:avLst/>
          </a:prstGeom>
          <a:ln w="25400">
            <a:solidFill>
              <a:schemeClr val="tx1"/>
            </a:solidFill>
            <a:headEnd type="arrow"/>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298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5E196-D776-CC42-95A5-79DF9B2B8156}"/>
              </a:ext>
            </a:extLst>
          </p:cNvPr>
          <p:cNvSpPr>
            <a:spLocks noGrp="1"/>
          </p:cNvSpPr>
          <p:nvPr>
            <p:ph type="title"/>
          </p:nvPr>
        </p:nvSpPr>
        <p:spPr>
          <a:xfrm>
            <a:off x="344844" y="289884"/>
            <a:ext cx="6819000" cy="577200"/>
          </a:xfrm>
        </p:spPr>
        <p:txBody>
          <a:bodyPr/>
          <a:lstStyle/>
          <a:p>
            <a:r>
              <a:rPr lang="en-US" sz="2400" dirty="0"/>
              <a:t>Productivity: Can OpenMP target regions run efficiently on the host CPU?</a:t>
            </a:r>
          </a:p>
        </p:txBody>
      </p:sp>
      <p:sp>
        <p:nvSpPr>
          <p:cNvPr id="3" name="Text Placeholder 2">
            <a:extLst>
              <a:ext uri="{FF2B5EF4-FFF2-40B4-BE49-F238E27FC236}">
                <a16:creationId xmlns:a16="http://schemas.microsoft.com/office/drawing/2014/main" id="{4A259229-5C45-7846-8E64-108AE59C8126}"/>
              </a:ext>
            </a:extLst>
          </p:cNvPr>
          <p:cNvSpPr>
            <a:spLocks noGrp="1"/>
          </p:cNvSpPr>
          <p:nvPr>
            <p:ph type="body" idx="1"/>
          </p:nvPr>
        </p:nvSpPr>
        <p:spPr>
          <a:xfrm>
            <a:off x="457200" y="1977656"/>
            <a:ext cx="8229600" cy="2616994"/>
          </a:xfrm>
        </p:spPr>
        <p:txBody>
          <a:bodyPr/>
          <a:lstStyle/>
          <a:p>
            <a:pPr marL="139700" indent="0">
              <a:buNone/>
            </a:pPr>
            <a:r>
              <a:rPr lang="en-US" sz="1800" dirty="0"/>
              <a:t>An OpenMP target region will run on the host CPU when</a:t>
            </a:r>
          </a:p>
          <a:p>
            <a:pPr marL="482600" indent="-342900">
              <a:buFont typeface="+mj-lt"/>
              <a:buAutoNum type="arabicPeriod"/>
            </a:pPr>
            <a:r>
              <a:rPr lang="en-US" sz="1800" dirty="0"/>
              <a:t>Compiling the application with a compiler flag setting the target device to host</a:t>
            </a:r>
          </a:p>
          <a:p>
            <a:pPr marL="482600" indent="-342900">
              <a:buFont typeface="+mj-lt"/>
              <a:buAutoNum type="arabicPeriod"/>
            </a:pPr>
            <a:r>
              <a:rPr lang="en-US" sz="1800" dirty="0"/>
              <a:t>Using an if clause on the OpenMP target construct</a:t>
            </a:r>
          </a:p>
          <a:p>
            <a:pPr marL="482600" indent="-342900">
              <a:buFont typeface="+mj-lt"/>
              <a:buAutoNum type="arabicPeriod"/>
            </a:pPr>
            <a:r>
              <a:rPr lang="en-US" sz="1800" dirty="0"/>
              <a:t>Setting the environment variable OMP_TARGET_OFFLOAD to DISABLED (OpenMP-5.0)</a:t>
            </a:r>
          </a:p>
        </p:txBody>
      </p:sp>
      <p:sp>
        <p:nvSpPr>
          <p:cNvPr id="4" name="Google Shape;345;p33">
            <a:extLst>
              <a:ext uri="{FF2B5EF4-FFF2-40B4-BE49-F238E27FC236}">
                <a16:creationId xmlns:a16="http://schemas.microsoft.com/office/drawing/2014/main" id="{B64E81ED-CE75-3148-9FAB-9F159323B2B0}"/>
              </a:ext>
            </a:extLst>
          </p:cNvPr>
          <p:cNvSpPr/>
          <p:nvPr/>
        </p:nvSpPr>
        <p:spPr>
          <a:xfrm>
            <a:off x="594750" y="957217"/>
            <a:ext cx="6848041" cy="9141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1800" b="0" i="0" u="none" strike="noStrike" cap="none" dirty="0">
                <a:solidFill>
                  <a:srgbClr val="C98C00"/>
                </a:solidFill>
                <a:latin typeface="Courier"/>
                <a:ea typeface="Courier"/>
                <a:cs typeface="Courier"/>
                <a:sym typeface="Courier"/>
              </a:rPr>
              <a:t>#pragma omp target teams distribute parallel for</a:t>
            </a:r>
            <a:endParaRPr sz="18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800" b="0" i="0" u="none" strike="noStrike" cap="none" dirty="0">
                <a:solidFill>
                  <a:srgbClr val="797979"/>
                </a:solidFill>
                <a:latin typeface="Courier"/>
                <a:ea typeface="Courier"/>
                <a:cs typeface="Courier"/>
                <a:sym typeface="Courier"/>
              </a:rPr>
              <a:t>versus</a:t>
            </a:r>
            <a:br>
              <a:rPr lang="en-US" sz="1800" b="0" i="0" u="none" strike="noStrike" cap="none" dirty="0">
                <a:solidFill>
                  <a:srgbClr val="797979"/>
                </a:solidFill>
                <a:latin typeface="Courier"/>
                <a:ea typeface="Courier"/>
                <a:cs typeface="Courier"/>
                <a:sym typeface="Courier"/>
              </a:rPr>
            </a:br>
            <a:r>
              <a:rPr lang="en-US" sz="1800" dirty="0">
                <a:solidFill>
                  <a:srgbClr val="C98C00"/>
                </a:solidFill>
                <a:latin typeface="Courier"/>
                <a:ea typeface="Courier"/>
                <a:cs typeface="Courier"/>
                <a:sym typeface="Courier"/>
              </a:rPr>
              <a:t>#pragma omp parallel for</a:t>
            </a:r>
            <a:endParaRPr sz="18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069718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D6743-36F0-B143-935F-060E2061484B}"/>
              </a:ext>
            </a:extLst>
          </p:cNvPr>
          <p:cNvSpPr>
            <a:spLocks noGrp="1"/>
          </p:cNvSpPr>
          <p:nvPr>
            <p:ph type="title"/>
          </p:nvPr>
        </p:nvSpPr>
        <p:spPr>
          <a:xfrm>
            <a:off x="352593" y="227891"/>
            <a:ext cx="6819000" cy="577200"/>
          </a:xfrm>
        </p:spPr>
        <p:txBody>
          <a:bodyPr/>
          <a:lstStyle/>
          <a:p>
            <a:r>
              <a:rPr lang="en-US" sz="2400" dirty="0"/>
              <a:t>OpenMP target version is slower on the host CPU than OpenMP parallel for loops</a:t>
            </a:r>
          </a:p>
        </p:txBody>
      </p:sp>
      <p:pic>
        <p:nvPicPr>
          <p:cNvPr id="5" name="Picture 4">
            <a:extLst>
              <a:ext uri="{FF2B5EF4-FFF2-40B4-BE49-F238E27FC236}">
                <a16:creationId xmlns:a16="http://schemas.microsoft.com/office/drawing/2014/main" id="{91723208-DE54-C54A-A2F2-6C5468295109}"/>
              </a:ext>
            </a:extLst>
          </p:cNvPr>
          <p:cNvPicPr>
            <a:picLocks noChangeAspect="1"/>
          </p:cNvPicPr>
          <p:nvPr/>
        </p:nvPicPr>
        <p:blipFill>
          <a:blip r:embed="rId3"/>
          <a:stretch>
            <a:fillRect/>
          </a:stretch>
        </p:blipFill>
        <p:spPr>
          <a:xfrm>
            <a:off x="142536" y="1697298"/>
            <a:ext cx="4346030" cy="2643727"/>
          </a:xfrm>
          <a:prstGeom prst="rect">
            <a:avLst/>
          </a:prstGeom>
        </p:spPr>
      </p:pic>
      <p:pic>
        <p:nvPicPr>
          <p:cNvPr id="6" name="Picture 5">
            <a:extLst>
              <a:ext uri="{FF2B5EF4-FFF2-40B4-BE49-F238E27FC236}">
                <a16:creationId xmlns:a16="http://schemas.microsoft.com/office/drawing/2014/main" id="{74B3AC33-5748-5E4D-9692-CA15BC2A9119}"/>
              </a:ext>
            </a:extLst>
          </p:cNvPr>
          <p:cNvPicPr>
            <a:picLocks noChangeAspect="1"/>
          </p:cNvPicPr>
          <p:nvPr/>
        </p:nvPicPr>
        <p:blipFill>
          <a:blip r:embed="rId4"/>
          <a:stretch>
            <a:fillRect/>
          </a:stretch>
        </p:blipFill>
        <p:spPr>
          <a:xfrm>
            <a:off x="4726975" y="1710709"/>
            <a:ext cx="4265424" cy="2594694"/>
          </a:xfrm>
          <a:prstGeom prst="rect">
            <a:avLst/>
          </a:prstGeom>
        </p:spPr>
      </p:pic>
      <p:sp>
        <p:nvSpPr>
          <p:cNvPr id="7" name="TextBox 6">
            <a:extLst>
              <a:ext uri="{FF2B5EF4-FFF2-40B4-BE49-F238E27FC236}">
                <a16:creationId xmlns:a16="http://schemas.microsoft.com/office/drawing/2014/main" id="{6F4FFA7D-E602-CD41-8D5E-1A6FD7811E33}"/>
              </a:ext>
            </a:extLst>
          </p:cNvPr>
          <p:cNvSpPr txBox="1"/>
          <p:nvPr/>
        </p:nvSpPr>
        <p:spPr>
          <a:xfrm>
            <a:off x="352593" y="981260"/>
            <a:ext cx="2576945" cy="646331"/>
          </a:xfrm>
          <a:prstGeom prst="rect">
            <a:avLst/>
          </a:prstGeom>
          <a:noFill/>
        </p:spPr>
        <p:txBody>
          <a:bodyPr wrap="square" rtlCol="0">
            <a:spAutoFit/>
          </a:bodyPr>
          <a:lstStyle/>
          <a:p>
            <a:r>
              <a:rPr lang="en-US" sz="1800" u="sng" dirty="0"/>
              <a:t>STREAM Triad</a:t>
            </a:r>
            <a:endParaRPr lang="en-US" sz="1800" dirty="0"/>
          </a:p>
          <a:p>
            <a:r>
              <a:rPr lang="en-US" sz="1800" dirty="0"/>
              <a:t>O(1-10ms) per kernel</a:t>
            </a:r>
          </a:p>
        </p:txBody>
      </p:sp>
      <p:sp>
        <p:nvSpPr>
          <p:cNvPr id="8" name="TextBox 7">
            <a:extLst>
              <a:ext uri="{FF2B5EF4-FFF2-40B4-BE49-F238E27FC236}">
                <a16:creationId xmlns:a16="http://schemas.microsoft.com/office/drawing/2014/main" id="{996205BF-7DBE-B941-BEF3-EB435784A0B8}"/>
              </a:ext>
            </a:extLst>
          </p:cNvPr>
          <p:cNvSpPr txBox="1"/>
          <p:nvPr/>
        </p:nvSpPr>
        <p:spPr>
          <a:xfrm>
            <a:off x="4882819" y="981259"/>
            <a:ext cx="3293772" cy="646331"/>
          </a:xfrm>
          <a:prstGeom prst="rect">
            <a:avLst/>
          </a:prstGeom>
          <a:noFill/>
        </p:spPr>
        <p:txBody>
          <a:bodyPr wrap="square" rtlCol="0">
            <a:spAutoFit/>
          </a:bodyPr>
          <a:lstStyle/>
          <a:p>
            <a:r>
              <a:rPr lang="en-US" sz="1800" u="sng" dirty="0"/>
              <a:t>Laplace</a:t>
            </a:r>
            <a:r>
              <a:rPr lang="en-US" sz="1800" dirty="0"/>
              <a:t> (grid size of 1000</a:t>
            </a:r>
            <a:r>
              <a:rPr lang="en-US" sz="1800" baseline="30000" dirty="0"/>
              <a:t>2</a:t>
            </a:r>
            <a:r>
              <a:rPr lang="en-US" sz="1800" dirty="0"/>
              <a:t>)</a:t>
            </a:r>
          </a:p>
          <a:p>
            <a:r>
              <a:rPr lang="en-US" sz="1800" dirty="0"/>
              <a:t>O(100µs) per kernel</a:t>
            </a:r>
          </a:p>
        </p:txBody>
      </p:sp>
      <p:sp>
        <p:nvSpPr>
          <p:cNvPr id="12" name="Rectangle 11">
            <a:extLst>
              <a:ext uri="{FF2B5EF4-FFF2-40B4-BE49-F238E27FC236}">
                <a16:creationId xmlns:a16="http://schemas.microsoft.com/office/drawing/2014/main" id="{2F95AB19-7A62-244E-A00A-C9FCE385A6C3}"/>
              </a:ext>
            </a:extLst>
          </p:cNvPr>
          <p:cNvSpPr/>
          <p:nvPr/>
        </p:nvSpPr>
        <p:spPr>
          <a:xfrm>
            <a:off x="2302298" y="2850874"/>
            <a:ext cx="2090637" cy="307777"/>
          </a:xfrm>
          <a:prstGeom prst="rect">
            <a:avLst/>
          </a:prstGeom>
        </p:spPr>
        <p:txBody>
          <a:bodyPr wrap="square">
            <a:spAutoFit/>
          </a:bodyPr>
          <a:lstStyle/>
          <a:p>
            <a:r>
              <a:rPr lang="en-US" dirty="0"/>
              <a:t>Slow + incorrect results!</a:t>
            </a:r>
          </a:p>
        </p:txBody>
      </p:sp>
      <p:cxnSp>
        <p:nvCxnSpPr>
          <p:cNvPr id="9" name="Straight Connector 8">
            <a:extLst>
              <a:ext uri="{FF2B5EF4-FFF2-40B4-BE49-F238E27FC236}">
                <a16:creationId xmlns:a16="http://schemas.microsoft.com/office/drawing/2014/main" id="{18422BD6-A4D9-C249-B3BC-AE5C51673827}"/>
              </a:ext>
            </a:extLst>
          </p:cNvPr>
          <p:cNvCxnSpPr>
            <a:cxnSpLocks/>
          </p:cNvCxnSpPr>
          <p:nvPr/>
        </p:nvCxnSpPr>
        <p:spPr>
          <a:xfrm>
            <a:off x="1962056" y="3006753"/>
            <a:ext cx="340242" cy="0"/>
          </a:xfrm>
          <a:prstGeom prst="line">
            <a:avLst/>
          </a:prstGeom>
          <a:ln w="25400">
            <a:solidFill>
              <a:schemeClr val="tx1"/>
            </a:solidFill>
            <a:headEnd type="arrow"/>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4778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98C2E-D9EC-3D45-84F8-9284C3D97E42}"/>
              </a:ext>
            </a:extLst>
          </p:cNvPr>
          <p:cNvSpPr>
            <a:spLocks noGrp="1"/>
          </p:cNvSpPr>
          <p:nvPr>
            <p:ph type="title"/>
          </p:nvPr>
        </p:nvSpPr>
        <p:spPr>
          <a:xfrm>
            <a:off x="368091" y="204644"/>
            <a:ext cx="6819000" cy="577200"/>
          </a:xfrm>
        </p:spPr>
        <p:txBody>
          <a:bodyPr/>
          <a:lstStyle/>
          <a:p>
            <a:r>
              <a:rPr lang="en-US" sz="2400" dirty="0"/>
              <a:t>This motivates using different OpenMP constructs for CPU and GPU execution</a:t>
            </a:r>
          </a:p>
        </p:txBody>
      </p:sp>
      <p:sp>
        <p:nvSpPr>
          <p:cNvPr id="4" name="Rectangle 3">
            <a:extLst>
              <a:ext uri="{FF2B5EF4-FFF2-40B4-BE49-F238E27FC236}">
                <a16:creationId xmlns:a16="http://schemas.microsoft.com/office/drawing/2014/main" id="{9A656625-8081-C146-8F63-C34B43C7634D}"/>
              </a:ext>
            </a:extLst>
          </p:cNvPr>
          <p:cNvSpPr/>
          <p:nvPr/>
        </p:nvSpPr>
        <p:spPr>
          <a:xfrm>
            <a:off x="368091" y="1212146"/>
            <a:ext cx="7462434" cy="1569660"/>
          </a:xfrm>
          <a:prstGeom prst="rect">
            <a:avLst/>
          </a:prstGeom>
        </p:spPr>
        <p:txBody>
          <a:bodyPr wrap="square">
            <a:spAutoFit/>
          </a:bodyPr>
          <a:lstStyle/>
          <a:p>
            <a:r>
              <a:rPr lang="en-US" sz="1600" dirty="0">
                <a:solidFill>
                  <a:srgbClr val="BC7A00"/>
                </a:solidFill>
                <a:latin typeface="Courier" pitchFamily="2" charset="0"/>
              </a:rPr>
              <a:t>#ifdef GPU</a:t>
            </a:r>
          </a:p>
          <a:p>
            <a:r>
              <a:rPr lang="en-US" sz="1600" dirty="0">
                <a:solidFill>
                  <a:srgbClr val="BC7A00"/>
                </a:solidFill>
                <a:latin typeface="Courier" pitchFamily="2" charset="0"/>
              </a:rPr>
              <a:t># pragma omp target teams distribute parallel for</a:t>
            </a:r>
          </a:p>
          <a:p>
            <a:r>
              <a:rPr lang="en-US" sz="1600" dirty="0">
                <a:solidFill>
                  <a:srgbClr val="BC7A00"/>
                </a:solidFill>
                <a:latin typeface="Courier" pitchFamily="2" charset="0"/>
              </a:rPr>
              <a:t>#else</a:t>
            </a:r>
          </a:p>
          <a:p>
            <a:r>
              <a:rPr lang="en-US" sz="1600" dirty="0">
                <a:solidFill>
                  <a:srgbClr val="BC7A00"/>
                </a:solidFill>
                <a:latin typeface="Courier" pitchFamily="2" charset="0"/>
              </a:rPr>
              <a:t># pragma omp parallel for</a:t>
            </a:r>
          </a:p>
          <a:p>
            <a:r>
              <a:rPr lang="en-US" sz="1600" dirty="0">
                <a:solidFill>
                  <a:srgbClr val="BC7A00"/>
                </a:solidFill>
                <a:latin typeface="Courier" pitchFamily="2" charset="0"/>
              </a:rPr>
              <a:t>#endif</a:t>
            </a:r>
          </a:p>
          <a:p>
            <a:r>
              <a:rPr lang="en-US" sz="1600" b="1" dirty="0">
                <a:solidFill>
                  <a:srgbClr val="008000"/>
                </a:solidFill>
                <a:latin typeface="Courier" pitchFamily="2" charset="0"/>
              </a:rPr>
              <a:t>for</a:t>
            </a:r>
            <a:r>
              <a:rPr lang="en-US" sz="1600" dirty="0">
                <a:latin typeface="Courier" pitchFamily="2" charset="0"/>
              </a:rPr>
              <a:t> (i</a:t>
            </a:r>
            <a:r>
              <a:rPr lang="en-US" sz="1600" dirty="0">
                <a:solidFill>
                  <a:srgbClr val="666666"/>
                </a:solidFill>
                <a:latin typeface="Courier" pitchFamily="2" charset="0"/>
              </a:rPr>
              <a:t>=0</a:t>
            </a:r>
            <a:r>
              <a:rPr lang="en-US" sz="1600" dirty="0">
                <a:latin typeface="Courier" pitchFamily="2" charset="0"/>
              </a:rPr>
              <a:t>; i</a:t>
            </a:r>
            <a:r>
              <a:rPr lang="en-US" sz="1600" dirty="0">
                <a:solidFill>
                  <a:srgbClr val="666666"/>
                </a:solidFill>
                <a:latin typeface="Courier" pitchFamily="2" charset="0"/>
              </a:rPr>
              <a:t>&lt;</a:t>
            </a:r>
            <a:r>
              <a:rPr lang="en-US" sz="1600" dirty="0">
                <a:latin typeface="Courier" pitchFamily="2" charset="0"/>
              </a:rPr>
              <a:t>N; </a:t>
            </a:r>
            <a:r>
              <a:rPr lang="en-US" sz="1600" dirty="0">
                <a:solidFill>
                  <a:srgbClr val="666666"/>
                </a:solidFill>
                <a:latin typeface="Courier" pitchFamily="2" charset="0"/>
              </a:rPr>
              <a:t>++</a:t>
            </a:r>
            <a:r>
              <a:rPr lang="en-US" sz="1600" dirty="0">
                <a:latin typeface="Courier" pitchFamily="2" charset="0"/>
              </a:rPr>
              <a:t>i) y[i] </a:t>
            </a:r>
            <a:r>
              <a:rPr lang="en-US" sz="1600" dirty="0">
                <a:solidFill>
                  <a:srgbClr val="666666"/>
                </a:solidFill>
                <a:latin typeface="Courier" pitchFamily="2" charset="0"/>
              </a:rPr>
              <a:t>=</a:t>
            </a:r>
            <a:r>
              <a:rPr lang="en-US" sz="1600" dirty="0">
                <a:latin typeface="Courier" pitchFamily="2" charset="0"/>
              </a:rPr>
              <a:t> a</a:t>
            </a:r>
            <a:r>
              <a:rPr lang="en-US" sz="1600" dirty="0">
                <a:solidFill>
                  <a:srgbClr val="666666"/>
                </a:solidFill>
                <a:latin typeface="Courier" pitchFamily="2" charset="0"/>
              </a:rPr>
              <a:t>*</a:t>
            </a:r>
            <a:r>
              <a:rPr lang="en-US" sz="1600" dirty="0">
                <a:latin typeface="Courier" pitchFamily="2" charset="0"/>
              </a:rPr>
              <a:t>x[i];</a:t>
            </a:r>
            <a:endParaRPr lang="en-US" sz="1600" dirty="0">
              <a:effectLst/>
              <a:latin typeface="Courier" pitchFamily="2" charset="0"/>
            </a:endParaRPr>
          </a:p>
        </p:txBody>
      </p:sp>
      <p:sp>
        <p:nvSpPr>
          <p:cNvPr id="5" name="Rectangle 4">
            <a:extLst>
              <a:ext uri="{FF2B5EF4-FFF2-40B4-BE49-F238E27FC236}">
                <a16:creationId xmlns:a16="http://schemas.microsoft.com/office/drawing/2014/main" id="{AC747DF9-271E-764F-9035-D25CCF79EA92}"/>
              </a:ext>
            </a:extLst>
          </p:cNvPr>
          <p:cNvSpPr/>
          <p:nvPr/>
        </p:nvSpPr>
        <p:spPr>
          <a:xfrm>
            <a:off x="368091" y="3343841"/>
            <a:ext cx="8516318" cy="1077218"/>
          </a:xfrm>
          <a:prstGeom prst="rect">
            <a:avLst/>
          </a:prstGeom>
        </p:spPr>
        <p:txBody>
          <a:bodyPr wrap="square">
            <a:spAutoFit/>
          </a:bodyPr>
          <a:lstStyle/>
          <a:p>
            <a:r>
              <a:rPr lang="en-US" sz="1600" dirty="0">
                <a:solidFill>
                  <a:srgbClr val="BC7A00"/>
                </a:solidFill>
                <a:latin typeface="Courier" pitchFamily="2" charset="0"/>
              </a:rPr>
              <a:t>#pragma omp metadirective \</a:t>
            </a:r>
          </a:p>
          <a:p>
            <a:r>
              <a:rPr lang="en-US" sz="1600" dirty="0">
                <a:solidFill>
                  <a:srgbClr val="BC7A00"/>
                </a:solidFill>
                <a:latin typeface="Courier" pitchFamily="2" charset="0"/>
              </a:rPr>
              <a:t>  when(device={arch(gpu)}: target teams distribute parallel for) \</a:t>
            </a:r>
          </a:p>
          <a:p>
            <a:r>
              <a:rPr lang="en-US" sz="1600" dirty="0">
                <a:solidFill>
                  <a:srgbClr val="BC7A00"/>
                </a:solidFill>
                <a:latin typeface="Courier" pitchFamily="2" charset="0"/>
              </a:rPr>
              <a:t>  default(                 parallel for))</a:t>
            </a:r>
          </a:p>
          <a:p>
            <a:r>
              <a:rPr lang="en-US" sz="1600" b="1" dirty="0">
                <a:solidFill>
                  <a:srgbClr val="008000"/>
                </a:solidFill>
                <a:latin typeface="Courier" pitchFamily="2" charset="0"/>
              </a:rPr>
              <a:t>for</a:t>
            </a:r>
            <a:r>
              <a:rPr lang="en-US" sz="1600" dirty="0">
                <a:latin typeface="Courier" pitchFamily="2" charset="0"/>
              </a:rPr>
              <a:t>(i</a:t>
            </a:r>
            <a:r>
              <a:rPr lang="en-US" sz="1600" dirty="0">
                <a:solidFill>
                  <a:srgbClr val="666666"/>
                </a:solidFill>
                <a:latin typeface="Courier" pitchFamily="2" charset="0"/>
              </a:rPr>
              <a:t>=0</a:t>
            </a:r>
            <a:r>
              <a:rPr lang="en-US" sz="1600" dirty="0">
                <a:latin typeface="Courier" pitchFamily="2" charset="0"/>
              </a:rPr>
              <a:t>; i</a:t>
            </a:r>
            <a:r>
              <a:rPr lang="en-US" sz="1600" dirty="0">
                <a:solidFill>
                  <a:srgbClr val="666666"/>
                </a:solidFill>
                <a:latin typeface="Courier" pitchFamily="2" charset="0"/>
              </a:rPr>
              <a:t>&lt;</a:t>
            </a:r>
            <a:r>
              <a:rPr lang="en-US" sz="1600" dirty="0">
                <a:latin typeface="Courier" pitchFamily="2" charset="0"/>
              </a:rPr>
              <a:t>N; </a:t>
            </a:r>
            <a:r>
              <a:rPr lang="en-US" sz="1600" dirty="0">
                <a:solidFill>
                  <a:srgbClr val="666666"/>
                </a:solidFill>
                <a:latin typeface="Courier" pitchFamily="2" charset="0"/>
              </a:rPr>
              <a:t>++</a:t>
            </a:r>
            <a:r>
              <a:rPr lang="en-US" sz="1600" dirty="0">
                <a:latin typeface="Courier" pitchFamily="2" charset="0"/>
              </a:rPr>
              <a:t>i) y[i] </a:t>
            </a:r>
            <a:r>
              <a:rPr lang="en-US" sz="1600" dirty="0">
                <a:solidFill>
                  <a:srgbClr val="666666"/>
                </a:solidFill>
                <a:latin typeface="Courier" pitchFamily="2" charset="0"/>
              </a:rPr>
              <a:t>=</a:t>
            </a:r>
            <a:r>
              <a:rPr lang="en-US" sz="1600" dirty="0">
                <a:latin typeface="Courier" pitchFamily="2" charset="0"/>
              </a:rPr>
              <a:t> a</a:t>
            </a:r>
            <a:r>
              <a:rPr lang="en-US" sz="1600" dirty="0">
                <a:solidFill>
                  <a:srgbClr val="666666"/>
                </a:solidFill>
                <a:latin typeface="Courier" pitchFamily="2" charset="0"/>
              </a:rPr>
              <a:t>*</a:t>
            </a:r>
            <a:r>
              <a:rPr lang="en-US" sz="1600" dirty="0">
                <a:latin typeface="Courier" pitchFamily="2" charset="0"/>
              </a:rPr>
              <a:t>x[i];</a:t>
            </a:r>
            <a:endParaRPr lang="en-US" sz="1600" dirty="0">
              <a:effectLst/>
              <a:latin typeface="Courier" pitchFamily="2" charset="0"/>
            </a:endParaRPr>
          </a:p>
        </p:txBody>
      </p:sp>
      <p:sp>
        <p:nvSpPr>
          <p:cNvPr id="6" name="TextBox 5">
            <a:extLst>
              <a:ext uri="{FF2B5EF4-FFF2-40B4-BE49-F238E27FC236}">
                <a16:creationId xmlns:a16="http://schemas.microsoft.com/office/drawing/2014/main" id="{D1D4B478-5AC1-F342-87FA-BDCE20DDB397}"/>
              </a:ext>
            </a:extLst>
          </p:cNvPr>
          <p:cNvSpPr txBox="1"/>
          <p:nvPr/>
        </p:nvSpPr>
        <p:spPr>
          <a:xfrm>
            <a:off x="368091" y="842814"/>
            <a:ext cx="2317634" cy="369332"/>
          </a:xfrm>
          <a:prstGeom prst="rect">
            <a:avLst/>
          </a:prstGeom>
          <a:noFill/>
        </p:spPr>
        <p:txBody>
          <a:bodyPr wrap="square" rtlCol="0">
            <a:spAutoFit/>
          </a:bodyPr>
          <a:lstStyle/>
          <a:p>
            <a:r>
              <a:rPr lang="en-US" sz="1800" u="sng" dirty="0"/>
              <a:t>Using preprocessor:</a:t>
            </a:r>
          </a:p>
        </p:txBody>
      </p:sp>
      <p:sp>
        <p:nvSpPr>
          <p:cNvPr id="7" name="TextBox 6">
            <a:extLst>
              <a:ext uri="{FF2B5EF4-FFF2-40B4-BE49-F238E27FC236}">
                <a16:creationId xmlns:a16="http://schemas.microsoft.com/office/drawing/2014/main" id="{36A90F43-3488-8D47-A4F2-0DFCFCD36C14}"/>
              </a:ext>
            </a:extLst>
          </p:cNvPr>
          <p:cNvSpPr txBox="1"/>
          <p:nvPr/>
        </p:nvSpPr>
        <p:spPr>
          <a:xfrm>
            <a:off x="368091" y="2974509"/>
            <a:ext cx="4010180" cy="369332"/>
          </a:xfrm>
          <a:prstGeom prst="rect">
            <a:avLst/>
          </a:prstGeom>
          <a:noFill/>
        </p:spPr>
        <p:txBody>
          <a:bodyPr wrap="square" rtlCol="0">
            <a:spAutoFit/>
          </a:bodyPr>
          <a:lstStyle/>
          <a:p>
            <a:r>
              <a:rPr lang="en-US" sz="1800" u="sng" dirty="0"/>
              <a:t>Using OpenMP-5.0 metadirective:</a:t>
            </a:r>
          </a:p>
        </p:txBody>
      </p:sp>
    </p:spTree>
    <p:extLst>
      <p:ext uri="{BB962C8B-B14F-4D97-AF65-F5344CB8AC3E}">
        <p14:creationId xmlns:p14="http://schemas.microsoft.com/office/powerpoint/2010/main" val="3074976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FD2F8-EC31-D34C-9FE5-3BE31DAFC1A7}"/>
              </a:ext>
            </a:extLst>
          </p:cNvPr>
          <p:cNvSpPr>
            <a:spLocks noGrp="1"/>
          </p:cNvSpPr>
          <p:nvPr>
            <p:ph type="title"/>
          </p:nvPr>
        </p:nvSpPr>
        <p:spPr>
          <a:xfrm>
            <a:off x="457200" y="238139"/>
            <a:ext cx="6819000" cy="577200"/>
          </a:xfrm>
        </p:spPr>
        <p:txBody>
          <a:bodyPr/>
          <a:lstStyle/>
          <a:p>
            <a:r>
              <a:rPr lang="en-US" sz="2400" dirty="0"/>
              <a:t>#4 GPP benchmark: 3 compilers are within 15% of tuned CUDA</a:t>
            </a:r>
          </a:p>
        </p:txBody>
      </p:sp>
      <p:pic>
        <p:nvPicPr>
          <p:cNvPr id="4" name="Picture 3">
            <a:extLst>
              <a:ext uri="{FF2B5EF4-FFF2-40B4-BE49-F238E27FC236}">
                <a16:creationId xmlns:a16="http://schemas.microsoft.com/office/drawing/2014/main" id="{30785B12-5C40-0D4C-BD7F-3FDD1BCEEF22}"/>
              </a:ext>
            </a:extLst>
          </p:cNvPr>
          <p:cNvPicPr>
            <a:picLocks noChangeAspect="1"/>
          </p:cNvPicPr>
          <p:nvPr/>
        </p:nvPicPr>
        <p:blipFill>
          <a:blip r:embed="rId3"/>
          <a:stretch>
            <a:fillRect/>
          </a:stretch>
        </p:blipFill>
        <p:spPr>
          <a:xfrm>
            <a:off x="80303" y="886210"/>
            <a:ext cx="5597483" cy="3283216"/>
          </a:xfrm>
          <a:prstGeom prst="rect">
            <a:avLst/>
          </a:prstGeom>
        </p:spPr>
      </p:pic>
      <p:sp>
        <p:nvSpPr>
          <p:cNvPr id="6" name="TextBox 5">
            <a:extLst>
              <a:ext uri="{FF2B5EF4-FFF2-40B4-BE49-F238E27FC236}">
                <a16:creationId xmlns:a16="http://schemas.microsoft.com/office/drawing/2014/main" id="{9C592379-9902-5E4F-BE04-FD7750586974}"/>
              </a:ext>
            </a:extLst>
          </p:cNvPr>
          <p:cNvSpPr txBox="1"/>
          <p:nvPr/>
        </p:nvSpPr>
        <p:spPr>
          <a:xfrm>
            <a:off x="674541" y="4240297"/>
            <a:ext cx="7884667" cy="461665"/>
          </a:xfrm>
          <a:prstGeom prst="rect">
            <a:avLst/>
          </a:prstGeom>
          <a:noFill/>
        </p:spPr>
        <p:txBody>
          <a:bodyPr wrap="square" rtlCol="0">
            <a:spAutoFit/>
          </a:bodyPr>
          <a:lstStyle/>
          <a:p>
            <a:r>
              <a:rPr lang="en-US" sz="1200" dirty="0"/>
              <a:t>Results from: Rahul Gayatri, “Optimizing Large Reductions in BerkeleyGW on GPUs Using OpenMP and OpenACC”, NVIDIA GTC-2019</a:t>
            </a:r>
          </a:p>
        </p:txBody>
      </p:sp>
      <p:sp>
        <p:nvSpPr>
          <p:cNvPr id="8" name="TextBox 7">
            <a:extLst>
              <a:ext uri="{FF2B5EF4-FFF2-40B4-BE49-F238E27FC236}">
                <a16:creationId xmlns:a16="http://schemas.microsoft.com/office/drawing/2014/main" id="{641BDE48-D22B-B342-B438-F0C9100BA20B}"/>
              </a:ext>
            </a:extLst>
          </p:cNvPr>
          <p:cNvSpPr txBox="1"/>
          <p:nvPr/>
        </p:nvSpPr>
        <p:spPr>
          <a:xfrm>
            <a:off x="5891847" y="986148"/>
            <a:ext cx="2943810" cy="2585323"/>
          </a:xfrm>
          <a:prstGeom prst="rect">
            <a:avLst/>
          </a:prstGeom>
          <a:noFill/>
        </p:spPr>
        <p:txBody>
          <a:bodyPr wrap="square" rtlCol="0">
            <a:spAutoFit/>
          </a:bodyPr>
          <a:lstStyle/>
          <a:p>
            <a:r>
              <a:rPr lang="en-US" sz="1800" dirty="0"/>
              <a:t>The GPP mini-app contains the self-energy computation from the material science application, BerkeleyGW</a:t>
            </a:r>
          </a:p>
          <a:p>
            <a:endParaRPr lang="en-US" sz="1800" dirty="0"/>
          </a:p>
          <a:p>
            <a:r>
              <a:rPr lang="en-US" sz="1800" dirty="0"/>
              <a:t>The mini-app has a single compute-bound GPU kernel invoked once</a:t>
            </a:r>
          </a:p>
        </p:txBody>
      </p:sp>
      <p:sp>
        <p:nvSpPr>
          <p:cNvPr id="9" name="TextBox 8">
            <a:extLst>
              <a:ext uri="{FF2B5EF4-FFF2-40B4-BE49-F238E27FC236}">
                <a16:creationId xmlns:a16="http://schemas.microsoft.com/office/drawing/2014/main" id="{A9E6B541-ECE8-1045-9086-212C4F592241}"/>
              </a:ext>
            </a:extLst>
          </p:cNvPr>
          <p:cNvSpPr txBox="1"/>
          <p:nvPr/>
        </p:nvSpPr>
        <p:spPr>
          <a:xfrm>
            <a:off x="5891847" y="3623565"/>
            <a:ext cx="1648046" cy="369332"/>
          </a:xfrm>
          <a:prstGeom prst="rect">
            <a:avLst/>
          </a:prstGeom>
          <a:noFill/>
        </p:spPr>
        <p:txBody>
          <a:bodyPr wrap="square" rtlCol="0">
            <a:spAutoFit/>
          </a:bodyPr>
          <a:lstStyle/>
          <a:p>
            <a:r>
              <a:rPr lang="en-US" sz="1800" dirty="0"/>
              <a:t>GCC = 28.5s</a:t>
            </a:r>
          </a:p>
        </p:txBody>
      </p:sp>
    </p:spTree>
    <p:extLst>
      <p:ext uri="{BB962C8B-B14F-4D97-AF65-F5344CB8AC3E}">
        <p14:creationId xmlns:p14="http://schemas.microsoft.com/office/powerpoint/2010/main" val="2798504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59B45-402C-5E4A-9E5F-7B48450FF80D}"/>
              </a:ext>
            </a:extLst>
          </p:cNvPr>
          <p:cNvSpPr>
            <a:spLocks noGrp="1"/>
          </p:cNvSpPr>
          <p:nvPr>
            <p:ph type="title"/>
          </p:nvPr>
        </p:nvSpPr>
        <p:spPr>
          <a:xfrm>
            <a:off x="360342" y="263088"/>
            <a:ext cx="6819000" cy="577200"/>
          </a:xfrm>
        </p:spPr>
        <p:txBody>
          <a:bodyPr/>
          <a:lstStyle/>
          <a:p>
            <a:r>
              <a:rPr lang="en-US" sz="2400" dirty="0"/>
              <a:t>Placing all OpenMP constructs on 1 line helps GPP performance across compilers</a:t>
            </a:r>
          </a:p>
        </p:txBody>
      </p:sp>
      <p:sp>
        <p:nvSpPr>
          <p:cNvPr id="4" name="Rectangle 3">
            <a:extLst>
              <a:ext uri="{FF2B5EF4-FFF2-40B4-BE49-F238E27FC236}">
                <a16:creationId xmlns:a16="http://schemas.microsoft.com/office/drawing/2014/main" id="{68C3C9F3-C70C-3C4F-90AC-3B916FF55C53}"/>
              </a:ext>
            </a:extLst>
          </p:cNvPr>
          <p:cNvSpPr/>
          <p:nvPr/>
        </p:nvSpPr>
        <p:spPr>
          <a:xfrm>
            <a:off x="202611" y="1963940"/>
            <a:ext cx="8678255" cy="2062103"/>
          </a:xfrm>
          <a:prstGeom prst="rect">
            <a:avLst/>
          </a:prstGeom>
        </p:spPr>
        <p:txBody>
          <a:bodyPr wrap="square">
            <a:spAutoFit/>
          </a:bodyPr>
          <a:lstStyle/>
          <a:p>
            <a:r>
              <a:rPr lang="en-US" sz="1600" i="1" dirty="0">
                <a:solidFill>
                  <a:srgbClr val="408080"/>
                </a:solidFill>
                <a:latin typeface="Courier" pitchFamily="2" charset="0"/>
              </a:rPr>
              <a:t>// The LLVM/Clang compiler refers to this as an “SPMD” code pattern </a:t>
            </a:r>
            <a:r>
              <a:rPr lang="en-US" sz="1600" dirty="0">
                <a:solidFill>
                  <a:srgbClr val="BC7A00"/>
                </a:solidFill>
                <a:latin typeface="Courier" pitchFamily="2" charset="0"/>
              </a:rPr>
              <a:t>#pragma omp target teams </a:t>
            </a:r>
            <a:r>
              <a:rPr lang="en-US" sz="1600" b="1" u="sng" dirty="0">
                <a:solidFill>
                  <a:srgbClr val="BC7A00"/>
                </a:solidFill>
                <a:latin typeface="Courier" pitchFamily="2" charset="0"/>
              </a:rPr>
              <a:t>distribute</a:t>
            </a:r>
            <a:r>
              <a:rPr lang="en-US" sz="1600" dirty="0">
                <a:solidFill>
                  <a:srgbClr val="BC7A00"/>
                </a:solidFill>
                <a:latin typeface="Courier" pitchFamily="2" charset="0"/>
              </a:rPr>
              <a:t> parallel </a:t>
            </a:r>
            <a:r>
              <a:rPr lang="en-US" sz="1600" b="1" u="sng" dirty="0">
                <a:solidFill>
                  <a:srgbClr val="BC7A00"/>
                </a:solidFill>
                <a:latin typeface="Courier" pitchFamily="2" charset="0"/>
              </a:rPr>
              <a:t>for</a:t>
            </a:r>
            <a:r>
              <a:rPr lang="en-US" sz="1600" dirty="0">
                <a:solidFill>
                  <a:srgbClr val="BC7A00"/>
                </a:solidFill>
                <a:latin typeface="Courier" pitchFamily="2" charset="0"/>
              </a:rPr>
              <a:t> </a:t>
            </a:r>
            <a:r>
              <a:rPr lang="en-US" sz="1600" b="1" u="sng" dirty="0">
                <a:solidFill>
                  <a:srgbClr val="BC7A00"/>
                </a:solidFill>
                <a:latin typeface="Courier" pitchFamily="2" charset="0"/>
              </a:rPr>
              <a:t>simd</a:t>
            </a:r>
            <a:r>
              <a:rPr lang="en-US" sz="1600" dirty="0">
                <a:solidFill>
                  <a:srgbClr val="BC7A00"/>
                </a:solidFill>
                <a:latin typeface="Courier" pitchFamily="2" charset="0"/>
              </a:rPr>
              <a:t> collapse(2) \</a:t>
            </a:r>
          </a:p>
          <a:p>
            <a:r>
              <a:rPr lang="en-US" sz="1600" dirty="0">
                <a:solidFill>
                  <a:srgbClr val="BC7A00"/>
                </a:solidFill>
                <a:latin typeface="Courier" pitchFamily="2" charset="0"/>
              </a:rPr>
              <a:t>  reduction(+:ach_re0, ...)</a:t>
            </a:r>
          </a:p>
          <a:p>
            <a:r>
              <a:rPr lang="en-US" sz="1600" b="1" dirty="0">
                <a:solidFill>
                  <a:srgbClr val="008000"/>
                </a:solidFill>
                <a:latin typeface="Courier" pitchFamily="2" charset="0"/>
              </a:rPr>
              <a:t>for</a:t>
            </a:r>
            <a:r>
              <a:rPr lang="en-US" sz="1600" dirty="0">
                <a:latin typeface="Courier" pitchFamily="2" charset="0"/>
              </a:rPr>
              <a:t>(...) {</a:t>
            </a:r>
          </a:p>
          <a:p>
            <a:r>
              <a:rPr lang="en-US" sz="1600" dirty="0">
                <a:latin typeface="Courier" pitchFamily="2" charset="0"/>
              </a:rPr>
              <a:t>  </a:t>
            </a:r>
            <a:r>
              <a:rPr lang="en-US" sz="1600" b="1" dirty="0">
                <a:solidFill>
                  <a:srgbClr val="008000"/>
                </a:solidFill>
                <a:latin typeface="Courier" pitchFamily="2" charset="0"/>
              </a:rPr>
              <a:t>for</a:t>
            </a:r>
            <a:r>
              <a:rPr lang="en-US" sz="1600" dirty="0">
                <a:latin typeface="Courier" pitchFamily="2" charset="0"/>
              </a:rPr>
              <a:t>(...) {</a:t>
            </a:r>
          </a:p>
          <a:p>
            <a:r>
              <a:rPr lang="en-US" sz="1600" dirty="0">
                <a:latin typeface="Courier" pitchFamily="2" charset="0"/>
              </a:rPr>
              <a:t>    </a:t>
            </a:r>
            <a:r>
              <a:rPr lang="en-US" sz="1600" b="1" dirty="0">
                <a:solidFill>
                  <a:srgbClr val="008000"/>
                </a:solidFill>
                <a:latin typeface="Courier" pitchFamily="2" charset="0"/>
              </a:rPr>
              <a:t>for</a:t>
            </a:r>
            <a:r>
              <a:rPr lang="en-US" sz="1600" dirty="0">
                <a:latin typeface="Courier" pitchFamily="2" charset="0"/>
              </a:rPr>
              <a:t>(...) {</a:t>
            </a:r>
          </a:p>
          <a:p>
            <a:r>
              <a:rPr lang="en-US" sz="1600" dirty="0">
                <a:latin typeface="Courier" pitchFamily="2" charset="0"/>
              </a:rPr>
              <a:t>      </a:t>
            </a:r>
            <a:r>
              <a:rPr lang="en-US" sz="1600" b="1" dirty="0">
                <a:solidFill>
                  <a:srgbClr val="008000"/>
                </a:solidFill>
                <a:latin typeface="Courier" pitchFamily="2" charset="0"/>
              </a:rPr>
              <a:t>for</a:t>
            </a:r>
            <a:r>
              <a:rPr lang="en-US" sz="1600" dirty="0">
                <a:latin typeface="Courier" pitchFamily="2" charset="0"/>
              </a:rPr>
              <a:t>(...) {</a:t>
            </a:r>
          </a:p>
          <a:p>
            <a:r>
              <a:rPr lang="en-US" sz="1600" dirty="0">
                <a:latin typeface="Courier" pitchFamily="2" charset="0"/>
              </a:rPr>
              <a:t>        </a:t>
            </a:r>
            <a:r>
              <a:rPr lang="en-US" sz="1600" i="1" dirty="0">
                <a:solidFill>
                  <a:srgbClr val="408080"/>
                </a:solidFill>
                <a:latin typeface="Courier" pitchFamily="2" charset="0"/>
              </a:rPr>
              <a:t>// ...</a:t>
            </a:r>
            <a:endParaRPr lang="en-US" sz="1600" dirty="0">
              <a:effectLst/>
              <a:latin typeface="Courier" pitchFamily="2" charset="0"/>
            </a:endParaRPr>
          </a:p>
        </p:txBody>
      </p:sp>
      <p:sp>
        <p:nvSpPr>
          <p:cNvPr id="5" name="TextBox 4">
            <a:extLst>
              <a:ext uri="{FF2B5EF4-FFF2-40B4-BE49-F238E27FC236}">
                <a16:creationId xmlns:a16="http://schemas.microsoft.com/office/drawing/2014/main" id="{6F674EEC-A7EF-2C4B-A093-4876DDDA8F27}"/>
              </a:ext>
            </a:extLst>
          </p:cNvPr>
          <p:cNvSpPr txBox="1"/>
          <p:nvPr/>
        </p:nvSpPr>
        <p:spPr>
          <a:xfrm>
            <a:off x="202611" y="1009566"/>
            <a:ext cx="8364532" cy="646331"/>
          </a:xfrm>
          <a:prstGeom prst="rect">
            <a:avLst/>
          </a:prstGeom>
          <a:noFill/>
        </p:spPr>
        <p:txBody>
          <a:bodyPr wrap="square" rtlCol="0">
            <a:spAutoFit/>
          </a:bodyPr>
          <a:lstStyle/>
          <a:p>
            <a:r>
              <a:rPr lang="en-US" sz="1800" dirty="0"/>
              <a:t>This simplifies compiler code generation and allows us to ignore the compiler-specific mapping of loop constructs to GPU hardware</a:t>
            </a:r>
          </a:p>
        </p:txBody>
      </p:sp>
      <p:sp>
        <p:nvSpPr>
          <p:cNvPr id="7" name="TextBox 6">
            <a:extLst>
              <a:ext uri="{FF2B5EF4-FFF2-40B4-BE49-F238E27FC236}">
                <a16:creationId xmlns:a16="http://schemas.microsoft.com/office/drawing/2014/main" id="{7AF257DC-D732-0540-8311-54176E3B71A8}"/>
              </a:ext>
            </a:extLst>
          </p:cNvPr>
          <p:cNvSpPr txBox="1"/>
          <p:nvPr/>
        </p:nvSpPr>
        <p:spPr>
          <a:xfrm>
            <a:off x="3827414" y="2844303"/>
            <a:ext cx="4739729" cy="923330"/>
          </a:xfrm>
          <a:prstGeom prst="rect">
            <a:avLst/>
          </a:prstGeom>
          <a:noFill/>
        </p:spPr>
        <p:txBody>
          <a:bodyPr wrap="square" rtlCol="0">
            <a:spAutoFit/>
          </a:bodyPr>
          <a:lstStyle/>
          <a:p>
            <a:r>
              <a:rPr lang="en-US" sz="1800" b="1" u="sng" dirty="0"/>
              <a:t>simd</a:t>
            </a:r>
            <a:r>
              <a:rPr lang="en-US" sz="1800" dirty="0"/>
              <a:t> is needed to avoid a 62x slow-down with the Cray compiler. It does not affect XL or Clang performance</a:t>
            </a:r>
          </a:p>
        </p:txBody>
      </p:sp>
    </p:spTree>
    <p:extLst>
      <p:ext uri="{BB962C8B-B14F-4D97-AF65-F5344CB8AC3E}">
        <p14:creationId xmlns:p14="http://schemas.microsoft.com/office/powerpoint/2010/main" val="2358217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B36C8-5233-E64B-9FA3-5DF5547E31E4}"/>
              </a:ext>
            </a:extLst>
          </p:cNvPr>
          <p:cNvSpPr>
            <a:spLocks noGrp="1"/>
          </p:cNvSpPr>
          <p:nvPr>
            <p:ph type="title"/>
          </p:nvPr>
        </p:nvSpPr>
        <p:spPr>
          <a:xfrm>
            <a:off x="339077" y="219961"/>
            <a:ext cx="6819000" cy="577200"/>
          </a:xfrm>
        </p:spPr>
        <p:txBody>
          <a:bodyPr/>
          <a:lstStyle/>
          <a:p>
            <a:r>
              <a:rPr lang="en-US" sz="2400" dirty="0"/>
              <a:t>#5 SPEC-ACCEL: Cray and LLVM/Clang correctly run all the C benchmarks</a:t>
            </a:r>
          </a:p>
        </p:txBody>
      </p:sp>
      <p:pic>
        <p:nvPicPr>
          <p:cNvPr id="5" name="Picture 4">
            <a:extLst>
              <a:ext uri="{FF2B5EF4-FFF2-40B4-BE49-F238E27FC236}">
                <a16:creationId xmlns:a16="http://schemas.microsoft.com/office/drawing/2014/main" id="{75F5F4C8-CC37-3E4C-ADE8-A82AF68E8F7F}"/>
              </a:ext>
            </a:extLst>
          </p:cNvPr>
          <p:cNvPicPr>
            <a:picLocks noChangeAspect="1"/>
          </p:cNvPicPr>
          <p:nvPr/>
        </p:nvPicPr>
        <p:blipFill>
          <a:blip r:embed="rId3"/>
          <a:stretch>
            <a:fillRect/>
          </a:stretch>
        </p:blipFill>
        <p:spPr>
          <a:xfrm>
            <a:off x="339077" y="1061229"/>
            <a:ext cx="5802848" cy="3561628"/>
          </a:xfrm>
          <a:prstGeom prst="rect">
            <a:avLst/>
          </a:prstGeom>
        </p:spPr>
      </p:pic>
      <p:sp>
        <p:nvSpPr>
          <p:cNvPr id="8" name="TextBox 7">
            <a:extLst>
              <a:ext uri="{FF2B5EF4-FFF2-40B4-BE49-F238E27FC236}">
                <a16:creationId xmlns:a16="http://schemas.microsoft.com/office/drawing/2014/main" id="{1F01E67A-E457-4E4A-8A96-B5B0A21BEE03}"/>
              </a:ext>
            </a:extLst>
          </p:cNvPr>
          <p:cNvSpPr txBox="1"/>
          <p:nvPr/>
        </p:nvSpPr>
        <p:spPr>
          <a:xfrm>
            <a:off x="6286891" y="1687881"/>
            <a:ext cx="2623108" cy="2585323"/>
          </a:xfrm>
          <a:prstGeom prst="rect">
            <a:avLst/>
          </a:prstGeom>
          <a:noFill/>
        </p:spPr>
        <p:txBody>
          <a:bodyPr wrap="square" rtlCol="0">
            <a:spAutoFit/>
          </a:bodyPr>
          <a:lstStyle/>
          <a:p>
            <a:r>
              <a:rPr lang="en-US" sz="1800" dirty="0"/>
              <a:t>Cray has the highest performance in 6/7 benchmarks</a:t>
            </a:r>
          </a:p>
          <a:p>
            <a:endParaRPr lang="en-US" sz="1800" dirty="0"/>
          </a:p>
          <a:p>
            <a:endParaRPr lang="en-US" sz="1800" dirty="0"/>
          </a:p>
          <a:p>
            <a:endParaRPr lang="en-US" sz="1800" dirty="0"/>
          </a:p>
          <a:p>
            <a:r>
              <a:rPr lang="en-US" sz="1800" dirty="0"/>
              <a:t>39x performance difference between Cray and LLVM/Clang!</a:t>
            </a:r>
          </a:p>
        </p:txBody>
      </p:sp>
      <p:cxnSp>
        <p:nvCxnSpPr>
          <p:cNvPr id="6" name="Straight Connector 5">
            <a:extLst>
              <a:ext uri="{FF2B5EF4-FFF2-40B4-BE49-F238E27FC236}">
                <a16:creationId xmlns:a16="http://schemas.microsoft.com/office/drawing/2014/main" id="{772308F3-9CBA-534C-9A59-5A156A0F002F}"/>
              </a:ext>
            </a:extLst>
          </p:cNvPr>
          <p:cNvCxnSpPr>
            <a:cxnSpLocks/>
          </p:cNvCxnSpPr>
          <p:nvPr/>
        </p:nvCxnSpPr>
        <p:spPr>
          <a:xfrm flipV="1">
            <a:off x="5586761" y="3691054"/>
            <a:ext cx="700130" cy="1"/>
          </a:xfrm>
          <a:prstGeom prst="line">
            <a:avLst/>
          </a:prstGeom>
          <a:ln w="25400">
            <a:solidFill>
              <a:schemeClr val="tx1"/>
            </a:solidFill>
            <a:headEnd type="arrow"/>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5667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C39F2-6B6D-2643-AC5D-997AFB735548}"/>
              </a:ext>
            </a:extLst>
          </p:cNvPr>
          <p:cNvSpPr>
            <a:spLocks noGrp="1"/>
          </p:cNvSpPr>
          <p:nvPr>
            <p:ph type="title"/>
          </p:nvPr>
        </p:nvSpPr>
        <p:spPr>
          <a:xfrm>
            <a:off x="360342" y="309072"/>
            <a:ext cx="6819000" cy="577200"/>
          </a:xfrm>
        </p:spPr>
        <p:txBody>
          <a:bodyPr/>
          <a:lstStyle/>
          <a:p>
            <a:r>
              <a:rPr lang="en-US" sz="2400" dirty="0"/>
              <a:t>Loop construct mapping explains 39x performance difference for 570.pbt</a:t>
            </a:r>
          </a:p>
        </p:txBody>
      </p:sp>
      <p:sp>
        <p:nvSpPr>
          <p:cNvPr id="4" name="Rectangle 3">
            <a:extLst>
              <a:ext uri="{FF2B5EF4-FFF2-40B4-BE49-F238E27FC236}">
                <a16:creationId xmlns:a16="http://schemas.microsoft.com/office/drawing/2014/main" id="{427319FF-38C2-1744-8285-36E9BDD21370}"/>
              </a:ext>
            </a:extLst>
          </p:cNvPr>
          <p:cNvSpPr/>
          <p:nvPr/>
        </p:nvSpPr>
        <p:spPr>
          <a:xfrm>
            <a:off x="360342" y="1698171"/>
            <a:ext cx="8392886" cy="1323439"/>
          </a:xfrm>
          <a:prstGeom prst="rect">
            <a:avLst/>
          </a:prstGeom>
        </p:spPr>
        <p:txBody>
          <a:bodyPr wrap="square">
            <a:spAutoFit/>
          </a:bodyPr>
          <a:lstStyle/>
          <a:p>
            <a:r>
              <a:rPr lang="en-US" sz="1600" dirty="0">
                <a:solidFill>
                  <a:srgbClr val="BC7A00"/>
                </a:solidFill>
                <a:latin typeface="Courier" pitchFamily="2" charset="0"/>
              </a:rPr>
              <a:t>#pragma omp target teams distribute </a:t>
            </a:r>
            <a:r>
              <a:rPr lang="en-US" sz="1600" b="1" dirty="0">
                <a:solidFill>
                  <a:srgbClr val="BC7A00"/>
                </a:solidFill>
                <a:latin typeface="Courier" pitchFamily="2" charset="0"/>
              </a:rPr>
              <a:t>parallel for</a:t>
            </a:r>
            <a:r>
              <a:rPr lang="en-US" sz="1600" dirty="0">
                <a:solidFill>
                  <a:srgbClr val="BC7A00"/>
                </a:solidFill>
                <a:latin typeface="Courier" pitchFamily="2" charset="0"/>
              </a:rPr>
              <a:t> private(i,k)</a:t>
            </a:r>
          </a:p>
          <a:p>
            <a:r>
              <a:rPr lang="en-US" sz="1600" b="1" dirty="0">
                <a:solidFill>
                  <a:srgbClr val="008000"/>
                </a:solidFill>
                <a:latin typeface="Courier" pitchFamily="2" charset="0"/>
              </a:rPr>
              <a:t>for</a:t>
            </a:r>
            <a:r>
              <a:rPr lang="en-US" sz="1600" dirty="0">
                <a:latin typeface="Courier" pitchFamily="2" charset="0"/>
              </a:rPr>
              <a:t> (j </a:t>
            </a:r>
            <a:r>
              <a:rPr lang="en-US" sz="1600" dirty="0">
                <a:solidFill>
                  <a:srgbClr val="666666"/>
                </a:solidFill>
                <a:latin typeface="Courier" pitchFamily="2" charset="0"/>
              </a:rPr>
              <a:t>=</a:t>
            </a:r>
            <a:r>
              <a:rPr lang="en-US" sz="1600" dirty="0">
                <a:latin typeface="Courier" pitchFamily="2" charset="0"/>
              </a:rPr>
              <a:t> </a:t>
            </a:r>
            <a:r>
              <a:rPr lang="en-US" sz="1600" dirty="0">
                <a:solidFill>
                  <a:srgbClr val="666666"/>
                </a:solidFill>
                <a:latin typeface="Courier" pitchFamily="2" charset="0"/>
              </a:rPr>
              <a:t>1</a:t>
            </a:r>
            <a:r>
              <a:rPr lang="en-US" sz="1600" dirty="0">
                <a:latin typeface="Courier" pitchFamily="2" charset="0"/>
              </a:rPr>
              <a:t>; j </a:t>
            </a:r>
            <a:r>
              <a:rPr lang="en-US" sz="1600" dirty="0">
                <a:solidFill>
                  <a:srgbClr val="666666"/>
                </a:solidFill>
                <a:latin typeface="Courier" pitchFamily="2" charset="0"/>
              </a:rPr>
              <a:t>&lt;=</a:t>
            </a:r>
            <a:r>
              <a:rPr lang="en-US" sz="1600" dirty="0">
                <a:latin typeface="Courier" pitchFamily="2" charset="0"/>
              </a:rPr>
              <a:t> gp12; j</a:t>
            </a:r>
            <a:r>
              <a:rPr lang="en-US" sz="1600" dirty="0">
                <a:solidFill>
                  <a:srgbClr val="666666"/>
                </a:solidFill>
                <a:latin typeface="Courier" pitchFamily="2" charset="0"/>
              </a:rPr>
              <a:t>++</a:t>
            </a:r>
            <a:r>
              <a:rPr lang="en-US" sz="1600" dirty="0">
                <a:latin typeface="Courier" pitchFamily="2" charset="0"/>
              </a:rPr>
              <a:t>) {</a:t>
            </a:r>
          </a:p>
          <a:p>
            <a:r>
              <a:rPr lang="en-US" sz="1600" dirty="0">
                <a:latin typeface="Courier" pitchFamily="2" charset="0"/>
              </a:rPr>
              <a:t>  </a:t>
            </a:r>
            <a:r>
              <a:rPr lang="en-US" sz="1600" b="1" dirty="0">
                <a:solidFill>
                  <a:srgbClr val="008000"/>
                </a:solidFill>
                <a:latin typeface="Courier" pitchFamily="2" charset="0"/>
              </a:rPr>
              <a:t>for</a:t>
            </a:r>
            <a:r>
              <a:rPr lang="en-US" sz="1600" dirty="0">
                <a:latin typeface="Courier" pitchFamily="2" charset="0"/>
              </a:rPr>
              <a:t> (i </a:t>
            </a:r>
            <a:r>
              <a:rPr lang="en-US" sz="1600" dirty="0">
                <a:solidFill>
                  <a:srgbClr val="666666"/>
                </a:solidFill>
                <a:latin typeface="Courier" pitchFamily="2" charset="0"/>
              </a:rPr>
              <a:t>=</a:t>
            </a:r>
            <a:r>
              <a:rPr lang="en-US" sz="1600" dirty="0">
                <a:latin typeface="Courier" pitchFamily="2" charset="0"/>
              </a:rPr>
              <a:t> </a:t>
            </a:r>
            <a:r>
              <a:rPr lang="en-US" sz="1600" dirty="0">
                <a:solidFill>
                  <a:srgbClr val="666666"/>
                </a:solidFill>
                <a:latin typeface="Courier" pitchFamily="2" charset="0"/>
              </a:rPr>
              <a:t>1</a:t>
            </a:r>
            <a:r>
              <a:rPr lang="en-US" sz="1600" dirty="0">
                <a:latin typeface="Courier" pitchFamily="2" charset="0"/>
              </a:rPr>
              <a:t>; i </a:t>
            </a:r>
            <a:r>
              <a:rPr lang="en-US" sz="1600" dirty="0">
                <a:solidFill>
                  <a:srgbClr val="666666"/>
                </a:solidFill>
                <a:latin typeface="Courier" pitchFamily="2" charset="0"/>
              </a:rPr>
              <a:t>&lt;=</a:t>
            </a:r>
            <a:r>
              <a:rPr lang="en-US" sz="1600" dirty="0">
                <a:latin typeface="Courier" pitchFamily="2" charset="0"/>
              </a:rPr>
              <a:t> isize</a:t>
            </a:r>
            <a:r>
              <a:rPr lang="en-US" sz="1600" dirty="0">
                <a:solidFill>
                  <a:srgbClr val="666666"/>
                </a:solidFill>
                <a:latin typeface="Courier" pitchFamily="2" charset="0"/>
              </a:rPr>
              <a:t>-1</a:t>
            </a:r>
            <a:r>
              <a:rPr lang="en-US" sz="1600" dirty="0">
                <a:latin typeface="Courier" pitchFamily="2" charset="0"/>
              </a:rPr>
              <a:t>; i</a:t>
            </a:r>
            <a:r>
              <a:rPr lang="en-US" sz="1600" dirty="0">
                <a:solidFill>
                  <a:srgbClr val="666666"/>
                </a:solidFill>
                <a:latin typeface="Courier" pitchFamily="2" charset="0"/>
              </a:rPr>
              <a:t>++</a:t>
            </a:r>
            <a:r>
              <a:rPr lang="en-US" sz="1600" dirty="0">
                <a:latin typeface="Courier" pitchFamily="2" charset="0"/>
              </a:rPr>
              <a:t>) {</a:t>
            </a:r>
          </a:p>
          <a:p>
            <a:r>
              <a:rPr lang="en-US" sz="1600" dirty="0">
                <a:latin typeface="Courier" pitchFamily="2" charset="0"/>
              </a:rPr>
              <a:t>    </a:t>
            </a:r>
            <a:r>
              <a:rPr lang="en-US" sz="1600" dirty="0">
                <a:solidFill>
                  <a:srgbClr val="BC7A00"/>
                </a:solidFill>
                <a:latin typeface="Courier" pitchFamily="2" charset="0"/>
              </a:rPr>
              <a:t>#pragma omp simd private(pivot,coeff)</a:t>
            </a:r>
          </a:p>
          <a:p>
            <a:r>
              <a:rPr lang="en-US" sz="1600" dirty="0">
                <a:latin typeface="Courier" pitchFamily="2" charset="0"/>
              </a:rPr>
              <a:t>    </a:t>
            </a:r>
            <a:r>
              <a:rPr lang="en-US" sz="1600" b="1" dirty="0">
                <a:solidFill>
                  <a:srgbClr val="008000"/>
                </a:solidFill>
                <a:latin typeface="Courier" pitchFamily="2" charset="0"/>
              </a:rPr>
              <a:t>for</a:t>
            </a:r>
            <a:r>
              <a:rPr lang="en-US" sz="1600" dirty="0">
                <a:latin typeface="Courier" pitchFamily="2" charset="0"/>
              </a:rPr>
              <a:t> (k </a:t>
            </a:r>
            <a:r>
              <a:rPr lang="en-US" sz="1600" dirty="0">
                <a:solidFill>
                  <a:srgbClr val="666666"/>
                </a:solidFill>
                <a:latin typeface="Courier" pitchFamily="2" charset="0"/>
              </a:rPr>
              <a:t>=</a:t>
            </a:r>
            <a:r>
              <a:rPr lang="en-US" sz="1600" dirty="0">
                <a:latin typeface="Courier" pitchFamily="2" charset="0"/>
              </a:rPr>
              <a:t> </a:t>
            </a:r>
            <a:r>
              <a:rPr lang="en-US" sz="1600" dirty="0">
                <a:solidFill>
                  <a:srgbClr val="666666"/>
                </a:solidFill>
                <a:latin typeface="Courier" pitchFamily="2" charset="0"/>
              </a:rPr>
              <a:t>1</a:t>
            </a:r>
            <a:r>
              <a:rPr lang="en-US" sz="1600" dirty="0">
                <a:latin typeface="Courier" pitchFamily="2" charset="0"/>
              </a:rPr>
              <a:t>; k </a:t>
            </a:r>
            <a:r>
              <a:rPr lang="en-US" sz="1600" dirty="0">
                <a:solidFill>
                  <a:srgbClr val="666666"/>
                </a:solidFill>
                <a:latin typeface="Courier" pitchFamily="2" charset="0"/>
              </a:rPr>
              <a:t>&lt;=</a:t>
            </a:r>
            <a:r>
              <a:rPr lang="en-US" sz="1600" dirty="0">
                <a:latin typeface="Courier" pitchFamily="2" charset="0"/>
              </a:rPr>
              <a:t> gp22; k</a:t>
            </a:r>
            <a:r>
              <a:rPr lang="en-US" sz="1600" dirty="0">
                <a:solidFill>
                  <a:srgbClr val="666666"/>
                </a:solidFill>
                <a:latin typeface="Courier" pitchFamily="2" charset="0"/>
              </a:rPr>
              <a:t>++</a:t>
            </a:r>
            <a:r>
              <a:rPr lang="en-US" sz="1600" dirty="0">
                <a:latin typeface="Courier" pitchFamily="2" charset="0"/>
              </a:rPr>
              <a:t>) {</a:t>
            </a:r>
            <a:endParaRPr lang="en-US" sz="1600" dirty="0">
              <a:effectLst/>
              <a:latin typeface="Courier" pitchFamily="2" charset="0"/>
            </a:endParaRPr>
          </a:p>
        </p:txBody>
      </p:sp>
      <p:sp>
        <p:nvSpPr>
          <p:cNvPr id="5" name="TextBox 4">
            <a:extLst>
              <a:ext uri="{FF2B5EF4-FFF2-40B4-BE49-F238E27FC236}">
                <a16:creationId xmlns:a16="http://schemas.microsoft.com/office/drawing/2014/main" id="{57A2C0B5-8CFB-3F49-9CA0-E27B3843D6C5}"/>
              </a:ext>
            </a:extLst>
          </p:cNvPr>
          <p:cNvSpPr txBox="1"/>
          <p:nvPr/>
        </p:nvSpPr>
        <p:spPr>
          <a:xfrm>
            <a:off x="5867400" y="2253630"/>
            <a:ext cx="3064242" cy="646331"/>
          </a:xfrm>
          <a:prstGeom prst="rect">
            <a:avLst/>
          </a:prstGeom>
          <a:noFill/>
        </p:spPr>
        <p:txBody>
          <a:bodyPr wrap="square" rtlCol="0">
            <a:spAutoFit/>
          </a:bodyPr>
          <a:lstStyle/>
          <a:p>
            <a:r>
              <a:rPr lang="en-US" sz="1800" dirty="0"/>
              <a:t>100 iterations in each of</a:t>
            </a:r>
            <a:br>
              <a:rPr lang="en-US" sz="1800" dirty="0"/>
            </a:br>
            <a:r>
              <a:rPr lang="en-US" sz="1800" dirty="0"/>
              <a:t>j, i, k loops</a:t>
            </a:r>
          </a:p>
        </p:txBody>
      </p:sp>
      <p:sp>
        <p:nvSpPr>
          <p:cNvPr id="6" name="TextBox 5">
            <a:extLst>
              <a:ext uri="{FF2B5EF4-FFF2-40B4-BE49-F238E27FC236}">
                <a16:creationId xmlns:a16="http://schemas.microsoft.com/office/drawing/2014/main" id="{2934C5F6-B580-7345-BC63-F8441220984D}"/>
              </a:ext>
            </a:extLst>
          </p:cNvPr>
          <p:cNvSpPr txBox="1"/>
          <p:nvPr/>
        </p:nvSpPr>
        <p:spPr>
          <a:xfrm>
            <a:off x="360342" y="1141911"/>
            <a:ext cx="7669415" cy="369332"/>
          </a:xfrm>
          <a:prstGeom prst="rect">
            <a:avLst/>
          </a:prstGeom>
          <a:noFill/>
        </p:spPr>
        <p:txBody>
          <a:bodyPr wrap="square" rtlCol="0">
            <a:spAutoFit/>
          </a:bodyPr>
          <a:lstStyle/>
          <a:p>
            <a:r>
              <a:rPr lang="en-US" sz="1800" dirty="0"/>
              <a:t>Must move “parallel for” to innermost loop for LLVM/Clang</a:t>
            </a:r>
          </a:p>
        </p:txBody>
      </p:sp>
      <p:graphicFrame>
        <p:nvGraphicFramePr>
          <p:cNvPr id="7" name="Table 6">
            <a:extLst>
              <a:ext uri="{FF2B5EF4-FFF2-40B4-BE49-F238E27FC236}">
                <a16:creationId xmlns:a16="http://schemas.microsoft.com/office/drawing/2014/main" id="{8A37007D-402F-544A-B11B-98F6B8C7A278}"/>
              </a:ext>
            </a:extLst>
          </p:cNvPr>
          <p:cNvGraphicFramePr>
            <a:graphicFrameLocks noGrp="1"/>
          </p:cNvGraphicFramePr>
          <p:nvPr>
            <p:extLst>
              <p:ext uri="{D42A27DB-BD31-4B8C-83A1-F6EECF244321}">
                <p14:modId xmlns:p14="http://schemas.microsoft.com/office/powerpoint/2010/main" val="3395344176"/>
              </p:ext>
            </p:extLst>
          </p:nvPr>
        </p:nvGraphicFramePr>
        <p:xfrm>
          <a:off x="605503" y="3277248"/>
          <a:ext cx="3951282" cy="1112520"/>
        </p:xfrm>
        <a:graphic>
          <a:graphicData uri="http://schemas.openxmlformats.org/drawingml/2006/table">
            <a:tbl>
              <a:tblPr firstRow="1" bandRow="1">
                <a:tableStyleId>{5C22544A-7EE6-4342-B048-85BDC9FD1C3A}</a:tableStyleId>
              </a:tblPr>
              <a:tblGrid>
                <a:gridCol w="1317094">
                  <a:extLst>
                    <a:ext uri="{9D8B030D-6E8A-4147-A177-3AD203B41FA5}">
                      <a16:colId xmlns:a16="http://schemas.microsoft.com/office/drawing/2014/main" val="383305684"/>
                    </a:ext>
                  </a:extLst>
                </a:gridCol>
                <a:gridCol w="1317094">
                  <a:extLst>
                    <a:ext uri="{9D8B030D-6E8A-4147-A177-3AD203B41FA5}">
                      <a16:colId xmlns:a16="http://schemas.microsoft.com/office/drawing/2014/main" val="1413028914"/>
                    </a:ext>
                  </a:extLst>
                </a:gridCol>
                <a:gridCol w="1317094">
                  <a:extLst>
                    <a:ext uri="{9D8B030D-6E8A-4147-A177-3AD203B41FA5}">
                      <a16:colId xmlns:a16="http://schemas.microsoft.com/office/drawing/2014/main" val="3156988624"/>
                    </a:ext>
                  </a:extLst>
                </a:gridCol>
              </a:tblGrid>
              <a:tr h="370840">
                <a:tc>
                  <a:txBody>
                    <a:bodyPr/>
                    <a:lstStyle/>
                    <a:p>
                      <a:endParaRPr lang="en-US" sz="1600" dirty="0"/>
                    </a:p>
                  </a:txBody>
                  <a:tcPr/>
                </a:tc>
                <a:tc>
                  <a:txBody>
                    <a:bodyPr/>
                    <a:lstStyle/>
                    <a:p>
                      <a:pPr algn="r"/>
                      <a:r>
                        <a:rPr lang="en-US" sz="1600" dirty="0"/>
                        <a:t>Before (s)</a:t>
                      </a:r>
                    </a:p>
                  </a:txBody>
                  <a:tcPr/>
                </a:tc>
                <a:tc>
                  <a:txBody>
                    <a:bodyPr/>
                    <a:lstStyle/>
                    <a:p>
                      <a:pPr algn="r"/>
                      <a:r>
                        <a:rPr lang="en-US" sz="1600" dirty="0"/>
                        <a:t>After (s)</a:t>
                      </a:r>
                    </a:p>
                  </a:txBody>
                  <a:tcPr/>
                </a:tc>
                <a:extLst>
                  <a:ext uri="{0D108BD9-81ED-4DB2-BD59-A6C34878D82A}">
                    <a16:rowId xmlns:a16="http://schemas.microsoft.com/office/drawing/2014/main" val="3582208089"/>
                  </a:ext>
                </a:extLst>
              </a:tr>
              <a:tr h="370840">
                <a:tc>
                  <a:txBody>
                    <a:bodyPr/>
                    <a:lstStyle/>
                    <a:p>
                      <a:r>
                        <a:rPr lang="en-US" sz="1600" dirty="0"/>
                        <a:t>Cray</a:t>
                      </a:r>
                    </a:p>
                  </a:txBody>
                  <a:tcPr/>
                </a:tc>
                <a:tc>
                  <a:txBody>
                    <a:bodyPr/>
                    <a:lstStyle/>
                    <a:p>
                      <a:pPr algn="r"/>
                      <a:r>
                        <a:rPr lang="en-US" sz="1600" dirty="0"/>
                        <a:t>5.0</a:t>
                      </a:r>
                    </a:p>
                  </a:txBody>
                  <a:tcPr/>
                </a:tc>
                <a:tc>
                  <a:txBody>
                    <a:bodyPr/>
                    <a:lstStyle/>
                    <a:p>
                      <a:pPr algn="r"/>
                      <a:r>
                        <a:rPr lang="en-US" sz="1600" dirty="0"/>
                        <a:t>5.0</a:t>
                      </a:r>
                    </a:p>
                  </a:txBody>
                  <a:tcPr/>
                </a:tc>
                <a:extLst>
                  <a:ext uri="{0D108BD9-81ED-4DB2-BD59-A6C34878D82A}">
                    <a16:rowId xmlns:a16="http://schemas.microsoft.com/office/drawing/2014/main" val="161453212"/>
                  </a:ext>
                </a:extLst>
              </a:tr>
              <a:tr h="370840">
                <a:tc>
                  <a:txBody>
                    <a:bodyPr/>
                    <a:lstStyle/>
                    <a:p>
                      <a:r>
                        <a:rPr lang="en-US" sz="1600" dirty="0"/>
                        <a:t>LLVM/Clang</a:t>
                      </a:r>
                    </a:p>
                  </a:txBody>
                  <a:tcPr/>
                </a:tc>
                <a:tc>
                  <a:txBody>
                    <a:bodyPr/>
                    <a:lstStyle/>
                    <a:p>
                      <a:pPr algn="r"/>
                      <a:r>
                        <a:rPr lang="en-US" sz="1600" dirty="0"/>
                        <a:t>440.4</a:t>
                      </a:r>
                    </a:p>
                  </a:txBody>
                  <a:tcPr/>
                </a:tc>
                <a:tc>
                  <a:txBody>
                    <a:bodyPr/>
                    <a:lstStyle/>
                    <a:p>
                      <a:pPr algn="r"/>
                      <a:r>
                        <a:rPr lang="en-US" sz="1600" dirty="0"/>
                        <a:t>3.6</a:t>
                      </a:r>
                    </a:p>
                  </a:txBody>
                  <a:tcPr/>
                </a:tc>
                <a:extLst>
                  <a:ext uri="{0D108BD9-81ED-4DB2-BD59-A6C34878D82A}">
                    <a16:rowId xmlns:a16="http://schemas.microsoft.com/office/drawing/2014/main" val="1692194953"/>
                  </a:ext>
                </a:extLst>
              </a:tr>
            </a:tbl>
          </a:graphicData>
        </a:graphic>
      </p:graphicFrame>
      <p:sp>
        <p:nvSpPr>
          <p:cNvPr id="9" name="TextBox 8">
            <a:extLst>
              <a:ext uri="{FF2B5EF4-FFF2-40B4-BE49-F238E27FC236}">
                <a16:creationId xmlns:a16="http://schemas.microsoft.com/office/drawing/2014/main" id="{7811F45A-EE4D-9240-94E3-C0BCF26E0078}"/>
              </a:ext>
            </a:extLst>
          </p:cNvPr>
          <p:cNvSpPr txBox="1"/>
          <p:nvPr/>
        </p:nvSpPr>
        <p:spPr>
          <a:xfrm>
            <a:off x="4858514" y="3208538"/>
            <a:ext cx="3994929" cy="1200329"/>
          </a:xfrm>
          <a:prstGeom prst="rect">
            <a:avLst/>
          </a:prstGeom>
          <a:noFill/>
        </p:spPr>
        <p:txBody>
          <a:bodyPr wrap="square" rtlCol="0">
            <a:spAutoFit/>
          </a:bodyPr>
          <a:lstStyle/>
          <a:p>
            <a:r>
              <a:rPr lang="en-US" sz="1800" dirty="0"/>
              <a:t>Table shows total time in 3 kernels:</a:t>
            </a:r>
            <a:br>
              <a:rPr lang="en-US" sz="1800" dirty="0"/>
            </a:br>
            <a:r>
              <a:rPr lang="en-US" sz="1800" dirty="0"/>
              <a:t>x_solve.c:708 (code fragment above)</a:t>
            </a:r>
            <a:br>
              <a:rPr lang="en-US" sz="1800" dirty="0"/>
            </a:br>
            <a:r>
              <a:rPr lang="en-US" sz="1800" dirty="0"/>
              <a:t>y_solve.c:689</a:t>
            </a:r>
            <a:br>
              <a:rPr lang="en-US" sz="1800" dirty="0"/>
            </a:br>
            <a:r>
              <a:rPr lang="en-US" sz="1800" dirty="0"/>
              <a:t>z_solve.c:691</a:t>
            </a:r>
          </a:p>
        </p:txBody>
      </p:sp>
      <p:sp>
        <p:nvSpPr>
          <p:cNvPr id="10" name="Rectangle 9">
            <a:extLst>
              <a:ext uri="{FF2B5EF4-FFF2-40B4-BE49-F238E27FC236}">
                <a16:creationId xmlns:a16="http://schemas.microsoft.com/office/drawing/2014/main" id="{89623205-BA52-9E47-B7C8-9D098D1DCAE1}"/>
              </a:ext>
            </a:extLst>
          </p:cNvPr>
          <p:cNvSpPr/>
          <p:nvPr/>
        </p:nvSpPr>
        <p:spPr>
          <a:xfrm>
            <a:off x="4769327" y="1698170"/>
            <a:ext cx="1614540" cy="343725"/>
          </a:xfrm>
          <a:prstGeom prst="rect">
            <a:avLst/>
          </a:prstGeom>
          <a:noFill/>
          <a:ln w="444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3C3EC4CD-5CAC-724D-B842-C5B43BDF101A}"/>
              </a:ext>
            </a:extLst>
          </p:cNvPr>
          <p:cNvCxnSpPr>
            <a:stCxn id="10" idx="2"/>
          </p:cNvCxnSpPr>
          <p:nvPr/>
        </p:nvCxnSpPr>
        <p:spPr>
          <a:xfrm flipH="1">
            <a:off x="4990744" y="2041895"/>
            <a:ext cx="585853" cy="317995"/>
          </a:xfrm>
          <a:prstGeom prst="line">
            <a:avLst/>
          </a:prstGeom>
          <a:ln w="44450">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9919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EA751-5AF1-484D-AFF4-18B958C88890}"/>
              </a:ext>
            </a:extLst>
          </p:cNvPr>
          <p:cNvSpPr>
            <a:spLocks noGrp="1"/>
          </p:cNvSpPr>
          <p:nvPr>
            <p:ph type="title"/>
          </p:nvPr>
        </p:nvSpPr>
        <p:spPr>
          <a:xfrm>
            <a:off x="360342" y="241227"/>
            <a:ext cx="6819000" cy="577200"/>
          </a:xfrm>
        </p:spPr>
        <p:txBody>
          <a:bodyPr/>
          <a:lstStyle/>
          <a:p>
            <a:r>
              <a:rPr lang="en-US" sz="2600" dirty="0"/>
              <a:t>Preparing OpenMP applications for the CPU+GPU nodes of Perlmutter</a:t>
            </a:r>
          </a:p>
        </p:txBody>
      </p:sp>
      <p:sp>
        <p:nvSpPr>
          <p:cNvPr id="3" name="Text Placeholder 2">
            <a:extLst>
              <a:ext uri="{FF2B5EF4-FFF2-40B4-BE49-F238E27FC236}">
                <a16:creationId xmlns:a16="http://schemas.microsoft.com/office/drawing/2014/main" id="{80268730-2FBF-A440-8840-8F943FEC1783}"/>
              </a:ext>
            </a:extLst>
          </p:cNvPr>
          <p:cNvSpPr>
            <a:spLocks noGrp="1"/>
          </p:cNvSpPr>
          <p:nvPr>
            <p:ph type="body" idx="1"/>
          </p:nvPr>
        </p:nvSpPr>
        <p:spPr/>
        <p:txBody>
          <a:bodyPr/>
          <a:lstStyle/>
          <a:p>
            <a:r>
              <a:rPr lang="en-US" sz="1800" dirty="0"/>
              <a:t>Try to use combined OpenMP compute constructs</a:t>
            </a:r>
            <a:br>
              <a:rPr lang="en-US" sz="1800" dirty="0"/>
            </a:br>
            <a:r>
              <a:rPr lang="en-US" sz="1800" dirty="0"/>
              <a:t>	#pragma omp target teams </a:t>
            </a:r>
            <a:r>
              <a:rPr lang="en-US" sz="1800" u="sng" dirty="0"/>
              <a:t>distribute</a:t>
            </a:r>
            <a:r>
              <a:rPr lang="en-US" sz="1800" dirty="0"/>
              <a:t> parallel </a:t>
            </a:r>
            <a:r>
              <a:rPr lang="en-US" sz="1800" u="sng" dirty="0"/>
              <a:t>for</a:t>
            </a:r>
            <a:r>
              <a:rPr lang="en-US" sz="1800" dirty="0"/>
              <a:t> </a:t>
            </a:r>
            <a:r>
              <a:rPr lang="en-US" sz="1800" u="sng" dirty="0"/>
              <a:t>simd</a:t>
            </a:r>
            <a:r>
              <a:rPr lang="en-US" sz="1800" dirty="0"/>
              <a:t> collapse(N)</a:t>
            </a:r>
          </a:p>
          <a:p>
            <a:r>
              <a:rPr lang="en-US" sz="1800" dirty="0"/>
              <a:t>Minimize use of double/triple pointers and nested data structures in offloaded code regions</a:t>
            </a:r>
          </a:p>
          <a:p>
            <a:pPr lvl="1"/>
            <a:r>
              <a:rPr lang="en-US" sz="1800" dirty="0"/>
              <a:t>More complicated to map between host and device</a:t>
            </a:r>
          </a:p>
          <a:p>
            <a:pPr lvl="1"/>
            <a:r>
              <a:rPr lang="en-US" sz="1800" dirty="0"/>
              <a:t>Unlikely to perform well</a:t>
            </a:r>
          </a:p>
          <a:p>
            <a:pPr lvl="2"/>
            <a:r>
              <a:rPr lang="en-US" sz="1800" dirty="0"/>
              <a:t>More data transfers between CPU and GPU</a:t>
            </a:r>
          </a:p>
          <a:p>
            <a:pPr lvl="2"/>
            <a:r>
              <a:rPr lang="en-US" sz="1800" dirty="0"/>
              <a:t>Indirection in GPU kernels prevents coalesced memory access</a:t>
            </a:r>
          </a:p>
          <a:p>
            <a:r>
              <a:rPr lang="en-US" sz="1800" dirty="0"/>
              <a:t>Test your application using the OpenMP compilers on Cori-GPU: we recommend LLVM/Clang for C/C++ and Cray for Fortran</a:t>
            </a:r>
          </a:p>
        </p:txBody>
      </p:sp>
    </p:spTree>
    <p:extLst>
      <p:ext uri="{BB962C8B-B14F-4D97-AF65-F5344CB8AC3E}">
        <p14:creationId xmlns:p14="http://schemas.microsoft.com/office/powerpoint/2010/main" val="2357017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5233B-0F35-9F44-A708-1E7158012318}"/>
              </a:ext>
            </a:extLst>
          </p:cNvPr>
          <p:cNvSpPr>
            <a:spLocks noGrp="1"/>
          </p:cNvSpPr>
          <p:nvPr>
            <p:ph type="title"/>
          </p:nvPr>
        </p:nvSpPr>
        <p:spPr/>
        <p:txBody>
          <a:bodyPr/>
          <a:lstStyle/>
          <a:p>
            <a:r>
              <a:rPr lang="en-US" dirty="0"/>
              <a:t>OpenMP in Perlmutter timeframe</a:t>
            </a:r>
          </a:p>
        </p:txBody>
      </p:sp>
      <p:sp>
        <p:nvSpPr>
          <p:cNvPr id="3" name="Text Placeholder 2">
            <a:extLst>
              <a:ext uri="{FF2B5EF4-FFF2-40B4-BE49-F238E27FC236}">
                <a16:creationId xmlns:a16="http://schemas.microsoft.com/office/drawing/2014/main" id="{BD861DE6-0696-3946-B628-A7D90184BE63}"/>
              </a:ext>
            </a:extLst>
          </p:cNvPr>
          <p:cNvSpPr>
            <a:spLocks noGrp="1"/>
          </p:cNvSpPr>
          <p:nvPr>
            <p:ph type="body" idx="1"/>
          </p:nvPr>
        </p:nvSpPr>
        <p:spPr/>
        <p:txBody>
          <a:bodyPr/>
          <a:lstStyle/>
          <a:p>
            <a:r>
              <a:rPr lang="en-US" sz="1800" b="1" u="sng" dirty="0"/>
              <a:t>NEW</a:t>
            </a:r>
            <a:r>
              <a:rPr lang="en-US" sz="1800" dirty="0"/>
              <a:t>: The PGI compiler will provide OpenMP GPU acceleration</a:t>
            </a:r>
          </a:p>
          <a:p>
            <a:pPr lvl="1"/>
            <a:r>
              <a:rPr lang="en-US" sz="1800" dirty="0"/>
              <a:t>Part of an NRE effort between NERSC and NVIDIA/PGI</a:t>
            </a:r>
          </a:p>
          <a:p>
            <a:r>
              <a:rPr lang="en-US" sz="1800" dirty="0"/>
              <a:t>The open-source Clang/Flang compilers will continue to improve</a:t>
            </a:r>
          </a:p>
          <a:p>
            <a:r>
              <a:rPr lang="en-US" sz="1800" dirty="0"/>
              <a:t>OpenMP-5.0 features will help productivity and performance on GPUs</a:t>
            </a:r>
          </a:p>
          <a:p>
            <a:pPr lvl="1"/>
            <a:r>
              <a:rPr lang="en-US" sz="1800" dirty="0"/>
              <a:t>Unified Virtual Memory: Easier to get up and running on the GPU even with codes containing double/triple pointers, nested data structures and C++ STL containers</a:t>
            </a:r>
          </a:p>
          <a:p>
            <a:pPr lvl="2"/>
            <a:r>
              <a:rPr lang="en-US" sz="1800" dirty="0"/>
              <a:t>Please be aware that these programming abstractions may not perform well on the GPU</a:t>
            </a:r>
          </a:p>
          <a:p>
            <a:pPr lvl="1"/>
            <a:r>
              <a:rPr lang="en-US" sz="1800" dirty="0"/>
              <a:t>Memory Allocators: Enables portable use of GPU shared memory</a:t>
            </a:r>
          </a:p>
        </p:txBody>
      </p:sp>
    </p:spTree>
    <p:extLst>
      <p:ext uri="{BB962C8B-B14F-4D97-AF65-F5344CB8AC3E}">
        <p14:creationId xmlns:p14="http://schemas.microsoft.com/office/powerpoint/2010/main" val="3720360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B6F08-9975-244C-94BA-F9C843CD8276}"/>
              </a:ext>
            </a:extLst>
          </p:cNvPr>
          <p:cNvSpPr>
            <a:spLocks noGrp="1"/>
          </p:cNvSpPr>
          <p:nvPr>
            <p:ph type="title"/>
          </p:nvPr>
        </p:nvSpPr>
        <p:spPr/>
        <p:txBody>
          <a:bodyPr/>
          <a:lstStyle/>
          <a:p>
            <a:r>
              <a:rPr lang="en-US" dirty="0"/>
              <a:t>Overview</a:t>
            </a:r>
          </a:p>
        </p:txBody>
      </p:sp>
      <p:sp>
        <p:nvSpPr>
          <p:cNvPr id="6" name="Google Shape;345;p33">
            <a:extLst>
              <a:ext uri="{FF2B5EF4-FFF2-40B4-BE49-F238E27FC236}">
                <a16:creationId xmlns:a16="http://schemas.microsoft.com/office/drawing/2014/main" id="{463ACF3B-FC8B-A441-BBF6-ECA285766868}"/>
              </a:ext>
            </a:extLst>
          </p:cNvPr>
          <p:cNvSpPr/>
          <p:nvPr/>
        </p:nvSpPr>
        <p:spPr>
          <a:xfrm>
            <a:off x="1206582" y="1604701"/>
            <a:ext cx="5494667" cy="120743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rgbClr val="C98C00"/>
                </a:solidFill>
                <a:latin typeface="Courier"/>
                <a:ea typeface="Courier"/>
                <a:cs typeface="Courier"/>
                <a:sym typeface="Courier"/>
              </a:rPr>
              <a:t>#pragma omp parallel for </a:t>
            </a:r>
            <a:r>
              <a:rPr lang="en-US" sz="2000" b="1" i="0" u="none" strike="noStrike" cap="none" dirty="0">
                <a:solidFill>
                  <a:srgbClr val="C98C00"/>
                </a:solidFill>
                <a:latin typeface="Courier"/>
                <a:ea typeface="Courier"/>
                <a:cs typeface="Courier"/>
                <a:sym typeface="Courier"/>
              </a:rPr>
              <a:t>[simd?]</a:t>
            </a:r>
            <a:endParaRPr sz="20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dirty="0">
                <a:solidFill>
                  <a:srgbClr val="008F00"/>
                </a:solidFill>
                <a:latin typeface="Courier"/>
                <a:ea typeface="Courier"/>
                <a:cs typeface="Courier"/>
                <a:sym typeface="Courier"/>
              </a:rPr>
              <a:t>for</a:t>
            </a:r>
            <a:r>
              <a:rPr lang="en-US" sz="2000" b="0" i="0" u="none" strike="noStrike" cap="none" dirty="0">
                <a:solidFill>
                  <a:srgbClr val="000000"/>
                </a:solidFill>
                <a:latin typeface="Courier"/>
                <a:ea typeface="Courier"/>
                <a:cs typeface="Courier"/>
                <a:sym typeface="Courier"/>
              </a:rPr>
              <a:t> (j</a:t>
            </a:r>
            <a:r>
              <a:rPr lang="en-US" sz="2000" b="0" i="0" u="none" strike="noStrike" cap="none" dirty="0">
                <a:solidFill>
                  <a:srgbClr val="797979"/>
                </a:solidFill>
                <a:latin typeface="Courier"/>
                <a:ea typeface="Courier"/>
                <a:cs typeface="Courier"/>
                <a:sym typeface="Courier"/>
              </a:rPr>
              <a:t>=0</a:t>
            </a:r>
            <a:r>
              <a:rPr lang="en-US" sz="2000" b="0" i="0" u="none" strike="noStrike" cap="none" dirty="0">
                <a:solidFill>
                  <a:srgbClr val="000000"/>
                </a:solidFill>
                <a:latin typeface="Courier"/>
                <a:ea typeface="Courier"/>
                <a:cs typeface="Courier"/>
                <a:sym typeface="Courier"/>
              </a:rPr>
              <a:t>; j</a:t>
            </a:r>
            <a:r>
              <a:rPr lang="en-US" sz="2000" b="0" i="0" u="none" strike="noStrike" cap="none" dirty="0">
                <a:solidFill>
                  <a:srgbClr val="797979"/>
                </a:solidFill>
                <a:latin typeface="Courier"/>
                <a:ea typeface="Courier"/>
                <a:cs typeface="Courier"/>
                <a:sym typeface="Courier"/>
              </a:rPr>
              <a:t>&lt;N</a:t>
            </a:r>
            <a:r>
              <a:rPr lang="en-US" sz="2000" b="0" i="0" u="none" strike="noStrike" cap="none" dirty="0">
                <a:solidFill>
                  <a:srgbClr val="000000"/>
                </a:solidFill>
                <a:latin typeface="Courier"/>
                <a:ea typeface="Courier"/>
                <a:cs typeface="Courier"/>
                <a:sym typeface="Courier"/>
              </a:rPr>
              <a:t>; j</a:t>
            </a:r>
            <a:r>
              <a:rPr lang="en-US" sz="2000" b="0" i="0" u="none" strike="noStrike" cap="none" dirty="0">
                <a:solidFill>
                  <a:srgbClr val="797979"/>
                </a:solidFill>
                <a:latin typeface="Courier"/>
                <a:ea typeface="Courier"/>
                <a:cs typeface="Courier"/>
                <a:sym typeface="Courier"/>
              </a:rPr>
              <a:t>++</a:t>
            </a:r>
            <a:r>
              <a:rPr lang="en-US" sz="2000" b="0" i="0" u="none" strike="noStrike" cap="none" dirty="0">
                <a:solidFill>
                  <a:srgbClr val="000000"/>
                </a:solidFill>
                <a:latin typeface="Courier"/>
                <a:ea typeface="Courier"/>
                <a:cs typeface="Courier"/>
                <a:sym typeface="Courier"/>
              </a:rPr>
              <a:t>)</a:t>
            </a: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dirty="0">
                <a:solidFill>
                  <a:srgbClr val="000000"/>
                </a:solidFill>
                <a:latin typeface="Courier"/>
                <a:ea typeface="Courier"/>
                <a:cs typeface="Courier"/>
                <a:sym typeface="Courier"/>
              </a:rPr>
              <a:t>  a[j] </a:t>
            </a:r>
            <a:r>
              <a:rPr lang="en-US" sz="2000" b="0" i="0" u="none" strike="noStrike" cap="none" dirty="0">
                <a:solidFill>
                  <a:srgbClr val="797979"/>
                </a:solidFill>
                <a:latin typeface="Courier"/>
                <a:ea typeface="Courier"/>
                <a:cs typeface="Courier"/>
                <a:sym typeface="Courier"/>
              </a:rPr>
              <a:t>=</a:t>
            </a:r>
            <a:r>
              <a:rPr lang="en-US" sz="2000" b="0" i="0" u="none" strike="noStrike" cap="none" dirty="0">
                <a:solidFill>
                  <a:srgbClr val="000000"/>
                </a:solidFill>
                <a:latin typeface="Courier"/>
                <a:ea typeface="Courier"/>
                <a:cs typeface="Courier"/>
                <a:sym typeface="Courier"/>
              </a:rPr>
              <a:t> b[j] </a:t>
            </a:r>
            <a:r>
              <a:rPr lang="en-US" sz="2000" b="0" i="0" u="none" strike="noStrike" cap="none" dirty="0">
                <a:solidFill>
                  <a:srgbClr val="797979"/>
                </a:solidFill>
                <a:latin typeface="Courier"/>
                <a:ea typeface="Courier"/>
                <a:cs typeface="Courier"/>
                <a:sym typeface="Courier"/>
              </a:rPr>
              <a:t>+ </a:t>
            </a:r>
            <a:r>
              <a:rPr lang="en-US" sz="2000" b="0" i="0" u="none" strike="noStrike" cap="none" dirty="0">
                <a:solidFill>
                  <a:srgbClr val="000000"/>
                </a:solidFill>
                <a:latin typeface="Courier"/>
                <a:ea typeface="Courier"/>
                <a:cs typeface="Courier"/>
                <a:sym typeface="Courier"/>
              </a:rPr>
              <a:t>scalar</a:t>
            </a:r>
            <a:r>
              <a:rPr lang="en-US" sz="2000" b="0" i="0" u="none" strike="noStrike" cap="none" dirty="0">
                <a:solidFill>
                  <a:srgbClr val="797979"/>
                </a:solidFill>
                <a:latin typeface="Courier"/>
                <a:ea typeface="Courier"/>
                <a:cs typeface="Courier"/>
                <a:sym typeface="Courier"/>
              </a:rPr>
              <a:t>*</a:t>
            </a:r>
            <a:r>
              <a:rPr lang="en-US" sz="2000" b="0" i="0" u="none" strike="noStrike" cap="none" dirty="0">
                <a:solidFill>
                  <a:srgbClr val="000000"/>
                </a:solidFill>
                <a:latin typeface="Courier"/>
                <a:ea typeface="Courier"/>
                <a:cs typeface="Courier"/>
                <a:sym typeface="Courier"/>
              </a:rPr>
              <a:t>c[j];</a:t>
            </a:r>
            <a:endParaRPr sz="2000" b="0" i="0" u="none" strike="noStrike" cap="none" dirty="0">
              <a:solidFill>
                <a:srgbClr val="000000"/>
              </a:solidFill>
              <a:latin typeface="Arial"/>
              <a:ea typeface="Arial"/>
              <a:cs typeface="Arial"/>
              <a:sym typeface="Arial"/>
            </a:endParaRPr>
          </a:p>
        </p:txBody>
      </p:sp>
      <p:sp>
        <p:nvSpPr>
          <p:cNvPr id="7" name="TextBox 6">
            <a:extLst>
              <a:ext uri="{FF2B5EF4-FFF2-40B4-BE49-F238E27FC236}">
                <a16:creationId xmlns:a16="http://schemas.microsoft.com/office/drawing/2014/main" id="{427DE862-B16E-6A43-88A2-185191631308}"/>
              </a:ext>
            </a:extLst>
          </p:cNvPr>
          <p:cNvSpPr txBox="1"/>
          <p:nvPr/>
        </p:nvSpPr>
        <p:spPr>
          <a:xfrm>
            <a:off x="1206583" y="1118213"/>
            <a:ext cx="6151147" cy="400110"/>
          </a:xfrm>
          <a:prstGeom prst="rect">
            <a:avLst/>
          </a:prstGeom>
          <a:noFill/>
        </p:spPr>
        <p:txBody>
          <a:bodyPr wrap="square" rtlCol="0">
            <a:spAutoFit/>
          </a:bodyPr>
          <a:lstStyle/>
          <a:p>
            <a:r>
              <a:rPr lang="en-US" sz="2000" dirty="0"/>
              <a:t>OpenMP works extremely well on the CPU:</a:t>
            </a:r>
          </a:p>
        </p:txBody>
      </p:sp>
      <p:sp>
        <p:nvSpPr>
          <p:cNvPr id="8" name="TextBox 7">
            <a:extLst>
              <a:ext uri="{FF2B5EF4-FFF2-40B4-BE49-F238E27FC236}">
                <a16:creationId xmlns:a16="http://schemas.microsoft.com/office/drawing/2014/main" id="{706377CF-8EDC-6A4C-AFA4-B5942849DD18}"/>
              </a:ext>
            </a:extLst>
          </p:cNvPr>
          <p:cNvSpPr txBox="1"/>
          <p:nvPr/>
        </p:nvSpPr>
        <p:spPr>
          <a:xfrm>
            <a:off x="1206582" y="2980893"/>
            <a:ext cx="6789102" cy="1015663"/>
          </a:xfrm>
          <a:prstGeom prst="rect">
            <a:avLst/>
          </a:prstGeom>
          <a:noFill/>
        </p:spPr>
        <p:txBody>
          <a:bodyPr wrap="square" rtlCol="0">
            <a:spAutoFit/>
          </a:bodyPr>
          <a:lstStyle/>
          <a:p>
            <a:r>
              <a:rPr lang="en-US" sz="2000" dirty="0"/>
              <a:t>How do we use OpenMP on GPUs?</a:t>
            </a:r>
          </a:p>
          <a:p>
            <a:endParaRPr lang="en-US" sz="2000" dirty="0"/>
          </a:p>
          <a:p>
            <a:r>
              <a:rPr lang="en-US" sz="2000" dirty="0"/>
              <a:t>How well does it perform?</a:t>
            </a:r>
          </a:p>
        </p:txBody>
      </p:sp>
    </p:spTree>
    <p:extLst>
      <p:ext uri="{BB962C8B-B14F-4D97-AF65-F5344CB8AC3E}">
        <p14:creationId xmlns:p14="http://schemas.microsoft.com/office/powerpoint/2010/main" val="3515117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FF3AD-CF91-E640-AD55-9BFD79228760}"/>
              </a:ext>
            </a:extLst>
          </p:cNvPr>
          <p:cNvSpPr>
            <a:spLocks noGrp="1"/>
          </p:cNvSpPr>
          <p:nvPr>
            <p:ph type="title"/>
          </p:nvPr>
        </p:nvSpPr>
        <p:spPr/>
        <p:txBody>
          <a:bodyPr/>
          <a:lstStyle/>
          <a:p>
            <a:r>
              <a:rPr lang="en-US" dirty="0"/>
              <a:t>Conclusions</a:t>
            </a:r>
          </a:p>
        </p:txBody>
      </p:sp>
      <p:sp>
        <p:nvSpPr>
          <p:cNvPr id="3" name="Text Placeholder 2">
            <a:extLst>
              <a:ext uri="{FF2B5EF4-FFF2-40B4-BE49-F238E27FC236}">
                <a16:creationId xmlns:a16="http://schemas.microsoft.com/office/drawing/2014/main" id="{8716FA29-E9EA-EB41-8F8E-28A56E36C754}"/>
              </a:ext>
            </a:extLst>
          </p:cNvPr>
          <p:cNvSpPr>
            <a:spLocks noGrp="1"/>
          </p:cNvSpPr>
          <p:nvPr>
            <p:ph type="body" idx="1"/>
          </p:nvPr>
        </p:nvSpPr>
        <p:spPr/>
        <p:txBody>
          <a:bodyPr/>
          <a:lstStyle/>
          <a:p>
            <a:r>
              <a:rPr lang="en-US" sz="1800" dirty="0"/>
              <a:t>Directive-based programs can perform close to the hardware peak / CUDA</a:t>
            </a:r>
          </a:p>
          <a:p>
            <a:pPr lvl="1"/>
            <a:r>
              <a:rPr lang="en-US" sz="1800" dirty="0"/>
              <a:t>The XL compiler shows that OpenMP performance can be competitive with OpenACC</a:t>
            </a:r>
          </a:p>
          <a:p>
            <a:pPr lvl="1"/>
            <a:r>
              <a:rPr lang="en-US" sz="1800" dirty="0"/>
              <a:t>We expect PGI’s OpenMP compiler to perform well on Perlmutter</a:t>
            </a:r>
          </a:p>
          <a:p>
            <a:r>
              <a:rPr lang="en-US" sz="1800" dirty="0"/>
              <a:t>Performance portability remains a challenge</a:t>
            </a:r>
          </a:p>
          <a:p>
            <a:pPr lvl="1"/>
            <a:r>
              <a:rPr lang="en-US" sz="1800" dirty="0"/>
              <a:t>Short-running OpenMP target regions are not competitive on CPUs</a:t>
            </a:r>
          </a:p>
          <a:p>
            <a:pPr lvl="1"/>
            <a:r>
              <a:rPr lang="en-US" sz="1800" dirty="0"/>
              <a:t>Compilers map OpenMP constructs to GPUs in different ways</a:t>
            </a:r>
          </a:p>
          <a:p>
            <a:pPr lvl="2"/>
            <a:r>
              <a:rPr lang="en-US" sz="1800" dirty="0"/>
              <a:t>Combined constructs mitigate this issue</a:t>
            </a:r>
          </a:p>
          <a:p>
            <a:pPr lvl="1"/>
            <a:endParaRPr lang="en-US" dirty="0"/>
          </a:p>
        </p:txBody>
      </p:sp>
    </p:spTree>
    <p:extLst>
      <p:ext uri="{BB962C8B-B14F-4D97-AF65-F5344CB8AC3E}">
        <p14:creationId xmlns:p14="http://schemas.microsoft.com/office/powerpoint/2010/main" val="3956519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B999C-9030-F94C-BFC7-58F12E4E72BE}"/>
              </a:ext>
            </a:extLst>
          </p:cNvPr>
          <p:cNvSpPr>
            <a:spLocks noGrp="1"/>
          </p:cNvSpPr>
          <p:nvPr>
            <p:ph type="title"/>
          </p:nvPr>
        </p:nvSpPr>
        <p:spPr>
          <a:xfrm>
            <a:off x="232751" y="219961"/>
            <a:ext cx="6819000" cy="577200"/>
          </a:xfrm>
        </p:spPr>
        <p:txBody>
          <a:bodyPr/>
          <a:lstStyle/>
          <a:p>
            <a:r>
              <a:rPr lang="en-US" sz="2400" dirty="0"/>
              <a:t>The V100 memory hierarchy and the matrix transpose algorithm</a:t>
            </a:r>
          </a:p>
        </p:txBody>
      </p:sp>
      <p:pic>
        <p:nvPicPr>
          <p:cNvPr id="4" name="Picture 3">
            <a:extLst>
              <a:ext uri="{FF2B5EF4-FFF2-40B4-BE49-F238E27FC236}">
                <a16:creationId xmlns:a16="http://schemas.microsoft.com/office/drawing/2014/main" id="{2E0381B3-DF20-5946-91E2-CA5EB4F25206}"/>
              </a:ext>
            </a:extLst>
          </p:cNvPr>
          <p:cNvPicPr>
            <a:picLocks noChangeAspect="1"/>
          </p:cNvPicPr>
          <p:nvPr/>
        </p:nvPicPr>
        <p:blipFill>
          <a:blip r:embed="rId3"/>
          <a:stretch>
            <a:fillRect/>
          </a:stretch>
        </p:blipFill>
        <p:spPr>
          <a:xfrm>
            <a:off x="552896" y="1009392"/>
            <a:ext cx="3487477" cy="2640879"/>
          </a:xfrm>
          <a:prstGeom prst="rect">
            <a:avLst/>
          </a:prstGeom>
        </p:spPr>
      </p:pic>
      <p:sp>
        <p:nvSpPr>
          <p:cNvPr id="6" name="Google Shape;354;p34">
            <a:extLst>
              <a:ext uri="{FF2B5EF4-FFF2-40B4-BE49-F238E27FC236}">
                <a16:creationId xmlns:a16="http://schemas.microsoft.com/office/drawing/2014/main" id="{B8D8CF76-1CE7-A84F-B9CD-4591006D345C}"/>
              </a:ext>
            </a:extLst>
          </p:cNvPr>
          <p:cNvSpPr txBox="1"/>
          <p:nvPr/>
        </p:nvSpPr>
        <p:spPr>
          <a:xfrm>
            <a:off x="232751" y="3757184"/>
            <a:ext cx="4638455" cy="554490"/>
          </a:xfrm>
          <a:prstGeom prst="rect">
            <a:avLst/>
          </a:prstGeom>
          <a:noFill/>
          <a:ln w="25400" cap="flat" cmpd="sng">
            <a:noFill/>
            <a:prstDash val="solid"/>
            <a:round/>
            <a:headEnd type="none" w="sm" len="sm"/>
            <a:tailEnd type="none" w="sm" len="sm"/>
          </a:ln>
        </p:spPr>
        <p:txBody>
          <a:bodyPr spcFirstLastPara="1" wrap="square" lIns="91425" tIns="45700" rIns="91425" bIns="45700" anchor="t" anchorCtr="0">
            <a:noAutofit/>
          </a:bodyPr>
          <a:lstStyle/>
          <a:p>
            <a:pPr>
              <a:buSzPts val="2400"/>
            </a:pPr>
            <a:r>
              <a:rPr lang="en-US" dirty="0"/>
              <a:t>(Image from “VOLTA Architecture and performance optimization” by Guillaume Thomas-Collignon and Paulius Micikevicius at GTC-2018)</a:t>
            </a:r>
          </a:p>
        </p:txBody>
      </p:sp>
      <p:sp>
        <p:nvSpPr>
          <p:cNvPr id="7" name="Google Shape;354;p34">
            <a:extLst>
              <a:ext uri="{FF2B5EF4-FFF2-40B4-BE49-F238E27FC236}">
                <a16:creationId xmlns:a16="http://schemas.microsoft.com/office/drawing/2014/main" id="{EF132D63-2491-E746-84E1-AD44167EBB66}"/>
              </a:ext>
            </a:extLst>
          </p:cNvPr>
          <p:cNvSpPr txBox="1"/>
          <p:nvPr/>
        </p:nvSpPr>
        <p:spPr>
          <a:xfrm>
            <a:off x="4319571" y="1009392"/>
            <a:ext cx="4146697" cy="972286"/>
          </a:xfrm>
          <a:prstGeom prst="rect">
            <a:avLst/>
          </a:prstGeom>
          <a:noFill/>
          <a:ln w="25400" cap="flat" cmpd="sng">
            <a:noFill/>
            <a:prstDash val="solid"/>
            <a:round/>
            <a:headEnd type="none" w="sm" len="sm"/>
            <a:tailEnd type="none" w="sm" len="sm"/>
          </a:ln>
        </p:spPr>
        <p:txBody>
          <a:bodyPr spcFirstLastPara="1" wrap="square" lIns="91425" tIns="45700" rIns="91425" bIns="45700" anchor="t" anchorCtr="0">
            <a:noAutofit/>
          </a:bodyPr>
          <a:lstStyle/>
          <a:p>
            <a:pPr>
              <a:buSzPts val="2400"/>
            </a:pPr>
            <a:r>
              <a:rPr lang="en-US" sz="1800" dirty="0"/>
              <a:t>128 KB combined L1 / shared memory per SM</a:t>
            </a:r>
          </a:p>
        </p:txBody>
      </p:sp>
      <p:sp>
        <p:nvSpPr>
          <p:cNvPr id="8" name="Google Shape;354;p34">
            <a:extLst>
              <a:ext uri="{FF2B5EF4-FFF2-40B4-BE49-F238E27FC236}">
                <a16:creationId xmlns:a16="http://schemas.microsoft.com/office/drawing/2014/main" id="{8BDC0778-5B92-8248-8ACB-62A2B04BD428}"/>
              </a:ext>
            </a:extLst>
          </p:cNvPr>
          <p:cNvSpPr txBox="1"/>
          <p:nvPr/>
        </p:nvSpPr>
        <p:spPr>
          <a:xfrm>
            <a:off x="4626658" y="2319198"/>
            <a:ext cx="4262161" cy="1540421"/>
          </a:xfrm>
          <a:prstGeom prst="rect">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a:buSzPts val="2400"/>
            </a:pPr>
            <a:r>
              <a:rPr lang="en-US" sz="1800" dirty="0"/>
              <a:t>1. Tile loops to use L1 cache</a:t>
            </a:r>
          </a:p>
          <a:p>
            <a:pPr marL="342900" indent="-342900">
              <a:buSzPts val="2400"/>
              <a:buFont typeface="+mj-lt"/>
              <a:buAutoNum type="arabicPeriod"/>
            </a:pPr>
            <a:endParaRPr lang="en-US" sz="1800" dirty="0"/>
          </a:p>
          <a:p>
            <a:pPr>
              <a:buSzPts val="2400"/>
            </a:pPr>
            <a:r>
              <a:rPr lang="en-US" sz="1800" dirty="0"/>
              <a:t>2. Tile loops and do the transpose in a team private array allocated in GPU shared memory -- IBM compiler only</a:t>
            </a:r>
          </a:p>
        </p:txBody>
      </p:sp>
    </p:spTree>
    <p:extLst>
      <p:ext uri="{BB962C8B-B14F-4D97-AF65-F5344CB8AC3E}">
        <p14:creationId xmlns:p14="http://schemas.microsoft.com/office/powerpoint/2010/main" val="3877970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B3EAD-7D29-4542-A17E-B9E1A766C954}"/>
              </a:ext>
            </a:extLst>
          </p:cNvPr>
          <p:cNvSpPr>
            <a:spLocks noGrp="1"/>
          </p:cNvSpPr>
          <p:nvPr>
            <p:ph type="title"/>
          </p:nvPr>
        </p:nvSpPr>
        <p:spPr>
          <a:xfrm>
            <a:off x="360342" y="223437"/>
            <a:ext cx="6819000" cy="577200"/>
          </a:xfrm>
        </p:spPr>
        <p:txBody>
          <a:bodyPr/>
          <a:lstStyle/>
          <a:p>
            <a:r>
              <a:rPr lang="en-US" sz="2400" dirty="0"/>
              <a:t>Structuring the matrix transpose to use GPU shared memory with IBM compiler</a:t>
            </a:r>
          </a:p>
        </p:txBody>
      </p:sp>
      <p:pic>
        <p:nvPicPr>
          <p:cNvPr id="4" name="Picture 3">
            <a:extLst>
              <a:ext uri="{FF2B5EF4-FFF2-40B4-BE49-F238E27FC236}">
                <a16:creationId xmlns:a16="http://schemas.microsoft.com/office/drawing/2014/main" id="{6B6CC31F-F939-CA4C-B0F3-88AA035008F6}"/>
              </a:ext>
            </a:extLst>
          </p:cNvPr>
          <p:cNvPicPr>
            <a:picLocks noChangeAspect="1"/>
          </p:cNvPicPr>
          <p:nvPr/>
        </p:nvPicPr>
        <p:blipFill>
          <a:blip r:embed="rId3"/>
          <a:stretch>
            <a:fillRect/>
          </a:stretch>
        </p:blipFill>
        <p:spPr>
          <a:xfrm>
            <a:off x="2056813" y="2940671"/>
            <a:ext cx="4349889" cy="1731900"/>
          </a:xfrm>
          <a:prstGeom prst="rect">
            <a:avLst/>
          </a:prstGeom>
        </p:spPr>
      </p:pic>
      <p:sp>
        <p:nvSpPr>
          <p:cNvPr id="5" name="Google Shape;354;p34">
            <a:extLst>
              <a:ext uri="{FF2B5EF4-FFF2-40B4-BE49-F238E27FC236}">
                <a16:creationId xmlns:a16="http://schemas.microsoft.com/office/drawing/2014/main" id="{79734050-96C3-9B4F-B7C3-5807362A5D73}"/>
              </a:ext>
            </a:extLst>
          </p:cNvPr>
          <p:cNvSpPr txBox="1"/>
          <p:nvPr/>
        </p:nvSpPr>
        <p:spPr>
          <a:xfrm>
            <a:off x="199077" y="3275384"/>
            <a:ext cx="1649211" cy="1232593"/>
          </a:xfrm>
          <a:prstGeom prst="rect">
            <a:avLst/>
          </a:prstGeom>
          <a:noFill/>
          <a:ln w="25400" cap="flat" cmpd="sng">
            <a:noFill/>
            <a:prstDash val="solid"/>
            <a:round/>
            <a:headEnd type="none" w="sm" len="sm"/>
            <a:tailEnd type="none" w="sm" len="sm"/>
          </a:ln>
        </p:spPr>
        <p:txBody>
          <a:bodyPr spcFirstLastPara="1" wrap="square" lIns="91425" tIns="45700" rIns="91425" bIns="45700" anchor="t" anchorCtr="0">
            <a:noAutofit/>
          </a:bodyPr>
          <a:lstStyle/>
          <a:p>
            <a:pPr>
              <a:buSzPts val="2400"/>
            </a:pPr>
            <a:r>
              <a:rPr lang="en-US" dirty="0"/>
              <a:t>(Image from “An Efficient Matrix Transpose in CUDA C/C++” by Mark Harris for Nvidia web article)</a:t>
            </a:r>
          </a:p>
        </p:txBody>
      </p:sp>
      <p:sp>
        <p:nvSpPr>
          <p:cNvPr id="6" name="Rectangle 5">
            <a:extLst>
              <a:ext uri="{FF2B5EF4-FFF2-40B4-BE49-F238E27FC236}">
                <a16:creationId xmlns:a16="http://schemas.microsoft.com/office/drawing/2014/main" id="{09A14676-9462-E34E-9061-EEAA4277383A}"/>
              </a:ext>
            </a:extLst>
          </p:cNvPr>
          <p:cNvSpPr/>
          <p:nvPr/>
        </p:nvSpPr>
        <p:spPr>
          <a:xfrm>
            <a:off x="510363" y="993491"/>
            <a:ext cx="7442790" cy="1754326"/>
          </a:xfrm>
          <a:prstGeom prst="rect">
            <a:avLst/>
          </a:prstGeom>
        </p:spPr>
        <p:txBody>
          <a:bodyPr wrap="square">
            <a:spAutoFit/>
          </a:bodyPr>
          <a:lstStyle/>
          <a:p>
            <a:r>
              <a:rPr lang="en-US" sz="1800" dirty="0">
                <a:solidFill>
                  <a:srgbClr val="C98C00"/>
                </a:solidFill>
                <a:latin typeface="Courier" pitchFamily="2" charset="0"/>
              </a:rPr>
              <a:t>#pragma omp target teams distribute collapse(2)</a:t>
            </a:r>
          </a:p>
          <a:p>
            <a:r>
              <a:rPr lang="en-US" sz="1800" b="1" dirty="0">
                <a:solidFill>
                  <a:srgbClr val="008F00"/>
                </a:solidFill>
                <a:latin typeface="Courier" pitchFamily="2" charset="0"/>
              </a:rPr>
              <a:t>for</a:t>
            </a:r>
            <a:r>
              <a:rPr lang="en-US" sz="1800" dirty="0">
                <a:latin typeface="Courier" pitchFamily="2" charset="0"/>
              </a:rPr>
              <a:t> (xtile </a:t>
            </a:r>
            <a:r>
              <a:rPr lang="en-US" sz="1800" dirty="0">
                <a:solidFill>
                  <a:srgbClr val="797979"/>
                </a:solidFill>
                <a:latin typeface="Courier" pitchFamily="2" charset="0"/>
              </a:rPr>
              <a:t>=</a:t>
            </a:r>
            <a:r>
              <a:rPr lang="en-US" sz="1800" dirty="0">
                <a:latin typeface="Courier" pitchFamily="2" charset="0"/>
              </a:rPr>
              <a:t> </a:t>
            </a:r>
            <a:r>
              <a:rPr lang="en-US" sz="1800" dirty="0">
                <a:solidFill>
                  <a:srgbClr val="797979"/>
                </a:solidFill>
                <a:latin typeface="Courier" pitchFamily="2" charset="0"/>
              </a:rPr>
              <a:t>0</a:t>
            </a:r>
            <a:r>
              <a:rPr lang="en-US" sz="1800" dirty="0">
                <a:latin typeface="Courier" pitchFamily="2" charset="0"/>
              </a:rPr>
              <a:t>; xtile </a:t>
            </a:r>
            <a:r>
              <a:rPr lang="en-US" sz="1800" dirty="0">
                <a:solidFill>
                  <a:srgbClr val="797979"/>
                </a:solidFill>
                <a:latin typeface="Courier" pitchFamily="2" charset="0"/>
              </a:rPr>
              <a:t>&lt;</a:t>
            </a:r>
            <a:r>
              <a:rPr lang="en-US" sz="1800" dirty="0">
                <a:latin typeface="Courier" pitchFamily="2" charset="0"/>
              </a:rPr>
              <a:t> NX; xtile </a:t>
            </a:r>
            <a:r>
              <a:rPr lang="en-US" sz="1800" dirty="0">
                <a:solidFill>
                  <a:srgbClr val="797979"/>
                </a:solidFill>
                <a:latin typeface="Courier" pitchFamily="2" charset="0"/>
              </a:rPr>
              <a:t>+=</a:t>
            </a:r>
            <a:r>
              <a:rPr lang="en-US" sz="1800" dirty="0">
                <a:latin typeface="Courier" pitchFamily="2" charset="0"/>
              </a:rPr>
              <a:t> TILE_DIM) {</a:t>
            </a:r>
          </a:p>
          <a:p>
            <a:r>
              <a:rPr lang="en-US" sz="1800" dirty="0">
                <a:latin typeface="Courier" pitchFamily="2" charset="0"/>
              </a:rPr>
              <a:t>  </a:t>
            </a:r>
            <a:r>
              <a:rPr lang="en-US" sz="1800" b="1" dirty="0">
                <a:solidFill>
                  <a:srgbClr val="008F00"/>
                </a:solidFill>
                <a:latin typeface="Courier" pitchFamily="2" charset="0"/>
              </a:rPr>
              <a:t>for</a:t>
            </a:r>
            <a:r>
              <a:rPr lang="en-US" sz="1800" dirty="0">
                <a:latin typeface="Courier" pitchFamily="2" charset="0"/>
              </a:rPr>
              <a:t> (ytile </a:t>
            </a:r>
            <a:r>
              <a:rPr lang="en-US" sz="1800" dirty="0">
                <a:solidFill>
                  <a:srgbClr val="797979"/>
                </a:solidFill>
                <a:latin typeface="Courier" pitchFamily="2" charset="0"/>
              </a:rPr>
              <a:t>=</a:t>
            </a:r>
            <a:r>
              <a:rPr lang="en-US" sz="1800" dirty="0">
                <a:latin typeface="Courier" pitchFamily="2" charset="0"/>
              </a:rPr>
              <a:t> </a:t>
            </a:r>
            <a:r>
              <a:rPr lang="en-US" sz="1800" dirty="0">
                <a:solidFill>
                  <a:srgbClr val="797979"/>
                </a:solidFill>
                <a:latin typeface="Courier" pitchFamily="2" charset="0"/>
              </a:rPr>
              <a:t>0</a:t>
            </a:r>
            <a:r>
              <a:rPr lang="en-US" sz="1800" dirty="0">
                <a:latin typeface="Courier" pitchFamily="2" charset="0"/>
              </a:rPr>
              <a:t>; ytile </a:t>
            </a:r>
            <a:r>
              <a:rPr lang="en-US" sz="1800" dirty="0">
                <a:solidFill>
                  <a:srgbClr val="797979"/>
                </a:solidFill>
                <a:latin typeface="Courier" pitchFamily="2" charset="0"/>
              </a:rPr>
              <a:t>&lt;</a:t>
            </a:r>
            <a:r>
              <a:rPr lang="en-US" sz="1800" dirty="0">
                <a:latin typeface="Courier" pitchFamily="2" charset="0"/>
              </a:rPr>
              <a:t> NY; ytile </a:t>
            </a:r>
            <a:r>
              <a:rPr lang="en-US" sz="1800" dirty="0">
                <a:solidFill>
                  <a:srgbClr val="797979"/>
                </a:solidFill>
                <a:latin typeface="Courier" pitchFamily="2" charset="0"/>
              </a:rPr>
              <a:t>+=</a:t>
            </a:r>
            <a:r>
              <a:rPr lang="en-US" sz="1800" dirty="0">
                <a:latin typeface="Courier" pitchFamily="2" charset="0"/>
              </a:rPr>
              <a:t> TILE_DIM) {</a:t>
            </a:r>
          </a:p>
          <a:p>
            <a:r>
              <a:rPr lang="en-US" sz="1800" dirty="0">
                <a:latin typeface="Courier" pitchFamily="2" charset="0"/>
              </a:rPr>
              <a:t>    </a:t>
            </a:r>
            <a:r>
              <a:rPr lang="en-US" sz="1800" b="1" dirty="0">
                <a:solidFill>
                  <a:srgbClr val="C01E51"/>
                </a:solidFill>
                <a:latin typeface="Courier" pitchFamily="2" charset="0"/>
              </a:rPr>
              <a:t>double</a:t>
            </a:r>
            <a:r>
              <a:rPr lang="en-US" sz="1800" b="1" dirty="0">
                <a:latin typeface="Courier" pitchFamily="2" charset="0"/>
              </a:rPr>
              <a:t> tile[TILE_DIM][TILE_DIM+1];</a:t>
            </a:r>
          </a:p>
          <a:p>
            <a:r>
              <a:rPr lang="en-US" sz="1800" dirty="0">
                <a:solidFill>
                  <a:srgbClr val="C98C00"/>
                </a:solidFill>
                <a:latin typeface="Courier" pitchFamily="2" charset="0"/>
              </a:rPr>
              <a:t># pragma omp parallel for collapse(2)</a:t>
            </a:r>
          </a:p>
          <a:p>
            <a:r>
              <a:rPr lang="en-US" sz="1800" i="1" dirty="0">
                <a:solidFill>
                  <a:srgbClr val="4F9192"/>
                </a:solidFill>
                <a:latin typeface="Courier" pitchFamily="2" charset="0"/>
              </a:rPr>
              <a:t>    // ... for loops to do the transpose</a:t>
            </a:r>
            <a:endParaRPr lang="en-US" sz="1800" dirty="0">
              <a:solidFill>
                <a:srgbClr val="4F9192"/>
              </a:solidFill>
              <a:effectLst/>
              <a:latin typeface="Courier" pitchFamily="2" charset="0"/>
            </a:endParaRPr>
          </a:p>
        </p:txBody>
      </p:sp>
      <p:sp>
        <p:nvSpPr>
          <p:cNvPr id="7" name="Google Shape;354;p34">
            <a:extLst>
              <a:ext uri="{FF2B5EF4-FFF2-40B4-BE49-F238E27FC236}">
                <a16:creationId xmlns:a16="http://schemas.microsoft.com/office/drawing/2014/main" id="{D17204B7-8EC3-3649-BD39-C59233928EEE}"/>
              </a:ext>
            </a:extLst>
          </p:cNvPr>
          <p:cNvSpPr txBox="1"/>
          <p:nvPr/>
        </p:nvSpPr>
        <p:spPr>
          <a:xfrm>
            <a:off x="6615227" y="3275384"/>
            <a:ext cx="2027280" cy="1449984"/>
          </a:xfrm>
          <a:prstGeom prst="rect">
            <a:avLst/>
          </a:prstGeom>
          <a:noFill/>
          <a:ln w="25400" cap="flat" cmpd="sng">
            <a:no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1800" dirty="0"/>
              <a:t>All strided accesses involve “tile” array only</a:t>
            </a:r>
          </a:p>
        </p:txBody>
      </p:sp>
    </p:spTree>
    <p:extLst>
      <p:ext uri="{BB962C8B-B14F-4D97-AF65-F5344CB8AC3E}">
        <p14:creationId xmlns:p14="http://schemas.microsoft.com/office/powerpoint/2010/main" val="3856679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35F96-979A-AD4B-BD61-4436DFFFA23F}"/>
              </a:ext>
            </a:extLst>
          </p:cNvPr>
          <p:cNvSpPr>
            <a:spLocks noGrp="1"/>
          </p:cNvSpPr>
          <p:nvPr>
            <p:ph type="title"/>
          </p:nvPr>
        </p:nvSpPr>
        <p:spPr>
          <a:xfrm>
            <a:off x="232751" y="198697"/>
            <a:ext cx="6819000" cy="577200"/>
          </a:xfrm>
        </p:spPr>
        <p:txBody>
          <a:bodyPr/>
          <a:lstStyle/>
          <a:p>
            <a:r>
              <a:rPr lang="en-US" sz="2400" dirty="0"/>
              <a:t>Performance is highest when using the GPU shared memory resource</a:t>
            </a:r>
          </a:p>
        </p:txBody>
      </p:sp>
      <p:pic>
        <p:nvPicPr>
          <p:cNvPr id="5" name="Picture 4">
            <a:extLst>
              <a:ext uri="{FF2B5EF4-FFF2-40B4-BE49-F238E27FC236}">
                <a16:creationId xmlns:a16="http://schemas.microsoft.com/office/drawing/2014/main" id="{9A45FA69-BD69-9948-9C17-FA6B3B320EB9}"/>
              </a:ext>
            </a:extLst>
          </p:cNvPr>
          <p:cNvPicPr>
            <a:picLocks noChangeAspect="1"/>
          </p:cNvPicPr>
          <p:nvPr/>
        </p:nvPicPr>
        <p:blipFill>
          <a:blip r:embed="rId3"/>
          <a:stretch>
            <a:fillRect/>
          </a:stretch>
        </p:blipFill>
        <p:spPr>
          <a:xfrm>
            <a:off x="232751" y="1367379"/>
            <a:ext cx="5018567" cy="2784319"/>
          </a:xfrm>
          <a:prstGeom prst="rect">
            <a:avLst/>
          </a:prstGeom>
        </p:spPr>
      </p:pic>
      <p:graphicFrame>
        <p:nvGraphicFramePr>
          <p:cNvPr id="6" name="Table 5">
            <a:extLst>
              <a:ext uri="{FF2B5EF4-FFF2-40B4-BE49-F238E27FC236}">
                <a16:creationId xmlns:a16="http://schemas.microsoft.com/office/drawing/2014/main" id="{F615F6A4-4B86-9A4C-94BD-CE2530E2F4FD}"/>
              </a:ext>
            </a:extLst>
          </p:cNvPr>
          <p:cNvGraphicFramePr>
            <a:graphicFrameLocks noGrp="1"/>
          </p:cNvGraphicFramePr>
          <p:nvPr>
            <p:extLst>
              <p:ext uri="{D42A27DB-BD31-4B8C-83A1-F6EECF244321}">
                <p14:modId xmlns:p14="http://schemas.microsoft.com/office/powerpoint/2010/main" val="3331192292"/>
              </p:ext>
            </p:extLst>
          </p:nvPr>
        </p:nvGraphicFramePr>
        <p:xfrm>
          <a:off x="5012517" y="1343433"/>
          <a:ext cx="3855038" cy="2225040"/>
        </p:xfrm>
        <a:graphic>
          <a:graphicData uri="http://schemas.openxmlformats.org/drawingml/2006/table">
            <a:tbl>
              <a:tblPr firstRow="1" bandRow="1">
                <a:tableStyleId>{5C22544A-7EE6-4342-B048-85BDC9FD1C3A}</a:tableStyleId>
              </a:tblPr>
              <a:tblGrid>
                <a:gridCol w="1924493">
                  <a:extLst>
                    <a:ext uri="{9D8B030D-6E8A-4147-A177-3AD203B41FA5}">
                      <a16:colId xmlns:a16="http://schemas.microsoft.com/office/drawing/2014/main" val="1413028914"/>
                    </a:ext>
                  </a:extLst>
                </a:gridCol>
                <a:gridCol w="1930545">
                  <a:extLst>
                    <a:ext uri="{9D8B030D-6E8A-4147-A177-3AD203B41FA5}">
                      <a16:colId xmlns:a16="http://schemas.microsoft.com/office/drawing/2014/main" val="3156988624"/>
                    </a:ext>
                  </a:extLst>
                </a:gridCol>
              </a:tblGrid>
              <a:tr h="370840">
                <a:tc>
                  <a:txBody>
                    <a:bodyPr/>
                    <a:lstStyle/>
                    <a:p>
                      <a:pPr algn="r"/>
                      <a:r>
                        <a:rPr lang="en-US" sz="1600" dirty="0"/>
                        <a:t>gld_efficiency (%)</a:t>
                      </a:r>
                    </a:p>
                  </a:txBody>
                  <a:tcPr/>
                </a:tc>
                <a:tc>
                  <a:txBody>
                    <a:bodyPr/>
                    <a:lstStyle/>
                    <a:p>
                      <a:pPr algn="r"/>
                      <a:r>
                        <a:rPr lang="en-US" sz="1600" dirty="0"/>
                        <a:t>gst_efficiency (%)</a:t>
                      </a:r>
                    </a:p>
                  </a:txBody>
                  <a:tcPr/>
                </a:tc>
                <a:extLst>
                  <a:ext uri="{0D108BD9-81ED-4DB2-BD59-A6C34878D82A}">
                    <a16:rowId xmlns:a16="http://schemas.microsoft.com/office/drawing/2014/main" val="3582208089"/>
                  </a:ext>
                </a:extLst>
              </a:tr>
              <a:tr h="370840">
                <a:tc>
                  <a:txBody>
                    <a:bodyPr/>
                    <a:lstStyle/>
                    <a:p>
                      <a:pPr algn="r"/>
                      <a:r>
                        <a:rPr lang="en-US" sz="1600" dirty="0"/>
                        <a:t>100</a:t>
                      </a:r>
                    </a:p>
                  </a:txBody>
                  <a:tcPr/>
                </a:tc>
                <a:tc>
                  <a:txBody>
                    <a:bodyPr/>
                    <a:lstStyle/>
                    <a:p>
                      <a:pPr algn="r"/>
                      <a:r>
                        <a:rPr lang="en-US" sz="1600" dirty="0"/>
                        <a:t>25</a:t>
                      </a:r>
                    </a:p>
                  </a:txBody>
                  <a:tcPr/>
                </a:tc>
                <a:extLst>
                  <a:ext uri="{0D108BD9-81ED-4DB2-BD59-A6C34878D82A}">
                    <a16:rowId xmlns:a16="http://schemas.microsoft.com/office/drawing/2014/main" val="3819610404"/>
                  </a:ext>
                </a:extLst>
              </a:tr>
              <a:tr h="370840">
                <a:tc>
                  <a:txBody>
                    <a:bodyPr/>
                    <a:lstStyle/>
                    <a:p>
                      <a:pPr algn="r"/>
                      <a:r>
                        <a:rPr lang="en-US" sz="1600" dirty="0"/>
                        <a:t>100</a:t>
                      </a:r>
                    </a:p>
                  </a:txBody>
                  <a:tcPr/>
                </a:tc>
                <a:tc>
                  <a:txBody>
                    <a:bodyPr/>
                    <a:lstStyle/>
                    <a:p>
                      <a:pPr algn="r"/>
                      <a:r>
                        <a:rPr lang="en-US" sz="1600" dirty="0"/>
                        <a:t>25</a:t>
                      </a:r>
                    </a:p>
                  </a:txBody>
                  <a:tcPr/>
                </a:tc>
                <a:extLst>
                  <a:ext uri="{0D108BD9-81ED-4DB2-BD59-A6C34878D82A}">
                    <a16:rowId xmlns:a16="http://schemas.microsoft.com/office/drawing/2014/main" val="161453212"/>
                  </a:ext>
                </a:extLst>
              </a:tr>
              <a:tr h="370840">
                <a:tc>
                  <a:txBody>
                    <a:bodyPr/>
                    <a:lstStyle/>
                    <a:p>
                      <a:pPr algn="r"/>
                      <a:r>
                        <a:rPr lang="en-US" sz="1600" dirty="0"/>
                        <a:t>25</a:t>
                      </a:r>
                    </a:p>
                  </a:txBody>
                  <a:tcPr/>
                </a:tc>
                <a:tc>
                  <a:txBody>
                    <a:bodyPr/>
                    <a:lstStyle/>
                    <a:p>
                      <a:pPr algn="r"/>
                      <a:r>
                        <a:rPr lang="en-US" sz="1600" dirty="0"/>
                        <a:t>100</a:t>
                      </a:r>
                    </a:p>
                  </a:txBody>
                  <a:tcPr/>
                </a:tc>
                <a:extLst>
                  <a:ext uri="{0D108BD9-81ED-4DB2-BD59-A6C34878D82A}">
                    <a16:rowId xmlns:a16="http://schemas.microsoft.com/office/drawing/2014/main" val="1692194953"/>
                  </a:ext>
                </a:extLst>
              </a:tr>
              <a:tr h="370840">
                <a:tc>
                  <a:txBody>
                    <a:bodyPr/>
                    <a:lstStyle/>
                    <a:p>
                      <a:pPr algn="r"/>
                      <a:r>
                        <a:rPr lang="en-US" sz="1600" dirty="0"/>
                        <a:t>25</a:t>
                      </a:r>
                    </a:p>
                  </a:txBody>
                  <a:tcPr/>
                </a:tc>
                <a:tc>
                  <a:txBody>
                    <a:bodyPr/>
                    <a:lstStyle/>
                    <a:p>
                      <a:pPr algn="r"/>
                      <a:r>
                        <a:rPr lang="en-US" sz="1600" dirty="0"/>
                        <a:t>100</a:t>
                      </a:r>
                    </a:p>
                  </a:txBody>
                  <a:tcPr/>
                </a:tc>
                <a:extLst>
                  <a:ext uri="{0D108BD9-81ED-4DB2-BD59-A6C34878D82A}">
                    <a16:rowId xmlns:a16="http://schemas.microsoft.com/office/drawing/2014/main" val="179211841"/>
                  </a:ext>
                </a:extLst>
              </a:tr>
              <a:tr h="370840">
                <a:tc>
                  <a:txBody>
                    <a:bodyPr/>
                    <a:lstStyle/>
                    <a:p>
                      <a:pPr algn="r"/>
                      <a:r>
                        <a:rPr lang="en-US" sz="1600" dirty="0"/>
                        <a:t>100</a:t>
                      </a:r>
                    </a:p>
                  </a:txBody>
                  <a:tcPr/>
                </a:tc>
                <a:tc>
                  <a:txBody>
                    <a:bodyPr/>
                    <a:lstStyle/>
                    <a:p>
                      <a:pPr algn="r"/>
                      <a:r>
                        <a:rPr lang="en-US" sz="1600" dirty="0"/>
                        <a:t>100</a:t>
                      </a:r>
                    </a:p>
                  </a:txBody>
                  <a:tcPr/>
                </a:tc>
                <a:extLst>
                  <a:ext uri="{0D108BD9-81ED-4DB2-BD59-A6C34878D82A}">
                    <a16:rowId xmlns:a16="http://schemas.microsoft.com/office/drawing/2014/main" val="2961761030"/>
                  </a:ext>
                </a:extLst>
              </a:tr>
            </a:tbl>
          </a:graphicData>
        </a:graphic>
      </p:graphicFrame>
      <p:sp>
        <p:nvSpPr>
          <p:cNvPr id="7" name="Google Shape;354;p34">
            <a:extLst>
              <a:ext uri="{FF2B5EF4-FFF2-40B4-BE49-F238E27FC236}">
                <a16:creationId xmlns:a16="http://schemas.microsoft.com/office/drawing/2014/main" id="{6E23E5E8-D34B-5344-A4A7-1E43B50EB5BE}"/>
              </a:ext>
            </a:extLst>
          </p:cNvPr>
          <p:cNvSpPr txBox="1"/>
          <p:nvPr/>
        </p:nvSpPr>
        <p:spPr>
          <a:xfrm>
            <a:off x="402872" y="984303"/>
            <a:ext cx="4093534" cy="383076"/>
          </a:xfrm>
          <a:prstGeom prst="rect">
            <a:avLst/>
          </a:prstGeom>
          <a:noFill/>
          <a:ln w="25400" cap="flat" cmpd="sng">
            <a:noFill/>
            <a:prstDash val="solid"/>
            <a:round/>
            <a:headEnd type="none" w="sm" len="sm"/>
            <a:tailEnd type="none" w="sm" len="sm"/>
          </a:ln>
        </p:spPr>
        <p:txBody>
          <a:bodyPr spcFirstLastPara="1" wrap="square" lIns="91425" tIns="45700" rIns="91425" bIns="45700" anchor="t" anchorCtr="0">
            <a:noAutofit/>
          </a:bodyPr>
          <a:lstStyle/>
          <a:p>
            <a:pPr>
              <a:buSzPts val="2400"/>
            </a:pPr>
            <a:r>
              <a:rPr lang="en-US" sz="1800" dirty="0"/>
              <a:t>Matrix transpose with IBM XL-16.1.1</a:t>
            </a:r>
          </a:p>
          <a:p>
            <a:pPr marL="0" marR="0" lvl="0" indent="0" algn="l" rtl="0">
              <a:lnSpc>
                <a:spcPct val="100000"/>
              </a:lnSpc>
              <a:spcBef>
                <a:spcPts val="0"/>
              </a:spcBef>
              <a:spcAft>
                <a:spcPts val="0"/>
              </a:spcAft>
              <a:buClr>
                <a:srgbClr val="000000"/>
              </a:buClr>
              <a:buSzPts val="2400"/>
              <a:buFont typeface="Arial"/>
              <a:buNone/>
            </a:pPr>
            <a:endParaRPr lang="en-US" sz="1800" dirty="0"/>
          </a:p>
        </p:txBody>
      </p:sp>
      <p:sp>
        <p:nvSpPr>
          <p:cNvPr id="8" name="Google Shape;354;p34">
            <a:extLst>
              <a:ext uri="{FF2B5EF4-FFF2-40B4-BE49-F238E27FC236}">
                <a16:creationId xmlns:a16="http://schemas.microsoft.com/office/drawing/2014/main" id="{DA4FC3D7-6F8C-1543-A383-4305EE83479A}"/>
              </a:ext>
            </a:extLst>
          </p:cNvPr>
          <p:cNvSpPr txBox="1"/>
          <p:nvPr/>
        </p:nvSpPr>
        <p:spPr>
          <a:xfrm>
            <a:off x="5398387" y="3675204"/>
            <a:ext cx="3596757" cy="981862"/>
          </a:xfrm>
          <a:prstGeom prst="rect">
            <a:avLst/>
          </a:prstGeom>
          <a:noFill/>
          <a:ln w="25400" cap="flat" cmpd="sng">
            <a:noFill/>
            <a:prstDash val="solid"/>
            <a:round/>
            <a:headEnd type="none" w="sm" len="sm"/>
            <a:tailEnd type="none" w="sm" len="sm"/>
          </a:ln>
        </p:spPr>
        <p:txBody>
          <a:bodyPr spcFirstLastPara="1" wrap="square" lIns="91425" tIns="45700" rIns="91425" bIns="45700" anchor="t" anchorCtr="0">
            <a:noAutofit/>
          </a:bodyPr>
          <a:lstStyle/>
          <a:p>
            <a:pPr>
              <a:buSzPts val="2400"/>
            </a:pPr>
            <a:r>
              <a:rPr lang="en-US" sz="1800" dirty="0"/>
              <a:t>A 25% efficiency indicates that only 8 bytes are used in each 32 byte memory sector</a:t>
            </a:r>
          </a:p>
          <a:p>
            <a:pPr marL="0" marR="0" lvl="0" indent="0" algn="l" rtl="0">
              <a:lnSpc>
                <a:spcPct val="100000"/>
              </a:lnSpc>
              <a:spcBef>
                <a:spcPts val="0"/>
              </a:spcBef>
              <a:spcAft>
                <a:spcPts val="0"/>
              </a:spcAft>
              <a:buClr>
                <a:srgbClr val="000000"/>
              </a:buClr>
              <a:buSzPts val="2400"/>
              <a:buFont typeface="Arial"/>
              <a:buNone/>
            </a:pPr>
            <a:endParaRPr lang="en-US" sz="1800" dirty="0"/>
          </a:p>
        </p:txBody>
      </p:sp>
    </p:spTree>
    <p:extLst>
      <p:ext uri="{BB962C8B-B14F-4D97-AF65-F5344CB8AC3E}">
        <p14:creationId xmlns:p14="http://schemas.microsoft.com/office/powerpoint/2010/main" val="3256610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C103D-E782-4B44-A3BF-0B6028C5A1FA}"/>
              </a:ext>
            </a:extLst>
          </p:cNvPr>
          <p:cNvSpPr>
            <a:spLocks noGrp="1"/>
          </p:cNvSpPr>
          <p:nvPr>
            <p:ph type="title"/>
          </p:nvPr>
        </p:nvSpPr>
        <p:spPr/>
        <p:txBody>
          <a:bodyPr/>
          <a:lstStyle/>
          <a:p>
            <a:r>
              <a:rPr lang="en-US" dirty="0"/>
              <a:t>Code-gen paths in LLVM/Clang</a:t>
            </a:r>
          </a:p>
        </p:txBody>
      </p:sp>
      <p:sp>
        <p:nvSpPr>
          <p:cNvPr id="4" name="Rectangle 3">
            <a:extLst>
              <a:ext uri="{FF2B5EF4-FFF2-40B4-BE49-F238E27FC236}">
                <a16:creationId xmlns:a16="http://schemas.microsoft.com/office/drawing/2014/main" id="{9F1B20FC-2A9B-B448-A029-82F336CFC2D4}"/>
              </a:ext>
            </a:extLst>
          </p:cNvPr>
          <p:cNvSpPr/>
          <p:nvPr/>
        </p:nvSpPr>
        <p:spPr>
          <a:xfrm>
            <a:off x="363932" y="1806210"/>
            <a:ext cx="4169044" cy="1169551"/>
          </a:xfrm>
          <a:prstGeom prst="rect">
            <a:avLst/>
          </a:prstGeom>
        </p:spPr>
        <p:txBody>
          <a:bodyPr wrap="square">
            <a:spAutoFit/>
          </a:bodyPr>
          <a:lstStyle/>
          <a:p>
            <a:r>
              <a:rPr lang="en-US" dirty="0">
                <a:solidFill>
                  <a:srgbClr val="BC7A00"/>
                </a:solidFill>
                <a:latin typeface="Courier" pitchFamily="2" charset="0"/>
              </a:rPr>
              <a:t>#pragma omp target teams distribute \</a:t>
            </a:r>
          </a:p>
          <a:p>
            <a:r>
              <a:rPr lang="en-US" dirty="0">
                <a:solidFill>
                  <a:srgbClr val="BC7A00"/>
                </a:solidFill>
                <a:latin typeface="Courier" pitchFamily="2" charset="0"/>
              </a:rPr>
              <a:t>  parallel for collapse(2)</a:t>
            </a:r>
          </a:p>
          <a:p>
            <a:r>
              <a:rPr lang="en-US" b="1" dirty="0">
                <a:solidFill>
                  <a:srgbClr val="008000"/>
                </a:solidFill>
                <a:latin typeface="Courier" pitchFamily="2" charset="0"/>
              </a:rPr>
              <a:t>for</a:t>
            </a:r>
            <a:r>
              <a:rPr lang="en-US" dirty="0">
                <a:latin typeface="Courier" pitchFamily="2" charset="0"/>
              </a:rPr>
              <a:t> (j</a:t>
            </a:r>
            <a:r>
              <a:rPr lang="en-US" dirty="0">
                <a:solidFill>
                  <a:srgbClr val="666666"/>
                </a:solidFill>
                <a:latin typeface="Courier" pitchFamily="2" charset="0"/>
              </a:rPr>
              <a:t>=0</a:t>
            </a:r>
            <a:r>
              <a:rPr lang="en-US" dirty="0">
                <a:latin typeface="Courier" pitchFamily="2" charset="0"/>
              </a:rPr>
              <a:t>; j</a:t>
            </a:r>
            <a:r>
              <a:rPr lang="en-US" dirty="0">
                <a:solidFill>
                  <a:srgbClr val="666666"/>
                </a:solidFill>
                <a:latin typeface="Courier" pitchFamily="2" charset="0"/>
              </a:rPr>
              <a:t>&lt;</a:t>
            </a:r>
            <a:r>
              <a:rPr lang="en-US" dirty="0">
                <a:latin typeface="Courier" pitchFamily="2" charset="0"/>
              </a:rPr>
              <a:t>N; </a:t>
            </a:r>
            <a:r>
              <a:rPr lang="en-US" dirty="0">
                <a:solidFill>
                  <a:srgbClr val="666666"/>
                </a:solidFill>
                <a:latin typeface="Courier" pitchFamily="2" charset="0"/>
              </a:rPr>
              <a:t>++</a:t>
            </a:r>
            <a:r>
              <a:rPr lang="en-US" dirty="0">
                <a:latin typeface="Courier" pitchFamily="2" charset="0"/>
              </a:rPr>
              <a:t>j) {</a:t>
            </a:r>
          </a:p>
          <a:p>
            <a:r>
              <a:rPr lang="en-US" dirty="0">
                <a:latin typeface="Courier" pitchFamily="2" charset="0"/>
              </a:rPr>
              <a:t>  </a:t>
            </a:r>
            <a:r>
              <a:rPr lang="en-US" b="1" dirty="0">
                <a:solidFill>
                  <a:srgbClr val="008000"/>
                </a:solidFill>
                <a:latin typeface="Courier" pitchFamily="2" charset="0"/>
              </a:rPr>
              <a:t>for</a:t>
            </a:r>
            <a:r>
              <a:rPr lang="en-US" dirty="0">
                <a:latin typeface="Courier" pitchFamily="2" charset="0"/>
              </a:rPr>
              <a:t> (i</a:t>
            </a:r>
            <a:r>
              <a:rPr lang="en-US" dirty="0">
                <a:solidFill>
                  <a:srgbClr val="666666"/>
                </a:solidFill>
                <a:latin typeface="Courier" pitchFamily="2" charset="0"/>
              </a:rPr>
              <a:t>=0</a:t>
            </a:r>
            <a:r>
              <a:rPr lang="en-US" dirty="0">
                <a:latin typeface="Courier" pitchFamily="2" charset="0"/>
              </a:rPr>
              <a:t>; i</a:t>
            </a:r>
            <a:r>
              <a:rPr lang="en-US" dirty="0">
                <a:solidFill>
                  <a:srgbClr val="666666"/>
                </a:solidFill>
                <a:latin typeface="Courier" pitchFamily="2" charset="0"/>
              </a:rPr>
              <a:t>&lt;</a:t>
            </a:r>
            <a:r>
              <a:rPr lang="en-US" dirty="0">
                <a:latin typeface="Courier" pitchFamily="2" charset="0"/>
              </a:rPr>
              <a:t>N; </a:t>
            </a:r>
            <a:r>
              <a:rPr lang="en-US" dirty="0">
                <a:solidFill>
                  <a:srgbClr val="666666"/>
                </a:solidFill>
                <a:latin typeface="Courier" pitchFamily="2" charset="0"/>
              </a:rPr>
              <a:t>++</a:t>
            </a:r>
            <a:r>
              <a:rPr lang="en-US" dirty="0">
                <a:latin typeface="Courier" pitchFamily="2" charset="0"/>
              </a:rPr>
              <a:t>i) {</a:t>
            </a:r>
          </a:p>
          <a:p>
            <a:r>
              <a:rPr lang="en-US" dirty="0">
                <a:latin typeface="Courier" pitchFamily="2" charset="0"/>
              </a:rPr>
              <a:t>    </a:t>
            </a:r>
            <a:r>
              <a:rPr lang="en-US" i="1" dirty="0">
                <a:solidFill>
                  <a:srgbClr val="408080"/>
                </a:solidFill>
                <a:latin typeface="Courier" pitchFamily="2" charset="0"/>
              </a:rPr>
              <a:t>// .. do work ..</a:t>
            </a:r>
            <a:endParaRPr lang="en-US" dirty="0">
              <a:solidFill>
                <a:srgbClr val="408080"/>
              </a:solidFill>
              <a:effectLst/>
              <a:latin typeface="Courier" pitchFamily="2" charset="0"/>
            </a:endParaRPr>
          </a:p>
        </p:txBody>
      </p:sp>
      <p:sp>
        <p:nvSpPr>
          <p:cNvPr id="5" name="Rectangle 4">
            <a:extLst>
              <a:ext uri="{FF2B5EF4-FFF2-40B4-BE49-F238E27FC236}">
                <a16:creationId xmlns:a16="http://schemas.microsoft.com/office/drawing/2014/main" id="{70EBAF63-188B-CF4B-BDBA-143FD6AD4525}"/>
              </a:ext>
            </a:extLst>
          </p:cNvPr>
          <p:cNvSpPr/>
          <p:nvPr/>
        </p:nvSpPr>
        <p:spPr>
          <a:xfrm>
            <a:off x="4757908" y="1806210"/>
            <a:ext cx="4331775" cy="1600438"/>
          </a:xfrm>
          <a:prstGeom prst="rect">
            <a:avLst/>
          </a:prstGeom>
        </p:spPr>
        <p:txBody>
          <a:bodyPr wrap="square">
            <a:spAutoFit/>
          </a:bodyPr>
          <a:lstStyle/>
          <a:p>
            <a:r>
              <a:rPr lang="en-US" dirty="0">
                <a:solidFill>
                  <a:srgbClr val="BC7A00"/>
                </a:solidFill>
                <a:latin typeface="Courier" pitchFamily="2" charset="0"/>
              </a:rPr>
              <a:t>#pragma omp </a:t>
            </a:r>
            <a:r>
              <a:rPr lang="en-US" b="1" dirty="0">
                <a:solidFill>
                  <a:srgbClr val="BC7A00"/>
                </a:solidFill>
                <a:latin typeface="Courier" pitchFamily="2" charset="0"/>
              </a:rPr>
              <a:t>target</a:t>
            </a:r>
            <a:r>
              <a:rPr lang="en-US" dirty="0">
                <a:solidFill>
                  <a:srgbClr val="BC7A00"/>
                </a:solidFill>
                <a:latin typeface="Courier" pitchFamily="2" charset="0"/>
              </a:rPr>
              <a:t> teams distribute</a:t>
            </a:r>
          </a:p>
          <a:p>
            <a:r>
              <a:rPr lang="en-US" i="1" dirty="0">
                <a:solidFill>
                  <a:srgbClr val="408080"/>
                </a:solidFill>
                <a:latin typeface="Courier" pitchFamily="2" charset="0"/>
              </a:rPr>
              <a:t>// User code in between target</a:t>
            </a:r>
            <a:br>
              <a:rPr lang="en-US" i="1" dirty="0">
                <a:solidFill>
                  <a:srgbClr val="408080"/>
                </a:solidFill>
                <a:latin typeface="Courier" pitchFamily="2" charset="0"/>
              </a:rPr>
            </a:br>
            <a:r>
              <a:rPr lang="en-US" i="1" dirty="0">
                <a:solidFill>
                  <a:srgbClr val="408080"/>
                </a:solidFill>
                <a:latin typeface="Courier" pitchFamily="2" charset="0"/>
              </a:rPr>
              <a:t>// and parallel regions</a:t>
            </a:r>
            <a:endParaRPr lang="en-US" dirty="0">
              <a:solidFill>
                <a:srgbClr val="408080"/>
              </a:solidFill>
              <a:latin typeface="Courier" pitchFamily="2" charset="0"/>
            </a:endParaRPr>
          </a:p>
          <a:p>
            <a:r>
              <a:rPr lang="en-US" b="1" dirty="0">
                <a:solidFill>
                  <a:srgbClr val="008000"/>
                </a:solidFill>
                <a:latin typeface="Courier" pitchFamily="2" charset="0"/>
              </a:rPr>
              <a:t>for</a:t>
            </a:r>
            <a:r>
              <a:rPr lang="en-US" dirty="0">
                <a:latin typeface="Courier" pitchFamily="2" charset="0"/>
              </a:rPr>
              <a:t> (j</a:t>
            </a:r>
            <a:r>
              <a:rPr lang="en-US" dirty="0">
                <a:solidFill>
                  <a:srgbClr val="666666"/>
                </a:solidFill>
                <a:latin typeface="Courier" pitchFamily="2" charset="0"/>
              </a:rPr>
              <a:t>=0</a:t>
            </a:r>
            <a:r>
              <a:rPr lang="en-US" dirty="0">
                <a:latin typeface="Courier" pitchFamily="2" charset="0"/>
              </a:rPr>
              <a:t>; j</a:t>
            </a:r>
            <a:r>
              <a:rPr lang="en-US" dirty="0">
                <a:solidFill>
                  <a:srgbClr val="666666"/>
                </a:solidFill>
                <a:latin typeface="Courier" pitchFamily="2" charset="0"/>
              </a:rPr>
              <a:t>&lt;</a:t>
            </a:r>
            <a:r>
              <a:rPr lang="en-US" dirty="0">
                <a:latin typeface="Courier" pitchFamily="2" charset="0"/>
              </a:rPr>
              <a:t>N; </a:t>
            </a:r>
            <a:r>
              <a:rPr lang="en-US" dirty="0">
                <a:solidFill>
                  <a:srgbClr val="666666"/>
                </a:solidFill>
                <a:latin typeface="Courier" pitchFamily="2" charset="0"/>
              </a:rPr>
              <a:t>++</a:t>
            </a:r>
            <a:r>
              <a:rPr lang="en-US" dirty="0">
                <a:latin typeface="Courier" pitchFamily="2" charset="0"/>
              </a:rPr>
              <a:t>j) {</a:t>
            </a:r>
          </a:p>
          <a:p>
            <a:r>
              <a:rPr lang="en-US" dirty="0">
                <a:solidFill>
                  <a:srgbClr val="BC7A00"/>
                </a:solidFill>
                <a:latin typeface="Courier" pitchFamily="2" charset="0"/>
              </a:rPr>
              <a:t>#pragma omp </a:t>
            </a:r>
            <a:r>
              <a:rPr lang="en-US" b="1" dirty="0">
                <a:solidFill>
                  <a:srgbClr val="BC7A00"/>
                </a:solidFill>
                <a:latin typeface="Courier" pitchFamily="2" charset="0"/>
              </a:rPr>
              <a:t>parallel</a:t>
            </a:r>
            <a:r>
              <a:rPr lang="en-US" dirty="0">
                <a:solidFill>
                  <a:srgbClr val="BC7A00"/>
                </a:solidFill>
                <a:latin typeface="Courier" pitchFamily="2" charset="0"/>
              </a:rPr>
              <a:t> for</a:t>
            </a:r>
          </a:p>
          <a:p>
            <a:r>
              <a:rPr lang="en-US" dirty="0">
                <a:latin typeface="Courier" pitchFamily="2" charset="0"/>
              </a:rPr>
              <a:t>  </a:t>
            </a:r>
            <a:r>
              <a:rPr lang="en-US" b="1" dirty="0">
                <a:solidFill>
                  <a:srgbClr val="008000"/>
                </a:solidFill>
                <a:latin typeface="Courier" pitchFamily="2" charset="0"/>
              </a:rPr>
              <a:t>for</a:t>
            </a:r>
            <a:r>
              <a:rPr lang="en-US" dirty="0">
                <a:latin typeface="Courier" pitchFamily="2" charset="0"/>
              </a:rPr>
              <a:t> (i</a:t>
            </a:r>
            <a:r>
              <a:rPr lang="en-US" dirty="0">
                <a:solidFill>
                  <a:srgbClr val="666666"/>
                </a:solidFill>
                <a:latin typeface="Courier" pitchFamily="2" charset="0"/>
              </a:rPr>
              <a:t>=0</a:t>
            </a:r>
            <a:r>
              <a:rPr lang="en-US" dirty="0">
                <a:latin typeface="Courier" pitchFamily="2" charset="0"/>
              </a:rPr>
              <a:t>; i</a:t>
            </a:r>
            <a:r>
              <a:rPr lang="en-US" dirty="0">
                <a:solidFill>
                  <a:srgbClr val="666666"/>
                </a:solidFill>
                <a:latin typeface="Courier" pitchFamily="2" charset="0"/>
              </a:rPr>
              <a:t>&lt;</a:t>
            </a:r>
            <a:r>
              <a:rPr lang="en-US" dirty="0">
                <a:latin typeface="Courier" pitchFamily="2" charset="0"/>
              </a:rPr>
              <a:t>N; </a:t>
            </a:r>
            <a:r>
              <a:rPr lang="en-US" dirty="0">
                <a:solidFill>
                  <a:srgbClr val="666666"/>
                </a:solidFill>
                <a:latin typeface="Courier" pitchFamily="2" charset="0"/>
              </a:rPr>
              <a:t>++</a:t>
            </a:r>
            <a:r>
              <a:rPr lang="en-US" dirty="0">
                <a:latin typeface="Courier" pitchFamily="2" charset="0"/>
              </a:rPr>
              <a:t>i) {</a:t>
            </a:r>
          </a:p>
          <a:p>
            <a:r>
              <a:rPr lang="en-US" dirty="0">
                <a:latin typeface="Courier" pitchFamily="2" charset="0"/>
              </a:rPr>
              <a:t>    </a:t>
            </a:r>
            <a:r>
              <a:rPr lang="en-US" i="1" dirty="0">
                <a:solidFill>
                  <a:srgbClr val="408080"/>
                </a:solidFill>
                <a:latin typeface="Courier" pitchFamily="2" charset="0"/>
              </a:rPr>
              <a:t>// .. do work ..</a:t>
            </a:r>
            <a:endParaRPr lang="en-US" dirty="0">
              <a:solidFill>
                <a:srgbClr val="408080"/>
              </a:solidFill>
              <a:effectLst/>
              <a:latin typeface="Courier" pitchFamily="2" charset="0"/>
            </a:endParaRPr>
          </a:p>
        </p:txBody>
      </p:sp>
      <p:sp>
        <p:nvSpPr>
          <p:cNvPr id="6" name="TextBox 5">
            <a:extLst>
              <a:ext uri="{FF2B5EF4-FFF2-40B4-BE49-F238E27FC236}">
                <a16:creationId xmlns:a16="http://schemas.microsoft.com/office/drawing/2014/main" id="{72CD5094-39A4-074C-829B-06FCFFDA3DD9}"/>
              </a:ext>
            </a:extLst>
          </p:cNvPr>
          <p:cNvSpPr txBox="1"/>
          <p:nvPr/>
        </p:nvSpPr>
        <p:spPr>
          <a:xfrm>
            <a:off x="293705" y="3598617"/>
            <a:ext cx="3351502" cy="369332"/>
          </a:xfrm>
          <a:prstGeom prst="rect">
            <a:avLst/>
          </a:prstGeom>
          <a:noFill/>
        </p:spPr>
        <p:txBody>
          <a:bodyPr wrap="square" rtlCol="0">
            <a:spAutoFit/>
          </a:bodyPr>
          <a:lstStyle/>
          <a:p>
            <a:r>
              <a:rPr lang="en-US" sz="1800" dirty="0"/>
              <a:t>All threads execute all code</a:t>
            </a:r>
          </a:p>
        </p:txBody>
      </p:sp>
      <p:sp>
        <p:nvSpPr>
          <p:cNvPr id="7" name="TextBox 6">
            <a:extLst>
              <a:ext uri="{FF2B5EF4-FFF2-40B4-BE49-F238E27FC236}">
                <a16:creationId xmlns:a16="http://schemas.microsoft.com/office/drawing/2014/main" id="{11AC560E-383A-2C46-AD18-FE4FC290607E}"/>
              </a:ext>
            </a:extLst>
          </p:cNvPr>
          <p:cNvSpPr txBox="1"/>
          <p:nvPr/>
        </p:nvSpPr>
        <p:spPr>
          <a:xfrm>
            <a:off x="4757908" y="3551462"/>
            <a:ext cx="3781586" cy="923330"/>
          </a:xfrm>
          <a:prstGeom prst="rect">
            <a:avLst/>
          </a:prstGeom>
          <a:noFill/>
        </p:spPr>
        <p:txBody>
          <a:bodyPr wrap="square" rtlCol="0">
            <a:spAutoFit/>
          </a:bodyPr>
          <a:lstStyle/>
          <a:p>
            <a:r>
              <a:rPr lang="en-US" sz="1800" dirty="0"/>
              <a:t>The team master thread executes all code and wakes up worker threads to execute parallel region</a:t>
            </a:r>
          </a:p>
        </p:txBody>
      </p:sp>
      <p:sp>
        <p:nvSpPr>
          <p:cNvPr id="8" name="TextBox 7">
            <a:extLst>
              <a:ext uri="{FF2B5EF4-FFF2-40B4-BE49-F238E27FC236}">
                <a16:creationId xmlns:a16="http://schemas.microsoft.com/office/drawing/2014/main" id="{DBC3BC9D-FEAB-3B40-9A10-24AAE2247257}"/>
              </a:ext>
            </a:extLst>
          </p:cNvPr>
          <p:cNvSpPr txBox="1"/>
          <p:nvPr/>
        </p:nvSpPr>
        <p:spPr>
          <a:xfrm>
            <a:off x="363932" y="1087471"/>
            <a:ext cx="3266725" cy="646331"/>
          </a:xfrm>
          <a:prstGeom prst="rect">
            <a:avLst/>
          </a:prstGeom>
          <a:noFill/>
        </p:spPr>
        <p:txBody>
          <a:bodyPr wrap="square" rtlCol="0">
            <a:spAutoFit/>
          </a:bodyPr>
          <a:lstStyle/>
          <a:p>
            <a:r>
              <a:rPr lang="en-US" sz="1800" b="1" dirty="0"/>
              <a:t>SPMD mode (fast)</a:t>
            </a:r>
            <a:br>
              <a:rPr lang="en-US" sz="1800" u="sng" dirty="0"/>
            </a:br>
            <a:r>
              <a:rPr lang="en-US" sz="1800" dirty="0"/>
              <a:t>As used in GPP</a:t>
            </a:r>
          </a:p>
        </p:txBody>
      </p:sp>
      <p:sp>
        <p:nvSpPr>
          <p:cNvPr id="9" name="TextBox 8">
            <a:extLst>
              <a:ext uri="{FF2B5EF4-FFF2-40B4-BE49-F238E27FC236}">
                <a16:creationId xmlns:a16="http://schemas.microsoft.com/office/drawing/2014/main" id="{A981C9FA-A16A-9943-8BF4-F10C5CC2C32B}"/>
              </a:ext>
            </a:extLst>
          </p:cNvPr>
          <p:cNvSpPr txBox="1"/>
          <p:nvPr/>
        </p:nvSpPr>
        <p:spPr>
          <a:xfrm>
            <a:off x="4757908" y="1087472"/>
            <a:ext cx="3202070" cy="646331"/>
          </a:xfrm>
          <a:prstGeom prst="rect">
            <a:avLst/>
          </a:prstGeom>
          <a:noFill/>
        </p:spPr>
        <p:txBody>
          <a:bodyPr wrap="square" rtlCol="0">
            <a:spAutoFit/>
          </a:bodyPr>
          <a:lstStyle/>
          <a:p>
            <a:r>
              <a:rPr lang="en-US" sz="1800" b="1" dirty="0"/>
              <a:t>General mode (slower)</a:t>
            </a:r>
            <a:br>
              <a:rPr lang="en-US" sz="1800" dirty="0"/>
            </a:br>
            <a:r>
              <a:rPr lang="en-US" sz="1800" dirty="0"/>
              <a:t>As used in 570.pbt</a:t>
            </a:r>
          </a:p>
        </p:txBody>
      </p:sp>
    </p:spTree>
    <p:extLst>
      <p:ext uri="{BB962C8B-B14F-4D97-AF65-F5344CB8AC3E}">
        <p14:creationId xmlns:p14="http://schemas.microsoft.com/office/powerpoint/2010/main" val="575336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84D48-2B6B-7C45-93DB-751A274B61CA}"/>
              </a:ext>
            </a:extLst>
          </p:cNvPr>
          <p:cNvSpPr>
            <a:spLocks noGrp="1"/>
          </p:cNvSpPr>
          <p:nvPr>
            <p:ph type="title"/>
          </p:nvPr>
        </p:nvSpPr>
        <p:spPr>
          <a:xfrm>
            <a:off x="357187" y="269470"/>
            <a:ext cx="6315076" cy="577200"/>
          </a:xfrm>
        </p:spPr>
        <p:txBody>
          <a:bodyPr/>
          <a:lstStyle/>
          <a:p>
            <a:r>
              <a:rPr lang="en-US" sz="2600" dirty="0"/>
              <a:t>OpenMP target offload compilers on Cori-GPU</a:t>
            </a:r>
          </a:p>
        </p:txBody>
      </p:sp>
      <p:sp>
        <p:nvSpPr>
          <p:cNvPr id="3" name="Text Placeholder 2">
            <a:extLst>
              <a:ext uri="{FF2B5EF4-FFF2-40B4-BE49-F238E27FC236}">
                <a16:creationId xmlns:a16="http://schemas.microsoft.com/office/drawing/2014/main" id="{2DAD448E-A516-9E4C-89CC-6DE4AFC5E800}"/>
              </a:ext>
            </a:extLst>
          </p:cNvPr>
          <p:cNvSpPr>
            <a:spLocks noGrp="1"/>
          </p:cNvSpPr>
          <p:nvPr>
            <p:ph type="body" idx="1"/>
          </p:nvPr>
        </p:nvSpPr>
        <p:spPr/>
        <p:txBody>
          <a:bodyPr/>
          <a:lstStyle/>
          <a:p>
            <a:r>
              <a:rPr lang="en-US" sz="1800" dirty="0"/>
              <a:t>LLVM/Clang is the most robust OpenMP offload compiler on Cori-GPU</a:t>
            </a:r>
          </a:p>
          <a:p>
            <a:pPr lvl="1"/>
            <a:r>
              <a:rPr lang="en-US" sz="1800" dirty="0"/>
              <a:t>Upstream: </a:t>
            </a:r>
            <a:r>
              <a:rPr lang="en-US" sz="1800" b="1" dirty="0"/>
              <a:t>PrgEnv-llvm/9.0.0-git_20190220</a:t>
            </a:r>
          </a:p>
          <a:p>
            <a:pPr lvl="1"/>
            <a:r>
              <a:rPr lang="en-US" sz="1800" dirty="0"/>
              <a:t>Patched branch supports calls to math.h functions in OpenMP target regions: </a:t>
            </a:r>
            <a:r>
              <a:rPr lang="en-US" sz="1800" b="1" dirty="0"/>
              <a:t>PrgEnv-llvm/9.0.0-git-patched-upstream_20190305</a:t>
            </a:r>
          </a:p>
          <a:p>
            <a:r>
              <a:rPr lang="en-US" sz="1800" dirty="0"/>
              <a:t>The Cray compiler delivers good performance but sometimes fails to compile relatively simple programs</a:t>
            </a:r>
          </a:p>
          <a:p>
            <a:pPr lvl="1"/>
            <a:r>
              <a:rPr lang="en-US" sz="1800" dirty="0"/>
              <a:t>It is the best option for Fortran applications on Cori-GPU</a:t>
            </a:r>
          </a:p>
          <a:p>
            <a:r>
              <a:rPr lang="en-US" sz="1800" dirty="0"/>
              <a:t>The GNU compiler generally delivers very poor performance</a:t>
            </a:r>
          </a:p>
          <a:p>
            <a:r>
              <a:rPr lang="en-US" sz="1800" dirty="0"/>
              <a:t>Please see </a:t>
            </a:r>
            <a:r>
              <a:rPr lang="en-US" sz="1800" dirty="0">
                <a:hlinkClick r:id="rId2"/>
              </a:rPr>
              <a:t>https://docs-dev.nersc.gov/cgpu/software/</a:t>
            </a:r>
            <a:endParaRPr lang="en-US" sz="1800" dirty="0"/>
          </a:p>
        </p:txBody>
      </p:sp>
    </p:spTree>
    <p:extLst>
      <p:ext uri="{BB962C8B-B14F-4D97-AF65-F5344CB8AC3E}">
        <p14:creationId xmlns:p14="http://schemas.microsoft.com/office/powerpoint/2010/main" val="2306961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FC285-98AC-3548-B6D9-32969DC5C60F}"/>
              </a:ext>
            </a:extLst>
          </p:cNvPr>
          <p:cNvSpPr>
            <a:spLocks noGrp="1"/>
          </p:cNvSpPr>
          <p:nvPr>
            <p:ph type="title"/>
          </p:nvPr>
        </p:nvSpPr>
        <p:spPr>
          <a:xfrm>
            <a:off x="338827" y="220963"/>
            <a:ext cx="6819000" cy="577200"/>
          </a:xfrm>
        </p:spPr>
        <p:txBody>
          <a:bodyPr/>
          <a:lstStyle/>
          <a:p>
            <a:r>
              <a:rPr lang="en-US" sz="2400" dirty="0"/>
              <a:t>STREAM performance is unaffected by use of Unified Memory</a:t>
            </a:r>
          </a:p>
        </p:txBody>
      </p:sp>
      <p:sp>
        <p:nvSpPr>
          <p:cNvPr id="4" name="TextBox 3">
            <a:extLst>
              <a:ext uri="{FF2B5EF4-FFF2-40B4-BE49-F238E27FC236}">
                <a16:creationId xmlns:a16="http://schemas.microsoft.com/office/drawing/2014/main" id="{AA62EE9A-5B4F-9741-B50C-A08D3B93EB46}"/>
              </a:ext>
            </a:extLst>
          </p:cNvPr>
          <p:cNvSpPr txBox="1"/>
          <p:nvPr/>
        </p:nvSpPr>
        <p:spPr>
          <a:xfrm>
            <a:off x="500957" y="3871004"/>
            <a:ext cx="8643043" cy="369332"/>
          </a:xfrm>
          <a:prstGeom prst="rect">
            <a:avLst/>
          </a:prstGeom>
          <a:noFill/>
        </p:spPr>
        <p:txBody>
          <a:bodyPr wrap="square" rtlCol="0">
            <a:spAutoFit/>
          </a:bodyPr>
          <a:lstStyle/>
          <a:p>
            <a:r>
              <a:rPr lang="en-US" sz="1800" dirty="0"/>
              <a:t>Note: STREAM benchmark excludes data transfer time between CPU and GPU</a:t>
            </a:r>
          </a:p>
        </p:txBody>
      </p:sp>
      <p:sp>
        <p:nvSpPr>
          <p:cNvPr id="7" name="Rectangle 6">
            <a:extLst>
              <a:ext uri="{FF2B5EF4-FFF2-40B4-BE49-F238E27FC236}">
                <a16:creationId xmlns:a16="http://schemas.microsoft.com/office/drawing/2014/main" id="{A604C5E1-2654-4344-B9CE-4C774030A1A3}"/>
              </a:ext>
            </a:extLst>
          </p:cNvPr>
          <p:cNvSpPr/>
          <p:nvPr/>
        </p:nvSpPr>
        <p:spPr>
          <a:xfrm>
            <a:off x="500956" y="1723164"/>
            <a:ext cx="7089664" cy="2031325"/>
          </a:xfrm>
          <a:prstGeom prst="rect">
            <a:avLst/>
          </a:prstGeom>
          <a:ln w="25400">
            <a:solidFill>
              <a:schemeClr val="accent1"/>
            </a:solidFill>
          </a:ln>
        </p:spPr>
        <p:txBody>
          <a:bodyPr wrap="square">
            <a:spAutoFit/>
          </a:bodyPr>
          <a:lstStyle/>
          <a:p>
            <a:r>
              <a:rPr lang="en-US" sz="1800" dirty="0">
                <a:latin typeface="Courier" pitchFamily="2" charset="0"/>
              </a:rPr>
              <a:t>cudaMallocManaged((</a:t>
            </a:r>
            <a:r>
              <a:rPr lang="en-US" sz="1800" dirty="0">
                <a:solidFill>
                  <a:srgbClr val="C01E51"/>
                </a:solidFill>
                <a:latin typeface="Courier" pitchFamily="2" charset="0"/>
              </a:rPr>
              <a:t>void</a:t>
            </a:r>
            <a:r>
              <a:rPr lang="en-US" sz="1800" dirty="0">
                <a:solidFill>
                  <a:srgbClr val="797979"/>
                </a:solidFill>
                <a:latin typeface="Courier" pitchFamily="2" charset="0"/>
              </a:rPr>
              <a:t>**</a:t>
            </a:r>
            <a:r>
              <a:rPr lang="en-US" sz="1800" dirty="0">
                <a:latin typeface="Courier" pitchFamily="2" charset="0"/>
              </a:rPr>
              <a:t>)</a:t>
            </a:r>
            <a:r>
              <a:rPr lang="en-US" sz="1800" dirty="0">
                <a:solidFill>
                  <a:srgbClr val="797979"/>
                </a:solidFill>
                <a:latin typeface="Courier" pitchFamily="2" charset="0"/>
              </a:rPr>
              <a:t>&amp;</a:t>
            </a:r>
            <a:r>
              <a:rPr lang="en-US" sz="1800" dirty="0">
                <a:latin typeface="Courier" pitchFamily="2" charset="0"/>
              </a:rPr>
              <a:t>a, </a:t>
            </a:r>
            <a:r>
              <a:rPr lang="en-US" sz="1800" b="1" dirty="0">
                <a:solidFill>
                  <a:srgbClr val="008F00"/>
                </a:solidFill>
                <a:latin typeface="Courier" pitchFamily="2" charset="0"/>
              </a:rPr>
              <a:t>sizeof</a:t>
            </a:r>
            <a:r>
              <a:rPr lang="en-US" sz="1800" dirty="0">
                <a:latin typeface="Courier" pitchFamily="2" charset="0"/>
              </a:rPr>
              <a:t>(</a:t>
            </a:r>
            <a:r>
              <a:rPr lang="en-US" sz="1800" dirty="0">
                <a:solidFill>
                  <a:srgbClr val="C01E51"/>
                </a:solidFill>
                <a:latin typeface="Courier" pitchFamily="2" charset="0"/>
              </a:rPr>
              <a:t>double</a:t>
            </a:r>
            <a:r>
              <a:rPr lang="en-US" sz="1800" dirty="0">
                <a:latin typeface="Courier" pitchFamily="2" charset="0"/>
              </a:rPr>
              <a:t>) </a:t>
            </a:r>
            <a:r>
              <a:rPr lang="en-US" sz="1800" dirty="0">
                <a:solidFill>
                  <a:srgbClr val="797979"/>
                </a:solidFill>
                <a:latin typeface="Courier" pitchFamily="2" charset="0"/>
              </a:rPr>
              <a:t>*</a:t>
            </a:r>
            <a:r>
              <a:rPr lang="en-US" sz="1800" dirty="0">
                <a:latin typeface="Courier" pitchFamily="2" charset="0"/>
              </a:rPr>
              <a:t> N);</a:t>
            </a:r>
            <a:br>
              <a:rPr lang="en-US" sz="1800" dirty="0">
                <a:latin typeface="Courier" pitchFamily="2" charset="0"/>
              </a:rPr>
            </a:br>
            <a:r>
              <a:rPr lang="en-US" sz="1800" dirty="0">
                <a:latin typeface="Courier" pitchFamily="2" charset="0"/>
              </a:rPr>
              <a:t>cudaMallocManaged((</a:t>
            </a:r>
            <a:r>
              <a:rPr lang="en-US" sz="1800" dirty="0">
                <a:solidFill>
                  <a:srgbClr val="C01E51"/>
                </a:solidFill>
                <a:latin typeface="Courier" pitchFamily="2" charset="0"/>
              </a:rPr>
              <a:t>void</a:t>
            </a:r>
            <a:r>
              <a:rPr lang="en-US" sz="1800" dirty="0">
                <a:solidFill>
                  <a:srgbClr val="797979"/>
                </a:solidFill>
                <a:latin typeface="Courier" pitchFamily="2" charset="0"/>
              </a:rPr>
              <a:t>**</a:t>
            </a:r>
            <a:r>
              <a:rPr lang="en-US" sz="1800" dirty="0">
                <a:latin typeface="Courier" pitchFamily="2" charset="0"/>
              </a:rPr>
              <a:t>)</a:t>
            </a:r>
            <a:r>
              <a:rPr lang="en-US" sz="1800" dirty="0">
                <a:solidFill>
                  <a:srgbClr val="797979"/>
                </a:solidFill>
                <a:latin typeface="Courier" pitchFamily="2" charset="0"/>
              </a:rPr>
              <a:t>&amp;</a:t>
            </a:r>
            <a:r>
              <a:rPr lang="en-US" sz="1800" dirty="0">
                <a:latin typeface="Courier" pitchFamily="2" charset="0"/>
              </a:rPr>
              <a:t>b, </a:t>
            </a:r>
            <a:r>
              <a:rPr lang="en-US" sz="1800" b="1" dirty="0">
                <a:solidFill>
                  <a:srgbClr val="008F00"/>
                </a:solidFill>
                <a:latin typeface="Courier" pitchFamily="2" charset="0"/>
              </a:rPr>
              <a:t>sizeof</a:t>
            </a:r>
            <a:r>
              <a:rPr lang="en-US" sz="1800" dirty="0">
                <a:latin typeface="Courier" pitchFamily="2" charset="0"/>
              </a:rPr>
              <a:t>(</a:t>
            </a:r>
            <a:r>
              <a:rPr lang="en-US" sz="1800" dirty="0">
                <a:solidFill>
                  <a:srgbClr val="C01E51"/>
                </a:solidFill>
                <a:latin typeface="Courier" pitchFamily="2" charset="0"/>
              </a:rPr>
              <a:t>double</a:t>
            </a:r>
            <a:r>
              <a:rPr lang="en-US" sz="1800" dirty="0">
                <a:latin typeface="Courier" pitchFamily="2" charset="0"/>
              </a:rPr>
              <a:t>) </a:t>
            </a:r>
            <a:r>
              <a:rPr lang="en-US" sz="1800" dirty="0">
                <a:solidFill>
                  <a:srgbClr val="797979"/>
                </a:solidFill>
                <a:latin typeface="Courier" pitchFamily="2" charset="0"/>
              </a:rPr>
              <a:t>*</a:t>
            </a:r>
            <a:r>
              <a:rPr lang="en-US" sz="1800" dirty="0">
                <a:latin typeface="Courier" pitchFamily="2" charset="0"/>
              </a:rPr>
              <a:t> N);</a:t>
            </a:r>
            <a:br>
              <a:rPr lang="en-US" sz="1800" dirty="0">
                <a:latin typeface="Courier" pitchFamily="2" charset="0"/>
              </a:rPr>
            </a:br>
            <a:r>
              <a:rPr lang="en-US" sz="1800" dirty="0">
                <a:latin typeface="Courier" pitchFamily="2" charset="0"/>
              </a:rPr>
              <a:t>cudaMallocManaged((</a:t>
            </a:r>
            <a:r>
              <a:rPr lang="en-US" sz="1800" dirty="0">
                <a:solidFill>
                  <a:srgbClr val="C01E51"/>
                </a:solidFill>
                <a:latin typeface="Courier" pitchFamily="2" charset="0"/>
              </a:rPr>
              <a:t>void</a:t>
            </a:r>
            <a:r>
              <a:rPr lang="en-US" sz="1800" dirty="0">
                <a:solidFill>
                  <a:srgbClr val="797979"/>
                </a:solidFill>
                <a:latin typeface="Courier" pitchFamily="2" charset="0"/>
              </a:rPr>
              <a:t>**</a:t>
            </a:r>
            <a:r>
              <a:rPr lang="en-US" sz="1800" dirty="0">
                <a:latin typeface="Courier" pitchFamily="2" charset="0"/>
              </a:rPr>
              <a:t>)</a:t>
            </a:r>
            <a:r>
              <a:rPr lang="en-US" sz="1800" dirty="0">
                <a:solidFill>
                  <a:srgbClr val="797979"/>
                </a:solidFill>
                <a:latin typeface="Courier" pitchFamily="2" charset="0"/>
              </a:rPr>
              <a:t>&amp;</a:t>
            </a:r>
            <a:r>
              <a:rPr lang="en-US" sz="1800" dirty="0">
                <a:latin typeface="Courier" pitchFamily="2" charset="0"/>
              </a:rPr>
              <a:t>c, </a:t>
            </a:r>
            <a:r>
              <a:rPr lang="en-US" sz="1800" b="1" dirty="0">
                <a:solidFill>
                  <a:srgbClr val="008F00"/>
                </a:solidFill>
                <a:latin typeface="Courier" pitchFamily="2" charset="0"/>
              </a:rPr>
              <a:t>sizeof</a:t>
            </a:r>
            <a:r>
              <a:rPr lang="en-US" sz="1800" dirty="0">
                <a:latin typeface="Courier" pitchFamily="2" charset="0"/>
              </a:rPr>
              <a:t>(</a:t>
            </a:r>
            <a:r>
              <a:rPr lang="en-US" sz="1800" dirty="0">
                <a:solidFill>
                  <a:srgbClr val="C01E51"/>
                </a:solidFill>
                <a:latin typeface="Courier" pitchFamily="2" charset="0"/>
              </a:rPr>
              <a:t>double</a:t>
            </a:r>
            <a:r>
              <a:rPr lang="en-US" sz="1800" dirty="0">
                <a:latin typeface="Courier" pitchFamily="2" charset="0"/>
              </a:rPr>
              <a:t>) </a:t>
            </a:r>
            <a:r>
              <a:rPr lang="en-US" sz="1800" dirty="0">
                <a:solidFill>
                  <a:srgbClr val="797979"/>
                </a:solidFill>
                <a:latin typeface="Courier" pitchFamily="2" charset="0"/>
              </a:rPr>
              <a:t>*</a:t>
            </a:r>
            <a:r>
              <a:rPr lang="en-US" sz="1800" dirty="0">
                <a:latin typeface="Courier" pitchFamily="2" charset="0"/>
              </a:rPr>
              <a:t> N);</a:t>
            </a:r>
            <a:br>
              <a:rPr lang="en-US" sz="1800" dirty="0">
                <a:latin typeface="Courier" pitchFamily="2" charset="0"/>
              </a:rPr>
            </a:br>
            <a:r>
              <a:rPr lang="en-US" sz="1800" dirty="0">
                <a:solidFill>
                  <a:srgbClr val="C98C00"/>
                </a:solidFill>
                <a:latin typeface="Courier" pitchFamily="2" charset="0"/>
              </a:rPr>
              <a:t>#pragma omp target teams distribute \</a:t>
            </a:r>
            <a:br>
              <a:rPr lang="en-US" sz="1800" dirty="0">
                <a:solidFill>
                  <a:srgbClr val="C98C00"/>
                </a:solidFill>
                <a:latin typeface="Courier" pitchFamily="2" charset="0"/>
              </a:rPr>
            </a:br>
            <a:r>
              <a:rPr lang="en-US" sz="1800" dirty="0">
                <a:solidFill>
                  <a:srgbClr val="C98C00"/>
                </a:solidFill>
                <a:latin typeface="Courier" pitchFamily="2" charset="0"/>
              </a:rPr>
              <a:t> parallel for </a:t>
            </a:r>
            <a:r>
              <a:rPr lang="en-US" sz="1800" b="1" dirty="0">
                <a:solidFill>
                  <a:srgbClr val="C98C00"/>
                </a:solidFill>
                <a:latin typeface="Courier" pitchFamily="2" charset="0"/>
              </a:rPr>
              <a:t>is_device_ptr(a, b, c)</a:t>
            </a:r>
          </a:p>
          <a:p>
            <a:pPr lvl="0"/>
            <a:r>
              <a:rPr lang="en-US" sz="1800" dirty="0">
                <a:latin typeface="Courier" pitchFamily="2" charset="0"/>
              </a:rPr>
              <a:t>  </a:t>
            </a:r>
            <a:r>
              <a:rPr lang="en-US" sz="1800" b="1" dirty="0">
                <a:solidFill>
                  <a:srgbClr val="008F00"/>
                </a:solidFill>
                <a:latin typeface="Courier"/>
                <a:ea typeface="Courier"/>
                <a:cs typeface="Courier"/>
                <a:sym typeface="Courier"/>
              </a:rPr>
              <a:t>for</a:t>
            </a:r>
            <a:r>
              <a:rPr lang="en-US" sz="1800" dirty="0">
                <a:latin typeface="Courier"/>
                <a:ea typeface="Courier"/>
                <a:cs typeface="Courier"/>
                <a:sym typeface="Courier"/>
              </a:rPr>
              <a:t> (j</a:t>
            </a:r>
            <a:r>
              <a:rPr lang="en-US" sz="1800" dirty="0">
                <a:solidFill>
                  <a:srgbClr val="797979"/>
                </a:solidFill>
                <a:latin typeface="Courier"/>
                <a:ea typeface="Courier"/>
                <a:cs typeface="Courier"/>
                <a:sym typeface="Courier"/>
              </a:rPr>
              <a:t>=0</a:t>
            </a:r>
            <a:r>
              <a:rPr lang="en-US" sz="1800" dirty="0">
                <a:latin typeface="Courier"/>
                <a:ea typeface="Courier"/>
                <a:cs typeface="Courier"/>
                <a:sym typeface="Courier"/>
              </a:rPr>
              <a:t>; j</a:t>
            </a:r>
            <a:r>
              <a:rPr lang="en-US" sz="1800" dirty="0">
                <a:solidFill>
                  <a:srgbClr val="797979"/>
                </a:solidFill>
                <a:latin typeface="Courier"/>
                <a:ea typeface="Courier"/>
                <a:cs typeface="Courier"/>
                <a:sym typeface="Courier"/>
              </a:rPr>
              <a:t>&lt;N</a:t>
            </a:r>
            <a:r>
              <a:rPr lang="en-US" sz="1800" dirty="0">
                <a:latin typeface="Courier"/>
                <a:ea typeface="Courier"/>
                <a:cs typeface="Courier"/>
                <a:sym typeface="Courier"/>
              </a:rPr>
              <a:t>; j</a:t>
            </a:r>
            <a:r>
              <a:rPr lang="en-US" sz="1800" dirty="0">
                <a:solidFill>
                  <a:srgbClr val="797979"/>
                </a:solidFill>
                <a:latin typeface="Courier"/>
                <a:ea typeface="Courier"/>
                <a:cs typeface="Courier"/>
                <a:sym typeface="Courier"/>
              </a:rPr>
              <a:t>++</a:t>
            </a:r>
            <a:r>
              <a:rPr lang="en-US" sz="1800" dirty="0">
                <a:latin typeface="Courier"/>
                <a:ea typeface="Courier"/>
                <a:cs typeface="Courier"/>
                <a:sym typeface="Courier"/>
              </a:rPr>
              <a:t>)</a:t>
            </a:r>
            <a:endParaRPr lang="en-US" sz="1800" dirty="0"/>
          </a:p>
          <a:p>
            <a:pPr lvl="0"/>
            <a:r>
              <a:rPr lang="en-US" sz="1800" dirty="0">
                <a:latin typeface="Courier"/>
                <a:ea typeface="Courier"/>
                <a:cs typeface="Courier"/>
                <a:sym typeface="Courier"/>
              </a:rPr>
              <a:t>    a[j] </a:t>
            </a:r>
            <a:r>
              <a:rPr lang="en-US" sz="1800" dirty="0">
                <a:solidFill>
                  <a:srgbClr val="797979"/>
                </a:solidFill>
                <a:latin typeface="Courier"/>
                <a:ea typeface="Courier"/>
                <a:cs typeface="Courier"/>
                <a:sym typeface="Courier"/>
              </a:rPr>
              <a:t>=</a:t>
            </a:r>
            <a:r>
              <a:rPr lang="en-US" sz="1800" dirty="0">
                <a:latin typeface="Courier"/>
                <a:ea typeface="Courier"/>
                <a:cs typeface="Courier"/>
                <a:sym typeface="Courier"/>
              </a:rPr>
              <a:t> b[j] </a:t>
            </a:r>
            <a:r>
              <a:rPr lang="en-US" sz="1800" dirty="0">
                <a:solidFill>
                  <a:srgbClr val="797979"/>
                </a:solidFill>
                <a:latin typeface="Courier"/>
                <a:ea typeface="Courier"/>
                <a:cs typeface="Courier"/>
                <a:sym typeface="Courier"/>
              </a:rPr>
              <a:t>+ </a:t>
            </a:r>
            <a:r>
              <a:rPr lang="en-US" sz="1800" dirty="0">
                <a:latin typeface="Courier"/>
                <a:ea typeface="Courier"/>
                <a:cs typeface="Courier"/>
                <a:sym typeface="Courier"/>
              </a:rPr>
              <a:t>scalar</a:t>
            </a:r>
            <a:r>
              <a:rPr lang="en-US" sz="1800" dirty="0">
                <a:solidFill>
                  <a:srgbClr val="797979"/>
                </a:solidFill>
                <a:latin typeface="Courier"/>
                <a:ea typeface="Courier"/>
                <a:cs typeface="Courier"/>
                <a:sym typeface="Courier"/>
              </a:rPr>
              <a:t>*</a:t>
            </a:r>
            <a:r>
              <a:rPr lang="en-US" sz="1800" dirty="0">
                <a:latin typeface="Courier"/>
                <a:ea typeface="Courier"/>
                <a:cs typeface="Courier"/>
                <a:sym typeface="Courier"/>
              </a:rPr>
              <a:t>c[j];</a:t>
            </a:r>
            <a:endParaRPr lang="en-US" sz="1800" dirty="0"/>
          </a:p>
        </p:txBody>
      </p:sp>
      <p:sp>
        <p:nvSpPr>
          <p:cNvPr id="8" name="TextBox 7">
            <a:extLst>
              <a:ext uri="{FF2B5EF4-FFF2-40B4-BE49-F238E27FC236}">
                <a16:creationId xmlns:a16="http://schemas.microsoft.com/office/drawing/2014/main" id="{1A0CD90C-11CF-734E-81E8-A454E51E9021}"/>
              </a:ext>
            </a:extLst>
          </p:cNvPr>
          <p:cNvSpPr txBox="1"/>
          <p:nvPr/>
        </p:nvSpPr>
        <p:spPr>
          <a:xfrm>
            <a:off x="500956" y="917294"/>
            <a:ext cx="5488154" cy="646331"/>
          </a:xfrm>
          <a:prstGeom prst="rect">
            <a:avLst/>
          </a:prstGeom>
          <a:noFill/>
        </p:spPr>
        <p:txBody>
          <a:bodyPr wrap="square" rtlCol="0">
            <a:spAutoFit/>
          </a:bodyPr>
          <a:lstStyle/>
          <a:p>
            <a:r>
              <a:rPr lang="en-US" sz="1800" dirty="0"/>
              <a:t>The code fragment shows how to combine OpenMP-4.5 and CUDA to use unified memory</a:t>
            </a:r>
          </a:p>
        </p:txBody>
      </p:sp>
    </p:spTree>
    <p:extLst>
      <p:ext uri="{BB962C8B-B14F-4D97-AF65-F5344CB8AC3E}">
        <p14:creationId xmlns:p14="http://schemas.microsoft.com/office/powerpoint/2010/main" val="4638517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F9636-1EBE-C842-B010-B198B25FEEC0}"/>
              </a:ext>
            </a:extLst>
          </p:cNvPr>
          <p:cNvSpPr>
            <a:spLocks noGrp="1"/>
          </p:cNvSpPr>
          <p:nvPr>
            <p:ph type="title"/>
          </p:nvPr>
        </p:nvSpPr>
        <p:spPr>
          <a:xfrm>
            <a:off x="360342" y="230594"/>
            <a:ext cx="6819000" cy="577200"/>
          </a:xfrm>
        </p:spPr>
        <p:txBody>
          <a:bodyPr/>
          <a:lstStyle/>
          <a:p>
            <a:r>
              <a:rPr lang="en-US" sz="2400" dirty="0"/>
              <a:t>Flang provides an initial implementation of OpenMP target offload to NVIDIA GPUs</a:t>
            </a:r>
          </a:p>
        </p:txBody>
      </p:sp>
      <p:pic>
        <p:nvPicPr>
          <p:cNvPr id="5" name="Picture 4">
            <a:extLst>
              <a:ext uri="{FF2B5EF4-FFF2-40B4-BE49-F238E27FC236}">
                <a16:creationId xmlns:a16="http://schemas.microsoft.com/office/drawing/2014/main" id="{AF8DD51D-47C1-2344-AB5F-914F431D42AD}"/>
              </a:ext>
            </a:extLst>
          </p:cNvPr>
          <p:cNvPicPr>
            <a:picLocks noChangeAspect="1"/>
          </p:cNvPicPr>
          <p:nvPr/>
        </p:nvPicPr>
        <p:blipFill>
          <a:blip r:embed="rId2"/>
          <a:stretch>
            <a:fillRect/>
          </a:stretch>
        </p:blipFill>
        <p:spPr>
          <a:xfrm>
            <a:off x="3651069" y="1310660"/>
            <a:ext cx="4930564" cy="2875578"/>
          </a:xfrm>
          <a:prstGeom prst="rect">
            <a:avLst/>
          </a:prstGeom>
        </p:spPr>
      </p:pic>
      <p:sp>
        <p:nvSpPr>
          <p:cNvPr id="6" name="TextBox 5">
            <a:extLst>
              <a:ext uri="{FF2B5EF4-FFF2-40B4-BE49-F238E27FC236}">
                <a16:creationId xmlns:a16="http://schemas.microsoft.com/office/drawing/2014/main" id="{4EEDAE55-D048-3945-A697-777624E63BCF}"/>
              </a:ext>
            </a:extLst>
          </p:cNvPr>
          <p:cNvSpPr txBox="1"/>
          <p:nvPr/>
        </p:nvSpPr>
        <p:spPr>
          <a:xfrm>
            <a:off x="251868" y="1310660"/>
            <a:ext cx="3405731" cy="2585323"/>
          </a:xfrm>
          <a:prstGeom prst="rect">
            <a:avLst/>
          </a:prstGeom>
          <a:noFill/>
        </p:spPr>
        <p:txBody>
          <a:bodyPr wrap="square" rtlCol="0">
            <a:spAutoFit/>
          </a:bodyPr>
          <a:lstStyle/>
          <a:p>
            <a:r>
              <a:rPr lang="en-US" sz="1800" dirty="0"/>
              <a:t>The Flang compiler currently only supports “SPMD” mode</a:t>
            </a:r>
          </a:p>
          <a:p>
            <a:endParaRPr lang="en-US" sz="1800" dirty="0"/>
          </a:p>
          <a:p>
            <a:r>
              <a:rPr lang="en-US" sz="1800" dirty="0"/>
              <a:t>It has many bugs and is not ready for general use yet</a:t>
            </a:r>
          </a:p>
          <a:p>
            <a:endParaRPr lang="en-US" sz="1800" dirty="0"/>
          </a:p>
          <a:p>
            <a:r>
              <a:rPr lang="en-US" sz="1800" dirty="0"/>
              <a:t>It did achieve over 450 GB/s for STREAM Triad on Nvidia V100 - the same as Clang-7.0.1</a:t>
            </a:r>
          </a:p>
        </p:txBody>
      </p:sp>
      <p:sp>
        <p:nvSpPr>
          <p:cNvPr id="9" name="Google Shape;354;p34">
            <a:extLst>
              <a:ext uri="{FF2B5EF4-FFF2-40B4-BE49-F238E27FC236}">
                <a16:creationId xmlns:a16="http://schemas.microsoft.com/office/drawing/2014/main" id="{EEE53DBE-E83F-604E-A6B6-D03A5229DE59}"/>
              </a:ext>
            </a:extLst>
          </p:cNvPr>
          <p:cNvSpPr txBox="1"/>
          <p:nvPr/>
        </p:nvSpPr>
        <p:spPr>
          <a:xfrm>
            <a:off x="5384175" y="892591"/>
            <a:ext cx="2811887" cy="418069"/>
          </a:xfrm>
          <a:prstGeom prst="rect">
            <a:avLst/>
          </a:prstGeom>
          <a:noFill/>
          <a:ln w="25400" cap="flat" cmpd="sng">
            <a:no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1800" u="sng" strike="noStrike" cap="none" dirty="0">
                <a:solidFill>
                  <a:srgbClr val="000000"/>
                </a:solidFill>
                <a:latin typeface="Arial"/>
                <a:ea typeface="Arial"/>
                <a:cs typeface="Arial"/>
                <a:sym typeface="Arial"/>
              </a:rPr>
              <a:t>STREAM Triad in Fortran</a:t>
            </a:r>
            <a:endParaRPr sz="18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8001097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F99EE-D8B9-C34B-9752-9D846F5976D8}"/>
              </a:ext>
            </a:extLst>
          </p:cNvPr>
          <p:cNvSpPr>
            <a:spLocks noGrp="1"/>
          </p:cNvSpPr>
          <p:nvPr>
            <p:ph type="title"/>
          </p:nvPr>
        </p:nvSpPr>
        <p:spPr>
          <a:xfrm>
            <a:off x="339077" y="262492"/>
            <a:ext cx="6819000" cy="577200"/>
          </a:xfrm>
        </p:spPr>
        <p:txBody>
          <a:bodyPr/>
          <a:lstStyle/>
          <a:p>
            <a:r>
              <a:rPr lang="en-US" sz="2600" dirty="0"/>
              <a:t>Programmability concern #1: mapping nested data structures</a:t>
            </a:r>
          </a:p>
        </p:txBody>
      </p:sp>
      <p:sp>
        <p:nvSpPr>
          <p:cNvPr id="4" name="Google Shape;929;p77">
            <a:extLst>
              <a:ext uri="{FF2B5EF4-FFF2-40B4-BE49-F238E27FC236}">
                <a16:creationId xmlns:a16="http://schemas.microsoft.com/office/drawing/2014/main" id="{5DBE2FD4-5BCB-7F43-9570-9CA913063330}"/>
              </a:ext>
            </a:extLst>
          </p:cNvPr>
          <p:cNvSpPr txBox="1"/>
          <p:nvPr/>
        </p:nvSpPr>
        <p:spPr>
          <a:xfrm>
            <a:off x="243383" y="978194"/>
            <a:ext cx="8783658" cy="3390505"/>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600" dirty="0">
                <a:solidFill>
                  <a:srgbClr val="C98C00"/>
                </a:solidFill>
                <a:latin typeface="Courier"/>
                <a:ea typeface="Courier"/>
                <a:cs typeface="Courier"/>
                <a:sym typeface="Courier"/>
              </a:rPr>
              <a:t>#define N 10</a:t>
            </a:r>
            <a:endParaRPr sz="1600" dirty="0">
              <a:solidFill>
                <a:srgbClr val="C98C00"/>
              </a:solidFill>
              <a:latin typeface="Courier"/>
              <a:ea typeface="Courier"/>
              <a:cs typeface="Courier"/>
              <a:sym typeface="Courier"/>
            </a:endParaRPr>
          </a:p>
          <a:p>
            <a:pPr marL="0" lvl="0" indent="0" algn="l" rtl="0">
              <a:lnSpc>
                <a:spcPct val="115000"/>
              </a:lnSpc>
              <a:spcBef>
                <a:spcPts val="0"/>
              </a:spcBef>
              <a:spcAft>
                <a:spcPts val="0"/>
              </a:spcAft>
              <a:buNone/>
            </a:pPr>
            <a:r>
              <a:rPr lang="en-US" sz="1600" dirty="0">
                <a:solidFill>
                  <a:srgbClr val="008F00"/>
                </a:solidFill>
                <a:latin typeface="Courier"/>
                <a:ea typeface="Courier"/>
                <a:cs typeface="Courier"/>
                <a:sym typeface="Courier"/>
              </a:rPr>
              <a:t>typedef</a:t>
            </a:r>
            <a:r>
              <a:rPr lang="en-US" sz="1600" dirty="0">
                <a:solidFill>
                  <a:schemeClr val="dk1"/>
                </a:solidFill>
                <a:latin typeface="Courier"/>
                <a:ea typeface="Courier"/>
                <a:cs typeface="Courier"/>
                <a:sym typeface="Courier"/>
              </a:rPr>
              <a:t> </a:t>
            </a:r>
            <a:r>
              <a:rPr lang="en-US" sz="1600" dirty="0">
                <a:solidFill>
                  <a:srgbClr val="008F00"/>
                </a:solidFill>
                <a:latin typeface="Courier"/>
                <a:ea typeface="Courier"/>
                <a:cs typeface="Courier"/>
                <a:sym typeface="Courier"/>
              </a:rPr>
              <a:t>struct</a:t>
            </a:r>
            <a:r>
              <a:rPr lang="en-US" sz="1600" dirty="0">
                <a:solidFill>
                  <a:schemeClr val="dk1"/>
                </a:solidFill>
                <a:latin typeface="Courier"/>
                <a:ea typeface="Courier"/>
                <a:cs typeface="Courier"/>
                <a:sym typeface="Courier"/>
              </a:rPr>
              <a:t> myvec {</a:t>
            </a:r>
            <a:endParaRPr sz="1600" dirty="0">
              <a:solidFill>
                <a:schemeClr val="dk1"/>
              </a:solidFill>
              <a:latin typeface="Courier"/>
              <a:ea typeface="Courier"/>
              <a:cs typeface="Courier"/>
              <a:sym typeface="Courier"/>
            </a:endParaRPr>
          </a:p>
          <a:p>
            <a:pPr marL="0" lvl="0" indent="0" algn="l" rtl="0">
              <a:lnSpc>
                <a:spcPct val="115000"/>
              </a:lnSpc>
              <a:spcBef>
                <a:spcPts val="0"/>
              </a:spcBef>
              <a:spcAft>
                <a:spcPts val="0"/>
              </a:spcAft>
              <a:buNone/>
            </a:pPr>
            <a:r>
              <a:rPr lang="en-US" sz="1600" dirty="0">
                <a:solidFill>
                  <a:schemeClr val="dk1"/>
                </a:solidFill>
                <a:latin typeface="Courier"/>
                <a:ea typeface="Courier"/>
                <a:cs typeface="Courier"/>
                <a:sym typeface="Courier"/>
              </a:rPr>
              <a:t>    </a:t>
            </a:r>
            <a:r>
              <a:rPr lang="en-US" sz="1600" dirty="0">
                <a:solidFill>
                  <a:srgbClr val="C01E51"/>
                </a:solidFill>
                <a:latin typeface="Courier"/>
                <a:ea typeface="Courier"/>
                <a:cs typeface="Courier"/>
                <a:sym typeface="Courier"/>
              </a:rPr>
              <a:t>size_t</a:t>
            </a:r>
            <a:r>
              <a:rPr lang="en-US" sz="1600" dirty="0">
                <a:solidFill>
                  <a:schemeClr val="dk1"/>
                </a:solidFill>
                <a:latin typeface="Courier"/>
                <a:ea typeface="Courier"/>
                <a:cs typeface="Courier"/>
                <a:sym typeface="Courier"/>
              </a:rPr>
              <a:t> len;</a:t>
            </a:r>
            <a:endParaRPr sz="1600" dirty="0">
              <a:solidFill>
                <a:schemeClr val="dk1"/>
              </a:solidFill>
              <a:latin typeface="Courier"/>
              <a:ea typeface="Courier"/>
              <a:cs typeface="Courier"/>
              <a:sym typeface="Courier"/>
            </a:endParaRPr>
          </a:p>
          <a:p>
            <a:pPr marL="0" lvl="0" indent="0" algn="l" rtl="0">
              <a:lnSpc>
                <a:spcPct val="115000"/>
              </a:lnSpc>
              <a:spcBef>
                <a:spcPts val="0"/>
              </a:spcBef>
              <a:spcAft>
                <a:spcPts val="0"/>
              </a:spcAft>
              <a:buNone/>
            </a:pPr>
            <a:r>
              <a:rPr lang="en-US" sz="1600" dirty="0">
                <a:solidFill>
                  <a:schemeClr val="dk1"/>
                </a:solidFill>
                <a:latin typeface="Courier"/>
                <a:ea typeface="Courier"/>
                <a:cs typeface="Courier"/>
                <a:sym typeface="Courier"/>
              </a:rPr>
              <a:t>    </a:t>
            </a:r>
            <a:r>
              <a:rPr lang="en-US" sz="1600" dirty="0">
                <a:solidFill>
                  <a:srgbClr val="C01E51"/>
                </a:solidFill>
                <a:latin typeface="Courier"/>
                <a:ea typeface="Courier"/>
                <a:cs typeface="Courier"/>
                <a:sym typeface="Courier"/>
              </a:rPr>
              <a:t>double</a:t>
            </a:r>
            <a:r>
              <a:rPr lang="en-US" sz="1600" dirty="0">
                <a:solidFill>
                  <a:schemeClr val="dk1"/>
                </a:solidFill>
                <a:latin typeface="Courier"/>
                <a:ea typeface="Courier"/>
                <a:cs typeface="Courier"/>
                <a:sym typeface="Courier"/>
              </a:rPr>
              <a:t> </a:t>
            </a:r>
            <a:r>
              <a:rPr lang="en-US" sz="1600" dirty="0">
                <a:solidFill>
                  <a:srgbClr val="797979"/>
                </a:solidFill>
                <a:latin typeface="Courier"/>
                <a:ea typeface="Courier"/>
                <a:cs typeface="Courier"/>
                <a:sym typeface="Courier"/>
              </a:rPr>
              <a:t>*</a:t>
            </a:r>
            <a:r>
              <a:rPr lang="en-US" sz="1600" dirty="0">
                <a:solidFill>
                  <a:schemeClr val="dk1"/>
                </a:solidFill>
                <a:latin typeface="Courier"/>
                <a:ea typeface="Courier"/>
                <a:cs typeface="Courier"/>
                <a:sym typeface="Courier"/>
              </a:rPr>
              <a:t>data;</a:t>
            </a:r>
            <a:endParaRPr sz="1600" dirty="0">
              <a:solidFill>
                <a:schemeClr val="dk1"/>
              </a:solidFill>
              <a:latin typeface="Courier"/>
              <a:ea typeface="Courier"/>
              <a:cs typeface="Courier"/>
              <a:sym typeface="Courier"/>
            </a:endParaRPr>
          </a:p>
          <a:p>
            <a:pPr marL="0" lvl="0" indent="0" algn="l" rtl="0">
              <a:lnSpc>
                <a:spcPct val="115000"/>
              </a:lnSpc>
              <a:spcBef>
                <a:spcPts val="0"/>
              </a:spcBef>
              <a:spcAft>
                <a:spcPts val="0"/>
              </a:spcAft>
              <a:buNone/>
            </a:pPr>
            <a:r>
              <a:rPr lang="en-US" sz="1600" dirty="0">
                <a:solidFill>
                  <a:schemeClr val="dk1"/>
                </a:solidFill>
                <a:latin typeface="Courier"/>
                <a:ea typeface="Courier"/>
                <a:cs typeface="Courier"/>
                <a:sym typeface="Courier"/>
              </a:rPr>
              <a:t>} myvec_t;</a:t>
            </a:r>
            <a:endParaRPr sz="1600" dirty="0">
              <a:solidFill>
                <a:schemeClr val="dk1"/>
              </a:solidFill>
              <a:latin typeface="Courier"/>
              <a:ea typeface="Courier"/>
              <a:cs typeface="Courier"/>
              <a:sym typeface="Courier"/>
            </a:endParaRPr>
          </a:p>
          <a:p>
            <a:pPr marL="0" lvl="0" indent="0" algn="l" rtl="0">
              <a:lnSpc>
                <a:spcPct val="115000"/>
              </a:lnSpc>
              <a:spcBef>
                <a:spcPts val="0"/>
              </a:spcBef>
              <a:spcAft>
                <a:spcPts val="0"/>
              </a:spcAft>
              <a:buNone/>
            </a:pPr>
            <a:r>
              <a:rPr lang="en-US" sz="1600" dirty="0">
                <a:solidFill>
                  <a:schemeClr val="dk1"/>
                </a:solidFill>
                <a:latin typeface="Courier"/>
                <a:ea typeface="Courier"/>
                <a:cs typeface="Courier"/>
                <a:sym typeface="Courier"/>
              </a:rPr>
              <a:t>myvec_t </a:t>
            </a:r>
            <a:r>
              <a:rPr lang="en-US" sz="1600" dirty="0">
                <a:solidFill>
                  <a:srgbClr val="797979"/>
                </a:solidFill>
                <a:latin typeface="Courier"/>
                <a:ea typeface="Courier"/>
                <a:cs typeface="Courier"/>
                <a:sym typeface="Courier"/>
              </a:rPr>
              <a:t>*</a:t>
            </a:r>
            <a:r>
              <a:rPr lang="en-US" sz="1600" dirty="0">
                <a:solidFill>
                  <a:schemeClr val="dk1"/>
                </a:solidFill>
                <a:latin typeface="Courier"/>
                <a:ea typeface="Courier"/>
                <a:cs typeface="Courier"/>
                <a:sym typeface="Courier"/>
              </a:rPr>
              <a:t>p = init_myvec(N);</a:t>
            </a:r>
          </a:p>
          <a:p>
            <a:pPr marL="0" lvl="0" indent="0" algn="l" rtl="0">
              <a:lnSpc>
                <a:spcPct val="115000"/>
              </a:lnSpc>
              <a:spcBef>
                <a:spcPts val="0"/>
              </a:spcBef>
              <a:spcAft>
                <a:spcPts val="0"/>
              </a:spcAft>
              <a:buNone/>
            </a:pPr>
            <a:endParaRPr lang="en-US" sz="1600" dirty="0">
              <a:solidFill>
                <a:srgbClr val="C98C00"/>
              </a:solidFill>
              <a:latin typeface="Courier"/>
              <a:ea typeface="Courier"/>
              <a:cs typeface="Courier"/>
              <a:sym typeface="Courier"/>
            </a:endParaRPr>
          </a:p>
          <a:p>
            <a:pPr marL="0" lvl="0" indent="0" algn="l" rtl="0">
              <a:lnSpc>
                <a:spcPct val="115000"/>
              </a:lnSpc>
              <a:spcBef>
                <a:spcPts val="0"/>
              </a:spcBef>
              <a:spcAft>
                <a:spcPts val="0"/>
              </a:spcAft>
              <a:buNone/>
            </a:pPr>
            <a:r>
              <a:rPr lang="en-US" sz="1600" b="1" dirty="0">
                <a:solidFill>
                  <a:srgbClr val="C98C00"/>
                </a:solidFill>
                <a:latin typeface="Courier"/>
                <a:ea typeface="Courier"/>
                <a:cs typeface="Courier"/>
                <a:sym typeface="Courier"/>
              </a:rPr>
              <a:t>#pragma omp target enter data map(p[0:N])</a:t>
            </a:r>
            <a:endParaRPr sz="1600" b="1" dirty="0">
              <a:solidFill>
                <a:srgbClr val="C98C00"/>
              </a:solidFill>
              <a:latin typeface="Courier"/>
              <a:ea typeface="Courier"/>
              <a:cs typeface="Courier"/>
              <a:sym typeface="Courier"/>
            </a:endParaRPr>
          </a:p>
          <a:p>
            <a:pPr marL="0" lvl="0" indent="0" algn="l" rtl="0">
              <a:lnSpc>
                <a:spcPct val="115000"/>
              </a:lnSpc>
              <a:spcBef>
                <a:spcPts val="0"/>
              </a:spcBef>
              <a:spcAft>
                <a:spcPts val="0"/>
              </a:spcAft>
              <a:buNone/>
            </a:pPr>
            <a:r>
              <a:rPr lang="en-US" sz="1600" dirty="0">
                <a:solidFill>
                  <a:srgbClr val="008F00"/>
                </a:solidFill>
                <a:latin typeface="Courier"/>
                <a:ea typeface="Courier"/>
                <a:cs typeface="Courier"/>
                <a:sym typeface="Courier"/>
              </a:rPr>
              <a:t>for</a:t>
            </a:r>
            <a:r>
              <a:rPr lang="en-US" sz="1600" dirty="0">
                <a:solidFill>
                  <a:schemeClr val="dk1"/>
                </a:solidFill>
                <a:latin typeface="Courier"/>
                <a:ea typeface="Courier"/>
                <a:cs typeface="Courier"/>
                <a:sym typeface="Courier"/>
              </a:rPr>
              <a:t> (</a:t>
            </a:r>
            <a:r>
              <a:rPr lang="en-US" sz="1600" dirty="0">
                <a:solidFill>
                  <a:srgbClr val="C01E51"/>
                </a:solidFill>
                <a:latin typeface="Courier"/>
                <a:ea typeface="Courier"/>
                <a:cs typeface="Courier"/>
                <a:sym typeface="Courier"/>
              </a:rPr>
              <a:t>int</a:t>
            </a:r>
            <a:r>
              <a:rPr lang="en-US" sz="1600" dirty="0">
                <a:solidFill>
                  <a:schemeClr val="dk1"/>
                </a:solidFill>
                <a:latin typeface="Courier"/>
                <a:ea typeface="Courier"/>
                <a:cs typeface="Courier"/>
                <a:sym typeface="Courier"/>
              </a:rPr>
              <a:t> i</a:t>
            </a:r>
            <a:r>
              <a:rPr lang="en-US" sz="1600" dirty="0">
                <a:solidFill>
                  <a:srgbClr val="797979"/>
                </a:solidFill>
                <a:latin typeface="Courier"/>
                <a:ea typeface="Courier"/>
                <a:cs typeface="Courier"/>
                <a:sym typeface="Courier"/>
              </a:rPr>
              <a:t>=0</a:t>
            </a:r>
            <a:r>
              <a:rPr lang="en-US" sz="1600" dirty="0">
                <a:solidFill>
                  <a:schemeClr val="dk1"/>
                </a:solidFill>
                <a:latin typeface="Courier"/>
                <a:ea typeface="Courier"/>
                <a:cs typeface="Courier"/>
                <a:sym typeface="Courier"/>
              </a:rPr>
              <a:t>; i</a:t>
            </a:r>
            <a:r>
              <a:rPr lang="en-US" sz="1600" dirty="0">
                <a:solidFill>
                  <a:srgbClr val="797979"/>
                </a:solidFill>
                <a:latin typeface="Courier"/>
                <a:ea typeface="Courier"/>
                <a:cs typeface="Courier"/>
                <a:sym typeface="Courier"/>
              </a:rPr>
              <a:t>&lt;</a:t>
            </a:r>
            <a:r>
              <a:rPr lang="en-US" sz="1600" dirty="0">
                <a:solidFill>
                  <a:schemeClr val="dk1"/>
                </a:solidFill>
                <a:latin typeface="Courier"/>
                <a:ea typeface="Courier"/>
                <a:cs typeface="Courier"/>
                <a:sym typeface="Courier"/>
              </a:rPr>
              <a:t>N; </a:t>
            </a:r>
            <a:r>
              <a:rPr lang="en-US" sz="1600" dirty="0">
                <a:solidFill>
                  <a:srgbClr val="797979"/>
                </a:solidFill>
                <a:latin typeface="Courier"/>
                <a:ea typeface="Courier"/>
                <a:cs typeface="Courier"/>
                <a:sym typeface="Courier"/>
              </a:rPr>
              <a:t>++</a:t>
            </a:r>
            <a:r>
              <a:rPr lang="en-US" sz="1600" dirty="0">
                <a:solidFill>
                  <a:schemeClr val="dk1"/>
                </a:solidFill>
                <a:latin typeface="Courier"/>
                <a:ea typeface="Courier"/>
                <a:cs typeface="Courier"/>
                <a:sym typeface="Courier"/>
              </a:rPr>
              <a:t>i) {</a:t>
            </a:r>
          </a:p>
          <a:p>
            <a:pPr marL="0" lvl="0" indent="0" algn="l" rtl="0">
              <a:lnSpc>
                <a:spcPct val="115000"/>
              </a:lnSpc>
              <a:spcBef>
                <a:spcPts val="0"/>
              </a:spcBef>
              <a:spcAft>
                <a:spcPts val="0"/>
              </a:spcAft>
              <a:buNone/>
            </a:pPr>
            <a:r>
              <a:rPr lang="en-US" sz="1600" b="1" dirty="0">
                <a:solidFill>
                  <a:srgbClr val="C98C00"/>
                </a:solidFill>
                <a:latin typeface="Courier"/>
                <a:ea typeface="Courier"/>
                <a:cs typeface="Courier"/>
                <a:sym typeface="Courier"/>
              </a:rPr>
              <a:t>#pragma omp target enter data map(p[i].data[0:p[i].len])</a:t>
            </a:r>
          </a:p>
          <a:p>
            <a:pPr marL="0" lvl="0" indent="0" algn="l" rtl="0">
              <a:lnSpc>
                <a:spcPct val="115000"/>
              </a:lnSpc>
              <a:spcBef>
                <a:spcPts val="0"/>
              </a:spcBef>
              <a:spcAft>
                <a:spcPts val="0"/>
              </a:spcAft>
              <a:buNone/>
            </a:pPr>
            <a:r>
              <a:rPr lang="en-US" sz="1600" dirty="0">
                <a:solidFill>
                  <a:schemeClr val="dk1"/>
                </a:solidFill>
                <a:latin typeface="Courier"/>
                <a:ea typeface="Courier"/>
                <a:cs typeface="Courier"/>
                <a:sym typeface="Courier"/>
              </a:rPr>
              <a:t>}</a:t>
            </a:r>
            <a:endParaRPr sz="1600" dirty="0">
              <a:solidFill>
                <a:schemeClr val="dk1"/>
              </a:solidFill>
              <a:latin typeface="Courier"/>
              <a:ea typeface="Courier"/>
              <a:cs typeface="Courier"/>
              <a:sym typeface="Courier"/>
            </a:endParaRPr>
          </a:p>
        </p:txBody>
      </p:sp>
      <p:sp>
        <p:nvSpPr>
          <p:cNvPr id="5" name="TextBox 4">
            <a:extLst>
              <a:ext uri="{FF2B5EF4-FFF2-40B4-BE49-F238E27FC236}">
                <a16:creationId xmlns:a16="http://schemas.microsoft.com/office/drawing/2014/main" id="{DBED7153-66B7-AF40-83C1-D52FB4EE8E13}"/>
              </a:ext>
            </a:extLst>
          </p:cNvPr>
          <p:cNvSpPr txBox="1"/>
          <p:nvPr/>
        </p:nvSpPr>
        <p:spPr>
          <a:xfrm>
            <a:off x="3864643" y="1490467"/>
            <a:ext cx="2482998" cy="646331"/>
          </a:xfrm>
          <a:prstGeom prst="rect">
            <a:avLst/>
          </a:prstGeom>
          <a:noFill/>
        </p:spPr>
        <p:txBody>
          <a:bodyPr wrap="square" rtlCol="0">
            <a:spAutoFit/>
          </a:bodyPr>
          <a:lstStyle/>
          <a:p>
            <a:r>
              <a:rPr lang="en-US" sz="1800" dirty="0"/>
              <a:t>Bitwise map of N myvec_t structs</a:t>
            </a:r>
            <a:endParaRPr lang="en-US" sz="1800" u="sng" dirty="0"/>
          </a:p>
        </p:txBody>
      </p:sp>
      <p:sp>
        <p:nvSpPr>
          <p:cNvPr id="6" name="TextBox 5">
            <a:extLst>
              <a:ext uri="{FF2B5EF4-FFF2-40B4-BE49-F238E27FC236}">
                <a16:creationId xmlns:a16="http://schemas.microsoft.com/office/drawing/2014/main" id="{557F5CDD-BA1A-6D4C-B14A-244C04F1F5AF}"/>
              </a:ext>
            </a:extLst>
          </p:cNvPr>
          <p:cNvSpPr txBox="1"/>
          <p:nvPr/>
        </p:nvSpPr>
        <p:spPr>
          <a:xfrm>
            <a:off x="5842299" y="1945691"/>
            <a:ext cx="2195915" cy="1200329"/>
          </a:xfrm>
          <a:prstGeom prst="rect">
            <a:avLst/>
          </a:prstGeom>
          <a:noFill/>
        </p:spPr>
        <p:txBody>
          <a:bodyPr wrap="square" rtlCol="0">
            <a:spAutoFit/>
          </a:bodyPr>
          <a:lstStyle/>
          <a:p>
            <a:r>
              <a:rPr lang="en-US" sz="1800" dirty="0"/>
              <a:t>For each myvec_t, map host data and attach to </a:t>
            </a:r>
            <a:r>
              <a:rPr lang="en-US" sz="1800" u="sng" dirty="0"/>
              <a:t>device pointer “data”</a:t>
            </a:r>
            <a:endParaRPr lang="en-US" sz="1800" dirty="0"/>
          </a:p>
        </p:txBody>
      </p:sp>
      <p:cxnSp>
        <p:nvCxnSpPr>
          <p:cNvPr id="7" name="Straight Connector 6">
            <a:extLst>
              <a:ext uri="{FF2B5EF4-FFF2-40B4-BE49-F238E27FC236}">
                <a16:creationId xmlns:a16="http://schemas.microsoft.com/office/drawing/2014/main" id="{3E4716FB-1BD4-854B-B624-626790EA78BD}"/>
              </a:ext>
            </a:extLst>
          </p:cNvPr>
          <p:cNvCxnSpPr>
            <a:cxnSpLocks/>
          </p:cNvCxnSpPr>
          <p:nvPr/>
        </p:nvCxnSpPr>
        <p:spPr>
          <a:xfrm flipV="1">
            <a:off x="4723512" y="2136798"/>
            <a:ext cx="0" cy="938073"/>
          </a:xfrm>
          <a:prstGeom prst="line">
            <a:avLst/>
          </a:prstGeom>
          <a:ln w="25400">
            <a:solidFill>
              <a:schemeClr val="tx1"/>
            </a:solidFill>
            <a:headEnd type="arrow" w="lg" len="med"/>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6079B2F-172C-5E4A-A49D-97D8C3FA63C6}"/>
              </a:ext>
            </a:extLst>
          </p:cNvPr>
          <p:cNvCxnSpPr>
            <a:cxnSpLocks/>
          </p:cNvCxnSpPr>
          <p:nvPr/>
        </p:nvCxnSpPr>
        <p:spPr>
          <a:xfrm flipV="1">
            <a:off x="5669752" y="3208877"/>
            <a:ext cx="677889" cy="355757"/>
          </a:xfrm>
          <a:prstGeom prst="line">
            <a:avLst/>
          </a:prstGeom>
          <a:ln w="25400">
            <a:solidFill>
              <a:schemeClr val="tx1"/>
            </a:solidFill>
            <a:headEnd type="arrow" w="lg" len="med"/>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6412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07C1A-D47B-4C4E-82FA-50C5E88CF2FD}"/>
              </a:ext>
            </a:extLst>
          </p:cNvPr>
          <p:cNvSpPr>
            <a:spLocks noGrp="1"/>
          </p:cNvSpPr>
          <p:nvPr>
            <p:ph type="title"/>
          </p:nvPr>
        </p:nvSpPr>
        <p:spPr/>
        <p:txBody>
          <a:bodyPr/>
          <a:lstStyle/>
          <a:p>
            <a:r>
              <a:rPr lang="en-US" sz="2600" dirty="0"/>
              <a:t>OpenMP thread hierarchy for accelerators</a:t>
            </a:r>
          </a:p>
        </p:txBody>
      </p:sp>
      <p:cxnSp>
        <p:nvCxnSpPr>
          <p:cNvPr id="7" name="Straight Connector 6">
            <a:extLst>
              <a:ext uri="{FF2B5EF4-FFF2-40B4-BE49-F238E27FC236}">
                <a16:creationId xmlns:a16="http://schemas.microsoft.com/office/drawing/2014/main" id="{593444EB-8455-244B-B9C9-6EB63B744929}"/>
              </a:ext>
            </a:extLst>
          </p:cNvPr>
          <p:cNvCxnSpPr>
            <a:cxnSpLocks/>
          </p:cNvCxnSpPr>
          <p:nvPr/>
        </p:nvCxnSpPr>
        <p:spPr>
          <a:xfrm flipH="1">
            <a:off x="1515491" y="2083981"/>
            <a:ext cx="8264" cy="1197984"/>
          </a:xfrm>
          <a:prstGeom prst="line">
            <a:avLst/>
          </a:prstGeom>
          <a:ln w="25400">
            <a:solidFill>
              <a:srgbClr val="0070C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4D1B8D2-6448-0745-AD7F-A78E9A311341}"/>
              </a:ext>
            </a:extLst>
          </p:cNvPr>
          <p:cNvCxnSpPr>
            <a:cxnSpLocks/>
          </p:cNvCxnSpPr>
          <p:nvPr/>
        </p:nvCxnSpPr>
        <p:spPr>
          <a:xfrm>
            <a:off x="1227217" y="3281966"/>
            <a:ext cx="0" cy="1053364"/>
          </a:xfrm>
          <a:prstGeom prst="line">
            <a:avLst/>
          </a:prstGeom>
          <a:ln w="25400">
            <a:solidFill>
              <a:srgbClr val="0070C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2492FFE-C161-3D40-86D7-4B5F49777CF8}"/>
              </a:ext>
            </a:extLst>
          </p:cNvPr>
          <p:cNvCxnSpPr>
            <a:cxnSpLocks/>
          </p:cNvCxnSpPr>
          <p:nvPr/>
        </p:nvCxnSpPr>
        <p:spPr>
          <a:xfrm>
            <a:off x="1412668" y="3281965"/>
            <a:ext cx="0" cy="1053365"/>
          </a:xfrm>
          <a:prstGeom prst="line">
            <a:avLst/>
          </a:prstGeom>
          <a:ln w="25400">
            <a:solidFill>
              <a:srgbClr val="0070C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37D6981-AFD5-AC42-8CC6-4326AD00D402}"/>
              </a:ext>
            </a:extLst>
          </p:cNvPr>
          <p:cNvCxnSpPr>
            <a:cxnSpLocks/>
          </p:cNvCxnSpPr>
          <p:nvPr/>
        </p:nvCxnSpPr>
        <p:spPr>
          <a:xfrm flipH="1">
            <a:off x="1611092" y="3281965"/>
            <a:ext cx="10896" cy="1053365"/>
          </a:xfrm>
          <a:prstGeom prst="line">
            <a:avLst/>
          </a:prstGeom>
          <a:ln w="25400">
            <a:solidFill>
              <a:srgbClr val="0070C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1528EC0-D0F7-A24B-A47E-75E6894EFBC6}"/>
              </a:ext>
            </a:extLst>
          </p:cNvPr>
          <p:cNvCxnSpPr>
            <a:cxnSpLocks/>
          </p:cNvCxnSpPr>
          <p:nvPr/>
        </p:nvCxnSpPr>
        <p:spPr>
          <a:xfrm>
            <a:off x="1820292" y="3281965"/>
            <a:ext cx="0" cy="1053365"/>
          </a:xfrm>
          <a:prstGeom prst="line">
            <a:avLst/>
          </a:prstGeom>
          <a:ln w="25400">
            <a:solidFill>
              <a:srgbClr val="0070C0"/>
            </a:solidFill>
            <a:tailEnd type="arrow" w="lg" len="lg"/>
          </a:ln>
        </p:spPr>
        <p:style>
          <a:lnRef idx="1">
            <a:schemeClr val="accent1"/>
          </a:lnRef>
          <a:fillRef idx="0">
            <a:schemeClr val="accent1"/>
          </a:fillRef>
          <a:effectRef idx="0">
            <a:schemeClr val="accent1"/>
          </a:effectRef>
          <a:fontRef idx="minor">
            <a:schemeClr val="tx1"/>
          </a:fontRef>
        </p:style>
      </p:cxnSp>
      <p:sp>
        <p:nvSpPr>
          <p:cNvPr id="5" name="Rounded Rectangle 4">
            <a:extLst>
              <a:ext uri="{FF2B5EF4-FFF2-40B4-BE49-F238E27FC236}">
                <a16:creationId xmlns:a16="http://schemas.microsoft.com/office/drawing/2014/main" id="{4E8FD683-0B46-574D-B645-255BFA3CB0B8}"/>
              </a:ext>
            </a:extLst>
          </p:cNvPr>
          <p:cNvSpPr/>
          <p:nvPr/>
        </p:nvSpPr>
        <p:spPr>
          <a:xfrm>
            <a:off x="797982" y="3473605"/>
            <a:ext cx="1462730" cy="637359"/>
          </a:xfrm>
          <a:prstGeom prst="roundRect">
            <a:avLst/>
          </a:prstGeom>
          <a:solidFill>
            <a:schemeClr val="l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Team 0</a:t>
            </a:r>
          </a:p>
          <a:p>
            <a:pPr algn="ctr"/>
            <a:r>
              <a:rPr lang="en-US" sz="2000" dirty="0">
                <a:solidFill>
                  <a:schemeClr val="tx1"/>
                </a:solidFill>
              </a:rPr>
              <a:t>M threads</a:t>
            </a:r>
          </a:p>
        </p:txBody>
      </p:sp>
      <p:cxnSp>
        <p:nvCxnSpPr>
          <p:cNvPr id="13" name="Straight Connector 12">
            <a:extLst>
              <a:ext uri="{FF2B5EF4-FFF2-40B4-BE49-F238E27FC236}">
                <a16:creationId xmlns:a16="http://schemas.microsoft.com/office/drawing/2014/main" id="{EA3646AC-E4BE-BF46-B2DF-3E80DF9A0333}"/>
              </a:ext>
            </a:extLst>
          </p:cNvPr>
          <p:cNvCxnSpPr>
            <a:cxnSpLocks/>
          </p:cNvCxnSpPr>
          <p:nvPr/>
        </p:nvCxnSpPr>
        <p:spPr>
          <a:xfrm flipH="1">
            <a:off x="1227218" y="3281965"/>
            <a:ext cx="593074" cy="0"/>
          </a:xfrm>
          <a:prstGeom prst="line">
            <a:avLst/>
          </a:prstGeom>
          <a:ln w="25400">
            <a:solidFill>
              <a:srgbClr val="0070C0"/>
            </a:solidFill>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563F675-3086-CA40-BC66-40A559D95699}"/>
              </a:ext>
            </a:extLst>
          </p:cNvPr>
          <p:cNvCxnSpPr>
            <a:cxnSpLocks/>
          </p:cNvCxnSpPr>
          <p:nvPr/>
        </p:nvCxnSpPr>
        <p:spPr>
          <a:xfrm>
            <a:off x="3180952" y="2087163"/>
            <a:ext cx="1" cy="1194802"/>
          </a:xfrm>
          <a:prstGeom prst="line">
            <a:avLst/>
          </a:prstGeom>
          <a:ln w="25400">
            <a:solidFill>
              <a:srgbClr val="0070C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FDEC464-179B-1147-B2AE-361D0C28065D}"/>
              </a:ext>
            </a:extLst>
          </p:cNvPr>
          <p:cNvCxnSpPr>
            <a:cxnSpLocks/>
          </p:cNvCxnSpPr>
          <p:nvPr/>
        </p:nvCxnSpPr>
        <p:spPr>
          <a:xfrm flipH="1">
            <a:off x="4808723" y="2083981"/>
            <a:ext cx="8264" cy="1197984"/>
          </a:xfrm>
          <a:prstGeom prst="line">
            <a:avLst/>
          </a:prstGeom>
          <a:ln w="25400">
            <a:solidFill>
              <a:srgbClr val="0070C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96A5079-EDE0-B144-BDFD-E6056A3852EB}"/>
              </a:ext>
            </a:extLst>
          </p:cNvPr>
          <p:cNvCxnSpPr>
            <a:cxnSpLocks/>
          </p:cNvCxnSpPr>
          <p:nvPr/>
        </p:nvCxnSpPr>
        <p:spPr>
          <a:xfrm>
            <a:off x="4520449" y="3281966"/>
            <a:ext cx="0" cy="1053364"/>
          </a:xfrm>
          <a:prstGeom prst="line">
            <a:avLst/>
          </a:prstGeom>
          <a:ln w="25400">
            <a:solidFill>
              <a:srgbClr val="0070C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0FE31F3-B3B8-414B-AC18-318E2556B8A7}"/>
              </a:ext>
            </a:extLst>
          </p:cNvPr>
          <p:cNvCxnSpPr>
            <a:cxnSpLocks/>
          </p:cNvCxnSpPr>
          <p:nvPr/>
        </p:nvCxnSpPr>
        <p:spPr>
          <a:xfrm>
            <a:off x="4705900" y="3281965"/>
            <a:ext cx="0" cy="1053365"/>
          </a:xfrm>
          <a:prstGeom prst="line">
            <a:avLst/>
          </a:prstGeom>
          <a:ln w="25400">
            <a:solidFill>
              <a:srgbClr val="0070C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F4D5A06-8798-074B-B174-AC5976943106}"/>
              </a:ext>
            </a:extLst>
          </p:cNvPr>
          <p:cNvCxnSpPr>
            <a:cxnSpLocks/>
          </p:cNvCxnSpPr>
          <p:nvPr/>
        </p:nvCxnSpPr>
        <p:spPr>
          <a:xfrm flipH="1">
            <a:off x="4904325" y="3281965"/>
            <a:ext cx="10895" cy="1053365"/>
          </a:xfrm>
          <a:prstGeom prst="line">
            <a:avLst/>
          </a:prstGeom>
          <a:ln w="25400">
            <a:solidFill>
              <a:srgbClr val="0070C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0CA7D6C-AED1-8E4D-95CC-75277B748678}"/>
              </a:ext>
            </a:extLst>
          </p:cNvPr>
          <p:cNvCxnSpPr>
            <a:cxnSpLocks/>
          </p:cNvCxnSpPr>
          <p:nvPr/>
        </p:nvCxnSpPr>
        <p:spPr>
          <a:xfrm>
            <a:off x="5113524" y="3281965"/>
            <a:ext cx="0" cy="1053365"/>
          </a:xfrm>
          <a:prstGeom prst="line">
            <a:avLst/>
          </a:prstGeom>
          <a:ln w="25400">
            <a:solidFill>
              <a:srgbClr val="0070C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6E60EF1-5B24-FB4F-9F0F-778F35C3BA04}"/>
              </a:ext>
            </a:extLst>
          </p:cNvPr>
          <p:cNvCxnSpPr>
            <a:cxnSpLocks/>
          </p:cNvCxnSpPr>
          <p:nvPr/>
        </p:nvCxnSpPr>
        <p:spPr>
          <a:xfrm flipH="1">
            <a:off x="4520450" y="3281965"/>
            <a:ext cx="593074" cy="0"/>
          </a:xfrm>
          <a:prstGeom prst="line">
            <a:avLst/>
          </a:prstGeom>
          <a:ln w="25400">
            <a:solidFill>
              <a:srgbClr val="0070C0"/>
            </a:solidFill>
            <a:headEnd type="none"/>
            <a:tailEnd type="none" w="lg" len="lg"/>
          </a:ln>
        </p:spPr>
        <p:style>
          <a:lnRef idx="1">
            <a:schemeClr val="accent1"/>
          </a:lnRef>
          <a:fillRef idx="0">
            <a:schemeClr val="accent1"/>
          </a:fillRef>
          <a:effectRef idx="0">
            <a:schemeClr val="accent1"/>
          </a:effectRef>
          <a:fontRef idx="minor">
            <a:schemeClr val="tx1"/>
          </a:fontRef>
        </p:style>
      </p:cxnSp>
      <p:sp>
        <p:nvSpPr>
          <p:cNvPr id="4" name="Rounded Rectangle 3">
            <a:extLst>
              <a:ext uri="{FF2B5EF4-FFF2-40B4-BE49-F238E27FC236}">
                <a16:creationId xmlns:a16="http://schemas.microsoft.com/office/drawing/2014/main" id="{A8DC4EFE-B23B-F343-9AB0-BEFA261CAD33}"/>
              </a:ext>
            </a:extLst>
          </p:cNvPr>
          <p:cNvSpPr/>
          <p:nvPr/>
        </p:nvSpPr>
        <p:spPr>
          <a:xfrm>
            <a:off x="1091341" y="2250803"/>
            <a:ext cx="4184318" cy="358455"/>
          </a:xfrm>
          <a:prstGeom prst="roundRect">
            <a:avLst/>
          </a:prstGeom>
          <a:solidFill>
            <a:schemeClr val="l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League of N teams</a:t>
            </a:r>
          </a:p>
        </p:txBody>
      </p:sp>
      <p:cxnSp>
        <p:nvCxnSpPr>
          <p:cNvPr id="37" name="Straight Connector 36">
            <a:extLst>
              <a:ext uri="{FF2B5EF4-FFF2-40B4-BE49-F238E27FC236}">
                <a16:creationId xmlns:a16="http://schemas.microsoft.com/office/drawing/2014/main" id="{33D742E8-C690-774B-B9CE-CA23EEAF97F3}"/>
              </a:ext>
            </a:extLst>
          </p:cNvPr>
          <p:cNvCxnSpPr>
            <a:cxnSpLocks/>
          </p:cNvCxnSpPr>
          <p:nvPr/>
        </p:nvCxnSpPr>
        <p:spPr>
          <a:xfrm flipH="1">
            <a:off x="1515491" y="2080102"/>
            <a:ext cx="3293232" cy="0"/>
          </a:xfrm>
          <a:prstGeom prst="line">
            <a:avLst/>
          </a:prstGeom>
          <a:ln w="25400">
            <a:solidFill>
              <a:srgbClr val="0070C0"/>
            </a:solidFill>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4A337F8-4531-2B4E-9794-B421F2634822}"/>
              </a:ext>
            </a:extLst>
          </p:cNvPr>
          <p:cNvCxnSpPr>
            <a:cxnSpLocks/>
          </p:cNvCxnSpPr>
          <p:nvPr/>
        </p:nvCxnSpPr>
        <p:spPr>
          <a:xfrm>
            <a:off x="3180952" y="1233693"/>
            <a:ext cx="0" cy="853470"/>
          </a:xfrm>
          <a:prstGeom prst="line">
            <a:avLst/>
          </a:prstGeom>
          <a:ln w="25400">
            <a:solidFill>
              <a:srgbClr val="0070C0"/>
            </a:solidFill>
            <a:tailEnd type="arrow" w="lg" len="lg"/>
          </a:ln>
        </p:spPr>
        <p:style>
          <a:lnRef idx="1">
            <a:schemeClr val="accent1"/>
          </a:lnRef>
          <a:fillRef idx="0">
            <a:schemeClr val="accent1"/>
          </a:fillRef>
          <a:effectRef idx="0">
            <a:schemeClr val="accent1"/>
          </a:effectRef>
          <a:fontRef idx="minor">
            <a:schemeClr val="tx1"/>
          </a:fontRef>
        </p:style>
      </p:cxnSp>
      <p:sp>
        <p:nvSpPr>
          <p:cNvPr id="46" name="Google Shape;700;p58">
            <a:extLst>
              <a:ext uri="{FF2B5EF4-FFF2-40B4-BE49-F238E27FC236}">
                <a16:creationId xmlns:a16="http://schemas.microsoft.com/office/drawing/2014/main" id="{9E908171-3592-394B-9A85-5234DA1AC604}"/>
              </a:ext>
            </a:extLst>
          </p:cNvPr>
          <p:cNvSpPr txBox="1"/>
          <p:nvPr/>
        </p:nvSpPr>
        <p:spPr>
          <a:xfrm>
            <a:off x="2042932" y="4616257"/>
            <a:ext cx="5007863" cy="389624"/>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dirty="0">
                <a:solidFill>
                  <a:schemeClr val="dk1"/>
                </a:solidFill>
                <a:latin typeface="Calibri"/>
                <a:ea typeface="Calibri"/>
                <a:cs typeface="Calibri"/>
                <a:sym typeface="Calibri"/>
              </a:rPr>
              <a:t>(Image modified from “OpenMP 4.5 target” by Tom Scogland and Oscar Hernandez. Presented at ECP OpenMP tutorial 06-28-2017)</a:t>
            </a:r>
            <a:endParaRPr dirty="0">
              <a:solidFill>
                <a:schemeClr val="dk1"/>
              </a:solidFill>
              <a:latin typeface="Calibri"/>
              <a:ea typeface="Calibri"/>
              <a:cs typeface="Calibri"/>
              <a:sym typeface="Calibri"/>
            </a:endParaRPr>
          </a:p>
        </p:txBody>
      </p:sp>
      <p:sp>
        <p:nvSpPr>
          <p:cNvPr id="38" name="TextBox 37">
            <a:extLst>
              <a:ext uri="{FF2B5EF4-FFF2-40B4-BE49-F238E27FC236}">
                <a16:creationId xmlns:a16="http://schemas.microsoft.com/office/drawing/2014/main" id="{C6CF7B39-FE59-7A48-8B8D-E83345B652AE}"/>
              </a:ext>
            </a:extLst>
          </p:cNvPr>
          <p:cNvSpPr txBox="1"/>
          <p:nvPr/>
        </p:nvSpPr>
        <p:spPr>
          <a:xfrm>
            <a:off x="6101790" y="1692979"/>
            <a:ext cx="2529673" cy="1477328"/>
          </a:xfrm>
          <a:prstGeom prst="rect">
            <a:avLst/>
          </a:prstGeom>
          <a:noFill/>
        </p:spPr>
        <p:txBody>
          <a:bodyPr wrap="square" rtlCol="0">
            <a:spAutoFit/>
          </a:bodyPr>
          <a:lstStyle/>
          <a:p>
            <a:r>
              <a:rPr lang="en-US" sz="1800" dirty="0"/>
              <a:t>No synchronization between thread teams except for atomics</a:t>
            </a:r>
          </a:p>
          <a:p>
            <a:pPr marL="285750" indent="-285750">
              <a:buFont typeface="Arial" panose="020B0604020202020204" pitchFamily="34" charset="0"/>
              <a:buChar char="•"/>
            </a:pPr>
            <a:r>
              <a:rPr lang="en-US" sz="1800" dirty="0"/>
              <a:t>No barrier, critical section or locks</a:t>
            </a:r>
          </a:p>
        </p:txBody>
      </p:sp>
      <p:sp>
        <p:nvSpPr>
          <p:cNvPr id="42" name="TextBox 41">
            <a:extLst>
              <a:ext uri="{FF2B5EF4-FFF2-40B4-BE49-F238E27FC236}">
                <a16:creationId xmlns:a16="http://schemas.microsoft.com/office/drawing/2014/main" id="{C0D61318-C277-A74A-B6C0-4DC910EA18F2}"/>
              </a:ext>
            </a:extLst>
          </p:cNvPr>
          <p:cNvSpPr txBox="1"/>
          <p:nvPr/>
        </p:nvSpPr>
        <p:spPr>
          <a:xfrm>
            <a:off x="6125252" y="3285020"/>
            <a:ext cx="2529673" cy="923330"/>
          </a:xfrm>
          <a:prstGeom prst="rect">
            <a:avLst/>
          </a:prstGeom>
          <a:noFill/>
        </p:spPr>
        <p:txBody>
          <a:bodyPr wrap="square" rtlCol="0">
            <a:spAutoFit/>
          </a:bodyPr>
          <a:lstStyle/>
          <a:p>
            <a:r>
              <a:rPr lang="en-US" sz="1800" dirty="0"/>
              <a:t>Model familiar to OpenMP &lt; 4.0 programmers</a:t>
            </a:r>
          </a:p>
        </p:txBody>
      </p:sp>
      <p:sp>
        <p:nvSpPr>
          <p:cNvPr id="43" name="Rounded Rectangle 42">
            <a:extLst>
              <a:ext uri="{FF2B5EF4-FFF2-40B4-BE49-F238E27FC236}">
                <a16:creationId xmlns:a16="http://schemas.microsoft.com/office/drawing/2014/main" id="{97270837-2631-F44E-8A73-E981A1E78EDA}"/>
              </a:ext>
            </a:extLst>
          </p:cNvPr>
          <p:cNvSpPr/>
          <p:nvPr/>
        </p:nvSpPr>
        <p:spPr>
          <a:xfrm flipH="1">
            <a:off x="3982592" y="3127170"/>
            <a:ext cx="1613223" cy="1243185"/>
          </a:xfrm>
          <a:prstGeom prst="roundRect">
            <a:avLst/>
          </a:prstGeom>
          <a:noFill/>
          <a:ln>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41" name="TextBox 40">
            <a:extLst>
              <a:ext uri="{FF2B5EF4-FFF2-40B4-BE49-F238E27FC236}">
                <a16:creationId xmlns:a16="http://schemas.microsoft.com/office/drawing/2014/main" id="{CC43B978-FDCC-0E4A-B42F-FC964F6F5451}"/>
              </a:ext>
            </a:extLst>
          </p:cNvPr>
          <p:cNvSpPr txBox="1"/>
          <p:nvPr/>
        </p:nvSpPr>
        <p:spPr>
          <a:xfrm>
            <a:off x="360341" y="2739052"/>
            <a:ext cx="2501503" cy="369332"/>
          </a:xfrm>
          <a:prstGeom prst="rect">
            <a:avLst/>
          </a:prstGeom>
          <a:solidFill>
            <a:schemeClr val="bg1"/>
          </a:solidFill>
        </p:spPr>
        <p:txBody>
          <a:bodyPr wrap="square" rtlCol="0">
            <a:spAutoFit/>
          </a:bodyPr>
          <a:lstStyle/>
          <a:p>
            <a:r>
              <a:rPr lang="en-US" sz="1800" dirty="0"/>
              <a:t>#pragma omp parallel</a:t>
            </a:r>
          </a:p>
        </p:txBody>
      </p:sp>
      <p:sp>
        <p:nvSpPr>
          <p:cNvPr id="40" name="TextBox 39">
            <a:extLst>
              <a:ext uri="{FF2B5EF4-FFF2-40B4-BE49-F238E27FC236}">
                <a16:creationId xmlns:a16="http://schemas.microsoft.com/office/drawing/2014/main" id="{FEB02185-D2AA-9C4A-82E9-A62A622B9D57}"/>
              </a:ext>
            </a:extLst>
          </p:cNvPr>
          <p:cNvSpPr txBox="1"/>
          <p:nvPr/>
        </p:nvSpPr>
        <p:spPr>
          <a:xfrm>
            <a:off x="2042932" y="1456161"/>
            <a:ext cx="2425123" cy="369332"/>
          </a:xfrm>
          <a:prstGeom prst="rect">
            <a:avLst/>
          </a:prstGeom>
          <a:solidFill>
            <a:schemeClr val="lt1"/>
          </a:solidFill>
        </p:spPr>
        <p:txBody>
          <a:bodyPr wrap="square" rtlCol="0">
            <a:spAutoFit/>
          </a:bodyPr>
          <a:lstStyle/>
          <a:p>
            <a:r>
              <a:rPr lang="en-US" sz="1800" dirty="0"/>
              <a:t>#pragma omp teams</a:t>
            </a:r>
          </a:p>
        </p:txBody>
      </p:sp>
      <p:sp>
        <p:nvSpPr>
          <p:cNvPr id="108" name="Rounded Rectangle 107">
            <a:extLst>
              <a:ext uri="{FF2B5EF4-FFF2-40B4-BE49-F238E27FC236}">
                <a16:creationId xmlns:a16="http://schemas.microsoft.com/office/drawing/2014/main" id="{FCD44EA2-853C-8547-8052-F46386A984FD}"/>
              </a:ext>
            </a:extLst>
          </p:cNvPr>
          <p:cNvSpPr/>
          <p:nvPr/>
        </p:nvSpPr>
        <p:spPr>
          <a:xfrm>
            <a:off x="4071321" y="3473606"/>
            <a:ext cx="1422377" cy="629776"/>
          </a:xfrm>
          <a:prstGeom prst="roundRect">
            <a:avLst/>
          </a:prstGeom>
          <a:solidFill>
            <a:schemeClr val="l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Team 2</a:t>
            </a:r>
          </a:p>
          <a:p>
            <a:pPr algn="ctr"/>
            <a:r>
              <a:rPr lang="en-US" sz="2000" dirty="0">
                <a:solidFill>
                  <a:schemeClr val="tx1"/>
                </a:solidFill>
              </a:rPr>
              <a:t>M threads</a:t>
            </a:r>
          </a:p>
        </p:txBody>
      </p:sp>
      <p:cxnSp>
        <p:nvCxnSpPr>
          <p:cNvPr id="116" name="Straight Connector 115">
            <a:extLst>
              <a:ext uri="{FF2B5EF4-FFF2-40B4-BE49-F238E27FC236}">
                <a16:creationId xmlns:a16="http://schemas.microsoft.com/office/drawing/2014/main" id="{C60849A1-C846-B84E-B676-08FBE493D72E}"/>
              </a:ext>
            </a:extLst>
          </p:cNvPr>
          <p:cNvCxnSpPr>
            <a:cxnSpLocks/>
          </p:cNvCxnSpPr>
          <p:nvPr/>
        </p:nvCxnSpPr>
        <p:spPr>
          <a:xfrm>
            <a:off x="2888371" y="3281965"/>
            <a:ext cx="0" cy="1066856"/>
          </a:xfrm>
          <a:prstGeom prst="line">
            <a:avLst/>
          </a:prstGeom>
          <a:ln w="25400">
            <a:solidFill>
              <a:srgbClr val="0070C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1D647349-8F44-1444-BE8A-9E51D9E959A3}"/>
              </a:ext>
            </a:extLst>
          </p:cNvPr>
          <p:cNvCxnSpPr>
            <a:cxnSpLocks/>
          </p:cNvCxnSpPr>
          <p:nvPr/>
        </p:nvCxnSpPr>
        <p:spPr>
          <a:xfrm>
            <a:off x="3073822" y="3273154"/>
            <a:ext cx="0" cy="1075667"/>
          </a:xfrm>
          <a:prstGeom prst="line">
            <a:avLst/>
          </a:prstGeom>
          <a:ln w="25400">
            <a:solidFill>
              <a:srgbClr val="0070C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2C19ADF5-77A1-1544-B815-43EF97C71B66}"/>
              </a:ext>
            </a:extLst>
          </p:cNvPr>
          <p:cNvCxnSpPr>
            <a:cxnSpLocks/>
          </p:cNvCxnSpPr>
          <p:nvPr/>
        </p:nvCxnSpPr>
        <p:spPr>
          <a:xfrm flipH="1">
            <a:off x="3272247" y="3281965"/>
            <a:ext cx="6938" cy="1066856"/>
          </a:xfrm>
          <a:prstGeom prst="line">
            <a:avLst/>
          </a:prstGeom>
          <a:ln w="25400">
            <a:solidFill>
              <a:srgbClr val="0070C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53652DB8-37D7-0D45-89D0-F0D2E43BCDD7}"/>
              </a:ext>
            </a:extLst>
          </p:cNvPr>
          <p:cNvCxnSpPr>
            <a:cxnSpLocks/>
          </p:cNvCxnSpPr>
          <p:nvPr/>
        </p:nvCxnSpPr>
        <p:spPr>
          <a:xfrm>
            <a:off x="3481446" y="3273154"/>
            <a:ext cx="0" cy="1075667"/>
          </a:xfrm>
          <a:prstGeom prst="line">
            <a:avLst/>
          </a:prstGeom>
          <a:ln w="25400">
            <a:solidFill>
              <a:srgbClr val="0070C0"/>
            </a:solidFill>
            <a:tailEnd type="arrow" w="lg" len="lg"/>
          </a:ln>
        </p:spPr>
        <p:style>
          <a:lnRef idx="1">
            <a:schemeClr val="accent1"/>
          </a:lnRef>
          <a:fillRef idx="0">
            <a:schemeClr val="accent1"/>
          </a:fillRef>
          <a:effectRef idx="0">
            <a:schemeClr val="accent1"/>
          </a:effectRef>
          <a:fontRef idx="minor">
            <a:schemeClr val="tx1"/>
          </a:fontRef>
        </p:style>
      </p:cxnSp>
      <p:sp>
        <p:nvSpPr>
          <p:cNvPr id="120" name="Rounded Rectangle 119">
            <a:extLst>
              <a:ext uri="{FF2B5EF4-FFF2-40B4-BE49-F238E27FC236}">
                <a16:creationId xmlns:a16="http://schemas.microsoft.com/office/drawing/2014/main" id="{7A85FECB-624A-6949-BAF6-F0F246FD3358}"/>
              </a:ext>
            </a:extLst>
          </p:cNvPr>
          <p:cNvSpPr/>
          <p:nvPr/>
        </p:nvSpPr>
        <p:spPr>
          <a:xfrm>
            <a:off x="2459136" y="3473605"/>
            <a:ext cx="1422377" cy="650849"/>
          </a:xfrm>
          <a:prstGeom prst="roundRect">
            <a:avLst/>
          </a:prstGeom>
          <a:solidFill>
            <a:schemeClr val="l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Team 1</a:t>
            </a:r>
          </a:p>
          <a:p>
            <a:pPr algn="ctr"/>
            <a:r>
              <a:rPr lang="en-US" sz="2000" dirty="0">
                <a:solidFill>
                  <a:schemeClr val="tx1"/>
                </a:solidFill>
              </a:rPr>
              <a:t>M threads</a:t>
            </a:r>
          </a:p>
        </p:txBody>
      </p:sp>
      <p:cxnSp>
        <p:nvCxnSpPr>
          <p:cNvPr id="121" name="Straight Connector 120">
            <a:extLst>
              <a:ext uri="{FF2B5EF4-FFF2-40B4-BE49-F238E27FC236}">
                <a16:creationId xmlns:a16="http://schemas.microsoft.com/office/drawing/2014/main" id="{CE6924F1-34F7-D04C-BFFF-316D211A9ED7}"/>
              </a:ext>
            </a:extLst>
          </p:cNvPr>
          <p:cNvCxnSpPr>
            <a:cxnSpLocks/>
          </p:cNvCxnSpPr>
          <p:nvPr/>
        </p:nvCxnSpPr>
        <p:spPr>
          <a:xfrm flipH="1">
            <a:off x="2888372" y="3273154"/>
            <a:ext cx="593074" cy="0"/>
          </a:xfrm>
          <a:prstGeom prst="line">
            <a:avLst/>
          </a:prstGeom>
          <a:ln w="25400">
            <a:solidFill>
              <a:srgbClr val="0070C0"/>
            </a:solidFill>
            <a:headEnd type="none"/>
            <a:tailEnd type="none" w="lg" len="lg"/>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388DA12-4C52-C241-911F-DD1D0AD1C1DD}"/>
              </a:ext>
            </a:extLst>
          </p:cNvPr>
          <p:cNvSpPr txBox="1"/>
          <p:nvPr/>
        </p:nvSpPr>
        <p:spPr>
          <a:xfrm>
            <a:off x="2042932" y="925859"/>
            <a:ext cx="2425123" cy="369332"/>
          </a:xfrm>
          <a:prstGeom prst="rect">
            <a:avLst/>
          </a:prstGeom>
          <a:solidFill>
            <a:schemeClr val="lt1"/>
          </a:solidFill>
        </p:spPr>
        <p:txBody>
          <a:bodyPr wrap="square" rtlCol="0">
            <a:spAutoFit/>
          </a:bodyPr>
          <a:lstStyle/>
          <a:p>
            <a:r>
              <a:rPr lang="en-US" sz="1800" dirty="0"/>
              <a:t>#pragma omp target</a:t>
            </a:r>
          </a:p>
        </p:txBody>
      </p:sp>
      <p:sp>
        <p:nvSpPr>
          <p:cNvPr id="140" name="TextBox 139">
            <a:extLst>
              <a:ext uri="{FF2B5EF4-FFF2-40B4-BE49-F238E27FC236}">
                <a16:creationId xmlns:a16="http://schemas.microsoft.com/office/drawing/2014/main" id="{B84F9150-CC59-104E-AD9F-572F1C096C43}"/>
              </a:ext>
            </a:extLst>
          </p:cNvPr>
          <p:cNvSpPr txBox="1"/>
          <p:nvPr/>
        </p:nvSpPr>
        <p:spPr>
          <a:xfrm>
            <a:off x="6125252" y="924853"/>
            <a:ext cx="2751119" cy="369332"/>
          </a:xfrm>
          <a:prstGeom prst="rect">
            <a:avLst/>
          </a:prstGeom>
          <a:noFill/>
        </p:spPr>
        <p:txBody>
          <a:bodyPr wrap="square" rtlCol="0">
            <a:spAutoFit/>
          </a:bodyPr>
          <a:lstStyle/>
          <a:p>
            <a:r>
              <a:rPr lang="en-US" sz="1800" dirty="0"/>
              <a:t>Execute code on device</a:t>
            </a:r>
          </a:p>
        </p:txBody>
      </p:sp>
      <p:cxnSp>
        <p:nvCxnSpPr>
          <p:cNvPr id="47" name="Straight Connector 46">
            <a:extLst>
              <a:ext uri="{FF2B5EF4-FFF2-40B4-BE49-F238E27FC236}">
                <a16:creationId xmlns:a16="http://schemas.microsoft.com/office/drawing/2014/main" id="{2FEBC1B0-140A-1642-9C75-1F880FA5D849}"/>
              </a:ext>
            </a:extLst>
          </p:cNvPr>
          <p:cNvCxnSpPr>
            <a:cxnSpLocks/>
            <a:stCxn id="8" idx="3"/>
            <a:endCxn id="140" idx="1"/>
          </p:cNvCxnSpPr>
          <p:nvPr/>
        </p:nvCxnSpPr>
        <p:spPr>
          <a:xfrm flipV="1">
            <a:off x="4468055" y="1109519"/>
            <a:ext cx="1657197" cy="1006"/>
          </a:xfrm>
          <a:prstGeom prst="line">
            <a:avLst/>
          </a:prstGeom>
          <a:ln w="25400">
            <a:solidFill>
              <a:schemeClr val="tx1"/>
            </a:solidFill>
            <a:headEnd type="arrow"/>
            <a:tailEnd type="none" w="lg" len="lg"/>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7CC2262-CE90-254A-AC83-2133EA144A10}"/>
              </a:ext>
            </a:extLst>
          </p:cNvPr>
          <p:cNvCxnSpPr>
            <a:cxnSpLocks/>
            <a:stCxn id="4" idx="3"/>
            <a:endCxn id="38" idx="1"/>
          </p:cNvCxnSpPr>
          <p:nvPr/>
        </p:nvCxnSpPr>
        <p:spPr>
          <a:xfrm>
            <a:off x="5275659" y="2430031"/>
            <a:ext cx="826131" cy="1612"/>
          </a:xfrm>
          <a:prstGeom prst="line">
            <a:avLst/>
          </a:prstGeom>
          <a:ln w="25400">
            <a:solidFill>
              <a:schemeClr val="tx1"/>
            </a:solidFill>
            <a:headEnd type="arrow"/>
            <a:tailEnd type="none" w="lg" len="lg"/>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9739620-DA76-974A-85AB-1DA19F5B3974}"/>
              </a:ext>
            </a:extLst>
          </p:cNvPr>
          <p:cNvCxnSpPr>
            <a:cxnSpLocks/>
            <a:stCxn id="43" idx="1"/>
            <a:endCxn id="42" idx="1"/>
          </p:cNvCxnSpPr>
          <p:nvPr/>
        </p:nvCxnSpPr>
        <p:spPr>
          <a:xfrm flipV="1">
            <a:off x="5595815" y="3746685"/>
            <a:ext cx="529437" cy="2078"/>
          </a:xfrm>
          <a:prstGeom prst="line">
            <a:avLst/>
          </a:prstGeom>
          <a:ln w="25400">
            <a:solidFill>
              <a:schemeClr val="tx1"/>
            </a:solidFill>
            <a:headEnd type="arrow"/>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4866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17C6D9D-D0F3-7A41-BD31-90B4D44EA783}"/>
              </a:ext>
            </a:extLst>
          </p:cNvPr>
          <p:cNvSpPr>
            <a:spLocks noGrp="1"/>
          </p:cNvSpPr>
          <p:nvPr>
            <p:ph type="title"/>
          </p:nvPr>
        </p:nvSpPr>
        <p:spPr>
          <a:xfrm>
            <a:off x="339077" y="262492"/>
            <a:ext cx="6819000" cy="577200"/>
          </a:xfrm>
        </p:spPr>
        <p:txBody>
          <a:bodyPr/>
          <a:lstStyle/>
          <a:p>
            <a:r>
              <a:rPr lang="en-US" sz="2600" dirty="0"/>
              <a:t>Programmability concern #2: mapping “multi-dimensional” arrays</a:t>
            </a:r>
          </a:p>
        </p:txBody>
      </p:sp>
      <p:sp>
        <p:nvSpPr>
          <p:cNvPr id="6" name="Rectangle 5">
            <a:extLst>
              <a:ext uri="{FF2B5EF4-FFF2-40B4-BE49-F238E27FC236}">
                <a16:creationId xmlns:a16="http://schemas.microsoft.com/office/drawing/2014/main" id="{E4C565CC-FCEA-814B-B2BD-3043FB4FF37C}"/>
              </a:ext>
            </a:extLst>
          </p:cNvPr>
          <p:cNvSpPr/>
          <p:nvPr/>
        </p:nvSpPr>
        <p:spPr>
          <a:xfrm>
            <a:off x="339077" y="957335"/>
            <a:ext cx="8102009" cy="3293209"/>
          </a:xfrm>
          <a:prstGeom prst="rect">
            <a:avLst/>
          </a:prstGeom>
        </p:spPr>
        <p:txBody>
          <a:bodyPr wrap="square">
            <a:spAutoFit/>
          </a:bodyPr>
          <a:lstStyle/>
          <a:p>
            <a:r>
              <a:rPr lang="en-US" sz="1600" dirty="0">
                <a:solidFill>
                  <a:srgbClr val="C98C00"/>
                </a:solidFill>
                <a:latin typeface="Courier"/>
                <a:ea typeface="Courier"/>
                <a:cs typeface="Courier"/>
                <a:sym typeface="Courier"/>
              </a:rPr>
              <a:t>#define N 10</a:t>
            </a:r>
            <a:br>
              <a:rPr lang="en-US" sz="1600" dirty="0">
                <a:solidFill>
                  <a:srgbClr val="B00040"/>
                </a:solidFill>
                <a:latin typeface="Courier" pitchFamily="2" charset="0"/>
              </a:rPr>
            </a:br>
            <a:r>
              <a:rPr lang="en-US" sz="1600" dirty="0">
                <a:solidFill>
                  <a:srgbClr val="B00040"/>
                </a:solidFill>
                <a:latin typeface="Courier" pitchFamily="2" charset="0"/>
              </a:rPr>
              <a:t>double</a:t>
            </a:r>
            <a:r>
              <a:rPr lang="en-US" sz="1600" dirty="0">
                <a:solidFill>
                  <a:srgbClr val="666666"/>
                </a:solidFill>
                <a:latin typeface="Courier" pitchFamily="2" charset="0"/>
              </a:rPr>
              <a:t>**</a:t>
            </a:r>
            <a:r>
              <a:rPr lang="en-US" sz="1600" dirty="0">
                <a:latin typeface="Courier" pitchFamily="2" charset="0"/>
              </a:rPr>
              <a:t> p;</a:t>
            </a:r>
            <a:endParaRPr lang="en-US" sz="1600" dirty="0">
              <a:solidFill>
                <a:srgbClr val="B00040"/>
              </a:solidFill>
              <a:latin typeface="Courier" pitchFamily="2" charset="0"/>
            </a:endParaRPr>
          </a:p>
          <a:p>
            <a:r>
              <a:rPr lang="en-US" sz="1600" i="1" dirty="0">
                <a:solidFill>
                  <a:srgbClr val="408080"/>
                </a:solidFill>
                <a:latin typeface="Courier" pitchFamily="2" charset="0"/>
              </a:rPr>
              <a:t>// ... create dynamic 2d array: p[0:N][0:N]</a:t>
            </a:r>
            <a:endParaRPr lang="en-US" sz="1600" dirty="0">
              <a:solidFill>
                <a:srgbClr val="408080"/>
              </a:solidFill>
              <a:latin typeface="Courier" pitchFamily="2" charset="0"/>
            </a:endParaRPr>
          </a:p>
          <a:p>
            <a:br>
              <a:rPr lang="en-US" sz="1600" dirty="0">
                <a:latin typeface="Courier" pitchFamily="2" charset="0"/>
              </a:rPr>
            </a:br>
            <a:r>
              <a:rPr lang="en-US" sz="1600" b="1" dirty="0">
                <a:solidFill>
                  <a:srgbClr val="BC7A00"/>
                </a:solidFill>
                <a:latin typeface="Courier" pitchFamily="2" charset="0"/>
              </a:rPr>
              <a:t>#pragma omp target enter data map(to:p[0:N])</a:t>
            </a:r>
          </a:p>
          <a:p>
            <a:r>
              <a:rPr lang="en-US" sz="1600" b="1" dirty="0">
                <a:solidFill>
                  <a:srgbClr val="008000"/>
                </a:solidFill>
                <a:latin typeface="Courier" pitchFamily="2" charset="0"/>
              </a:rPr>
              <a:t>for</a:t>
            </a:r>
            <a:r>
              <a:rPr lang="en-US" sz="1600" dirty="0">
                <a:latin typeface="Courier" pitchFamily="2" charset="0"/>
              </a:rPr>
              <a:t> (i</a:t>
            </a:r>
            <a:r>
              <a:rPr lang="en-US" sz="1600" dirty="0">
                <a:solidFill>
                  <a:srgbClr val="666666"/>
                </a:solidFill>
                <a:latin typeface="Courier" pitchFamily="2" charset="0"/>
              </a:rPr>
              <a:t>=0</a:t>
            </a:r>
            <a:r>
              <a:rPr lang="en-US" sz="1600" dirty="0">
                <a:latin typeface="Courier" pitchFamily="2" charset="0"/>
              </a:rPr>
              <a:t>; i</a:t>
            </a:r>
            <a:r>
              <a:rPr lang="en-US" sz="1600" dirty="0">
                <a:solidFill>
                  <a:srgbClr val="666666"/>
                </a:solidFill>
                <a:latin typeface="Courier" pitchFamily="2" charset="0"/>
              </a:rPr>
              <a:t>&lt;</a:t>
            </a:r>
            <a:r>
              <a:rPr lang="en-US" sz="1600" dirty="0">
                <a:latin typeface="Courier" pitchFamily="2" charset="0"/>
              </a:rPr>
              <a:t>N; i</a:t>
            </a:r>
            <a:r>
              <a:rPr lang="en-US" sz="1600" dirty="0">
                <a:solidFill>
                  <a:srgbClr val="666666"/>
                </a:solidFill>
                <a:latin typeface="Courier" pitchFamily="2" charset="0"/>
              </a:rPr>
              <a:t>++</a:t>
            </a:r>
            <a:r>
              <a:rPr lang="en-US" sz="1600" dirty="0">
                <a:latin typeface="Courier" pitchFamily="2" charset="0"/>
              </a:rPr>
              <a:t>) {</a:t>
            </a:r>
          </a:p>
          <a:p>
            <a:r>
              <a:rPr lang="en-US" sz="1600" b="1" dirty="0">
                <a:solidFill>
                  <a:srgbClr val="BC7A00"/>
                </a:solidFill>
                <a:latin typeface="Courier" pitchFamily="2" charset="0"/>
              </a:rPr>
              <a:t>#pragma omp target enter data map(to:p[i][0:N])</a:t>
            </a:r>
          </a:p>
          <a:p>
            <a:r>
              <a:rPr lang="en-US" sz="1600" dirty="0">
                <a:latin typeface="Courier" pitchFamily="2" charset="0"/>
              </a:rPr>
              <a:t>}</a:t>
            </a:r>
          </a:p>
          <a:p>
            <a:endParaRPr lang="en-US" sz="1600" dirty="0">
              <a:latin typeface="Courier" pitchFamily="2" charset="0"/>
            </a:endParaRPr>
          </a:p>
          <a:p>
            <a:r>
              <a:rPr lang="en-US" sz="1600" dirty="0">
                <a:solidFill>
                  <a:srgbClr val="BC7A00"/>
                </a:solidFill>
                <a:latin typeface="Courier" pitchFamily="2" charset="0"/>
              </a:rPr>
              <a:t>#pragma omp target teams distribute parallel for collapse(2)</a:t>
            </a:r>
          </a:p>
          <a:p>
            <a:r>
              <a:rPr lang="en-US" sz="1600" b="1" dirty="0">
                <a:solidFill>
                  <a:srgbClr val="008000"/>
                </a:solidFill>
                <a:latin typeface="Courier" pitchFamily="2" charset="0"/>
              </a:rPr>
              <a:t>for</a:t>
            </a:r>
            <a:r>
              <a:rPr lang="en-US" sz="1600" dirty="0">
                <a:latin typeface="Courier" pitchFamily="2" charset="0"/>
              </a:rPr>
              <a:t> (i</a:t>
            </a:r>
            <a:r>
              <a:rPr lang="en-US" sz="1600" dirty="0">
                <a:solidFill>
                  <a:srgbClr val="666666"/>
                </a:solidFill>
                <a:latin typeface="Courier" pitchFamily="2" charset="0"/>
              </a:rPr>
              <a:t>=0</a:t>
            </a:r>
            <a:r>
              <a:rPr lang="en-US" sz="1600" dirty="0">
                <a:latin typeface="Courier" pitchFamily="2" charset="0"/>
              </a:rPr>
              <a:t>; i</a:t>
            </a:r>
            <a:r>
              <a:rPr lang="en-US" sz="1600" dirty="0">
                <a:solidFill>
                  <a:srgbClr val="666666"/>
                </a:solidFill>
                <a:latin typeface="Courier" pitchFamily="2" charset="0"/>
              </a:rPr>
              <a:t>&lt;</a:t>
            </a:r>
            <a:r>
              <a:rPr lang="en-US" sz="1600" dirty="0">
                <a:latin typeface="Courier" pitchFamily="2" charset="0"/>
              </a:rPr>
              <a:t>N; i</a:t>
            </a:r>
            <a:r>
              <a:rPr lang="en-US" sz="1600" dirty="0">
                <a:solidFill>
                  <a:srgbClr val="666666"/>
                </a:solidFill>
                <a:latin typeface="Courier" pitchFamily="2" charset="0"/>
              </a:rPr>
              <a:t>++</a:t>
            </a:r>
            <a:r>
              <a:rPr lang="en-US" sz="1600" dirty="0">
                <a:latin typeface="Courier" pitchFamily="2" charset="0"/>
              </a:rPr>
              <a:t>) {</a:t>
            </a:r>
          </a:p>
          <a:p>
            <a:r>
              <a:rPr lang="en-US" sz="1600" dirty="0">
                <a:latin typeface="Courier" pitchFamily="2" charset="0"/>
              </a:rPr>
              <a:t>  </a:t>
            </a:r>
            <a:r>
              <a:rPr lang="en-US" sz="1600" b="1" dirty="0">
                <a:solidFill>
                  <a:srgbClr val="008000"/>
                </a:solidFill>
                <a:latin typeface="Courier" pitchFamily="2" charset="0"/>
              </a:rPr>
              <a:t>for</a:t>
            </a:r>
            <a:r>
              <a:rPr lang="en-US" sz="1600" dirty="0">
                <a:latin typeface="Courier" pitchFamily="2" charset="0"/>
              </a:rPr>
              <a:t> (j</a:t>
            </a:r>
            <a:r>
              <a:rPr lang="en-US" sz="1600" dirty="0">
                <a:solidFill>
                  <a:srgbClr val="666666"/>
                </a:solidFill>
                <a:latin typeface="Courier" pitchFamily="2" charset="0"/>
              </a:rPr>
              <a:t>=0</a:t>
            </a:r>
            <a:r>
              <a:rPr lang="en-US" sz="1600" dirty="0">
                <a:latin typeface="Courier" pitchFamily="2" charset="0"/>
              </a:rPr>
              <a:t>; j</a:t>
            </a:r>
            <a:r>
              <a:rPr lang="en-US" sz="1600" dirty="0">
                <a:solidFill>
                  <a:srgbClr val="666666"/>
                </a:solidFill>
                <a:latin typeface="Courier" pitchFamily="2" charset="0"/>
              </a:rPr>
              <a:t>&lt;</a:t>
            </a:r>
            <a:r>
              <a:rPr lang="en-US" sz="1600" dirty="0">
                <a:latin typeface="Courier" pitchFamily="2" charset="0"/>
              </a:rPr>
              <a:t>N; j</a:t>
            </a:r>
            <a:r>
              <a:rPr lang="en-US" sz="1600" dirty="0">
                <a:solidFill>
                  <a:srgbClr val="666666"/>
                </a:solidFill>
                <a:latin typeface="Courier" pitchFamily="2" charset="0"/>
              </a:rPr>
              <a:t>++</a:t>
            </a:r>
            <a:r>
              <a:rPr lang="en-US" sz="1600" dirty="0">
                <a:latin typeface="Courier" pitchFamily="2" charset="0"/>
              </a:rPr>
              <a:t>) {</a:t>
            </a:r>
          </a:p>
          <a:p>
            <a:r>
              <a:rPr lang="en-US" sz="1600" dirty="0">
                <a:latin typeface="Courier" pitchFamily="2" charset="0"/>
              </a:rPr>
              <a:t>    p[i][j] </a:t>
            </a:r>
            <a:r>
              <a:rPr lang="en-US" sz="1600" dirty="0">
                <a:solidFill>
                  <a:srgbClr val="666666"/>
                </a:solidFill>
                <a:latin typeface="Courier" pitchFamily="2" charset="0"/>
              </a:rPr>
              <a:t>*=</a:t>
            </a:r>
            <a:r>
              <a:rPr lang="en-US" sz="1600" dirty="0">
                <a:latin typeface="Courier" pitchFamily="2" charset="0"/>
              </a:rPr>
              <a:t> </a:t>
            </a:r>
            <a:r>
              <a:rPr lang="en-US" sz="1600" dirty="0">
                <a:solidFill>
                  <a:srgbClr val="666666"/>
                </a:solidFill>
                <a:latin typeface="Courier" pitchFamily="2" charset="0"/>
              </a:rPr>
              <a:t>2.0</a:t>
            </a:r>
            <a:r>
              <a:rPr lang="en-US" sz="1600" dirty="0">
                <a:latin typeface="Courier" pitchFamily="2" charset="0"/>
              </a:rPr>
              <a:t>;</a:t>
            </a:r>
            <a:endParaRPr lang="en-US" sz="1600" dirty="0">
              <a:effectLst/>
              <a:latin typeface="Courier" pitchFamily="2" charset="0"/>
            </a:endParaRPr>
          </a:p>
        </p:txBody>
      </p:sp>
      <p:sp>
        <p:nvSpPr>
          <p:cNvPr id="7" name="TextBox 6">
            <a:extLst>
              <a:ext uri="{FF2B5EF4-FFF2-40B4-BE49-F238E27FC236}">
                <a16:creationId xmlns:a16="http://schemas.microsoft.com/office/drawing/2014/main" id="{7C7DF041-EFB3-5349-B5BF-FD1CC3E9852B}"/>
              </a:ext>
            </a:extLst>
          </p:cNvPr>
          <p:cNvSpPr txBox="1"/>
          <p:nvPr/>
        </p:nvSpPr>
        <p:spPr>
          <a:xfrm>
            <a:off x="6396811" y="1315241"/>
            <a:ext cx="1738716" cy="369332"/>
          </a:xfrm>
          <a:prstGeom prst="rect">
            <a:avLst/>
          </a:prstGeom>
          <a:noFill/>
        </p:spPr>
        <p:txBody>
          <a:bodyPr wrap="square" rtlCol="0">
            <a:spAutoFit/>
          </a:bodyPr>
          <a:lstStyle/>
          <a:p>
            <a:r>
              <a:rPr lang="en-US" sz="1800" dirty="0"/>
              <a:t>Map N pointers</a:t>
            </a:r>
            <a:endParaRPr lang="en-US" sz="1800" u="sng" dirty="0"/>
          </a:p>
        </p:txBody>
      </p:sp>
      <p:cxnSp>
        <p:nvCxnSpPr>
          <p:cNvPr id="8" name="Straight Connector 7">
            <a:extLst>
              <a:ext uri="{FF2B5EF4-FFF2-40B4-BE49-F238E27FC236}">
                <a16:creationId xmlns:a16="http://schemas.microsoft.com/office/drawing/2014/main" id="{54FE5432-C30D-5B44-8AE2-739633417F95}"/>
              </a:ext>
            </a:extLst>
          </p:cNvPr>
          <p:cNvCxnSpPr>
            <a:cxnSpLocks/>
            <a:endCxn id="7" idx="1"/>
          </p:cNvCxnSpPr>
          <p:nvPr/>
        </p:nvCxnSpPr>
        <p:spPr>
          <a:xfrm flipV="1">
            <a:off x="5890437" y="1499907"/>
            <a:ext cx="506374" cy="552178"/>
          </a:xfrm>
          <a:prstGeom prst="line">
            <a:avLst/>
          </a:prstGeom>
          <a:ln w="25400">
            <a:solidFill>
              <a:schemeClr val="tx1"/>
            </a:solidFill>
            <a:headEnd type="arrow" w="lg" len="med"/>
            <a:tailEnd type="non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5E63A97-7181-FE41-AD92-080A2112BC92}"/>
              </a:ext>
            </a:extLst>
          </p:cNvPr>
          <p:cNvSpPr txBox="1"/>
          <p:nvPr/>
        </p:nvSpPr>
        <p:spPr>
          <a:xfrm>
            <a:off x="7017044" y="2042479"/>
            <a:ext cx="1738716" cy="923330"/>
          </a:xfrm>
          <a:prstGeom prst="rect">
            <a:avLst/>
          </a:prstGeom>
          <a:noFill/>
        </p:spPr>
        <p:txBody>
          <a:bodyPr wrap="square" rtlCol="0">
            <a:spAutoFit/>
          </a:bodyPr>
          <a:lstStyle/>
          <a:p>
            <a:r>
              <a:rPr lang="en-US" sz="1800" dirty="0"/>
              <a:t>Attach data to each p[i] pointer</a:t>
            </a:r>
            <a:endParaRPr lang="en-US" sz="1800" u="sng" dirty="0"/>
          </a:p>
        </p:txBody>
      </p:sp>
      <p:cxnSp>
        <p:nvCxnSpPr>
          <p:cNvPr id="14" name="Straight Connector 13">
            <a:extLst>
              <a:ext uri="{FF2B5EF4-FFF2-40B4-BE49-F238E27FC236}">
                <a16:creationId xmlns:a16="http://schemas.microsoft.com/office/drawing/2014/main" id="{D9341F0C-5567-B94D-9AA4-7AD66D3E4612}"/>
              </a:ext>
            </a:extLst>
          </p:cNvPr>
          <p:cNvCxnSpPr>
            <a:cxnSpLocks/>
            <a:endCxn id="10" idx="1"/>
          </p:cNvCxnSpPr>
          <p:nvPr/>
        </p:nvCxnSpPr>
        <p:spPr>
          <a:xfrm>
            <a:off x="6230679" y="2504144"/>
            <a:ext cx="786365" cy="0"/>
          </a:xfrm>
          <a:prstGeom prst="line">
            <a:avLst/>
          </a:prstGeom>
          <a:ln w="25400">
            <a:solidFill>
              <a:schemeClr val="tx1"/>
            </a:solidFill>
            <a:headEnd type="arrow" w="lg" len="med"/>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68350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17C6D9D-D0F3-7A41-BD31-90B4D44EA783}"/>
              </a:ext>
            </a:extLst>
          </p:cNvPr>
          <p:cNvSpPr>
            <a:spLocks noGrp="1"/>
          </p:cNvSpPr>
          <p:nvPr>
            <p:ph type="title"/>
          </p:nvPr>
        </p:nvSpPr>
        <p:spPr>
          <a:xfrm>
            <a:off x="339077" y="262492"/>
            <a:ext cx="6819000" cy="577200"/>
          </a:xfrm>
        </p:spPr>
        <p:txBody>
          <a:bodyPr/>
          <a:lstStyle/>
          <a:p>
            <a:r>
              <a:rPr lang="en-US" sz="2600" dirty="0"/>
              <a:t>Programmability concern #3: mapping C++ STL containers</a:t>
            </a:r>
          </a:p>
        </p:txBody>
      </p:sp>
      <p:sp>
        <p:nvSpPr>
          <p:cNvPr id="4" name="Google Shape;759;p65">
            <a:extLst>
              <a:ext uri="{FF2B5EF4-FFF2-40B4-BE49-F238E27FC236}">
                <a16:creationId xmlns:a16="http://schemas.microsoft.com/office/drawing/2014/main" id="{5944C21F-FE9D-B341-AC92-6559F110DBCB}"/>
              </a:ext>
            </a:extLst>
          </p:cNvPr>
          <p:cNvSpPr txBox="1"/>
          <p:nvPr/>
        </p:nvSpPr>
        <p:spPr>
          <a:xfrm>
            <a:off x="180754" y="1020725"/>
            <a:ext cx="8250865" cy="333862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600" dirty="0">
                <a:solidFill>
                  <a:schemeClr val="dk1"/>
                </a:solidFill>
                <a:latin typeface="Courier"/>
                <a:ea typeface="Courier"/>
                <a:cs typeface="Courier"/>
                <a:sym typeface="Courier"/>
              </a:rPr>
              <a:t>std</a:t>
            </a:r>
            <a:r>
              <a:rPr lang="en-US" sz="1600" dirty="0">
                <a:solidFill>
                  <a:srgbClr val="797979"/>
                </a:solidFill>
                <a:latin typeface="Courier"/>
                <a:ea typeface="Courier"/>
                <a:cs typeface="Courier"/>
                <a:sym typeface="Courier"/>
              </a:rPr>
              <a:t>::</a:t>
            </a:r>
            <a:r>
              <a:rPr lang="en-US" sz="1600" dirty="0">
                <a:solidFill>
                  <a:schemeClr val="dk1"/>
                </a:solidFill>
                <a:latin typeface="Courier"/>
                <a:ea typeface="Courier"/>
                <a:cs typeface="Courier"/>
                <a:sym typeface="Courier"/>
              </a:rPr>
              <a:t>vector </a:t>
            </a:r>
            <a:r>
              <a:rPr lang="en-US" sz="1600" dirty="0">
                <a:solidFill>
                  <a:srgbClr val="797979"/>
                </a:solidFill>
                <a:latin typeface="Courier"/>
                <a:ea typeface="Courier"/>
                <a:cs typeface="Courier"/>
                <a:sym typeface="Courier"/>
              </a:rPr>
              <a:t>&lt;</a:t>
            </a:r>
            <a:r>
              <a:rPr lang="en-US" sz="1600" dirty="0">
                <a:solidFill>
                  <a:srgbClr val="C01E51"/>
                </a:solidFill>
                <a:latin typeface="Courier"/>
                <a:ea typeface="Courier"/>
                <a:cs typeface="Courier"/>
                <a:sym typeface="Courier"/>
              </a:rPr>
              <a:t>double</a:t>
            </a:r>
            <a:r>
              <a:rPr lang="en-US" sz="1600" dirty="0">
                <a:solidFill>
                  <a:srgbClr val="797979"/>
                </a:solidFill>
                <a:latin typeface="Courier"/>
                <a:ea typeface="Courier"/>
                <a:cs typeface="Courier"/>
                <a:sym typeface="Courier"/>
              </a:rPr>
              <a:t>&gt;</a:t>
            </a:r>
            <a:r>
              <a:rPr lang="en-US" sz="1600" dirty="0">
                <a:solidFill>
                  <a:schemeClr val="dk1"/>
                </a:solidFill>
                <a:latin typeface="Courier"/>
                <a:ea typeface="Courier"/>
                <a:cs typeface="Courier"/>
                <a:sym typeface="Courier"/>
              </a:rPr>
              <a:t> vec; </a:t>
            </a:r>
            <a:r>
              <a:rPr lang="en-US" sz="1600" i="1" dirty="0">
                <a:solidFill>
                  <a:srgbClr val="4F9192"/>
                </a:solidFill>
                <a:latin typeface="Courier"/>
                <a:ea typeface="Courier"/>
                <a:cs typeface="Courier"/>
                <a:sym typeface="Courier"/>
              </a:rPr>
              <a:t>// C++ STL vector</a:t>
            </a:r>
            <a:endParaRPr sz="1600" dirty="0">
              <a:solidFill>
                <a:schemeClr val="dk1"/>
              </a:solidFill>
              <a:latin typeface="Courier"/>
              <a:ea typeface="Courier"/>
              <a:cs typeface="Courier"/>
              <a:sym typeface="Courier"/>
            </a:endParaRPr>
          </a:p>
          <a:p>
            <a:pPr marL="0" lvl="0" indent="0" algn="l" rtl="0">
              <a:lnSpc>
                <a:spcPct val="115000"/>
              </a:lnSpc>
              <a:spcBef>
                <a:spcPts val="0"/>
              </a:spcBef>
              <a:spcAft>
                <a:spcPts val="0"/>
              </a:spcAft>
              <a:buNone/>
            </a:pPr>
            <a:r>
              <a:rPr lang="en-US" sz="1600" dirty="0">
                <a:solidFill>
                  <a:srgbClr val="C01E51"/>
                </a:solidFill>
                <a:latin typeface="Courier"/>
                <a:ea typeface="Courier"/>
                <a:cs typeface="Courier"/>
                <a:sym typeface="Courier"/>
              </a:rPr>
              <a:t>double</a:t>
            </a:r>
            <a:r>
              <a:rPr lang="en-US" sz="1600" dirty="0">
                <a:solidFill>
                  <a:schemeClr val="dk1"/>
                </a:solidFill>
                <a:latin typeface="Courier"/>
                <a:ea typeface="Courier"/>
                <a:cs typeface="Courier"/>
                <a:sym typeface="Courier"/>
              </a:rPr>
              <a:t> </a:t>
            </a:r>
            <a:r>
              <a:rPr lang="en-US" sz="1600" dirty="0">
                <a:solidFill>
                  <a:srgbClr val="797979"/>
                </a:solidFill>
                <a:latin typeface="Courier"/>
                <a:ea typeface="Courier"/>
                <a:cs typeface="Courier"/>
                <a:sym typeface="Courier"/>
              </a:rPr>
              <a:t>*</a:t>
            </a:r>
            <a:r>
              <a:rPr lang="en-US" sz="1600" dirty="0">
                <a:solidFill>
                  <a:schemeClr val="dk1"/>
                </a:solidFill>
                <a:latin typeface="Courier"/>
                <a:ea typeface="Courier"/>
                <a:cs typeface="Courier"/>
                <a:sym typeface="Courier"/>
              </a:rPr>
              <a:t>p; </a:t>
            </a:r>
            <a:r>
              <a:rPr lang="en-US" sz="1600" dirty="0">
                <a:solidFill>
                  <a:srgbClr val="C01E51"/>
                </a:solidFill>
                <a:latin typeface="Courier"/>
                <a:ea typeface="Courier"/>
                <a:cs typeface="Courier"/>
                <a:sym typeface="Courier"/>
              </a:rPr>
              <a:t>size_t</a:t>
            </a:r>
            <a:r>
              <a:rPr lang="en-US" sz="1600" dirty="0">
                <a:solidFill>
                  <a:schemeClr val="dk1"/>
                </a:solidFill>
                <a:latin typeface="Courier"/>
                <a:ea typeface="Courier"/>
                <a:cs typeface="Courier"/>
                <a:sym typeface="Courier"/>
              </a:rPr>
              <a:t> len; </a:t>
            </a:r>
            <a:r>
              <a:rPr lang="en-US" sz="1600" dirty="0">
                <a:solidFill>
                  <a:srgbClr val="C01E51"/>
                </a:solidFill>
                <a:latin typeface="Courier"/>
                <a:ea typeface="Courier"/>
                <a:cs typeface="Courier"/>
                <a:sym typeface="Courier"/>
              </a:rPr>
              <a:t>double</a:t>
            </a:r>
            <a:r>
              <a:rPr lang="en-US" sz="1600" dirty="0">
                <a:solidFill>
                  <a:schemeClr val="dk1"/>
                </a:solidFill>
                <a:latin typeface="Courier"/>
                <a:ea typeface="Courier"/>
                <a:cs typeface="Courier"/>
                <a:sym typeface="Courier"/>
              </a:rPr>
              <a:t> vec_sum;</a:t>
            </a:r>
            <a:endParaRPr sz="1600" dirty="0">
              <a:solidFill>
                <a:schemeClr val="dk1"/>
              </a:solidFill>
              <a:latin typeface="Courier"/>
              <a:ea typeface="Courier"/>
              <a:cs typeface="Courier"/>
              <a:sym typeface="Courier"/>
            </a:endParaRPr>
          </a:p>
          <a:p>
            <a:pPr marL="0" lvl="0" indent="0" algn="l" rtl="0">
              <a:lnSpc>
                <a:spcPct val="115000"/>
              </a:lnSpc>
              <a:spcBef>
                <a:spcPts val="0"/>
              </a:spcBef>
              <a:spcAft>
                <a:spcPts val="0"/>
              </a:spcAft>
              <a:buNone/>
            </a:pPr>
            <a:r>
              <a:rPr lang="en-US" sz="1600" i="1" dirty="0">
                <a:solidFill>
                  <a:srgbClr val="4F9192"/>
                </a:solidFill>
                <a:latin typeface="Courier"/>
                <a:ea typeface="Courier"/>
                <a:cs typeface="Courier"/>
                <a:sym typeface="Courier"/>
              </a:rPr>
              <a:t>// ... initialize C++ vector</a:t>
            </a:r>
            <a:endParaRPr sz="1600" dirty="0">
              <a:solidFill>
                <a:schemeClr val="dk1"/>
              </a:solidFill>
              <a:latin typeface="Courier"/>
              <a:ea typeface="Courier"/>
              <a:cs typeface="Courier"/>
              <a:sym typeface="Courier"/>
            </a:endParaRPr>
          </a:p>
          <a:p>
            <a:pPr marL="0" lvl="0" indent="0" algn="l" rtl="0">
              <a:lnSpc>
                <a:spcPct val="115000"/>
              </a:lnSpc>
              <a:spcBef>
                <a:spcPts val="0"/>
              </a:spcBef>
              <a:spcAft>
                <a:spcPts val="0"/>
              </a:spcAft>
              <a:buNone/>
            </a:pPr>
            <a:endParaRPr lang="en-US" sz="1600" dirty="0">
              <a:solidFill>
                <a:schemeClr val="dk1"/>
              </a:solidFill>
              <a:latin typeface="Courier"/>
              <a:ea typeface="Courier"/>
              <a:cs typeface="Courier"/>
              <a:sym typeface="Courier"/>
            </a:endParaRPr>
          </a:p>
          <a:p>
            <a:pPr marL="0" lvl="0" indent="0" algn="l" rtl="0">
              <a:lnSpc>
                <a:spcPct val="115000"/>
              </a:lnSpc>
              <a:spcBef>
                <a:spcPts val="0"/>
              </a:spcBef>
              <a:spcAft>
                <a:spcPts val="0"/>
              </a:spcAft>
              <a:buNone/>
            </a:pPr>
            <a:endParaRPr sz="1600" dirty="0">
              <a:solidFill>
                <a:schemeClr val="dk1"/>
              </a:solidFill>
              <a:latin typeface="Courier"/>
              <a:ea typeface="Courier"/>
              <a:cs typeface="Courier"/>
              <a:sym typeface="Courier"/>
            </a:endParaRPr>
          </a:p>
          <a:p>
            <a:pPr marL="0" lvl="0" indent="0" algn="l" rtl="0">
              <a:lnSpc>
                <a:spcPct val="115000"/>
              </a:lnSpc>
              <a:spcBef>
                <a:spcPts val="0"/>
              </a:spcBef>
              <a:spcAft>
                <a:spcPts val="0"/>
              </a:spcAft>
              <a:buNone/>
            </a:pPr>
            <a:r>
              <a:rPr lang="en-US" sz="1600" dirty="0">
                <a:solidFill>
                  <a:schemeClr val="dk1"/>
                </a:solidFill>
                <a:latin typeface="Courier"/>
                <a:ea typeface="Courier"/>
                <a:cs typeface="Courier"/>
                <a:sym typeface="Courier"/>
              </a:rPr>
              <a:t>p </a:t>
            </a:r>
            <a:r>
              <a:rPr lang="en-US" sz="1600" dirty="0">
                <a:solidFill>
                  <a:srgbClr val="797979"/>
                </a:solidFill>
                <a:latin typeface="Courier"/>
                <a:ea typeface="Courier"/>
                <a:cs typeface="Courier"/>
                <a:sym typeface="Courier"/>
              </a:rPr>
              <a:t>=</a:t>
            </a:r>
            <a:r>
              <a:rPr lang="en-US" sz="1600" dirty="0">
                <a:solidFill>
                  <a:schemeClr val="dk1"/>
                </a:solidFill>
                <a:latin typeface="Courier"/>
                <a:ea typeface="Courier"/>
                <a:cs typeface="Courier"/>
                <a:sym typeface="Courier"/>
              </a:rPr>
              <a:t> vec.data(); len </a:t>
            </a:r>
            <a:r>
              <a:rPr lang="en-US" sz="1600" dirty="0">
                <a:solidFill>
                  <a:srgbClr val="797979"/>
                </a:solidFill>
                <a:latin typeface="Courier"/>
                <a:ea typeface="Courier"/>
                <a:cs typeface="Courier"/>
                <a:sym typeface="Courier"/>
              </a:rPr>
              <a:t>=</a:t>
            </a:r>
            <a:r>
              <a:rPr lang="en-US" sz="1600" dirty="0">
                <a:solidFill>
                  <a:schemeClr val="dk1"/>
                </a:solidFill>
                <a:latin typeface="Courier"/>
                <a:ea typeface="Courier"/>
                <a:cs typeface="Courier"/>
                <a:sym typeface="Courier"/>
              </a:rPr>
              <a:t> vec.size();</a:t>
            </a:r>
            <a:endParaRPr sz="1600" dirty="0">
              <a:solidFill>
                <a:schemeClr val="dk1"/>
              </a:solidFill>
              <a:latin typeface="Courier"/>
              <a:ea typeface="Courier"/>
              <a:cs typeface="Courier"/>
              <a:sym typeface="Courier"/>
            </a:endParaRPr>
          </a:p>
          <a:p>
            <a:pPr marL="0" lvl="0" indent="0" algn="l" rtl="0">
              <a:lnSpc>
                <a:spcPct val="115000"/>
              </a:lnSpc>
              <a:spcBef>
                <a:spcPts val="0"/>
              </a:spcBef>
              <a:spcAft>
                <a:spcPts val="0"/>
              </a:spcAft>
              <a:buNone/>
            </a:pPr>
            <a:r>
              <a:rPr lang="en-US" sz="1600" b="1" dirty="0">
                <a:solidFill>
                  <a:srgbClr val="C98C00"/>
                </a:solidFill>
                <a:latin typeface="Courier"/>
                <a:ea typeface="Courier"/>
                <a:cs typeface="Courier"/>
                <a:sym typeface="Courier"/>
              </a:rPr>
              <a:t>#pragma omp target map(to:p[0:len]) map(from:vec_sum)</a:t>
            </a:r>
            <a:endParaRPr sz="1600" b="1" dirty="0">
              <a:solidFill>
                <a:schemeClr val="dk1"/>
              </a:solidFill>
              <a:latin typeface="Courier"/>
              <a:ea typeface="Courier"/>
              <a:cs typeface="Courier"/>
              <a:sym typeface="Courier"/>
            </a:endParaRPr>
          </a:p>
          <a:p>
            <a:pPr marL="0" lvl="0" indent="0" algn="l" rtl="0">
              <a:lnSpc>
                <a:spcPct val="115000"/>
              </a:lnSpc>
              <a:spcBef>
                <a:spcPts val="0"/>
              </a:spcBef>
              <a:spcAft>
                <a:spcPts val="0"/>
              </a:spcAft>
              <a:buNone/>
            </a:pPr>
            <a:r>
              <a:rPr lang="en-US" sz="1600" dirty="0">
                <a:solidFill>
                  <a:srgbClr val="C98C00"/>
                </a:solidFill>
                <a:latin typeface="Courier"/>
                <a:ea typeface="Courier"/>
                <a:cs typeface="Courier"/>
                <a:sym typeface="Courier"/>
              </a:rPr>
              <a:t>#pragma omp teams distribute parallel for reduction(+:vec_sum)</a:t>
            </a:r>
            <a:endParaRPr sz="1600" dirty="0">
              <a:solidFill>
                <a:srgbClr val="C98C00"/>
              </a:solidFill>
              <a:latin typeface="Courier"/>
              <a:ea typeface="Courier"/>
              <a:cs typeface="Courier"/>
              <a:sym typeface="Courier"/>
            </a:endParaRPr>
          </a:p>
          <a:p>
            <a:pPr marL="0" lvl="0" indent="0" algn="l" rtl="0">
              <a:lnSpc>
                <a:spcPct val="115000"/>
              </a:lnSpc>
              <a:spcBef>
                <a:spcPts val="0"/>
              </a:spcBef>
              <a:spcAft>
                <a:spcPts val="0"/>
              </a:spcAft>
              <a:buNone/>
            </a:pPr>
            <a:r>
              <a:rPr lang="en-US" sz="1600" dirty="0">
                <a:solidFill>
                  <a:schemeClr val="dk1"/>
                </a:solidFill>
                <a:latin typeface="Courier"/>
                <a:ea typeface="Courier"/>
                <a:cs typeface="Courier"/>
                <a:sym typeface="Courier"/>
              </a:rPr>
              <a:t>  </a:t>
            </a:r>
            <a:r>
              <a:rPr lang="en-US" sz="1600" b="1" dirty="0">
                <a:solidFill>
                  <a:srgbClr val="008F00"/>
                </a:solidFill>
                <a:latin typeface="Courier"/>
                <a:ea typeface="Courier"/>
                <a:cs typeface="Courier"/>
                <a:sym typeface="Courier"/>
              </a:rPr>
              <a:t>for</a:t>
            </a:r>
            <a:r>
              <a:rPr lang="en-US" sz="1600" dirty="0">
                <a:solidFill>
                  <a:schemeClr val="dk1"/>
                </a:solidFill>
                <a:latin typeface="Courier"/>
                <a:ea typeface="Courier"/>
                <a:cs typeface="Courier"/>
                <a:sym typeface="Courier"/>
              </a:rPr>
              <a:t> (</a:t>
            </a:r>
            <a:r>
              <a:rPr lang="en-US" sz="1600" dirty="0">
                <a:solidFill>
                  <a:srgbClr val="C01E51"/>
                </a:solidFill>
                <a:latin typeface="Courier"/>
                <a:ea typeface="Courier"/>
                <a:cs typeface="Courier"/>
                <a:sym typeface="Courier"/>
              </a:rPr>
              <a:t>int</a:t>
            </a:r>
            <a:r>
              <a:rPr lang="en-US" sz="1600" dirty="0">
                <a:solidFill>
                  <a:schemeClr val="dk1"/>
                </a:solidFill>
                <a:latin typeface="Courier"/>
                <a:ea typeface="Courier"/>
                <a:cs typeface="Courier"/>
                <a:sym typeface="Courier"/>
              </a:rPr>
              <a:t> i</a:t>
            </a:r>
            <a:r>
              <a:rPr lang="en-US" sz="1600" dirty="0">
                <a:solidFill>
                  <a:srgbClr val="797979"/>
                </a:solidFill>
                <a:latin typeface="Courier"/>
                <a:ea typeface="Courier"/>
                <a:cs typeface="Courier"/>
                <a:sym typeface="Courier"/>
              </a:rPr>
              <a:t>=0</a:t>
            </a:r>
            <a:r>
              <a:rPr lang="en-US" sz="1600" dirty="0">
                <a:solidFill>
                  <a:schemeClr val="dk1"/>
                </a:solidFill>
                <a:latin typeface="Courier"/>
                <a:ea typeface="Courier"/>
                <a:cs typeface="Courier"/>
                <a:sym typeface="Courier"/>
              </a:rPr>
              <a:t>; i</a:t>
            </a:r>
            <a:r>
              <a:rPr lang="en-US" sz="1600" dirty="0">
                <a:solidFill>
                  <a:srgbClr val="797979"/>
                </a:solidFill>
                <a:latin typeface="Courier"/>
                <a:ea typeface="Courier"/>
                <a:cs typeface="Courier"/>
                <a:sym typeface="Courier"/>
              </a:rPr>
              <a:t>&lt;</a:t>
            </a:r>
            <a:r>
              <a:rPr lang="en-US" sz="1600" dirty="0">
                <a:solidFill>
                  <a:schemeClr val="dk1"/>
                </a:solidFill>
                <a:latin typeface="Courier"/>
                <a:ea typeface="Courier"/>
                <a:cs typeface="Courier"/>
                <a:sym typeface="Courier"/>
              </a:rPr>
              <a:t>len; i</a:t>
            </a:r>
            <a:r>
              <a:rPr lang="en-US" sz="1600" dirty="0">
                <a:solidFill>
                  <a:srgbClr val="797979"/>
                </a:solidFill>
                <a:latin typeface="Courier"/>
                <a:ea typeface="Courier"/>
                <a:cs typeface="Courier"/>
                <a:sym typeface="Courier"/>
              </a:rPr>
              <a:t>++</a:t>
            </a:r>
            <a:r>
              <a:rPr lang="en-US" sz="1600" dirty="0">
                <a:solidFill>
                  <a:schemeClr val="dk1"/>
                </a:solidFill>
                <a:latin typeface="Courier"/>
                <a:ea typeface="Courier"/>
                <a:cs typeface="Courier"/>
                <a:sym typeface="Courier"/>
              </a:rPr>
              <a:t>) {</a:t>
            </a:r>
            <a:endParaRPr sz="1600" dirty="0">
              <a:solidFill>
                <a:schemeClr val="dk1"/>
              </a:solidFill>
              <a:latin typeface="Courier"/>
              <a:ea typeface="Courier"/>
              <a:cs typeface="Courier"/>
              <a:sym typeface="Courier"/>
            </a:endParaRPr>
          </a:p>
          <a:p>
            <a:pPr marL="0" lvl="0" indent="0" algn="l" rtl="0">
              <a:lnSpc>
                <a:spcPct val="115000"/>
              </a:lnSpc>
              <a:spcBef>
                <a:spcPts val="0"/>
              </a:spcBef>
              <a:spcAft>
                <a:spcPts val="0"/>
              </a:spcAft>
              <a:buNone/>
            </a:pPr>
            <a:r>
              <a:rPr lang="en-US" sz="1600" dirty="0">
                <a:solidFill>
                  <a:schemeClr val="dk1"/>
                </a:solidFill>
                <a:latin typeface="Courier"/>
                <a:ea typeface="Courier"/>
                <a:cs typeface="Courier"/>
                <a:sym typeface="Courier"/>
              </a:rPr>
              <a:t>    vec_sum </a:t>
            </a:r>
            <a:r>
              <a:rPr lang="en-US" sz="1600" dirty="0">
                <a:solidFill>
                  <a:srgbClr val="797979"/>
                </a:solidFill>
                <a:latin typeface="Courier"/>
                <a:ea typeface="Courier"/>
                <a:cs typeface="Courier"/>
                <a:sym typeface="Courier"/>
              </a:rPr>
              <a:t>+=</a:t>
            </a:r>
            <a:r>
              <a:rPr lang="en-US" sz="1600" dirty="0">
                <a:solidFill>
                  <a:schemeClr val="dk1"/>
                </a:solidFill>
                <a:latin typeface="Courier"/>
                <a:ea typeface="Courier"/>
                <a:cs typeface="Courier"/>
                <a:sym typeface="Courier"/>
              </a:rPr>
              <a:t> p[i];</a:t>
            </a:r>
            <a:endParaRPr sz="1600" dirty="0">
              <a:solidFill>
                <a:schemeClr val="dk1"/>
              </a:solidFill>
              <a:latin typeface="Courier"/>
              <a:ea typeface="Courier"/>
              <a:cs typeface="Courier"/>
              <a:sym typeface="Courier"/>
            </a:endParaRPr>
          </a:p>
        </p:txBody>
      </p:sp>
      <p:sp>
        <p:nvSpPr>
          <p:cNvPr id="7" name="TextBox 6">
            <a:extLst>
              <a:ext uri="{FF2B5EF4-FFF2-40B4-BE49-F238E27FC236}">
                <a16:creationId xmlns:a16="http://schemas.microsoft.com/office/drawing/2014/main" id="{F5AD8BF4-DB65-B947-9A79-7150990A7245}"/>
              </a:ext>
            </a:extLst>
          </p:cNvPr>
          <p:cNvSpPr txBox="1"/>
          <p:nvPr/>
        </p:nvSpPr>
        <p:spPr>
          <a:xfrm>
            <a:off x="5913845" y="1670340"/>
            <a:ext cx="2488463" cy="923330"/>
          </a:xfrm>
          <a:prstGeom prst="rect">
            <a:avLst/>
          </a:prstGeom>
          <a:noFill/>
        </p:spPr>
        <p:txBody>
          <a:bodyPr wrap="square" rtlCol="0">
            <a:spAutoFit/>
          </a:bodyPr>
          <a:lstStyle/>
          <a:p>
            <a:r>
              <a:rPr lang="en-US" sz="1800" dirty="0"/>
              <a:t>Can’t map std::vector. Must map a pointer “p” to the vector data</a:t>
            </a:r>
            <a:endParaRPr lang="en-US" sz="1800" u="sng" dirty="0"/>
          </a:p>
        </p:txBody>
      </p:sp>
      <p:cxnSp>
        <p:nvCxnSpPr>
          <p:cNvPr id="8" name="Straight Connector 7">
            <a:extLst>
              <a:ext uri="{FF2B5EF4-FFF2-40B4-BE49-F238E27FC236}">
                <a16:creationId xmlns:a16="http://schemas.microsoft.com/office/drawing/2014/main" id="{D93C5655-4329-694E-86BF-F8A29A747141}"/>
              </a:ext>
            </a:extLst>
          </p:cNvPr>
          <p:cNvCxnSpPr>
            <a:cxnSpLocks/>
            <a:endCxn id="7" idx="1"/>
          </p:cNvCxnSpPr>
          <p:nvPr/>
        </p:nvCxnSpPr>
        <p:spPr>
          <a:xfrm flipV="1">
            <a:off x="4401879" y="2132005"/>
            <a:ext cx="1511966" cy="737754"/>
          </a:xfrm>
          <a:prstGeom prst="line">
            <a:avLst/>
          </a:prstGeom>
          <a:ln w="25400">
            <a:solidFill>
              <a:schemeClr val="tx1"/>
            </a:solidFill>
            <a:headEnd type="arrow" w="lg" len="med"/>
            <a:tailEnd type="non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952547D-D8B7-D940-8B06-8F3D3F263515}"/>
              </a:ext>
            </a:extLst>
          </p:cNvPr>
          <p:cNvSpPr txBox="1"/>
          <p:nvPr/>
        </p:nvSpPr>
        <p:spPr>
          <a:xfrm>
            <a:off x="5913844" y="3657873"/>
            <a:ext cx="2488463" cy="646331"/>
          </a:xfrm>
          <a:prstGeom prst="rect">
            <a:avLst/>
          </a:prstGeom>
          <a:noFill/>
        </p:spPr>
        <p:txBody>
          <a:bodyPr wrap="square" rtlCol="0">
            <a:spAutoFit/>
          </a:bodyPr>
          <a:lstStyle/>
          <a:p>
            <a:r>
              <a:rPr lang="en-US" sz="1800" dirty="0"/>
              <a:t>Access vector data through “p”</a:t>
            </a:r>
            <a:endParaRPr lang="en-US" sz="1800" u="sng" dirty="0"/>
          </a:p>
        </p:txBody>
      </p:sp>
      <p:cxnSp>
        <p:nvCxnSpPr>
          <p:cNvPr id="11" name="Straight Connector 10">
            <a:extLst>
              <a:ext uri="{FF2B5EF4-FFF2-40B4-BE49-F238E27FC236}">
                <a16:creationId xmlns:a16="http://schemas.microsoft.com/office/drawing/2014/main" id="{AEB129D9-715E-DA45-81B0-613043B32D92}"/>
              </a:ext>
            </a:extLst>
          </p:cNvPr>
          <p:cNvCxnSpPr>
            <a:cxnSpLocks/>
            <a:endCxn id="10" idx="1"/>
          </p:cNvCxnSpPr>
          <p:nvPr/>
        </p:nvCxnSpPr>
        <p:spPr>
          <a:xfrm>
            <a:off x="2828260" y="3981038"/>
            <a:ext cx="3085584" cy="1"/>
          </a:xfrm>
          <a:prstGeom prst="line">
            <a:avLst/>
          </a:prstGeom>
          <a:ln w="25400">
            <a:solidFill>
              <a:schemeClr val="tx1"/>
            </a:solidFill>
            <a:headEnd type="arrow" w="lg" len="med"/>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16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F59C8-E0ED-1949-9BB0-BB28B3C7125B}"/>
              </a:ext>
            </a:extLst>
          </p:cNvPr>
          <p:cNvSpPr>
            <a:spLocks noGrp="1"/>
          </p:cNvSpPr>
          <p:nvPr>
            <p:ph type="title"/>
          </p:nvPr>
        </p:nvSpPr>
        <p:spPr/>
        <p:txBody>
          <a:bodyPr/>
          <a:lstStyle/>
          <a:p>
            <a:r>
              <a:rPr lang="en-US" sz="2400" dirty="0"/>
              <a:t>A 1</a:t>
            </a:r>
            <a:r>
              <a:rPr lang="en-US" sz="2400" baseline="30000" dirty="0"/>
              <a:t>st</a:t>
            </a:r>
            <a:r>
              <a:rPr lang="en-US" sz="2400" dirty="0"/>
              <a:t> OpenMP target offload program</a:t>
            </a:r>
          </a:p>
        </p:txBody>
      </p:sp>
      <p:sp>
        <p:nvSpPr>
          <p:cNvPr id="4" name="Google Shape;710;p59">
            <a:extLst>
              <a:ext uri="{FF2B5EF4-FFF2-40B4-BE49-F238E27FC236}">
                <a16:creationId xmlns:a16="http://schemas.microsoft.com/office/drawing/2014/main" id="{5FD31AA4-B395-E44F-9961-BB673D784F86}"/>
              </a:ext>
            </a:extLst>
          </p:cNvPr>
          <p:cNvSpPr txBox="1"/>
          <p:nvPr/>
        </p:nvSpPr>
        <p:spPr>
          <a:xfrm>
            <a:off x="262806" y="746258"/>
            <a:ext cx="4351724" cy="4073684"/>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700" dirty="0">
                <a:solidFill>
                  <a:srgbClr val="C98C00"/>
                </a:solidFill>
                <a:latin typeface="Courier"/>
                <a:ea typeface="Courier"/>
                <a:cs typeface="Courier"/>
                <a:sym typeface="Courier"/>
              </a:rPr>
              <a:t>#define N 128</a:t>
            </a:r>
            <a:endParaRPr sz="1700" dirty="0">
              <a:solidFill>
                <a:srgbClr val="C98C00"/>
              </a:solidFill>
              <a:latin typeface="Courier"/>
              <a:ea typeface="Courier"/>
              <a:cs typeface="Courier"/>
              <a:sym typeface="Courier"/>
            </a:endParaRPr>
          </a:p>
          <a:p>
            <a:pPr marL="0" lvl="0" indent="0" algn="l" rtl="0">
              <a:lnSpc>
                <a:spcPct val="115000"/>
              </a:lnSpc>
              <a:spcBef>
                <a:spcPts val="0"/>
              </a:spcBef>
              <a:spcAft>
                <a:spcPts val="0"/>
              </a:spcAft>
              <a:buNone/>
            </a:pPr>
            <a:r>
              <a:rPr lang="en-US" sz="1700" dirty="0">
                <a:solidFill>
                  <a:srgbClr val="C01E51"/>
                </a:solidFill>
                <a:latin typeface="Courier"/>
                <a:ea typeface="Courier"/>
                <a:cs typeface="Courier"/>
                <a:sym typeface="Courier"/>
              </a:rPr>
              <a:t>double</a:t>
            </a:r>
            <a:r>
              <a:rPr lang="en-US" sz="1700" dirty="0">
                <a:solidFill>
                  <a:schemeClr val="dk1"/>
                </a:solidFill>
                <a:latin typeface="Courier"/>
                <a:ea typeface="Courier"/>
                <a:cs typeface="Courier"/>
                <a:sym typeface="Courier"/>
              </a:rPr>
              <a:t> x[N</a:t>
            </a:r>
            <a:r>
              <a:rPr lang="en-US" sz="1700" dirty="0">
                <a:solidFill>
                  <a:srgbClr val="797979"/>
                </a:solidFill>
                <a:latin typeface="Courier"/>
                <a:ea typeface="Courier"/>
                <a:cs typeface="Courier"/>
                <a:sym typeface="Courier"/>
              </a:rPr>
              <a:t>*</a:t>
            </a:r>
            <a:r>
              <a:rPr lang="en-US" sz="1700" dirty="0">
                <a:solidFill>
                  <a:schemeClr val="dk1"/>
                </a:solidFill>
                <a:latin typeface="Courier"/>
                <a:ea typeface="Courier"/>
                <a:cs typeface="Courier"/>
                <a:sym typeface="Courier"/>
              </a:rPr>
              <a:t>N];</a:t>
            </a:r>
            <a:endParaRPr sz="1700" dirty="0">
              <a:solidFill>
                <a:schemeClr val="dk1"/>
              </a:solidFill>
              <a:latin typeface="Courier"/>
              <a:ea typeface="Courier"/>
              <a:cs typeface="Courier"/>
              <a:sym typeface="Courier"/>
            </a:endParaRPr>
          </a:p>
          <a:p>
            <a:pPr marL="0" lvl="0" indent="0" algn="l" rtl="0">
              <a:lnSpc>
                <a:spcPct val="115000"/>
              </a:lnSpc>
              <a:spcBef>
                <a:spcPts val="0"/>
              </a:spcBef>
              <a:spcAft>
                <a:spcPts val="0"/>
              </a:spcAft>
              <a:buNone/>
            </a:pPr>
            <a:r>
              <a:rPr lang="en-US" sz="1700" dirty="0">
                <a:solidFill>
                  <a:srgbClr val="C01E51"/>
                </a:solidFill>
                <a:latin typeface="Courier"/>
                <a:ea typeface="Courier"/>
                <a:cs typeface="Courier"/>
                <a:sym typeface="Courier"/>
              </a:rPr>
              <a:t>int</a:t>
            </a:r>
            <a:r>
              <a:rPr lang="en-US" sz="1700" dirty="0">
                <a:solidFill>
                  <a:schemeClr val="dk1"/>
                </a:solidFill>
                <a:latin typeface="Courier"/>
                <a:ea typeface="Courier"/>
                <a:cs typeface="Courier"/>
                <a:sym typeface="Courier"/>
              </a:rPr>
              <a:t> i, j, k;</a:t>
            </a:r>
            <a:endParaRPr sz="1700" dirty="0">
              <a:solidFill>
                <a:schemeClr val="dk1"/>
              </a:solidFill>
              <a:latin typeface="Courier"/>
              <a:ea typeface="Courier"/>
              <a:cs typeface="Courier"/>
              <a:sym typeface="Courier"/>
            </a:endParaRPr>
          </a:p>
          <a:p>
            <a:pPr marL="0" lvl="0" indent="0" algn="l" rtl="0">
              <a:lnSpc>
                <a:spcPct val="115000"/>
              </a:lnSpc>
              <a:spcBef>
                <a:spcPts val="0"/>
              </a:spcBef>
              <a:spcAft>
                <a:spcPts val="0"/>
              </a:spcAft>
              <a:buNone/>
            </a:pPr>
            <a:r>
              <a:rPr lang="en-US" sz="1700" b="1" dirty="0">
                <a:solidFill>
                  <a:srgbClr val="008F00"/>
                </a:solidFill>
                <a:latin typeface="Courier"/>
                <a:ea typeface="Courier"/>
                <a:cs typeface="Courier"/>
                <a:sym typeface="Courier"/>
              </a:rPr>
              <a:t>for</a:t>
            </a:r>
            <a:r>
              <a:rPr lang="en-US" sz="1700" dirty="0">
                <a:solidFill>
                  <a:schemeClr val="dk1"/>
                </a:solidFill>
                <a:latin typeface="Courier"/>
                <a:ea typeface="Courier"/>
                <a:cs typeface="Courier"/>
                <a:sym typeface="Courier"/>
              </a:rPr>
              <a:t> (k</a:t>
            </a:r>
            <a:r>
              <a:rPr lang="en-US" sz="1700" dirty="0">
                <a:solidFill>
                  <a:srgbClr val="797979"/>
                </a:solidFill>
                <a:latin typeface="Courier"/>
                <a:ea typeface="Courier"/>
                <a:cs typeface="Courier"/>
                <a:sym typeface="Courier"/>
              </a:rPr>
              <a:t>=0</a:t>
            </a:r>
            <a:r>
              <a:rPr lang="en-US" sz="1700" dirty="0">
                <a:solidFill>
                  <a:schemeClr val="dk1"/>
                </a:solidFill>
                <a:latin typeface="Courier"/>
                <a:ea typeface="Courier"/>
                <a:cs typeface="Courier"/>
                <a:sym typeface="Courier"/>
              </a:rPr>
              <a:t>; k</a:t>
            </a:r>
            <a:r>
              <a:rPr lang="en-US" sz="1700" dirty="0">
                <a:solidFill>
                  <a:srgbClr val="797979"/>
                </a:solidFill>
                <a:latin typeface="Courier"/>
                <a:ea typeface="Courier"/>
                <a:cs typeface="Courier"/>
                <a:sym typeface="Courier"/>
              </a:rPr>
              <a:t>&lt;</a:t>
            </a:r>
            <a:r>
              <a:rPr lang="en-US" sz="1700" dirty="0">
                <a:solidFill>
                  <a:schemeClr val="dk1"/>
                </a:solidFill>
                <a:latin typeface="Courier"/>
                <a:ea typeface="Courier"/>
                <a:cs typeface="Courier"/>
                <a:sym typeface="Courier"/>
              </a:rPr>
              <a:t>N</a:t>
            </a:r>
            <a:r>
              <a:rPr lang="en-US" sz="1700" dirty="0">
                <a:solidFill>
                  <a:srgbClr val="797979"/>
                </a:solidFill>
                <a:latin typeface="Courier"/>
                <a:ea typeface="Courier"/>
                <a:cs typeface="Courier"/>
                <a:sym typeface="Courier"/>
              </a:rPr>
              <a:t>*</a:t>
            </a:r>
            <a:r>
              <a:rPr lang="en-US" sz="1700" dirty="0">
                <a:solidFill>
                  <a:schemeClr val="dk1"/>
                </a:solidFill>
                <a:latin typeface="Courier"/>
                <a:ea typeface="Courier"/>
                <a:cs typeface="Courier"/>
                <a:sym typeface="Courier"/>
              </a:rPr>
              <a:t>N; </a:t>
            </a:r>
            <a:r>
              <a:rPr lang="en-US" sz="1700" dirty="0">
                <a:solidFill>
                  <a:srgbClr val="797979"/>
                </a:solidFill>
                <a:latin typeface="Courier"/>
                <a:ea typeface="Courier"/>
                <a:cs typeface="Courier"/>
                <a:sym typeface="Courier"/>
              </a:rPr>
              <a:t>++</a:t>
            </a:r>
            <a:r>
              <a:rPr lang="en-US" sz="1700" dirty="0">
                <a:solidFill>
                  <a:schemeClr val="dk1"/>
                </a:solidFill>
                <a:latin typeface="Courier"/>
                <a:ea typeface="Courier"/>
                <a:cs typeface="Courier"/>
                <a:sym typeface="Courier"/>
              </a:rPr>
              <a:t>k) x[k] </a:t>
            </a:r>
            <a:r>
              <a:rPr lang="en-US" sz="1700" dirty="0">
                <a:solidFill>
                  <a:srgbClr val="797979"/>
                </a:solidFill>
                <a:latin typeface="Courier"/>
                <a:ea typeface="Courier"/>
                <a:cs typeface="Courier"/>
                <a:sym typeface="Courier"/>
              </a:rPr>
              <a:t>=</a:t>
            </a:r>
            <a:r>
              <a:rPr lang="en-US" sz="1700" dirty="0">
                <a:solidFill>
                  <a:schemeClr val="dk1"/>
                </a:solidFill>
                <a:latin typeface="Courier"/>
                <a:ea typeface="Courier"/>
                <a:cs typeface="Courier"/>
                <a:sym typeface="Courier"/>
              </a:rPr>
              <a:t> k;</a:t>
            </a:r>
            <a:endParaRPr sz="1700" dirty="0">
              <a:solidFill>
                <a:schemeClr val="dk1"/>
              </a:solidFill>
              <a:latin typeface="Courier"/>
              <a:ea typeface="Courier"/>
              <a:cs typeface="Courier"/>
              <a:sym typeface="Courier"/>
            </a:endParaRPr>
          </a:p>
          <a:p>
            <a:pPr marL="0" lvl="0" indent="0" algn="l" rtl="0">
              <a:lnSpc>
                <a:spcPct val="115000"/>
              </a:lnSpc>
              <a:spcBef>
                <a:spcPts val="0"/>
              </a:spcBef>
              <a:spcAft>
                <a:spcPts val="0"/>
              </a:spcAft>
              <a:buNone/>
            </a:pPr>
            <a:endParaRPr sz="1700" dirty="0">
              <a:solidFill>
                <a:schemeClr val="dk1"/>
              </a:solidFill>
              <a:latin typeface="Courier"/>
              <a:ea typeface="Courier"/>
              <a:cs typeface="Courier"/>
              <a:sym typeface="Courier"/>
            </a:endParaRPr>
          </a:p>
          <a:p>
            <a:pPr marL="0" lvl="0" indent="0" algn="l" rtl="0">
              <a:lnSpc>
                <a:spcPct val="115000"/>
              </a:lnSpc>
              <a:spcBef>
                <a:spcPts val="0"/>
              </a:spcBef>
              <a:spcAft>
                <a:spcPts val="0"/>
              </a:spcAft>
              <a:buNone/>
            </a:pPr>
            <a:r>
              <a:rPr lang="en-US" sz="1700" dirty="0">
                <a:solidFill>
                  <a:srgbClr val="C98C00"/>
                </a:solidFill>
                <a:latin typeface="Courier"/>
                <a:ea typeface="Courier"/>
                <a:cs typeface="Courier"/>
                <a:sym typeface="Courier"/>
              </a:rPr>
              <a:t>#pragma omp target</a:t>
            </a:r>
            <a:endParaRPr sz="1700" dirty="0">
              <a:solidFill>
                <a:srgbClr val="C98C00"/>
              </a:solidFill>
              <a:latin typeface="Courier"/>
              <a:ea typeface="Courier"/>
              <a:cs typeface="Courier"/>
              <a:sym typeface="Courier"/>
            </a:endParaRPr>
          </a:p>
          <a:p>
            <a:pPr marL="0" lvl="0" indent="0" algn="l" rtl="0">
              <a:lnSpc>
                <a:spcPct val="115000"/>
              </a:lnSpc>
              <a:spcBef>
                <a:spcPts val="0"/>
              </a:spcBef>
              <a:spcAft>
                <a:spcPts val="0"/>
              </a:spcAft>
              <a:buNone/>
            </a:pPr>
            <a:r>
              <a:rPr lang="en-US" sz="1700" dirty="0">
                <a:solidFill>
                  <a:srgbClr val="C98C00"/>
                </a:solidFill>
                <a:latin typeface="Courier"/>
                <a:ea typeface="Courier"/>
                <a:cs typeface="Courier"/>
                <a:sym typeface="Courier"/>
              </a:rPr>
              <a:t>#pragma omp teams </a:t>
            </a:r>
            <a:r>
              <a:rPr lang="en-US" sz="1700" u="sng" dirty="0">
                <a:solidFill>
                  <a:srgbClr val="C98C00"/>
                </a:solidFill>
                <a:latin typeface="Courier"/>
                <a:ea typeface="Courier"/>
                <a:cs typeface="Courier"/>
                <a:sym typeface="Courier"/>
              </a:rPr>
              <a:t>distribute</a:t>
            </a:r>
            <a:endParaRPr sz="1700" u="sng" dirty="0">
              <a:solidFill>
                <a:srgbClr val="C98C00"/>
              </a:solidFill>
              <a:latin typeface="Courier"/>
              <a:ea typeface="Courier"/>
              <a:cs typeface="Courier"/>
              <a:sym typeface="Courier"/>
            </a:endParaRPr>
          </a:p>
          <a:p>
            <a:pPr marL="0" lvl="0" indent="0" algn="l" rtl="0">
              <a:lnSpc>
                <a:spcPct val="115000"/>
              </a:lnSpc>
              <a:spcBef>
                <a:spcPts val="0"/>
              </a:spcBef>
              <a:spcAft>
                <a:spcPts val="0"/>
              </a:spcAft>
              <a:buNone/>
            </a:pPr>
            <a:r>
              <a:rPr lang="en-US" sz="1700" b="1" dirty="0">
                <a:solidFill>
                  <a:srgbClr val="008F00"/>
                </a:solidFill>
                <a:latin typeface="Courier"/>
                <a:ea typeface="Courier"/>
                <a:cs typeface="Courier"/>
                <a:sym typeface="Courier"/>
              </a:rPr>
              <a:t>for</a:t>
            </a:r>
            <a:r>
              <a:rPr lang="en-US" sz="1700" dirty="0">
                <a:solidFill>
                  <a:schemeClr val="dk1"/>
                </a:solidFill>
                <a:latin typeface="Courier"/>
                <a:ea typeface="Courier"/>
                <a:cs typeface="Courier"/>
                <a:sym typeface="Courier"/>
              </a:rPr>
              <a:t> (i</a:t>
            </a:r>
            <a:r>
              <a:rPr lang="en-US" sz="1700" dirty="0">
                <a:solidFill>
                  <a:srgbClr val="797979"/>
                </a:solidFill>
                <a:latin typeface="Courier"/>
                <a:ea typeface="Courier"/>
                <a:cs typeface="Courier"/>
                <a:sym typeface="Courier"/>
              </a:rPr>
              <a:t>=0</a:t>
            </a:r>
            <a:r>
              <a:rPr lang="en-US" sz="1700" dirty="0">
                <a:solidFill>
                  <a:schemeClr val="dk1"/>
                </a:solidFill>
                <a:latin typeface="Courier"/>
                <a:ea typeface="Courier"/>
                <a:cs typeface="Courier"/>
                <a:sym typeface="Courier"/>
              </a:rPr>
              <a:t>; i</a:t>
            </a:r>
            <a:r>
              <a:rPr lang="en-US" sz="1700" dirty="0">
                <a:solidFill>
                  <a:srgbClr val="797979"/>
                </a:solidFill>
                <a:latin typeface="Courier"/>
                <a:ea typeface="Courier"/>
                <a:cs typeface="Courier"/>
                <a:sym typeface="Courier"/>
              </a:rPr>
              <a:t>&lt;</a:t>
            </a:r>
            <a:r>
              <a:rPr lang="en-US" sz="1700" dirty="0">
                <a:solidFill>
                  <a:schemeClr val="dk1"/>
                </a:solidFill>
                <a:latin typeface="Courier"/>
                <a:ea typeface="Courier"/>
                <a:cs typeface="Courier"/>
                <a:sym typeface="Courier"/>
              </a:rPr>
              <a:t>N; </a:t>
            </a:r>
            <a:r>
              <a:rPr lang="en-US" sz="1700" dirty="0">
                <a:solidFill>
                  <a:srgbClr val="797979"/>
                </a:solidFill>
                <a:latin typeface="Courier"/>
                <a:ea typeface="Courier"/>
                <a:cs typeface="Courier"/>
                <a:sym typeface="Courier"/>
              </a:rPr>
              <a:t>++</a:t>
            </a:r>
            <a:r>
              <a:rPr lang="en-US" sz="1700" dirty="0">
                <a:solidFill>
                  <a:schemeClr val="dk1"/>
                </a:solidFill>
                <a:latin typeface="Courier"/>
                <a:ea typeface="Courier"/>
                <a:cs typeface="Courier"/>
                <a:sym typeface="Courier"/>
              </a:rPr>
              <a:t>i) {</a:t>
            </a:r>
            <a:endParaRPr sz="1700" dirty="0">
              <a:solidFill>
                <a:schemeClr val="dk1"/>
              </a:solidFill>
              <a:latin typeface="Courier"/>
              <a:ea typeface="Courier"/>
              <a:cs typeface="Courier"/>
              <a:sym typeface="Courier"/>
            </a:endParaRPr>
          </a:p>
          <a:p>
            <a:pPr marL="0" lvl="0" indent="0" algn="l" rtl="0">
              <a:lnSpc>
                <a:spcPct val="115000"/>
              </a:lnSpc>
              <a:spcBef>
                <a:spcPts val="0"/>
              </a:spcBef>
              <a:spcAft>
                <a:spcPts val="0"/>
              </a:spcAft>
              <a:buNone/>
            </a:pPr>
            <a:r>
              <a:rPr lang="en-US" sz="1700" dirty="0">
                <a:solidFill>
                  <a:srgbClr val="C98C00"/>
                </a:solidFill>
                <a:latin typeface="Courier"/>
                <a:ea typeface="Courier"/>
                <a:cs typeface="Courier"/>
                <a:sym typeface="Courier"/>
              </a:rPr>
              <a:t>#pragma omp parallel </a:t>
            </a:r>
            <a:r>
              <a:rPr lang="en-US" sz="1700" u="sng" dirty="0">
                <a:solidFill>
                  <a:srgbClr val="C98C00"/>
                </a:solidFill>
                <a:latin typeface="Courier"/>
                <a:ea typeface="Courier"/>
                <a:cs typeface="Courier"/>
                <a:sym typeface="Courier"/>
              </a:rPr>
              <a:t>for</a:t>
            </a:r>
            <a:endParaRPr lang="en-US" sz="1700" dirty="0">
              <a:solidFill>
                <a:srgbClr val="C98C00"/>
              </a:solidFill>
              <a:latin typeface="Courier"/>
              <a:ea typeface="Courier"/>
              <a:cs typeface="Courier"/>
              <a:sym typeface="Courier"/>
            </a:endParaRPr>
          </a:p>
          <a:p>
            <a:pPr marL="0" lvl="0" indent="0" algn="l" rtl="0">
              <a:lnSpc>
                <a:spcPct val="115000"/>
              </a:lnSpc>
              <a:spcBef>
                <a:spcPts val="0"/>
              </a:spcBef>
              <a:spcAft>
                <a:spcPts val="0"/>
              </a:spcAft>
              <a:buNone/>
            </a:pPr>
            <a:r>
              <a:rPr lang="en-US" sz="1700" dirty="0">
                <a:solidFill>
                  <a:schemeClr val="dk1"/>
                </a:solidFill>
                <a:latin typeface="Courier"/>
                <a:ea typeface="Courier"/>
                <a:cs typeface="Courier"/>
                <a:sym typeface="Courier"/>
              </a:rPr>
              <a:t>  </a:t>
            </a:r>
            <a:r>
              <a:rPr lang="en-US" sz="1700" b="1" dirty="0">
                <a:solidFill>
                  <a:srgbClr val="008F00"/>
                </a:solidFill>
                <a:latin typeface="Courier"/>
                <a:ea typeface="Courier"/>
                <a:cs typeface="Courier"/>
                <a:sym typeface="Courier"/>
              </a:rPr>
              <a:t>for</a:t>
            </a:r>
            <a:r>
              <a:rPr lang="en-US" sz="1700" dirty="0">
                <a:solidFill>
                  <a:schemeClr val="dk1"/>
                </a:solidFill>
                <a:latin typeface="Courier"/>
                <a:ea typeface="Courier"/>
                <a:cs typeface="Courier"/>
                <a:sym typeface="Courier"/>
              </a:rPr>
              <a:t> (j</a:t>
            </a:r>
            <a:r>
              <a:rPr lang="en-US" sz="1700" dirty="0">
                <a:solidFill>
                  <a:srgbClr val="797979"/>
                </a:solidFill>
                <a:latin typeface="Courier"/>
                <a:ea typeface="Courier"/>
                <a:cs typeface="Courier"/>
                <a:sym typeface="Courier"/>
              </a:rPr>
              <a:t>=0</a:t>
            </a:r>
            <a:r>
              <a:rPr lang="en-US" sz="1700" dirty="0">
                <a:solidFill>
                  <a:schemeClr val="dk1"/>
                </a:solidFill>
                <a:latin typeface="Courier"/>
                <a:ea typeface="Courier"/>
                <a:cs typeface="Courier"/>
                <a:sym typeface="Courier"/>
              </a:rPr>
              <a:t>; j</a:t>
            </a:r>
            <a:r>
              <a:rPr lang="en-US" sz="1700" dirty="0">
                <a:solidFill>
                  <a:srgbClr val="797979"/>
                </a:solidFill>
                <a:latin typeface="Courier"/>
                <a:ea typeface="Courier"/>
                <a:cs typeface="Courier"/>
                <a:sym typeface="Courier"/>
              </a:rPr>
              <a:t>&lt;</a:t>
            </a:r>
            <a:r>
              <a:rPr lang="en-US" sz="1700" dirty="0">
                <a:solidFill>
                  <a:schemeClr val="dk1"/>
                </a:solidFill>
                <a:latin typeface="Courier"/>
                <a:ea typeface="Courier"/>
                <a:cs typeface="Courier"/>
                <a:sym typeface="Courier"/>
              </a:rPr>
              <a:t>N; </a:t>
            </a:r>
            <a:r>
              <a:rPr lang="en-US" sz="1700" dirty="0">
                <a:solidFill>
                  <a:srgbClr val="797979"/>
                </a:solidFill>
                <a:latin typeface="Courier"/>
                <a:ea typeface="Courier"/>
                <a:cs typeface="Courier"/>
                <a:sym typeface="Courier"/>
              </a:rPr>
              <a:t>++</a:t>
            </a:r>
            <a:r>
              <a:rPr lang="en-US" sz="1700" dirty="0">
                <a:solidFill>
                  <a:schemeClr val="dk1"/>
                </a:solidFill>
                <a:latin typeface="Courier"/>
                <a:ea typeface="Courier"/>
                <a:cs typeface="Courier"/>
                <a:sym typeface="Courier"/>
              </a:rPr>
              <a:t>j) {</a:t>
            </a:r>
          </a:p>
          <a:p>
            <a:pPr marL="0" lvl="0" indent="0" algn="l" rtl="0">
              <a:lnSpc>
                <a:spcPct val="115000"/>
              </a:lnSpc>
              <a:spcBef>
                <a:spcPts val="0"/>
              </a:spcBef>
              <a:spcAft>
                <a:spcPts val="0"/>
              </a:spcAft>
              <a:buNone/>
            </a:pPr>
            <a:r>
              <a:rPr lang="en-US" sz="1700" dirty="0">
                <a:solidFill>
                  <a:schemeClr val="dk1"/>
                </a:solidFill>
                <a:latin typeface="Courier"/>
                <a:ea typeface="Courier"/>
                <a:cs typeface="Courier"/>
                <a:sym typeface="Courier"/>
              </a:rPr>
              <a:t>    x[j</a:t>
            </a:r>
            <a:r>
              <a:rPr lang="en-US" sz="1700" dirty="0">
                <a:solidFill>
                  <a:srgbClr val="797979"/>
                </a:solidFill>
                <a:latin typeface="Courier"/>
                <a:ea typeface="Courier"/>
                <a:cs typeface="Courier"/>
                <a:sym typeface="Courier"/>
              </a:rPr>
              <a:t>+</a:t>
            </a:r>
            <a:r>
              <a:rPr lang="en-US" sz="1700" dirty="0">
                <a:solidFill>
                  <a:schemeClr val="dk1"/>
                </a:solidFill>
                <a:latin typeface="Courier"/>
                <a:ea typeface="Courier"/>
                <a:cs typeface="Courier"/>
                <a:sym typeface="Courier"/>
              </a:rPr>
              <a:t>N</a:t>
            </a:r>
            <a:r>
              <a:rPr lang="en-US" sz="1700" dirty="0">
                <a:solidFill>
                  <a:srgbClr val="797979"/>
                </a:solidFill>
                <a:latin typeface="Courier"/>
                <a:ea typeface="Courier"/>
                <a:cs typeface="Courier"/>
                <a:sym typeface="Courier"/>
              </a:rPr>
              <a:t>*</a:t>
            </a:r>
            <a:r>
              <a:rPr lang="en-US" sz="1700" dirty="0">
                <a:solidFill>
                  <a:schemeClr val="dk1"/>
                </a:solidFill>
                <a:latin typeface="Courier"/>
                <a:ea typeface="Courier"/>
                <a:cs typeface="Courier"/>
                <a:sym typeface="Courier"/>
              </a:rPr>
              <a:t>i] </a:t>
            </a:r>
            <a:r>
              <a:rPr lang="en-US" sz="1700" dirty="0">
                <a:solidFill>
                  <a:srgbClr val="797979"/>
                </a:solidFill>
                <a:latin typeface="Courier"/>
                <a:ea typeface="Courier"/>
                <a:cs typeface="Courier"/>
                <a:sym typeface="Courier"/>
              </a:rPr>
              <a:t>*=</a:t>
            </a:r>
            <a:r>
              <a:rPr lang="en-US" sz="1700" dirty="0">
                <a:solidFill>
                  <a:schemeClr val="dk1"/>
                </a:solidFill>
                <a:latin typeface="Courier"/>
                <a:ea typeface="Courier"/>
                <a:cs typeface="Courier"/>
                <a:sym typeface="Courier"/>
              </a:rPr>
              <a:t> </a:t>
            </a:r>
            <a:r>
              <a:rPr lang="en-US" sz="1700" dirty="0">
                <a:solidFill>
                  <a:srgbClr val="797979"/>
                </a:solidFill>
                <a:latin typeface="Courier"/>
                <a:ea typeface="Courier"/>
                <a:cs typeface="Courier"/>
                <a:sym typeface="Courier"/>
              </a:rPr>
              <a:t>2.0</a:t>
            </a:r>
            <a:r>
              <a:rPr lang="en-US" sz="1700" dirty="0">
                <a:solidFill>
                  <a:schemeClr val="dk1"/>
                </a:solidFill>
                <a:latin typeface="Courier"/>
                <a:ea typeface="Courier"/>
                <a:cs typeface="Courier"/>
                <a:sym typeface="Courier"/>
              </a:rPr>
              <a:t>;</a:t>
            </a:r>
            <a:endParaRPr sz="1700" dirty="0">
              <a:solidFill>
                <a:schemeClr val="dk1"/>
              </a:solidFill>
              <a:latin typeface="Courier"/>
              <a:ea typeface="Courier"/>
              <a:cs typeface="Courier"/>
              <a:sym typeface="Courier"/>
            </a:endParaRPr>
          </a:p>
          <a:p>
            <a:pPr marL="0" lvl="0" indent="0" algn="l" rtl="0">
              <a:lnSpc>
                <a:spcPct val="115000"/>
              </a:lnSpc>
              <a:spcBef>
                <a:spcPts val="0"/>
              </a:spcBef>
              <a:spcAft>
                <a:spcPts val="0"/>
              </a:spcAft>
              <a:buNone/>
            </a:pPr>
            <a:r>
              <a:rPr lang="en-US" sz="1700" dirty="0">
                <a:solidFill>
                  <a:schemeClr val="dk1"/>
                </a:solidFill>
                <a:latin typeface="Courier"/>
                <a:ea typeface="Courier"/>
                <a:cs typeface="Courier"/>
                <a:sym typeface="Courier"/>
              </a:rPr>
              <a:t>  }</a:t>
            </a:r>
            <a:endParaRPr sz="1700" dirty="0">
              <a:solidFill>
                <a:schemeClr val="dk1"/>
              </a:solidFill>
              <a:latin typeface="Courier"/>
              <a:ea typeface="Courier"/>
              <a:cs typeface="Courier"/>
              <a:sym typeface="Courier"/>
            </a:endParaRPr>
          </a:p>
          <a:p>
            <a:pPr marL="0" lvl="0" indent="0" algn="l" rtl="0">
              <a:lnSpc>
                <a:spcPct val="115000"/>
              </a:lnSpc>
              <a:spcBef>
                <a:spcPts val="0"/>
              </a:spcBef>
              <a:spcAft>
                <a:spcPts val="0"/>
              </a:spcAft>
              <a:buNone/>
            </a:pPr>
            <a:r>
              <a:rPr lang="en-US" sz="1700" dirty="0">
                <a:solidFill>
                  <a:schemeClr val="dk1"/>
                </a:solidFill>
                <a:latin typeface="Courier"/>
                <a:ea typeface="Courier"/>
                <a:cs typeface="Courier"/>
                <a:sym typeface="Courier"/>
              </a:rPr>
              <a:t>}</a:t>
            </a:r>
            <a:endParaRPr sz="1700" dirty="0">
              <a:solidFill>
                <a:schemeClr val="dk1"/>
              </a:solidFill>
              <a:latin typeface="Courier"/>
              <a:ea typeface="Courier"/>
              <a:cs typeface="Courier"/>
              <a:sym typeface="Courier"/>
            </a:endParaRPr>
          </a:p>
        </p:txBody>
      </p:sp>
      <p:cxnSp>
        <p:nvCxnSpPr>
          <p:cNvPr id="7" name="Straight Connector 6">
            <a:extLst>
              <a:ext uri="{FF2B5EF4-FFF2-40B4-BE49-F238E27FC236}">
                <a16:creationId xmlns:a16="http://schemas.microsoft.com/office/drawing/2014/main" id="{6D9B0AB6-69CF-954B-BD7D-FF852304E33B}"/>
              </a:ext>
            </a:extLst>
          </p:cNvPr>
          <p:cNvCxnSpPr>
            <a:cxnSpLocks/>
            <a:endCxn id="11" idx="1"/>
          </p:cNvCxnSpPr>
          <p:nvPr/>
        </p:nvCxnSpPr>
        <p:spPr>
          <a:xfrm>
            <a:off x="4051005" y="2796363"/>
            <a:ext cx="1312864" cy="440124"/>
          </a:xfrm>
          <a:prstGeom prst="line">
            <a:avLst/>
          </a:prstGeom>
          <a:ln w="25400">
            <a:solidFill>
              <a:schemeClr val="tx1"/>
            </a:solidFill>
            <a:headEnd type="arrow"/>
            <a:tailEnd type="none" w="lg" len="lg"/>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5F69FA6-7461-3E4D-A9A3-617DB35A40E5}"/>
              </a:ext>
            </a:extLst>
          </p:cNvPr>
          <p:cNvSpPr txBox="1"/>
          <p:nvPr/>
        </p:nvSpPr>
        <p:spPr>
          <a:xfrm>
            <a:off x="5363869" y="2913321"/>
            <a:ext cx="2876364" cy="646331"/>
          </a:xfrm>
          <a:prstGeom prst="rect">
            <a:avLst/>
          </a:prstGeom>
          <a:noFill/>
        </p:spPr>
        <p:txBody>
          <a:bodyPr wrap="square" rtlCol="0">
            <a:spAutoFit/>
          </a:bodyPr>
          <a:lstStyle/>
          <a:p>
            <a:r>
              <a:rPr lang="en-US" sz="1800" dirty="0"/>
              <a:t>Distribute for loop iterations between teams</a:t>
            </a:r>
          </a:p>
        </p:txBody>
      </p:sp>
      <p:sp>
        <p:nvSpPr>
          <p:cNvPr id="13" name="TextBox 12">
            <a:extLst>
              <a:ext uri="{FF2B5EF4-FFF2-40B4-BE49-F238E27FC236}">
                <a16:creationId xmlns:a16="http://schemas.microsoft.com/office/drawing/2014/main" id="{73482454-E1E4-BB49-8845-0ECFF217B733}"/>
              </a:ext>
            </a:extLst>
          </p:cNvPr>
          <p:cNvSpPr txBox="1"/>
          <p:nvPr/>
        </p:nvSpPr>
        <p:spPr>
          <a:xfrm>
            <a:off x="5363869" y="3798488"/>
            <a:ext cx="2876364" cy="646331"/>
          </a:xfrm>
          <a:prstGeom prst="rect">
            <a:avLst/>
          </a:prstGeom>
          <a:noFill/>
        </p:spPr>
        <p:txBody>
          <a:bodyPr wrap="square" rtlCol="0">
            <a:spAutoFit/>
          </a:bodyPr>
          <a:lstStyle/>
          <a:p>
            <a:r>
              <a:rPr lang="en-US" sz="1800" dirty="0"/>
              <a:t>Distribute for loop iterations between threads</a:t>
            </a:r>
          </a:p>
        </p:txBody>
      </p:sp>
      <p:cxnSp>
        <p:nvCxnSpPr>
          <p:cNvPr id="14" name="Straight Connector 13">
            <a:extLst>
              <a:ext uri="{FF2B5EF4-FFF2-40B4-BE49-F238E27FC236}">
                <a16:creationId xmlns:a16="http://schemas.microsoft.com/office/drawing/2014/main" id="{7BA50158-52E8-E545-8F3B-E1C678F9B2FE}"/>
              </a:ext>
            </a:extLst>
          </p:cNvPr>
          <p:cNvCxnSpPr>
            <a:cxnSpLocks/>
            <a:endCxn id="13" idx="1"/>
          </p:cNvCxnSpPr>
          <p:nvPr/>
        </p:nvCxnSpPr>
        <p:spPr>
          <a:xfrm>
            <a:off x="3572540" y="3415148"/>
            <a:ext cx="1791329" cy="706506"/>
          </a:xfrm>
          <a:prstGeom prst="line">
            <a:avLst/>
          </a:prstGeom>
          <a:ln w="25400">
            <a:solidFill>
              <a:schemeClr val="tx1"/>
            </a:solidFill>
            <a:headEnd type="arrow"/>
            <a:tailEnd type="none" w="lg" len="lg"/>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5620F0A-9915-7B41-9E47-B3E19AE8BC2B}"/>
              </a:ext>
            </a:extLst>
          </p:cNvPr>
          <p:cNvSpPr txBox="1"/>
          <p:nvPr/>
        </p:nvSpPr>
        <p:spPr>
          <a:xfrm>
            <a:off x="5363869" y="1302851"/>
            <a:ext cx="3471787" cy="1200329"/>
          </a:xfrm>
          <a:prstGeom prst="rect">
            <a:avLst/>
          </a:prstGeom>
          <a:noFill/>
        </p:spPr>
        <p:txBody>
          <a:bodyPr wrap="square" rtlCol="0">
            <a:spAutoFit/>
          </a:bodyPr>
          <a:lstStyle/>
          <a:p>
            <a:r>
              <a:rPr lang="en-US" sz="1800" dirty="0"/>
              <a:t>OpenMP implicitly moves data between the host and device:</a:t>
            </a:r>
          </a:p>
          <a:p>
            <a:pPr marL="285750" indent="-285750">
              <a:buFont typeface="Arial" panose="020B0604020202020204" pitchFamily="34" charset="0"/>
              <a:buChar char="•"/>
            </a:pPr>
            <a:r>
              <a:rPr lang="en-US" sz="1800" dirty="0"/>
              <a:t>Array “x” mapped to and from</a:t>
            </a:r>
          </a:p>
          <a:p>
            <a:pPr marL="285750" indent="-285750">
              <a:buFont typeface="Arial" panose="020B0604020202020204" pitchFamily="34" charset="0"/>
              <a:buChar char="•"/>
            </a:pPr>
            <a:r>
              <a:rPr lang="en-US" sz="1800" dirty="0"/>
              <a:t>Scalars are made firstprivate</a:t>
            </a:r>
          </a:p>
        </p:txBody>
      </p:sp>
      <p:cxnSp>
        <p:nvCxnSpPr>
          <p:cNvPr id="19" name="Straight Connector 18">
            <a:extLst>
              <a:ext uri="{FF2B5EF4-FFF2-40B4-BE49-F238E27FC236}">
                <a16:creationId xmlns:a16="http://schemas.microsoft.com/office/drawing/2014/main" id="{6B6E0B4C-2C3C-E94B-B258-2DA3D2820D27}"/>
              </a:ext>
            </a:extLst>
          </p:cNvPr>
          <p:cNvCxnSpPr>
            <a:cxnSpLocks/>
            <a:endCxn id="18" idx="1"/>
          </p:cNvCxnSpPr>
          <p:nvPr/>
        </p:nvCxnSpPr>
        <p:spPr>
          <a:xfrm flipV="1">
            <a:off x="2761691" y="1903016"/>
            <a:ext cx="2602178" cy="585170"/>
          </a:xfrm>
          <a:prstGeom prst="line">
            <a:avLst/>
          </a:prstGeom>
          <a:ln w="25400">
            <a:solidFill>
              <a:schemeClr val="tx1"/>
            </a:solidFill>
            <a:headEnd type="arrow"/>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1764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EC1EC-B1B4-6A48-B9F3-1AAC00D6E56B}"/>
              </a:ext>
            </a:extLst>
          </p:cNvPr>
          <p:cNvSpPr>
            <a:spLocks noGrp="1"/>
          </p:cNvSpPr>
          <p:nvPr>
            <p:ph type="title"/>
          </p:nvPr>
        </p:nvSpPr>
        <p:spPr>
          <a:xfrm>
            <a:off x="360342" y="292868"/>
            <a:ext cx="6819000" cy="577200"/>
          </a:xfrm>
        </p:spPr>
        <p:txBody>
          <a:bodyPr/>
          <a:lstStyle/>
          <a:p>
            <a:r>
              <a:rPr lang="en-US" sz="2800" dirty="0"/>
              <a:t>Data management must be explicit when using pointer variables</a:t>
            </a:r>
          </a:p>
        </p:txBody>
      </p:sp>
      <p:sp>
        <p:nvSpPr>
          <p:cNvPr id="4" name="Rectangle 3">
            <a:extLst>
              <a:ext uri="{FF2B5EF4-FFF2-40B4-BE49-F238E27FC236}">
                <a16:creationId xmlns:a16="http://schemas.microsoft.com/office/drawing/2014/main" id="{FC9F73FD-1820-1145-81C7-E366AF91A22E}"/>
              </a:ext>
            </a:extLst>
          </p:cNvPr>
          <p:cNvSpPr/>
          <p:nvPr/>
        </p:nvSpPr>
        <p:spPr>
          <a:xfrm>
            <a:off x="360342" y="1106946"/>
            <a:ext cx="6251944" cy="2862322"/>
          </a:xfrm>
          <a:prstGeom prst="rect">
            <a:avLst/>
          </a:prstGeom>
        </p:spPr>
        <p:txBody>
          <a:bodyPr wrap="square">
            <a:spAutoFit/>
          </a:bodyPr>
          <a:lstStyle/>
          <a:p>
            <a:r>
              <a:rPr lang="en-US" sz="1800" dirty="0">
                <a:solidFill>
                  <a:srgbClr val="BC7A00"/>
                </a:solidFill>
                <a:latin typeface="Courier" pitchFamily="2" charset="0"/>
              </a:rPr>
              <a:t>#define N 100</a:t>
            </a:r>
          </a:p>
          <a:p>
            <a:r>
              <a:rPr lang="en-US" sz="1800" dirty="0">
                <a:solidFill>
                  <a:srgbClr val="B00040"/>
                </a:solidFill>
                <a:latin typeface="Courier" pitchFamily="2" charset="0"/>
              </a:rPr>
              <a:t>double</a:t>
            </a:r>
            <a:r>
              <a:rPr lang="en-US" sz="1800" dirty="0">
                <a:latin typeface="Courier" pitchFamily="2" charset="0"/>
              </a:rPr>
              <a:t> </a:t>
            </a:r>
            <a:r>
              <a:rPr lang="en-US" sz="1800" dirty="0">
                <a:solidFill>
                  <a:srgbClr val="666666"/>
                </a:solidFill>
                <a:latin typeface="Courier" pitchFamily="2" charset="0"/>
              </a:rPr>
              <a:t>*</a:t>
            </a:r>
            <a:r>
              <a:rPr lang="en-US" sz="1800" dirty="0">
                <a:latin typeface="Courier" pitchFamily="2" charset="0"/>
              </a:rPr>
              <a:t>p </a:t>
            </a:r>
            <a:r>
              <a:rPr lang="en-US" sz="1800" dirty="0">
                <a:solidFill>
                  <a:srgbClr val="666666"/>
                </a:solidFill>
                <a:latin typeface="Courier" pitchFamily="2" charset="0"/>
              </a:rPr>
              <a:t>=</a:t>
            </a:r>
            <a:r>
              <a:rPr lang="en-US" sz="1800" dirty="0">
                <a:latin typeface="Courier" pitchFamily="2" charset="0"/>
              </a:rPr>
              <a:t> malloc(N </a:t>
            </a:r>
            <a:r>
              <a:rPr lang="en-US" sz="1800" dirty="0">
                <a:solidFill>
                  <a:srgbClr val="666666"/>
                </a:solidFill>
                <a:latin typeface="Courier" pitchFamily="2" charset="0"/>
              </a:rPr>
              <a:t>*</a:t>
            </a:r>
            <a:r>
              <a:rPr lang="en-US" sz="1800" dirty="0">
                <a:latin typeface="Courier" pitchFamily="2" charset="0"/>
              </a:rPr>
              <a:t> </a:t>
            </a:r>
            <a:r>
              <a:rPr lang="en-US" sz="1800" b="1" dirty="0">
                <a:solidFill>
                  <a:srgbClr val="008000"/>
                </a:solidFill>
                <a:latin typeface="Courier" pitchFamily="2" charset="0"/>
              </a:rPr>
              <a:t>sizeof</a:t>
            </a:r>
            <a:r>
              <a:rPr lang="en-US" sz="1800" dirty="0">
                <a:latin typeface="Courier" pitchFamily="2" charset="0"/>
              </a:rPr>
              <a:t>(</a:t>
            </a:r>
            <a:r>
              <a:rPr lang="en-US" sz="1800" dirty="0">
                <a:solidFill>
                  <a:srgbClr val="666666"/>
                </a:solidFill>
                <a:latin typeface="Courier" pitchFamily="2" charset="0"/>
              </a:rPr>
              <a:t>*</a:t>
            </a:r>
            <a:r>
              <a:rPr lang="en-US" sz="1800" dirty="0">
                <a:latin typeface="Courier" pitchFamily="2" charset="0"/>
              </a:rPr>
              <a:t>p));</a:t>
            </a:r>
          </a:p>
          <a:p>
            <a:endParaRPr lang="en-US" sz="1800" dirty="0">
              <a:latin typeface="Courier" pitchFamily="2" charset="0"/>
            </a:endParaRPr>
          </a:p>
          <a:p>
            <a:r>
              <a:rPr lang="en-US" sz="1800" dirty="0">
                <a:solidFill>
                  <a:srgbClr val="BC7A00"/>
                </a:solidFill>
                <a:latin typeface="Courier" pitchFamily="2" charset="0"/>
              </a:rPr>
              <a:t>#pragma omp parallel for</a:t>
            </a:r>
          </a:p>
          <a:p>
            <a:r>
              <a:rPr lang="en-US" sz="1800" b="1" dirty="0">
                <a:solidFill>
                  <a:srgbClr val="008000"/>
                </a:solidFill>
                <a:latin typeface="Courier" pitchFamily="2" charset="0"/>
              </a:rPr>
              <a:t>for</a:t>
            </a:r>
            <a:r>
              <a:rPr lang="en-US" sz="1800" dirty="0">
                <a:latin typeface="Courier" pitchFamily="2" charset="0"/>
              </a:rPr>
              <a:t> (</a:t>
            </a:r>
            <a:r>
              <a:rPr lang="en-US" sz="1800" dirty="0">
                <a:solidFill>
                  <a:srgbClr val="B00040"/>
                </a:solidFill>
                <a:latin typeface="Courier" pitchFamily="2" charset="0"/>
              </a:rPr>
              <a:t>int</a:t>
            </a:r>
            <a:r>
              <a:rPr lang="en-US" sz="1800" dirty="0">
                <a:latin typeface="Courier" pitchFamily="2" charset="0"/>
              </a:rPr>
              <a:t> i</a:t>
            </a:r>
            <a:r>
              <a:rPr lang="en-US" sz="1800" dirty="0">
                <a:solidFill>
                  <a:srgbClr val="666666"/>
                </a:solidFill>
                <a:latin typeface="Courier" pitchFamily="2" charset="0"/>
              </a:rPr>
              <a:t>=0</a:t>
            </a:r>
            <a:r>
              <a:rPr lang="en-US" sz="1800" dirty="0">
                <a:latin typeface="Courier" pitchFamily="2" charset="0"/>
              </a:rPr>
              <a:t>; i</a:t>
            </a:r>
            <a:r>
              <a:rPr lang="en-US" sz="1800" dirty="0">
                <a:solidFill>
                  <a:srgbClr val="666666"/>
                </a:solidFill>
                <a:latin typeface="Courier" pitchFamily="2" charset="0"/>
              </a:rPr>
              <a:t>&lt;</a:t>
            </a:r>
            <a:r>
              <a:rPr lang="en-US" sz="1800" dirty="0">
                <a:latin typeface="Courier" pitchFamily="2" charset="0"/>
              </a:rPr>
              <a:t>N; </a:t>
            </a:r>
            <a:r>
              <a:rPr lang="en-US" sz="1800" dirty="0">
                <a:solidFill>
                  <a:srgbClr val="666666"/>
                </a:solidFill>
                <a:latin typeface="Courier" pitchFamily="2" charset="0"/>
              </a:rPr>
              <a:t>++</a:t>
            </a:r>
            <a:r>
              <a:rPr lang="en-US" sz="1800" dirty="0">
                <a:latin typeface="Courier" pitchFamily="2" charset="0"/>
              </a:rPr>
              <a:t>i) p[i] </a:t>
            </a:r>
            <a:r>
              <a:rPr lang="en-US" sz="1800" dirty="0">
                <a:solidFill>
                  <a:srgbClr val="666666"/>
                </a:solidFill>
                <a:latin typeface="Courier" pitchFamily="2" charset="0"/>
              </a:rPr>
              <a:t>=</a:t>
            </a:r>
            <a:r>
              <a:rPr lang="en-US" sz="1800" dirty="0">
                <a:latin typeface="Courier" pitchFamily="2" charset="0"/>
              </a:rPr>
              <a:t> </a:t>
            </a:r>
            <a:r>
              <a:rPr lang="en-US" sz="1800" dirty="0">
                <a:solidFill>
                  <a:srgbClr val="666666"/>
                </a:solidFill>
                <a:latin typeface="Courier" pitchFamily="2" charset="0"/>
              </a:rPr>
              <a:t>2.0</a:t>
            </a:r>
            <a:r>
              <a:rPr lang="en-US" sz="1800" dirty="0">
                <a:latin typeface="Courier" pitchFamily="2" charset="0"/>
              </a:rPr>
              <a:t>;</a:t>
            </a:r>
          </a:p>
          <a:p>
            <a:endParaRPr lang="en-US" sz="1800" dirty="0">
              <a:latin typeface="Courier" pitchFamily="2" charset="0"/>
            </a:endParaRPr>
          </a:p>
          <a:p>
            <a:br>
              <a:rPr lang="en-US" sz="1800" dirty="0">
                <a:latin typeface="Courier" pitchFamily="2" charset="0"/>
              </a:rPr>
            </a:br>
            <a:r>
              <a:rPr lang="en-US" sz="1800" dirty="0">
                <a:solidFill>
                  <a:srgbClr val="BC7A00"/>
                </a:solidFill>
                <a:latin typeface="Courier" pitchFamily="2" charset="0"/>
              </a:rPr>
              <a:t>#pragma omp target </a:t>
            </a:r>
            <a:r>
              <a:rPr lang="en-US" sz="1800" b="1" dirty="0">
                <a:solidFill>
                  <a:srgbClr val="BC7A00"/>
                </a:solidFill>
                <a:latin typeface="Courier" pitchFamily="2" charset="0"/>
              </a:rPr>
              <a:t>map(tofrom:p[0:N])</a:t>
            </a:r>
          </a:p>
          <a:p>
            <a:r>
              <a:rPr lang="en-US" sz="1800" dirty="0">
                <a:solidFill>
                  <a:srgbClr val="BC7A00"/>
                </a:solidFill>
                <a:latin typeface="Courier" pitchFamily="2" charset="0"/>
              </a:rPr>
              <a:t>#pragma omp teams distribute parallel for</a:t>
            </a:r>
          </a:p>
          <a:p>
            <a:r>
              <a:rPr lang="en-US" sz="1800" b="1" dirty="0">
                <a:solidFill>
                  <a:srgbClr val="008000"/>
                </a:solidFill>
                <a:latin typeface="Courier" pitchFamily="2" charset="0"/>
              </a:rPr>
              <a:t>for</a:t>
            </a:r>
            <a:r>
              <a:rPr lang="en-US" sz="1800" dirty="0">
                <a:latin typeface="Courier" pitchFamily="2" charset="0"/>
              </a:rPr>
              <a:t> (</a:t>
            </a:r>
            <a:r>
              <a:rPr lang="en-US" sz="1800" dirty="0">
                <a:solidFill>
                  <a:srgbClr val="B00040"/>
                </a:solidFill>
                <a:latin typeface="Courier" pitchFamily="2" charset="0"/>
              </a:rPr>
              <a:t>int</a:t>
            </a:r>
            <a:r>
              <a:rPr lang="en-US" sz="1800" dirty="0">
                <a:latin typeface="Courier" pitchFamily="2" charset="0"/>
              </a:rPr>
              <a:t> i</a:t>
            </a:r>
            <a:r>
              <a:rPr lang="en-US" sz="1800" dirty="0">
                <a:solidFill>
                  <a:srgbClr val="666666"/>
                </a:solidFill>
                <a:latin typeface="Courier" pitchFamily="2" charset="0"/>
              </a:rPr>
              <a:t>=0</a:t>
            </a:r>
            <a:r>
              <a:rPr lang="en-US" sz="1800" dirty="0">
                <a:latin typeface="Courier" pitchFamily="2" charset="0"/>
              </a:rPr>
              <a:t>; i</a:t>
            </a:r>
            <a:r>
              <a:rPr lang="en-US" sz="1800" dirty="0">
                <a:solidFill>
                  <a:srgbClr val="666666"/>
                </a:solidFill>
                <a:latin typeface="Courier" pitchFamily="2" charset="0"/>
              </a:rPr>
              <a:t>&lt;</a:t>
            </a:r>
            <a:r>
              <a:rPr lang="en-US" sz="1800" dirty="0">
                <a:latin typeface="Courier" pitchFamily="2" charset="0"/>
              </a:rPr>
              <a:t>N; </a:t>
            </a:r>
            <a:r>
              <a:rPr lang="en-US" sz="1800" dirty="0">
                <a:solidFill>
                  <a:srgbClr val="666666"/>
                </a:solidFill>
                <a:latin typeface="Courier" pitchFamily="2" charset="0"/>
              </a:rPr>
              <a:t>++</a:t>
            </a:r>
            <a:r>
              <a:rPr lang="en-US" sz="1800" dirty="0">
                <a:latin typeface="Courier" pitchFamily="2" charset="0"/>
              </a:rPr>
              <a:t>i) p[i] </a:t>
            </a:r>
            <a:r>
              <a:rPr lang="en-US" sz="1800" dirty="0">
                <a:solidFill>
                  <a:srgbClr val="666666"/>
                </a:solidFill>
                <a:latin typeface="Courier" pitchFamily="2" charset="0"/>
              </a:rPr>
              <a:t>*=</a:t>
            </a:r>
            <a:r>
              <a:rPr lang="en-US" sz="1800" dirty="0">
                <a:latin typeface="Courier" pitchFamily="2" charset="0"/>
              </a:rPr>
              <a:t> </a:t>
            </a:r>
            <a:r>
              <a:rPr lang="en-US" sz="1800" dirty="0">
                <a:solidFill>
                  <a:srgbClr val="666666"/>
                </a:solidFill>
                <a:latin typeface="Courier" pitchFamily="2" charset="0"/>
              </a:rPr>
              <a:t>2.0</a:t>
            </a:r>
            <a:r>
              <a:rPr lang="en-US" sz="1800" dirty="0">
                <a:latin typeface="Courier" pitchFamily="2" charset="0"/>
              </a:rPr>
              <a:t>;</a:t>
            </a:r>
            <a:endParaRPr lang="en-US" sz="1800" dirty="0">
              <a:effectLst/>
              <a:latin typeface="Courier" pitchFamily="2" charset="0"/>
            </a:endParaRPr>
          </a:p>
        </p:txBody>
      </p:sp>
      <p:sp>
        <p:nvSpPr>
          <p:cNvPr id="9" name="Oval 8">
            <a:extLst>
              <a:ext uri="{FF2B5EF4-FFF2-40B4-BE49-F238E27FC236}">
                <a16:creationId xmlns:a16="http://schemas.microsoft.com/office/drawing/2014/main" id="{3A3DA1DD-EA57-CF4A-8C6C-A6F6750013EC}"/>
              </a:ext>
            </a:extLst>
          </p:cNvPr>
          <p:cNvSpPr/>
          <p:nvPr/>
        </p:nvSpPr>
        <p:spPr>
          <a:xfrm>
            <a:off x="5580043" y="2974554"/>
            <a:ext cx="374576" cy="37457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B</a:t>
            </a:r>
          </a:p>
        </p:txBody>
      </p:sp>
      <p:sp>
        <p:nvSpPr>
          <p:cNvPr id="11" name="Oval 10">
            <a:extLst>
              <a:ext uri="{FF2B5EF4-FFF2-40B4-BE49-F238E27FC236}">
                <a16:creationId xmlns:a16="http://schemas.microsoft.com/office/drawing/2014/main" id="{2AED0B53-8C89-1E47-A805-20A68C5E6E24}"/>
              </a:ext>
            </a:extLst>
          </p:cNvPr>
          <p:cNvSpPr/>
          <p:nvPr/>
        </p:nvSpPr>
        <p:spPr>
          <a:xfrm>
            <a:off x="5458861" y="3614961"/>
            <a:ext cx="374576" cy="37457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a:t>
            </a:r>
          </a:p>
        </p:txBody>
      </p:sp>
      <p:sp>
        <p:nvSpPr>
          <p:cNvPr id="12" name="Oval 11">
            <a:extLst>
              <a:ext uri="{FF2B5EF4-FFF2-40B4-BE49-F238E27FC236}">
                <a16:creationId xmlns:a16="http://schemas.microsoft.com/office/drawing/2014/main" id="{4E6C3879-BF5E-D343-8E9B-B3998857FE9E}"/>
              </a:ext>
            </a:extLst>
          </p:cNvPr>
          <p:cNvSpPr/>
          <p:nvPr/>
        </p:nvSpPr>
        <p:spPr>
          <a:xfrm>
            <a:off x="442971" y="3989537"/>
            <a:ext cx="374576" cy="37457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D</a:t>
            </a:r>
          </a:p>
        </p:txBody>
      </p:sp>
      <p:sp>
        <p:nvSpPr>
          <p:cNvPr id="13" name="Oval 12">
            <a:extLst>
              <a:ext uri="{FF2B5EF4-FFF2-40B4-BE49-F238E27FC236}">
                <a16:creationId xmlns:a16="http://schemas.microsoft.com/office/drawing/2014/main" id="{51608FA6-BB9C-1F45-BF7A-4F1C2BEAE79D}"/>
              </a:ext>
            </a:extLst>
          </p:cNvPr>
          <p:cNvSpPr/>
          <p:nvPr/>
        </p:nvSpPr>
        <p:spPr>
          <a:xfrm>
            <a:off x="5293605" y="2205133"/>
            <a:ext cx="374576" cy="37457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a:t>
            </a:r>
          </a:p>
        </p:txBody>
      </p:sp>
      <p:graphicFrame>
        <p:nvGraphicFramePr>
          <p:cNvPr id="14" name="Table 13">
            <a:extLst>
              <a:ext uri="{FF2B5EF4-FFF2-40B4-BE49-F238E27FC236}">
                <a16:creationId xmlns:a16="http://schemas.microsoft.com/office/drawing/2014/main" id="{C3F1CA39-9CFD-C549-A3DD-6D926C56D99D}"/>
              </a:ext>
            </a:extLst>
          </p:cNvPr>
          <p:cNvGraphicFramePr>
            <a:graphicFrameLocks noGrp="1"/>
          </p:cNvGraphicFramePr>
          <p:nvPr>
            <p:extLst>
              <p:ext uri="{D42A27DB-BD31-4B8C-83A1-F6EECF244321}">
                <p14:modId xmlns:p14="http://schemas.microsoft.com/office/powerpoint/2010/main" val="3770704792"/>
              </p:ext>
            </p:extLst>
          </p:nvPr>
        </p:nvGraphicFramePr>
        <p:xfrm>
          <a:off x="6494170" y="1934172"/>
          <a:ext cx="2338996" cy="1854200"/>
        </p:xfrm>
        <a:graphic>
          <a:graphicData uri="http://schemas.openxmlformats.org/drawingml/2006/table">
            <a:tbl>
              <a:tblPr firstRow="1" bandRow="1">
                <a:tableStyleId>{5C22544A-7EE6-4342-B048-85BDC9FD1C3A}</a:tableStyleId>
              </a:tblPr>
              <a:tblGrid>
                <a:gridCol w="722847">
                  <a:extLst>
                    <a:ext uri="{9D8B030D-6E8A-4147-A177-3AD203B41FA5}">
                      <a16:colId xmlns:a16="http://schemas.microsoft.com/office/drawing/2014/main" val="383305684"/>
                    </a:ext>
                  </a:extLst>
                </a:gridCol>
                <a:gridCol w="691116">
                  <a:extLst>
                    <a:ext uri="{9D8B030D-6E8A-4147-A177-3AD203B41FA5}">
                      <a16:colId xmlns:a16="http://schemas.microsoft.com/office/drawing/2014/main" val="1413028914"/>
                    </a:ext>
                  </a:extLst>
                </a:gridCol>
                <a:gridCol w="925033">
                  <a:extLst>
                    <a:ext uri="{9D8B030D-6E8A-4147-A177-3AD203B41FA5}">
                      <a16:colId xmlns:a16="http://schemas.microsoft.com/office/drawing/2014/main" val="3156988624"/>
                    </a:ext>
                  </a:extLst>
                </a:gridCol>
              </a:tblGrid>
              <a:tr h="370840">
                <a:tc>
                  <a:txBody>
                    <a:bodyPr/>
                    <a:lstStyle/>
                    <a:p>
                      <a:r>
                        <a:rPr lang="en-US" sz="1800" dirty="0"/>
                        <a:t>Time</a:t>
                      </a:r>
                    </a:p>
                  </a:txBody>
                  <a:tcPr/>
                </a:tc>
                <a:tc>
                  <a:txBody>
                    <a:bodyPr/>
                    <a:lstStyle/>
                    <a:p>
                      <a:pPr algn="r"/>
                      <a:r>
                        <a:rPr lang="en-US" sz="1800" dirty="0"/>
                        <a:t>Host</a:t>
                      </a:r>
                    </a:p>
                  </a:txBody>
                  <a:tcPr/>
                </a:tc>
                <a:tc>
                  <a:txBody>
                    <a:bodyPr/>
                    <a:lstStyle/>
                    <a:p>
                      <a:pPr algn="r"/>
                      <a:r>
                        <a:rPr lang="en-US" sz="1800" dirty="0"/>
                        <a:t>Device</a:t>
                      </a:r>
                    </a:p>
                  </a:txBody>
                  <a:tcPr/>
                </a:tc>
                <a:extLst>
                  <a:ext uri="{0D108BD9-81ED-4DB2-BD59-A6C34878D82A}">
                    <a16:rowId xmlns:a16="http://schemas.microsoft.com/office/drawing/2014/main" val="3582208089"/>
                  </a:ext>
                </a:extLst>
              </a:tr>
              <a:tr h="370840">
                <a:tc>
                  <a:txBody>
                    <a:bodyPr/>
                    <a:lstStyle/>
                    <a:p>
                      <a:r>
                        <a:rPr lang="en-US" sz="1800" dirty="0"/>
                        <a:t>A</a:t>
                      </a:r>
                    </a:p>
                  </a:txBody>
                  <a:tcPr/>
                </a:tc>
                <a:tc>
                  <a:txBody>
                    <a:bodyPr/>
                    <a:lstStyle/>
                    <a:p>
                      <a:pPr algn="r"/>
                      <a:r>
                        <a:rPr lang="en-US" sz="1800" dirty="0"/>
                        <a:t>2.0</a:t>
                      </a:r>
                    </a:p>
                  </a:txBody>
                  <a:tcPr/>
                </a:tc>
                <a:tc>
                  <a:txBody>
                    <a:bodyPr/>
                    <a:lstStyle/>
                    <a:p>
                      <a:pPr algn="r"/>
                      <a:r>
                        <a:rPr lang="en-US" sz="1800" dirty="0"/>
                        <a:t>N/A</a:t>
                      </a:r>
                    </a:p>
                  </a:txBody>
                  <a:tcPr/>
                </a:tc>
                <a:extLst>
                  <a:ext uri="{0D108BD9-81ED-4DB2-BD59-A6C34878D82A}">
                    <a16:rowId xmlns:a16="http://schemas.microsoft.com/office/drawing/2014/main" val="161453212"/>
                  </a:ext>
                </a:extLst>
              </a:tr>
              <a:tr h="370840">
                <a:tc>
                  <a:txBody>
                    <a:bodyPr/>
                    <a:lstStyle/>
                    <a:p>
                      <a:r>
                        <a:rPr lang="en-US" sz="1800" dirty="0"/>
                        <a:t>B</a:t>
                      </a:r>
                    </a:p>
                  </a:txBody>
                  <a:tcPr/>
                </a:tc>
                <a:tc>
                  <a:txBody>
                    <a:bodyPr/>
                    <a:lstStyle/>
                    <a:p>
                      <a:pPr algn="r"/>
                      <a:r>
                        <a:rPr lang="en-US" sz="1800" dirty="0"/>
                        <a:t>2.0</a:t>
                      </a:r>
                    </a:p>
                  </a:txBody>
                  <a:tcPr/>
                </a:tc>
                <a:tc>
                  <a:txBody>
                    <a:bodyPr/>
                    <a:lstStyle/>
                    <a:p>
                      <a:pPr algn="r"/>
                      <a:r>
                        <a:rPr lang="en-US" sz="1800" dirty="0"/>
                        <a:t>2.0</a:t>
                      </a:r>
                    </a:p>
                  </a:txBody>
                  <a:tcPr/>
                </a:tc>
                <a:extLst>
                  <a:ext uri="{0D108BD9-81ED-4DB2-BD59-A6C34878D82A}">
                    <a16:rowId xmlns:a16="http://schemas.microsoft.com/office/drawing/2014/main" val="1692194953"/>
                  </a:ext>
                </a:extLst>
              </a:tr>
              <a:tr h="370840">
                <a:tc>
                  <a:txBody>
                    <a:bodyPr/>
                    <a:lstStyle/>
                    <a:p>
                      <a:r>
                        <a:rPr lang="en-US" sz="1800" dirty="0"/>
                        <a:t>C</a:t>
                      </a:r>
                    </a:p>
                  </a:txBody>
                  <a:tcPr/>
                </a:tc>
                <a:tc>
                  <a:txBody>
                    <a:bodyPr/>
                    <a:lstStyle/>
                    <a:p>
                      <a:pPr algn="r"/>
                      <a:r>
                        <a:rPr lang="en-US" sz="1800" dirty="0"/>
                        <a:t>2.0</a:t>
                      </a:r>
                    </a:p>
                  </a:txBody>
                  <a:tcPr/>
                </a:tc>
                <a:tc>
                  <a:txBody>
                    <a:bodyPr/>
                    <a:lstStyle/>
                    <a:p>
                      <a:pPr algn="r"/>
                      <a:r>
                        <a:rPr lang="en-US" sz="1800" dirty="0"/>
                        <a:t>4.0</a:t>
                      </a:r>
                    </a:p>
                  </a:txBody>
                  <a:tcPr/>
                </a:tc>
                <a:extLst>
                  <a:ext uri="{0D108BD9-81ED-4DB2-BD59-A6C34878D82A}">
                    <a16:rowId xmlns:a16="http://schemas.microsoft.com/office/drawing/2014/main" val="562772704"/>
                  </a:ext>
                </a:extLst>
              </a:tr>
              <a:tr h="370840">
                <a:tc>
                  <a:txBody>
                    <a:bodyPr/>
                    <a:lstStyle/>
                    <a:p>
                      <a:r>
                        <a:rPr lang="en-US" sz="1800" dirty="0"/>
                        <a:t>D</a:t>
                      </a:r>
                    </a:p>
                  </a:txBody>
                  <a:tcPr/>
                </a:tc>
                <a:tc>
                  <a:txBody>
                    <a:bodyPr/>
                    <a:lstStyle/>
                    <a:p>
                      <a:pPr algn="r"/>
                      <a:r>
                        <a:rPr lang="en-US" sz="1800" dirty="0"/>
                        <a:t>4.0</a:t>
                      </a:r>
                    </a:p>
                  </a:txBody>
                  <a:tcPr/>
                </a:tc>
                <a:tc>
                  <a:txBody>
                    <a:bodyPr/>
                    <a:lstStyle/>
                    <a:p>
                      <a:pPr algn="r"/>
                      <a:r>
                        <a:rPr lang="en-US" sz="1800" dirty="0"/>
                        <a:t>N/A</a:t>
                      </a:r>
                    </a:p>
                  </a:txBody>
                  <a:tcPr/>
                </a:tc>
                <a:extLst>
                  <a:ext uri="{0D108BD9-81ED-4DB2-BD59-A6C34878D82A}">
                    <a16:rowId xmlns:a16="http://schemas.microsoft.com/office/drawing/2014/main" val="3412575638"/>
                  </a:ext>
                </a:extLst>
              </a:tr>
            </a:tbl>
          </a:graphicData>
        </a:graphic>
      </p:graphicFrame>
      <p:sp>
        <p:nvSpPr>
          <p:cNvPr id="15" name="TextBox 14">
            <a:extLst>
              <a:ext uri="{FF2B5EF4-FFF2-40B4-BE49-F238E27FC236}">
                <a16:creationId xmlns:a16="http://schemas.microsoft.com/office/drawing/2014/main" id="{B3201C0D-91CE-C846-82A2-D3AC14FC51FE}"/>
              </a:ext>
            </a:extLst>
          </p:cNvPr>
          <p:cNvSpPr txBox="1"/>
          <p:nvPr/>
        </p:nvSpPr>
        <p:spPr>
          <a:xfrm>
            <a:off x="6422169" y="1249215"/>
            <a:ext cx="2482998" cy="646331"/>
          </a:xfrm>
          <a:prstGeom prst="rect">
            <a:avLst/>
          </a:prstGeom>
          <a:noFill/>
        </p:spPr>
        <p:txBody>
          <a:bodyPr wrap="square" rtlCol="0">
            <a:spAutoFit/>
          </a:bodyPr>
          <a:lstStyle/>
          <a:p>
            <a:r>
              <a:rPr lang="en-US" sz="1800" dirty="0"/>
              <a:t>Value of P[0] at different times</a:t>
            </a:r>
            <a:endParaRPr lang="en-US" sz="1800" u="sng" dirty="0"/>
          </a:p>
        </p:txBody>
      </p:sp>
      <p:sp>
        <p:nvSpPr>
          <p:cNvPr id="16" name="TextBox 15">
            <a:extLst>
              <a:ext uri="{FF2B5EF4-FFF2-40B4-BE49-F238E27FC236}">
                <a16:creationId xmlns:a16="http://schemas.microsoft.com/office/drawing/2014/main" id="{569A1B08-A18C-4B43-A345-52A99FDB5422}"/>
              </a:ext>
            </a:extLst>
          </p:cNvPr>
          <p:cNvSpPr txBox="1"/>
          <p:nvPr/>
        </p:nvSpPr>
        <p:spPr>
          <a:xfrm>
            <a:off x="2385401" y="4150163"/>
            <a:ext cx="5099919" cy="646331"/>
          </a:xfrm>
          <a:prstGeom prst="rect">
            <a:avLst/>
          </a:prstGeom>
          <a:noFill/>
        </p:spPr>
        <p:txBody>
          <a:bodyPr wrap="square" rtlCol="0">
            <a:spAutoFit/>
          </a:bodyPr>
          <a:lstStyle/>
          <a:p>
            <a:r>
              <a:rPr lang="en-US" sz="1800" dirty="0"/>
              <a:t>“target data” can be used to keep data on the device for multiple target regions</a:t>
            </a:r>
            <a:endParaRPr lang="en-US" sz="1800" u="sng" dirty="0"/>
          </a:p>
        </p:txBody>
      </p:sp>
    </p:spTree>
    <p:extLst>
      <p:ext uri="{BB962C8B-B14F-4D97-AF65-F5344CB8AC3E}">
        <p14:creationId xmlns:p14="http://schemas.microsoft.com/office/powerpoint/2010/main" val="1015174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0E8AC-E777-004B-BAEE-1B60B609DBC1}"/>
              </a:ext>
            </a:extLst>
          </p:cNvPr>
          <p:cNvSpPr>
            <a:spLocks noGrp="1"/>
          </p:cNvSpPr>
          <p:nvPr>
            <p:ph type="title"/>
          </p:nvPr>
        </p:nvSpPr>
        <p:spPr>
          <a:xfrm>
            <a:off x="360342" y="263920"/>
            <a:ext cx="6819000" cy="577200"/>
          </a:xfrm>
        </p:spPr>
        <p:txBody>
          <a:bodyPr/>
          <a:lstStyle/>
          <a:p>
            <a:r>
              <a:rPr lang="en-US" sz="2600" dirty="0"/>
              <a:t>OpenMP on an NVIDIA V100 GPU</a:t>
            </a:r>
          </a:p>
        </p:txBody>
      </p:sp>
      <p:pic>
        <p:nvPicPr>
          <p:cNvPr id="5" name="Picture 4">
            <a:extLst>
              <a:ext uri="{FF2B5EF4-FFF2-40B4-BE49-F238E27FC236}">
                <a16:creationId xmlns:a16="http://schemas.microsoft.com/office/drawing/2014/main" id="{04BE615A-6A04-A44B-A302-F96F8792A1B7}"/>
              </a:ext>
            </a:extLst>
          </p:cNvPr>
          <p:cNvPicPr>
            <a:picLocks noChangeAspect="1"/>
          </p:cNvPicPr>
          <p:nvPr/>
        </p:nvPicPr>
        <p:blipFill>
          <a:blip r:embed="rId3"/>
          <a:stretch>
            <a:fillRect/>
          </a:stretch>
        </p:blipFill>
        <p:spPr>
          <a:xfrm>
            <a:off x="360342" y="1896944"/>
            <a:ext cx="4169128" cy="2438939"/>
          </a:xfrm>
          <a:prstGeom prst="rect">
            <a:avLst/>
          </a:prstGeom>
        </p:spPr>
      </p:pic>
      <p:sp>
        <p:nvSpPr>
          <p:cNvPr id="6" name="TextBox 5">
            <a:extLst>
              <a:ext uri="{FF2B5EF4-FFF2-40B4-BE49-F238E27FC236}">
                <a16:creationId xmlns:a16="http://schemas.microsoft.com/office/drawing/2014/main" id="{6F05440E-1211-9D46-8DE1-E6F0479A6895}"/>
              </a:ext>
            </a:extLst>
          </p:cNvPr>
          <p:cNvSpPr txBox="1"/>
          <p:nvPr/>
        </p:nvSpPr>
        <p:spPr>
          <a:xfrm>
            <a:off x="4939364" y="1105786"/>
            <a:ext cx="3896292" cy="2308324"/>
          </a:xfrm>
          <a:prstGeom prst="rect">
            <a:avLst/>
          </a:prstGeom>
          <a:noFill/>
        </p:spPr>
        <p:txBody>
          <a:bodyPr wrap="square" rtlCol="0">
            <a:spAutoFit/>
          </a:bodyPr>
          <a:lstStyle/>
          <a:p>
            <a:r>
              <a:rPr lang="en-US" sz="1800" b="1" dirty="0"/>
              <a:t>Execute on multiple SMs</a:t>
            </a:r>
          </a:p>
          <a:p>
            <a:pPr marL="285750" indent="-285750">
              <a:buFont typeface="Arial" panose="020B0604020202020204" pitchFamily="34" charset="0"/>
              <a:buChar char="•"/>
            </a:pPr>
            <a:r>
              <a:rPr lang="en-US" sz="1800" dirty="0"/>
              <a:t>OpenMP teams distribute</a:t>
            </a:r>
            <a:br>
              <a:rPr lang="en-US" sz="1800" dirty="0"/>
            </a:br>
            <a:r>
              <a:rPr lang="en-US" sz="1800" dirty="0"/>
              <a:t>(XL, Clang, Cray, GNU)</a:t>
            </a:r>
          </a:p>
          <a:p>
            <a:br>
              <a:rPr lang="en-US" sz="1800" dirty="0"/>
            </a:br>
            <a:r>
              <a:rPr lang="en-US" sz="1800" b="1" dirty="0"/>
              <a:t>Execute on multiple CUDA cores</a:t>
            </a:r>
          </a:p>
          <a:p>
            <a:pPr marL="285750" indent="-285750">
              <a:buFont typeface="Arial" panose="020B0604020202020204" pitchFamily="34" charset="0"/>
              <a:buChar char="•"/>
            </a:pPr>
            <a:r>
              <a:rPr lang="en-US" sz="1800" dirty="0"/>
              <a:t>OpenMP parallel for (XL, Clang)</a:t>
            </a:r>
          </a:p>
          <a:p>
            <a:pPr marL="285750" indent="-285750">
              <a:buFont typeface="Arial" panose="020B0604020202020204" pitchFamily="34" charset="0"/>
              <a:buChar char="•"/>
            </a:pPr>
            <a:r>
              <a:rPr lang="en-US" sz="1800" dirty="0"/>
              <a:t>OpenMP simd (Cray)</a:t>
            </a:r>
          </a:p>
          <a:p>
            <a:pPr marL="285750" indent="-285750">
              <a:buFont typeface="Arial" panose="020B0604020202020204" pitchFamily="34" charset="0"/>
              <a:buChar char="•"/>
            </a:pPr>
            <a:r>
              <a:rPr lang="en-US" sz="1800" dirty="0"/>
              <a:t>OpenMP parallel for simd (GNU)</a:t>
            </a:r>
          </a:p>
        </p:txBody>
      </p:sp>
      <p:sp>
        <p:nvSpPr>
          <p:cNvPr id="7" name="TextBox 6">
            <a:extLst>
              <a:ext uri="{FF2B5EF4-FFF2-40B4-BE49-F238E27FC236}">
                <a16:creationId xmlns:a16="http://schemas.microsoft.com/office/drawing/2014/main" id="{ECD4C430-D9B4-9540-A53E-90153E2C61C2}"/>
              </a:ext>
            </a:extLst>
          </p:cNvPr>
          <p:cNvSpPr txBox="1"/>
          <p:nvPr/>
        </p:nvSpPr>
        <p:spPr>
          <a:xfrm>
            <a:off x="241905" y="1105786"/>
            <a:ext cx="4492512" cy="646331"/>
          </a:xfrm>
          <a:prstGeom prst="rect">
            <a:avLst/>
          </a:prstGeom>
          <a:noFill/>
        </p:spPr>
        <p:txBody>
          <a:bodyPr wrap="square" rtlCol="0">
            <a:spAutoFit/>
          </a:bodyPr>
          <a:lstStyle/>
          <a:p>
            <a:pPr marL="285750" indent="-285750">
              <a:buFont typeface="Arial" panose="020B0604020202020204" pitchFamily="34" charset="0"/>
              <a:buChar char="•"/>
            </a:pPr>
            <a:r>
              <a:rPr lang="en-US" sz="1800" dirty="0"/>
              <a:t>80 Streaming Multiprocessors (SMs)</a:t>
            </a:r>
          </a:p>
          <a:p>
            <a:pPr marL="285750" indent="-285750">
              <a:buFont typeface="Arial" panose="020B0604020202020204" pitchFamily="34" charset="0"/>
              <a:buChar char="•"/>
            </a:pPr>
            <a:r>
              <a:rPr lang="en-US" sz="1800" dirty="0"/>
              <a:t>160 CUDA cores per SM </a:t>
            </a:r>
          </a:p>
        </p:txBody>
      </p:sp>
      <p:sp>
        <p:nvSpPr>
          <p:cNvPr id="9" name="TextBox 8">
            <a:extLst>
              <a:ext uri="{FF2B5EF4-FFF2-40B4-BE49-F238E27FC236}">
                <a16:creationId xmlns:a16="http://schemas.microsoft.com/office/drawing/2014/main" id="{59B0663A-F365-1340-AFEC-C8C8E9BB9E01}"/>
              </a:ext>
            </a:extLst>
          </p:cNvPr>
          <p:cNvSpPr txBox="1"/>
          <p:nvPr/>
        </p:nvSpPr>
        <p:spPr>
          <a:xfrm>
            <a:off x="4939364" y="3787755"/>
            <a:ext cx="3572961" cy="584775"/>
          </a:xfrm>
          <a:prstGeom prst="rect">
            <a:avLst/>
          </a:prstGeom>
          <a:noFill/>
        </p:spPr>
        <p:txBody>
          <a:bodyPr wrap="square" rtlCol="0">
            <a:spAutoFit/>
          </a:bodyPr>
          <a:lstStyle/>
          <a:p>
            <a:r>
              <a:rPr lang="en-US" sz="1600" dirty="0"/>
              <a:t>(Image from “NVIDIA Tesla V100 GPU Architecture” whitepaper)</a:t>
            </a:r>
          </a:p>
        </p:txBody>
      </p:sp>
    </p:spTree>
    <p:extLst>
      <p:ext uri="{BB962C8B-B14F-4D97-AF65-F5344CB8AC3E}">
        <p14:creationId xmlns:p14="http://schemas.microsoft.com/office/powerpoint/2010/main" val="3420255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0E7DE-549B-054B-BB0B-8CCDF0097CB2}"/>
              </a:ext>
            </a:extLst>
          </p:cNvPr>
          <p:cNvSpPr>
            <a:spLocks noGrp="1"/>
          </p:cNvSpPr>
          <p:nvPr>
            <p:ph type="title"/>
          </p:nvPr>
        </p:nvSpPr>
        <p:spPr>
          <a:xfrm>
            <a:off x="360342" y="214414"/>
            <a:ext cx="6819000" cy="577200"/>
          </a:xfrm>
        </p:spPr>
        <p:txBody>
          <a:bodyPr/>
          <a:lstStyle/>
          <a:p>
            <a:r>
              <a:rPr lang="en-US" sz="2400" dirty="0"/>
              <a:t>Can OpenMP applications achieve high performance on GPUs?</a:t>
            </a:r>
          </a:p>
        </p:txBody>
      </p:sp>
      <p:sp>
        <p:nvSpPr>
          <p:cNvPr id="4" name="TextBox 3">
            <a:extLst>
              <a:ext uri="{FF2B5EF4-FFF2-40B4-BE49-F238E27FC236}">
                <a16:creationId xmlns:a16="http://schemas.microsoft.com/office/drawing/2014/main" id="{43235439-5E94-1E44-BFAB-0F69E1EECDA2}"/>
              </a:ext>
            </a:extLst>
          </p:cNvPr>
          <p:cNvSpPr txBox="1"/>
          <p:nvPr/>
        </p:nvSpPr>
        <p:spPr>
          <a:xfrm>
            <a:off x="3545819" y="1642245"/>
            <a:ext cx="3815385" cy="2585323"/>
          </a:xfrm>
          <a:prstGeom prst="rect">
            <a:avLst/>
          </a:prstGeom>
          <a:noFill/>
        </p:spPr>
        <p:txBody>
          <a:bodyPr wrap="square" rtlCol="0">
            <a:spAutoFit/>
          </a:bodyPr>
          <a:lstStyle/>
          <a:p>
            <a:r>
              <a:rPr lang="en-US" sz="1800" b="1" dirty="0"/>
              <a:t>Cori-GPU</a:t>
            </a:r>
          </a:p>
          <a:p>
            <a:r>
              <a:rPr lang="en-US" sz="1800" dirty="0"/>
              <a:t>2 x Intel Skylake CPUs</a:t>
            </a:r>
          </a:p>
          <a:p>
            <a:r>
              <a:rPr lang="en-US" sz="1800" dirty="0"/>
              <a:t>8 x NVIDIA V100 GPUs</a:t>
            </a:r>
            <a:br>
              <a:rPr lang="en-US" sz="1800" dirty="0"/>
            </a:br>
            <a:br>
              <a:rPr lang="en-US" sz="1800" dirty="0"/>
            </a:br>
            <a:r>
              <a:rPr lang="en-US" sz="1800" dirty="0"/>
              <a:t>PGI-19.1 (OpenACC)</a:t>
            </a:r>
          </a:p>
          <a:p>
            <a:r>
              <a:rPr lang="en-US" sz="1800" dirty="0"/>
              <a:t>Cray-8.7.7</a:t>
            </a:r>
          </a:p>
          <a:p>
            <a:r>
              <a:rPr lang="en-US" sz="1800" dirty="0"/>
              <a:t>Clang-9.0.0-git</a:t>
            </a:r>
          </a:p>
          <a:p>
            <a:r>
              <a:rPr lang="en-US" sz="1800" dirty="0"/>
              <a:t>GCC-8.1.1-git</a:t>
            </a:r>
            <a:br>
              <a:rPr lang="en-US" sz="1800" dirty="0"/>
            </a:br>
            <a:r>
              <a:rPr lang="en-US" sz="1800" dirty="0"/>
              <a:t>Intel-19.0.3.199 (CPU-only)</a:t>
            </a:r>
          </a:p>
        </p:txBody>
      </p:sp>
      <p:sp>
        <p:nvSpPr>
          <p:cNvPr id="5" name="TextBox 4">
            <a:extLst>
              <a:ext uri="{FF2B5EF4-FFF2-40B4-BE49-F238E27FC236}">
                <a16:creationId xmlns:a16="http://schemas.microsoft.com/office/drawing/2014/main" id="{14B94192-3603-C242-B3E7-1031D06B9CA4}"/>
              </a:ext>
            </a:extLst>
          </p:cNvPr>
          <p:cNvSpPr txBox="1"/>
          <p:nvPr/>
        </p:nvSpPr>
        <p:spPr>
          <a:xfrm>
            <a:off x="6296025" y="1624957"/>
            <a:ext cx="2847975" cy="1477328"/>
          </a:xfrm>
          <a:prstGeom prst="rect">
            <a:avLst/>
          </a:prstGeom>
          <a:noFill/>
        </p:spPr>
        <p:txBody>
          <a:bodyPr wrap="square" rtlCol="0">
            <a:spAutoFit/>
          </a:bodyPr>
          <a:lstStyle/>
          <a:p>
            <a:r>
              <a:rPr lang="en-US" sz="1800" b="1" dirty="0"/>
              <a:t>Summit</a:t>
            </a:r>
          </a:p>
          <a:p>
            <a:r>
              <a:rPr lang="en-US" sz="1800" dirty="0"/>
              <a:t>2 x IBM Power 9 CPUs</a:t>
            </a:r>
          </a:p>
          <a:p>
            <a:r>
              <a:rPr lang="en-US" sz="1800" dirty="0"/>
              <a:t>6 x NVIDIA V100 GPUs</a:t>
            </a:r>
          </a:p>
          <a:p>
            <a:endParaRPr lang="en-US" sz="1800" dirty="0"/>
          </a:p>
          <a:p>
            <a:r>
              <a:rPr lang="en-US" sz="1800" dirty="0"/>
              <a:t>XL-16.1.1</a:t>
            </a:r>
          </a:p>
        </p:txBody>
      </p:sp>
      <p:sp>
        <p:nvSpPr>
          <p:cNvPr id="6" name="TextBox 5">
            <a:extLst>
              <a:ext uri="{FF2B5EF4-FFF2-40B4-BE49-F238E27FC236}">
                <a16:creationId xmlns:a16="http://schemas.microsoft.com/office/drawing/2014/main" id="{A110D166-C60A-AF46-8AD3-52F17C4ADBAA}"/>
              </a:ext>
            </a:extLst>
          </p:cNvPr>
          <p:cNvSpPr txBox="1"/>
          <p:nvPr/>
        </p:nvSpPr>
        <p:spPr>
          <a:xfrm>
            <a:off x="360342" y="3405717"/>
            <a:ext cx="2751249" cy="1200329"/>
          </a:xfrm>
          <a:prstGeom prst="rect">
            <a:avLst/>
          </a:prstGeom>
          <a:noFill/>
        </p:spPr>
        <p:txBody>
          <a:bodyPr wrap="square" rtlCol="0">
            <a:spAutoFit/>
          </a:bodyPr>
          <a:lstStyle/>
          <a:p>
            <a:r>
              <a:rPr lang="en-US" sz="1800" b="1" dirty="0"/>
              <a:t>Benchmarks always use 1 CPU socket and 1 GPU and fit in GPU memory capacity</a:t>
            </a:r>
          </a:p>
        </p:txBody>
      </p:sp>
      <p:sp>
        <p:nvSpPr>
          <p:cNvPr id="7" name="TextBox 6">
            <a:extLst>
              <a:ext uri="{FF2B5EF4-FFF2-40B4-BE49-F238E27FC236}">
                <a16:creationId xmlns:a16="http://schemas.microsoft.com/office/drawing/2014/main" id="{ECA05EA4-7D50-A64A-AECC-1638314051C6}"/>
              </a:ext>
            </a:extLst>
          </p:cNvPr>
          <p:cNvSpPr txBox="1"/>
          <p:nvPr/>
        </p:nvSpPr>
        <p:spPr>
          <a:xfrm>
            <a:off x="360342" y="1677438"/>
            <a:ext cx="2808160" cy="1477328"/>
          </a:xfrm>
          <a:prstGeom prst="rect">
            <a:avLst/>
          </a:prstGeom>
          <a:noFill/>
          <a:ln w="25400">
            <a:solidFill>
              <a:schemeClr val="accent1"/>
            </a:solidFill>
          </a:ln>
        </p:spPr>
        <p:txBody>
          <a:bodyPr wrap="square" rtlCol="0">
            <a:spAutoFit/>
          </a:bodyPr>
          <a:lstStyle/>
          <a:p>
            <a:pPr marL="342900" indent="-342900">
              <a:buFont typeface="+mj-lt"/>
              <a:buAutoNum type="arabicPeriod"/>
            </a:pPr>
            <a:r>
              <a:rPr lang="en-US" sz="1800" dirty="0"/>
              <a:t>STREAM</a:t>
            </a:r>
          </a:p>
          <a:p>
            <a:pPr marL="342900" indent="-342900">
              <a:buFont typeface="+mj-lt"/>
              <a:buAutoNum type="arabicPeriod"/>
            </a:pPr>
            <a:r>
              <a:rPr lang="en-US" sz="1800" dirty="0"/>
              <a:t>Matrix transpose</a:t>
            </a:r>
          </a:p>
          <a:p>
            <a:pPr marL="342900" indent="-342900">
              <a:buFont typeface="+mj-lt"/>
              <a:buAutoNum type="arabicPeriod"/>
            </a:pPr>
            <a:r>
              <a:rPr lang="en-US" sz="1800" dirty="0"/>
              <a:t>Laplace equation</a:t>
            </a:r>
          </a:p>
          <a:p>
            <a:pPr marL="342900" indent="-342900">
              <a:buFont typeface="+mj-lt"/>
              <a:buAutoNum type="arabicPeriod"/>
            </a:pPr>
            <a:r>
              <a:rPr lang="en-US" sz="1800" dirty="0"/>
              <a:t>BerkeleyGW mini-app</a:t>
            </a:r>
          </a:p>
          <a:p>
            <a:pPr marL="342900" indent="-342900">
              <a:buFont typeface="+mj-lt"/>
              <a:buAutoNum type="arabicPeriod"/>
            </a:pPr>
            <a:r>
              <a:rPr lang="en-US" sz="1800" dirty="0"/>
              <a:t>SPEC-ACCEL</a:t>
            </a:r>
          </a:p>
        </p:txBody>
      </p:sp>
      <p:sp>
        <p:nvSpPr>
          <p:cNvPr id="3" name="Rectangle 2">
            <a:extLst>
              <a:ext uri="{FF2B5EF4-FFF2-40B4-BE49-F238E27FC236}">
                <a16:creationId xmlns:a16="http://schemas.microsoft.com/office/drawing/2014/main" id="{674FF5E1-0B1D-B348-AD53-EB964436A15C}"/>
              </a:ext>
            </a:extLst>
          </p:cNvPr>
          <p:cNvSpPr/>
          <p:nvPr/>
        </p:nvSpPr>
        <p:spPr>
          <a:xfrm>
            <a:off x="313694" y="1057155"/>
            <a:ext cx="8430513" cy="369332"/>
          </a:xfrm>
          <a:prstGeom prst="rect">
            <a:avLst/>
          </a:prstGeom>
        </p:spPr>
        <p:txBody>
          <a:bodyPr wrap="none">
            <a:spAutoFit/>
          </a:bodyPr>
          <a:lstStyle/>
          <a:p>
            <a:r>
              <a:rPr lang="en-US" sz="1800" dirty="0"/>
              <a:t>We evaluated 5 OpenMP benchmarks on two platforms with NVIDIA V100 GPUs</a:t>
            </a:r>
          </a:p>
        </p:txBody>
      </p:sp>
    </p:spTree>
    <p:extLst>
      <p:ext uri="{BB962C8B-B14F-4D97-AF65-F5344CB8AC3E}">
        <p14:creationId xmlns:p14="http://schemas.microsoft.com/office/powerpoint/2010/main" val="3686081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0C4B1-17F0-EA46-B1FF-E19CAC1FEF6D}"/>
              </a:ext>
            </a:extLst>
          </p:cNvPr>
          <p:cNvSpPr>
            <a:spLocks noGrp="1"/>
          </p:cNvSpPr>
          <p:nvPr>
            <p:ph type="title"/>
          </p:nvPr>
        </p:nvSpPr>
        <p:spPr>
          <a:xfrm>
            <a:off x="360342" y="198454"/>
            <a:ext cx="6819000" cy="577200"/>
          </a:xfrm>
        </p:spPr>
        <p:txBody>
          <a:bodyPr/>
          <a:lstStyle/>
          <a:p>
            <a:r>
              <a:rPr lang="en-US" sz="2400" dirty="0"/>
              <a:t>#1 STREAM benchmark: Most compilers obtain close to peak memory bandwidth</a:t>
            </a:r>
          </a:p>
        </p:txBody>
      </p:sp>
      <p:pic>
        <p:nvPicPr>
          <p:cNvPr id="5" name="Picture 4">
            <a:extLst>
              <a:ext uri="{FF2B5EF4-FFF2-40B4-BE49-F238E27FC236}">
                <a16:creationId xmlns:a16="http://schemas.microsoft.com/office/drawing/2014/main" id="{F4FFBBA2-7C5B-7446-BE64-E684E48BF4B3}"/>
              </a:ext>
            </a:extLst>
          </p:cNvPr>
          <p:cNvPicPr>
            <a:picLocks noChangeAspect="1"/>
          </p:cNvPicPr>
          <p:nvPr/>
        </p:nvPicPr>
        <p:blipFill>
          <a:blip r:embed="rId3"/>
          <a:stretch>
            <a:fillRect/>
          </a:stretch>
        </p:blipFill>
        <p:spPr>
          <a:xfrm>
            <a:off x="655355" y="1868246"/>
            <a:ext cx="4934554" cy="2877905"/>
          </a:xfrm>
          <a:prstGeom prst="rect">
            <a:avLst/>
          </a:prstGeom>
        </p:spPr>
      </p:pic>
      <p:sp>
        <p:nvSpPr>
          <p:cNvPr id="6" name="TextBox 5">
            <a:extLst>
              <a:ext uri="{FF2B5EF4-FFF2-40B4-BE49-F238E27FC236}">
                <a16:creationId xmlns:a16="http://schemas.microsoft.com/office/drawing/2014/main" id="{766EA123-32A9-9C44-839F-6D42852DB234}"/>
              </a:ext>
            </a:extLst>
          </p:cNvPr>
          <p:cNvSpPr txBox="1"/>
          <p:nvPr/>
        </p:nvSpPr>
        <p:spPr>
          <a:xfrm>
            <a:off x="5779480" y="2347726"/>
            <a:ext cx="2228850" cy="1754326"/>
          </a:xfrm>
          <a:prstGeom prst="rect">
            <a:avLst/>
          </a:prstGeom>
          <a:noFill/>
        </p:spPr>
        <p:txBody>
          <a:bodyPr wrap="square" rtlCol="0">
            <a:spAutoFit/>
          </a:bodyPr>
          <a:lstStyle/>
          <a:p>
            <a:r>
              <a:rPr lang="en-US" sz="1800" dirty="0"/>
              <a:t>The simd construct is </a:t>
            </a:r>
            <a:r>
              <a:rPr lang="en-US" sz="1800" b="1" u="sng" dirty="0"/>
              <a:t>not</a:t>
            </a:r>
            <a:r>
              <a:rPr lang="en-US" sz="1800" dirty="0"/>
              <a:t> needed for Cray compiler but is needed for the GCC compiler.</a:t>
            </a:r>
          </a:p>
          <a:p>
            <a:endParaRPr lang="en-US" sz="1800" dirty="0"/>
          </a:p>
        </p:txBody>
      </p:sp>
      <p:sp>
        <p:nvSpPr>
          <p:cNvPr id="7" name="Google Shape;345;p33">
            <a:extLst>
              <a:ext uri="{FF2B5EF4-FFF2-40B4-BE49-F238E27FC236}">
                <a16:creationId xmlns:a16="http://schemas.microsoft.com/office/drawing/2014/main" id="{AB609524-C996-2E40-89BD-9BB2E0EE14EF}"/>
              </a:ext>
            </a:extLst>
          </p:cNvPr>
          <p:cNvSpPr/>
          <p:nvPr/>
        </p:nvSpPr>
        <p:spPr>
          <a:xfrm>
            <a:off x="554994" y="946584"/>
            <a:ext cx="7954500" cy="111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1800" b="0" i="0" u="none" strike="noStrike" cap="none" dirty="0">
                <a:solidFill>
                  <a:srgbClr val="C98C00"/>
                </a:solidFill>
                <a:latin typeface="Courier"/>
                <a:ea typeface="Courier"/>
                <a:cs typeface="Courier"/>
                <a:sym typeface="Courier"/>
              </a:rPr>
              <a:t>#pragma omp target teams distribute parallel for </a:t>
            </a:r>
            <a:r>
              <a:rPr lang="en-US" sz="1800" b="1" i="0" u="none" strike="noStrike" cap="none" dirty="0">
                <a:solidFill>
                  <a:srgbClr val="C98C00"/>
                </a:solidFill>
                <a:latin typeface="Courier"/>
                <a:ea typeface="Courier"/>
                <a:cs typeface="Courier"/>
                <a:sym typeface="Courier"/>
              </a:rPr>
              <a:t>[simd?]</a:t>
            </a:r>
            <a:endParaRPr sz="18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800" b="1" i="0" u="none" strike="noStrike" cap="none" dirty="0">
                <a:solidFill>
                  <a:srgbClr val="008F00"/>
                </a:solidFill>
                <a:latin typeface="Courier"/>
                <a:ea typeface="Courier"/>
                <a:cs typeface="Courier"/>
                <a:sym typeface="Courier"/>
              </a:rPr>
              <a:t>for</a:t>
            </a:r>
            <a:r>
              <a:rPr lang="en-US" sz="1800" b="0" i="0" u="none" strike="noStrike" cap="none" dirty="0">
                <a:solidFill>
                  <a:srgbClr val="000000"/>
                </a:solidFill>
                <a:latin typeface="Courier"/>
                <a:ea typeface="Courier"/>
                <a:cs typeface="Courier"/>
                <a:sym typeface="Courier"/>
              </a:rPr>
              <a:t> (j</a:t>
            </a:r>
            <a:r>
              <a:rPr lang="en-US" sz="1800" b="0" i="0" u="none" strike="noStrike" cap="none" dirty="0">
                <a:solidFill>
                  <a:srgbClr val="797979"/>
                </a:solidFill>
                <a:latin typeface="Courier"/>
                <a:ea typeface="Courier"/>
                <a:cs typeface="Courier"/>
                <a:sym typeface="Courier"/>
              </a:rPr>
              <a:t>=0</a:t>
            </a:r>
            <a:r>
              <a:rPr lang="en-US" sz="1800" b="0" i="0" u="none" strike="noStrike" cap="none" dirty="0">
                <a:solidFill>
                  <a:srgbClr val="000000"/>
                </a:solidFill>
                <a:latin typeface="Courier"/>
                <a:ea typeface="Courier"/>
                <a:cs typeface="Courier"/>
                <a:sym typeface="Courier"/>
              </a:rPr>
              <a:t>; j</a:t>
            </a:r>
            <a:r>
              <a:rPr lang="en-US" sz="1800" b="0" i="0" u="none" strike="noStrike" cap="none" dirty="0">
                <a:solidFill>
                  <a:srgbClr val="797979"/>
                </a:solidFill>
                <a:latin typeface="Courier"/>
                <a:ea typeface="Courier"/>
                <a:cs typeface="Courier"/>
                <a:sym typeface="Courier"/>
              </a:rPr>
              <a:t>&lt;N</a:t>
            </a:r>
            <a:r>
              <a:rPr lang="en-US" sz="1800" b="0" i="0" u="none" strike="noStrike" cap="none" dirty="0">
                <a:solidFill>
                  <a:srgbClr val="000000"/>
                </a:solidFill>
                <a:latin typeface="Courier"/>
                <a:ea typeface="Courier"/>
                <a:cs typeface="Courier"/>
                <a:sym typeface="Courier"/>
              </a:rPr>
              <a:t>; j</a:t>
            </a:r>
            <a:r>
              <a:rPr lang="en-US" sz="1800" b="0" i="0" u="none" strike="noStrike" cap="none" dirty="0">
                <a:solidFill>
                  <a:srgbClr val="797979"/>
                </a:solidFill>
                <a:latin typeface="Courier"/>
                <a:ea typeface="Courier"/>
                <a:cs typeface="Courier"/>
                <a:sym typeface="Courier"/>
              </a:rPr>
              <a:t>++</a:t>
            </a:r>
            <a:r>
              <a:rPr lang="en-US" sz="1800" b="0" i="0" u="none" strike="noStrike" cap="none" dirty="0">
                <a:solidFill>
                  <a:srgbClr val="000000"/>
                </a:solidFill>
                <a:latin typeface="Courier"/>
                <a:ea typeface="Courier"/>
                <a:cs typeface="Courier"/>
                <a:sym typeface="Courier"/>
              </a:rPr>
              <a:t>)</a:t>
            </a: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800" b="0" i="0" u="none" strike="noStrike" cap="none" dirty="0">
                <a:solidFill>
                  <a:srgbClr val="000000"/>
                </a:solidFill>
                <a:latin typeface="Courier"/>
                <a:ea typeface="Courier"/>
                <a:cs typeface="Courier"/>
                <a:sym typeface="Courier"/>
              </a:rPr>
              <a:t>  a[j] </a:t>
            </a:r>
            <a:r>
              <a:rPr lang="en-US" sz="1800" b="0" i="0" u="none" strike="noStrike" cap="none" dirty="0">
                <a:solidFill>
                  <a:srgbClr val="797979"/>
                </a:solidFill>
                <a:latin typeface="Courier"/>
                <a:ea typeface="Courier"/>
                <a:cs typeface="Courier"/>
                <a:sym typeface="Courier"/>
              </a:rPr>
              <a:t>=</a:t>
            </a:r>
            <a:r>
              <a:rPr lang="en-US" sz="1800" b="0" i="0" u="none" strike="noStrike" cap="none" dirty="0">
                <a:solidFill>
                  <a:srgbClr val="000000"/>
                </a:solidFill>
                <a:latin typeface="Courier"/>
                <a:ea typeface="Courier"/>
                <a:cs typeface="Courier"/>
                <a:sym typeface="Courier"/>
              </a:rPr>
              <a:t> b[j] </a:t>
            </a:r>
            <a:r>
              <a:rPr lang="en-US" sz="1800" b="0" i="0" u="none" strike="noStrike" cap="none" dirty="0">
                <a:solidFill>
                  <a:srgbClr val="797979"/>
                </a:solidFill>
                <a:latin typeface="Courier"/>
                <a:ea typeface="Courier"/>
                <a:cs typeface="Courier"/>
                <a:sym typeface="Courier"/>
              </a:rPr>
              <a:t>+ </a:t>
            </a:r>
            <a:r>
              <a:rPr lang="en-US" sz="1800" b="0" i="0" u="none" strike="noStrike" cap="none" dirty="0">
                <a:solidFill>
                  <a:srgbClr val="000000"/>
                </a:solidFill>
                <a:latin typeface="Courier"/>
                <a:ea typeface="Courier"/>
                <a:cs typeface="Courier"/>
                <a:sym typeface="Courier"/>
              </a:rPr>
              <a:t>scalar</a:t>
            </a:r>
            <a:r>
              <a:rPr lang="en-US" sz="1800" b="0" i="0" u="none" strike="noStrike" cap="none" dirty="0">
                <a:solidFill>
                  <a:srgbClr val="797979"/>
                </a:solidFill>
                <a:latin typeface="Courier"/>
                <a:ea typeface="Courier"/>
                <a:cs typeface="Courier"/>
                <a:sym typeface="Courier"/>
              </a:rPr>
              <a:t>*</a:t>
            </a:r>
            <a:r>
              <a:rPr lang="en-US" sz="1800" b="0" i="0" u="none" strike="noStrike" cap="none" dirty="0">
                <a:solidFill>
                  <a:srgbClr val="000000"/>
                </a:solidFill>
                <a:latin typeface="Courier"/>
                <a:ea typeface="Courier"/>
                <a:cs typeface="Courier"/>
                <a:sym typeface="Courier"/>
              </a:rPr>
              <a:t>c[j];</a:t>
            </a:r>
            <a:endParaRPr sz="18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024391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395B1-32BB-C24F-B89D-BC1133764D72}"/>
              </a:ext>
            </a:extLst>
          </p:cNvPr>
          <p:cNvSpPr>
            <a:spLocks noGrp="1"/>
          </p:cNvSpPr>
          <p:nvPr>
            <p:ph type="title"/>
          </p:nvPr>
        </p:nvSpPr>
        <p:spPr>
          <a:xfrm>
            <a:off x="360342" y="0"/>
            <a:ext cx="6819000" cy="851586"/>
          </a:xfrm>
        </p:spPr>
        <p:txBody>
          <a:bodyPr/>
          <a:lstStyle/>
          <a:p>
            <a:r>
              <a:rPr lang="en-US" sz="2400" dirty="0"/>
              <a:t>#2 Transpose benchmark: More of a performance difference between compilers</a:t>
            </a:r>
          </a:p>
        </p:txBody>
      </p:sp>
      <p:pic>
        <p:nvPicPr>
          <p:cNvPr id="5" name="Picture 4">
            <a:extLst>
              <a:ext uri="{FF2B5EF4-FFF2-40B4-BE49-F238E27FC236}">
                <a16:creationId xmlns:a16="http://schemas.microsoft.com/office/drawing/2014/main" id="{EC47630D-2B09-8948-BC74-BCC46DE5302D}"/>
              </a:ext>
            </a:extLst>
          </p:cNvPr>
          <p:cNvPicPr>
            <a:picLocks noChangeAspect="1"/>
          </p:cNvPicPr>
          <p:nvPr/>
        </p:nvPicPr>
        <p:blipFill>
          <a:blip r:embed="rId3"/>
          <a:stretch>
            <a:fillRect/>
          </a:stretch>
        </p:blipFill>
        <p:spPr>
          <a:xfrm>
            <a:off x="1030193" y="2176388"/>
            <a:ext cx="4413677" cy="2574121"/>
          </a:xfrm>
          <a:prstGeom prst="rect">
            <a:avLst/>
          </a:prstGeom>
        </p:spPr>
      </p:pic>
      <p:sp>
        <p:nvSpPr>
          <p:cNvPr id="4" name="Rectangle 3">
            <a:extLst>
              <a:ext uri="{FF2B5EF4-FFF2-40B4-BE49-F238E27FC236}">
                <a16:creationId xmlns:a16="http://schemas.microsoft.com/office/drawing/2014/main" id="{4E94A10F-61C6-1544-8A43-F672746E8677}"/>
              </a:ext>
            </a:extLst>
          </p:cNvPr>
          <p:cNvSpPr/>
          <p:nvPr/>
        </p:nvSpPr>
        <p:spPr>
          <a:xfrm>
            <a:off x="360342" y="976058"/>
            <a:ext cx="9080204" cy="1200329"/>
          </a:xfrm>
          <a:prstGeom prst="rect">
            <a:avLst/>
          </a:prstGeom>
        </p:spPr>
        <p:txBody>
          <a:bodyPr wrap="square">
            <a:spAutoFit/>
          </a:bodyPr>
          <a:lstStyle/>
          <a:p>
            <a:r>
              <a:rPr lang="en-US" sz="1800" dirty="0">
                <a:solidFill>
                  <a:srgbClr val="BC7A00"/>
                </a:solidFill>
                <a:latin typeface="Courier" pitchFamily="2" charset="0"/>
              </a:rPr>
              <a:t>#pragma omp target teams distribute parallel for collapse(2)</a:t>
            </a:r>
          </a:p>
          <a:p>
            <a:r>
              <a:rPr lang="en-US" sz="1800" b="1" dirty="0">
                <a:solidFill>
                  <a:srgbClr val="008000"/>
                </a:solidFill>
                <a:latin typeface="Courier" pitchFamily="2" charset="0"/>
              </a:rPr>
              <a:t>for</a:t>
            </a:r>
            <a:r>
              <a:rPr lang="en-US" sz="1800" dirty="0">
                <a:latin typeface="Courier" pitchFamily="2" charset="0"/>
              </a:rPr>
              <a:t> (y </a:t>
            </a:r>
            <a:r>
              <a:rPr lang="en-US" sz="1800" dirty="0">
                <a:solidFill>
                  <a:srgbClr val="666666"/>
                </a:solidFill>
                <a:latin typeface="Courier" pitchFamily="2" charset="0"/>
              </a:rPr>
              <a:t>=</a:t>
            </a:r>
            <a:r>
              <a:rPr lang="en-US" sz="1800" dirty="0">
                <a:latin typeface="Courier" pitchFamily="2" charset="0"/>
              </a:rPr>
              <a:t> </a:t>
            </a:r>
            <a:r>
              <a:rPr lang="en-US" sz="1800" dirty="0">
                <a:solidFill>
                  <a:srgbClr val="666666"/>
                </a:solidFill>
                <a:latin typeface="Courier" pitchFamily="2" charset="0"/>
              </a:rPr>
              <a:t>0</a:t>
            </a:r>
            <a:r>
              <a:rPr lang="en-US" sz="1800" dirty="0">
                <a:latin typeface="Courier" pitchFamily="2" charset="0"/>
              </a:rPr>
              <a:t>; y </a:t>
            </a:r>
            <a:r>
              <a:rPr lang="en-US" sz="1800" dirty="0">
                <a:solidFill>
                  <a:srgbClr val="666666"/>
                </a:solidFill>
                <a:latin typeface="Courier" pitchFamily="2" charset="0"/>
              </a:rPr>
              <a:t>&lt;</a:t>
            </a:r>
            <a:r>
              <a:rPr lang="en-US" sz="1800" dirty="0">
                <a:latin typeface="Courier" pitchFamily="2" charset="0"/>
              </a:rPr>
              <a:t> NY; </a:t>
            </a:r>
            <a:r>
              <a:rPr lang="en-US" sz="1800" dirty="0">
                <a:solidFill>
                  <a:srgbClr val="666666"/>
                </a:solidFill>
                <a:latin typeface="Courier" pitchFamily="2" charset="0"/>
              </a:rPr>
              <a:t>++</a:t>
            </a:r>
            <a:r>
              <a:rPr lang="en-US" sz="1800" dirty="0">
                <a:latin typeface="Courier" pitchFamily="2" charset="0"/>
              </a:rPr>
              <a:t>y)</a:t>
            </a:r>
          </a:p>
          <a:p>
            <a:r>
              <a:rPr lang="en-US" sz="1800" dirty="0">
                <a:latin typeface="Courier" pitchFamily="2" charset="0"/>
              </a:rPr>
              <a:t>  </a:t>
            </a:r>
            <a:r>
              <a:rPr lang="en-US" sz="1800" b="1" dirty="0">
                <a:solidFill>
                  <a:srgbClr val="008000"/>
                </a:solidFill>
                <a:latin typeface="Courier" pitchFamily="2" charset="0"/>
              </a:rPr>
              <a:t>for</a:t>
            </a:r>
            <a:r>
              <a:rPr lang="en-US" sz="1800" dirty="0">
                <a:latin typeface="Courier" pitchFamily="2" charset="0"/>
              </a:rPr>
              <a:t> (x </a:t>
            </a:r>
            <a:r>
              <a:rPr lang="en-US" sz="1800" dirty="0">
                <a:solidFill>
                  <a:srgbClr val="666666"/>
                </a:solidFill>
                <a:latin typeface="Courier" pitchFamily="2" charset="0"/>
              </a:rPr>
              <a:t>=</a:t>
            </a:r>
            <a:r>
              <a:rPr lang="en-US" sz="1800" dirty="0">
                <a:latin typeface="Courier" pitchFamily="2" charset="0"/>
              </a:rPr>
              <a:t> </a:t>
            </a:r>
            <a:r>
              <a:rPr lang="en-US" sz="1800" dirty="0">
                <a:solidFill>
                  <a:srgbClr val="666666"/>
                </a:solidFill>
                <a:latin typeface="Courier" pitchFamily="2" charset="0"/>
              </a:rPr>
              <a:t>0</a:t>
            </a:r>
            <a:r>
              <a:rPr lang="en-US" sz="1800" dirty="0">
                <a:latin typeface="Courier" pitchFamily="2" charset="0"/>
              </a:rPr>
              <a:t>; x </a:t>
            </a:r>
            <a:r>
              <a:rPr lang="en-US" sz="1800" dirty="0">
                <a:solidFill>
                  <a:srgbClr val="666666"/>
                </a:solidFill>
                <a:latin typeface="Courier" pitchFamily="2" charset="0"/>
              </a:rPr>
              <a:t>&lt;</a:t>
            </a:r>
            <a:r>
              <a:rPr lang="en-US" sz="1800" dirty="0">
                <a:latin typeface="Courier" pitchFamily="2" charset="0"/>
              </a:rPr>
              <a:t> NX; </a:t>
            </a:r>
            <a:r>
              <a:rPr lang="en-US" sz="1800" dirty="0">
                <a:solidFill>
                  <a:srgbClr val="666666"/>
                </a:solidFill>
                <a:latin typeface="Courier" pitchFamily="2" charset="0"/>
              </a:rPr>
              <a:t>++</a:t>
            </a:r>
            <a:r>
              <a:rPr lang="en-US" sz="1800" dirty="0">
                <a:latin typeface="Courier" pitchFamily="2" charset="0"/>
              </a:rPr>
              <a:t>x)</a:t>
            </a:r>
          </a:p>
          <a:p>
            <a:r>
              <a:rPr lang="en-US" sz="1800" dirty="0">
                <a:latin typeface="Courier" pitchFamily="2" charset="0"/>
              </a:rPr>
              <a:t>    odata[IDX(</a:t>
            </a:r>
            <a:r>
              <a:rPr lang="en-US" sz="1800" b="1" dirty="0">
                <a:solidFill>
                  <a:srgbClr val="FF0000"/>
                </a:solidFill>
                <a:latin typeface="Courier" pitchFamily="2" charset="0"/>
              </a:rPr>
              <a:t>x,y</a:t>
            </a:r>
            <a:r>
              <a:rPr lang="en-US" sz="1800" dirty="0">
                <a:latin typeface="Courier" pitchFamily="2" charset="0"/>
              </a:rPr>
              <a:t>)] </a:t>
            </a:r>
            <a:r>
              <a:rPr lang="en-US" sz="1800" dirty="0">
                <a:solidFill>
                  <a:srgbClr val="666666"/>
                </a:solidFill>
                <a:latin typeface="Courier" pitchFamily="2" charset="0"/>
              </a:rPr>
              <a:t>=</a:t>
            </a:r>
            <a:r>
              <a:rPr lang="en-US" sz="1800" dirty="0">
                <a:latin typeface="Courier" pitchFamily="2" charset="0"/>
              </a:rPr>
              <a:t> idata[IDX(</a:t>
            </a:r>
            <a:r>
              <a:rPr lang="en-US" sz="1800" b="1" dirty="0">
                <a:solidFill>
                  <a:srgbClr val="FF0000"/>
                </a:solidFill>
                <a:latin typeface="Courier" pitchFamily="2" charset="0"/>
              </a:rPr>
              <a:t>y,x</a:t>
            </a:r>
            <a:r>
              <a:rPr lang="en-US" sz="1800" dirty="0">
                <a:latin typeface="Courier" pitchFamily="2" charset="0"/>
              </a:rPr>
              <a:t>)];</a:t>
            </a:r>
            <a:endParaRPr lang="en-US" sz="1800" dirty="0">
              <a:effectLst/>
              <a:latin typeface="Courier" pitchFamily="2" charset="0"/>
            </a:endParaRPr>
          </a:p>
        </p:txBody>
      </p:sp>
      <p:sp>
        <p:nvSpPr>
          <p:cNvPr id="13" name="Google Shape;354;p34">
            <a:extLst>
              <a:ext uri="{FF2B5EF4-FFF2-40B4-BE49-F238E27FC236}">
                <a16:creationId xmlns:a16="http://schemas.microsoft.com/office/drawing/2014/main" id="{803902A0-0E3D-744F-922D-B91A298DE738}"/>
              </a:ext>
            </a:extLst>
          </p:cNvPr>
          <p:cNvSpPr txBox="1"/>
          <p:nvPr/>
        </p:nvSpPr>
        <p:spPr>
          <a:xfrm>
            <a:off x="5937182" y="2300859"/>
            <a:ext cx="2987749" cy="2449650"/>
          </a:xfrm>
          <a:prstGeom prst="rect">
            <a:avLst/>
          </a:prstGeom>
          <a:noFill/>
          <a:ln w="25400" cap="flat" cmpd="sng">
            <a:noFill/>
            <a:prstDash val="solid"/>
            <a:round/>
            <a:headEnd type="none" w="sm" len="sm"/>
            <a:tailEnd type="none" w="sm" len="sm"/>
          </a:ln>
        </p:spPr>
        <p:txBody>
          <a:bodyPr spcFirstLastPara="1" wrap="square" lIns="91425" tIns="45700" rIns="91425" bIns="45700" anchor="t" anchorCtr="0">
            <a:noAutofit/>
          </a:bodyPr>
          <a:lstStyle/>
          <a:p>
            <a:pPr>
              <a:buSzPts val="2400"/>
            </a:pPr>
            <a:r>
              <a:rPr lang="en-US" sz="1800" dirty="0"/>
              <a:t>Tiling the two loops above improves L1 cache reuse</a:t>
            </a:r>
            <a:br>
              <a:rPr lang="en-US" sz="1800" dirty="0"/>
            </a:br>
            <a:br>
              <a:rPr lang="en-US" sz="1800" dirty="0"/>
            </a:br>
            <a:r>
              <a:rPr lang="en-US" sz="1800" dirty="0"/>
              <a:t>Two compilers can use GPU shared memory to obtain higher performance</a:t>
            </a:r>
          </a:p>
          <a:p>
            <a:pPr marL="285750" indent="-285750">
              <a:buSzPts val="2400"/>
              <a:buFont typeface="Arial" panose="020B0604020202020204" pitchFamily="34" charset="0"/>
              <a:buChar char="•"/>
            </a:pPr>
            <a:r>
              <a:rPr lang="en-US" sz="1800" dirty="0"/>
              <a:t>PGI – pragma acc cache</a:t>
            </a:r>
          </a:p>
          <a:p>
            <a:pPr marL="285750" indent="-285750">
              <a:buSzPts val="2400"/>
              <a:buFont typeface="Arial" panose="020B0604020202020204" pitchFamily="34" charset="0"/>
              <a:buChar char="•"/>
            </a:pPr>
            <a:r>
              <a:rPr lang="en-US" sz="1800" dirty="0"/>
              <a:t>XL – team private array</a:t>
            </a:r>
          </a:p>
        </p:txBody>
      </p:sp>
      <p:cxnSp>
        <p:nvCxnSpPr>
          <p:cNvPr id="7" name="Straight Connector 6">
            <a:extLst>
              <a:ext uri="{FF2B5EF4-FFF2-40B4-BE49-F238E27FC236}">
                <a16:creationId xmlns:a16="http://schemas.microsoft.com/office/drawing/2014/main" id="{DBD3FBBC-C3CE-7348-9C50-C3178287F515}"/>
              </a:ext>
            </a:extLst>
          </p:cNvPr>
          <p:cNvCxnSpPr>
            <a:cxnSpLocks/>
            <a:endCxn id="13" idx="1"/>
          </p:cNvCxnSpPr>
          <p:nvPr/>
        </p:nvCxnSpPr>
        <p:spPr>
          <a:xfrm>
            <a:off x="4954772" y="2913321"/>
            <a:ext cx="982410" cy="612363"/>
          </a:xfrm>
          <a:prstGeom prst="line">
            <a:avLst/>
          </a:prstGeom>
          <a:ln w="25400">
            <a:solidFill>
              <a:schemeClr val="tx1"/>
            </a:solidFill>
            <a:headEnd type="arrow"/>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5996901"/>
      </p:ext>
    </p:extLst>
  </p:cSld>
  <p:clrMapOvr>
    <a:masterClrMapping/>
  </p:clrMapOvr>
</p:sld>
</file>

<file path=ppt/theme/theme1.xml><?xml version="1.0" encoding="utf-8"?>
<a:theme xmlns:a="http://schemas.openxmlformats.org/drawingml/2006/main" name="NERSC Theme 16:9">
  <a:themeElements>
    <a:clrScheme name="NERSC Palette">
      <a:dk1>
        <a:srgbClr val="000000"/>
      </a:dk1>
      <a:lt1>
        <a:srgbClr val="FFFFFF"/>
      </a:lt1>
      <a:dk2>
        <a:srgbClr val="194963"/>
      </a:dk2>
      <a:lt2>
        <a:srgbClr val="FEE8B4"/>
      </a:lt2>
      <a:accent1>
        <a:srgbClr val="194963"/>
      </a:accent1>
      <a:accent2>
        <a:srgbClr val="FCD235"/>
      </a:accent2>
      <a:accent3>
        <a:srgbClr val="4FA556"/>
      </a:accent3>
      <a:accent4>
        <a:srgbClr val="8E2A20"/>
      </a:accent4>
      <a:accent5>
        <a:srgbClr val="679AC3"/>
      </a:accent5>
      <a:accent6>
        <a:srgbClr val="F68B44"/>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5596</TotalTime>
  <Words>2442</Words>
  <Application>Microsoft Macintosh PowerPoint</Application>
  <PresentationFormat>On-screen Show (16:9)</PresentationFormat>
  <Paragraphs>361</Paragraphs>
  <Slides>31</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Helvetica Neue</vt:lpstr>
      <vt:lpstr>Courier</vt:lpstr>
      <vt:lpstr>Calibri</vt:lpstr>
      <vt:lpstr>Arial</vt:lpstr>
      <vt:lpstr>NERSC Theme 16:9</vt:lpstr>
      <vt:lpstr>Christopher Daley</vt:lpstr>
      <vt:lpstr>Overview</vt:lpstr>
      <vt:lpstr>OpenMP thread hierarchy for accelerators</vt:lpstr>
      <vt:lpstr>A 1st OpenMP target offload program</vt:lpstr>
      <vt:lpstr>Data management must be explicit when using pointer variables</vt:lpstr>
      <vt:lpstr>OpenMP on an NVIDIA V100 GPU</vt:lpstr>
      <vt:lpstr>Can OpenMP applications achieve high performance on GPUs?</vt:lpstr>
      <vt:lpstr>#1 STREAM benchmark: Most compilers obtain close to peak memory bandwidth</vt:lpstr>
      <vt:lpstr>#2 Transpose benchmark: More of a performance difference between compilers</vt:lpstr>
      <vt:lpstr>#3 Laplace equation benchmark: Open-source compilers are less competitive</vt:lpstr>
      <vt:lpstr>Productivity: Can OpenMP target regions run efficiently on the host CPU?</vt:lpstr>
      <vt:lpstr>OpenMP target version is slower on the host CPU than OpenMP parallel for loops</vt:lpstr>
      <vt:lpstr>This motivates using different OpenMP constructs for CPU and GPU execution</vt:lpstr>
      <vt:lpstr>#4 GPP benchmark: 3 compilers are within 15% of tuned CUDA</vt:lpstr>
      <vt:lpstr>Placing all OpenMP constructs on 1 line helps GPP performance across compilers</vt:lpstr>
      <vt:lpstr>#5 SPEC-ACCEL: Cray and LLVM/Clang correctly run all the C benchmarks</vt:lpstr>
      <vt:lpstr>Loop construct mapping explains 39x performance difference for 570.pbt</vt:lpstr>
      <vt:lpstr>Preparing OpenMP applications for the CPU+GPU nodes of Perlmutter</vt:lpstr>
      <vt:lpstr>OpenMP in Perlmutter timeframe</vt:lpstr>
      <vt:lpstr>Conclusions</vt:lpstr>
      <vt:lpstr>PowerPoint Presentation</vt:lpstr>
      <vt:lpstr>The V100 memory hierarchy and the matrix transpose algorithm</vt:lpstr>
      <vt:lpstr>Structuring the matrix transpose to use GPU shared memory with IBM compiler</vt:lpstr>
      <vt:lpstr>Performance is highest when using the GPU shared memory resource</vt:lpstr>
      <vt:lpstr>Code-gen paths in LLVM/Clang</vt:lpstr>
      <vt:lpstr>OpenMP target offload compilers on Cori-GPU</vt:lpstr>
      <vt:lpstr>STREAM performance is unaffected by use of Unified Memory</vt:lpstr>
      <vt:lpstr>Flang provides an initial implementation of OpenMP target offload to NVIDIA GPUs</vt:lpstr>
      <vt:lpstr>Programmability concern #1: mapping nested data structures</vt:lpstr>
      <vt:lpstr>Programmability concern #2: mapping “multi-dimensional” arrays</vt:lpstr>
      <vt:lpstr>Programmability concern #3: mapping C++ STL containers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Christopher Daley</dc:title>
  <cp:lastModifiedBy>Christopher Daley</cp:lastModifiedBy>
  <cp:revision>788</cp:revision>
  <cp:lastPrinted>2019-07-01T20:28:51Z</cp:lastPrinted>
  <dcterms:modified xsi:type="dcterms:W3CDTF">2019-07-01T22:52:32Z</dcterms:modified>
</cp:coreProperties>
</file>