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355" r:id="rId3"/>
    <p:sldId id="261" r:id="rId4"/>
    <p:sldId id="357" r:id="rId5"/>
    <p:sldId id="358" r:id="rId6"/>
    <p:sldId id="263" r:id="rId7"/>
    <p:sldId id="264" r:id="rId8"/>
    <p:sldId id="265" r:id="rId9"/>
    <p:sldId id="350" r:id="rId10"/>
    <p:sldId id="269" r:id="rId11"/>
    <p:sldId id="272" r:id="rId12"/>
    <p:sldId id="273" r:id="rId13"/>
    <p:sldId id="274" r:id="rId14"/>
    <p:sldId id="275" r:id="rId15"/>
    <p:sldId id="361" r:id="rId16"/>
    <p:sldId id="277" r:id="rId17"/>
    <p:sldId id="335" r:id="rId18"/>
    <p:sldId id="278" r:id="rId19"/>
    <p:sldId id="279" r:id="rId20"/>
    <p:sldId id="280" r:id="rId21"/>
    <p:sldId id="281" r:id="rId22"/>
    <p:sldId id="282" r:id="rId23"/>
    <p:sldId id="348" r:id="rId24"/>
    <p:sldId id="363" r:id="rId25"/>
    <p:sldId id="295" r:id="rId26"/>
    <p:sldId id="368" r:id="rId27"/>
    <p:sldId id="299" r:id="rId28"/>
    <p:sldId id="300" r:id="rId29"/>
    <p:sldId id="303" r:id="rId30"/>
    <p:sldId id="305" r:id="rId31"/>
    <p:sldId id="369" r:id="rId3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than Beckmann" initials="NB" lastIdx="1" clrIdx="0">
    <p:extLst>
      <p:ext uri="{19B8F6BF-5375-455C-9EA6-DF929625EA0E}">
        <p15:presenceInfo xmlns:p15="http://schemas.microsoft.com/office/powerpoint/2012/main" userId="Nathan Beckman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>
      <p:cViewPr varScale="1">
        <p:scale>
          <a:sx n="117" d="100"/>
          <a:sy n="117" d="100"/>
        </p:scale>
        <p:origin x="72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95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2C929364-B2C0-4B36-A8ED-2595C6D3127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FC9674D9-B9B0-4994-9AA3-CFEA1093171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99332" name="Rectangle 4">
            <a:extLst>
              <a:ext uri="{FF2B5EF4-FFF2-40B4-BE49-F238E27FC236}">
                <a16:creationId xmlns:a16="http://schemas.microsoft.com/office/drawing/2014/main" id="{BF77E8BF-0EB5-41E0-B346-4C33AECC39A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99333" name="Rectangle 5">
            <a:extLst>
              <a:ext uri="{FF2B5EF4-FFF2-40B4-BE49-F238E27FC236}">
                <a16:creationId xmlns:a16="http://schemas.microsoft.com/office/drawing/2014/main" id="{F0DFB20B-3DDA-44A3-A471-AB1FA837464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A95E15D-EAB3-41D5-B677-F3667324C3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7ACDFF23-75BA-4FFC-B898-413D7EE08E1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D9F78D50-3678-4CED-8346-22396D15E89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95236" name="Rectangle 4">
            <a:extLst>
              <a:ext uri="{FF2B5EF4-FFF2-40B4-BE49-F238E27FC236}">
                <a16:creationId xmlns:a16="http://schemas.microsoft.com/office/drawing/2014/main" id="{84EE9BE8-5AB1-4D45-8ABD-EE41FBC5658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5237" name="Rectangle 5">
            <a:extLst>
              <a:ext uri="{FF2B5EF4-FFF2-40B4-BE49-F238E27FC236}">
                <a16:creationId xmlns:a16="http://schemas.microsoft.com/office/drawing/2014/main" id="{1FC1C2D7-8713-42C1-AF53-518C7AFA772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95238" name="Rectangle 6">
            <a:extLst>
              <a:ext uri="{FF2B5EF4-FFF2-40B4-BE49-F238E27FC236}">
                <a16:creationId xmlns:a16="http://schemas.microsoft.com/office/drawing/2014/main" id="{F6FC00A4-692C-4EF5-9094-2F7E6DD0990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95239" name="Rectangle 7">
            <a:extLst>
              <a:ext uri="{FF2B5EF4-FFF2-40B4-BE49-F238E27FC236}">
                <a16:creationId xmlns:a16="http://schemas.microsoft.com/office/drawing/2014/main" id="{B2DB23D5-E5F2-45AB-8C2D-16B1A49A30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31497F2-EC61-46E8-9F17-FD9DFC33005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5E999-89E2-42D4-95AE-7BEDC7E135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6D1915-3E46-4C95-A189-01A0612A75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4F316B-DE00-46D5-856E-ED2AF72BF8F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8B6B1C1-8706-443A-8B3D-E1A53ED026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1208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551A6-DECC-4A9E-B024-E38B80D2E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7182D4-89B8-491D-BCDF-761E2519F1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BE3E50-3484-4E69-BDFF-8DB7F23457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F8D6F68-0DA0-46CC-BCAB-D2D8DBDA29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0555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DBD1AE-610A-425A-8AA3-530A36EF71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72250" y="381000"/>
            <a:ext cx="196215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493047-D143-4810-B3B7-8FE5DC4A2A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734050" cy="57150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7DBF5C-B06F-454A-94CD-063216DC02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6432CE9-1DDB-4C83-A40E-DDE6224178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0791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8E1B3-20C6-4272-B863-0845649A1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4EF5CF-AEEE-426E-ABF8-3A570B458D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543381-DB65-430F-B591-47E61DCC9FE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6B63106-BBEF-4D0F-B413-4AE6D6B1EE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4334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B308C-2452-4C5A-ADA5-78049C0C9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985157-1F95-42B4-B899-B8D54CB02C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835D1A-7E9F-4B66-80F3-33320013CE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7B9F4CC-7628-4376-9379-8280DC0071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217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11022-261A-4CA0-8D41-0431B4F46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38001-A41D-49B2-9537-3D90000207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267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AFF57-8673-4EBD-ACC5-2202A967F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267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DF7F22-C21F-4460-9346-80872C8FD3B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1A31F2D-8C36-48FD-A022-A0430FFB8F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500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4B477-39C8-4314-9AE5-368070654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30137E-0516-4EA2-89DC-33D6796A7F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459593-4A5A-4048-9E4D-8BB5EB1F76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2896B1-0E7F-4EEC-9886-1AD19C6E09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CD65D9-1913-4E10-A492-E766EF961F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757491-A690-4571-8FBB-ED7F39C89F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C7CA573-3647-404A-9F26-CBB4A12A02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9578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9F893-44BC-4152-8424-070C2464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84B635-0F63-4C67-B838-CD6A64B0BA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EB30CE8-B2BA-4F3E-B0BF-9820638734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8924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3F763B1-F051-4773-A1F1-45527D5511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CF9A478-4444-461E-9177-2189D6715D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4293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9794C-9793-4A5F-A6DC-CEA53FB7E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AFD7F-252D-429B-85E4-87B13DEA8A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69617F-F3FF-4264-8E0F-065C510F9C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624DDC-31EA-421D-81E6-A5679718E0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5BF5464-1120-469C-A06F-BD9F1D5E8F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8490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4457D-D7C5-4FA2-9503-C44B84584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11F552-6C13-4E0D-AA63-F1503D452B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F0D30E-AF58-4222-A9FB-15F9E120A9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6E2712-D9B8-4E0C-ACB6-CF8C5203A61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4F4E54B-7677-4A1B-B05B-08067760A2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1812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90C1541-EDF3-4047-A63A-EF82F01E08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F0D5361-B69A-4BBC-92B8-1A7B7AB697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7724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691D0592-29F6-489E-BFA4-3F020253416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8BA4345-6FC3-416C-97F0-54F4714D19A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D9E45-7492-44EE-B869-914F86BC0C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42CF0-ACAD-4653-8B93-31DC0000A7E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7D0DA7B4-F2DC-4DCB-B3DD-46987F72248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3048000"/>
          </a:xfrm>
        </p:spPr>
        <p:txBody>
          <a:bodyPr anchor="ctr"/>
          <a:lstStyle/>
          <a:p>
            <a:r>
              <a:rPr lang="en-US" altLang="en-US" sz="4400" dirty="0"/>
              <a:t>Introduction to MPI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D4D3DFEC-58D0-4CFA-A21A-80C572172EC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2667000"/>
          </a:xfrm>
        </p:spPr>
        <p:txBody>
          <a:bodyPr/>
          <a:lstStyle/>
          <a:p>
            <a:r>
              <a:rPr lang="en-US" altLang="en-US" sz="2800" dirty="0"/>
              <a:t>CSCI 476: Parallel Programming</a:t>
            </a:r>
            <a:endParaRPr lang="en-US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CD7E70-4E5D-46AB-90D2-E55D9710F5F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6A1D4-C835-4BBD-A7A1-D188824796DC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CE4D9980-9E36-458E-B017-AA8A51454A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Minimal MPI Program (C)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920C34C2-4080-46E9-ADD8-D45867CDAE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#include "mpi.h"</a:t>
            </a:r>
          </a:p>
          <a:p>
            <a:pPr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#include &lt;stdio.h&gt;</a:t>
            </a:r>
          </a:p>
          <a:p>
            <a:pPr>
              <a:buFontTx/>
              <a:buNone/>
            </a:pPr>
            <a:endParaRPr lang="en-US" altLang="en-US" sz="2000" b="1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int main( int argc, char *argv[] )</a:t>
            </a:r>
          </a:p>
          <a:p>
            <a:pPr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{</a:t>
            </a:r>
          </a:p>
          <a:p>
            <a:pPr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MPI_Init( &amp;argc, &amp;argv );</a:t>
            </a:r>
          </a:p>
          <a:p>
            <a:pPr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printf( "Hello, world!\n" );</a:t>
            </a:r>
          </a:p>
          <a:p>
            <a:pPr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MPI_Finalize();</a:t>
            </a:r>
          </a:p>
          <a:p>
            <a:pPr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return 0;</a:t>
            </a:r>
          </a:p>
          <a:p>
            <a:pPr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}</a:t>
            </a:r>
            <a:endParaRPr lang="en-US" altLang="en-US" sz="2000">
              <a:latin typeface="Courier" pitchFamily="49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6123A4-6C56-41E1-8BAF-3023A64C25B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007FB5-5BFF-446C-AEAA-2EF7EA89E0B6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516D0471-23EF-47BC-AA6E-6FE3AE798E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Error Handling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5B7D55DD-622F-414A-9B51-382D07F7C1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By default, an error causes all processes to abort. </a:t>
            </a:r>
          </a:p>
          <a:p>
            <a:r>
              <a:rPr lang="en-US" altLang="en-US" dirty="0"/>
              <a:t>The user can cause routines to return (with an error code) instead. </a:t>
            </a:r>
          </a:p>
          <a:p>
            <a:r>
              <a:rPr lang="en-US" altLang="en-US" dirty="0"/>
              <a:t>A user can also write and install custom error handlers.</a:t>
            </a:r>
          </a:p>
          <a:p>
            <a:r>
              <a:rPr lang="en-US" altLang="en-US" dirty="0"/>
              <a:t>Libraries might want to handle errors differently from applications.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7354CA-5238-499F-82A6-4CDB3F6BA3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211387-EE22-43DD-A248-E4AA84EDCD27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DE67E7D4-4BA8-4C08-82A4-88FCCA48FF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altLang="en-US"/>
              <a:t>Running MPI Programs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53F7AF73-E74E-4F59-A104-1045E29F9C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en-US" sz="2400" dirty="0"/>
              <a:t>MPI does not specify how to run an MPI program</a:t>
            </a:r>
          </a:p>
          <a:p>
            <a:pPr lvl="1">
              <a:lnSpc>
                <a:spcPct val="120000"/>
              </a:lnSpc>
            </a:pPr>
            <a:r>
              <a:rPr lang="en-US" altLang="en-US" sz="2000" dirty="0"/>
              <a:t>Just as the C/C++ standard does not specify how to run a C/C++ program</a:t>
            </a:r>
          </a:p>
          <a:p>
            <a:pPr>
              <a:lnSpc>
                <a:spcPct val="120000"/>
              </a:lnSpc>
            </a:pPr>
            <a:endParaRPr lang="en-US" altLang="en-US" sz="2400" b="1" dirty="0">
              <a:latin typeface="Courier New" panose="02070309020205020404" pitchFamily="49" charset="0"/>
            </a:endParaRPr>
          </a:p>
          <a:p>
            <a:pPr>
              <a:lnSpc>
                <a:spcPct val="120000"/>
              </a:lnSpc>
            </a:pPr>
            <a:r>
              <a:rPr lang="en-US" altLang="en-US" sz="2400" b="1" dirty="0" err="1">
                <a:latin typeface="Courier New" panose="02070309020205020404" pitchFamily="49" charset="0"/>
              </a:rPr>
              <a:t>mpirun</a:t>
            </a:r>
            <a:r>
              <a:rPr lang="en-US" altLang="en-US" sz="2400" b="1" dirty="0">
                <a:latin typeface="Courier New" panose="02070309020205020404" pitchFamily="49" charset="0"/>
              </a:rPr>
              <a:t> &lt;</a:t>
            </a:r>
            <a:r>
              <a:rPr lang="en-US" altLang="en-US" sz="2400" b="1" dirty="0" err="1">
                <a:latin typeface="Courier New" panose="02070309020205020404" pitchFamily="49" charset="0"/>
              </a:rPr>
              <a:t>args</a:t>
            </a:r>
            <a:r>
              <a:rPr lang="en-US" altLang="en-US" sz="2400" b="1" dirty="0">
                <a:latin typeface="Courier New" panose="02070309020205020404" pitchFamily="49" charset="0"/>
              </a:rPr>
              <a:t>&gt;</a:t>
            </a:r>
            <a:r>
              <a:rPr lang="en-US" altLang="en-US" sz="2400" dirty="0">
                <a:latin typeface="Courier New" panose="02070309020205020404" pitchFamily="49" charset="0"/>
              </a:rPr>
              <a:t> </a:t>
            </a:r>
            <a:r>
              <a:rPr lang="en-US" altLang="en-US" sz="2400" dirty="0"/>
              <a:t> is a recommendation, but not a requirement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B97EE7-EF20-45F1-827E-A2CDCBBC48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BBC502-98D1-4E09-B18E-D4E3F1AF7A32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B9ED8053-B122-44FC-B9DE-FAC1037C9C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Finding Out About the Environment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117B3FD1-6947-4EA3-955B-92E7D2CD9A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153400" cy="4724400"/>
          </a:xfrm>
        </p:spPr>
        <p:txBody>
          <a:bodyPr/>
          <a:lstStyle/>
          <a:p>
            <a:r>
              <a:rPr lang="en-US" altLang="en-US"/>
              <a:t>Two important questions that arise early in a parallel program are:</a:t>
            </a:r>
          </a:p>
          <a:p>
            <a:pPr lvl="1"/>
            <a:r>
              <a:rPr lang="en-US" altLang="en-US" sz="2800"/>
              <a:t>How many processes are participating in this computation?</a:t>
            </a:r>
          </a:p>
          <a:p>
            <a:pPr lvl="1"/>
            <a:r>
              <a:rPr lang="en-US" altLang="en-US" sz="2800"/>
              <a:t>Which one am I?</a:t>
            </a:r>
          </a:p>
          <a:p>
            <a:r>
              <a:rPr lang="en-US" altLang="en-US"/>
              <a:t>MPI provides functions to answer these questions:</a:t>
            </a:r>
          </a:p>
          <a:p>
            <a:pPr lvl="1"/>
            <a:r>
              <a:rPr lang="en-US" altLang="en-US" b="1">
                <a:latin typeface="Courier New" panose="02070309020205020404" pitchFamily="49" charset="0"/>
              </a:rPr>
              <a:t>MPI_Comm_size</a:t>
            </a:r>
            <a:r>
              <a:rPr lang="en-US" altLang="en-US"/>
              <a:t> reports the number of processes.</a:t>
            </a:r>
          </a:p>
          <a:p>
            <a:pPr lvl="1"/>
            <a:r>
              <a:rPr lang="en-US" altLang="en-US" b="1">
                <a:latin typeface="Courier New" panose="02070309020205020404" pitchFamily="49" charset="0"/>
              </a:rPr>
              <a:t>MPI_Comm_rank</a:t>
            </a:r>
            <a:r>
              <a:rPr lang="en-US" altLang="en-US"/>
              <a:t> reports the </a:t>
            </a:r>
            <a:r>
              <a:rPr lang="en-US" altLang="en-US" i="1"/>
              <a:t>rank</a:t>
            </a:r>
            <a:r>
              <a:rPr lang="en-US" altLang="en-US"/>
              <a:t>, a number between 0 and size-1, identifying the calling process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2162EE-28A1-4509-922C-C0B94F5441F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AAF16-3C54-4A8F-A1BA-64FBA2659211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F2792406-9B8B-4CEF-B45F-ECB2AEA9B4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Better Hello (C)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8E801AEF-740B-4963-9F33-5BE769F12C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#include "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mpi.h</a:t>
            </a:r>
            <a:r>
              <a:rPr lang="en-US" altLang="en-US" sz="2000" b="1" dirty="0">
                <a:latin typeface="Courier New" panose="02070309020205020404" pitchFamily="49" charset="0"/>
              </a:rPr>
              <a:t>"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#include &lt;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stdio.h</a:t>
            </a:r>
            <a:r>
              <a:rPr lang="en-US" altLang="en-US" sz="2000" b="1" dirty="0">
                <a:latin typeface="Courier New" panose="02070309020205020404" pitchFamily="49" charset="0"/>
              </a:rPr>
              <a:t>&gt;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000" b="1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int main( int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argc</a:t>
            </a:r>
            <a:r>
              <a:rPr lang="en-US" altLang="en-US" sz="2000" b="1" dirty="0">
                <a:latin typeface="Courier New" panose="02070309020205020404" pitchFamily="49" charset="0"/>
              </a:rPr>
              <a:t>, char *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argv</a:t>
            </a:r>
            <a:r>
              <a:rPr lang="en-US" altLang="en-US" sz="2000" b="1" dirty="0">
                <a:latin typeface="Courier New" panose="02070309020205020404" pitchFamily="49" charset="0"/>
              </a:rPr>
              <a:t>[] 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 int rank, size;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MPI_Init</a:t>
            </a:r>
            <a:r>
              <a:rPr lang="en-US" altLang="en-US" sz="2000" b="1" dirty="0">
                <a:latin typeface="Courier New" panose="02070309020205020404" pitchFamily="49" charset="0"/>
              </a:rPr>
              <a:t>( &amp;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argc</a:t>
            </a:r>
            <a:r>
              <a:rPr lang="en-US" altLang="en-US" sz="2000" b="1" dirty="0">
                <a:latin typeface="Courier New" panose="02070309020205020404" pitchFamily="49" charset="0"/>
              </a:rPr>
              <a:t>, &amp;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argv</a:t>
            </a:r>
            <a:r>
              <a:rPr lang="en-US" altLang="en-US" sz="2000" b="1" dirty="0">
                <a:latin typeface="Courier New" panose="02070309020205020404" pitchFamily="49" charset="0"/>
              </a:rPr>
              <a:t> 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MPI_Comm_rank</a:t>
            </a:r>
            <a:r>
              <a:rPr lang="en-US" altLang="en-US" sz="2000" b="1" dirty="0">
                <a:latin typeface="Courier New" panose="02070309020205020404" pitchFamily="49" charset="0"/>
              </a:rPr>
              <a:t>( MPI_COMM_WORLD, &amp;rank 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MPI_Comm_size</a:t>
            </a:r>
            <a:r>
              <a:rPr lang="en-US" altLang="en-US" sz="2000" b="1" dirty="0">
                <a:latin typeface="Courier New" panose="02070309020205020404" pitchFamily="49" charset="0"/>
              </a:rPr>
              <a:t>( MPI_COMM_WORLD, &amp;size 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printf</a:t>
            </a:r>
            <a:r>
              <a:rPr lang="en-US" altLang="en-US" sz="2000" b="1" dirty="0">
                <a:latin typeface="Courier New" panose="02070309020205020404" pitchFamily="49" charset="0"/>
              </a:rPr>
              <a:t>( “I am %d of %d\n", rank, size 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MPI_Finalize</a:t>
            </a:r>
            <a:r>
              <a:rPr lang="en-US" altLang="en-US" sz="2000" b="1" dirty="0">
                <a:latin typeface="Courier New" panose="02070309020205020404" pitchFamily="49" charset="0"/>
              </a:rPr>
              <a:t>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}</a:t>
            </a:r>
            <a:endParaRPr lang="en-US" altLang="en-US" sz="2000" b="1" dirty="0">
              <a:latin typeface="Courier" pitchFamily="49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55D3D-CABB-4204-A939-C611C68DC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Better Hello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F838D-C8C7-40B9-B3AB-5EB24C8B87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Note that in MPI each process is identical</a:t>
            </a:r>
          </a:p>
          <a:p>
            <a:endParaRPr lang="en-US" dirty="0"/>
          </a:p>
          <a:p>
            <a:r>
              <a:rPr lang="en-US" dirty="0"/>
              <a:t>There is no “main thread” where execution begins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29D7FC-E7EF-45F6-A956-5EB0051A99B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B63106-BBEF-4D0F-B413-4AE6D6B1EE72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34909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B796F905-2A29-4FD2-886B-48EBCCE0651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1E3764-3F1C-485F-9F4B-00CF740FF803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DE13A0B3-C818-4E39-9071-1C19EEEA93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MPI Basic Send/Receive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43E37A80-CAEB-4F44-971D-EA9E2A9DF7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We need to fill in the details in</a:t>
            </a:r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Things that need specifying:</a:t>
            </a:r>
          </a:p>
          <a:p>
            <a:pPr lvl="1"/>
            <a:r>
              <a:rPr lang="en-US" altLang="en-US"/>
              <a:t>How will “data” be described?</a:t>
            </a:r>
          </a:p>
          <a:p>
            <a:pPr lvl="1"/>
            <a:r>
              <a:rPr lang="en-US" altLang="en-US"/>
              <a:t>How will processes be identified?</a:t>
            </a:r>
          </a:p>
          <a:p>
            <a:pPr lvl="1"/>
            <a:r>
              <a:rPr lang="en-US" altLang="en-US"/>
              <a:t>How will the receiver recognize/screen messages?</a:t>
            </a:r>
          </a:p>
          <a:p>
            <a:pPr lvl="1"/>
            <a:r>
              <a:rPr lang="en-US" altLang="en-US"/>
              <a:t>What will it mean for these operations to complete?</a:t>
            </a:r>
          </a:p>
        </p:txBody>
      </p:sp>
      <p:grpSp>
        <p:nvGrpSpPr>
          <p:cNvPr id="23556" name="Group 4">
            <a:extLst>
              <a:ext uri="{FF2B5EF4-FFF2-40B4-BE49-F238E27FC236}">
                <a16:creationId xmlns:a16="http://schemas.microsoft.com/office/drawing/2014/main" id="{7F6365E6-D1AD-49EA-9A3E-715CDAEFC7AC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2514600"/>
            <a:ext cx="4991100" cy="1295400"/>
            <a:chOff x="1392" y="3312"/>
            <a:chExt cx="3144" cy="816"/>
          </a:xfrm>
        </p:grpSpPr>
        <p:sp>
          <p:nvSpPr>
            <p:cNvPr id="23557" name="Text Box 5">
              <a:extLst>
                <a:ext uri="{FF2B5EF4-FFF2-40B4-BE49-F238E27FC236}">
                  <a16:creationId xmlns:a16="http://schemas.microsoft.com/office/drawing/2014/main" id="{365BFCB4-A2B4-417A-8BA5-D1C3CC7080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3312"/>
              <a:ext cx="6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800"/>
                <a:t>Process 0</a:t>
              </a:r>
            </a:p>
          </p:txBody>
        </p:sp>
        <p:sp>
          <p:nvSpPr>
            <p:cNvPr id="23558" name="Text Box 6">
              <a:extLst>
                <a:ext uri="{FF2B5EF4-FFF2-40B4-BE49-F238E27FC236}">
                  <a16:creationId xmlns:a16="http://schemas.microsoft.com/office/drawing/2014/main" id="{99905D01-CD88-4083-8AF2-A8246BE90B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8" y="3328"/>
              <a:ext cx="6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800"/>
                <a:t>Process 1</a:t>
              </a:r>
            </a:p>
          </p:txBody>
        </p:sp>
        <p:sp>
          <p:nvSpPr>
            <p:cNvPr id="23559" name="Line 7">
              <a:extLst>
                <a:ext uri="{FF2B5EF4-FFF2-40B4-BE49-F238E27FC236}">
                  <a16:creationId xmlns:a16="http://schemas.microsoft.com/office/drawing/2014/main" id="{644F11A0-D7FB-46F8-9D7A-13AA6E4C8B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0" y="3360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0" name="Text Box 8">
              <a:extLst>
                <a:ext uri="{FF2B5EF4-FFF2-40B4-BE49-F238E27FC236}">
                  <a16:creationId xmlns:a16="http://schemas.microsoft.com/office/drawing/2014/main" id="{BD4686AF-D070-401D-982E-024CBAB3FF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3600"/>
              <a:ext cx="9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800" b="1">
                  <a:latin typeface="Courier" pitchFamily="49" charset="0"/>
                </a:rPr>
                <a:t>Send(data)</a:t>
              </a:r>
              <a:endParaRPr lang="en-US" altLang="en-US" sz="1800" b="1"/>
            </a:p>
          </p:txBody>
        </p:sp>
        <p:sp>
          <p:nvSpPr>
            <p:cNvPr id="23561" name="Text Box 9">
              <a:extLst>
                <a:ext uri="{FF2B5EF4-FFF2-40B4-BE49-F238E27FC236}">
                  <a16:creationId xmlns:a16="http://schemas.microsoft.com/office/drawing/2014/main" id="{65AABAF1-A2D9-4298-8D24-82F9B84E8E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2" y="3817"/>
              <a:ext cx="123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800" b="1">
                  <a:latin typeface="Courier" pitchFamily="49" charset="0"/>
                </a:rPr>
                <a:t>Receive(data)</a:t>
              </a:r>
              <a:endParaRPr lang="en-US" altLang="en-US" sz="1800"/>
            </a:p>
          </p:txBody>
        </p:sp>
        <p:sp>
          <p:nvSpPr>
            <p:cNvPr id="23562" name="Line 10">
              <a:extLst>
                <a:ext uri="{FF2B5EF4-FFF2-40B4-BE49-F238E27FC236}">
                  <a16:creationId xmlns:a16="http://schemas.microsoft.com/office/drawing/2014/main" id="{936928F3-CF53-4492-82E1-84CEDC8FDE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2" y="3696"/>
              <a:ext cx="76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3">
            <a:extLst>
              <a:ext uri="{FF2B5EF4-FFF2-40B4-BE49-F238E27FC236}">
                <a16:creationId xmlns:a16="http://schemas.microsoft.com/office/drawing/2014/main" id="{659068A2-BB70-4397-8874-BF6B35DB42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B3BDB-F9AF-470F-8EBC-7967FF43C5F5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82946" name="Rectangle 2">
            <a:extLst>
              <a:ext uri="{FF2B5EF4-FFF2-40B4-BE49-F238E27FC236}">
                <a16:creationId xmlns:a16="http://schemas.microsoft.com/office/drawing/2014/main" id="{EE27E848-BB40-4ECC-A597-6E6F7E4079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 altLang="en-US"/>
              <a:t>What is message passing?</a:t>
            </a:r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2BA6F257-E9E3-4DCA-B960-262BDF4252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7700" y="1676400"/>
            <a:ext cx="7848600" cy="6096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/>
              <a:t>Data transfer plus synchronization</a:t>
            </a:r>
          </a:p>
        </p:txBody>
      </p:sp>
      <p:sp>
        <p:nvSpPr>
          <p:cNvPr id="82948" name="Rectangle 4">
            <a:extLst>
              <a:ext uri="{FF2B5EF4-FFF2-40B4-BE49-F238E27FC236}">
                <a16:creationId xmlns:a16="http://schemas.microsoft.com/office/drawing/2014/main" id="{61197EAE-5D8C-458E-A93A-46DF52D6E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" y="5410200"/>
            <a:ext cx="78486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altLang="en-US" sz="2800">
                <a:latin typeface="Arial" panose="020B0604020202020204" pitchFamily="34" charset="0"/>
              </a:rPr>
              <a:t>Requires cooperation of sender and receiver</a:t>
            </a:r>
          </a:p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altLang="en-US" sz="2800">
                <a:latin typeface="Arial" panose="020B0604020202020204" pitchFamily="34" charset="0"/>
              </a:rPr>
              <a:t>Cooperation not always apparent in code</a:t>
            </a:r>
          </a:p>
        </p:txBody>
      </p:sp>
      <p:grpSp>
        <p:nvGrpSpPr>
          <p:cNvPr id="82949" name="Group 5">
            <a:extLst>
              <a:ext uri="{FF2B5EF4-FFF2-40B4-BE49-F238E27FC236}">
                <a16:creationId xmlns:a16="http://schemas.microsoft.com/office/drawing/2014/main" id="{1F4DC801-CE91-46B0-9515-5FC884CE3066}"/>
              </a:ext>
            </a:extLst>
          </p:cNvPr>
          <p:cNvGrpSpPr>
            <a:grpSpLocks/>
          </p:cNvGrpSpPr>
          <p:nvPr/>
        </p:nvGrpSpPr>
        <p:grpSpPr bwMode="auto">
          <a:xfrm>
            <a:off x="2063750" y="2444750"/>
            <a:ext cx="1206500" cy="444500"/>
            <a:chOff x="1300" y="1540"/>
            <a:chExt cx="760" cy="280"/>
          </a:xfrm>
        </p:grpSpPr>
        <p:sp>
          <p:nvSpPr>
            <p:cNvPr id="82950" name="Rectangle 6">
              <a:extLst>
                <a:ext uri="{FF2B5EF4-FFF2-40B4-BE49-F238E27FC236}">
                  <a16:creationId xmlns:a16="http://schemas.microsoft.com/office/drawing/2014/main" id="{A8159F5A-710C-4246-AB46-CA37BE2020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0" y="1540"/>
              <a:ext cx="760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51" name="Rectangle 7">
              <a:extLst>
                <a:ext uri="{FF2B5EF4-FFF2-40B4-BE49-F238E27FC236}">
                  <a16:creationId xmlns:a16="http://schemas.microsoft.com/office/drawing/2014/main" id="{4FA48206-C85C-4EA2-878E-15F0A034A1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8" y="1598"/>
              <a:ext cx="35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altLang="en-US" sz="1400" b="1">
                  <a:latin typeface="Arial" panose="020B0604020202020204" pitchFamily="34" charset="0"/>
                </a:rPr>
                <a:t>Data</a:t>
              </a:r>
            </a:p>
          </p:txBody>
        </p:sp>
      </p:grpSp>
      <p:sp>
        <p:nvSpPr>
          <p:cNvPr id="82952" name="Rectangle 8">
            <a:extLst>
              <a:ext uri="{FF2B5EF4-FFF2-40B4-BE49-F238E27FC236}">
                <a16:creationId xmlns:a16="http://schemas.microsoft.com/office/drawing/2014/main" id="{39A18AE0-D966-4215-82E0-24E18710EA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0925" y="2536825"/>
            <a:ext cx="9731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1400">
                <a:latin typeface="Arial" panose="020B0604020202020204" pitchFamily="34" charset="0"/>
              </a:rPr>
              <a:t>Process 0</a:t>
            </a:r>
          </a:p>
        </p:txBody>
      </p:sp>
      <p:sp>
        <p:nvSpPr>
          <p:cNvPr id="82953" name="Rectangle 9">
            <a:extLst>
              <a:ext uri="{FF2B5EF4-FFF2-40B4-BE49-F238E27FC236}">
                <a16:creationId xmlns:a16="http://schemas.microsoft.com/office/drawing/2014/main" id="{3496241C-B4CB-4817-B7F1-B8704A3AE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0925" y="3756025"/>
            <a:ext cx="9731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1400">
                <a:latin typeface="Arial" panose="020B0604020202020204" pitchFamily="34" charset="0"/>
              </a:rPr>
              <a:t>Process 1</a:t>
            </a:r>
          </a:p>
        </p:txBody>
      </p:sp>
      <p:grpSp>
        <p:nvGrpSpPr>
          <p:cNvPr id="82954" name="Group 10">
            <a:extLst>
              <a:ext uri="{FF2B5EF4-FFF2-40B4-BE49-F238E27FC236}">
                <a16:creationId xmlns:a16="http://schemas.microsoft.com/office/drawing/2014/main" id="{3F53CE50-C56A-400F-AF97-DD36FB203A9A}"/>
              </a:ext>
            </a:extLst>
          </p:cNvPr>
          <p:cNvGrpSpPr>
            <a:grpSpLocks/>
          </p:cNvGrpSpPr>
          <p:nvPr/>
        </p:nvGrpSpPr>
        <p:grpSpPr bwMode="auto">
          <a:xfrm>
            <a:off x="3389313" y="2536825"/>
            <a:ext cx="1335087" cy="1273175"/>
            <a:chOff x="2135" y="1598"/>
            <a:chExt cx="841" cy="802"/>
          </a:xfrm>
        </p:grpSpPr>
        <p:sp>
          <p:nvSpPr>
            <p:cNvPr id="82955" name="Rectangle 11">
              <a:extLst>
                <a:ext uri="{FF2B5EF4-FFF2-40B4-BE49-F238E27FC236}">
                  <a16:creationId xmlns:a16="http://schemas.microsoft.com/office/drawing/2014/main" id="{679BE673-EE47-4512-A865-E2FB8BEA29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5" y="1598"/>
              <a:ext cx="74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altLang="en-US" sz="1400">
                  <a:latin typeface="Arial" panose="020B0604020202020204" pitchFamily="34" charset="0"/>
                </a:rPr>
                <a:t>May I Send?</a:t>
              </a:r>
            </a:p>
          </p:txBody>
        </p:sp>
        <p:sp>
          <p:nvSpPr>
            <p:cNvPr id="82956" name="Line 12">
              <a:extLst>
                <a:ext uri="{FF2B5EF4-FFF2-40B4-BE49-F238E27FC236}">
                  <a16:creationId xmlns:a16="http://schemas.microsoft.com/office/drawing/2014/main" id="{BBF45D33-DB9D-4A9E-BA74-0E8BB65CDB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1776"/>
              <a:ext cx="528" cy="624"/>
            </a:xfrm>
            <a:prstGeom prst="line">
              <a:avLst/>
            </a:prstGeom>
            <a:noFill/>
            <a:ln w="76200">
              <a:solidFill>
                <a:schemeClr val="accent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2957" name="Group 13">
            <a:extLst>
              <a:ext uri="{FF2B5EF4-FFF2-40B4-BE49-F238E27FC236}">
                <a16:creationId xmlns:a16="http://schemas.microsoft.com/office/drawing/2014/main" id="{1E2F17EF-7CB1-40D5-9DC5-02B29D21C7F5}"/>
              </a:ext>
            </a:extLst>
          </p:cNvPr>
          <p:cNvGrpSpPr>
            <a:grpSpLocks/>
          </p:cNvGrpSpPr>
          <p:nvPr/>
        </p:nvGrpSpPr>
        <p:grpSpPr bwMode="auto">
          <a:xfrm>
            <a:off x="5699125" y="2743200"/>
            <a:ext cx="625475" cy="1317625"/>
            <a:chOff x="3590" y="1728"/>
            <a:chExt cx="394" cy="830"/>
          </a:xfrm>
        </p:grpSpPr>
        <p:sp>
          <p:nvSpPr>
            <p:cNvPr id="82958" name="Rectangle 14">
              <a:extLst>
                <a:ext uri="{FF2B5EF4-FFF2-40B4-BE49-F238E27FC236}">
                  <a16:creationId xmlns:a16="http://schemas.microsoft.com/office/drawing/2014/main" id="{BC75C6B9-E865-47F7-AED1-D4E2E169CE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0" y="2366"/>
              <a:ext cx="30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r"/>
              <a:r>
                <a:rPr lang="en-US" altLang="en-US" sz="1400">
                  <a:latin typeface="Arial" panose="020B0604020202020204" pitchFamily="34" charset="0"/>
                </a:rPr>
                <a:t>Yes</a:t>
              </a:r>
            </a:p>
          </p:txBody>
        </p:sp>
        <p:sp>
          <p:nvSpPr>
            <p:cNvPr id="82959" name="Line 15">
              <a:extLst>
                <a:ext uri="{FF2B5EF4-FFF2-40B4-BE49-F238E27FC236}">
                  <a16:creationId xmlns:a16="http://schemas.microsoft.com/office/drawing/2014/main" id="{98930D00-FB42-480A-80C6-49B3786219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92" y="1728"/>
              <a:ext cx="192" cy="624"/>
            </a:xfrm>
            <a:prstGeom prst="line">
              <a:avLst/>
            </a:prstGeom>
            <a:noFill/>
            <a:ln w="76200">
              <a:solidFill>
                <a:schemeClr val="accent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2960" name="Group 16">
            <a:extLst>
              <a:ext uri="{FF2B5EF4-FFF2-40B4-BE49-F238E27FC236}">
                <a16:creationId xmlns:a16="http://schemas.microsoft.com/office/drawing/2014/main" id="{D98157FC-F8F5-4851-8B9C-D0767BFCFCE6}"/>
              </a:ext>
            </a:extLst>
          </p:cNvPr>
          <p:cNvGrpSpPr>
            <a:grpSpLocks/>
          </p:cNvGrpSpPr>
          <p:nvPr/>
        </p:nvGrpSpPr>
        <p:grpSpPr bwMode="auto">
          <a:xfrm>
            <a:off x="6407150" y="2444750"/>
            <a:ext cx="1206500" cy="444500"/>
            <a:chOff x="4036" y="1540"/>
            <a:chExt cx="760" cy="280"/>
          </a:xfrm>
        </p:grpSpPr>
        <p:sp>
          <p:nvSpPr>
            <p:cNvPr id="82961" name="Rectangle 17">
              <a:extLst>
                <a:ext uri="{FF2B5EF4-FFF2-40B4-BE49-F238E27FC236}">
                  <a16:creationId xmlns:a16="http://schemas.microsoft.com/office/drawing/2014/main" id="{88A6E692-B97D-4434-868F-F51403D553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6" y="1540"/>
              <a:ext cx="760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62" name="Rectangle 18">
              <a:extLst>
                <a:ext uri="{FF2B5EF4-FFF2-40B4-BE49-F238E27FC236}">
                  <a16:creationId xmlns:a16="http://schemas.microsoft.com/office/drawing/2014/main" id="{D140D280-E7B0-4375-A4F4-603DF42EAF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4" y="1590"/>
              <a:ext cx="35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altLang="en-US" sz="1400" b="1">
                  <a:latin typeface="Arial" panose="020B0604020202020204" pitchFamily="34" charset="0"/>
                </a:rPr>
                <a:t>Data</a:t>
              </a:r>
            </a:p>
          </p:txBody>
        </p:sp>
      </p:grpSp>
      <p:grpSp>
        <p:nvGrpSpPr>
          <p:cNvPr id="82963" name="Group 19">
            <a:extLst>
              <a:ext uri="{FF2B5EF4-FFF2-40B4-BE49-F238E27FC236}">
                <a16:creationId xmlns:a16="http://schemas.microsoft.com/office/drawing/2014/main" id="{C5B2FF7B-F8E3-496D-AE72-D39B2D703E06}"/>
              </a:ext>
            </a:extLst>
          </p:cNvPr>
          <p:cNvGrpSpPr>
            <a:grpSpLocks/>
          </p:cNvGrpSpPr>
          <p:nvPr/>
        </p:nvGrpSpPr>
        <p:grpSpPr bwMode="auto">
          <a:xfrm>
            <a:off x="6559550" y="2597150"/>
            <a:ext cx="1206500" cy="444500"/>
            <a:chOff x="4132" y="1636"/>
            <a:chExt cx="760" cy="280"/>
          </a:xfrm>
        </p:grpSpPr>
        <p:sp>
          <p:nvSpPr>
            <p:cNvPr id="82964" name="Rectangle 20">
              <a:extLst>
                <a:ext uri="{FF2B5EF4-FFF2-40B4-BE49-F238E27FC236}">
                  <a16:creationId xmlns:a16="http://schemas.microsoft.com/office/drawing/2014/main" id="{0D3B60FC-0F99-4502-B80D-2383063484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2" y="1636"/>
              <a:ext cx="760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65" name="Rectangle 21">
              <a:extLst>
                <a:ext uri="{FF2B5EF4-FFF2-40B4-BE49-F238E27FC236}">
                  <a16:creationId xmlns:a16="http://schemas.microsoft.com/office/drawing/2014/main" id="{89153283-A436-4B48-B104-3A0B59C842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0" y="1686"/>
              <a:ext cx="35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altLang="en-US" sz="1400" b="1">
                  <a:latin typeface="Arial" panose="020B0604020202020204" pitchFamily="34" charset="0"/>
                </a:rPr>
                <a:t>Data</a:t>
              </a:r>
            </a:p>
          </p:txBody>
        </p:sp>
      </p:grpSp>
      <p:grpSp>
        <p:nvGrpSpPr>
          <p:cNvPr id="82966" name="Group 22">
            <a:extLst>
              <a:ext uri="{FF2B5EF4-FFF2-40B4-BE49-F238E27FC236}">
                <a16:creationId xmlns:a16="http://schemas.microsoft.com/office/drawing/2014/main" id="{C9713631-721D-4842-B71D-A694FB9580A3}"/>
              </a:ext>
            </a:extLst>
          </p:cNvPr>
          <p:cNvGrpSpPr>
            <a:grpSpLocks/>
          </p:cNvGrpSpPr>
          <p:nvPr/>
        </p:nvGrpSpPr>
        <p:grpSpPr bwMode="auto">
          <a:xfrm>
            <a:off x="6711950" y="2749550"/>
            <a:ext cx="1206500" cy="444500"/>
            <a:chOff x="4228" y="1732"/>
            <a:chExt cx="760" cy="280"/>
          </a:xfrm>
        </p:grpSpPr>
        <p:sp>
          <p:nvSpPr>
            <p:cNvPr id="82967" name="Rectangle 23">
              <a:extLst>
                <a:ext uri="{FF2B5EF4-FFF2-40B4-BE49-F238E27FC236}">
                  <a16:creationId xmlns:a16="http://schemas.microsoft.com/office/drawing/2014/main" id="{2F2F86AB-43E9-4648-93EA-E8B5807751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8" y="1732"/>
              <a:ext cx="760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68" name="Rectangle 24">
              <a:extLst>
                <a:ext uri="{FF2B5EF4-FFF2-40B4-BE49-F238E27FC236}">
                  <a16:creationId xmlns:a16="http://schemas.microsoft.com/office/drawing/2014/main" id="{7C80D1AC-762B-4829-B6C7-35FE500025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6" y="1782"/>
              <a:ext cx="35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altLang="en-US" sz="1400" b="1">
                  <a:latin typeface="Arial" panose="020B0604020202020204" pitchFamily="34" charset="0"/>
                </a:rPr>
                <a:t>Data</a:t>
              </a:r>
            </a:p>
          </p:txBody>
        </p:sp>
      </p:grpSp>
      <p:grpSp>
        <p:nvGrpSpPr>
          <p:cNvPr id="82969" name="Group 25">
            <a:extLst>
              <a:ext uri="{FF2B5EF4-FFF2-40B4-BE49-F238E27FC236}">
                <a16:creationId xmlns:a16="http://schemas.microsoft.com/office/drawing/2014/main" id="{6E4EC190-B766-45CF-A12E-90BD5B367E36}"/>
              </a:ext>
            </a:extLst>
          </p:cNvPr>
          <p:cNvGrpSpPr>
            <a:grpSpLocks/>
          </p:cNvGrpSpPr>
          <p:nvPr/>
        </p:nvGrpSpPr>
        <p:grpSpPr bwMode="auto">
          <a:xfrm>
            <a:off x="6864350" y="2901950"/>
            <a:ext cx="1206500" cy="444500"/>
            <a:chOff x="4324" y="1828"/>
            <a:chExt cx="760" cy="280"/>
          </a:xfrm>
        </p:grpSpPr>
        <p:sp>
          <p:nvSpPr>
            <p:cNvPr id="82970" name="Rectangle 26">
              <a:extLst>
                <a:ext uri="{FF2B5EF4-FFF2-40B4-BE49-F238E27FC236}">
                  <a16:creationId xmlns:a16="http://schemas.microsoft.com/office/drawing/2014/main" id="{D7FB8559-E508-49C8-BAA3-B4D5F39841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4" y="1828"/>
              <a:ext cx="760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71" name="Rectangle 27">
              <a:extLst>
                <a:ext uri="{FF2B5EF4-FFF2-40B4-BE49-F238E27FC236}">
                  <a16:creationId xmlns:a16="http://schemas.microsoft.com/office/drawing/2014/main" id="{44B6046E-3B90-40D2-931B-C7237E5BD8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02" y="1878"/>
              <a:ext cx="35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altLang="en-US" sz="1400" b="1">
                  <a:latin typeface="Arial" panose="020B0604020202020204" pitchFamily="34" charset="0"/>
                </a:rPr>
                <a:t>Data</a:t>
              </a:r>
            </a:p>
          </p:txBody>
        </p:sp>
      </p:grpSp>
      <p:grpSp>
        <p:nvGrpSpPr>
          <p:cNvPr id="82972" name="Group 28">
            <a:extLst>
              <a:ext uri="{FF2B5EF4-FFF2-40B4-BE49-F238E27FC236}">
                <a16:creationId xmlns:a16="http://schemas.microsoft.com/office/drawing/2014/main" id="{C5240C54-3EBA-44DB-8438-A846D88E142B}"/>
              </a:ext>
            </a:extLst>
          </p:cNvPr>
          <p:cNvGrpSpPr>
            <a:grpSpLocks/>
          </p:cNvGrpSpPr>
          <p:nvPr/>
        </p:nvGrpSpPr>
        <p:grpSpPr bwMode="auto">
          <a:xfrm>
            <a:off x="7016750" y="3054350"/>
            <a:ext cx="1206500" cy="444500"/>
            <a:chOff x="4420" y="1924"/>
            <a:chExt cx="760" cy="280"/>
          </a:xfrm>
        </p:grpSpPr>
        <p:sp>
          <p:nvSpPr>
            <p:cNvPr id="82973" name="Rectangle 29">
              <a:extLst>
                <a:ext uri="{FF2B5EF4-FFF2-40B4-BE49-F238E27FC236}">
                  <a16:creationId xmlns:a16="http://schemas.microsoft.com/office/drawing/2014/main" id="{0AD27EE8-E99C-4BD3-A3BF-A8169EF280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0" y="1924"/>
              <a:ext cx="760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74" name="Rectangle 30">
              <a:extLst>
                <a:ext uri="{FF2B5EF4-FFF2-40B4-BE49-F238E27FC236}">
                  <a16:creationId xmlns:a16="http://schemas.microsoft.com/office/drawing/2014/main" id="{7EA3DA89-B46B-4578-99F4-6F8E7C6175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8" y="1974"/>
              <a:ext cx="35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altLang="en-US" sz="1400" b="1">
                  <a:latin typeface="Arial" panose="020B0604020202020204" pitchFamily="34" charset="0"/>
                </a:rPr>
                <a:t>Data</a:t>
              </a:r>
            </a:p>
          </p:txBody>
        </p:sp>
      </p:grpSp>
      <p:grpSp>
        <p:nvGrpSpPr>
          <p:cNvPr id="82975" name="Group 31">
            <a:extLst>
              <a:ext uri="{FF2B5EF4-FFF2-40B4-BE49-F238E27FC236}">
                <a16:creationId xmlns:a16="http://schemas.microsoft.com/office/drawing/2014/main" id="{FA6B1122-0997-489C-B446-C9B1EA5F2219}"/>
              </a:ext>
            </a:extLst>
          </p:cNvPr>
          <p:cNvGrpSpPr>
            <a:grpSpLocks/>
          </p:cNvGrpSpPr>
          <p:nvPr/>
        </p:nvGrpSpPr>
        <p:grpSpPr bwMode="auto">
          <a:xfrm>
            <a:off x="7169150" y="3206750"/>
            <a:ext cx="1206500" cy="444500"/>
            <a:chOff x="4516" y="2020"/>
            <a:chExt cx="760" cy="280"/>
          </a:xfrm>
        </p:grpSpPr>
        <p:sp>
          <p:nvSpPr>
            <p:cNvPr id="82976" name="Rectangle 32">
              <a:extLst>
                <a:ext uri="{FF2B5EF4-FFF2-40B4-BE49-F238E27FC236}">
                  <a16:creationId xmlns:a16="http://schemas.microsoft.com/office/drawing/2014/main" id="{742AD817-F39D-4071-97C5-F6FAA0D87A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6" y="2020"/>
              <a:ext cx="760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77" name="Rectangle 33">
              <a:extLst>
                <a:ext uri="{FF2B5EF4-FFF2-40B4-BE49-F238E27FC236}">
                  <a16:creationId xmlns:a16="http://schemas.microsoft.com/office/drawing/2014/main" id="{F8A101B8-2291-459B-A919-330A6EB752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4" y="2070"/>
              <a:ext cx="35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altLang="en-US" sz="1400" b="1">
                  <a:latin typeface="Arial" panose="020B0604020202020204" pitchFamily="34" charset="0"/>
                </a:rPr>
                <a:t>Data</a:t>
              </a:r>
            </a:p>
          </p:txBody>
        </p:sp>
      </p:grpSp>
      <p:grpSp>
        <p:nvGrpSpPr>
          <p:cNvPr id="82978" name="Group 34">
            <a:extLst>
              <a:ext uri="{FF2B5EF4-FFF2-40B4-BE49-F238E27FC236}">
                <a16:creationId xmlns:a16="http://schemas.microsoft.com/office/drawing/2014/main" id="{F7CF0305-E367-4E9A-86CB-38CA9D9AE165}"/>
              </a:ext>
            </a:extLst>
          </p:cNvPr>
          <p:cNvGrpSpPr>
            <a:grpSpLocks/>
          </p:cNvGrpSpPr>
          <p:nvPr/>
        </p:nvGrpSpPr>
        <p:grpSpPr bwMode="auto">
          <a:xfrm>
            <a:off x="7321550" y="3359150"/>
            <a:ext cx="1206500" cy="444500"/>
            <a:chOff x="4612" y="2116"/>
            <a:chExt cx="760" cy="280"/>
          </a:xfrm>
        </p:grpSpPr>
        <p:sp>
          <p:nvSpPr>
            <p:cNvPr id="82979" name="Rectangle 35">
              <a:extLst>
                <a:ext uri="{FF2B5EF4-FFF2-40B4-BE49-F238E27FC236}">
                  <a16:creationId xmlns:a16="http://schemas.microsoft.com/office/drawing/2014/main" id="{ECCC2FCA-6BBA-4AEA-A455-14EB8E6DEE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2" y="2116"/>
              <a:ext cx="760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80" name="Rectangle 36">
              <a:extLst>
                <a:ext uri="{FF2B5EF4-FFF2-40B4-BE49-F238E27FC236}">
                  <a16:creationId xmlns:a16="http://schemas.microsoft.com/office/drawing/2014/main" id="{63850851-6749-418E-8AC7-100EBEAAA0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0" y="2166"/>
              <a:ext cx="35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altLang="en-US" sz="1400" b="1">
                  <a:latin typeface="Arial" panose="020B0604020202020204" pitchFamily="34" charset="0"/>
                </a:rPr>
                <a:t>Data</a:t>
              </a:r>
            </a:p>
          </p:txBody>
        </p:sp>
      </p:grpSp>
      <p:grpSp>
        <p:nvGrpSpPr>
          <p:cNvPr id="82981" name="Group 37">
            <a:extLst>
              <a:ext uri="{FF2B5EF4-FFF2-40B4-BE49-F238E27FC236}">
                <a16:creationId xmlns:a16="http://schemas.microsoft.com/office/drawing/2014/main" id="{F01032D5-460E-4FA6-AB12-F1632305B2EB}"/>
              </a:ext>
            </a:extLst>
          </p:cNvPr>
          <p:cNvGrpSpPr>
            <a:grpSpLocks/>
          </p:cNvGrpSpPr>
          <p:nvPr/>
        </p:nvGrpSpPr>
        <p:grpSpPr bwMode="auto">
          <a:xfrm>
            <a:off x="7473950" y="3511550"/>
            <a:ext cx="1206500" cy="444500"/>
            <a:chOff x="4708" y="2212"/>
            <a:chExt cx="760" cy="280"/>
          </a:xfrm>
        </p:grpSpPr>
        <p:sp>
          <p:nvSpPr>
            <p:cNvPr id="82982" name="Rectangle 38">
              <a:extLst>
                <a:ext uri="{FF2B5EF4-FFF2-40B4-BE49-F238E27FC236}">
                  <a16:creationId xmlns:a16="http://schemas.microsoft.com/office/drawing/2014/main" id="{B740B636-50D3-45F8-B514-83536A78DF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8" y="2212"/>
              <a:ext cx="760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83" name="Rectangle 39">
              <a:extLst>
                <a:ext uri="{FF2B5EF4-FFF2-40B4-BE49-F238E27FC236}">
                  <a16:creationId xmlns:a16="http://schemas.microsoft.com/office/drawing/2014/main" id="{6B4F68BC-DF78-4248-9AAC-5D9FA9B614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6" y="2262"/>
              <a:ext cx="35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altLang="en-US" sz="1400" b="1">
                  <a:latin typeface="Arial" panose="020B0604020202020204" pitchFamily="34" charset="0"/>
                </a:rPr>
                <a:t>Data</a:t>
              </a:r>
            </a:p>
          </p:txBody>
        </p:sp>
      </p:grpSp>
      <p:sp>
        <p:nvSpPr>
          <p:cNvPr id="82984" name="Rectangle 40">
            <a:extLst>
              <a:ext uri="{FF2B5EF4-FFF2-40B4-BE49-F238E27FC236}">
                <a16:creationId xmlns:a16="http://schemas.microsoft.com/office/drawing/2014/main" id="{9F13AF25-F971-4224-9BEF-1182B8FD93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925" y="4418013"/>
            <a:ext cx="63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1600">
                <a:latin typeface="Arial" panose="020B0604020202020204" pitchFamily="34" charset="0"/>
              </a:rPr>
              <a:t>Time</a:t>
            </a:r>
          </a:p>
        </p:txBody>
      </p:sp>
      <p:sp>
        <p:nvSpPr>
          <p:cNvPr id="82985" name="Line 41">
            <a:extLst>
              <a:ext uri="{FF2B5EF4-FFF2-40B4-BE49-F238E27FC236}">
                <a16:creationId xmlns:a16="http://schemas.microsoft.com/office/drawing/2014/main" id="{8ADAEB6B-EC4B-4CD8-9D08-44A177E1634F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572000"/>
            <a:ext cx="5257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AD31D8-8100-4D8B-B46D-6283C6E031D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6738C-DC6A-4BC0-9D82-62EFB389406C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797BE25F-5E5C-49CB-860C-2AAB86A3E0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Some Basic Concepts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04A6964A-2999-403D-8EE8-1BA355F0CB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Processes can be collected into </a:t>
            </a:r>
            <a:r>
              <a:rPr lang="en-US" altLang="en-US" i="1" dirty="0"/>
              <a:t>groups</a:t>
            </a:r>
            <a:r>
              <a:rPr lang="en-US" altLang="en-US" dirty="0"/>
              <a:t>.</a:t>
            </a:r>
          </a:p>
          <a:p>
            <a:r>
              <a:rPr lang="en-US" altLang="en-US" dirty="0"/>
              <a:t>Each message is sent in a </a:t>
            </a:r>
            <a:r>
              <a:rPr lang="en-US" altLang="en-US" i="1" dirty="0"/>
              <a:t>context</a:t>
            </a:r>
            <a:r>
              <a:rPr lang="en-US" altLang="en-US" dirty="0"/>
              <a:t>, and must be received in the same context.</a:t>
            </a:r>
          </a:p>
          <a:p>
            <a:r>
              <a:rPr lang="en-US" altLang="en-US" dirty="0"/>
              <a:t>Group + context </a:t>
            </a:r>
            <a:r>
              <a:rPr lang="en-US" altLang="en-US" dirty="0">
                <a:sym typeface="Wingdings" panose="05000000000000000000" pitchFamily="2" charset="2"/>
              </a:rPr>
              <a:t></a:t>
            </a:r>
            <a:r>
              <a:rPr lang="en-US" altLang="en-US" dirty="0"/>
              <a:t> </a:t>
            </a:r>
            <a:r>
              <a:rPr lang="en-US" altLang="en-US" i="1" dirty="0"/>
              <a:t>communicator</a:t>
            </a:r>
            <a:r>
              <a:rPr lang="en-US" altLang="en-US" dirty="0"/>
              <a:t>.</a:t>
            </a:r>
          </a:p>
          <a:p>
            <a:endParaRPr lang="en-US" altLang="en-US" dirty="0"/>
          </a:p>
          <a:p>
            <a:r>
              <a:rPr lang="en-US" altLang="en-US" dirty="0"/>
              <a:t>There is a default communicator whose group contains all initial processes, called </a:t>
            </a:r>
            <a:r>
              <a:rPr lang="en-US" altLang="en-US" b="1" dirty="0">
                <a:latin typeface="Courier New" panose="02070309020205020404" pitchFamily="49" charset="0"/>
              </a:rPr>
              <a:t>MPI_COMM_WORLD</a:t>
            </a:r>
            <a:r>
              <a:rPr lang="en-US" altLang="en-US" dirty="0"/>
              <a:t>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6B0D89-2CB4-4F92-95D4-6F372F834DF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39B0D-BB4C-4455-A27D-B8A5D019BC87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29FFFC86-4904-4D82-8114-9210C7B4E5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MPI Datatypes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2334C8B4-A9F0-40B6-AC3B-D4A473692D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dirty="0"/>
              <a:t>Messages are described by a triple (address, count, datatype), where</a:t>
            </a:r>
          </a:p>
          <a:p>
            <a:r>
              <a:rPr lang="en-US" altLang="en-US" sz="2400" dirty="0"/>
              <a:t>An MPI </a:t>
            </a:r>
            <a:r>
              <a:rPr lang="en-US" altLang="en-US" sz="2400" i="1" dirty="0"/>
              <a:t>datatype </a:t>
            </a:r>
            <a:r>
              <a:rPr lang="en-US" altLang="en-US" sz="2400" dirty="0"/>
              <a:t>is recursively defined as:</a:t>
            </a:r>
          </a:p>
          <a:p>
            <a:pPr lvl="1"/>
            <a:r>
              <a:rPr lang="en-US" altLang="en-US" sz="2000" dirty="0"/>
              <a:t>predefined, corresponding to a data type from the language (e.g., MPI_INT, MPI_DOUBLE_PRECISION)</a:t>
            </a:r>
          </a:p>
          <a:p>
            <a:pPr lvl="1"/>
            <a:r>
              <a:rPr lang="en-US" altLang="en-US" sz="2000" dirty="0"/>
              <a:t>a contiguous array of MPI datatypes</a:t>
            </a:r>
          </a:p>
          <a:p>
            <a:pPr lvl="1"/>
            <a:r>
              <a:rPr lang="en-US" altLang="en-US" sz="2000" dirty="0"/>
              <a:t>a </a:t>
            </a:r>
            <a:r>
              <a:rPr lang="en-US" altLang="en-US" sz="2000" dirty="0" err="1"/>
              <a:t>strided</a:t>
            </a:r>
            <a:r>
              <a:rPr lang="en-US" altLang="en-US" sz="2000" dirty="0"/>
              <a:t> block of datatypes</a:t>
            </a:r>
          </a:p>
          <a:p>
            <a:pPr lvl="1"/>
            <a:r>
              <a:rPr lang="en-US" altLang="en-US" sz="2000" dirty="0"/>
              <a:t>an indexed array of blocks of datatypes</a:t>
            </a:r>
          </a:p>
          <a:p>
            <a:pPr lvl="1"/>
            <a:r>
              <a:rPr lang="en-US" altLang="en-US" sz="2000" dirty="0"/>
              <a:t>an arbitrary structure of datatypes</a:t>
            </a:r>
          </a:p>
          <a:p>
            <a:r>
              <a:rPr lang="en-US" altLang="en-US" sz="2400" dirty="0"/>
              <a:t>There are MPI functions to construct custom datatypes, such an array of (int, float) pairs, or a row of a matrix stored </a:t>
            </a:r>
            <a:r>
              <a:rPr lang="en-US" altLang="en-US" sz="2400" dirty="0" err="1"/>
              <a:t>columnwise</a:t>
            </a:r>
            <a:r>
              <a:rPr lang="en-US" altLang="en-US" sz="2400" dirty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69E2B-FC4C-4CF7-BE70-CA18BD781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 we’ll learn…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F4448-5C60-4F77-9415-DB461B40FA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Message Passing Interface (MPI)</a:t>
            </a:r>
          </a:p>
          <a:p>
            <a:pPr lvl="1"/>
            <a:r>
              <a:rPr lang="en-US" dirty="0"/>
              <a:t>Basics</a:t>
            </a:r>
          </a:p>
          <a:p>
            <a:pPr lvl="2"/>
            <a:r>
              <a:rPr lang="en-US" dirty="0"/>
              <a:t>Communicators</a:t>
            </a:r>
          </a:p>
          <a:p>
            <a:pPr lvl="2"/>
            <a:r>
              <a:rPr lang="en-US" dirty="0"/>
              <a:t>Datatypes</a:t>
            </a:r>
          </a:p>
          <a:p>
            <a:pPr lvl="1"/>
            <a:r>
              <a:rPr lang="en-US" dirty="0"/>
              <a:t>How to build &amp; run MPI programs</a:t>
            </a:r>
          </a:p>
          <a:p>
            <a:pPr lvl="1"/>
            <a:r>
              <a:rPr lang="en-US" dirty="0"/>
              <a:t>Send / Receive messages</a:t>
            </a:r>
          </a:p>
          <a:p>
            <a:pPr lvl="1"/>
            <a:r>
              <a:rPr lang="en-US" dirty="0"/>
              <a:t>Broadcast / Reduce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C38045-4E11-4F09-9E27-A2B9086CCA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B63106-BBEF-4D0F-B413-4AE6D6B1EE72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77029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5229E0-A1DA-4114-95EC-763387846F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AFC9F7-E992-4ACA-8EC6-CAFBD7032BAE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2359B46A-0B3F-453C-8BF7-7AC56DBB03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MPI Tags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E89F28AA-03DA-428D-982C-52C01EAB26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Messages are sent with an accompanying user-defined integer </a:t>
            </a:r>
            <a:r>
              <a:rPr lang="en-US" altLang="en-US" i="1"/>
              <a:t>tag</a:t>
            </a:r>
            <a:r>
              <a:rPr lang="en-US" altLang="en-US"/>
              <a:t>, to assist the receiving process in identifying the message.</a:t>
            </a:r>
          </a:p>
          <a:p>
            <a:r>
              <a:rPr lang="en-US" altLang="en-US"/>
              <a:t>Messages can be screened at the receiving end by specifying a specific tag, or not screened by specifying </a:t>
            </a:r>
            <a:r>
              <a:rPr lang="en-US" altLang="en-US" b="1">
                <a:latin typeface="Courier New" panose="02070309020205020404" pitchFamily="49" charset="0"/>
              </a:rPr>
              <a:t>MPI_ANY_TAG</a:t>
            </a:r>
            <a:r>
              <a:rPr lang="en-US" altLang="en-US"/>
              <a:t> as the tag in a receive.</a:t>
            </a:r>
          </a:p>
          <a:p>
            <a:r>
              <a:rPr lang="en-US" altLang="en-US"/>
              <a:t>Some non-MPI message-passing systems have called tags “message types”.  MPI calls them tags to avoid confusion with datatypes.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0F63-DAAA-4F49-BCF3-A94755FD96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2E6F6-D737-42CE-9072-E1B2E3A9F0CF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7E84BED6-CA50-4B6B-95BD-2A61618215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MPI Basic (Blocking) Send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486EF0D7-E552-4C05-AAB1-491E76230C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1534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 dirty="0"/>
              <a:t>MPI_SEND (start, count, datatype, </a:t>
            </a:r>
            <a:r>
              <a:rPr lang="en-US" altLang="en-US" sz="2400" dirty="0" err="1"/>
              <a:t>dest</a:t>
            </a:r>
            <a:r>
              <a:rPr lang="en-US" altLang="en-US" sz="2400" dirty="0"/>
              <a:t>, tag, comm)</a:t>
            </a:r>
          </a:p>
          <a:p>
            <a:pPr>
              <a:buFontTx/>
              <a:buNone/>
            </a:pPr>
            <a:endParaRPr lang="en-US" altLang="en-US" sz="2400" dirty="0"/>
          </a:p>
          <a:p>
            <a:pPr>
              <a:lnSpc>
                <a:spcPct val="80000"/>
              </a:lnSpc>
            </a:pPr>
            <a:r>
              <a:rPr lang="en-US" altLang="en-US" sz="2400" dirty="0"/>
              <a:t>The message buffer is described by (</a:t>
            </a:r>
            <a:r>
              <a:rPr lang="en-US" altLang="en-US" sz="2400" b="1" dirty="0">
                <a:latin typeface="Courier New" panose="02070309020205020404" pitchFamily="49" charset="0"/>
              </a:rPr>
              <a:t>start, count, datatype</a:t>
            </a:r>
            <a:r>
              <a:rPr lang="en-US" altLang="en-US" sz="2400" dirty="0"/>
              <a:t>).</a:t>
            </a:r>
          </a:p>
          <a:p>
            <a:r>
              <a:rPr lang="en-US" altLang="en-US" sz="2400" dirty="0"/>
              <a:t>The target process is specified by </a:t>
            </a:r>
            <a:r>
              <a:rPr lang="en-US" altLang="en-US" sz="2400" b="1" dirty="0" err="1">
                <a:latin typeface="Courier New" panose="02070309020205020404" pitchFamily="49" charset="0"/>
              </a:rPr>
              <a:t>dest</a:t>
            </a:r>
            <a:r>
              <a:rPr lang="en-US" altLang="en-US" sz="2400" dirty="0"/>
              <a:t>, which is the rank of the target process in the communicator specified by </a:t>
            </a:r>
            <a:r>
              <a:rPr lang="en-US" altLang="en-US" sz="2400" b="1" dirty="0">
                <a:latin typeface="Courier New" panose="02070309020205020404" pitchFamily="49" charset="0"/>
              </a:rPr>
              <a:t>comm</a:t>
            </a:r>
            <a:r>
              <a:rPr lang="en-US" altLang="en-US" sz="2400" dirty="0"/>
              <a:t>.</a:t>
            </a:r>
          </a:p>
          <a:p>
            <a:r>
              <a:rPr lang="en-US" altLang="en-US" sz="2400" dirty="0"/>
              <a:t>When this function returns, </a:t>
            </a:r>
            <a:r>
              <a:rPr lang="en-US" altLang="en-US" sz="2400" b="1" dirty="0"/>
              <a:t>the data has been delivered to the system </a:t>
            </a:r>
            <a:r>
              <a:rPr lang="en-US" altLang="en-US" sz="2400" dirty="0"/>
              <a:t>and the buffer can be reused.</a:t>
            </a:r>
          </a:p>
          <a:p>
            <a:pPr lvl="1"/>
            <a:r>
              <a:rPr lang="en-US" altLang="en-US" sz="2000" dirty="0"/>
              <a:t>Beware: The message may not have been received by the target process!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8654A4-6630-4956-88B3-7933202C1FE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914041-C04C-441E-9949-1F7C6634A758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19F515A6-57DD-4C83-9C3B-B1DD6E9CD8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MPI Basic (Blocking) Receive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60913F36-C398-4431-8EDA-DB8757B0A6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763000" cy="4724400"/>
          </a:xfrm>
        </p:spPr>
        <p:txBody>
          <a:bodyPr/>
          <a:lstStyle/>
          <a:p>
            <a:pPr>
              <a:lnSpc>
                <a:spcPct val="110000"/>
              </a:lnSpc>
              <a:buFontTx/>
              <a:buNone/>
            </a:pPr>
            <a:r>
              <a:rPr lang="en-US" altLang="en-US" sz="2400"/>
              <a:t>MPI_RECV(start, count, datatype, source, tag, comm, status)</a:t>
            </a:r>
          </a:p>
          <a:p>
            <a:pPr>
              <a:lnSpc>
                <a:spcPct val="110000"/>
              </a:lnSpc>
              <a:buFontTx/>
              <a:buNone/>
            </a:pPr>
            <a:endParaRPr lang="en-US" altLang="en-US" sz="2400"/>
          </a:p>
          <a:p>
            <a:pPr>
              <a:lnSpc>
                <a:spcPct val="110000"/>
              </a:lnSpc>
            </a:pPr>
            <a:r>
              <a:rPr lang="en-US" altLang="en-US" sz="2400"/>
              <a:t>Waits until a matching (on </a:t>
            </a:r>
            <a:r>
              <a:rPr lang="en-US" altLang="en-US" sz="2400" b="1">
                <a:latin typeface="Courier New" panose="02070309020205020404" pitchFamily="49" charset="0"/>
              </a:rPr>
              <a:t>source</a:t>
            </a:r>
            <a:r>
              <a:rPr lang="en-US" altLang="en-US" sz="2400"/>
              <a:t> and </a:t>
            </a:r>
            <a:r>
              <a:rPr lang="en-US" altLang="en-US" sz="2400" b="1">
                <a:latin typeface="Courier New" panose="02070309020205020404" pitchFamily="49" charset="0"/>
              </a:rPr>
              <a:t>tag</a:t>
            </a:r>
            <a:r>
              <a:rPr lang="en-US" altLang="en-US" sz="2400"/>
              <a:t>) message is received from the system, and the buffer can be used.</a:t>
            </a:r>
          </a:p>
          <a:p>
            <a:pPr>
              <a:lnSpc>
                <a:spcPct val="110000"/>
              </a:lnSpc>
            </a:pPr>
            <a:r>
              <a:rPr lang="en-US" altLang="en-US" sz="2400" b="1">
                <a:latin typeface="Courier New" panose="02070309020205020404" pitchFamily="49" charset="0"/>
              </a:rPr>
              <a:t>source </a:t>
            </a:r>
            <a:r>
              <a:rPr lang="en-US" altLang="en-US" sz="2400"/>
              <a:t>is rank in communicator specified by </a:t>
            </a:r>
            <a:r>
              <a:rPr lang="en-US" altLang="en-US" sz="2400" b="1">
                <a:latin typeface="Courier New" panose="02070309020205020404" pitchFamily="49" charset="0"/>
              </a:rPr>
              <a:t>comm</a:t>
            </a:r>
            <a:r>
              <a:rPr lang="en-US" altLang="en-US" sz="2400"/>
              <a:t>, or </a:t>
            </a:r>
            <a:r>
              <a:rPr lang="en-US" altLang="en-US" sz="2400" b="1">
                <a:latin typeface="Courier New" panose="02070309020205020404" pitchFamily="49" charset="0"/>
              </a:rPr>
              <a:t>MPI_ANY_SOURCE</a:t>
            </a:r>
            <a:r>
              <a:rPr lang="en-US" altLang="en-US" sz="2400"/>
              <a:t>.</a:t>
            </a:r>
          </a:p>
          <a:p>
            <a:pPr>
              <a:lnSpc>
                <a:spcPct val="110000"/>
              </a:lnSpc>
            </a:pPr>
            <a:r>
              <a:rPr lang="en-US" altLang="en-US" sz="2400" b="1">
                <a:latin typeface="Courier New" panose="02070309020205020404" pitchFamily="49" charset="0"/>
              </a:rPr>
              <a:t>status</a:t>
            </a:r>
            <a:r>
              <a:rPr lang="en-US" altLang="en-US" sz="2400"/>
              <a:t> contains further information</a:t>
            </a:r>
          </a:p>
          <a:p>
            <a:pPr>
              <a:lnSpc>
                <a:spcPct val="110000"/>
              </a:lnSpc>
            </a:pPr>
            <a:r>
              <a:rPr lang="en-US" altLang="en-US" sz="2400"/>
              <a:t>Receiving fewer than </a:t>
            </a:r>
            <a:r>
              <a:rPr lang="en-US" altLang="en-US" sz="2400" b="1">
                <a:latin typeface="Courier New" panose="02070309020205020404" pitchFamily="49" charset="0"/>
              </a:rPr>
              <a:t>count</a:t>
            </a:r>
            <a:r>
              <a:rPr lang="en-US" altLang="en-US" sz="2400"/>
              <a:t> occurrences of </a:t>
            </a:r>
            <a:r>
              <a:rPr lang="en-US" altLang="en-US" sz="2400" b="1">
                <a:latin typeface="Courier New" panose="02070309020205020404" pitchFamily="49" charset="0"/>
              </a:rPr>
              <a:t>datatype</a:t>
            </a:r>
            <a:r>
              <a:rPr lang="en-US" altLang="en-US" sz="2400"/>
              <a:t> is OK, but receiving more is an error.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34154033-848E-473A-B151-58E8748C7C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B13AB4-817B-4F38-AB2A-7FAF16D4B138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100355" name="Rectangle 1027">
            <a:extLst>
              <a:ext uri="{FF2B5EF4-FFF2-40B4-BE49-F238E27FC236}">
                <a16:creationId xmlns:a16="http://schemas.microsoft.com/office/drawing/2014/main" id="{09D328EC-FD37-49B8-A1B6-E1EA409B98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848600" cy="1905000"/>
          </a:xfrm>
        </p:spPr>
        <p:txBody>
          <a:bodyPr/>
          <a:lstStyle/>
          <a:p>
            <a:r>
              <a:rPr lang="en-US" altLang="en-US" sz="2400"/>
              <a:t>Send a large message from process 0 to process 1</a:t>
            </a:r>
          </a:p>
          <a:p>
            <a:pPr lvl="1"/>
            <a:r>
              <a:rPr lang="en-US" altLang="en-US" sz="2000"/>
              <a:t>If there is insufficient storage at the destination, the send must wait for the user to provide the memory space (through a receive)</a:t>
            </a:r>
          </a:p>
          <a:p>
            <a:r>
              <a:rPr lang="en-US" altLang="en-US" sz="2400"/>
              <a:t>What happens with</a:t>
            </a:r>
            <a:br>
              <a:rPr lang="en-US" altLang="en-US" sz="2400"/>
            </a:br>
            <a:br>
              <a:rPr lang="en-US" altLang="en-US" sz="2400"/>
            </a:br>
            <a:br>
              <a:rPr lang="en-US" altLang="en-US" sz="2400"/>
            </a:br>
            <a:br>
              <a:rPr lang="en-US" altLang="en-US" sz="2400"/>
            </a:br>
            <a:endParaRPr lang="en-US" altLang="en-US" sz="2400"/>
          </a:p>
          <a:p>
            <a:endParaRPr lang="en-US" altLang="en-US" sz="2400"/>
          </a:p>
        </p:txBody>
      </p:sp>
      <p:sp>
        <p:nvSpPr>
          <p:cNvPr id="100354" name="Rectangle 1026">
            <a:extLst>
              <a:ext uri="{FF2B5EF4-FFF2-40B4-BE49-F238E27FC236}">
                <a16:creationId xmlns:a16="http://schemas.microsoft.com/office/drawing/2014/main" id="{6994A33D-7A0C-470B-B07B-19C9B43C9B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Sources of Deadlocks</a:t>
            </a:r>
          </a:p>
        </p:txBody>
      </p:sp>
      <p:grpSp>
        <p:nvGrpSpPr>
          <p:cNvPr id="100356" name="Group 1028">
            <a:extLst>
              <a:ext uri="{FF2B5EF4-FFF2-40B4-BE49-F238E27FC236}">
                <a16:creationId xmlns:a16="http://schemas.microsoft.com/office/drawing/2014/main" id="{D3F0934B-80DE-41C6-9DBB-3DB4240D5845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3657600"/>
            <a:ext cx="5943600" cy="1552575"/>
            <a:chOff x="864" y="3098"/>
            <a:chExt cx="3744" cy="978"/>
          </a:xfrm>
        </p:grpSpPr>
        <p:sp>
          <p:nvSpPr>
            <p:cNvPr id="100357" name="Text Box 1029">
              <a:extLst>
                <a:ext uri="{FF2B5EF4-FFF2-40B4-BE49-F238E27FC236}">
                  <a16:creationId xmlns:a16="http://schemas.microsoft.com/office/drawing/2014/main" id="{A85FB966-AA9F-49DF-99A2-C26BC61A4C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82" y="3098"/>
              <a:ext cx="921" cy="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Process 0</a:t>
              </a:r>
            </a:p>
            <a:p>
              <a:endParaRPr lang="en-US" altLang="en-US"/>
            </a:p>
            <a:p>
              <a:r>
                <a:rPr lang="en-US" altLang="en-US" b="1">
                  <a:latin typeface="Courier New" panose="02070309020205020404" pitchFamily="49" charset="0"/>
                </a:rPr>
                <a:t>Send(1)</a:t>
              </a:r>
            </a:p>
            <a:p>
              <a:r>
                <a:rPr lang="en-US" altLang="en-US" b="1">
                  <a:latin typeface="Courier New" panose="02070309020205020404" pitchFamily="49" charset="0"/>
                </a:rPr>
                <a:t>Recv(1)</a:t>
              </a:r>
              <a:endParaRPr lang="en-US" altLang="en-US"/>
            </a:p>
          </p:txBody>
        </p:sp>
        <p:sp>
          <p:nvSpPr>
            <p:cNvPr id="100358" name="Text Box 1030">
              <a:extLst>
                <a:ext uri="{FF2B5EF4-FFF2-40B4-BE49-F238E27FC236}">
                  <a16:creationId xmlns:a16="http://schemas.microsoft.com/office/drawing/2014/main" id="{1C3718D6-4FDE-477A-9BE6-EEF5919279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3098"/>
              <a:ext cx="921" cy="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Process 1</a:t>
              </a:r>
            </a:p>
            <a:p>
              <a:endParaRPr lang="en-US" altLang="en-US"/>
            </a:p>
            <a:p>
              <a:r>
                <a:rPr lang="en-US" altLang="en-US" b="1">
                  <a:latin typeface="Courier New" panose="02070309020205020404" pitchFamily="49" charset="0"/>
                </a:rPr>
                <a:t>Send(0)</a:t>
              </a:r>
            </a:p>
            <a:p>
              <a:r>
                <a:rPr lang="en-US" altLang="en-US" b="1">
                  <a:latin typeface="Courier New" panose="02070309020205020404" pitchFamily="49" charset="0"/>
                </a:rPr>
                <a:t>Recv(0)</a:t>
              </a:r>
            </a:p>
          </p:txBody>
        </p:sp>
        <p:sp>
          <p:nvSpPr>
            <p:cNvPr id="100359" name="Line 1031">
              <a:extLst>
                <a:ext uri="{FF2B5EF4-FFF2-40B4-BE49-F238E27FC236}">
                  <a16:creationId xmlns:a16="http://schemas.microsoft.com/office/drawing/2014/main" id="{6545512A-D6D3-4BB5-B08E-E8E7D26123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" y="3456"/>
              <a:ext cx="37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0360" name="Text Box 1032">
            <a:extLst>
              <a:ext uri="{FF2B5EF4-FFF2-40B4-BE49-F238E27FC236}">
                <a16:creationId xmlns:a16="http://schemas.microsoft.com/office/drawing/2014/main" id="{F011F604-CA15-4E83-8D5C-4E6148640E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562600"/>
            <a:ext cx="7696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687388" indent="-3524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2080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223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36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en-US" altLang="en-US">
                <a:latin typeface="Arial" panose="020B0604020202020204" pitchFamily="34" charset="0"/>
              </a:rPr>
              <a:t>This is called “unsafe” because it depends on the availability of system buffers</a:t>
            </a:r>
            <a:r>
              <a:rPr lang="en-US" altLang="en-US" sz="2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296869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86061-D359-48E5-AB7D-AEA9DB831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C0194B-D0C1-47F3-9BE1-913767AB2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mpi.h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assert.h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int main(int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char*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MPI_Init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int rank, size;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MPI_Comm_size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(MPI_COMM_WORLD, &amp;size);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MPI_Comm_rank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(MPI_COMM_WORLD, &amp;rank);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MPI_Status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status;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int msg = 1;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MPI_Recv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(&amp;msg, 1, MPI_INTEGER, (rank-1) % size, 0, MPI_COMM_WORLD, NULL);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MPI_Send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(&amp;msg, 1, MPI_INTEGER, (rank+1) % size, 0, MPI_COMM_WORLD);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("Process %d done.\n", rank);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MPI_Finalize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65D3CB-243C-4CF9-B35B-A6C4377CD6A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B63106-BBEF-4D0F-B413-4AE6D6B1EE72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62506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5E28AF-5420-40EA-9240-3797C846E52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328087-2C45-4CB9-82BE-AF956BC6EE0A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C3202403-DECD-4633-B3F5-0A2DA2A6D1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Introduction to Collective Operations in MPI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F6458D86-66DD-49D3-B10F-013C87CAD9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Collective operations are </a:t>
            </a:r>
            <a:r>
              <a:rPr lang="en-US" altLang="en-US" b="1" dirty="0"/>
              <a:t>called by all processes</a:t>
            </a:r>
            <a:r>
              <a:rPr lang="en-US" altLang="en-US" dirty="0"/>
              <a:t> in a communicator.</a:t>
            </a:r>
          </a:p>
          <a:p>
            <a:pPr>
              <a:lnSpc>
                <a:spcPct val="90000"/>
              </a:lnSpc>
            </a:pPr>
            <a:r>
              <a:rPr lang="en-US" altLang="en-US" b="1" dirty="0">
                <a:latin typeface="Courier New" panose="02070309020205020404" pitchFamily="49" charset="0"/>
              </a:rPr>
              <a:t>MPI_BCAST</a:t>
            </a:r>
            <a:r>
              <a:rPr lang="en-US" altLang="en-US" dirty="0"/>
              <a:t> distributes data from one process (the root) to all others in a communicator.</a:t>
            </a:r>
          </a:p>
          <a:p>
            <a:pPr>
              <a:lnSpc>
                <a:spcPct val="90000"/>
              </a:lnSpc>
            </a:pPr>
            <a:r>
              <a:rPr lang="en-US" altLang="en-US" b="1" dirty="0">
                <a:latin typeface="Courier New" panose="02070309020205020404" pitchFamily="49" charset="0"/>
              </a:rPr>
              <a:t>MPI_REDUCE</a:t>
            </a:r>
            <a:r>
              <a:rPr lang="en-US" altLang="en-US" dirty="0"/>
              <a:t> combines data from all processes in communicator and returns it to one process.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In many numerical algorithms, </a:t>
            </a:r>
            <a:r>
              <a:rPr lang="en-US" altLang="en-US" b="1" dirty="0">
                <a:latin typeface="Courier New" panose="02070309020205020404" pitchFamily="49" charset="0"/>
              </a:rPr>
              <a:t>SEND/RECEIVE</a:t>
            </a:r>
            <a:r>
              <a:rPr lang="en-US" altLang="en-US" dirty="0"/>
              <a:t> can be replaced by </a:t>
            </a:r>
            <a:r>
              <a:rPr lang="en-US" altLang="en-US" b="1" dirty="0">
                <a:latin typeface="Courier New" panose="02070309020205020404" pitchFamily="49" charset="0"/>
              </a:rPr>
              <a:t>BCAST/REDUCE</a:t>
            </a:r>
            <a:r>
              <a:rPr lang="en-US" altLang="en-US" dirty="0"/>
              <a:t>, improving both simplicity and efficiency.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BDC07-E5EA-4B9B-8C6C-C836CEEDC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Bcast</a:t>
            </a:r>
            <a:r>
              <a:rPr lang="en-US" dirty="0"/>
              <a:t>/Reduce example: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A41B4-5684-4E00-8254-29910E5FF4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5181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int main(int </a:t>
            </a:r>
            <a:r>
              <a:rPr lang="en-US" altLang="en-US" sz="1600" dirty="0" err="1">
                <a:latin typeface="Courier New" panose="02070309020205020404" pitchFamily="49" charset="0"/>
              </a:rPr>
              <a:t>argc</a:t>
            </a:r>
            <a:r>
              <a:rPr lang="en-US" altLang="en-US" sz="1600" dirty="0">
                <a:latin typeface="Courier New" panose="02070309020205020404" pitchFamily="49" charset="0"/>
              </a:rPr>
              <a:t>, char *</a:t>
            </a:r>
            <a:r>
              <a:rPr lang="en-US" altLang="en-US" sz="1600" dirty="0" err="1">
                <a:latin typeface="Courier New" panose="02070309020205020404" pitchFamily="49" charset="0"/>
              </a:rPr>
              <a:t>argv</a:t>
            </a:r>
            <a:r>
              <a:rPr lang="en-US" altLang="en-US" sz="1600" dirty="0">
                <a:latin typeface="Courier New" panose="02070309020205020404" pitchFamily="49" charset="0"/>
              </a:rPr>
              <a:t>[]) {</a:t>
            </a:r>
            <a:br>
              <a:rPr lang="en-US" altLang="en-US" sz="1600" dirty="0">
                <a:latin typeface="Courier New" panose="02070309020205020404" pitchFamily="49" charset="0"/>
              </a:rPr>
            </a:br>
            <a:r>
              <a:rPr lang="en-US" altLang="en-US" sz="1600" dirty="0">
                <a:latin typeface="Courier New" panose="02070309020205020404" pitchFamily="49" charset="0"/>
              </a:rPr>
              <a:t>int n;</a:t>
            </a:r>
            <a:br>
              <a:rPr lang="en-US" altLang="en-US" sz="1600" dirty="0">
                <a:latin typeface="Courier New" panose="02070309020205020404" pitchFamily="49" charset="0"/>
              </a:rPr>
            </a:br>
            <a:r>
              <a:rPr lang="en-US" altLang="en-US" sz="1600" dirty="0">
                <a:latin typeface="Courier New" panose="02070309020205020404" pitchFamily="49" charset="0"/>
              </a:rPr>
              <a:t>double PI25DT = 3.141592653589793238462643;</a:t>
            </a:r>
            <a:br>
              <a:rPr lang="en-US" altLang="en-US" sz="1600" dirty="0">
                <a:latin typeface="Courier New" panose="02070309020205020404" pitchFamily="49" charset="0"/>
              </a:rPr>
            </a:br>
            <a:r>
              <a:rPr lang="en-US" altLang="en-US" sz="1600" dirty="0">
                <a:latin typeface="Courier New" panose="02070309020205020404" pitchFamily="49" charset="0"/>
              </a:rPr>
              <a:t>while (true) {</a:t>
            </a:r>
            <a:br>
              <a:rPr lang="en-US" altLang="en-US" sz="1600" dirty="0">
                <a:latin typeface="Courier New" panose="02070309020205020404" pitchFamily="49" charset="0"/>
              </a:rPr>
            </a:br>
            <a:r>
              <a:rPr lang="en-US" altLang="en-US" sz="1600" dirty="0">
                <a:latin typeface="Courier New" panose="02070309020205020404" pitchFamily="49" charset="0"/>
              </a:rPr>
              <a:t>  </a:t>
            </a:r>
            <a:r>
              <a:rPr lang="en-US" altLang="en-US" sz="1600" dirty="0" err="1">
                <a:latin typeface="Courier New" panose="02070309020205020404" pitchFamily="49" charset="0"/>
              </a:rPr>
              <a:t>printf</a:t>
            </a:r>
            <a:r>
              <a:rPr lang="en-US" altLang="en-US" sz="1600" dirty="0">
                <a:latin typeface="Courier New" panose="02070309020205020404" pitchFamily="49" charset="0"/>
              </a:rPr>
              <a:t>("Enter the number of intervals: (0 quits) ");</a:t>
            </a:r>
            <a:br>
              <a:rPr lang="en-US" altLang="en-US" sz="1600" dirty="0">
                <a:latin typeface="Courier New" panose="02070309020205020404" pitchFamily="49" charset="0"/>
              </a:rPr>
            </a:br>
            <a:r>
              <a:rPr lang="en-US" altLang="en-US" sz="1600" dirty="0">
                <a:latin typeface="Courier New" panose="02070309020205020404" pitchFamily="49" charset="0"/>
              </a:rPr>
              <a:t>  </a:t>
            </a:r>
            <a:r>
              <a:rPr lang="en-US" altLang="en-US" sz="1600" dirty="0" err="1">
                <a:latin typeface="Courier New" panose="02070309020205020404" pitchFamily="49" charset="0"/>
              </a:rPr>
              <a:t>scanf</a:t>
            </a:r>
            <a:r>
              <a:rPr lang="en-US" altLang="en-US" sz="1600" dirty="0">
                <a:latin typeface="Courier New" panose="02070309020205020404" pitchFamily="49" charset="0"/>
              </a:rPr>
              <a:t>("%</a:t>
            </a:r>
            <a:r>
              <a:rPr lang="en-US" altLang="en-US" sz="1600" dirty="0" err="1">
                <a:latin typeface="Courier New" panose="02070309020205020404" pitchFamily="49" charset="0"/>
              </a:rPr>
              <a:t>d",&amp;n</a:t>
            </a:r>
            <a:r>
              <a:rPr lang="en-US" altLang="en-US" sz="1600" dirty="0">
                <a:latin typeface="Courier New" panose="02070309020205020404" pitchFamily="49" charset="0"/>
              </a:rPr>
              <a:t>);</a:t>
            </a:r>
            <a:br>
              <a:rPr lang="en-US" altLang="en-US" sz="1600" dirty="0">
                <a:latin typeface="Courier New" panose="02070309020205020404" pitchFamily="49" charset="0"/>
              </a:rPr>
            </a:br>
            <a:r>
              <a:rPr lang="en-US" altLang="en-US" sz="1600" dirty="0">
                <a:latin typeface="Courier New" panose="02070309020205020404" pitchFamily="49" charset="0"/>
              </a:rPr>
              <a:t>  if (n == 0)</a:t>
            </a:r>
          </a:p>
          <a:p>
            <a:pPr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	    break;</a:t>
            </a:r>
            <a:br>
              <a:rPr lang="en-US" altLang="en-US" sz="1600" dirty="0">
                <a:latin typeface="Courier New" panose="02070309020205020404" pitchFamily="49" charset="0"/>
              </a:rPr>
            </a:br>
            <a:r>
              <a:rPr lang="en-US" altLang="en-US" sz="1600" dirty="0">
                <a:latin typeface="Courier New" panose="02070309020205020404" pitchFamily="49" charset="0"/>
              </a:rPr>
              <a:t>  double h = 1.0 / (double) n;</a:t>
            </a:r>
            <a:br>
              <a:rPr lang="en-US" altLang="en-US" sz="1600" dirty="0">
                <a:latin typeface="Courier New" panose="02070309020205020404" pitchFamily="49" charset="0"/>
              </a:rPr>
            </a:br>
            <a:r>
              <a:rPr lang="en-US" altLang="en-US" sz="1600" dirty="0">
                <a:latin typeface="Courier New" panose="02070309020205020404" pitchFamily="49" charset="0"/>
              </a:rPr>
              <a:t>  double sum = 0.0;</a:t>
            </a:r>
            <a:br>
              <a:rPr lang="en-US" altLang="en-US" sz="1600" dirty="0">
                <a:latin typeface="Courier New" panose="02070309020205020404" pitchFamily="49" charset="0"/>
              </a:rPr>
            </a:br>
            <a:r>
              <a:rPr lang="en-US" altLang="en-US" sz="1600" dirty="0">
                <a:latin typeface="Courier New" panose="02070309020205020404" pitchFamily="49" charset="0"/>
              </a:rPr>
              <a:t>  </a:t>
            </a:r>
            <a:r>
              <a:rPr lang="en-US" altLang="en-US" sz="1600" b="1" dirty="0">
                <a:latin typeface="Courier New" panose="02070309020205020404" pitchFamily="49" charset="0"/>
              </a:rPr>
              <a:t>for (int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i</a:t>
            </a:r>
            <a:r>
              <a:rPr lang="en-US" altLang="en-US" sz="1600" b="1" dirty="0">
                <a:latin typeface="Courier New" panose="02070309020205020404" pitchFamily="49" charset="0"/>
              </a:rPr>
              <a:t> = 1;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i</a:t>
            </a:r>
            <a:r>
              <a:rPr lang="en-US" altLang="en-US" sz="1600" b="1" dirty="0">
                <a:latin typeface="Courier New" panose="02070309020205020404" pitchFamily="49" charset="0"/>
              </a:rPr>
              <a:t> &lt;= n;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i</a:t>
            </a:r>
            <a:r>
              <a:rPr lang="en-US" altLang="en-US" sz="1600" b="1" dirty="0">
                <a:latin typeface="Courier New" panose="02070309020205020404" pitchFamily="49" charset="0"/>
              </a:rPr>
              <a:t>++) {</a:t>
            </a:r>
            <a:br>
              <a:rPr lang="en-US" altLang="en-US" sz="1600" b="1" dirty="0">
                <a:latin typeface="Courier New" panose="02070309020205020404" pitchFamily="49" charset="0"/>
              </a:rPr>
            </a:br>
            <a:r>
              <a:rPr lang="en-US" altLang="en-US" sz="1600" b="1" dirty="0">
                <a:latin typeface="Courier New" panose="02070309020205020404" pitchFamily="49" charset="0"/>
              </a:rPr>
              <a:t>    double x = h * ((double)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i</a:t>
            </a:r>
            <a:r>
              <a:rPr lang="en-US" altLang="en-US" sz="1600" b="1" dirty="0">
                <a:latin typeface="Courier New" panose="02070309020205020404" pitchFamily="49" charset="0"/>
              </a:rPr>
              <a:t> - 0.5);</a:t>
            </a:r>
            <a:br>
              <a:rPr lang="en-US" altLang="en-US" sz="1600" b="1" dirty="0">
                <a:latin typeface="Courier New" panose="02070309020205020404" pitchFamily="49" charset="0"/>
              </a:rPr>
            </a:br>
            <a:r>
              <a:rPr lang="en-US" altLang="en-US" sz="1600" b="1" dirty="0">
                <a:latin typeface="Courier New" panose="02070309020205020404" pitchFamily="49" charset="0"/>
              </a:rPr>
              <a:t>    sum += 4.0 / (1.0 + x*x);</a:t>
            </a:r>
            <a:br>
              <a:rPr lang="en-US" altLang="en-US" sz="1600" b="1" dirty="0">
                <a:latin typeface="Courier New" panose="02070309020205020404" pitchFamily="49" charset="0"/>
              </a:rPr>
            </a:br>
            <a:r>
              <a:rPr lang="en-US" altLang="en-US" sz="1600" b="1" dirty="0">
                <a:latin typeface="Courier New" panose="02070309020205020404" pitchFamily="49" charset="0"/>
              </a:rPr>
              <a:t>  }</a:t>
            </a:r>
            <a:br>
              <a:rPr lang="en-US" altLang="en-US" sz="1600" b="1" dirty="0">
                <a:latin typeface="Courier New" panose="02070309020205020404" pitchFamily="49" charset="0"/>
              </a:rPr>
            </a:br>
            <a:r>
              <a:rPr lang="en-US" altLang="en-US" sz="1600" dirty="0">
                <a:latin typeface="Courier New" panose="02070309020205020404" pitchFamily="49" charset="0"/>
              </a:rPr>
              <a:t>  double </a:t>
            </a:r>
            <a:r>
              <a:rPr lang="en-US" altLang="en-US" sz="1600" dirty="0" err="1">
                <a:latin typeface="Courier New" panose="02070309020205020404" pitchFamily="49" charset="0"/>
              </a:rPr>
              <a:t>mypi</a:t>
            </a:r>
            <a:r>
              <a:rPr lang="en-US" altLang="en-US" sz="1600" dirty="0">
                <a:latin typeface="Courier New" panose="02070309020205020404" pitchFamily="49" charset="0"/>
              </a:rPr>
              <a:t> = h * sum;</a:t>
            </a:r>
            <a:br>
              <a:rPr lang="en-US" altLang="en-US" sz="1600" dirty="0">
                <a:latin typeface="Courier New" panose="02070309020205020404" pitchFamily="49" charset="0"/>
              </a:rPr>
            </a:br>
            <a:r>
              <a:rPr lang="en-US" altLang="en-US" sz="1600" dirty="0">
                <a:latin typeface="Courier New" panose="02070309020205020404" pitchFamily="49" charset="0"/>
              </a:rPr>
              <a:t>  if (</a:t>
            </a:r>
            <a:r>
              <a:rPr lang="en-US" altLang="en-US" sz="1600" dirty="0" err="1">
                <a:latin typeface="Courier New" panose="02070309020205020404" pitchFamily="49" charset="0"/>
              </a:rPr>
              <a:t>myid</a:t>
            </a:r>
            <a:r>
              <a:rPr lang="en-US" altLang="en-US" sz="1600" dirty="0">
                <a:latin typeface="Courier New" panose="02070309020205020404" pitchFamily="49" charset="0"/>
              </a:rPr>
              <a:t> == 0)</a:t>
            </a:r>
            <a:br>
              <a:rPr lang="en-US" altLang="en-US" sz="1600" dirty="0">
                <a:latin typeface="Courier New" panose="02070309020205020404" pitchFamily="49" charset="0"/>
              </a:rPr>
            </a:br>
            <a:r>
              <a:rPr lang="en-US" altLang="en-US" sz="1600" dirty="0">
                <a:latin typeface="Courier New" panose="02070309020205020404" pitchFamily="49" charset="0"/>
              </a:rPr>
              <a:t>    </a:t>
            </a:r>
            <a:r>
              <a:rPr lang="en-US" altLang="en-US" sz="1600" dirty="0" err="1">
                <a:latin typeface="Courier New" panose="02070309020205020404" pitchFamily="49" charset="0"/>
              </a:rPr>
              <a:t>printf</a:t>
            </a:r>
            <a:r>
              <a:rPr lang="en-US" altLang="en-US" sz="1600" dirty="0">
                <a:latin typeface="Courier New" panose="02070309020205020404" pitchFamily="49" charset="0"/>
              </a:rPr>
              <a:t>("pi is approximately %.16f, Error is %.16f\n",</a:t>
            </a:r>
          </a:p>
          <a:p>
            <a:pPr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	   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mypi</a:t>
            </a:r>
            <a:r>
              <a:rPr lang="en-US" altLang="en-US" sz="1600" dirty="0">
                <a:latin typeface="Courier New" panose="02070309020205020404" pitchFamily="49" charset="0"/>
              </a:rPr>
              <a:t>, fabs(</a:t>
            </a:r>
            <a:r>
              <a:rPr lang="en-US" altLang="en-US" sz="1600" dirty="0" err="1">
                <a:latin typeface="Courier New" panose="02070309020205020404" pitchFamily="49" charset="0"/>
              </a:rPr>
              <a:t>mypi</a:t>
            </a:r>
            <a:r>
              <a:rPr lang="en-US" altLang="en-US" sz="1600" dirty="0">
                <a:latin typeface="Courier New" panose="02070309020205020404" pitchFamily="49" charset="0"/>
              </a:rPr>
              <a:t> - PI25DT));</a:t>
            </a:r>
          </a:p>
          <a:p>
            <a:pPr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}</a:t>
            </a:r>
          </a:p>
          <a:p>
            <a:pPr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return 0;</a:t>
            </a:r>
          </a:p>
          <a:p>
            <a:pPr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}</a:t>
            </a:r>
          </a:p>
          <a:p>
            <a:pPr>
              <a:buFontTx/>
              <a:buNone/>
            </a:pPr>
            <a:endParaRPr lang="en-US" altLang="en-US" sz="1600" dirty="0">
              <a:latin typeface="Courier New" panose="02070309020205020404" pitchFamily="49" charset="0"/>
            </a:endParaRP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A3FBE0-A5DD-4010-BF2E-43D7BBD49B4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B63106-BBEF-4D0F-B413-4AE6D6B1EE72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20985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290367-34BB-43D5-9E82-6538C0B24F5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79484-4B37-473F-9774-DA9F9F8D1BB3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3016FD16-B15F-43C1-A627-D4E3953BC8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err="1"/>
              <a:t>Bcast</a:t>
            </a:r>
            <a:r>
              <a:rPr lang="en-US" altLang="en-US" dirty="0"/>
              <a:t>/Reduce example: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092C2F3A-E746-4478-BF05-512F369A6D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305800" cy="47244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#include "</a:t>
            </a:r>
            <a:r>
              <a:rPr lang="en-US" altLang="en-US" sz="1600" dirty="0" err="1">
                <a:latin typeface="Courier New" panose="02070309020205020404" pitchFamily="49" charset="0"/>
              </a:rPr>
              <a:t>mpi.h</a:t>
            </a:r>
            <a:r>
              <a:rPr lang="en-US" altLang="en-US" sz="1600" dirty="0">
                <a:latin typeface="Courier New" panose="02070309020205020404" pitchFamily="49" charset="0"/>
              </a:rPr>
              <a:t>"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#include &lt;</a:t>
            </a:r>
            <a:r>
              <a:rPr lang="en-US" altLang="en-US" sz="1600" dirty="0" err="1">
                <a:latin typeface="Courier New" panose="02070309020205020404" pitchFamily="49" charset="0"/>
              </a:rPr>
              <a:t>math.h</a:t>
            </a:r>
            <a:r>
              <a:rPr lang="en-US" altLang="en-US" sz="1600" dirty="0">
                <a:latin typeface="Courier New" panose="02070309020205020404" pitchFamily="49" charset="0"/>
              </a:rPr>
              <a:t>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int main(int </a:t>
            </a:r>
            <a:r>
              <a:rPr lang="en-US" altLang="en-US" sz="1600" dirty="0" err="1">
                <a:latin typeface="Courier New" panose="02070309020205020404" pitchFamily="49" charset="0"/>
              </a:rPr>
              <a:t>argc</a:t>
            </a:r>
            <a:r>
              <a:rPr lang="en-US" altLang="en-US" sz="1600" dirty="0">
                <a:latin typeface="Courier New" panose="02070309020205020404" pitchFamily="49" charset="0"/>
              </a:rPr>
              <a:t>, char *</a:t>
            </a:r>
            <a:r>
              <a:rPr lang="en-US" altLang="en-US" sz="1600" dirty="0" err="1">
                <a:latin typeface="Courier New" panose="02070309020205020404" pitchFamily="49" charset="0"/>
              </a:rPr>
              <a:t>argv</a:t>
            </a:r>
            <a:r>
              <a:rPr lang="en-US" altLang="en-US" sz="1600" dirty="0">
                <a:latin typeface="Courier New" panose="02070309020205020404" pitchFamily="49" charset="0"/>
              </a:rPr>
              <a:t>[])</a:t>
            </a:r>
          </a:p>
          <a:p>
            <a:pPr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{</a:t>
            </a:r>
          </a:p>
          <a:p>
            <a:pPr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	int </a:t>
            </a:r>
            <a:r>
              <a:rPr lang="en-US" altLang="en-US" sz="1600" dirty="0" err="1">
                <a:latin typeface="Courier New" panose="02070309020205020404" pitchFamily="49" charset="0"/>
              </a:rPr>
              <a:t>myid</a:t>
            </a:r>
            <a:r>
              <a:rPr lang="en-US" altLang="en-US" sz="1600" dirty="0">
                <a:latin typeface="Courier New" panose="02070309020205020404" pitchFamily="49" charset="0"/>
              </a:rPr>
              <a:t>, </a:t>
            </a:r>
            <a:r>
              <a:rPr lang="en-US" altLang="en-US" sz="1600" dirty="0" err="1">
                <a:latin typeface="Courier New" panose="02070309020205020404" pitchFamily="49" charset="0"/>
              </a:rPr>
              <a:t>numprocs</a:t>
            </a:r>
            <a:r>
              <a:rPr lang="en-US" altLang="en-US" sz="1600" dirty="0">
                <a:latin typeface="Courier New" panose="02070309020205020404" pitchFamily="49" charset="0"/>
              </a:rPr>
              <a:t>;</a:t>
            </a:r>
          </a:p>
          <a:p>
            <a:pPr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	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MPI_Init</a:t>
            </a:r>
            <a:r>
              <a:rPr lang="en-US" altLang="en-US" sz="1600" b="1" dirty="0">
                <a:latin typeface="Courier New" panose="02070309020205020404" pitchFamily="49" charset="0"/>
              </a:rPr>
              <a:t>(&amp;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argc</a:t>
            </a:r>
            <a:r>
              <a:rPr lang="en-US" altLang="en-US" sz="1600" b="1" dirty="0">
                <a:latin typeface="Courier New" panose="02070309020205020404" pitchFamily="49" charset="0"/>
              </a:rPr>
              <a:t>,&amp;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argv</a:t>
            </a:r>
            <a:r>
              <a:rPr lang="en-US" altLang="en-US" sz="1600" b="1" dirty="0">
                <a:latin typeface="Courier New" panose="02070309020205020404" pitchFamily="49" charset="0"/>
              </a:rPr>
              <a:t>);</a:t>
            </a:r>
            <a:br>
              <a:rPr lang="en-US" altLang="en-US" sz="1600" b="1" dirty="0">
                <a:latin typeface="Courier New" panose="02070309020205020404" pitchFamily="49" charset="0"/>
              </a:rPr>
            </a:br>
            <a:r>
              <a:rPr lang="en-US" altLang="en-US" sz="1600" b="1" dirty="0" err="1">
                <a:latin typeface="Courier New" panose="02070309020205020404" pitchFamily="49" charset="0"/>
              </a:rPr>
              <a:t>MPI_Comm_size</a:t>
            </a:r>
            <a:r>
              <a:rPr lang="en-US" altLang="en-US" sz="1600" b="1" dirty="0">
                <a:latin typeface="Courier New" panose="02070309020205020404" pitchFamily="49" charset="0"/>
              </a:rPr>
              <a:t>(MPI_COMM_WORLD,&amp;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numprocs</a:t>
            </a:r>
            <a:r>
              <a:rPr lang="en-US" altLang="en-US" sz="1600" b="1" dirty="0">
                <a:latin typeface="Courier New" panose="02070309020205020404" pitchFamily="49" charset="0"/>
              </a:rPr>
              <a:t>);</a:t>
            </a:r>
            <a:br>
              <a:rPr lang="en-US" altLang="en-US" sz="1600" b="1" dirty="0">
                <a:latin typeface="Courier New" panose="02070309020205020404" pitchFamily="49" charset="0"/>
              </a:rPr>
            </a:br>
            <a:r>
              <a:rPr lang="en-US" altLang="en-US" sz="1600" b="1" dirty="0" err="1">
                <a:latin typeface="Courier New" panose="02070309020205020404" pitchFamily="49" charset="0"/>
              </a:rPr>
              <a:t>MPI_Comm_rank</a:t>
            </a:r>
            <a:r>
              <a:rPr lang="en-US" altLang="en-US" sz="1600" b="1" dirty="0">
                <a:latin typeface="Courier New" panose="02070309020205020404" pitchFamily="49" charset="0"/>
              </a:rPr>
              <a:t>(MPI_COMM_WORLD,&amp;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myid</a:t>
            </a:r>
            <a:r>
              <a:rPr lang="en-US" altLang="en-US" sz="1600" b="1" dirty="0">
                <a:latin typeface="Courier New" panose="02070309020205020404" pitchFamily="49" charset="0"/>
              </a:rPr>
              <a:t>);</a:t>
            </a:r>
          </a:p>
          <a:p>
            <a:pPr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	double PI25DT = 3.141592653589793238462643;</a:t>
            </a:r>
          </a:p>
          <a:p>
            <a:pPr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	while (true)  {</a:t>
            </a:r>
            <a:br>
              <a:rPr lang="en-US" altLang="en-US" sz="1600" dirty="0">
                <a:latin typeface="Courier New" panose="02070309020205020404" pitchFamily="49" charset="0"/>
              </a:rPr>
            </a:br>
            <a:r>
              <a:rPr lang="en-US" altLang="en-US" sz="1600" dirty="0">
                <a:latin typeface="Courier New" panose="02070309020205020404" pitchFamily="49" charset="0"/>
              </a:rPr>
              <a:t>  </a:t>
            </a:r>
            <a:r>
              <a:rPr lang="en-US" altLang="en-US" sz="1600" b="1" dirty="0">
                <a:latin typeface="Courier New" panose="02070309020205020404" pitchFamily="49" charset="0"/>
              </a:rPr>
              <a:t>if (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myid</a:t>
            </a:r>
            <a:r>
              <a:rPr lang="en-US" altLang="en-US" sz="1600" b="1" dirty="0">
                <a:latin typeface="Courier New" panose="02070309020205020404" pitchFamily="49" charset="0"/>
              </a:rPr>
              <a:t> == 0) {</a:t>
            </a:r>
            <a:br>
              <a:rPr lang="en-US" altLang="en-US" sz="1600" b="1" dirty="0">
                <a:latin typeface="Courier New" panose="02070309020205020404" pitchFamily="49" charset="0"/>
              </a:rPr>
            </a:br>
            <a:r>
              <a:rPr lang="en-US" altLang="en-US" sz="1600" dirty="0">
                <a:latin typeface="Courier New" panose="02070309020205020404" pitchFamily="49" charset="0"/>
              </a:rPr>
              <a:t>    </a:t>
            </a:r>
            <a:r>
              <a:rPr lang="en-US" altLang="en-US" sz="1600" dirty="0" err="1">
                <a:latin typeface="Courier New" panose="02070309020205020404" pitchFamily="49" charset="0"/>
              </a:rPr>
              <a:t>printf</a:t>
            </a:r>
            <a:r>
              <a:rPr lang="en-US" altLang="en-US" sz="1600" dirty="0">
                <a:latin typeface="Courier New" panose="02070309020205020404" pitchFamily="49" charset="0"/>
              </a:rPr>
              <a:t>("Enter the number of intervals: (0 quits) ");</a:t>
            </a:r>
            <a:br>
              <a:rPr lang="en-US" altLang="en-US" sz="1600" dirty="0">
                <a:latin typeface="Courier New" panose="02070309020205020404" pitchFamily="49" charset="0"/>
              </a:rPr>
            </a:br>
            <a:r>
              <a:rPr lang="en-US" altLang="en-US" sz="1600" dirty="0">
                <a:latin typeface="Courier New" panose="02070309020205020404" pitchFamily="49" charset="0"/>
              </a:rPr>
              <a:t>    </a:t>
            </a:r>
            <a:r>
              <a:rPr lang="en-US" altLang="en-US" sz="1600" dirty="0" err="1">
                <a:latin typeface="Courier New" panose="02070309020205020404" pitchFamily="49" charset="0"/>
              </a:rPr>
              <a:t>scanf</a:t>
            </a:r>
            <a:r>
              <a:rPr lang="en-US" altLang="en-US" sz="1600" dirty="0">
                <a:latin typeface="Courier New" panose="02070309020205020404" pitchFamily="49" charset="0"/>
              </a:rPr>
              <a:t>("%</a:t>
            </a:r>
            <a:r>
              <a:rPr lang="en-US" altLang="en-US" sz="1600" dirty="0" err="1">
                <a:latin typeface="Courier New" panose="02070309020205020404" pitchFamily="49" charset="0"/>
              </a:rPr>
              <a:t>d",&amp;n</a:t>
            </a:r>
            <a:r>
              <a:rPr lang="en-US" altLang="en-US" sz="1600" dirty="0">
                <a:latin typeface="Courier New" panose="02070309020205020404" pitchFamily="49" charset="0"/>
              </a:rPr>
              <a:t>);</a:t>
            </a:r>
            <a:br>
              <a:rPr lang="en-US" altLang="en-US" sz="1600" dirty="0">
                <a:latin typeface="Courier New" panose="02070309020205020404" pitchFamily="49" charset="0"/>
              </a:rPr>
            </a:br>
            <a:r>
              <a:rPr lang="en-US" altLang="en-US" sz="1600" dirty="0">
                <a:latin typeface="Courier New" panose="02070309020205020404" pitchFamily="49" charset="0"/>
              </a:rPr>
              <a:t>  </a:t>
            </a:r>
            <a:r>
              <a:rPr lang="en-US" altLang="en-US" sz="1600" b="1" dirty="0">
                <a:latin typeface="Courier New" panose="02070309020205020404" pitchFamily="49" charset="0"/>
              </a:rPr>
              <a:t>}</a:t>
            </a:r>
            <a:br>
              <a:rPr lang="en-US" altLang="en-US" sz="1600" dirty="0">
                <a:latin typeface="Courier New" panose="02070309020205020404" pitchFamily="49" charset="0"/>
              </a:rPr>
            </a:br>
            <a:r>
              <a:rPr lang="en-US" altLang="en-US" sz="1600" dirty="0">
                <a:latin typeface="Courier New" panose="02070309020205020404" pitchFamily="49" charset="0"/>
              </a:rPr>
              <a:t> 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MPI_Bcast</a:t>
            </a:r>
            <a:r>
              <a:rPr lang="en-US" altLang="en-US" sz="1600" b="1" dirty="0">
                <a:latin typeface="Courier New" panose="02070309020205020404" pitchFamily="49" charset="0"/>
              </a:rPr>
              <a:t>(&amp;n, 1, MPI_INT, 0, MPI_COMM_WORLD);</a:t>
            </a:r>
            <a:br>
              <a:rPr lang="en-US" altLang="en-US" sz="1600" dirty="0">
                <a:latin typeface="Courier New" panose="02070309020205020404" pitchFamily="49" charset="0"/>
              </a:rPr>
            </a:br>
            <a:r>
              <a:rPr lang="en-US" altLang="en-US" sz="1600" dirty="0">
                <a:latin typeface="Courier New" panose="02070309020205020404" pitchFamily="49" charset="0"/>
              </a:rPr>
              <a:t>  if (n == 0)</a:t>
            </a:r>
          </a:p>
          <a:p>
            <a:pPr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	    break;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2CE05C-9BE4-4DAF-84E4-61364EC9A2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E9058-5D10-485F-80CC-EF98BCC6A250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F29CCABA-53A9-458E-A848-8C4FFBB6E8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Example:  PI in C - 2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7F1C5710-B33B-43E3-9DFA-0A9D22CC65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3820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	  double h = 1.0 / (double) n;</a:t>
            </a:r>
            <a:br>
              <a:rPr lang="en-US" altLang="en-US" sz="1600" dirty="0">
                <a:latin typeface="Courier New" panose="02070309020205020404" pitchFamily="49" charset="0"/>
              </a:rPr>
            </a:br>
            <a:r>
              <a:rPr lang="en-US" altLang="en-US" sz="1600" dirty="0">
                <a:latin typeface="Courier New" panose="02070309020205020404" pitchFamily="49" charset="0"/>
              </a:rPr>
              <a:t>  double sum = 0.0;</a:t>
            </a:r>
            <a:br>
              <a:rPr lang="en-US" altLang="en-US" sz="1600" dirty="0">
                <a:latin typeface="Courier New" panose="02070309020205020404" pitchFamily="49" charset="0"/>
              </a:rPr>
            </a:br>
            <a:r>
              <a:rPr lang="en-US" altLang="en-US" sz="1600" dirty="0">
                <a:latin typeface="Courier New" panose="02070309020205020404" pitchFamily="49" charset="0"/>
              </a:rPr>
              <a:t>  for (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 =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myid</a:t>
            </a:r>
            <a:r>
              <a:rPr lang="en-US" altLang="en-US" sz="1600" b="1" dirty="0">
                <a:latin typeface="Courier New" panose="02070309020205020404" pitchFamily="49" charset="0"/>
              </a:rPr>
              <a:t> + </a:t>
            </a:r>
            <a:r>
              <a:rPr lang="en-US" altLang="en-US" sz="1600" dirty="0">
                <a:latin typeface="Courier New" panose="02070309020205020404" pitchFamily="49" charset="0"/>
              </a:rPr>
              <a:t>1; 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 &lt;= n; 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 </a:t>
            </a:r>
            <a:r>
              <a:rPr lang="en-US" altLang="en-US" sz="1600" b="1" dirty="0">
                <a:latin typeface="Courier New" panose="02070309020205020404" pitchFamily="49" charset="0"/>
              </a:rPr>
              <a:t>+=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numprocs</a:t>
            </a:r>
            <a:r>
              <a:rPr lang="en-US" altLang="en-US" sz="1600" dirty="0">
                <a:latin typeface="Courier New" panose="02070309020205020404" pitchFamily="49" charset="0"/>
              </a:rPr>
              <a:t>) {</a:t>
            </a:r>
            <a:br>
              <a:rPr lang="en-US" altLang="en-US" sz="1600" dirty="0">
                <a:latin typeface="Courier New" panose="02070309020205020404" pitchFamily="49" charset="0"/>
              </a:rPr>
            </a:br>
            <a:r>
              <a:rPr lang="en-US" altLang="en-US" sz="1600" dirty="0">
                <a:latin typeface="Courier New" panose="02070309020205020404" pitchFamily="49" charset="0"/>
              </a:rPr>
              <a:t>    x = h * ((double)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 - 0.5);</a:t>
            </a:r>
            <a:br>
              <a:rPr lang="en-US" altLang="en-US" sz="1600" dirty="0">
                <a:latin typeface="Courier New" panose="02070309020205020404" pitchFamily="49" charset="0"/>
              </a:rPr>
            </a:br>
            <a:r>
              <a:rPr lang="en-US" altLang="en-US" sz="1600" dirty="0">
                <a:latin typeface="Courier New" panose="02070309020205020404" pitchFamily="49" charset="0"/>
              </a:rPr>
              <a:t>    sum += 4.0 / (1.0 + x*x);</a:t>
            </a:r>
            <a:br>
              <a:rPr lang="en-US" altLang="en-US" sz="1600" dirty="0">
                <a:latin typeface="Courier New" panose="02070309020205020404" pitchFamily="49" charset="0"/>
              </a:rPr>
            </a:br>
            <a:r>
              <a:rPr lang="en-US" altLang="en-US" sz="1600" dirty="0">
                <a:latin typeface="Courier New" panose="02070309020205020404" pitchFamily="49" charset="0"/>
              </a:rPr>
              <a:t>  }</a:t>
            </a:r>
            <a:br>
              <a:rPr lang="en-US" altLang="en-US" sz="1600" dirty="0">
                <a:latin typeface="Courier New" panose="02070309020205020404" pitchFamily="49" charset="0"/>
              </a:rPr>
            </a:br>
            <a:r>
              <a:rPr lang="en-US" altLang="en-US" sz="1600" dirty="0">
                <a:latin typeface="Courier New" panose="02070309020205020404" pitchFamily="49" charset="0"/>
              </a:rPr>
              <a:t>  double pi = 0.0;</a:t>
            </a:r>
            <a:br>
              <a:rPr lang="en-US" altLang="en-US" sz="1600" dirty="0">
                <a:latin typeface="Courier New" panose="02070309020205020404" pitchFamily="49" charset="0"/>
              </a:rPr>
            </a:br>
            <a:r>
              <a:rPr lang="en-US" altLang="en-US" sz="1600" dirty="0">
                <a:latin typeface="Courier New" panose="02070309020205020404" pitchFamily="49" charset="0"/>
              </a:rPr>
              <a:t>  double </a:t>
            </a:r>
            <a:r>
              <a:rPr lang="en-US" altLang="en-US" sz="1600" dirty="0" err="1">
                <a:latin typeface="Courier New" panose="02070309020205020404" pitchFamily="49" charset="0"/>
              </a:rPr>
              <a:t>mypi</a:t>
            </a:r>
            <a:r>
              <a:rPr lang="en-US" altLang="en-US" sz="1600" dirty="0">
                <a:latin typeface="Courier New" panose="02070309020205020404" pitchFamily="49" charset="0"/>
              </a:rPr>
              <a:t> = h * sum;</a:t>
            </a:r>
          </a:p>
          <a:p>
            <a:pPr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	 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MPI_Reduce</a:t>
            </a:r>
            <a:r>
              <a:rPr lang="en-US" altLang="en-US" sz="1600" b="1" dirty="0">
                <a:latin typeface="Courier New" panose="02070309020205020404" pitchFamily="49" charset="0"/>
              </a:rPr>
              <a:t>(&amp;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mypi</a:t>
            </a:r>
            <a:r>
              <a:rPr lang="en-US" altLang="en-US" sz="1600" b="1" dirty="0">
                <a:latin typeface="Courier New" panose="02070309020205020404" pitchFamily="49" charset="0"/>
              </a:rPr>
              <a:t>, &amp;pi, 1, MPI_DOUBLE,</a:t>
            </a:r>
          </a:p>
          <a:p>
            <a:pPr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	             MPI_SUM, 0, MPI_COMM_WORLD);</a:t>
            </a:r>
            <a:br>
              <a:rPr lang="en-US" altLang="en-US" sz="1600" dirty="0">
                <a:latin typeface="Courier New" panose="02070309020205020404" pitchFamily="49" charset="0"/>
              </a:rPr>
            </a:br>
            <a:r>
              <a:rPr lang="en-US" altLang="en-US" sz="1600" dirty="0">
                <a:latin typeface="Courier New" panose="02070309020205020404" pitchFamily="49" charset="0"/>
              </a:rPr>
              <a:t>  </a:t>
            </a:r>
            <a:r>
              <a:rPr lang="en-US" altLang="en-US" sz="1600" b="1" dirty="0">
                <a:latin typeface="Courier New" panose="02070309020205020404" pitchFamily="49" charset="0"/>
              </a:rPr>
              <a:t>if (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myid</a:t>
            </a:r>
            <a:r>
              <a:rPr lang="en-US" altLang="en-US" sz="1600" b="1" dirty="0">
                <a:latin typeface="Courier New" panose="02070309020205020404" pitchFamily="49" charset="0"/>
              </a:rPr>
              <a:t> == 0)</a:t>
            </a:r>
            <a:br>
              <a:rPr lang="en-US" altLang="en-US" sz="1600" dirty="0">
                <a:latin typeface="Courier New" panose="02070309020205020404" pitchFamily="49" charset="0"/>
              </a:rPr>
            </a:br>
            <a:r>
              <a:rPr lang="en-US" altLang="en-US" sz="1600" dirty="0">
                <a:latin typeface="Courier New" panose="02070309020205020404" pitchFamily="49" charset="0"/>
              </a:rPr>
              <a:t>    </a:t>
            </a:r>
            <a:r>
              <a:rPr lang="en-US" altLang="en-US" sz="1600" dirty="0" err="1">
                <a:latin typeface="Courier New" panose="02070309020205020404" pitchFamily="49" charset="0"/>
              </a:rPr>
              <a:t>printf</a:t>
            </a:r>
            <a:r>
              <a:rPr lang="en-US" altLang="en-US" sz="1600" dirty="0">
                <a:latin typeface="Courier New" panose="02070309020205020404" pitchFamily="49" charset="0"/>
              </a:rPr>
              <a:t>("pi is approximately %.16f, Error is %.16f\n",</a:t>
            </a:r>
            <a:br>
              <a:rPr lang="en-US" altLang="en-US" sz="1600" dirty="0">
                <a:latin typeface="Courier New" panose="02070309020205020404" pitchFamily="49" charset="0"/>
              </a:rPr>
            </a:br>
            <a:r>
              <a:rPr lang="en-US" altLang="en-US" sz="1600" dirty="0">
                <a:latin typeface="Courier New" panose="02070309020205020404" pitchFamily="49" charset="0"/>
              </a:rPr>
              <a:t>            pi, fabs(pi - PI25DT));</a:t>
            </a:r>
            <a:br>
              <a:rPr lang="en-US" altLang="en-US" sz="1600" dirty="0">
                <a:latin typeface="Courier New" panose="02070309020205020404" pitchFamily="49" charset="0"/>
              </a:rPr>
            </a:br>
            <a:r>
              <a:rPr lang="en-US" altLang="en-US" sz="1600" dirty="0">
                <a:latin typeface="Courier New" panose="02070309020205020404" pitchFamily="49" charset="0"/>
              </a:rPr>
              <a:t>}</a:t>
            </a:r>
            <a:br>
              <a:rPr lang="en-US" altLang="en-US" sz="1600" dirty="0">
                <a:latin typeface="Courier New" panose="02070309020205020404" pitchFamily="49" charset="0"/>
              </a:rPr>
            </a:br>
            <a:r>
              <a:rPr lang="en-US" altLang="en-US" sz="1600" b="1" dirty="0" err="1">
                <a:latin typeface="Courier New" panose="02070309020205020404" pitchFamily="49" charset="0"/>
              </a:rPr>
              <a:t>MPI_Finalize</a:t>
            </a:r>
            <a:r>
              <a:rPr lang="en-US" altLang="en-US" sz="1600" b="1" dirty="0">
                <a:latin typeface="Courier New" panose="02070309020205020404" pitchFamily="49" charset="0"/>
              </a:rPr>
              <a:t>();</a:t>
            </a:r>
          </a:p>
          <a:p>
            <a:pPr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return 0;</a:t>
            </a:r>
          </a:p>
          <a:p>
            <a:pPr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}</a:t>
            </a:r>
          </a:p>
          <a:p>
            <a:endParaRPr lang="en-US" altLang="en-US" sz="1600" dirty="0"/>
          </a:p>
        </p:txBody>
      </p:sp>
      <p:sp>
        <p:nvSpPr>
          <p:cNvPr id="2" name="Cloud 1">
            <a:extLst>
              <a:ext uri="{FF2B5EF4-FFF2-40B4-BE49-F238E27FC236}">
                <a16:creationId xmlns:a16="http://schemas.microsoft.com/office/drawing/2014/main" id="{F42690A9-BBC2-4940-B4BE-B64BB4444732}"/>
              </a:ext>
            </a:extLst>
          </p:cNvPr>
          <p:cNvSpPr/>
          <p:nvPr/>
        </p:nvSpPr>
        <p:spPr bwMode="auto">
          <a:xfrm>
            <a:off x="5029200" y="1371600"/>
            <a:ext cx="1905000" cy="685800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Strided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!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1EC0EE7-2EDD-B148-9672-9B6C3D790EE5}"/>
              </a:ext>
            </a:extLst>
          </p:cNvPr>
          <p:cNvSpPr/>
          <p:nvPr/>
        </p:nvSpPr>
        <p:spPr bwMode="auto">
          <a:xfrm>
            <a:off x="5181600" y="2525486"/>
            <a:ext cx="13716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Blocked?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566E35-F171-4838-A004-DF25C1113DD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423A77-05D4-4572-B41E-94DCDF65C96B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34500673-3903-4A3C-895C-BA45BA68C8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Some Simple Exercises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9BF6890C-37DF-4665-B547-0DE2A17F97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267200"/>
          </a:xfrm>
        </p:spPr>
        <p:txBody>
          <a:bodyPr/>
          <a:lstStyle/>
          <a:p>
            <a:r>
              <a:rPr lang="en-US" altLang="en-US"/>
              <a:t>Compile and run the</a:t>
            </a:r>
            <a:r>
              <a:rPr lang="en-US" altLang="en-US" b="1">
                <a:latin typeface="Courier New" panose="02070309020205020404" pitchFamily="49" charset="0"/>
              </a:rPr>
              <a:t> hello </a:t>
            </a:r>
            <a:r>
              <a:rPr lang="en-US" altLang="en-US"/>
              <a:t>and </a:t>
            </a:r>
            <a:r>
              <a:rPr lang="en-US" altLang="en-US" b="1">
                <a:latin typeface="Courier New" panose="02070309020205020404" pitchFamily="49" charset="0"/>
              </a:rPr>
              <a:t>pi </a:t>
            </a:r>
            <a:r>
              <a:rPr lang="en-US" altLang="en-US"/>
              <a:t>programs.</a:t>
            </a:r>
          </a:p>
          <a:p>
            <a:r>
              <a:rPr lang="en-US" altLang="en-US"/>
              <a:t>Modify the </a:t>
            </a:r>
            <a:r>
              <a:rPr lang="en-US" altLang="en-US" b="1">
                <a:latin typeface="Courier New" panose="02070309020205020404" pitchFamily="49" charset="0"/>
              </a:rPr>
              <a:t>pi </a:t>
            </a:r>
            <a:r>
              <a:rPr lang="en-US" altLang="en-US"/>
              <a:t>program to use send/receive instead of bcast/reduce.</a:t>
            </a:r>
          </a:p>
          <a:p>
            <a:r>
              <a:rPr lang="en-US" altLang="en-US"/>
              <a:t>Write a program that sends a message around a ring.  That is, process 0 reads a line from the terminal and sends it to process 1, who sends it to process 2, etc.  The last process sends it back to process 0, who prints it. </a:t>
            </a:r>
          </a:p>
          <a:p>
            <a:r>
              <a:rPr lang="en-US" altLang="en-US"/>
              <a:t>Time programs with </a:t>
            </a:r>
            <a:r>
              <a:rPr lang="en-US" altLang="en-US" b="1">
                <a:latin typeface="Courier New" panose="02070309020205020404" pitchFamily="49" charset="0"/>
              </a:rPr>
              <a:t>MPI_WTIME</a:t>
            </a:r>
            <a:r>
              <a:rPr lang="en-US" altLang="en-US"/>
              <a:t>.  (Find it.)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2B2439-1419-4382-A588-33A59441762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087788-64E7-40D3-9D85-63F643C43E67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67D29195-1FEF-49BB-9089-43496E744B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Message-Passing Model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ED6D263-F6D9-4780-80A5-96A96D4F2C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A </a:t>
            </a:r>
            <a:r>
              <a:rPr lang="en-US" altLang="en-US" i="1" dirty="0"/>
              <a:t>process</a:t>
            </a:r>
            <a:r>
              <a:rPr lang="en-US" altLang="en-US" dirty="0"/>
              <a:t> is (traditionally) a program counter and address space.</a:t>
            </a:r>
          </a:p>
          <a:p>
            <a:r>
              <a:rPr lang="en-US" altLang="en-US" dirty="0"/>
              <a:t>Processes may have multiple </a:t>
            </a:r>
            <a:r>
              <a:rPr lang="en-US" altLang="en-US" i="1" dirty="0"/>
              <a:t>threads</a:t>
            </a:r>
            <a:r>
              <a:rPr lang="en-US" altLang="en-US" dirty="0"/>
              <a:t> (program counters and associated stacks), which share a single address space.</a:t>
            </a:r>
          </a:p>
          <a:p>
            <a:r>
              <a:rPr lang="en-US" altLang="en-US" b="1" dirty="0"/>
              <a:t>MPI is for communication among processes</a:t>
            </a:r>
            <a:r>
              <a:rPr lang="en-US" altLang="en-US" dirty="0"/>
              <a:t> </a:t>
            </a:r>
          </a:p>
          <a:p>
            <a:pPr lvl="1"/>
            <a:r>
              <a:rPr lang="en-US" altLang="en-US" dirty="0"/>
              <a:t>Synchronization + data movement between address spaces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74CC07-9081-4DE6-9C2D-58ACA17E258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C49D10-9D7D-4927-897A-BF9435509571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52226" name="Rectangle 2">
            <a:extLst>
              <a:ext uri="{FF2B5EF4-FFF2-40B4-BE49-F238E27FC236}">
                <a16:creationId xmlns:a16="http://schemas.microsoft.com/office/drawing/2014/main" id="{BB72B82B-50FB-471B-9E1F-3259B543F1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Summary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0CBDAA3D-C8FE-45CA-B20C-CA983F87C4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altLang="en-US"/>
              <a:t>The parallel computing community has cooperated on the development of a standard for message-passing libraries.</a:t>
            </a:r>
          </a:p>
          <a:p>
            <a:pPr>
              <a:lnSpc>
                <a:spcPct val="110000"/>
              </a:lnSpc>
            </a:pPr>
            <a:r>
              <a:rPr lang="en-US" altLang="en-US"/>
              <a:t>There are many implementations, on nearly all platforms.</a:t>
            </a:r>
          </a:p>
          <a:p>
            <a:pPr>
              <a:lnSpc>
                <a:spcPct val="110000"/>
              </a:lnSpc>
            </a:pPr>
            <a:r>
              <a:rPr lang="en-US" altLang="en-US"/>
              <a:t>MPI subsets are easy to learn and use.</a:t>
            </a:r>
          </a:p>
          <a:p>
            <a:pPr>
              <a:lnSpc>
                <a:spcPct val="110000"/>
              </a:lnSpc>
            </a:pPr>
            <a:r>
              <a:rPr lang="en-US" altLang="en-US"/>
              <a:t>Lots of MPI material is available.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D3C0B-334F-4F48-BD4B-45925A270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Help!!!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8A772-C2B5-8047-9ABE-E4A36CD507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Courier" pitchFamily="2" charset="0"/>
              </a:rPr>
              <a:t>$ man &lt;</a:t>
            </a:r>
            <a:r>
              <a:rPr lang="en-US" sz="2400" dirty="0" err="1">
                <a:latin typeface="Courier" pitchFamily="2" charset="0"/>
              </a:rPr>
              <a:t>mpi_function_name</a:t>
            </a:r>
            <a:r>
              <a:rPr lang="en-US" sz="2400" dirty="0">
                <a:latin typeface="Courier" pitchFamily="2" charset="0"/>
              </a:rPr>
              <a:t>&gt;</a:t>
            </a:r>
          </a:p>
          <a:p>
            <a:r>
              <a:rPr lang="en-US" dirty="0"/>
              <a:t>LLNL:</a:t>
            </a:r>
          </a:p>
          <a:p>
            <a:pPr lvl="1"/>
            <a:r>
              <a:rPr lang="en-US" dirty="0"/>
              <a:t>https://</a:t>
            </a:r>
            <a:r>
              <a:rPr lang="en-US" dirty="0" err="1"/>
              <a:t>computing.llnl.gov</a:t>
            </a:r>
            <a:r>
              <a:rPr lang="en-US" dirty="0"/>
              <a:t>/tutorials/</a:t>
            </a:r>
            <a:r>
              <a:rPr lang="en-US" dirty="0" err="1"/>
              <a:t>mpi</a:t>
            </a:r>
            <a:r>
              <a:rPr lang="en-US" dirty="0"/>
              <a:t>/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81C360-7E91-B64D-AD05-59369CDA3A0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B63106-BBEF-4D0F-B413-4AE6D6B1EE72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4136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0A6EC0-192D-4B18-A50D-082B192489A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5BEED-7F7D-4D0B-8745-BCA40BB427E3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C5B5098A-93BE-4ACD-8813-B11A7CBCAB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MPI is Simple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6DE0FB4C-0B42-42CC-99D0-D069CA9EDF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Many parallel programs can be written using just these six functions:</a:t>
            </a:r>
          </a:p>
          <a:p>
            <a:pPr lvl="1">
              <a:lnSpc>
                <a:spcPct val="110000"/>
              </a:lnSpc>
            </a:pPr>
            <a:r>
              <a:rPr lang="en-US" altLang="en-US" b="1" dirty="0">
                <a:latin typeface="Courier New" panose="02070309020205020404" pitchFamily="49" charset="0"/>
              </a:rPr>
              <a:t>MPI_INIT</a:t>
            </a:r>
          </a:p>
          <a:p>
            <a:pPr lvl="1">
              <a:lnSpc>
                <a:spcPct val="110000"/>
              </a:lnSpc>
            </a:pPr>
            <a:r>
              <a:rPr lang="en-US" altLang="en-US" b="1" dirty="0">
                <a:latin typeface="Courier New" panose="02070309020205020404" pitchFamily="49" charset="0"/>
              </a:rPr>
              <a:t>MPI_FINALIZE</a:t>
            </a:r>
          </a:p>
          <a:p>
            <a:pPr lvl="1">
              <a:lnSpc>
                <a:spcPct val="110000"/>
              </a:lnSpc>
            </a:pPr>
            <a:r>
              <a:rPr lang="en-US" altLang="en-US" b="1" dirty="0">
                <a:latin typeface="Courier New" panose="02070309020205020404" pitchFamily="49" charset="0"/>
              </a:rPr>
              <a:t>MPI_COMM_SIZE</a:t>
            </a:r>
          </a:p>
          <a:p>
            <a:pPr lvl="1">
              <a:lnSpc>
                <a:spcPct val="110000"/>
              </a:lnSpc>
            </a:pPr>
            <a:r>
              <a:rPr lang="en-US" altLang="en-US" b="1" dirty="0">
                <a:latin typeface="Courier New" panose="02070309020205020404" pitchFamily="49" charset="0"/>
              </a:rPr>
              <a:t>MPI_COMM_RANK</a:t>
            </a:r>
          </a:p>
          <a:p>
            <a:pPr lvl="1">
              <a:lnSpc>
                <a:spcPct val="110000"/>
              </a:lnSpc>
            </a:pPr>
            <a:r>
              <a:rPr lang="en-US" altLang="en-US" b="1" dirty="0">
                <a:latin typeface="Courier New" panose="02070309020205020404" pitchFamily="49" charset="0"/>
              </a:rPr>
              <a:t>MPI_SEND</a:t>
            </a:r>
          </a:p>
          <a:p>
            <a:pPr lvl="1">
              <a:lnSpc>
                <a:spcPct val="110000"/>
              </a:lnSpc>
            </a:pPr>
            <a:r>
              <a:rPr lang="en-US" altLang="en-US" b="1" dirty="0">
                <a:latin typeface="Courier New" panose="02070309020205020404" pitchFamily="49" charset="0"/>
              </a:rPr>
              <a:t>MPI_RECV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4C6312F-675B-43E6-8213-53EC1A4658F0}"/>
              </a:ext>
            </a:extLst>
          </p:cNvPr>
          <p:cNvGrpSpPr/>
          <p:nvPr/>
        </p:nvGrpSpPr>
        <p:grpSpPr>
          <a:xfrm>
            <a:off x="4343400" y="2895600"/>
            <a:ext cx="3270906" cy="685800"/>
            <a:chOff x="4343400" y="2895600"/>
            <a:chExt cx="3270906" cy="685800"/>
          </a:xfrm>
        </p:grpSpPr>
        <p:sp>
          <p:nvSpPr>
            <p:cNvPr id="2" name="Right Brace 1">
              <a:extLst>
                <a:ext uri="{FF2B5EF4-FFF2-40B4-BE49-F238E27FC236}">
                  <a16:creationId xmlns:a16="http://schemas.microsoft.com/office/drawing/2014/main" id="{5B546B83-5EB6-4B38-A11B-75CE9BC43DBC}"/>
                </a:ext>
              </a:extLst>
            </p:cNvPr>
            <p:cNvSpPr/>
            <p:nvPr/>
          </p:nvSpPr>
          <p:spPr bwMode="auto">
            <a:xfrm>
              <a:off x="4343400" y="2895600"/>
              <a:ext cx="533400" cy="685800"/>
            </a:xfrm>
            <a:prstGeom prst="rightBrace">
              <a:avLst/>
            </a:prstGeom>
            <a:ln w="28575">
              <a:solidFill>
                <a:schemeClr val="accent6"/>
              </a:solidFill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757EA030-9680-45D8-8832-E6A5C81116AE}"/>
                </a:ext>
              </a:extLst>
            </p:cNvPr>
            <p:cNvSpPr txBox="1"/>
            <p:nvPr/>
          </p:nvSpPr>
          <p:spPr>
            <a:xfrm>
              <a:off x="4953000" y="3007667"/>
              <a:ext cx="26613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accent6"/>
                  </a:solidFill>
                  <a:latin typeface="+mn-lt"/>
                </a:rPr>
                <a:t>Setup / teardown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BA0E7F4-4DA4-4F4F-AC8C-AC13AA4F3172}"/>
              </a:ext>
            </a:extLst>
          </p:cNvPr>
          <p:cNvGrpSpPr/>
          <p:nvPr/>
        </p:nvGrpSpPr>
        <p:grpSpPr>
          <a:xfrm>
            <a:off x="4343400" y="3812232"/>
            <a:ext cx="2347576" cy="685800"/>
            <a:chOff x="4343400" y="2895600"/>
            <a:chExt cx="2347576" cy="685800"/>
          </a:xfrm>
        </p:grpSpPr>
        <p:sp>
          <p:nvSpPr>
            <p:cNvPr id="9" name="Right Brace 8">
              <a:extLst>
                <a:ext uri="{FF2B5EF4-FFF2-40B4-BE49-F238E27FC236}">
                  <a16:creationId xmlns:a16="http://schemas.microsoft.com/office/drawing/2014/main" id="{E2C52A42-F473-43DB-86CF-B6C4FB2290EB}"/>
                </a:ext>
              </a:extLst>
            </p:cNvPr>
            <p:cNvSpPr/>
            <p:nvPr/>
          </p:nvSpPr>
          <p:spPr bwMode="auto">
            <a:xfrm>
              <a:off x="4343400" y="2895600"/>
              <a:ext cx="533400" cy="685800"/>
            </a:xfrm>
            <a:prstGeom prst="rightBrace">
              <a:avLst/>
            </a:prstGeom>
            <a:ln w="28575">
              <a:solidFill>
                <a:schemeClr val="accent6"/>
              </a:solidFill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C5442BC-544D-4179-B6B8-FC26041589E6}"/>
                </a:ext>
              </a:extLst>
            </p:cNvPr>
            <p:cNvSpPr txBox="1"/>
            <p:nvPr/>
          </p:nvSpPr>
          <p:spPr>
            <a:xfrm>
              <a:off x="4953000" y="3007667"/>
              <a:ext cx="17379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accent6"/>
                  </a:solidFill>
                  <a:latin typeface="+mn-lt"/>
                </a:rPr>
                <a:t>Who am I?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9A19B26-A001-46F6-BA94-35142DACEBBA}"/>
              </a:ext>
            </a:extLst>
          </p:cNvPr>
          <p:cNvGrpSpPr/>
          <p:nvPr/>
        </p:nvGrpSpPr>
        <p:grpSpPr>
          <a:xfrm>
            <a:off x="4343400" y="4776977"/>
            <a:ext cx="3343041" cy="685800"/>
            <a:chOff x="4343400" y="2895600"/>
            <a:chExt cx="3343041" cy="685800"/>
          </a:xfrm>
        </p:grpSpPr>
        <p:sp>
          <p:nvSpPr>
            <p:cNvPr id="13" name="Right Brace 12">
              <a:extLst>
                <a:ext uri="{FF2B5EF4-FFF2-40B4-BE49-F238E27FC236}">
                  <a16:creationId xmlns:a16="http://schemas.microsoft.com/office/drawing/2014/main" id="{89F1050A-764F-42BC-BDF2-62FD74DE6861}"/>
                </a:ext>
              </a:extLst>
            </p:cNvPr>
            <p:cNvSpPr/>
            <p:nvPr/>
          </p:nvSpPr>
          <p:spPr bwMode="auto">
            <a:xfrm>
              <a:off x="4343400" y="2895600"/>
              <a:ext cx="533400" cy="685800"/>
            </a:xfrm>
            <a:prstGeom prst="rightBrace">
              <a:avLst/>
            </a:prstGeom>
            <a:ln w="28575">
              <a:solidFill>
                <a:schemeClr val="accent6"/>
              </a:solidFill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7C1786E-1C2B-4630-9269-A2B1936AE1FA}"/>
                </a:ext>
              </a:extLst>
            </p:cNvPr>
            <p:cNvSpPr txBox="1"/>
            <p:nvPr/>
          </p:nvSpPr>
          <p:spPr>
            <a:xfrm>
              <a:off x="4953000" y="3007667"/>
              <a:ext cx="273344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accent6"/>
                  </a:solidFill>
                  <a:latin typeface="+mn-lt"/>
                </a:rPr>
                <a:t>Message passing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02891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FE8B1-1B68-48E5-8F7C-5B52505F5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…But often painful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2783E-39B4-4ABD-B228-BDE697188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OpenMP, only needed a few #pragmas to make sequential code parallel</a:t>
            </a:r>
          </a:p>
          <a:p>
            <a:pPr lvl="1"/>
            <a:r>
              <a:rPr lang="en-US" dirty="0"/>
              <a:t>Easy because hardware takes care of data movement </a:t>
            </a:r>
            <a:r>
              <a:rPr lang="en-US" b="1" dirty="0"/>
              <a:t>implicitly</a:t>
            </a:r>
            <a:r>
              <a:rPr lang="en-US" dirty="0"/>
              <a:t> + guarantees coherence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 </a:t>
            </a:r>
            <a:r>
              <a:rPr lang="en-US" dirty="0"/>
              <a:t>Threads get the data they need when they need it automatically</a:t>
            </a:r>
          </a:p>
          <a:p>
            <a:endParaRPr lang="en-US" dirty="0"/>
          </a:p>
          <a:p>
            <a:r>
              <a:rPr lang="en-US" dirty="0"/>
              <a:t>MPI requires </a:t>
            </a:r>
            <a:r>
              <a:rPr lang="en-US" b="1" dirty="0"/>
              <a:t>explicit</a:t>
            </a:r>
            <a:r>
              <a:rPr lang="en-US" dirty="0"/>
              <a:t> data movement</a:t>
            </a:r>
          </a:p>
          <a:p>
            <a:r>
              <a:rPr lang="en-US" dirty="0">
                <a:sym typeface="Wingdings" panose="05000000000000000000" pitchFamily="2" charset="2"/>
              </a:rPr>
              <a:t> Programmer (that’s </a:t>
            </a:r>
            <a:r>
              <a:rPr lang="en-US" b="1" dirty="0">
                <a:sym typeface="Wingdings" panose="05000000000000000000" pitchFamily="2" charset="2"/>
              </a:rPr>
              <a:t>you!</a:t>
            </a:r>
            <a:r>
              <a:rPr lang="en-US" dirty="0">
                <a:sym typeface="Wingdings" panose="05000000000000000000" pitchFamily="2" charset="2"/>
              </a:rPr>
              <a:t>) must say exactly what data goes where and when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3723AE-540C-4167-A5F9-02E3BF07F47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B63106-BBEF-4D0F-B413-4AE6D6B1EE72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1656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7B53BD37-A981-45BC-888F-DD44DDC681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D2CDC4-54A4-4010-9E46-2C5C36F8418B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DDADF046-BB07-4EB3-B590-E541F20D9D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Cooperative Operations for Communication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DA8DD6BE-C0CB-4452-9C98-2D5F254ADC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1606550"/>
            <a:ext cx="7866063" cy="3390900"/>
          </a:xfrm>
        </p:spPr>
        <p:txBody>
          <a:bodyPr/>
          <a:lstStyle/>
          <a:p>
            <a:r>
              <a:rPr lang="en-US" altLang="en-US" sz="2400" dirty="0"/>
              <a:t>The message-passing approach makes the exchange of data </a:t>
            </a:r>
            <a:r>
              <a:rPr lang="en-US" altLang="en-US" sz="2400" i="1" dirty="0"/>
              <a:t>cooperative</a:t>
            </a:r>
            <a:r>
              <a:rPr lang="en-US" altLang="en-US" sz="2400" dirty="0"/>
              <a:t>.</a:t>
            </a:r>
          </a:p>
          <a:p>
            <a:r>
              <a:rPr lang="en-US" altLang="en-US" sz="2400" dirty="0"/>
              <a:t>Data is explicitly </a:t>
            </a:r>
            <a:r>
              <a:rPr lang="en-US" altLang="en-US" sz="2400" i="1" dirty="0"/>
              <a:t>sent</a:t>
            </a:r>
            <a:r>
              <a:rPr lang="en-US" altLang="en-US" sz="2400" dirty="0"/>
              <a:t> by one process and </a:t>
            </a:r>
            <a:r>
              <a:rPr lang="en-US" altLang="en-US" sz="2400" i="1" dirty="0"/>
              <a:t>received</a:t>
            </a:r>
            <a:r>
              <a:rPr lang="en-US" altLang="en-US" sz="2400" dirty="0"/>
              <a:t> by another.</a:t>
            </a:r>
          </a:p>
          <a:p>
            <a:r>
              <a:rPr lang="en-US" altLang="en-US" sz="2400" dirty="0"/>
              <a:t>An advantage is that any change in the receiving process’s memory is made with the receiver’s explicit participation.</a:t>
            </a:r>
          </a:p>
          <a:p>
            <a:r>
              <a:rPr lang="en-US" altLang="en-US" sz="2400" dirty="0">
                <a:sym typeface="Wingdings" panose="05000000000000000000" pitchFamily="2" charset="2"/>
              </a:rPr>
              <a:t> </a:t>
            </a:r>
            <a:r>
              <a:rPr lang="en-US" altLang="en-US" sz="2400" dirty="0"/>
              <a:t>Communication and synchronization combined!</a:t>
            </a:r>
          </a:p>
        </p:txBody>
      </p:sp>
      <p:grpSp>
        <p:nvGrpSpPr>
          <p:cNvPr id="9220" name="Group 4">
            <a:extLst>
              <a:ext uri="{FF2B5EF4-FFF2-40B4-BE49-F238E27FC236}">
                <a16:creationId xmlns:a16="http://schemas.microsoft.com/office/drawing/2014/main" id="{A4DEBDFD-56C0-4084-A13D-A893DBF14B81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5257800"/>
            <a:ext cx="4991100" cy="1295400"/>
            <a:chOff x="1392" y="3312"/>
            <a:chExt cx="3144" cy="816"/>
          </a:xfrm>
        </p:grpSpPr>
        <p:sp>
          <p:nvSpPr>
            <p:cNvPr id="9221" name="Text Box 5">
              <a:extLst>
                <a:ext uri="{FF2B5EF4-FFF2-40B4-BE49-F238E27FC236}">
                  <a16:creationId xmlns:a16="http://schemas.microsoft.com/office/drawing/2014/main" id="{A1CD5592-49C0-4C9D-A0E4-11A986C40F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3312"/>
              <a:ext cx="6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800"/>
                <a:t>Process 0</a:t>
              </a:r>
            </a:p>
          </p:txBody>
        </p:sp>
        <p:sp>
          <p:nvSpPr>
            <p:cNvPr id="9222" name="Text Box 6">
              <a:extLst>
                <a:ext uri="{FF2B5EF4-FFF2-40B4-BE49-F238E27FC236}">
                  <a16:creationId xmlns:a16="http://schemas.microsoft.com/office/drawing/2014/main" id="{5D558967-49AC-4842-B619-C3FB107EA3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8" y="3328"/>
              <a:ext cx="6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800"/>
                <a:t>Process 1</a:t>
              </a:r>
            </a:p>
          </p:txBody>
        </p:sp>
        <p:sp>
          <p:nvSpPr>
            <p:cNvPr id="9223" name="Line 7">
              <a:extLst>
                <a:ext uri="{FF2B5EF4-FFF2-40B4-BE49-F238E27FC236}">
                  <a16:creationId xmlns:a16="http://schemas.microsoft.com/office/drawing/2014/main" id="{EC12D6F4-3768-4DB8-AC18-AFB0CF06F2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0" y="3360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4" name="Text Box 8">
              <a:extLst>
                <a:ext uri="{FF2B5EF4-FFF2-40B4-BE49-F238E27FC236}">
                  <a16:creationId xmlns:a16="http://schemas.microsoft.com/office/drawing/2014/main" id="{B62FEF6F-1302-47CB-853B-266725DB02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3600"/>
              <a:ext cx="9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800" b="1">
                  <a:latin typeface="Courier" pitchFamily="49" charset="0"/>
                </a:rPr>
                <a:t>Send(data)</a:t>
              </a:r>
              <a:endParaRPr lang="en-US" altLang="en-US" sz="1800" b="1"/>
            </a:p>
          </p:txBody>
        </p:sp>
        <p:sp>
          <p:nvSpPr>
            <p:cNvPr id="9225" name="Text Box 9">
              <a:extLst>
                <a:ext uri="{FF2B5EF4-FFF2-40B4-BE49-F238E27FC236}">
                  <a16:creationId xmlns:a16="http://schemas.microsoft.com/office/drawing/2014/main" id="{24A7C4C8-D80A-4790-B332-74D90104DB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2" y="3817"/>
              <a:ext cx="123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800" b="1">
                  <a:latin typeface="Courier" pitchFamily="49" charset="0"/>
                </a:rPr>
                <a:t>Receive(data)</a:t>
              </a:r>
              <a:endParaRPr lang="en-US" altLang="en-US" sz="1800"/>
            </a:p>
          </p:txBody>
        </p:sp>
        <p:sp>
          <p:nvSpPr>
            <p:cNvPr id="9226" name="Line 10">
              <a:extLst>
                <a:ext uri="{FF2B5EF4-FFF2-40B4-BE49-F238E27FC236}">
                  <a16:creationId xmlns:a16="http://schemas.microsoft.com/office/drawing/2014/main" id="{88B85F04-068A-4C60-B416-9F9DF26D2F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2" y="3696"/>
              <a:ext cx="76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C3E6B64A-3D71-41A1-BDDE-382F7A3E3FF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16D7BB-B0D7-4DA1-AA2D-81423F430EAA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74548BD2-6B2A-4852-A293-BD67505372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One-Sided Operations for Communication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7314B41-96EF-469C-B51D-F04189BA40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2546350"/>
          </a:xfrm>
        </p:spPr>
        <p:txBody>
          <a:bodyPr/>
          <a:lstStyle/>
          <a:p>
            <a:r>
              <a:rPr lang="en-US" altLang="en-US" sz="2400" dirty="0"/>
              <a:t>One-sided operations between processes include remote memory reads and writes</a:t>
            </a:r>
          </a:p>
          <a:p>
            <a:r>
              <a:rPr lang="en-US" altLang="en-US" sz="2400" dirty="0"/>
              <a:t>Only one process needs to explicitly participate.</a:t>
            </a:r>
          </a:p>
          <a:p>
            <a:r>
              <a:rPr lang="en-US" altLang="en-US" sz="2400" dirty="0"/>
              <a:t>An advantage is that communication and synchronization are decoupled</a:t>
            </a:r>
          </a:p>
        </p:txBody>
      </p:sp>
      <p:sp>
        <p:nvSpPr>
          <p:cNvPr id="10244" name="Text Box 4">
            <a:extLst>
              <a:ext uri="{FF2B5EF4-FFF2-40B4-BE49-F238E27FC236}">
                <a16:creationId xmlns:a16="http://schemas.microsoft.com/office/drawing/2014/main" id="{D93B84F5-1B13-40A2-9B99-6F69DF6956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4343400"/>
            <a:ext cx="1054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/>
              <a:t>Process 0</a:t>
            </a:r>
          </a:p>
        </p:txBody>
      </p:sp>
      <p:sp>
        <p:nvSpPr>
          <p:cNvPr id="10245" name="Text Box 5">
            <a:extLst>
              <a:ext uri="{FF2B5EF4-FFF2-40B4-BE49-F238E27FC236}">
                <a16:creationId xmlns:a16="http://schemas.microsoft.com/office/drawing/2014/main" id="{B36084D3-B48C-4080-B3AA-F4EAD04C94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3800" y="4368800"/>
            <a:ext cx="1054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Process 1</a:t>
            </a:r>
          </a:p>
        </p:txBody>
      </p:sp>
      <p:sp>
        <p:nvSpPr>
          <p:cNvPr id="10246" name="Line 6">
            <a:extLst>
              <a:ext uri="{FF2B5EF4-FFF2-40B4-BE49-F238E27FC236}">
                <a16:creationId xmlns:a16="http://schemas.microsoft.com/office/drawing/2014/main" id="{A94ECC83-3C6B-4A05-8BC8-C24475063976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419600"/>
            <a:ext cx="0" cy="2057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247" name="Group 7">
            <a:extLst>
              <a:ext uri="{FF2B5EF4-FFF2-40B4-BE49-F238E27FC236}">
                <a16:creationId xmlns:a16="http://schemas.microsoft.com/office/drawing/2014/main" id="{8903EB06-7559-4597-AD59-4C284358B607}"/>
              </a:ext>
            </a:extLst>
          </p:cNvPr>
          <p:cNvGrpSpPr>
            <a:grpSpLocks/>
          </p:cNvGrpSpPr>
          <p:nvPr/>
        </p:nvGrpSpPr>
        <p:grpSpPr bwMode="auto">
          <a:xfrm>
            <a:off x="2193925" y="4764088"/>
            <a:ext cx="4171950" cy="747712"/>
            <a:chOff x="1382" y="3001"/>
            <a:chExt cx="2628" cy="471"/>
          </a:xfrm>
        </p:grpSpPr>
        <p:sp>
          <p:nvSpPr>
            <p:cNvPr id="10248" name="Text Box 8">
              <a:extLst>
                <a:ext uri="{FF2B5EF4-FFF2-40B4-BE49-F238E27FC236}">
                  <a16:creationId xmlns:a16="http://schemas.microsoft.com/office/drawing/2014/main" id="{4746EFBE-BA05-43AF-A122-FB3D935157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82" y="3001"/>
              <a:ext cx="89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800" b="1">
                  <a:latin typeface="Courier" pitchFamily="49" charset="0"/>
                </a:rPr>
                <a:t>Put(data)</a:t>
              </a:r>
              <a:endParaRPr lang="en-US" altLang="en-US" sz="1800" b="1"/>
            </a:p>
          </p:txBody>
        </p:sp>
        <p:sp>
          <p:nvSpPr>
            <p:cNvPr id="10249" name="Text Box 9">
              <a:extLst>
                <a:ext uri="{FF2B5EF4-FFF2-40B4-BE49-F238E27FC236}">
                  <a16:creationId xmlns:a16="http://schemas.microsoft.com/office/drawing/2014/main" id="{211260EB-C841-440F-AC2F-E3ED3A64DC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06" y="3241"/>
              <a:ext cx="8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800" b="1">
                  <a:latin typeface="Courier" pitchFamily="49" charset="0"/>
                </a:rPr>
                <a:t>(memory)</a:t>
              </a:r>
              <a:endParaRPr lang="en-US" altLang="en-US" sz="1800"/>
            </a:p>
          </p:txBody>
        </p:sp>
        <p:sp>
          <p:nvSpPr>
            <p:cNvPr id="10250" name="Line 10">
              <a:extLst>
                <a:ext uri="{FF2B5EF4-FFF2-40B4-BE49-F238E27FC236}">
                  <a16:creationId xmlns:a16="http://schemas.microsoft.com/office/drawing/2014/main" id="{668408E7-71F2-4D96-996E-570ED67F03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6" y="3120"/>
              <a:ext cx="76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51" name="Text Box 11">
            <a:extLst>
              <a:ext uri="{FF2B5EF4-FFF2-40B4-BE49-F238E27FC236}">
                <a16:creationId xmlns:a16="http://schemas.microsoft.com/office/drawing/2014/main" id="{D57DE35E-C61C-4524-8CA7-5E346DD7CF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716588"/>
            <a:ext cx="1276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b="1">
                <a:latin typeface="Courier" pitchFamily="49" charset="0"/>
              </a:rPr>
              <a:t>(memory)</a:t>
            </a:r>
          </a:p>
        </p:txBody>
      </p:sp>
      <p:sp>
        <p:nvSpPr>
          <p:cNvPr id="10252" name="Text Box 12">
            <a:extLst>
              <a:ext uri="{FF2B5EF4-FFF2-40B4-BE49-F238E27FC236}">
                <a16:creationId xmlns:a16="http://schemas.microsoft.com/office/drawing/2014/main" id="{E26E54C9-774C-4DCC-A2EE-09DFFBC0D0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6097588"/>
            <a:ext cx="14128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b="1">
                <a:latin typeface="Courier" pitchFamily="49" charset="0"/>
              </a:rPr>
              <a:t>Get(data)</a:t>
            </a:r>
            <a:endParaRPr lang="en-US" altLang="en-US" sz="1800"/>
          </a:p>
        </p:txBody>
      </p:sp>
      <p:sp>
        <p:nvSpPr>
          <p:cNvPr id="10253" name="Line 13">
            <a:extLst>
              <a:ext uri="{FF2B5EF4-FFF2-40B4-BE49-F238E27FC236}">
                <a16:creationId xmlns:a16="http://schemas.microsoft.com/office/drawing/2014/main" id="{0A234099-79C9-4315-A567-8CFED82EEA6B}"/>
              </a:ext>
            </a:extLst>
          </p:cNvPr>
          <p:cNvSpPr>
            <a:spLocks noChangeShapeType="1"/>
          </p:cNvSpPr>
          <p:nvPr/>
        </p:nvSpPr>
        <p:spPr bwMode="auto">
          <a:xfrm>
            <a:off x="3597275" y="5905500"/>
            <a:ext cx="1219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6D7D51-D87A-4703-8F86-020E5BCD13D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7DEDB-BBC8-4DE6-9D03-4B1B8B37BCAA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4EC9CE05-0245-4EEE-B511-F7A93EEDED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is MPI?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3861625-5B28-4374-BA18-56C5E1BE1E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A </a:t>
            </a:r>
            <a:r>
              <a:rPr lang="en-US" altLang="en-US" i="1" dirty="0"/>
              <a:t>message-passing library </a:t>
            </a:r>
            <a:r>
              <a:rPr lang="en-US" altLang="en-US" b="1" i="1" dirty="0"/>
              <a:t>specification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extended message-passing model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not a language or compiler specification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not a specific implementation or product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For parallel computers, clusters, and heterogeneous networks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Designed to provide access to advanced parallel hardware for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end users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library writers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tool developers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5BECE6-98F4-4102-A612-A186BBEB4C7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A3FC8D-61DB-41E0-817B-55DE828E1A36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03426" name="Rectangle 2">
            <a:extLst>
              <a:ext uri="{FF2B5EF4-FFF2-40B4-BE49-F238E27FC236}">
                <a16:creationId xmlns:a16="http://schemas.microsoft.com/office/drawing/2014/main" id="{93DA8138-9A1C-47E3-8E87-3D581489A7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Why Use MPI?</a:t>
            </a:r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F5924A76-985C-46B3-8D8D-CB9628304F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MPI provides a powerful, efficient, and </a:t>
            </a:r>
            <a:r>
              <a:rPr lang="en-US" altLang="en-US" i="1"/>
              <a:t>portable</a:t>
            </a:r>
            <a:r>
              <a:rPr lang="en-US" altLang="en-US"/>
              <a:t> way to express parallel programs</a:t>
            </a:r>
          </a:p>
          <a:p>
            <a:r>
              <a:rPr lang="en-US" altLang="en-US"/>
              <a:t>MPI was explicitly designed to enable libraries… </a:t>
            </a:r>
          </a:p>
          <a:p>
            <a:r>
              <a:rPr lang="en-US" altLang="en-US"/>
              <a:t>… which may eliminate the need for many users to learn (much of) MPI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CC0000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1298</TotalTime>
  <Words>2287</Words>
  <Application>Microsoft Macintosh PowerPoint</Application>
  <PresentationFormat>On-screen Show (4:3)</PresentationFormat>
  <Paragraphs>289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Courier</vt:lpstr>
      <vt:lpstr>Courier New</vt:lpstr>
      <vt:lpstr>Times New Roman</vt:lpstr>
      <vt:lpstr>Office Theme</vt:lpstr>
      <vt:lpstr>Introduction to MPI</vt:lpstr>
      <vt:lpstr>Today we’ll learn…</vt:lpstr>
      <vt:lpstr>The Message-Passing Model</vt:lpstr>
      <vt:lpstr>MPI is Simple</vt:lpstr>
      <vt:lpstr>…But often painful</vt:lpstr>
      <vt:lpstr>Cooperative Operations for Communication</vt:lpstr>
      <vt:lpstr>One-Sided Operations for Communication</vt:lpstr>
      <vt:lpstr>What is MPI?</vt:lpstr>
      <vt:lpstr>Why Use MPI?</vt:lpstr>
      <vt:lpstr>A Minimal MPI Program (C)</vt:lpstr>
      <vt:lpstr>Error Handling</vt:lpstr>
      <vt:lpstr>Running MPI Programs</vt:lpstr>
      <vt:lpstr>Finding Out About the Environment</vt:lpstr>
      <vt:lpstr>Better Hello (C)</vt:lpstr>
      <vt:lpstr>Better Hello</vt:lpstr>
      <vt:lpstr>MPI Basic Send/Receive</vt:lpstr>
      <vt:lpstr>What is message passing?</vt:lpstr>
      <vt:lpstr>Some Basic Concepts</vt:lpstr>
      <vt:lpstr>MPI Datatypes</vt:lpstr>
      <vt:lpstr>MPI Tags</vt:lpstr>
      <vt:lpstr>MPI Basic (Blocking) Send</vt:lpstr>
      <vt:lpstr>MPI Basic (Blocking) Receive</vt:lpstr>
      <vt:lpstr>Sources of Deadlocks</vt:lpstr>
      <vt:lpstr>Deadlock example</vt:lpstr>
      <vt:lpstr>Introduction to Collective Operations in MPI</vt:lpstr>
      <vt:lpstr>Bcast/Reduce example:</vt:lpstr>
      <vt:lpstr>Bcast/Reduce example:</vt:lpstr>
      <vt:lpstr>Example:  PI in C - 2</vt:lpstr>
      <vt:lpstr>Some Simple Exercises</vt:lpstr>
      <vt:lpstr>Summary</vt:lpstr>
      <vt:lpstr>Help!!!</vt:lpstr>
    </vt:vector>
  </TitlesOfParts>
  <Company>Argonne National Laboratory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MPI</dc:title>
  <dc:creator>William D Gropp</dc:creator>
  <cp:lastModifiedBy>William Killian</cp:lastModifiedBy>
  <cp:revision>35</cp:revision>
  <cp:lastPrinted>1998-10-14T17:31:41Z</cp:lastPrinted>
  <dcterms:created xsi:type="dcterms:W3CDTF">1998-02-11T22:15:45Z</dcterms:created>
  <dcterms:modified xsi:type="dcterms:W3CDTF">2020-03-02T16:12:50Z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1</vt:i4>
  </property>
  <property fmtid="{D5CDD505-2E9C-101B-9397-08002B2CF9AE}" pid="7" name="MailAddress">
    <vt:lpwstr>gropp@mcs.anl.gov</vt:lpwstr>
  </property>
  <property fmtid="{D5CDD505-2E9C-101B-9397-08002B2CF9AE}" pid="8" name="HomePage">
    <vt:lpwstr>http://www.mcs.anl.gov/~gropp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E:\MPI-home\class\powerpoint\gropp</vt:lpwstr>
  </property>
</Properties>
</file>