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27"/>
  </p:normalViewPr>
  <p:slideViewPr>
    <p:cSldViewPr snapToGrid="0" snapToObjects="1">
      <p:cViewPr>
        <p:scale>
          <a:sx n="128" d="100"/>
          <a:sy n="128" d="100"/>
        </p:scale>
        <p:origin x="4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2/16/20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0711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2/16/20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17122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2/16/20</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54363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2/16/20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87056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2/16/20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30345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2/16/20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8787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2/16/20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6227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2/16/20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13122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2/16/20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95697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2/16/20</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10083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2/16/20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49969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2/16/20</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24538409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73" r:id="rId6"/>
    <p:sldLayoutId id="2147483668" r:id="rId7"/>
    <p:sldLayoutId id="2147483669" r:id="rId8"/>
    <p:sldLayoutId id="2147483670" r:id="rId9"/>
    <p:sldLayoutId id="2147483672" r:id="rId10"/>
    <p:sldLayoutId id="2147483671"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00000"/>
        </a:lnSpc>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computing.llnl.gov/tutorials/pthreads/man/pthread_mutexattr_init.txt" TargetMode="External"/><Relationship Id="rId3" Type="http://schemas.openxmlformats.org/officeDocument/2006/relationships/hyperlink" Target="https://computing.llnl.gov/tutorials/pthreads/man/pthread_mutex_init.txt" TargetMode="External"/><Relationship Id="rId7" Type="http://schemas.openxmlformats.org/officeDocument/2006/relationships/hyperlink" Target="https://computing.llnl.gov/tutorials/pthreads/man/pthread_mutex_unlock.txt" TargetMode="External"/><Relationship Id="rId2" Type="http://schemas.openxmlformats.org/officeDocument/2006/relationships/hyperlink" Target="https://computing.llnl.gov/tutorials/pthreads/#MutexCreation" TargetMode="External"/><Relationship Id="rId1" Type="http://schemas.openxmlformats.org/officeDocument/2006/relationships/slideLayout" Target="../slideLayouts/slideLayout2.xml"/><Relationship Id="rId6" Type="http://schemas.openxmlformats.org/officeDocument/2006/relationships/hyperlink" Target="https://computing.llnl.gov/tutorials/pthreads/man/pthread_mutex_trylock.txt" TargetMode="External"/><Relationship Id="rId5" Type="http://schemas.openxmlformats.org/officeDocument/2006/relationships/hyperlink" Target="https://computing.llnl.gov/tutorials/pthreads/man/pthread_mutex_lock.txt" TargetMode="External"/><Relationship Id="rId4" Type="http://schemas.openxmlformats.org/officeDocument/2006/relationships/hyperlink" Target="https://computing.llnl.gov/tutorials/pthreads/man/pthread_mutex_destroy.txt" TargetMode="External"/><Relationship Id="rId9" Type="http://schemas.openxmlformats.org/officeDocument/2006/relationships/hyperlink" Target="https://computing.llnl.gov/tutorials/pthreads/man/pthread_mutexattr_destroy.txt"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computing.llnl.gov/tutorials/pthreads/#Appendix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computing.llnl.gov/tutorials/pthreads/man/pthread_exit.txt" TargetMode="External"/><Relationship Id="rId2" Type="http://schemas.openxmlformats.org/officeDocument/2006/relationships/hyperlink" Target="https://computing.llnl.gov/tutorials/pthreads/man/pthread_create.txt" TargetMode="External"/><Relationship Id="rId1" Type="http://schemas.openxmlformats.org/officeDocument/2006/relationships/slideLayout" Target="../slideLayouts/slideLayout2.xml"/><Relationship Id="rId6" Type="http://schemas.openxmlformats.org/officeDocument/2006/relationships/hyperlink" Target="https://computing.llnl.gov/tutorials/pthreads/man/pthread_attr_destroy.txt" TargetMode="External"/><Relationship Id="rId5" Type="http://schemas.openxmlformats.org/officeDocument/2006/relationships/hyperlink" Target="https://computing.llnl.gov/tutorials/pthreads/man/pthread_attr_init.txt" TargetMode="External"/><Relationship Id="rId4" Type="http://schemas.openxmlformats.org/officeDocument/2006/relationships/hyperlink" Target="https://computing.llnl.gov/tutorials/pthreads/man/pthread_cancel.tx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5A71294-C247-450A-BB34-6E68648C95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useBgFill="1">
        <p:nvSpPr>
          <p:cNvPr id="11" name="Rectangle 10">
            <a:extLst>
              <a:ext uri="{FF2B5EF4-FFF2-40B4-BE49-F238E27FC236}">
                <a16:creationId xmlns:a16="http://schemas.microsoft.com/office/drawing/2014/main" id="{D36A0BA4-6A63-41D3-B0FA-43799ABC4A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6D24769C-DB5D-454F-88A0-D9FCA8EEB752}"/>
              </a:ext>
            </a:extLst>
          </p:cNvPr>
          <p:cNvSpPr>
            <a:spLocks noGrp="1"/>
          </p:cNvSpPr>
          <p:nvPr>
            <p:ph type="ctrTitle"/>
          </p:nvPr>
        </p:nvSpPr>
        <p:spPr>
          <a:xfrm>
            <a:off x="581192" y="1009398"/>
            <a:ext cx="6823988" cy="3453419"/>
          </a:xfrm>
        </p:spPr>
        <p:txBody>
          <a:bodyPr anchor="b">
            <a:normAutofit/>
          </a:bodyPr>
          <a:lstStyle/>
          <a:p>
            <a:r>
              <a:rPr lang="en-US" sz="6000">
                <a:solidFill>
                  <a:schemeClr val="tx1"/>
                </a:solidFill>
              </a:rPr>
              <a:t>PThreads</a:t>
            </a:r>
          </a:p>
        </p:txBody>
      </p:sp>
      <p:sp>
        <p:nvSpPr>
          <p:cNvPr id="3" name="Subtitle 2">
            <a:extLst>
              <a:ext uri="{FF2B5EF4-FFF2-40B4-BE49-F238E27FC236}">
                <a16:creationId xmlns:a16="http://schemas.microsoft.com/office/drawing/2014/main" id="{D4057142-25C4-2943-A775-12AE65ED2E51}"/>
              </a:ext>
            </a:extLst>
          </p:cNvPr>
          <p:cNvSpPr>
            <a:spLocks noGrp="1"/>
          </p:cNvSpPr>
          <p:nvPr>
            <p:ph type="subTitle" idx="1"/>
          </p:nvPr>
        </p:nvSpPr>
        <p:spPr>
          <a:xfrm>
            <a:off x="581191" y="4572000"/>
            <a:ext cx="6823988" cy="1023580"/>
          </a:xfrm>
        </p:spPr>
        <p:txBody>
          <a:bodyPr anchor="t">
            <a:normAutofit/>
          </a:bodyPr>
          <a:lstStyle/>
          <a:p>
            <a:r>
              <a:rPr lang="en-US" sz="2800">
                <a:solidFill>
                  <a:schemeClr val="tx1">
                    <a:alpha val="60000"/>
                  </a:schemeClr>
                </a:solidFill>
              </a:rPr>
              <a:t>CSCI 476: Parallel Programming</a:t>
            </a:r>
          </a:p>
        </p:txBody>
      </p:sp>
      <p:sp>
        <p:nvSpPr>
          <p:cNvPr id="13" name="Rectangle 12">
            <a:extLst>
              <a:ext uri="{FF2B5EF4-FFF2-40B4-BE49-F238E27FC236}">
                <a16:creationId xmlns:a16="http://schemas.microsoft.com/office/drawing/2014/main" id="{673313D8-D259-4D89-9CE5-14884FB40D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619" y="457200"/>
            <a:ext cx="6766560" cy="91439"/>
          </a:xfrm>
          <a:prstGeom prst="rect">
            <a:avLst/>
          </a:prstGeom>
          <a:solidFill>
            <a:schemeClr val="tx1">
              <a:alpha val="60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a:extLst>
              <a:ext uri="{FF2B5EF4-FFF2-40B4-BE49-F238E27FC236}">
                <a16:creationId xmlns:a16="http://schemas.microsoft.com/office/drawing/2014/main" id="{CE938CB1-8B3C-40F5-864B-A66783E49061}"/>
              </a:ext>
            </a:extLst>
          </p:cNvPr>
          <p:cNvPicPr>
            <a:picLocks noChangeAspect="1"/>
          </p:cNvPicPr>
          <p:nvPr/>
        </p:nvPicPr>
        <p:blipFill rotWithShape="1">
          <a:blip r:embed="rId2"/>
          <a:srcRect l="48506" r="7185"/>
          <a:stretch/>
        </p:blipFill>
        <p:spPr>
          <a:xfrm>
            <a:off x="8140428" y="10"/>
            <a:ext cx="4051572" cy="6857990"/>
          </a:xfrm>
          <a:prstGeom prst="rect">
            <a:avLst/>
          </a:prstGeom>
        </p:spPr>
      </p:pic>
    </p:spTree>
    <p:extLst>
      <p:ext uri="{BB962C8B-B14F-4D97-AF65-F5344CB8AC3E}">
        <p14:creationId xmlns:p14="http://schemas.microsoft.com/office/powerpoint/2010/main" val="151854178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6BF25A9-C6A7-5C41-B781-20C59C9EE0DC}"/>
              </a:ext>
            </a:extLst>
          </p:cNvPr>
          <p:cNvSpPr>
            <a:spLocks noGrp="1"/>
          </p:cNvSpPr>
          <p:nvPr>
            <p:ph idx="1"/>
          </p:nvPr>
        </p:nvSpPr>
        <p:spPr>
          <a:xfrm>
            <a:off x="581192" y="496957"/>
            <a:ext cx="11029615" cy="6291469"/>
          </a:xfrm>
        </p:spPr>
        <p:txBody>
          <a:bodyPr>
            <a:normAutofit fontScale="85000" lnSpcReduction="20000"/>
          </a:bodyPr>
          <a:lstStyle/>
          <a:p>
            <a:pPr marL="0" indent="0">
              <a:lnSpc>
                <a:spcPct val="120000"/>
              </a:lnSpc>
              <a:spcBef>
                <a:spcPts val="0"/>
              </a:spcBef>
              <a:spcAft>
                <a:spcPts val="0"/>
              </a:spcAft>
              <a:buNone/>
            </a:pPr>
            <a:r>
              <a:rPr lang="en-US" dirty="0">
                <a:solidFill>
                  <a:schemeClr val="tx1">
                    <a:lumMod val="85000"/>
                    <a:lumOff val="15000"/>
                  </a:schemeClr>
                </a:solidFill>
                <a:latin typeface="Consolas" panose="020B0609020204030204" pitchFamily="49" charset="0"/>
                <a:cs typeface="Consolas" panose="020B0609020204030204" pitchFamily="49" charset="0"/>
              </a:rPr>
              <a:t>#include &lt;</a:t>
            </a:r>
            <a:r>
              <a:rPr lang="en-US" dirty="0" err="1">
                <a:solidFill>
                  <a:schemeClr val="tx1">
                    <a:lumMod val="85000"/>
                    <a:lumOff val="15000"/>
                  </a:schemeClr>
                </a:solidFill>
                <a:latin typeface="Consolas" panose="020B0609020204030204" pitchFamily="49" charset="0"/>
                <a:cs typeface="Consolas" panose="020B0609020204030204" pitchFamily="49" charset="0"/>
              </a:rPr>
              <a:t>pthread.h</a:t>
            </a:r>
            <a:r>
              <a:rPr lang="en-US" dirty="0">
                <a:solidFill>
                  <a:schemeClr val="tx1">
                    <a:lumMod val="85000"/>
                    <a:lumOff val="15000"/>
                  </a:schemeClr>
                </a:solidFill>
                <a:latin typeface="Consolas" panose="020B0609020204030204" pitchFamily="49" charset="0"/>
                <a:cs typeface="Consolas" panose="020B0609020204030204" pitchFamily="49" charset="0"/>
              </a:rPr>
              <a:t>&gt;</a:t>
            </a:r>
          </a:p>
          <a:p>
            <a:pPr marL="0" indent="0">
              <a:lnSpc>
                <a:spcPct val="120000"/>
              </a:lnSpc>
              <a:spcBef>
                <a:spcPts val="0"/>
              </a:spcBef>
              <a:spcAft>
                <a:spcPts val="0"/>
              </a:spcAft>
              <a:buNone/>
            </a:pPr>
            <a:r>
              <a:rPr lang="en-US" dirty="0">
                <a:solidFill>
                  <a:schemeClr val="tx1">
                    <a:lumMod val="85000"/>
                    <a:lumOff val="15000"/>
                  </a:schemeClr>
                </a:solidFill>
                <a:latin typeface="Consolas" panose="020B0609020204030204" pitchFamily="49" charset="0"/>
                <a:cs typeface="Consolas" panose="020B0609020204030204" pitchFamily="49" charset="0"/>
              </a:rPr>
              <a:t>#include &lt;</a:t>
            </a:r>
            <a:r>
              <a:rPr lang="en-US" dirty="0" err="1">
                <a:solidFill>
                  <a:schemeClr val="tx1">
                    <a:lumMod val="85000"/>
                    <a:lumOff val="15000"/>
                  </a:schemeClr>
                </a:solidFill>
                <a:latin typeface="Consolas" panose="020B0609020204030204" pitchFamily="49" charset="0"/>
                <a:cs typeface="Consolas" panose="020B0609020204030204" pitchFamily="49" charset="0"/>
              </a:rPr>
              <a:t>cstdio</a:t>
            </a:r>
            <a:r>
              <a:rPr lang="en-US" dirty="0">
                <a:solidFill>
                  <a:schemeClr val="tx1">
                    <a:lumMod val="85000"/>
                    <a:lumOff val="15000"/>
                  </a:schemeClr>
                </a:solidFill>
                <a:latin typeface="Consolas" panose="020B0609020204030204" pitchFamily="49" charset="0"/>
                <a:cs typeface="Consolas" panose="020B0609020204030204" pitchFamily="49" charset="0"/>
              </a:rPr>
              <a:t>&gt;</a:t>
            </a:r>
          </a:p>
          <a:p>
            <a:pPr marL="0" indent="0">
              <a:lnSpc>
                <a:spcPct val="120000"/>
              </a:lnSpc>
              <a:spcBef>
                <a:spcPts val="0"/>
              </a:spcBef>
              <a:spcAft>
                <a:spcPts val="0"/>
              </a:spcAft>
              <a:buNone/>
            </a:pPr>
            <a:r>
              <a:rPr lang="en-US" dirty="0">
                <a:solidFill>
                  <a:schemeClr val="tx1">
                    <a:lumMod val="85000"/>
                    <a:lumOff val="15000"/>
                  </a:schemeClr>
                </a:solidFill>
                <a:latin typeface="Consolas" panose="020B0609020204030204" pitchFamily="49" charset="0"/>
                <a:cs typeface="Consolas" panose="020B0609020204030204" pitchFamily="49" charset="0"/>
              </a:rPr>
              <a:t>#include &lt;</a:t>
            </a:r>
            <a:r>
              <a:rPr lang="en-US" dirty="0" err="1">
                <a:solidFill>
                  <a:schemeClr val="tx1">
                    <a:lumMod val="85000"/>
                    <a:lumOff val="15000"/>
                  </a:schemeClr>
                </a:solidFill>
                <a:latin typeface="Consolas" panose="020B0609020204030204" pitchFamily="49" charset="0"/>
                <a:cs typeface="Consolas" panose="020B0609020204030204" pitchFamily="49" charset="0"/>
              </a:rPr>
              <a:t>cmath</a:t>
            </a:r>
            <a:r>
              <a:rPr lang="en-US" dirty="0">
                <a:solidFill>
                  <a:schemeClr val="tx1">
                    <a:lumMod val="85000"/>
                    <a:lumOff val="15000"/>
                  </a:schemeClr>
                </a:solidFill>
                <a:latin typeface="Consolas" panose="020B0609020204030204" pitchFamily="49" charset="0"/>
                <a:cs typeface="Consolas" panose="020B0609020204030204" pitchFamily="49" charset="0"/>
              </a:rPr>
              <a:t>&gt;</a:t>
            </a:r>
          </a:p>
          <a:p>
            <a:pPr marL="0" indent="0">
              <a:lnSpc>
                <a:spcPct val="120000"/>
              </a:lnSpc>
              <a:spcBef>
                <a:spcPts val="0"/>
              </a:spcBef>
              <a:spcAft>
                <a:spcPts val="0"/>
              </a:spcAft>
              <a:buNone/>
            </a:pPr>
            <a:endParaRPr lang="en-US" dirty="0">
              <a:solidFill>
                <a:schemeClr val="tx1">
                  <a:lumMod val="85000"/>
                  <a:lumOff val="15000"/>
                </a:schemeClr>
              </a:solidFill>
              <a:latin typeface="Consolas" panose="020B0609020204030204" pitchFamily="49" charset="0"/>
              <a:cs typeface="Consolas" panose="020B0609020204030204" pitchFamily="49" charset="0"/>
            </a:endParaRPr>
          </a:p>
          <a:p>
            <a:pPr marL="0" indent="0">
              <a:lnSpc>
                <a:spcPct val="120000"/>
              </a:lnSpc>
              <a:spcBef>
                <a:spcPts val="0"/>
              </a:spcBef>
              <a:spcAft>
                <a:spcPts val="0"/>
              </a:spcAft>
              <a:buNone/>
            </a:pPr>
            <a:r>
              <a:rPr lang="en-US" dirty="0">
                <a:solidFill>
                  <a:schemeClr val="tx1">
                    <a:lumMod val="85000"/>
                    <a:lumOff val="15000"/>
                  </a:schemeClr>
                </a:solidFill>
                <a:latin typeface="Consolas" panose="020B0609020204030204" pitchFamily="49" charset="0"/>
                <a:cs typeface="Consolas" panose="020B0609020204030204" pitchFamily="49" charset="0"/>
              </a:rPr>
              <a:t>using </a:t>
            </a:r>
            <a:r>
              <a:rPr lang="en-US" dirty="0" err="1">
                <a:solidFill>
                  <a:schemeClr val="tx1">
                    <a:lumMod val="85000"/>
                    <a:lumOff val="15000"/>
                  </a:schemeClr>
                </a:solidFill>
                <a:latin typeface="Consolas" panose="020B0609020204030204" pitchFamily="49" charset="0"/>
                <a:cs typeface="Consolas" panose="020B0609020204030204" pitchFamily="49" charset="0"/>
              </a:rPr>
              <a:t>anything_t</a:t>
            </a:r>
            <a:r>
              <a:rPr lang="en-US" dirty="0">
                <a:solidFill>
                  <a:schemeClr val="tx1">
                    <a:lumMod val="85000"/>
                    <a:lumOff val="15000"/>
                  </a:schemeClr>
                </a:solidFill>
                <a:latin typeface="Consolas" panose="020B0609020204030204" pitchFamily="49" charset="0"/>
                <a:cs typeface="Consolas" panose="020B0609020204030204" pitchFamily="49" charset="0"/>
              </a:rPr>
              <a:t> = void*;             </a:t>
            </a:r>
            <a:r>
              <a:rPr lang="en-US" dirty="0">
                <a:solidFill>
                  <a:srgbClr val="00B050"/>
                </a:solidFill>
                <a:latin typeface="Consolas" panose="020B0609020204030204" pitchFamily="49" charset="0"/>
                <a:cs typeface="Consolas" panose="020B0609020204030204" pitchFamily="49" charset="0"/>
              </a:rPr>
              <a:t>// useful aliases!</a:t>
            </a:r>
          </a:p>
          <a:p>
            <a:pPr marL="0" indent="0">
              <a:lnSpc>
                <a:spcPct val="120000"/>
              </a:lnSpc>
              <a:spcBef>
                <a:spcPts val="0"/>
              </a:spcBef>
              <a:spcAft>
                <a:spcPts val="0"/>
              </a:spcAft>
              <a:buNone/>
            </a:pPr>
            <a:r>
              <a:rPr lang="en-US" dirty="0">
                <a:solidFill>
                  <a:schemeClr val="tx1">
                    <a:lumMod val="85000"/>
                    <a:lumOff val="15000"/>
                  </a:schemeClr>
                </a:solidFill>
                <a:latin typeface="Consolas" panose="020B0609020204030204" pitchFamily="49" charset="0"/>
                <a:cs typeface="Consolas" panose="020B0609020204030204" pitchFamily="49" charset="0"/>
              </a:rPr>
              <a:t>using </a:t>
            </a:r>
            <a:r>
              <a:rPr lang="en-US" dirty="0" err="1">
                <a:solidFill>
                  <a:schemeClr val="tx1">
                    <a:lumMod val="85000"/>
                    <a:lumOff val="15000"/>
                  </a:schemeClr>
                </a:solidFill>
                <a:latin typeface="Consolas" panose="020B0609020204030204" pitchFamily="49" charset="0"/>
                <a:cs typeface="Consolas" panose="020B0609020204030204" pitchFamily="49" charset="0"/>
              </a:rPr>
              <a:t>pthread_fn</a:t>
            </a:r>
            <a:r>
              <a:rPr lang="en-US" dirty="0">
                <a:solidFill>
                  <a:schemeClr val="tx1">
                    <a:lumMod val="85000"/>
                    <a:lumOff val="15000"/>
                  </a:schemeClr>
                </a:solidFill>
                <a:latin typeface="Consolas" panose="020B0609020204030204" pitchFamily="49" charset="0"/>
                <a:cs typeface="Consolas" panose="020B0609020204030204" pitchFamily="49" charset="0"/>
              </a:rPr>
              <a:t> = void* (*)(void*);</a:t>
            </a:r>
          </a:p>
          <a:p>
            <a:pPr marL="0" indent="0">
              <a:lnSpc>
                <a:spcPct val="120000"/>
              </a:lnSpc>
              <a:spcBef>
                <a:spcPts val="0"/>
              </a:spcBef>
              <a:spcAft>
                <a:spcPts val="0"/>
              </a:spcAft>
              <a:buNone/>
            </a:pPr>
            <a:endParaRPr lang="en-US" dirty="0">
              <a:solidFill>
                <a:schemeClr val="tx1">
                  <a:lumMod val="85000"/>
                  <a:lumOff val="15000"/>
                </a:schemeClr>
              </a:solidFill>
              <a:latin typeface="Consolas" panose="020B0609020204030204" pitchFamily="49" charset="0"/>
              <a:cs typeface="Consolas" panose="020B0609020204030204" pitchFamily="49" charset="0"/>
            </a:endParaRPr>
          </a:p>
          <a:p>
            <a:pPr marL="0" indent="0">
              <a:lnSpc>
                <a:spcPct val="120000"/>
              </a:lnSpc>
              <a:spcBef>
                <a:spcPts val="0"/>
              </a:spcBef>
              <a:spcAft>
                <a:spcPts val="0"/>
              </a:spcAft>
              <a:buNone/>
            </a:pPr>
            <a:r>
              <a:rPr lang="en-US" dirty="0">
                <a:solidFill>
                  <a:schemeClr val="tx1">
                    <a:lumMod val="85000"/>
                    <a:lumOff val="15000"/>
                  </a:schemeClr>
                </a:solidFill>
                <a:latin typeface="Consolas" panose="020B0609020204030204" pitchFamily="49" charset="0"/>
                <a:cs typeface="Consolas" panose="020B0609020204030204" pitchFamily="49" charset="0"/>
              </a:rPr>
              <a:t>struct </a:t>
            </a:r>
            <a:r>
              <a:rPr lang="en-US" dirty="0" err="1">
                <a:solidFill>
                  <a:schemeClr val="tx1">
                    <a:lumMod val="85000"/>
                    <a:lumOff val="15000"/>
                  </a:schemeClr>
                </a:solidFill>
                <a:latin typeface="Consolas" panose="020B0609020204030204" pitchFamily="49" charset="0"/>
                <a:cs typeface="Consolas" panose="020B0609020204030204" pitchFamily="49" charset="0"/>
              </a:rPr>
              <a:t>point_t</a:t>
            </a:r>
            <a:r>
              <a:rPr lang="en-US" dirty="0">
                <a:solidFill>
                  <a:schemeClr val="tx1">
                    <a:lumMod val="85000"/>
                    <a:lumOff val="15000"/>
                  </a:schemeClr>
                </a:solidFill>
                <a:latin typeface="Consolas" panose="020B0609020204030204" pitchFamily="49" charset="0"/>
                <a:cs typeface="Consolas" panose="020B0609020204030204" pitchFamily="49" charset="0"/>
              </a:rPr>
              <a:t> {</a:t>
            </a:r>
          </a:p>
          <a:p>
            <a:pPr marL="0" indent="0">
              <a:lnSpc>
                <a:spcPct val="120000"/>
              </a:lnSpc>
              <a:spcBef>
                <a:spcPts val="0"/>
              </a:spcBef>
              <a:spcAft>
                <a:spcPts val="0"/>
              </a:spcAft>
              <a:buNone/>
            </a:pPr>
            <a:r>
              <a:rPr lang="en-US" dirty="0">
                <a:solidFill>
                  <a:schemeClr val="tx1">
                    <a:lumMod val="85000"/>
                    <a:lumOff val="15000"/>
                  </a:schemeClr>
                </a:solidFill>
                <a:latin typeface="Consolas" panose="020B0609020204030204" pitchFamily="49" charset="0"/>
                <a:cs typeface="Consolas" panose="020B0609020204030204" pitchFamily="49" charset="0"/>
              </a:rPr>
              <a:t>  int x, y;</a:t>
            </a:r>
          </a:p>
          <a:p>
            <a:pPr marL="0" indent="0">
              <a:lnSpc>
                <a:spcPct val="120000"/>
              </a:lnSpc>
              <a:spcBef>
                <a:spcPts val="0"/>
              </a:spcBef>
              <a:spcAft>
                <a:spcPts val="0"/>
              </a:spcAft>
              <a:buNone/>
            </a:pPr>
            <a:r>
              <a:rPr lang="en-US" dirty="0">
                <a:solidFill>
                  <a:schemeClr val="tx1">
                    <a:lumMod val="85000"/>
                    <a:lumOff val="15000"/>
                  </a:schemeClr>
                </a:solidFill>
                <a:latin typeface="Consolas" panose="020B0609020204030204" pitchFamily="49" charset="0"/>
                <a:cs typeface="Consolas" panose="020B0609020204030204" pitchFamily="49" charset="0"/>
              </a:rPr>
              <a:t>};</a:t>
            </a:r>
          </a:p>
          <a:p>
            <a:pPr marL="0" indent="0">
              <a:lnSpc>
                <a:spcPct val="120000"/>
              </a:lnSpc>
              <a:spcBef>
                <a:spcPts val="0"/>
              </a:spcBef>
              <a:spcAft>
                <a:spcPts val="0"/>
              </a:spcAft>
              <a:buNone/>
            </a:pPr>
            <a:endParaRPr lang="en-US" dirty="0">
              <a:solidFill>
                <a:schemeClr val="tx1">
                  <a:lumMod val="85000"/>
                  <a:lumOff val="15000"/>
                </a:schemeClr>
              </a:solidFill>
              <a:latin typeface="Consolas" panose="020B0609020204030204" pitchFamily="49" charset="0"/>
              <a:cs typeface="Consolas" panose="020B0609020204030204" pitchFamily="49" charset="0"/>
            </a:endParaRPr>
          </a:p>
          <a:p>
            <a:pPr marL="0" indent="0">
              <a:lnSpc>
                <a:spcPct val="120000"/>
              </a:lnSpc>
              <a:spcBef>
                <a:spcPts val="0"/>
              </a:spcBef>
              <a:spcAft>
                <a:spcPts val="0"/>
              </a:spcAft>
              <a:buNone/>
            </a:pPr>
            <a:r>
              <a:rPr lang="en-US" b="1" dirty="0">
                <a:solidFill>
                  <a:srgbClr val="00B050"/>
                </a:solidFill>
                <a:latin typeface="Consolas" panose="020B0609020204030204" pitchFamily="49" charset="0"/>
                <a:cs typeface="Consolas" panose="020B0609020204030204" pitchFamily="49" charset="0"/>
              </a:rPr>
              <a:t>// return type size MUST be 8 Bytes</a:t>
            </a:r>
          </a:p>
          <a:p>
            <a:pPr marL="0" indent="0">
              <a:lnSpc>
                <a:spcPct val="120000"/>
              </a:lnSpc>
              <a:spcBef>
                <a:spcPts val="0"/>
              </a:spcBef>
              <a:spcAft>
                <a:spcPts val="0"/>
              </a:spcAft>
              <a:buNone/>
            </a:pPr>
            <a:r>
              <a:rPr lang="en-US" dirty="0">
                <a:solidFill>
                  <a:schemeClr val="tx1">
                    <a:lumMod val="85000"/>
                    <a:lumOff val="15000"/>
                  </a:schemeClr>
                </a:solidFill>
                <a:latin typeface="Consolas" panose="020B0609020204030204" pitchFamily="49" charset="0"/>
                <a:cs typeface="Consolas" panose="020B0609020204030204" pitchFamily="49" charset="0"/>
              </a:rPr>
              <a:t>long </a:t>
            </a:r>
            <a:r>
              <a:rPr lang="en-US" dirty="0" err="1">
                <a:solidFill>
                  <a:schemeClr val="tx1">
                    <a:lumMod val="85000"/>
                    <a:lumOff val="15000"/>
                  </a:schemeClr>
                </a:solidFill>
                <a:latin typeface="Consolas" panose="020B0609020204030204" pitchFamily="49" charset="0"/>
                <a:cs typeface="Consolas" panose="020B0609020204030204" pitchFamily="49" charset="0"/>
              </a:rPr>
              <a:t>distFromOrigin</a:t>
            </a:r>
            <a:r>
              <a:rPr lang="en-US" dirty="0">
                <a:solidFill>
                  <a:schemeClr val="tx1">
                    <a:lumMod val="85000"/>
                    <a:lumOff val="15000"/>
                  </a:schemeClr>
                </a:solidFill>
                <a:latin typeface="Consolas" panose="020B0609020204030204" pitchFamily="49" charset="0"/>
                <a:cs typeface="Consolas" panose="020B0609020204030204" pitchFamily="49" charset="0"/>
              </a:rPr>
              <a:t>(</a:t>
            </a:r>
            <a:r>
              <a:rPr lang="en-US" dirty="0" err="1">
                <a:solidFill>
                  <a:schemeClr val="tx1">
                    <a:lumMod val="85000"/>
                    <a:lumOff val="15000"/>
                  </a:schemeClr>
                </a:solidFill>
                <a:latin typeface="Consolas" panose="020B0609020204030204" pitchFamily="49" charset="0"/>
                <a:cs typeface="Consolas" panose="020B0609020204030204" pitchFamily="49" charset="0"/>
              </a:rPr>
              <a:t>point_t</a:t>
            </a:r>
            <a:r>
              <a:rPr lang="en-US" dirty="0">
                <a:solidFill>
                  <a:schemeClr val="tx1">
                    <a:lumMod val="85000"/>
                    <a:lumOff val="15000"/>
                  </a:schemeClr>
                </a:solidFill>
                <a:latin typeface="Consolas" panose="020B0609020204030204" pitchFamily="49" charset="0"/>
                <a:cs typeface="Consolas" panose="020B0609020204030204" pitchFamily="49" charset="0"/>
              </a:rPr>
              <a:t>* point) {</a:t>
            </a:r>
          </a:p>
          <a:p>
            <a:pPr marL="0" indent="0">
              <a:lnSpc>
                <a:spcPct val="120000"/>
              </a:lnSpc>
              <a:spcBef>
                <a:spcPts val="0"/>
              </a:spcBef>
              <a:spcAft>
                <a:spcPts val="0"/>
              </a:spcAft>
              <a:buNone/>
            </a:pPr>
            <a:r>
              <a:rPr lang="en-US" dirty="0">
                <a:solidFill>
                  <a:schemeClr val="tx1">
                    <a:lumMod val="85000"/>
                    <a:lumOff val="15000"/>
                  </a:schemeClr>
                </a:solidFill>
                <a:latin typeface="Consolas" panose="020B0609020204030204" pitchFamily="49" charset="0"/>
                <a:cs typeface="Consolas" panose="020B0609020204030204" pitchFamily="49" charset="0"/>
              </a:rPr>
              <a:t>  long result = fabs(point-&gt;x) + fabs(point-&gt;y);</a:t>
            </a:r>
          </a:p>
          <a:p>
            <a:pPr marL="0" indent="0">
              <a:lnSpc>
                <a:spcPct val="120000"/>
              </a:lnSpc>
              <a:spcBef>
                <a:spcPts val="0"/>
              </a:spcBef>
              <a:spcAft>
                <a:spcPts val="0"/>
              </a:spcAft>
              <a:buNone/>
            </a:pPr>
            <a:r>
              <a:rPr lang="en-US" dirty="0">
                <a:solidFill>
                  <a:schemeClr val="tx1">
                    <a:lumMod val="85000"/>
                    <a:lumOff val="15000"/>
                  </a:schemeClr>
                </a:solidFill>
                <a:latin typeface="Consolas" panose="020B0609020204030204" pitchFamily="49" charset="0"/>
                <a:cs typeface="Consolas" panose="020B0609020204030204" pitchFamily="49" charset="0"/>
              </a:rPr>
              <a:t>  </a:t>
            </a:r>
            <a:r>
              <a:rPr lang="en-US" b="1" dirty="0">
                <a:solidFill>
                  <a:srgbClr val="0070C0"/>
                </a:solidFill>
                <a:latin typeface="Consolas" panose="020B0609020204030204" pitchFamily="49" charset="0"/>
                <a:cs typeface="Consolas" panose="020B0609020204030204" pitchFamily="49" charset="0"/>
              </a:rPr>
              <a:t>delete point;</a:t>
            </a:r>
          </a:p>
          <a:p>
            <a:pPr marL="0" indent="0">
              <a:lnSpc>
                <a:spcPct val="120000"/>
              </a:lnSpc>
              <a:spcBef>
                <a:spcPts val="0"/>
              </a:spcBef>
              <a:spcAft>
                <a:spcPts val="0"/>
              </a:spcAft>
              <a:buNone/>
            </a:pPr>
            <a:r>
              <a:rPr lang="en-US" dirty="0">
                <a:solidFill>
                  <a:schemeClr val="tx1">
                    <a:lumMod val="85000"/>
                    <a:lumOff val="15000"/>
                  </a:schemeClr>
                </a:solidFill>
                <a:latin typeface="Consolas" panose="020B0609020204030204" pitchFamily="49" charset="0"/>
                <a:cs typeface="Consolas" panose="020B0609020204030204" pitchFamily="49" charset="0"/>
              </a:rPr>
              <a:t>  return result;</a:t>
            </a:r>
            <a:endParaRPr lang="en-US" dirty="0">
              <a:solidFill>
                <a:srgbClr val="00B050"/>
              </a:solidFill>
              <a:latin typeface="Consolas" panose="020B0609020204030204" pitchFamily="49" charset="0"/>
              <a:cs typeface="Consolas" panose="020B0609020204030204" pitchFamily="49" charset="0"/>
            </a:endParaRPr>
          </a:p>
          <a:p>
            <a:pPr marL="0" indent="0">
              <a:lnSpc>
                <a:spcPct val="120000"/>
              </a:lnSpc>
              <a:spcBef>
                <a:spcPts val="0"/>
              </a:spcBef>
              <a:spcAft>
                <a:spcPts val="0"/>
              </a:spcAft>
              <a:buNone/>
            </a:pPr>
            <a:r>
              <a:rPr lang="en-US" dirty="0">
                <a:solidFill>
                  <a:schemeClr val="tx1">
                    <a:lumMod val="85000"/>
                    <a:lumOff val="15000"/>
                  </a:schemeClr>
                </a:solidFill>
                <a:latin typeface="Consolas" panose="020B0609020204030204" pitchFamily="49" charset="0"/>
                <a:cs typeface="Consolas" panose="020B0609020204030204" pitchFamily="49" charset="0"/>
              </a:rPr>
              <a:t>}</a:t>
            </a:r>
          </a:p>
          <a:p>
            <a:pPr marL="0" indent="0">
              <a:lnSpc>
                <a:spcPct val="120000"/>
              </a:lnSpc>
              <a:spcBef>
                <a:spcPts val="0"/>
              </a:spcBef>
              <a:spcAft>
                <a:spcPts val="0"/>
              </a:spcAft>
              <a:buNone/>
            </a:pPr>
            <a:endParaRPr lang="en-US" dirty="0">
              <a:solidFill>
                <a:schemeClr val="tx1">
                  <a:lumMod val="85000"/>
                  <a:lumOff val="15000"/>
                </a:schemeClr>
              </a:solidFill>
              <a:latin typeface="Consolas" panose="020B0609020204030204" pitchFamily="49" charset="0"/>
              <a:cs typeface="Consolas" panose="020B0609020204030204" pitchFamily="49" charset="0"/>
            </a:endParaRPr>
          </a:p>
          <a:p>
            <a:pPr marL="0" indent="0">
              <a:lnSpc>
                <a:spcPct val="120000"/>
              </a:lnSpc>
              <a:spcBef>
                <a:spcPts val="0"/>
              </a:spcBef>
              <a:spcAft>
                <a:spcPts val="0"/>
              </a:spcAft>
              <a:buNone/>
            </a:pPr>
            <a:r>
              <a:rPr lang="en-US" dirty="0">
                <a:solidFill>
                  <a:schemeClr val="tx1">
                    <a:lumMod val="85000"/>
                    <a:lumOff val="15000"/>
                  </a:schemeClr>
                </a:solidFill>
                <a:latin typeface="Consolas" panose="020B0609020204030204" pitchFamily="49" charset="0"/>
                <a:cs typeface="Consolas" panose="020B0609020204030204" pitchFamily="49" charset="0"/>
              </a:rPr>
              <a:t>int main(int </a:t>
            </a:r>
            <a:r>
              <a:rPr lang="en-US" dirty="0" err="1">
                <a:solidFill>
                  <a:schemeClr val="tx1">
                    <a:lumMod val="85000"/>
                    <a:lumOff val="15000"/>
                  </a:schemeClr>
                </a:solidFill>
                <a:latin typeface="Consolas" panose="020B0609020204030204" pitchFamily="49" charset="0"/>
                <a:cs typeface="Consolas" panose="020B0609020204030204" pitchFamily="49" charset="0"/>
              </a:rPr>
              <a:t>argc</a:t>
            </a:r>
            <a:r>
              <a:rPr lang="en-US" dirty="0">
                <a:solidFill>
                  <a:schemeClr val="tx1">
                    <a:lumMod val="85000"/>
                    <a:lumOff val="15000"/>
                  </a:schemeClr>
                </a:solidFill>
                <a:latin typeface="Consolas" panose="020B0609020204030204" pitchFamily="49" charset="0"/>
                <a:cs typeface="Consolas" panose="020B0609020204030204" pitchFamily="49" charset="0"/>
              </a:rPr>
              <a:t>, char *</a:t>
            </a:r>
            <a:r>
              <a:rPr lang="en-US" dirty="0" err="1">
                <a:solidFill>
                  <a:schemeClr val="tx1">
                    <a:lumMod val="85000"/>
                    <a:lumOff val="15000"/>
                  </a:schemeClr>
                </a:solidFill>
                <a:latin typeface="Consolas" panose="020B0609020204030204" pitchFamily="49" charset="0"/>
                <a:cs typeface="Consolas" panose="020B0609020204030204" pitchFamily="49" charset="0"/>
              </a:rPr>
              <a:t>argv</a:t>
            </a:r>
            <a:r>
              <a:rPr lang="en-US" dirty="0">
                <a:solidFill>
                  <a:schemeClr val="tx1">
                    <a:lumMod val="85000"/>
                    <a:lumOff val="15000"/>
                  </a:schemeClr>
                </a:solidFill>
                <a:latin typeface="Consolas" panose="020B0609020204030204" pitchFamily="49" charset="0"/>
                <a:cs typeface="Consolas" panose="020B0609020204030204" pitchFamily="49" charset="0"/>
              </a:rPr>
              <a:t>[]) {</a:t>
            </a:r>
          </a:p>
          <a:p>
            <a:pPr marL="0" indent="0">
              <a:lnSpc>
                <a:spcPct val="120000"/>
              </a:lnSpc>
              <a:spcBef>
                <a:spcPts val="0"/>
              </a:spcBef>
              <a:spcAft>
                <a:spcPts val="0"/>
              </a:spcAft>
              <a:buNone/>
            </a:pPr>
            <a:r>
              <a:rPr lang="en-US" dirty="0">
                <a:solidFill>
                  <a:schemeClr val="tx1">
                    <a:lumMod val="85000"/>
                    <a:lumOff val="15000"/>
                  </a:schemeClr>
                </a:solidFill>
                <a:latin typeface="Consolas" panose="020B0609020204030204" pitchFamily="49" charset="0"/>
                <a:cs typeface="Consolas" panose="020B0609020204030204" pitchFamily="49" charset="0"/>
              </a:rPr>
              <a:t>  </a:t>
            </a:r>
            <a:r>
              <a:rPr lang="en-US" dirty="0" err="1">
                <a:solidFill>
                  <a:schemeClr val="tx1">
                    <a:lumMod val="85000"/>
                    <a:lumOff val="15000"/>
                  </a:schemeClr>
                </a:solidFill>
                <a:latin typeface="Consolas" panose="020B0609020204030204" pitchFamily="49" charset="0"/>
                <a:cs typeface="Consolas" panose="020B0609020204030204" pitchFamily="49" charset="0"/>
              </a:rPr>
              <a:t>point_t</a:t>
            </a:r>
            <a:r>
              <a:rPr lang="en-US" dirty="0">
                <a:solidFill>
                  <a:schemeClr val="tx1">
                    <a:lumMod val="85000"/>
                    <a:lumOff val="15000"/>
                  </a:schemeClr>
                </a:solidFill>
                <a:latin typeface="Consolas" panose="020B0609020204030204" pitchFamily="49" charset="0"/>
                <a:cs typeface="Consolas" panose="020B0609020204030204" pitchFamily="49" charset="0"/>
              </a:rPr>
              <a:t>* point = </a:t>
            </a:r>
            <a:r>
              <a:rPr lang="en-US" b="1" dirty="0">
                <a:solidFill>
                  <a:srgbClr val="0070C0"/>
                </a:solidFill>
                <a:latin typeface="Consolas" panose="020B0609020204030204" pitchFamily="49" charset="0"/>
                <a:cs typeface="Consolas" panose="020B0609020204030204" pitchFamily="49" charset="0"/>
              </a:rPr>
              <a:t>new </a:t>
            </a:r>
            <a:r>
              <a:rPr lang="en-US" b="1" dirty="0" err="1">
                <a:solidFill>
                  <a:srgbClr val="0070C0"/>
                </a:solidFill>
                <a:latin typeface="Consolas" panose="020B0609020204030204" pitchFamily="49" charset="0"/>
                <a:cs typeface="Consolas" panose="020B0609020204030204" pitchFamily="49" charset="0"/>
              </a:rPr>
              <a:t>point_t</a:t>
            </a:r>
            <a:r>
              <a:rPr lang="en-US" b="1" dirty="0">
                <a:solidFill>
                  <a:srgbClr val="0070C0"/>
                </a:solidFill>
                <a:latin typeface="Consolas" panose="020B0609020204030204" pitchFamily="49" charset="0"/>
                <a:cs typeface="Consolas" panose="020B0609020204030204" pitchFamily="49" charset="0"/>
              </a:rPr>
              <a:t> {5, -7}</a:t>
            </a:r>
            <a:r>
              <a:rPr lang="en-US" dirty="0">
                <a:solidFill>
                  <a:schemeClr val="tx1">
                    <a:lumMod val="85000"/>
                    <a:lumOff val="15000"/>
                  </a:schemeClr>
                </a:solidFill>
                <a:latin typeface="Consolas" panose="020B0609020204030204" pitchFamily="49" charset="0"/>
                <a:cs typeface="Consolas" panose="020B0609020204030204" pitchFamily="49" charset="0"/>
              </a:rPr>
              <a:t>;</a:t>
            </a:r>
          </a:p>
          <a:p>
            <a:pPr marL="0" indent="0">
              <a:lnSpc>
                <a:spcPct val="120000"/>
              </a:lnSpc>
              <a:spcBef>
                <a:spcPts val="0"/>
              </a:spcBef>
              <a:spcAft>
                <a:spcPts val="0"/>
              </a:spcAft>
              <a:buNone/>
            </a:pPr>
            <a:r>
              <a:rPr lang="en-US" dirty="0">
                <a:solidFill>
                  <a:schemeClr val="tx1">
                    <a:lumMod val="85000"/>
                    <a:lumOff val="15000"/>
                  </a:schemeClr>
                </a:solidFill>
                <a:latin typeface="Consolas" panose="020B0609020204030204" pitchFamily="49" charset="0"/>
                <a:cs typeface="Consolas" panose="020B0609020204030204" pitchFamily="49" charset="0"/>
              </a:rPr>
              <a:t>  int </a:t>
            </a:r>
            <a:r>
              <a:rPr lang="en-US" dirty="0" err="1">
                <a:solidFill>
                  <a:schemeClr val="tx1">
                    <a:lumMod val="85000"/>
                    <a:lumOff val="15000"/>
                  </a:schemeClr>
                </a:solidFill>
                <a:latin typeface="Consolas" panose="020B0609020204030204" pitchFamily="49" charset="0"/>
                <a:cs typeface="Consolas" panose="020B0609020204030204" pitchFamily="49" charset="0"/>
              </a:rPr>
              <a:t>rc</a:t>
            </a:r>
            <a:r>
              <a:rPr lang="en-US" dirty="0">
                <a:solidFill>
                  <a:schemeClr val="tx1">
                    <a:lumMod val="85000"/>
                    <a:lumOff val="15000"/>
                  </a:schemeClr>
                </a:solidFill>
                <a:latin typeface="Consolas" panose="020B0609020204030204" pitchFamily="49" charset="0"/>
                <a:cs typeface="Consolas" panose="020B0609020204030204" pitchFamily="49" charset="0"/>
              </a:rPr>
              <a:t>;</a:t>
            </a:r>
          </a:p>
          <a:p>
            <a:pPr marL="0" indent="0">
              <a:lnSpc>
                <a:spcPct val="120000"/>
              </a:lnSpc>
              <a:spcBef>
                <a:spcPts val="0"/>
              </a:spcBef>
              <a:spcAft>
                <a:spcPts val="0"/>
              </a:spcAft>
              <a:buNone/>
            </a:pPr>
            <a:r>
              <a:rPr lang="en-US" dirty="0">
                <a:solidFill>
                  <a:schemeClr val="tx1">
                    <a:lumMod val="85000"/>
                    <a:lumOff val="15000"/>
                  </a:schemeClr>
                </a:solidFill>
                <a:latin typeface="Consolas" panose="020B0609020204030204" pitchFamily="49" charset="0"/>
                <a:cs typeface="Consolas" panose="020B0609020204030204" pitchFamily="49" charset="0"/>
              </a:rPr>
              <a:t>  </a:t>
            </a:r>
            <a:r>
              <a:rPr lang="en-US" dirty="0" err="1">
                <a:solidFill>
                  <a:schemeClr val="tx1">
                    <a:lumMod val="85000"/>
                    <a:lumOff val="15000"/>
                  </a:schemeClr>
                </a:solidFill>
                <a:latin typeface="Consolas" panose="020B0609020204030204" pitchFamily="49" charset="0"/>
                <a:cs typeface="Consolas" panose="020B0609020204030204" pitchFamily="49" charset="0"/>
              </a:rPr>
              <a:t>pthread_t</a:t>
            </a:r>
            <a:r>
              <a:rPr lang="en-US" dirty="0">
                <a:solidFill>
                  <a:schemeClr val="tx1">
                    <a:lumMod val="85000"/>
                    <a:lumOff val="15000"/>
                  </a:schemeClr>
                </a:solidFill>
                <a:latin typeface="Consolas" panose="020B0609020204030204" pitchFamily="49" charset="0"/>
                <a:cs typeface="Consolas" panose="020B0609020204030204" pitchFamily="49" charset="0"/>
              </a:rPr>
              <a:t> worker;</a:t>
            </a:r>
          </a:p>
          <a:p>
            <a:pPr marL="0" indent="0">
              <a:lnSpc>
                <a:spcPct val="120000"/>
              </a:lnSpc>
              <a:spcBef>
                <a:spcPts val="0"/>
              </a:spcBef>
              <a:spcAft>
                <a:spcPts val="0"/>
              </a:spcAft>
              <a:buNone/>
            </a:pPr>
            <a:r>
              <a:rPr lang="en-US" dirty="0">
                <a:solidFill>
                  <a:schemeClr val="tx1">
                    <a:lumMod val="85000"/>
                    <a:lumOff val="15000"/>
                  </a:schemeClr>
                </a:solidFill>
                <a:latin typeface="Consolas" panose="020B0609020204030204" pitchFamily="49" charset="0"/>
                <a:cs typeface="Consolas" panose="020B0609020204030204" pitchFamily="49" charset="0"/>
              </a:rPr>
              <a:t>  </a:t>
            </a:r>
            <a:r>
              <a:rPr lang="en-US" dirty="0" err="1">
                <a:solidFill>
                  <a:schemeClr val="tx1">
                    <a:lumMod val="85000"/>
                    <a:lumOff val="15000"/>
                  </a:schemeClr>
                </a:solidFill>
                <a:latin typeface="Consolas" panose="020B0609020204030204" pitchFamily="49" charset="0"/>
                <a:cs typeface="Consolas" panose="020B0609020204030204" pitchFamily="49" charset="0"/>
              </a:rPr>
              <a:t>pthread_create</a:t>
            </a:r>
            <a:r>
              <a:rPr lang="en-US" dirty="0">
                <a:solidFill>
                  <a:schemeClr val="tx1">
                    <a:lumMod val="85000"/>
                    <a:lumOff val="15000"/>
                  </a:schemeClr>
                </a:solidFill>
                <a:latin typeface="Consolas" panose="020B0609020204030204" pitchFamily="49" charset="0"/>
                <a:cs typeface="Consolas" panose="020B0609020204030204" pitchFamily="49" charset="0"/>
              </a:rPr>
              <a:t>(&amp;worker, </a:t>
            </a:r>
            <a:r>
              <a:rPr lang="en-US" dirty="0" err="1">
                <a:solidFill>
                  <a:schemeClr val="tx1">
                    <a:lumMod val="85000"/>
                    <a:lumOff val="15000"/>
                  </a:schemeClr>
                </a:solidFill>
                <a:latin typeface="Consolas" panose="020B0609020204030204" pitchFamily="49" charset="0"/>
                <a:cs typeface="Consolas" panose="020B0609020204030204" pitchFamily="49" charset="0"/>
              </a:rPr>
              <a:t>nullptr</a:t>
            </a:r>
            <a:r>
              <a:rPr lang="en-US" dirty="0">
                <a:solidFill>
                  <a:schemeClr val="tx1">
                    <a:lumMod val="85000"/>
                    <a:lumOff val="15000"/>
                  </a:schemeClr>
                </a:solidFill>
                <a:latin typeface="Consolas" panose="020B0609020204030204" pitchFamily="49" charset="0"/>
                <a:cs typeface="Consolas" panose="020B0609020204030204" pitchFamily="49" charset="0"/>
              </a:rPr>
              <a:t>, (</a:t>
            </a:r>
            <a:r>
              <a:rPr lang="en-US" dirty="0" err="1">
                <a:solidFill>
                  <a:schemeClr val="tx1">
                    <a:lumMod val="85000"/>
                    <a:lumOff val="15000"/>
                  </a:schemeClr>
                </a:solidFill>
                <a:latin typeface="Consolas" panose="020B0609020204030204" pitchFamily="49" charset="0"/>
                <a:cs typeface="Consolas" panose="020B0609020204030204" pitchFamily="49" charset="0"/>
              </a:rPr>
              <a:t>pthread_fn</a:t>
            </a:r>
            <a:r>
              <a:rPr lang="en-US" dirty="0">
                <a:solidFill>
                  <a:schemeClr val="tx1">
                    <a:lumMod val="85000"/>
                    <a:lumOff val="15000"/>
                  </a:schemeClr>
                </a:solidFill>
                <a:latin typeface="Consolas" panose="020B0609020204030204" pitchFamily="49" charset="0"/>
                <a:cs typeface="Consolas" panose="020B0609020204030204" pitchFamily="49" charset="0"/>
              </a:rPr>
              <a:t>)</a:t>
            </a:r>
            <a:r>
              <a:rPr lang="en-US" dirty="0" err="1">
                <a:solidFill>
                  <a:schemeClr val="tx1">
                    <a:lumMod val="85000"/>
                    <a:lumOff val="15000"/>
                  </a:schemeClr>
                </a:solidFill>
                <a:latin typeface="Consolas" panose="020B0609020204030204" pitchFamily="49" charset="0"/>
                <a:cs typeface="Consolas" panose="020B0609020204030204" pitchFamily="49" charset="0"/>
              </a:rPr>
              <a:t>distFromOrigin</a:t>
            </a:r>
            <a:r>
              <a:rPr lang="en-US" dirty="0">
                <a:solidFill>
                  <a:schemeClr val="tx1">
                    <a:lumMod val="85000"/>
                    <a:lumOff val="15000"/>
                  </a:schemeClr>
                </a:solidFill>
                <a:latin typeface="Consolas" panose="020B0609020204030204" pitchFamily="49" charset="0"/>
                <a:cs typeface="Consolas" panose="020B0609020204030204" pitchFamily="49" charset="0"/>
              </a:rPr>
              <a:t>, (</a:t>
            </a:r>
            <a:r>
              <a:rPr lang="en-US" dirty="0" err="1">
                <a:solidFill>
                  <a:schemeClr val="tx1">
                    <a:lumMod val="85000"/>
                    <a:lumOff val="15000"/>
                  </a:schemeClr>
                </a:solidFill>
                <a:latin typeface="Consolas" panose="020B0609020204030204" pitchFamily="49" charset="0"/>
                <a:cs typeface="Consolas" panose="020B0609020204030204" pitchFamily="49" charset="0"/>
              </a:rPr>
              <a:t>anything_t</a:t>
            </a:r>
            <a:r>
              <a:rPr lang="en-US" dirty="0">
                <a:solidFill>
                  <a:schemeClr val="tx1">
                    <a:lumMod val="85000"/>
                    <a:lumOff val="15000"/>
                  </a:schemeClr>
                </a:solidFill>
                <a:latin typeface="Consolas" panose="020B0609020204030204" pitchFamily="49" charset="0"/>
                <a:cs typeface="Consolas" panose="020B0609020204030204" pitchFamily="49" charset="0"/>
              </a:rPr>
              <a:t>)point); </a:t>
            </a:r>
            <a:r>
              <a:rPr lang="en-US" dirty="0">
                <a:solidFill>
                  <a:srgbClr val="00B050"/>
                </a:solidFill>
                <a:latin typeface="Consolas" panose="020B0609020204030204" pitchFamily="49" charset="0"/>
                <a:cs typeface="Consolas" panose="020B0609020204030204" pitchFamily="49" charset="0"/>
              </a:rPr>
              <a:t>// check </a:t>
            </a:r>
            <a:r>
              <a:rPr lang="en-US" dirty="0" err="1">
                <a:solidFill>
                  <a:srgbClr val="00B050"/>
                </a:solidFill>
                <a:latin typeface="Consolas" panose="020B0609020204030204" pitchFamily="49" charset="0"/>
                <a:cs typeface="Consolas" panose="020B0609020204030204" pitchFamily="49" charset="0"/>
              </a:rPr>
              <a:t>rc</a:t>
            </a:r>
            <a:endParaRPr lang="en-US" dirty="0">
              <a:solidFill>
                <a:srgbClr val="00B050"/>
              </a:solidFill>
              <a:latin typeface="Consolas" panose="020B0609020204030204" pitchFamily="49" charset="0"/>
              <a:cs typeface="Consolas" panose="020B0609020204030204" pitchFamily="49" charset="0"/>
            </a:endParaRPr>
          </a:p>
          <a:p>
            <a:pPr marL="0" indent="0">
              <a:lnSpc>
                <a:spcPct val="120000"/>
              </a:lnSpc>
              <a:spcBef>
                <a:spcPts val="0"/>
              </a:spcBef>
              <a:spcAft>
                <a:spcPts val="0"/>
              </a:spcAft>
              <a:buNone/>
            </a:pPr>
            <a:r>
              <a:rPr lang="en-US" dirty="0">
                <a:solidFill>
                  <a:schemeClr val="tx1">
                    <a:lumMod val="85000"/>
                    <a:lumOff val="15000"/>
                  </a:schemeClr>
                </a:solidFill>
                <a:latin typeface="Consolas" panose="020B0609020204030204" pitchFamily="49" charset="0"/>
                <a:cs typeface="Consolas" panose="020B0609020204030204" pitchFamily="49" charset="0"/>
              </a:rPr>
              <a:t>  long result;</a:t>
            </a:r>
          </a:p>
          <a:p>
            <a:pPr marL="0" indent="0">
              <a:lnSpc>
                <a:spcPct val="120000"/>
              </a:lnSpc>
              <a:spcBef>
                <a:spcPts val="0"/>
              </a:spcBef>
              <a:spcAft>
                <a:spcPts val="0"/>
              </a:spcAft>
              <a:buNone/>
            </a:pPr>
            <a:r>
              <a:rPr lang="en-US" dirty="0">
                <a:solidFill>
                  <a:schemeClr val="tx1">
                    <a:lumMod val="85000"/>
                    <a:lumOff val="15000"/>
                  </a:schemeClr>
                </a:solidFill>
                <a:latin typeface="Consolas" panose="020B0609020204030204" pitchFamily="49" charset="0"/>
                <a:cs typeface="Consolas" panose="020B0609020204030204" pitchFamily="49" charset="0"/>
              </a:rPr>
              <a:t>  </a:t>
            </a:r>
            <a:r>
              <a:rPr lang="en-US" dirty="0" err="1">
                <a:solidFill>
                  <a:schemeClr val="tx1">
                    <a:lumMod val="85000"/>
                    <a:lumOff val="15000"/>
                  </a:schemeClr>
                </a:solidFill>
                <a:latin typeface="Consolas" panose="020B0609020204030204" pitchFamily="49" charset="0"/>
                <a:cs typeface="Consolas" panose="020B0609020204030204" pitchFamily="49" charset="0"/>
              </a:rPr>
              <a:t>rc</a:t>
            </a:r>
            <a:r>
              <a:rPr lang="en-US" dirty="0">
                <a:solidFill>
                  <a:schemeClr val="tx1">
                    <a:lumMod val="85000"/>
                    <a:lumOff val="15000"/>
                  </a:schemeClr>
                </a:solidFill>
                <a:latin typeface="Consolas" panose="020B0609020204030204" pitchFamily="49" charset="0"/>
                <a:cs typeface="Consolas" panose="020B0609020204030204" pitchFamily="49" charset="0"/>
              </a:rPr>
              <a:t> = </a:t>
            </a:r>
            <a:r>
              <a:rPr lang="en-US" dirty="0" err="1">
                <a:solidFill>
                  <a:schemeClr val="tx1">
                    <a:lumMod val="85000"/>
                    <a:lumOff val="15000"/>
                  </a:schemeClr>
                </a:solidFill>
                <a:latin typeface="Consolas" panose="020B0609020204030204" pitchFamily="49" charset="0"/>
                <a:cs typeface="Consolas" panose="020B0609020204030204" pitchFamily="49" charset="0"/>
              </a:rPr>
              <a:t>pthread_join</a:t>
            </a:r>
            <a:r>
              <a:rPr lang="en-US" dirty="0">
                <a:solidFill>
                  <a:schemeClr val="tx1">
                    <a:lumMod val="85000"/>
                    <a:lumOff val="15000"/>
                  </a:schemeClr>
                </a:solidFill>
                <a:latin typeface="Consolas" panose="020B0609020204030204" pitchFamily="49" charset="0"/>
                <a:cs typeface="Consolas" panose="020B0609020204030204" pitchFamily="49" charset="0"/>
              </a:rPr>
              <a:t>(worker, (</a:t>
            </a:r>
            <a:r>
              <a:rPr lang="en-US" dirty="0" err="1">
                <a:solidFill>
                  <a:schemeClr val="tx1">
                    <a:lumMod val="85000"/>
                    <a:lumOff val="15000"/>
                  </a:schemeClr>
                </a:solidFill>
                <a:latin typeface="Consolas" panose="020B0609020204030204" pitchFamily="49" charset="0"/>
                <a:cs typeface="Consolas" panose="020B0609020204030204" pitchFamily="49" charset="0"/>
              </a:rPr>
              <a:t>anything_t</a:t>
            </a:r>
            <a:r>
              <a:rPr lang="en-US" dirty="0">
                <a:solidFill>
                  <a:schemeClr val="tx1">
                    <a:lumMod val="85000"/>
                    <a:lumOff val="15000"/>
                  </a:schemeClr>
                </a:solidFill>
                <a:latin typeface="Consolas" panose="020B0609020204030204" pitchFamily="49" charset="0"/>
                <a:cs typeface="Consolas" panose="020B0609020204030204" pitchFamily="49" charset="0"/>
              </a:rPr>
              <a:t>*)&amp;result); </a:t>
            </a:r>
            <a:r>
              <a:rPr lang="en-US" dirty="0">
                <a:solidFill>
                  <a:srgbClr val="00B050"/>
                </a:solidFill>
                <a:latin typeface="Consolas" panose="020B0609020204030204" pitchFamily="49" charset="0"/>
                <a:cs typeface="Consolas" panose="020B0609020204030204" pitchFamily="49" charset="0"/>
              </a:rPr>
              <a:t>// check </a:t>
            </a:r>
            <a:r>
              <a:rPr lang="en-US" dirty="0" err="1">
                <a:solidFill>
                  <a:srgbClr val="00B050"/>
                </a:solidFill>
                <a:latin typeface="Consolas" panose="020B0609020204030204" pitchFamily="49" charset="0"/>
                <a:cs typeface="Consolas" panose="020B0609020204030204" pitchFamily="49" charset="0"/>
              </a:rPr>
              <a:t>rc</a:t>
            </a:r>
            <a:endParaRPr lang="en-US" dirty="0">
              <a:solidFill>
                <a:srgbClr val="00B050"/>
              </a:solidFill>
              <a:latin typeface="Consolas" panose="020B0609020204030204" pitchFamily="49" charset="0"/>
              <a:cs typeface="Consolas" panose="020B0609020204030204" pitchFamily="49" charset="0"/>
            </a:endParaRPr>
          </a:p>
          <a:p>
            <a:pPr marL="0" indent="0">
              <a:lnSpc>
                <a:spcPct val="120000"/>
              </a:lnSpc>
              <a:spcBef>
                <a:spcPts val="0"/>
              </a:spcBef>
              <a:spcAft>
                <a:spcPts val="0"/>
              </a:spcAft>
              <a:buNone/>
            </a:pPr>
            <a:r>
              <a:rPr lang="en-US" dirty="0">
                <a:solidFill>
                  <a:schemeClr val="tx1">
                    <a:lumMod val="85000"/>
                    <a:lumOff val="15000"/>
                  </a:schemeClr>
                </a:solidFill>
                <a:latin typeface="Consolas" panose="020B0609020204030204" pitchFamily="49" charset="0"/>
                <a:cs typeface="Consolas" panose="020B0609020204030204" pitchFamily="49" charset="0"/>
              </a:rPr>
              <a:t>  </a:t>
            </a:r>
            <a:r>
              <a:rPr lang="en-US" dirty="0" err="1">
                <a:solidFill>
                  <a:schemeClr val="tx1">
                    <a:lumMod val="85000"/>
                    <a:lumOff val="15000"/>
                  </a:schemeClr>
                </a:solidFill>
                <a:latin typeface="Consolas" panose="020B0609020204030204" pitchFamily="49" charset="0"/>
                <a:cs typeface="Consolas" panose="020B0609020204030204" pitchFamily="49" charset="0"/>
              </a:rPr>
              <a:t>printf</a:t>
            </a:r>
            <a:r>
              <a:rPr lang="en-US" dirty="0">
                <a:solidFill>
                  <a:schemeClr val="tx1">
                    <a:lumMod val="85000"/>
                    <a:lumOff val="15000"/>
                  </a:schemeClr>
                </a:solidFill>
                <a:latin typeface="Consolas" panose="020B0609020204030204" pitchFamily="49" charset="0"/>
                <a:cs typeface="Consolas" panose="020B0609020204030204" pitchFamily="49" charset="0"/>
              </a:rPr>
              <a:t>("result = %</a:t>
            </a:r>
            <a:r>
              <a:rPr lang="en-US" dirty="0" err="1">
                <a:solidFill>
                  <a:schemeClr val="tx1">
                    <a:lumMod val="85000"/>
                    <a:lumOff val="15000"/>
                  </a:schemeClr>
                </a:solidFill>
                <a:latin typeface="Consolas" panose="020B0609020204030204" pitchFamily="49" charset="0"/>
                <a:cs typeface="Consolas" panose="020B0609020204030204" pitchFamily="49" charset="0"/>
              </a:rPr>
              <a:t>ld</a:t>
            </a:r>
            <a:r>
              <a:rPr lang="en-US" dirty="0">
                <a:solidFill>
                  <a:schemeClr val="tx1">
                    <a:lumMod val="85000"/>
                    <a:lumOff val="15000"/>
                  </a:schemeClr>
                </a:solidFill>
                <a:latin typeface="Consolas" panose="020B0609020204030204" pitchFamily="49" charset="0"/>
                <a:cs typeface="Consolas" panose="020B0609020204030204" pitchFamily="49" charset="0"/>
              </a:rPr>
              <a:t>\n", result);</a:t>
            </a:r>
          </a:p>
          <a:p>
            <a:pPr marL="0" indent="0">
              <a:lnSpc>
                <a:spcPct val="120000"/>
              </a:lnSpc>
              <a:spcBef>
                <a:spcPts val="0"/>
              </a:spcBef>
              <a:spcAft>
                <a:spcPts val="0"/>
              </a:spcAft>
              <a:buNone/>
            </a:pPr>
            <a:r>
              <a:rPr lang="en-US" dirty="0">
                <a:solidFill>
                  <a:schemeClr val="tx1">
                    <a:lumMod val="85000"/>
                    <a:lumOff val="15000"/>
                  </a:schemeClr>
                </a:solidFill>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667455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0F256-5051-C94F-A2C8-DE2E356ABCD0}"/>
              </a:ext>
            </a:extLst>
          </p:cNvPr>
          <p:cNvSpPr>
            <a:spLocks noGrp="1"/>
          </p:cNvSpPr>
          <p:nvPr>
            <p:ph type="title"/>
          </p:nvPr>
        </p:nvSpPr>
        <p:spPr/>
        <p:txBody>
          <a:bodyPr/>
          <a:lstStyle/>
          <a:p>
            <a:r>
              <a:rPr lang="en-US" dirty="0"/>
              <a:t>Mutexes</a:t>
            </a:r>
          </a:p>
        </p:txBody>
      </p:sp>
      <p:sp>
        <p:nvSpPr>
          <p:cNvPr id="3" name="Content Placeholder 2">
            <a:extLst>
              <a:ext uri="{FF2B5EF4-FFF2-40B4-BE49-F238E27FC236}">
                <a16:creationId xmlns:a16="http://schemas.microsoft.com/office/drawing/2014/main" id="{7C5E51C2-1336-8B43-AF9F-5407890344CB}"/>
              </a:ext>
            </a:extLst>
          </p:cNvPr>
          <p:cNvSpPr>
            <a:spLocks noGrp="1"/>
          </p:cNvSpPr>
          <p:nvPr>
            <p:ph idx="1"/>
          </p:nvPr>
        </p:nvSpPr>
        <p:spPr>
          <a:xfrm>
            <a:off x="581192" y="2340863"/>
            <a:ext cx="11029615" cy="4228901"/>
          </a:xfrm>
        </p:spPr>
        <p:txBody>
          <a:bodyPr>
            <a:noAutofit/>
          </a:bodyPr>
          <a:lstStyle/>
          <a:p>
            <a:r>
              <a:rPr lang="en-US" sz="1500" dirty="0">
                <a:hlinkClick r:id="rId2"/>
              </a:rPr>
              <a:t>https://computing.llnl.gov/tutorials/pthreads/#MutexCreation</a:t>
            </a:r>
            <a:endParaRPr lang="en-US" sz="1500" dirty="0"/>
          </a:p>
          <a:p>
            <a:endParaRPr lang="en-US" sz="1500" dirty="0"/>
          </a:p>
          <a:p>
            <a:pPr marL="594000" lvl="2" indent="0">
              <a:buNone/>
            </a:pPr>
            <a:r>
              <a:rPr lang="en-US" sz="1500" b="1" u="sng" dirty="0">
                <a:solidFill>
                  <a:srgbClr val="333399"/>
                </a:solidFill>
                <a:hlinkClick r:id="rId3"/>
              </a:rPr>
              <a:t>pthread_mutex_init</a:t>
            </a:r>
            <a:r>
              <a:rPr lang="en-US" sz="1500" b="1" dirty="0"/>
              <a:t> (mutex, </a:t>
            </a:r>
            <a:r>
              <a:rPr lang="en-US" sz="1500" b="1" dirty="0" err="1"/>
              <a:t>attr</a:t>
            </a:r>
            <a:r>
              <a:rPr lang="en-US" sz="1500" b="1" dirty="0"/>
              <a:t>)</a:t>
            </a:r>
          </a:p>
          <a:p>
            <a:pPr marL="594000" lvl="2" indent="0">
              <a:buNone/>
            </a:pPr>
            <a:r>
              <a:rPr lang="en-US" sz="1500" b="1" u="sng" dirty="0">
                <a:solidFill>
                  <a:srgbClr val="333399"/>
                </a:solidFill>
                <a:hlinkClick r:id="rId4"/>
              </a:rPr>
              <a:t>pthread_mutex_destroy</a:t>
            </a:r>
            <a:r>
              <a:rPr lang="en-US" sz="1500" b="1" dirty="0"/>
              <a:t> (mutex)</a:t>
            </a:r>
          </a:p>
          <a:p>
            <a:pPr marL="594000" lvl="2" indent="0">
              <a:buNone/>
            </a:pPr>
            <a:endParaRPr lang="en-US" sz="1500" b="1" dirty="0"/>
          </a:p>
          <a:p>
            <a:pPr marL="594000" lvl="2" indent="0">
              <a:buNone/>
            </a:pPr>
            <a:r>
              <a:rPr lang="en-US" sz="1500" b="1" u="sng" dirty="0">
                <a:solidFill>
                  <a:srgbClr val="333399"/>
                </a:solidFill>
                <a:hlinkClick r:id="rId5"/>
              </a:rPr>
              <a:t>pthread_mutex_lock</a:t>
            </a:r>
            <a:r>
              <a:rPr lang="en-US" sz="1500" b="1" dirty="0"/>
              <a:t> (mutex)</a:t>
            </a:r>
          </a:p>
          <a:p>
            <a:pPr marL="594000" lvl="2" indent="0">
              <a:buNone/>
            </a:pPr>
            <a:r>
              <a:rPr lang="en-US" sz="1500" b="1" u="sng" dirty="0">
                <a:solidFill>
                  <a:srgbClr val="333399"/>
                </a:solidFill>
                <a:hlinkClick r:id="rId6"/>
              </a:rPr>
              <a:t>pthread_mutex_trylock</a:t>
            </a:r>
            <a:r>
              <a:rPr lang="en-US" sz="1500" b="1" dirty="0"/>
              <a:t> (mutex)</a:t>
            </a:r>
          </a:p>
          <a:p>
            <a:pPr marL="594000" lvl="2" indent="0">
              <a:buNone/>
            </a:pPr>
            <a:r>
              <a:rPr lang="en-US" sz="1500" b="1" u="sng" dirty="0">
                <a:solidFill>
                  <a:srgbClr val="333399"/>
                </a:solidFill>
                <a:hlinkClick r:id="rId7"/>
              </a:rPr>
              <a:t>pthread_mutex_unlock</a:t>
            </a:r>
            <a:r>
              <a:rPr lang="en-US" sz="1500" b="1" dirty="0"/>
              <a:t> (mutex)</a:t>
            </a:r>
          </a:p>
          <a:p>
            <a:pPr marL="594000" lvl="2" indent="0">
              <a:buNone/>
            </a:pPr>
            <a:endParaRPr lang="en-US" sz="1500" b="1" dirty="0"/>
          </a:p>
          <a:p>
            <a:pPr marL="594000" lvl="2" indent="0">
              <a:buNone/>
            </a:pPr>
            <a:r>
              <a:rPr lang="en-US" sz="1500" b="1" u="sng" dirty="0">
                <a:solidFill>
                  <a:srgbClr val="333399"/>
                </a:solidFill>
                <a:hlinkClick r:id="rId8"/>
              </a:rPr>
              <a:t>pthread_mutexattr_init</a:t>
            </a:r>
            <a:r>
              <a:rPr lang="en-US" sz="1500" b="1" dirty="0"/>
              <a:t> (</a:t>
            </a:r>
            <a:r>
              <a:rPr lang="en-US" sz="1500" b="1" dirty="0" err="1"/>
              <a:t>attr</a:t>
            </a:r>
            <a:r>
              <a:rPr lang="en-US" sz="1500" b="1" dirty="0"/>
              <a:t>)</a:t>
            </a:r>
          </a:p>
          <a:p>
            <a:pPr marL="594000" lvl="2" indent="0">
              <a:buNone/>
            </a:pPr>
            <a:r>
              <a:rPr lang="en-US" sz="1500" b="1" u="sng" dirty="0">
                <a:solidFill>
                  <a:srgbClr val="333399"/>
                </a:solidFill>
                <a:hlinkClick r:id="rId9"/>
              </a:rPr>
              <a:t>pthread_mutexattr_destroy</a:t>
            </a:r>
            <a:r>
              <a:rPr lang="en-US" sz="1500" b="1" dirty="0"/>
              <a:t> (</a:t>
            </a:r>
            <a:r>
              <a:rPr lang="en-US" sz="1500" b="1" dirty="0" err="1"/>
              <a:t>attr</a:t>
            </a:r>
            <a:r>
              <a:rPr lang="en-US" sz="1500" b="1" dirty="0"/>
              <a:t>)</a:t>
            </a:r>
          </a:p>
          <a:p>
            <a:pPr marL="594000" lvl="2" indent="0">
              <a:buNone/>
            </a:pPr>
            <a:endParaRPr lang="en-US" sz="1500" b="1" dirty="0"/>
          </a:p>
          <a:p>
            <a:pPr marL="594000" lvl="2" indent="0">
              <a:buNone/>
            </a:pPr>
            <a:r>
              <a:rPr lang="en-US" sz="1500" b="1" dirty="0"/>
              <a:t>Or just use std::mutex</a:t>
            </a:r>
          </a:p>
          <a:p>
            <a:pPr marL="594000" lvl="2" indent="0">
              <a:buNone/>
            </a:pPr>
            <a:endParaRPr lang="en-US" sz="1500" dirty="0"/>
          </a:p>
          <a:p>
            <a:endParaRPr lang="en-US" sz="1500" dirty="0"/>
          </a:p>
        </p:txBody>
      </p:sp>
    </p:spTree>
    <p:extLst>
      <p:ext uri="{BB962C8B-B14F-4D97-AF65-F5344CB8AC3E}">
        <p14:creationId xmlns:p14="http://schemas.microsoft.com/office/powerpoint/2010/main" val="2773817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0D008-D17D-9746-B91F-0CECB5D90211}"/>
              </a:ext>
            </a:extLst>
          </p:cNvPr>
          <p:cNvSpPr>
            <a:spLocks noGrp="1"/>
          </p:cNvSpPr>
          <p:nvPr>
            <p:ph type="title"/>
          </p:nvPr>
        </p:nvSpPr>
        <p:spPr/>
        <p:txBody>
          <a:bodyPr/>
          <a:lstStyle/>
          <a:p>
            <a:r>
              <a:rPr lang="en-US" dirty="0"/>
              <a:t>Condition Variables</a:t>
            </a:r>
          </a:p>
        </p:txBody>
      </p:sp>
      <p:sp>
        <p:nvSpPr>
          <p:cNvPr id="3" name="Content Placeholder 2">
            <a:extLst>
              <a:ext uri="{FF2B5EF4-FFF2-40B4-BE49-F238E27FC236}">
                <a16:creationId xmlns:a16="http://schemas.microsoft.com/office/drawing/2014/main" id="{B2F3506E-9905-DA4E-9BF4-64A0DFAC58F5}"/>
              </a:ext>
            </a:extLst>
          </p:cNvPr>
          <p:cNvSpPr>
            <a:spLocks noGrp="1"/>
          </p:cNvSpPr>
          <p:nvPr>
            <p:ph idx="1"/>
          </p:nvPr>
        </p:nvSpPr>
        <p:spPr>
          <a:xfrm>
            <a:off x="581192" y="1997765"/>
            <a:ext cx="11029615" cy="4641574"/>
          </a:xfrm>
        </p:spPr>
        <p:txBody>
          <a:bodyPr>
            <a:normAutofit/>
          </a:bodyPr>
          <a:lstStyle/>
          <a:p>
            <a:r>
              <a:rPr lang="en-US" dirty="0"/>
              <a:t>Coming to you later (Friday)</a:t>
            </a:r>
          </a:p>
          <a:p>
            <a:pPr lvl="1"/>
            <a:r>
              <a:rPr lang="en-US" dirty="0"/>
              <a:t>Or just use std::</a:t>
            </a:r>
            <a:r>
              <a:rPr lang="en-US" dirty="0" err="1"/>
              <a:t>condition_variable</a:t>
            </a:r>
            <a:endParaRPr lang="en-US" dirty="0"/>
          </a:p>
          <a:p>
            <a:r>
              <a:rPr lang="en-US" dirty="0"/>
              <a:t>Provide another way for threads to synchronize.</a:t>
            </a:r>
          </a:p>
          <a:p>
            <a:pPr lvl="1"/>
            <a:r>
              <a:rPr lang="en-US" b="1" dirty="0"/>
              <a:t>Mutexes</a:t>
            </a:r>
            <a:r>
              <a:rPr lang="en-US" dirty="0"/>
              <a:t> implement synchronization by </a:t>
            </a:r>
            <a:r>
              <a:rPr lang="en-US" b="1" dirty="0"/>
              <a:t>controlling thread access to data</a:t>
            </a:r>
          </a:p>
          <a:p>
            <a:pPr lvl="1"/>
            <a:r>
              <a:rPr lang="en-US" b="1" dirty="0"/>
              <a:t>Condition variables </a:t>
            </a:r>
            <a:r>
              <a:rPr lang="en-US" dirty="0"/>
              <a:t>allow threads to synchronize based upon the </a:t>
            </a:r>
            <a:r>
              <a:rPr lang="en-US" b="1" dirty="0"/>
              <a:t>actual value of data</a:t>
            </a:r>
            <a:r>
              <a:rPr lang="en-US" dirty="0"/>
              <a:t>.</a:t>
            </a:r>
          </a:p>
          <a:p>
            <a:r>
              <a:rPr lang="en-US" dirty="0"/>
              <a:t>Without condition variables, the programmer would need to:</a:t>
            </a:r>
          </a:p>
          <a:p>
            <a:pPr lvl="1"/>
            <a:r>
              <a:rPr lang="en-US" dirty="0"/>
              <a:t>have threads continually polling (possibly in a critical section), to check if the condition is met</a:t>
            </a:r>
          </a:p>
          <a:p>
            <a:pPr lvl="1"/>
            <a:r>
              <a:rPr lang="en-US" dirty="0"/>
              <a:t>Very resource consuming since the thread would be continuously busy in this activity. </a:t>
            </a:r>
          </a:p>
          <a:p>
            <a:pPr lvl="1"/>
            <a:r>
              <a:rPr lang="en-US" dirty="0"/>
              <a:t>A condition variable is a way to achieve the same goal without polling.</a:t>
            </a:r>
          </a:p>
          <a:p>
            <a:r>
              <a:rPr lang="en-US" dirty="0"/>
              <a:t>A </a:t>
            </a:r>
            <a:r>
              <a:rPr lang="en-US" b="1" dirty="0"/>
              <a:t>condition variable </a:t>
            </a:r>
            <a:r>
              <a:rPr lang="en-US" dirty="0"/>
              <a:t>is always used </a:t>
            </a:r>
            <a:r>
              <a:rPr lang="en-US" u="sng" dirty="0"/>
              <a:t>in conjunction with</a:t>
            </a:r>
            <a:r>
              <a:rPr lang="en-US" dirty="0"/>
              <a:t> a mutex lock.</a:t>
            </a:r>
          </a:p>
          <a:p>
            <a:r>
              <a:rPr lang="en-US" dirty="0"/>
              <a:t>Allow us to wait for other threads</a:t>
            </a:r>
          </a:p>
        </p:txBody>
      </p:sp>
    </p:spTree>
    <p:extLst>
      <p:ext uri="{BB962C8B-B14F-4D97-AF65-F5344CB8AC3E}">
        <p14:creationId xmlns:p14="http://schemas.microsoft.com/office/powerpoint/2010/main" val="3647838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93432-996D-394D-AB5E-48B80A7DCA32}"/>
              </a:ext>
            </a:extLst>
          </p:cNvPr>
          <p:cNvSpPr>
            <a:spLocks noGrp="1"/>
          </p:cNvSpPr>
          <p:nvPr>
            <p:ph type="title"/>
          </p:nvPr>
        </p:nvSpPr>
        <p:spPr/>
        <p:txBody>
          <a:bodyPr/>
          <a:lstStyle/>
          <a:p>
            <a:r>
              <a:rPr lang="en-US" dirty="0"/>
              <a:t>Documentation</a:t>
            </a:r>
          </a:p>
        </p:txBody>
      </p:sp>
      <p:sp>
        <p:nvSpPr>
          <p:cNvPr id="3" name="Content Placeholder 2">
            <a:extLst>
              <a:ext uri="{FF2B5EF4-FFF2-40B4-BE49-F238E27FC236}">
                <a16:creationId xmlns:a16="http://schemas.microsoft.com/office/drawing/2014/main" id="{11CD0C59-363D-CD4A-9D77-F36407C8B7F8}"/>
              </a:ext>
            </a:extLst>
          </p:cNvPr>
          <p:cNvSpPr>
            <a:spLocks noGrp="1"/>
          </p:cNvSpPr>
          <p:nvPr>
            <p:ph idx="1"/>
          </p:nvPr>
        </p:nvSpPr>
        <p:spPr/>
        <p:txBody>
          <a:bodyPr/>
          <a:lstStyle/>
          <a:p>
            <a:r>
              <a:rPr lang="en-US" dirty="0"/>
              <a:t>man &lt;</a:t>
            </a:r>
            <a:r>
              <a:rPr lang="en-US" dirty="0" err="1"/>
              <a:t>function_name</a:t>
            </a:r>
            <a:r>
              <a:rPr lang="en-US" dirty="0"/>
              <a:t>&gt;</a:t>
            </a:r>
          </a:p>
          <a:p>
            <a:endParaRPr lang="en-US" dirty="0"/>
          </a:p>
          <a:p>
            <a:r>
              <a:rPr lang="en-US" dirty="0">
                <a:hlinkClick r:id="rId2"/>
              </a:rPr>
              <a:t>https://computing.llnl.gov/tutorials/pthreads/#AppendixA</a:t>
            </a:r>
            <a:endParaRPr lang="en-US" dirty="0"/>
          </a:p>
          <a:p>
            <a:endParaRPr lang="en-US" dirty="0"/>
          </a:p>
        </p:txBody>
      </p:sp>
    </p:spTree>
    <p:extLst>
      <p:ext uri="{BB962C8B-B14F-4D97-AF65-F5344CB8AC3E}">
        <p14:creationId xmlns:p14="http://schemas.microsoft.com/office/powerpoint/2010/main" val="612345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A053D-CBAF-2B49-A498-427AE4C1CC3A}"/>
              </a:ext>
            </a:extLst>
          </p:cNvPr>
          <p:cNvSpPr>
            <a:spLocks noGrp="1"/>
          </p:cNvSpPr>
          <p:nvPr>
            <p:ph type="title"/>
          </p:nvPr>
        </p:nvSpPr>
        <p:spPr/>
        <p:txBody>
          <a:bodyPr/>
          <a:lstStyle/>
          <a:p>
            <a:r>
              <a:rPr lang="en-US" dirty="0"/>
              <a:t>History</a:t>
            </a:r>
          </a:p>
        </p:txBody>
      </p:sp>
      <p:sp>
        <p:nvSpPr>
          <p:cNvPr id="3" name="Content Placeholder 2">
            <a:extLst>
              <a:ext uri="{FF2B5EF4-FFF2-40B4-BE49-F238E27FC236}">
                <a16:creationId xmlns:a16="http://schemas.microsoft.com/office/drawing/2014/main" id="{5E954142-4BC7-1F4B-8EC1-C36763814478}"/>
              </a:ext>
            </a:extLst>
          </p:cNvPr>
          <p:cNvSpPr>
            <a:spLocks noGrp="1"/>
          </p:cNvSpPr>
          <p:nvPr>
            <p:ph idx="1"/>
          </p:nvPr>
        </p:nvSpPr>
        <p:spPr/>
        <p:txBody>
          <a:bodyPr/>
          <a:lstStyle/>
          <a:p>
            <a:r>
              <a:rPr lang="en-US" dirty="0"/>
              <a:t>In shared memory multiprocessor architectures, threads can be used to implement parallelism.</a:t>
            </a:r>
          </a:p>
          <a:p>
            <a:r>
              <a:rPr lang="en-US" dirty="0"/>
              <a:t>Historically, hardware vendors have implemented their own proprietary versions of threads, making portability a concern for software developers.</a:t>
            </a:r>
          </a:p>
          <a:p>
            <a:r>
              <a:rPr lang="en-US" dirty="0"/>
              <a:t>For UNIX systems, a standardized C language threads programming interface has been specified by the IEEE POSIX 1003.1c standard.</a:t>
            </a:r>
          </a:p>
          <a:p>
            <a:r>
              <a:rPr lang="en-US" dirty="0"/>
              <a:t>Implementations that adhere to this standard are referred to as POSIX threads, or </a:t>
            </a:r>
            <a:r>
              <a:rPr lang="en-US" dirty="0" err="1"/>
              <a:t>Pthreads</a:t>
            </a:r>
            <a:r>
              <a:rPr lang="en-US" dirty="0"/>
              <a:t>.</a:t>
            </a:r>
          </a:p>
        </p:txBody>
      </p:sp>
    </p:spTree>
    <p:extLst>
      <p:ext uri="{BB962C8B-B14F-4D97-AF65-F5344CB8AC3E}">
        <p14:creationId xmlns:p14="http://schemas.microsoft.com/office/powerpoint/2010/main" val="2486308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7104A-34EF-A14B-85DC-F91EF266ABEA}"/>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84E37428-0EF8-0A45-9EE0-B125E6659914}"/>
              </a:ext>
            </a:extLst>
          </p:cNvPr>
          <p:cNvSpPr>
            <a:spLocks noGrp="1"/>
          </p:cNvSpPr>
          <p:nvPr>
            <p:ph idx="1"/>
          </p:nvPr>
        </p:nvSpPr>
        <p:spPr/>
        <p:txBody>
          <a:bodyPr/>
          <a:lstStyle/>
          <a:p>
            <a:r>
              <a:rPr lang="en-US" dirty="0"/>
              <a:t>Introduction to concepts, motivations, and design considerations for using </a:t>
            </a:r>
            <a:r>
              <a:rPr lang="en-US" dirty="0" err="1"/>
              <a:t>Pthreads</a:t>
            </a:r>
            <a:r>
              <a:rPr lang="en-US" dirty="0"/>
              <a:t>.</a:t>
            </a:r>
          </a:p>
          <a:p>
            <a:r>
              <a:rPr lang="en-US" dirty="0"/>
              <a:t>Three major classes of routines in the </a:t>
            </a:r>
            <a:r>
              <a:rPr lang="en-US" dirty="0" err="1"/>
              <a:t>Pthreads</a:t>
            </a:r>
            <a:r>
              <a:rPr lang="en-US" dirty="0"/>
              <a:t> API:</a:t>
            </a:r>
          </a:p>
          <a:p>
            <a:pPr lvl="1"/>
            <a:r>
              <a:rPr lang="en-US" dirty="0"/>
              <a:t>Thread Management</a:t>
            </a:r>
          </a:p>
          <a:p>
            <a:pPr lvl="1"/>
            <a:r>
              <a:rPr lang="en-US" dirty="0"/>
              <a:t>Mutex Variables</a:t>
            </a:r>
          </a:p>
          <a:p>
            <a:pPr lvl="1"/>
            <a:r>
              <a:rPr lang="en-US" dirty="0"/>
              <a:t>Condition Variables</a:t>
            </a:r>
          </a:p>
          <a:p>
            <a:endParaRPr lang="en-US" dirty="0"/>
          </a:p>
        </p:txBody>
      </p:sp>
    </p:spTree>
    <p:extLst>
      <p:ext uri="{BB962C8B-B14F-4D97-AF65-F5344CB8AC3E}">
        <p14:creationId xmlns:p14="http://schemas.microsoft.com/office/powerpoint/2010/main" val="2125914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CB903-263A-C54F-99BA-6370B899EB71}"/>
              </a:ext>
            </a:extLst>
          </p:cNvPr>
          <p:cNvSpPr>
            <a:spLocks noGrp="1"/>
          </p:cNvSpPr>
          <p:nvPr>
            <p:ph type="title"/>
          </p:nvPr>
        </p:nvSpPr>
        <p:spPr/>
        <p:txBody>
          <a:bodyPr/>
          <a:lstStyle/>
          <a:p>
            <a:r>
              <a:rPr lang="en-US" dirty="0"/>
              <a:t>What are </a:t>
            </a:r>
            <a:r>
              <a:rPr lang="en-US" dirty="0" err="1"/>
              <a:t>Pthreads</a:t>
            </a:r>
            <a:r>
              <a:rPr lang="en-US" dirty="0"/>
              <a:t>?</a:t>
            </a:r>
          </a:p>
        </p:txBody>
      </p:sp>
      <p:sp>
        <p:nvSpPr>
          <p:cNvPr id="3" name="Content Placeholder 2">
            <a:extLst>
              <a:ext uri="{FF2B5EF4-FFF2-40B4-BE49-F238E27FC236}">
                <a16:creationId xmlns:a16="http://schemas.microsoft.com/office/drawing/2014/main" id="{324412BB-09C2-5249-B548-63E34936AD82}"/>
              </a:ext>
            </a:extLst>
          </p:cNvPr>
          <p:cNvSpPr>
            <a:spLocks noGrp="1"/>
          </p:cNvSpPr>
          <p:nvPr>
            <p:ph idx="1"/>
          </p:nvPr>
        </p:nvSpPr>
        <p:spPr/>
        <p:txBody>
          <a:bodyPr/>
          <a:lstStyle/>
          <a:p>
            <a:r>
              <a:rPr lang="en-US" dirty="0"/>
              <a:t>Are a set of C language programming types and procedure calls</a:t>
            </a:r>
          </a:p>
          <a:p>
            <a:r>
              <a:rPr lang="en-US" dirty="0"/>
              <a:t>Are implemented with a </a:t>
            </a:r>
            <a:r>
              <a:rPr lang="en-US" dirty="0" err="1"/>
              <a:t>pthread.h</a:t>
            </a:r>
            <a:r>
              <a:rPr lang="en-US" dirty="0"/>
              <a:t> header/include file and a thread library</a:t>
            </a:r>
          </a:p>
          <a:p>
            <a:pPr lvl="1"/>
            <a:r>
              <a:rPr lang="en-US" dirty="0"/>
              <a:t>though this library may be part of another library, such as </a:t>
            </a:r>
            <a:r>
              <a:rPr lang="en-US" dirty="0" err="1"/>
              <a:t>libc</a:t>
            </a:r>
            <a:r>
              <a:rPr lang="en-US" dirty="0"/>
              <a:t>, in some implementations.</a:t>
            </a:r>
          </a:p>
          <a:p>
            <a:r>
              <a:rPr lang="en-US" dirty="0"/>
              <a:t>Have a shared memory model</a:t>
            </a:r>
          </a:p>
        </p:txBody>
      </p:sp>
    </p:spTree>
    <p:extLst>
      <p:ext uri="{BB962C8B-B14F-4D97-AF65-F5344CB8AC3E}">
        <p14:creationId xmlns:p14="http://schemas.microsoft.com/office/powerpoint/2010/main" val="2693352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71A93-7703-0941-8A9B-0253E3ED7159}"/>
              </a:ext>
            </a:extLst>
          </p:cNvPr>
          <p:cNvSpPr>
            <a:spLocks noGrp="1"/>
          </p:cNvSpPr>
          <p:nvPr>
            <p:ph type="title"/>
          </p:nvPr>
        </p:nvSpPr>
        <p:spPr/>
        <p:txBody>
          <a:bodyPr/>
          <a:lstStyle/>
          <a:p>
            <a:r>
              <a:rPr lang="en-US" dirty="0" err="1"/>
              <a:t>Pthreads</a:t>
            </a:r>
            <a:r>
              <a:rPr lang="en-US" dirty="0"/>
              <a:t> API</a:t>
            </a:r>
          </a:p>
        </p:txBody>
      </p:sp>
      <p:sp>
        <p:nvSpPr>
          <p:cNvPr id="3" name="Content Placeholder 2">
            <a:extLst>
              <a:ext uri="{FF2B5EF4-FFF2-40B4-BE49-F238E27FC236}">
                <a16:creationId xmlns:a16="http://schemas.microsoft.com/office/drawing/2014/main" id="{A7CA02FF-F1B6-BF4D-A351-BCC24F128DE9}"/>
              </a:ext>
            </a:extLst>
          </p:cNvPr>
          <p:cNvSpPr>
            <a:spLocks noGrp="1"/>
          </p:cNvSpPr>
          <p:nvPr>
            <p:ph idx="1"/>
          </p:nvPr>
        </p:nvSpPr>
        <p:spPr/>
        <p:txBody>
          <a:bodyPr>
            <a:normAutofit lnSpcReduction="10000"/>
          </a:bodyPr>
          <a:lstStyle/>
          <a:p>
            <a:r>
              <a:rPr lang="en-US" dirty="0"/>
              <a:t>The subroutines which comprise the </a:t>
            </a:r>
            <a:r>
              <a:rPr lang="en-US" dirty="0" err="1"/>
              <a:t>Pthreads</a:t>
            </a:r>
            <a:r>
              <a:rPr lang="en-US" dirty="0"/>
              <a:t> API can be informally grouped into four major groups:</a:t>
            </a:r>
          </a:p>
          <a:p>
            <a:pPr lvl="1"/>
            <a:r>
              <a:rPr lang="en-US" b="1" dirty="0"/>
              <a:t>Thread management:</a:t>
            </a:r>
            <a:r>
              <a:rPr lang="en-US" dirty="0"/>
              <a:t> Routines that work directly on threads - creating, detaching, joining, etc. They also include functions to set/query thread attributes (joinable, scheduling etc.)</a:t>
            </a:r>
          </a:p>
          <a:p>
            <a:pPr lvl="1"/>
            <a:r>
              <a:rPr lang="en-US" b="1" dirty="0"/>
              <a:t>Mutexes</a:t>
            </a:r>
            <a:r>
              <a:rPr lang="en-US" dirty="0"/>
              <a:t>: Routines that deal with synchronization, called a "mutex", which is an abbreviation for "mutual exclusion". Mutex functions provide for creating, destroying, locking and unlocking mutexes. These are supplemented by mutex attribute functions that set or modify attributes associated with mutexes.</a:t>
            </a:r>
          </a:p>
          <a:p>
            <a:pPr lvl="1"/>
            <a:r>
              <a:rPr lang="en-US" b="1" dirty="0"/>
              <a:t>Condition variables</a:t>
            </a:r>
            <a:r>
              <a:rPr lang="en-US" dirty="0"/>
              <a:t>: Routines that address communications between threads that share a mutex. Based upon programmer specified conditions. This group includes functions to create, destroy, wait and signal based upon specified variable values. Functions to set/query condition variable attributes are also included.</a:t>
            </a:r>
          </a:p>
          <a:p>
            <a:pPr lvl="1"/>
            <a:r>
              <a:rPr lang="en-US" b="1" dirty="0"/>
              <a:t>Synchronization</a:t>
            </a:r>
            <a:r>
              <a:rPr lang="en-US" dirty="0"/>
              <a:t>: Routines that manage read/write locks and barriers.</a:t>
            </a:r>
          </a:p>
          <a:p>
            <a:r>
              <a:rPr lang="en-US" dirty="0"/>
              <a:t>Naming conventions: </a:t>
            </a:r>
          </a:p>
          <a:p>
            <a:pPr lvl="1"/>
            <a:r>
              <a:rPr lang="en-US" dirty="0"/>
              <a:t>All identifiers in the threads library begin with </a:t>
            </a:r>
            <a:r>
              <a:rPr lang="en-US" dirty="0" err="1"/>
              <a:t>pthread</a:t>
            </a:r>
            <a:r>
              <a:rPr lang="en-US" dirty="0"/>
              <a:t>_.</a:t>
            </a:r>
          </a:p>
        </p:txBody>
      </p:sp>
    </p:spTree>
    <p:extLst>
      <p:ext uri="{BB962C8B-B14F-4D97-AF65-F5344CB8AC3E}">
        <p14:creationId xmlns:p14="http://schemas.microsoft.com/office/powerpoint/2010/main" val="2293652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DDC3EF6-2EA5-44B3-94C7-9DDA67A12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87925A9A-E9FA-496E-9C09-7C2845E006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2073ABB4-E164-4CBF-ADFF-25552BB7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587D26DA-9773-4A0E-B213-DDF20A1F1F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3107835D-75B1-A340-B551-444F09B40AD2}"/>
              </a:ext>
            </a:extLst>
          </p:cNvPr>
          <p:cNvGraphicFramePr>
            <a:graphicFrameLocks noGrp="1"/>
          </p:cNvGraphicFramePr>
          <p:nvPr>
            <p:ph idx="1"/>
            <p:extLst>
              <p:ext uri="{D42A27DB-BD31-4B8C-83A1-F6EECF244321}">
                <p14:modId xmlns:p14="http://schemas.microsoft.com/office/powerpoint/2010/main" val="860446507"/>
              </p:ext>
            </p:extLst>
          </p:nvPr>
        </p:nvGraphicFramePr>
        <p:xfrm>
          <a:off x="643467" y="1000186"/>
          <a:ext cx="10905067" cy="4857630"/>
        </p:xfrm>
        <a:graphic>
          <a:graphicData uri="http://schemas.openxmlformats.org/drawingml/2006/table">
            <a:tbl>
              <a:tblPr firstRow="1" bandRow="1">
                <a:tableStyleId>{69012ECD-51FC-41F1-AA8D-1B2483CD663E}</a:tableStyleId>
              </a:tblPr>
              <a:tblGrid>
                <a:gridCol w="3469752">
                  <a:extLst>
                    <a:ext uri="{9D8B030D-6E8A-4147-A177-3AD203B41FA5}">
                      <a16:colId xmlns:a16="http://schemas.microsoft.com/office/drawing/2014/main" val="3875012868"/>
                    </a:ext>
                  </a:extLst>
                </a:gridCol>
                <a:gridCol w="7435315">
                  <a:extLst>
                    <a:ext uri="{9D8B030D-6E8A-4147-A177-3AD203B41FA5}">
                      <a16:colId xmlns:a16="http://schemas.microsoft.com/office/drawing/2014/main" val="2583801049"/>
                    </a:ext>
                  </a:extLst>
                </a:gridCol>
              </a:tblGrid>
              <a:tr h="485763">
                <a:tc>
                  <a:txBody>
                    <a:bodyPr/>
                    <a:lstStyle/>
                    <a:p>
                      <a:pPr algn="ctr"/>
                      <a:r>
                        <a:rPr lang="en-US" sz="2200">
                          <a:effectLst/>
                        </a:rPr>
                        <a:t>Routine Prefix</a:t>
                      </a:r>
                      <a:endParaRPr lang="en-US" sz="2200">
                        <a:effectLst/>
                        <a:latin typeface="Arial" panose="020B0604020202020204" pitchFamily="34" charset="0"/>
                      </a:endParaRPr>
                    </a:p>
                  </a:txBody>
                  <a:tcPr marL="57825" marR="57825" marT="57825" marB="57825" anchor="ctr"/>
                </a:tc>
                <a:tc>
                  <a:txBody>
                    <a:bodyPr/>
                    <a:lstStyle/>
                    <a:p>
                      <a:pPr algn="ctr"/>
                      <a:r>
                        <a:rPr lang="en-US" sz="2200">
                          <a:effectLst/>
                        </a:rPr>
                        <a:t>Functional Group</a:t>
                      </a:r>
                      <a:endParaRPr lang="en-US" sz="2200">
                        <a:effectLst/>
                        <a:latin typeface="Arial" panose="020B0604020202020204" pitchFamily="34" charset="0"/>
                      </a:endParaRPr>
                    </a:p>
                  </a:txBody>
                  <a:tcPr marL="57825" marR="57825" marT="57825" marB="57825" anchor="ctr"/>
                </a:tc>
                <a:extLst>
                  <a:ext uri="{0D108BD9-81ED-4DB2-BD59-A6C34878D82A}">
                    <a16:rowId xmlns:a16="http://schemas.microsoft.com/office/drawing/2014/main" val="1084725367"/>
                  </a:ext>
                </a:extLst>
              </a:tr>
              <a:tr h="485763">
                <a:tc>
                  <a:txBody>
                    <a:bodyPr/>
                    <a:lstStyle/>
                    <a:p>
                      <a:r>
                        <a:rPr lang="en-US" sz="2200" b="1"/>
                        <a:t>pthread_</a:t>
                      </a:r>
                      <a:endParaRPr lang="en-US" sz="2200" dirty="0"/>
                    </a:p>
                  </a:txBody>
                  <a:tcPr marL="57825" marR="57825" marT="57825" marB="57825" anchor="ctr"/>
                </a:tc>
                <a:tc>
                  <a:txBody>
                    <a:bodyPr/>
                    <a:lstStyle/>
                    <a:p>
                      <a:r>
                        <a:rPr lang="en-US" sz="2200"/>
                        <a:t>Threads themselves and miscellaneous subroutines</a:t>
                      </a:r>
                    </a:p>
                  </a:txBody>
                  <a:tcPr marL="57825" marR="57825" marT="57825" marB="57825" anchor="ctr"/>
                </a:tc>
                <a:extLst>
                  <a:ext uri="{0D108BD9-81ED-4DB2-BD59-A6C34878D82A}">
                    <a16:rowId xmlns:a16="http://schemas.microsoft.com/office/drawing/2014/main" val="3846894927"/>
                  </a:ext>
                </a:extLst>
              </a:tr>
              <a:tr h="485763">
                <a:tc>
                  <a:txBody>
                    <a:bodyPr/>
                    <a:lstStyle/>
                    <a:p>
                      <a:r>
                        <a:rPr lang="en-US" sz="2200" b="1"/>
                        <a:t>pthread_attr_</a:t>
                      </a:r>
                      <a:endParaRPr lang="en-US" sz="2200"/>
                    </a:p>
                  </a:txBody>
                  <a:tcPr marL="57825" marR="57825" marT="57825" marB="57825" anchor="ctr"/>
                </a:tc>
                <a:tc>
                  <a:txBody>
                    <a:bodyPr/>
                    <a:lstStyle/>
                    <a:p>
                      <a:r>
                        <a:rPr lang="en-US" sz="2200"/>
                        <a:t>Thread attributes objects</a:t>
                      </a:r>
                    </a:p>
                  </a:txBody>
                  <a:tcPr marL="57825" marR="57825" marT="57825" marB="57825" anchor="ctr"/>
                </a:tc>
                <a:extLst>
                  <a:ext uri="{0D108BD9-81ED-4DB2-BD59-A6C34878D82A}">
                    <a16:rowId xmlns:a16="http://schemas.microsoft.com/office/drawing/2014/main" val="69674393"/>
                  </a:ext>
                </a:extLst>
              </a:tr>
              <a:tr h="485763">
                <a:tc>
                  <a:txBody>
                    <a:bodyPr/>
                    <a:lstStyle/>
                    <a:p>
                      <a:r>
                        <a:rPr lang="en-US" sz="2200" b="1"/>
                        <a:t>pthread_mutex_</a:t>
                      </a:r>
                      <a:endParaRPr lang="en-US" sz="2200"/>
                    </a:p>
                  </a:txBody>
                  <a:tcPr marL="57825" marR="57825" marT="57825" marB="57825" anchor="ctr"/>
                </a:tc>
                <a:tc>
                  <a:txBody>
                    <a:bodyPr/>
                    <a:lstStyle/>
                    <a:p>
                      <a:r>
                        <a:rPr lang="en-US" sz="2200"/>
                        <a:t>Mutexes</a:t>
                      </a:r>
                    </a:p>
                  </a:txBody>
                  <a:tcPr marL="57825" marR="57825" marT="57825" marB="57825" anchor="ctr"/>
                </a:tc>
                <a:extLst>
                  <a:ext uri="{0D108BD9-81ED-4DB2-BD59-A6C34878D82A}">
                    <a16:rowId xmlns:a16="http://schemas.microsoft.com/office/drawing/2014/main" val="2407391913"/>
                  </a:ext>
                </a:extLst>
              </a:tr>
              <a:tr h="485763">
                <a:tc>
                  <a:txBody>
                    <a:bodyPr/>
                    <a:lstStyle/>
                    <a:p>
                      <a:r>
                        <a:rPr lang="en-US" sz="2200" b="1"/>
                        <a:t>pthread_mutexattr_</a:t>
                      </a:r>
                      <a:endParaRPr lang="en-US" sz="2200"/>
                    </a:p>
                  </a:txBody>
                  <a:tcPr marL="57825" marR="57825" marT="57825" marB="57825" anchor="ctr"/>
                </a:tc>
                <a:tc>
                  <a:txBody>
                    <a:bodyPr/>
                    <a:lstStyle/>
                    <a:p>
                      <a:r>
                        <a:rPr lang="en-US" sz="2200"/>
                        <a:t>Mutex attributes objects.</a:t>
                      </a:r>
                    </a:p>
                  </a:txBody>
                  <a:tcPr marL="57825" marR="57825" marT="57825" marB="57825" anchor="ctr"/>
                </a:tc>
                <a:extLst>
                  <a:ext uri="{0D108BD9-81ED-4DB2-BD59-A6C34878D82A}">
                    <a16:rowId xmlns:a16="http://schemas.microsoft.com/office/drawing/2014/main" val="253744894"/>
                  </a:ext>
                </a:extLst>
              </a:tr>
              <a:tr h="485763">
                <a:tc>
                  <a:txBody>
                    <a:bodyPr/>
                    <a:lstStyle/>
                    <a:p>
                      <a:r>
                        <a:rPr lang="en-US" sz="2200" b="1"/>
                        <a:t>pthread_cond_</a:t>
                      </a:r>
                      <a:endParaRPr lang="en-US" sz="2200"/>
                    </a:p>
                  </a:txBody>
                  <a:tcPr marL="57825" marR="57825" marT="57825" marB="57825" anchor="ctr"/>
                </a:tc>
                <a:tc>
                  <a:txBody>
                    <a:bodyPr/>
                    <a:lstStyle/>
                    <a:p>
                      <a:r>
                        <a:rPr lang="en-US" sz="2200"/>
                        <a:t>Condition variables</a:t>
                      </a:r>
                    </a:p>
                  </a:txBody>
                  <a:tcPr marL="57825" marR="57825" marT="57825" marB="57825" anchor="ctr"/>
                </a:tc>
                <a:extLst>
                  <a:ext uri="{0D108BD9-81ED-4DB2-BD59-A6C34878D82A}">
                    <a16:rowId xmlns:a16="http://schemas.microsoft.com/office/drawing/2014/main" val="1257966880"/>
                  </a:ext>
                </a:extLst>
              </a:tr>
              <a:tr h="485763">
                <a:tc>
                  <a:txBody>
                    <a:bodyPr/>
                    <a:lstStyle/>
                    <a:p>
                      <a:r>
                        <a:rPr lang="en-US" sz="2200" b="1"/>
                        <a:t>pthread_condattr_</a:t>
                      </a:r>
                      <a:endParaRPr lang="en-US" sz="2200"/>
                    </a:p>
                  </a:txBody>
                  <a:tcPr marL="57825" marR="57825" marT="57825" marB="57825" anchor="ctr"/>
                </a:tc>
                <a:tc>
                  <a:txBody>
                    <a:bodyPr/>
                    <a:lstStyle/>
                    <a:p>
                      <a:r>
                        <a:rPr lang="en-US" sz="2200"/>
                        <a:t>Condition attributes objects</a:t>
                      </a:r>
                    </a:p>
                  </a:txBody>
                  <a:tcPr marL="57825" marR="57825" marT="57825" marB="57825" anchor="ctr"/>
                </a:tc>
                <a:extLst>
                  <a:ext uri="{0D108BD9-81ED-4DB2-BD59-A6C34878D82A}">
                    <a16:rowId xmlns:a16="http://schemas.microsoft.com/office/drawing/2014/main" val="1489323621"/>
                  </a:ext>
                </a:extLst>
              </a:tr>
              <a:tr h="485763">
                <a:tc>
                  <a:txBody>
                    <a:bodyPr/>
                    <a:lstStyle/>
                    <a:p>
                      <a:r>
                        <a:rPr lang="en-US" sz="2200" b="1"/>
                        <a:t>pthread_key_</a:t>
                      </a:r>
                      <a:endParaRPr lang="en-US" sz="2200"/>
                    </a:p>
                  </a:txBody>
                  <a:tcPr marL="57825" marR="57825" marT="57825" marB="57825" anchor="ctr"/>
                </a:tc>
                <a:tc>
                  <a:txBody>
                    <a:bodyPr/>
                    <a:lstStyle/>
                    <a:p>
                      <a:r>
                        <a:rPr lang="en-US" sz="2200"/>
                        <a:t>Thread-specific data keys</a:t>
                      </a:r>
                    </a:p>
                  </a:txBody>
                  <a:tcPr marL="57825" marR="57825" marT="57825" marB="57825" anchor="ctr"/>
                </a:tc>
                <a:extLst>
                  <a:ext uri="{0D108BD9-81ED-4DB2-BD59-A6C34878D82A}">
                    <a16:rowId xmlns:a16="http://schemas.microsoft.com/office/drawing/2014/main" val="2472637133"/>
                  </a:ext>
                </a:extLst>
              </a:tr>
              <a:tr h="485763">
                <a:tc>
                  <a:txBody>
                    <a:bodyPr/>
                    <a:lstStyle/>
                    <a:p>
                      <a:r>
                        <a:rPr lang="en-US" sz="2200" b="1"/>
                        <a:t>pthread_rwlock_</a:t>
                      </a:r>
                      <a:endParaRPr lang="en-US" sz="2200"/>
                    </a:p>
                  </a:txBody>
                  <a:tcPr marL="57825" marR="57825" marT="57825" marB="57825" anchor="ctr"/>
                </a:tc>
                <a:tc>
                  <a:txBody>
                    <a:bodyPr/>
                    <a:lstStyle/>
                    <a:p>
                      <a:r>
                        <a:rPr lang="en-US" sz="2200"/>
                        <a:t>Read/write locks</a:t>
                      </a:r>
                    </a:p>
                  </a:txBody>
                  <a:tcPr marL="57825" marR="57825" marT="57825" marB="57825" anchor="ctr"/>
                </a:tc>
                <a:extLst>
                  <a:ext uri="{0D108BD9-81ED-4DB2-BD59-A6C34878D82A}">
                    <a16:rowId xmlns:a16="http://schemas.microsoft.com/office/drawing/2014/main" val="3738758024"/>
                  </a:ext>
                </a:extLst>
              </a:tr>
              <a:tr h="485763">
                <a:tc>
                  <a:txBody>
                    <a:bodyPr/>
                    <a:lstStyle/>
                    <a:p>
                      <a:r>
                        <a:rPr lang="en-US" sz="2200" b="1"/>
                        <a:t>pthread_barrier_</a:t>
                      </a:r>
                      <a:endParaRPr lang="en-US" sz="2200"/>
                    </a:p>
                  </a:txBody>
                  <a:tcPr marL="57825" marR="57825" marT="57825" marB="57825" anchor="ctr"/>
                </a:tc>
                <a:tc>
                  <a:txBody>
                    <a:bodyPr/>
                    <a:lstStyle/>
                    <a:p>
                      <a:r>
                        <a:rPr lang="en-US" sz="2200"/>
                        <a:t>Synchronization barriers</a:t>
                      </a:r>
                      <a:endParaRPr lang="en-US" sz="2200" dirty="0"/>
                    </a:p>
                  </a:txBody>
                  <a:tcPr marL="57825" marR="57825" marT="57825" marB="57825" anchor="ctr"/>
                </a:tc>
                <a:extLst>
                  <a:ext uri="{0D108BD9-81ED-4DB2-BD59-A6C34878D82A}">
                    <a16:rowId xmlns:a16="http://schemas.microsoft.com/office/drawing/2014/main" val="675025837"/>
                  </a:ext>
                </a:extLst>
              </a:tr>
            </a:tbl>
          </a:graphicData>
        </a:graphic>
      </p:graphicFrame>
    </p:spTree>
    <p:extLst>
      <p:ext uri="{BB962C8B-B14F-4D97-AF65-F5344CB8AC3E}">
        <p14:creationId xmlns:p14="http://schemas.microsoft.com/office/powerpoint/2010/main" val="57979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D651B61-325E-4E73-8445-38B0DE8AAA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a:extLst>
              <a:ext uri="{FF2B5EF4-FFF2-40B4-BE49-F238E27FC236}">
                <a16:creationId xmlns:a16="http://schemas.microsoft.com/office/drawing/2014/main" id="{B42E5253-D3AC-4AC2-B766-8B34F13C2F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10AE8D57-436A-4073-9A75-15BB5949F8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E2852671-8EB6-4EAF-8AF8-65CF3FD66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useBgFill="1">
        <p:nvSpPr>
          <p:cNvPr id="17" name="Rectangle 16">
            <a:extLst>
              <a:ext uri="{FF2B5EF4-FFF2-40B4-BE49-F238E27FC236}">
                <a16:creationId xmlns:a16="http://schemas.microsoft.com/office/drawing/2014/main" id="{963FC0CD-F19B-4D9C-9C47-EB7E9D16E4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907619-C4AE-614E-9DD0-53F4EA0709E1}"/>
              </a:ext>
            </a:extLst>
          </p:cNvPr>
          <p:cNvSpPr>
            <a:spLocks noGrp="1"/>
          </p:cNvSpPr>
          <p:nvPr>
            <p:ph type="title"/>
          </p:nvPr>
        </p:nvSpPr>
        <p:spPr>
          <a:xfrm>
            <a:off x="581191" y="723901"/>
            <a:ext cx="10993549" cy="1428750"/>
          </a:xfrm>
        </p:spPr>
        <p:txBody>
          <a:bodyPr vert="horz" lIns="91440" tIns="45720" rIns="91440" bIns="45720" rtlCol="0" anchor="b">
            <a:normAutofit/>
          </a:bodyPr>
          <a:lstStyle/>
          <a:p>
            <a:r>
              <a:rPr lang="en-US" sz="3600" dirty="0"/>
              <a:t>Creating (And Terminating) Threads</a:t>
            </a:r>
          </a:p>
        </p:txBody>
      </p:sp>
      <p:sp>
        <p:nvSpPr>
          <p:cNvPr id="19" name="Rectangle 18">
            <a:extLst>
              <a:ext uri="{FF2B5EF4-FFF2-40B4-BE49-F238E27FC236}">
                <a16:creationId xmlns:a16="http://schemas.microsoft.com/office/drawing/2014/main" id="{2E70159E-5269-4C18-AA0B-D50513DB3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0">
            <a:extLst>
              <a:ext uri="{FF2B5EF4-FFF2-40B4-BE49-F238E27FC236}">
                <a16:creationId xmlns:a16="http://schemas.microsoft.com/office/drawing/2014/main" id="{BBBE9C8C-98B2-41C2-B47B-9A396CBA23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2">
            <a:extLst>
              <a:ext uri="{FF2B5EF4-FFF2-40B4-BE49-F238E27FC236}">
                <a16:creationId xmlns:a16="http://schemas.microsoft.com/office/drawing/2014/main" id="{B2ECCA3D-5ECA-4A8B-B9D7-CE6DEB72B9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4" name="Content Placeholder 3">
            <a:extLst>
              <a:ext uri="{FF2B5EF4-FFF2-40B4-BE49-F238E27FC236}">
                <a16:creationId xmlns:a16="http://schemas.microsoft.com/office/drawing/2014/main" id="{F0905E87-1CB4-ED4E-92E1-61147FC9B02D}"/>
              </a:ext>
            </a:extLst>
          </p:cNvPr>
          <p:cNvGraphicFramePr>
            <a:graphicFrameLocks noGrp="1"/>
          </p:cNvGraphicFramePr>
          <p:nvPr>
            <p:ph idx="1"/>
            <p:extLst>
              <p:ext uri="{D42A27DB-BD31-4B8C-83A1-F6EECF244321}">
                <p14:modId xmlns:p14="http://schemas.microsoft.com/office/powerpoint/2010/main" val="2139839569"/>
              </p:ext>
            </p:extLst>
          </p:nvPr>
        </p:nvGraphicFramePr>
        <p:xfrm>
          <a:off x="581191" y="2541993"/>
          <a:ext cx="10916463" cy="3433514"/>
        </p:xfrm>
        <a:graphic>
          <a:graphicData uri="http://schemas.openxmlformats.org/drawingml/2006/table">
            <a:tbl>
              <a:tblPr/>
              <a:tblGrid>
                <a:gridCol w="10916463">
                  <a:extLst>
                    <a:ext uri="{9D8B030D-6E8A-4147-A177-3AD203B41FA5}">
                      <a16:colId xmlns:a16="http://schemas.microsoft.com/office/drawing/2014/main" val="4266115121"/>
                    </a:ext>
                  </a:extLst>
                </a:gridCol>
              </a:tblGrid>
              <a:tr h="1828163">
                <a:tc>
                  <a:txBody>
                    <a:bodyPr/>
                    <a:lstStyle/>
                    <a:p>
                      <a:r>
                        <a:rPr lang="en-US" sz="2700" b="0" u="sng" dirty="0">
                          <a:solidFill>
                            <a:srgbClr val="333399"/>
                          </a:solidFill>
                          <a:effectLst/>
                          <a:hlinkClick r:id="rId2"/>
                        </a:rPr>
                        <a:t>pthread_create</a:t>
                      </a:r>
                      <a:r>
                        <a:rPr lang="en-US" sz="2700" b="0" dirty="0"/>
                        <a:t> (thread, </a:t>
                      </a:r>
                      <a:r>
                        <a:rPr lang="en-US" sz="2700" b="0" dirty="0" err="1"/>
                        <a:t>attr</a:t>
                      </a:r>
                      <a:r>
                        <a:rPr lang="en-US" sz="2700" b="0" dirty="0"/>
                        <a:t>, </a:t>
                      </a:r>
                      <a:r>
                        <a:rPr lang="en-US" sz="2700" b="0" dirty="0" err="1"/>
                        <a:t>start_routine</a:t>
                      </a:r>
                      <a:r>
                        <a:rPr lang="en-US" sz="2700" b="0" dirty="0"/>
                        <a:t>, </a:t>
                      </a:r>
                      <a:r>
                        <a:rPr lang="en-US" sz="2700" b="0" dirty="0" err="1"/>
                        <a:t>arg</a:t>
                      </a:r>
                      <a:r>
                        <a:rPr lang="en-US" sz="2700" b="0" dirty="0"/>
                        <a:t>)</a:t>
                      </a:r>
                    </a:p>
                    <a:p>
                      <a:r>
                        <a:rPr lang="en-US" sz="2700" b="0" u="sng" dirty="0">
                          <a:solidFill>
                            <a:srgbClr val="333399"/>
                          </a:solidFill>
                          <a:effectLst/>
                          <a:hlinkClick r:id="rId3"/>
                        </a:rPr>
                        <a:t>pthread_exit</a:t>
                      </a:r>
                      <a:r>
                        <a:rPr lang="en-US" sz="2700" b="0" dirty="0"/>
                        <a:t> (status)</a:t>
                      </a:r>
                    </a:p>
                    <a:p>
                      <a:r>
                        <a:rPr lang="en-US" sz="2700" b="0" u="sng" dirty="0">
                          <a:solidFill>
                            <a:srgbClr val="333399"/>
                          </a:solidFill>
                          <a:effectLst/>
                          <a:hlinkClick r:id="rId3"/>
                        </a:rPr>
                        <a:t>pthread_join</a:t>
                      </a:r>
                      <a:r>
                        <a:rPr lang="en-US" sz="2700" b="0" dirty="0"/>
                        <a:t> (thread, status)</a:t>
                      </a:r>
                    </a:p>
                    <a:p>
                      <a:r>
                        <a:rPr lang="en-US" sz="2700" b="0" u="sng" dirty="0">
                          <a:solidFill>
                            <a:srgbClr val="333399"/>
                          </a:solidFill>
                          <a:effectLst/>
                          <a:hlinkClick r:id="rId4"/>
                        </a:rPr>
                        <a:t>pthread_cancel</a:t>
                      </a:r>
                      <a:r>
                        <a:rPr lang="en-US" sz="2700" b="0" dirty="0"/>
                        <a:t> (thread)</a:t>
                      </a:r>
                    </a:p>
                    <a:p>
                      <a:r>
                        <a:rPr lang="en-US" sz="2700" b="0" u="sng" dirty="0">
                          <a:solidFill>
                            <a:srgbClr val="333399"/>
                          </a:solidFill>
                          <a:effectLst/>
                          <a:hlinkClick r:id="rId5"/>
                        </a:rPr>
                        <a:t>pthread_attr_init</a:t>
                      </a:r>
                      <a:r>
                        <a:rPr lang="en-US" sz="2700" b="0" dirty="0"/>
                        <a:t> (</a:t>
                      </a:r>
                      <a:r>
                        <a:rPr lang="en-US" sz="2700" b="0" dirty="0" err="1"/>
                        <a:t>attr</a:t>
                      </a:r>
                      <a:r>
                        <a:rPr lang="en-US" sz="2700" b="0" dirty="0"/>
                        <a:t>)</a:t>
                      </a:r>
                    </a:p>
                    <a:p>
                      <a:r>
                        <a:rPr lang="en-US" sz="2700" b="0" u="sng" dirty="0">
                          <a:solidFill>
                            <a:srgbClr val="333399"/>
                          </a:solidFill>
                          <a:effectLst/>
                          <a:hlinkClick r:id="rId6"/>
                        </a:rPr>
                        <a:t>pthread_attr_destroy</a:t>
                      </a:r>
                      <a:r>
                        <a:rPr lang="en-US" sz="2700" b="0" dirty="0"/>
                        <a:t> (</a:t>
                      </a:r>
                      <a:r>
                        <a:rPr lang="en-US" sz="2700" b="0" dirty="0" err="1"/>
                        <a:t>attr</a:t>
                      </a:r>
                      <a:r>
                        <a:rPr lang="en-US" sz="2700" b="0" dirty="0"/>
                        <a:t>)</a:t>
                      </a:r>
                    </a:p>
                    <a:p>
                      <a:endParaRPr lang="en-US" sz="2700" b="0" dirty="0"/>
                    </a:p>
                    <a:p>
                      <a:pPr marL="457200" indent="-457200">
                        <a:buFont typeface="Arial" panose="020B0604020202020204" pitchFamily="34" charset="0"/>
                        <a:buChar char="•"/>
                      </a:pPr>
                      <a:r>
                        <a:rPr lang="en-US" sz="2700" b="0" dirty="0"/>
                        <a:t>We will likely </a:t>
                      </a:r>
                      <a:r>
                        <a:rPr lang="en-US" sz="2700" b="1" dirty="0"/>
                        <a:t>NOT</a:t>
                      </a:r>
                      <a:r>
                        <a:rPr lang="en-US" sz="2700" b="0" dirty="0"/>
                        <a:t> be using </a:t>
                      </a:r>
                      <a:r>
                        <a:rPr lang="en-US" sz="2700" b="0" dirty="0" err="1"/>
                        <a:t>pthread_attr</a:t>
                      </a:r>
                      <a:r>
                        <a:rPr lang="en-US" sz="2700" b="0" dirty="0"/>
                        <a:t>_*</a:t>
                      </a:r>
                    </a:p>
                  </a:txBody>
                  <a:tcPr marL="70837" marR="70837" marT="70837" marB="70837" anchor="ctr">
                    <a:lnL>
                      <a:noFill/>
                    </a:lnL>
                    <a:lnR>
                      <a:noFill/>
                    </a:lnR>
                    <a:lnT>
                      <a:noFill/>
                    </a:lnT>
                    <a:lnB>
                      <a:noFill/>
                    </a:lnB>
                  </a:tcPr>
                </a:tc>
                <a:extLst>
                  <a:ext uri="{0D108BD9-81ED-4DB2-BD59-A6C34878D82A}">
                    <a16:rowId xmlns:a16="http://schemas.microsoft.com/office/drawing/2014/main" val="2872409143"/>
                  </a:ext>
                </a:extLst>
              </a:tr>
            </a:tbl>
          </a:graphicData>
        </a:graphic>
      </p:graphicFrame>
    </p:spTree>
    <p:extLst>
      <p:ext uri="{BB962C8B-B14F-4D97-AF65-F5344CB8AC3E}">
        <p14:creationId xmlns:p14="http://schemas.microsoft.com/office/powerpoint/2010/main" val="1082481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6BF25A9-C6A7-5C41-B781-20C59C9EE0DC}"/>
              </a:ext>
            </a:extLst>
          </p:cNvPr>
          <p:cNvSpPr>
            <a:spLocks noGrp="1"/>
          </p:cNvSpPr>
          <p:nvPr>
            <p:ph idx="1"/>
          </p:nvPr>
        </p:nvSpPr>
        <p:spPr>
          <a:xfrm>
            <a:off x="581192" y="496957"/>
            <a:ext cx="11029615" cy="6291469"/>
          </a:xfrm>
        </p:spPr>
        <p:txBody>
          <a:bodyPr>
            <a:normAutofit fontScale="85000" lnSpcReduction="10000"/>
          </a:bodyPr>
          <a:lstStyle/>
          <a:p>
            <a:pPr marL="0" indent="0">
              <a:lnSpc>
                <a:spcPct val="120000"/>
              </a:lnSpc>
              <a:spcBef>
                <a:spcPts val="0"/>
              </a:spcBef>
              <a:spcAft>
                <a:spcPts val="0"/>
              </a:spcAft>
              <a:buNone/>
            </a:pPr>
            <a:r>
              <a:rPr lang="en-US" b="1" dirty="0">
                <a:solidFill>
                  <a:srgbClr val="FF0000"/>
                </a:solidFill>
                <a:latin typeface="Consolas" panose="020B0609020204030204" pitchFamily="49" charset="0"/>
                <a:cs typeface="Consolas" panose="020B0609020204030204" pitchFamily="49" charset="0"/>
              </a:rPr>
              <a:t>#include &lt;</a:t>
            </a:r>
            <a:r>
              <a:rPr lang="en-US" b="1" dirty="0" err="1">
                <a:solidFill>
                  <a:srgbClr val="FF0000"/>
                </a:solidFill>
                <a:latin typeface="Consolas" panose="020B0609020204030204" pitchFamily="49" charset="0"/>
                <a:cs typeface="Consolas" panose="020B0609020204030204" pitchFamily="49" charset="0"/>
              </a:rPr>
              <a:t>pthread.h</a:t>
            </a:r>
            <a:r>
              <a:rPr lang="en-US" b="1" dirty="0">
                <a:solidFill>
                  <a:srgbClr val="FF0000"/>
                </a:solidFill>
                <a:latin typeface="Consolas" panose="020B0609020204030204" pitchFamily="49" charset="0"/>
                <a:cs typeface="Consolas" panose="020B0609020204030204" pitchFamily="49" charset="0"/>
              </a:rPr>
              <a:t>&gt;</a:t>
            </a:r>
          </a:p>
          <a:p>
            <a:pPr marL="0" indent="0">
              <a:lnSpc>
                <a:spcPct val="120000"/>
              </a:lnSpc>
              <a:spcBef>
                <a:spcPts val="0"/>
              </a:spcBef>
              <a:spcAft>
                <a:spcPts val="0"/>
              </a:spcAft>
              <a:buNone/>
            </a:pPr>
            <a:r>
              <a:rPr lang="en-US" dirty="0">
                <a:latin typeface="Consolas" panose="020B0609020204030204" pitchFamily="49" charset="0"/>
                <a:cs typeface="Consolas" panose="020B0609020204030204" pitchFamily="49" charset="0"/>
              </a:rPr>
              <a:t>#include &lt;</a:t>
            </a:r>
            <a:r>
              <a:rPr lang="en-US" dirty="0" err="1">
                <a:latin typeface="Consolas" panose="020B0609020204030204" pitchFamily="49" charset="0"/>
                <a:cs typeface="Consolas" panose="020B0609020204030204" pitchFamily="49" charset="0"/>
              </a:rPr>
              <a:t>stdio.h</a:t>
            </a:r>
            <a:r>
              <a:rPr lang="en-US" dirty="0">
                <a:latin typeface="Consolas" panose="020B0609020204030204" pitchFamily="49" charset="0"/>
                <a:cs typeface="Consolas" panose="020B0609020204030204" pitchFamily="49" charset="0"/>
              </a:rPr>
              <a:t>&gt;</a:t>
            </a:r>
          </a:p>
          <a:p>
            <a:pPr marL="0" indent="0">
              <a:lnSpc>
                <a:spcPct val="120000"/>
              </a:lnSpc>
              <a:spcBef>
                <a:spcPts val="0"/>
              </a:spcBef>
              <a:spcAft>
                <a:spcPts val="0"/>
              </a:spcAft>
              <a:buNone/>
            </a:pPr>
            <a:r>
              <a:rPr lang="en-US" dirty="0">
                <a:latin typeface="Consolas" panose="020B0609020204030204" pitchFamily="49" charset="0"/>
                <a:cs typeface="Consolas" panose="020B0609020204030204" pitchFamily="49" charset="0"/>
              </a:rPr>
              <a:t>#include &lt;</a:t>
            </a:r>
            <a:r>
              <a:rPr lang="en-US" dirty="0" err="1">
                <a:latin typeface="Consolas" panose="020B0609020204030204" pitchFamily="49" charset="0"/>
                <a:cs typeface="Consolas" panose="020B0609020204030204" pitchFamily="49" charset="0"/>
              </a:rPr>
              <a:t>stdlib.h</a:t>
            </a:r>
            <a:r>
              <a:rPr lang="en-US" dirty="0">
                <a:latin typeface="Consolas" panose="020B0609020204030204" pitchFamily="49" charset="0"/>
                <a:cs typeface="Consolas" panose="020B0609020204030204" pitchFamily="49" charset="0"/>
              </a:rPr>
              <a:t>&gt;</a:t>
            </a:r>
          </a:p>
          <a:p>
            <a:pPr marL="0" indent="0">
              <a:lnSpc>
                <a:spcPct val="120000"/>
              </a:lnSpc>
              <a:spcBef>
                <a:spcPts val="0"/>
              </a:spcBef>
              <a:spcAft>
                <a:spcPts val="0"/>
              </a:spcAft>
              <a:buNone/>
            </a:pPr>
            <a:r>
              <a:rPr lang="en-US" dirty="0">
                <a:latin typeface="Consolas" panose="020B0609020204030204" pitchFamily="49" charset="0"/>
                <a:cs typeface="Consolas" panose="020B0609020204030204" pitchFamily="49" charset="0"/>
              </a:rPr>
              <a:t>#define NUM_THREADS 5</a:t>
            </a:r>
          </a:p>
          <a:p>
            <a:pPr marL="0" indent="0">
              <a:lnSpc>
                <a:spcPct val="120000"/>
              </a:lnSpc>
              <a:spcBef>
                <a:spcPts val="0"/>
              </a:spcBef>
              <a:spcAft>
                <a:spcPts val="0"/>
              </a:spcAft>
              <a:buNone/>
            </a:pPr>
            <a:endParaRPr lang="en-US" dirty="0">
              <a:latin typeface="Consolas" panose="020B0609020204030204" pitchFamily="49" charset="0"/>
              <a:cs typeface="Consolas" panose="020B0609020204030204" pitchFamily="49" charset="0"/>
            </a:endParaRPr>
          </a:p>
          <a:p>
            <a:pPr marL="0" indent="0">
              <a:lnSpc>
                <a:spcPct val="120000"/>
              </a:lnSpc>
              <a:spcBef>
                <a:spcPts val="0"/>
              </a:spcBef>
              <a:spcAft>
                <a:spcPts val="0"/>
              </a:spcAft>
              <a:buNone/>
            </a:pPr>
            <a:r>
              <a:rPr lang="en-US" b="1" dirty="0">
                <a:solidFill>
                  <a:srgbClr val="00B050"/>
                </a:solidFill>
                <a:latin typeface="Consolas" panose="020B0609020204030204" pitchFamily="49" charset="0"/>
                <a:cs typeface="Consolas" panose="020B0609020204030204" pitchFamily="49" charset="0"/>
              </a:rPr>
              <a:t>void*</a:t>
            </a:r>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PrintHello</a:t>
            </a:r>
            <a:r>
              <a:rPr lang="en-US" dirty="0">
                <a:latin typeface="Consolas" panose="020B0609020204030204" pitchFamily="49" charset="0"/>
                <a:cs typeface="Consolas" panose="020B0609020204030204" pitchFamily="49" charset="0"/>
              </a:rPr>
              <a:t>(</a:t>
            </a:r>
            <a:r>
              <a:rPr lang="en-US" b="1" dirty="0">
                <a:solidFill>
                  <a:srgbClr val="00B0F0"/>
                </a:solidFill>
                <a:latin typeface="Consolas" panose="020B0609020204030204" pitchFamily="49" charset="0"/>
                <a:cs typeface="Consolas" panose="020B0609020204030204" pitchFamily="49" charset="0"/>
              </a:rPr>
              <a:t>void* </a:t>
            </a:r>
            <a:r>
              <a:rPr lang="en-US" b="1" dirty="0" err="1">
                <a:solidFill>
                  <a:srgbClr val="00B0F0"/>
                </a:solidFill>
                <a:latin typeface="Consolas" panose="020B0609020204030204" pitchFamily="49" charset="0"/>
                <a:cs typeface="Consolas" panose="020B0609020204030204" pitchFamily="49" charset="0"/>
              </a:rPr>
              <a:t>threadid</a:t>
            </a:r>
            <a:r>
              <a:rPr lang="en-US" dirty="0">
                <a:latin typeface="Consolas" panose="020B0609020204030204" pitchFamily="49" charset="0"/>
                <a:cs typeface="Consolas" panose="020B0609020204030204" pitchFamily="49" charset="0"/>
              </a:rPr>
              <a:t>) {</a:t>
            </a:r>
          </a:p>
          <a:p>
            <a:pPr marL="0" indent="0">
              <a:lnSpc>
                <a:spcPct val="120000"/>
              </a:lnSpc>
              <a:spcBef>
                <a:spcPts val="0"/>
              </a:spcBef>
              <a:spcAft>
                <a:spcPts val="0"/>
              </a:spcAft>
              <a:buNone/>
            </a:pPr>
            <a:r>
              <a:rPr lang="en-US" dirty="0">
                <a:latin typeface="Consolas" panose="020B0609020204030204" pitchFamily="49" charset="0"/>
                <a:cs typeface="Consolas" panose="020B0609020204030204" pitchFamily="49" charset="0"/>
              </a:rPr>
              <a:t>  long </a:t>
            </a:r>
            <a:r>
              <a:rPr lang="en-US" dirty="0" err="1">
                <a:latin typeface="Consolas" panose="020B0609020204030204" pitchFamily="49" charset="0"/>
                <a:cs typeface="Consolas" panose="020B0609020204030204" pitchFamily="49" charset="0"/>
              </a:rPr>
              <a:t>tid</a:t>
            </a:r>
            <a:r>
              <a:rPr lang="en-US" dirty="0">
                <a:latin typeface="Consolas" panose="020B0609020204030204" pitchFamily="49" charset="0"/>
                <a:cs typeface="Consolas" panose="020B0609020204030204" pitchFamily="49" charset="0"/>
              </a:rPr>
              <a:t> = (long)</a:t>
            </a:r>
            <a:r>
              <a:rPr lang="en-US" dirty="0" err="1">
                <a:latin typeface="Consolas" panose="020B0609020204030204" pitchFamily="49" charset="0"/>
                <a:cs typeface="Consolas" panose="020B0609020204030204" pitchFamily="49" charset="0"/>
              </a:rPr>
              <a:t>threadid</a:t>
            </a:r>
            <a:r>
              <a:rPr lang="en-US" dirty="0">
                <a:latin typeface="Consolas" panose="020B0609020204030204" pitchFamily="49" charset="0"/>
                <a:cs typeface="Consolas" panose="020B0609020204030204" pitchFamily="49" charset="0"/>
              </a:rPr>
              <a:t>;</a:t>
            </a:r>
          </a:p>
          <a:p>
            <a:pPr marL="0" indent="0">
              <a:lnSpc>
                <a:spcPct val="120000"/>
              </a:lnSpc>
              <a:spcBef>
                <a:spcPts val="0"/>
              </a:spcBef>
              <a:spcAft>
                <a:spcPts val="0"/>
              </a:spcAft>
              <a:buNone/>
            </a:pPr>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printf</a:t>
            </a:r>
            <a:r>
              <a:rPr lang="en-US" dirty="0">
                <a:latin typeface="Consolas" panose="020B0609020204030204" pitchFamily="49" charset="0"/>
                <a:cs typeface="Consolas" panose="020B0609020204030204" pitchFamily="49" charset="0"/>
              </a:rPr>
              <a:t>("Hello World! It's me, thread #%</a:t>
            </a:r>
            <a:r>
              <a:rPr lang="en-US" dirty="0" err="1">
                <a:latin typeface="Consolas" panose="020B0609020204030204" pitchFamily="49" charset="0"/>
                <a:cs typeface="Consolas" panose="020B0609020204030204" pitchFamily="49" charset="0"/>
              </a:rPr>
              <a:t>ld</a:t>
            </a:r>
            <a:r>
              <a:rPr lang="en-US" dirty="0">
                <a:latin typeface="Consolas" panose="020B0609020204030204" pitchFamily="49" charset="0"/>
                <a:cs typeface="Consolas" panose="020B0609020204030204" pitchFamily="49" charset="0"/>
              </a:rPr>
              <a:t>!\n", </a:t>
            </a:r>
            <a:r>
              <a:rPr lang="en-US" dirty="0" err="1">
                <a:latin typeface="Consolas" panose="020B0609020204030204" pitchFamily="49" charset="0"/>
                <a:cs typeface="Consolas" panose="020B0609020204030204" pitchFamily="49" charset="0"/>
              </a:rPr>
              <a:t>tid</a:t>
            </a:r>
            <a:r>
              <a:rPr lang="en-US" dirty="0">
                <a:latin typeface="Consolas" panose="020B0609020204030204" pitchFamily="49" charset="0"/>
                <a:cs typeface="Consolas" panose="020B0609020204030204" pitchFamily="49" charset="0"/>
              </a:rPr>
              <a:t>);</a:t>
            </a:r>
          </a:p>
          <a:p>
            <a:pPr marL="0" indent="0">
              <a:lnSpc>
                <a:spcPct val="120000"/>
              </a:lnSpc>
              <a:spcBef>
                <a:spcPts val="0"/>
              </a:spcBef>
              <a:spcAft>
                <a:spcPts val="0"/>
              </a:spcAft>
              <a:buNone/>
            </a:pPr>
            <a:r>
              <a:rPr lang="en-US" dirty="0">
                <a:latin typeface="Consolas" panose="020B0609020204030204" pitchFamily="49" charset="0"/>
                <a:cs typeface="Consolas" panose="020B0609020204030204" pitchFamily="49" charset="0"/>
              </a:rPr>
              <a:t>  </a:t>
            </a:r>
            <a:r>
              <a:rPr lang="en-US" b="1" dirty="0" err="1">
                <a:solidFill>
                  <a:srgbClr val="FF0000"/>
                </a:solidFill>
                <a:latin typeface="Consolas" panose="020B0609020204030204" pitchFamily="49" charset="0"/>
                <a:cs typeface="Consolas" panose="020B0609020204030204" pitchFamily="49" charset="0"/>
              </a:rPr>
              <a:t>pthread_exit</a:t>
            </a:r>
            <a:r>
              <a:rPr lang="en-US" b="1" dirty="0">
                <a:solidFill>
                  <a:srgbClr val="FF0000"/>
                </a:solidFill>
                <a:latin typeface="Consolas" panose="020B0609020204030204" pitchFamily="49" charset="0"/>
                <a:cs typeface="Consolas" panose="020B0609020204030204" pitchFamily="49" charset="0"/>
              </a:rPr>
              <a:t> (NULL);</a:t>
            </a:r>
          </a:p>
          <a:p>
            <a:pPr marL="0" indent="0">
              <a:lnSpc>
                <a:spcPct val="120000"/>
              </a:lnSpc>
              <a:spcBef>
                <a:spcPts val="0"/>
              </a:spcBef>
              <a:spcAft>
                <a:spcPts val="0"/>
              </a:spcAft>
              <a:buNone/>
            </a:pPr>
            <a:r>
              <a:rPr lang="en-US" dirty="0">
                <a:latin typeface="Consolas" panose="020B0609020204030204" pitchFamily="49" charset="0"/>
                <a:cs typeface="Consolas" panose="020B0609020204030204" pitchFamily="49" charset="0"/>
              </a:rPr>
              <a:t>}</a:t>
            </a:r>
          </a:p>
          <a:p>
            <a:pPr marL="0" indent="0">
              <a:lnSpc>
                <a:spcPct val="120000"/>
              </a:lnSpc>
              <a:spcBef>
                <a:spcPts val="0"/>
              </a:spcBef>
              <a:spcAft>
                <a:spcPts val="0"/>
              </a:spcAft>
              <a:buNone/>
            </a:pPr>
            <a:endParaRPr lang="en-US" dirty="0">
              <a:latin typeface="Consolas" panose="020B0609020204030204" pitchFamily="49" charset="0"/>
              <a:cs typeface="Consolas" panose="020B0609020204030204" pitchFamily="49" charset="0"/>
            </a:endParaRPr>
          </a:p>
          <a:p>
            <a:pPr marL="0" indent="0">
              <a:lnSpc>
                <a:spcPct val="120000"/>
              </a:lnSpc>
              <a:spcBef>
                <a:spcPts val="0"/>
              </a:spcBef>
              <a:spcAft>
                <a:spcPts val="0"/>
              </a:spcAft>
              <a:buNone/>
            </a:pPr>
            <a:r>
              <a:rPr lang="en-US" dirty="0">
                <a:latin typeface="Consolas" panose="020B0609020204030204" pitchFamily="49" charset="0"/>
                <a:cs typeface="Consolas" panose="020B0609020204030204" pitchFamily="49" charset="0"/>
              </a:rPr>
              <a:t>int main(int </a:t>
            </a:r>
            <a:r>
              <a:rPr lang="en-US" dirty="0" err="1">
                <a:latin typeface="Consolas" panose="020B0609020204030204" pitchFamily="49" charset="0"/>
                <a:cs typeface="Consolas" panose="020B0609020204030204" pitchFamily="49" charset="0"/>
              </a:rPr>
              <a:t>argc</a:t>
            </a:r>
            <a:r>
              <a:rPr lang="en-US" dirty="0">
                <a:latin typeface="Consolas" panose="020B0609020204030204" pitchFamily="49" charset="0"/>
                <a:cs typeface="Consolas" panose="020B0609020204030204" pitchFamily="49" charset="0"/>
              </a:rPr>
              <a:t>, char *</a:t>
            </a:r>
            <a:r>
              <a:rPr lang="en-US" dirty="0" err="1">
                <a:latin typeface="Consolas" panose="020B0609020204030204" pitchFamily="49" charset="0"/>
                <a:cs typeface="Consolas" panose="020B0609020204030204" pitchFamily="49" charset="0"/>
              </a:rPr>
              <a:t>argv</a:t>
            </a:r>
            <a:r>
              <a:rPr lang="en-US" dirty="0">
                <a:latin typeface="Consolas" panose="020B0609020204030204" pitchFamily="49" charset="0"/>
                <a:cs typeface="Consolas" panose="020B0609020204030204" pitchFamily="49" charset="0"/>
              </a:rPr>
              <a:t>[]) {</a:t>
            </a:r>
          </a:p>
          <a:p>
            <a:pPr marL="0" indent="0">
              <a:lnSpc>
                <a:spcPct val="120000"/>
              </a:lnSpc>
              <a:spcBef>
                <a:spcPts val="0"/>
              </a:spcBef>
              <a:spcAft>
                <a:spcPts val="0"/>
              </a:spcAft>
              <a:buNone/>
            </a:pPr>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pthread_t</a:t>
            </a:r>
            <a:r>
              <a:rPr lang="en-US" dirty="0">
                <a:latin typeface="Consolas" panose="020B0609020204030204" pitchFamily="49" charset="0"/>
                <a:cs typeface="Consolas" panose="020B0609020204030204" pitchFamily="49" charset="0"/>
              </a:rPr>
              <a:t> threads[NUM_THREADS];</a:t>
            </a:r>
          </a:p>
          <a:p>
            <a:pPr marL="0" indent="0">
              <a:lnSpc>
                <a:spcPct val="120000"/>
              </a:lnSpc>
              <a:spcBef>
                <a:spcPts val="0"/>
              </a:spcBef>
              <a:spcAft>
                <a:spcPts val="0"/>
              </a:spcAft>
              <a:buNone/>
            </a:pPr>
            <a:r>
              <a:rPr lang="en-US" dirty="0">
                <a:latin typeface="Consolas" panose="020B0609020204030204" pitchFamily="49" charset="0"/>
                <a:cs typeface="Consolas" panose="020B0609020204030204" pitchFamily="49" charset="0"/>
              </a:rPr>
              <a:t>  for (long t = 0; t &lt; NUM_THREADS; t++) {</a:t>
            </a:r>
          </a:p>
          <a:p>
            <a:pPr marL="0" indent="0">
              <a:lnSpc>
                <a:spcPct val="120000"/>
              </a:lnSpc>
              <a:spcBef>
                <a:spcPts val="0"/>
              </a:spcBef>
              <a:spcAft>
                <a:spcPts val="0"/>
              </a:spcAft>
              <a:buNone/>
            </a:pPr>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printf</a:t>
            </a:r>
            <a:r>
              <a:rPr lang="en-US" dirty="0">
                <a:latin typeface="Consolas" panose="020B0609020204030204" pitchFamily="49" charset="0"/>
                <a:cs typeface="Consolas" panose="020B0609020204030204" pitchFamily="49" charset="0"/>
              </a:rPr>
              <a:t> ("In main: creating thread %</a:t>
            </a:r>
            <a:r>
              <a:rPr lang="en-US" dirty="0" err="1">
                <a:latin typeface="Consolas" panose="020B0609020204030204" pitchFamily="49" charset="0"/>
                <a:cs typeface="Consolas" panose="020B0609020204030204" pitchFamily="49" charset="0"/>
              </a:rPr>
              <a:t>ld</a:t>
            </a:r>
            <a:r>
              <a:rPr lang="en-US" dirty="0">
                <a:latin typeface="Consolas" panose="020B0609020204030204" pitchFamily="49" charset="0"/>
                <a:cs typeface="Consolas" panose="020B0609020204030204" pitchFamily="49" charset="0"/>
              </a:rPr>
              <a:t>\n", t);</a:t>
            </a:r>
          </a:p>
          <a:p>
            <a:pPr marL="0" indent="0">
              <a:lnSpc>
                <a:spcPct val="120000"/>
              </a:lnSpc>
              <a:spcBef>
                <a:spcPts val="0"/>
              </a:spcBef>
              <a:spcAft>
                <a:spcPts val="0"/>
              </a:spcAft>
              <a:buNone/>
            </a:pPr>
            <a:r>
              <a:rPr lang="en-US" dirty="0">
                <a:latin typeface="Consolas" panose="020B0609020204030204" pitchFamily="49" charset="0"/>
                <a:cs typeface="Consolas" panose="020B0609020204030204" pitchFamily="49" charset="0"/>
              </a:rPr>
              <a:t>    </a:t>
            </a:r>
            <a:r>
              <a:rPr lang="en-US" b="1" dirty="0">
                <a:solidFill>
                  <a:srgbClr val="FF0000"/>
                </a:solidFill>
                <a:latin typeface="Consolas" panose="020B0609020204030204" pitchFamily="49" charset="0"/>
                <a:cs typeface="Consolas" panose="020B0609020204030204" pitchFamily="49" charset="0"/>
              </a:rPr>
              <a:t>int </a:t>
            </a:r>
            <a:r>
              <a:rPr lang="en-US" b="1" dirty="0" err="1">
                <a:solidFill>
                  <a:srgbClr val="FF0000"/>
                </a:solidFill>
                <a:latin typeface="Consolas" panose="020B0609020204030204" pitchFamily="49" charset="0"/>
                <a:cs typeface="Consolas" panose="020B0609020204030204" pitchFamily="49" charset="0"/>
              </a:rPr>
              <a:t>rc</a:t>
            </a:r>
            <a:r>
              <a:rPr lang="en-US" b="1" dirty="0">
                <a:solidFill>
                  <a:srgbClr val="FF0000"/>
                </a:solidFill>
                <a:latin typeface="Consolas" panose="020B0609020204030204" pitchFamily="49" charset="0"/>
                <a:cs typeface="Consolas" panose="020B0609020204030204" pitchFamily="49" charset="0"/>
              </a:rPr>
              <a:t> = </a:t>
            </a:r>
            <a:r>
              <a:rPr lang="en-US" b="1" dirty="0" err="1">
                <a:solidFill>
                  <a:srgbClr val="FF0000"/>
                </a:solidFill>
                <a:latin typeface="Consolas" panose="020B0609020204030204" pitchFamily="49" charset="0"/>
                <a:cs typeface="Consolas" panose="020B0609020204030204" pitchFamily="49" charset="0"/>
              </a:rPr>
              <a:t>pthread_create</a:t>
            </a:r>
            <a:r>
              <a:rPr lang="en-US" b="1" dirty="0">
                <a:solidFill>
                  <a:srgbClr val="FF0000"/>
                </a:solidFill>
                <a:latin typeface="Consolas" panose="020B0609020204030204" pitchFamily="49" charset="0"/>
                <a:cs typeface="Consolas" panose="020B0609020204030204" pitchFamily="49" charset="0"/>
              </a:rPr>
              <a:t>(&amp;threads[t], NULL, </a:t>
            </a:r>
            <a:r>
              <a:rPr lang="en-US" b="1" dirty="0" err="1">
                <a:solidFill>
                  <a:srgbClr val="FF0000"/>
                </a:solidFill>
                <a:latin typeface="Consolas" panose="020B0609020204030204" pitchFamily="49" charset="0"/>
                <a:cs typeface="Consolas" panose="020B0609020204030204" pitchFamily="49" charset="0"/>
              </a:rPr>
              <a:t>PrintHello</a:t>
            </a:r>
            <a:r>
              <a:rPr lang="en-US" b="1" dirty="0">
                <a:solidFill>
                  <a:srgbClr val="FF0000"/>
                </a:solidFill>
                <a:latin typeface="Consolas" panose="020B0609020204030204" pitchFamily="49" charset="0"/>
                <a:cs typeface="Consolas" panose="020B0609020204030204" pitchFamily="49" charset="0"/>
              </a:rPr>
              <a:t>, </a:t>
            </a:r>
            <a:r>
              <a:rPr lang="en-US" b="1" dirty="0">
                <a:solidFill>
                  <a:srgbClr val="00B0F0"/>
                </a:solidFill>
                <a:latin typeface="Consolas" panose="020B0609020204030204" pitchFamily="49" charset="0"/>
                <a:cs typeface="Consolas" panose="020B0609020204030204" pitchFamily="49" charset="0"/>
              </a:rPr>
              <a:t>(void *)t</a:t>
            </a:r>
            <a:r>
              <a:rPr lang="en-US" b="1" dirty="0">
                <a:solidFill>
                  <a:srgbClr val="FF0000"/>
                </a:solidFill>
                <a:latin typeface="Consolas" panose="020B0609020204030204" pitchFamily="49" charset="0"/>
                <a:cs typeface="Consolas" panose="020B0609020204030204" pitchFamily="49" charset="0"/>
              </a:rPr>
              <a:t>);</a:t>
            </a:r>
          </a:p>
          <a:p>
            <a:pPr marL="0" indent="0">
              <a:lnSpc>
                <a:spcPct val="120000"/>
              </a:lnSpc>
              <a:spcBef>
                <a:spcPts val="0"/>
              </a:spcBef>
              <a:spcAft>
                <a:spcPts val="0"/>
              </a:spcAft>
              <a:buNone/>
            </a:pPr>
            <a:r>
              <a:rPr lang="en-US" dirty="0">
                <a:latin typeface="Consolas" panose="020B0609020204030204" pitchFamily="49" charset="0"/>
                <a:cs typeface="Consolas" panose="020B0609020204030204" pitchFamily="49" charset="0"/>
              </a:rPr>
              <a:t>    if (</a:t>
            </a:r>
            <a:r>
              <a:rPr lang="en-US" dirty="0" err="1">
                <a:latin typeface="Consolas" panose="020B0609020204030204" pitchFamily="49" charset="0"/>
                <a:cs typeface="Consolas" panose="020B0609020204030204" pitchFamily="49" charset="0"/>
              </a:rPr>
              <a:t>rc</a:t>
            </a:r>
            <a:r>
              <a:rPr lang="en-US" dirty="0">
                <a:latin typeface="Consolas" panose="020B0609020204030204" pitchFamily="49" charset="0"/>
                <a:cs typeface="Consolas" panose="020B0609020204030204" pitchFamily="49" charset="0"/>
              </a:rPr>
              <a:t>) {</a:t>
            </a:r>
          </a:p>
          <a:p>
            <a:pPr marL="0" indent="0">
              <a:lnSpc>
                <a:spcPct val="120000"/>
              </a:lnSpc>
              <a:spcBef>
                <a:spcPts val="0"/>
              </a:spcBef>
              <a:spcAft>
                <a:spcPts val="0"/>
              </a:spcAft>
              <a:buNone/>
            </a:pPr>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printf</a:t>
            </a:r>
            <a:r>
              <a:rPr lang="en-US" dirty="0">
                <a:latin typeface="Consolas" panose="020B0609020204030204" pitchFamily="49" charset="0"/>
                <a:cs typeface="Consolas" panose="020B0609020204030204" pitchFamily="49" charset="0"/>
              </a:rPr>
              <a:t>("ERROR; return code from </a:t>
            </a:r>
            <a:r>
              <a:rPr lang="en-US" dirty="0" err="1">
                <a:latin typeface="Consolas" panose="020B0609020204030204" pitchFamily="49" charset="0"/>
                <a:cs typeface="Consolas" panose="020B0609020204030204" pitchFamily="49" charset="0"/>
              </a:rPr>
              <a:t>pthread_create</a:t>
            </a:r>
            <a:r>
              <a:rPr lang="en-US" dirty="0">
                <a:latin typeface="Consolas" panose="020B0609020204030204" pitchFamily="49" charset="0"/>
                <a:cs typeface="Consolas" panose="020B0609020204030204" pitchFamily="49" charset="0"/>
              </a:rPr>
              <a:t>() is %d\n", </a:t>
            </a:r>
            <a:r>
              <a:rPr lang="en-US" dirty="0" err="1">
                <a:latin typeface="Consolas" panose="020B0609020204030204" pitchFamily="49" charset="0"/>
                <a:cs typeface="Consolas" panose="020B0609020204030204" pitchFamily="49" charset="0"/>
              </a:rPr>
              <a:t>rc</a:t>
            </a:r>
            <a:r>
              <a:rPr lang="en-US" dirty="0">
                <a:latin typeface="Consolas" panose="020B0609020204030204" pitchFamily="49" charset="0"/>
                <a:cs typeface="Consolas" panose="020B0609020204030204" pitchFamily="49" charset="0"/>
              </a:rPr>
              <a:t>);</a:t>
            </a:r>
          </a:p>
          <a:p>
            <a:pPr marL="0" indent="0">
              <a:lnSpc>
                <a:spcPct val="120000"/>
              </a:lnSpc>
              <a:spcBef>
                <a:spcPts val="0"/>
              </a:spcBef>
              <a:spcAft>
                <a:spcPts val="0"/>
              </a:spcAft>
              <a:buNone/>
            </a:pPr>
            <a:r>
              <a:rPr lang="en-US" dirty="0">
                <a:latin typeface="Consolas" panose="020B0609020204030204" pitchFamily="49" charset="0"/>
                <a:cs typeface="Consolas" panose="020B0609020204030204" pitchFamily="49" charset="0"/>
              </a:rPr>
              <a:t>      exit(-1);</a:t>
            </a:r>
          </a:p>
          <a:p>
            <a:pPr marL="0" indent="0">
              <a:lnSpc>
                <a:spcPct val="120000"/>
              </a:lnSpc>
              <a:spcBef>
                <a:spcPts val="0"/>
              </a:spcBef>
              <a:spcAft>
                <a:spcPts val="0"/>
              </a:spcAft>
              <a:buNone/>
            </a:pPr>
            <a:r>
              <a:rPr lang="en-US" dirty="0">
                <a:latin typeface="Consolas" panose="020B0609020204030204" pitchFamily="49" charset="0"/>
                <a:cs typeface="Consolas" panose="020B0609020204030204" pitchFamily="49" charset="0"/>
              </a:rPr>
              <a:t>    }</a:t>
            </a:r>
          </a:p>
          <a:p>
            <a:pPr marL="0" indent="0">
              <a:lnSpc>
                <a:spcPct val="120000"/>
              </a:lnSpc>
              <a:spcBef>
                <a:spcPts val="0"/>
              </a:spcBef>
              <a:spcAft>
                <a:spcPts val="0"/>
              </a:spcAft>
              <a:buNone/>
            </a:pPr>
            <a:r>
              <a:rPr lang="en-US" dirty="0">
                <a:latin typeface="Consolas" panose="020B0609020204030204" pitchFamily="49" charset="0"/>
                <a:cs typeface="Consolas" panose="020B0609020204030204" pitchFamily="49" charset="0"/>
              </a:rPr>
              <a:t>  }</a:t>
            </a:r>
          </a:p>
          <a:p>
            <a:pPr marL="0" indent="0">
              <a:lnSpc>
                <a:spcPct val="120000"/>
              </a:lnSpc>
              <a:spcBef>
                <a:spcPts val="0"/>
              </a:spcBef>
              <a:spcAft>
                <a:spcPts val="0"/>
              </a:spcAft>
              <a:buNone/>
            </a:pPr>
            <a:r>
              <a:rPr lang="en-US" dirty="0">
                <a:latin typeface="Consolas" panose="020B0609020204030204" pitchFamily="49" charset="0"/>
                <a:cs typeface="Consolas" panose="020B0609020204030204" pitchFamily="49" charset="0"/>
              </a:rPr>
              <a:t>  /* Last thing that main() should do */</a:t>
            </a:r>
          </a:p>
          <a:p>
            <a:pPr marL="0" indent="0">
              <a:lnSpc>
                <a:spcPct val="120000"/>
              </a:lnSpc>
              <a:spcBef>
                <a:spcPts val="0"/>
              </a:spcBef>
              <a:spcAft>
                <a:spcPts val="0"/>
              </a:spcAft>
              <a:buNone/>
            </a:pPr>
            <a:r>
              <a:rPr lang="en-US" dirty="0">
                <a:latin typeface="Consolas" panose="020B0609020204030204" pitchFamily="49" charset="0"/>
                <a:cs typeface="Consolas" panose="020B0609020204030204" pitchFamily="49" charset="0"/>
              </a:rPr>
              <a:t>  </a:t>
            </a:r>
            <a:r>
              <a:rPr lang="en-US" b="1" dirty="0" err="1">
                <a:solidFill>
                  <a:srgbClr val="FF0000"/>
                </a:solidFill>
                <a:latin typeface="Consolas" panose="020B0609020204030204" pitchFamily="49" charset="0"/>
                <a:cs typeface="Consolas" panose="020B0609020204030204" pitchFamily="49" charset="0"/>
              </a:rPr>
              <a:t>pthread_exit</a:t>
            </a:r>
            <a:r>
              <a:rPr lang="en-US" b="1" dirty="0">
                <a:solidFill>
                  <a:srgbClr val="FF0000"/>
                </a:solidFill>
                <a:latin typeface="Consolas" panose="020B0609020204030204" pitchFamily="49" charset="0"/>
                <a:cs typeface="Consolas" panose="020B0609020204030204" pitchFamily="49" charset="0"/>
              </a:rPr>
              <a:t> (NULL);</a:t>
            </a:r>
          </a:p>
          <a:p>
            <a:pPr marL="0" indent="0">
              <a:lnSpc>
                <a:spcPct val="120000"/>
              </a:lnSpc>
              <a:spcBef>
                <a:spcPts val="0"/>
              </a:spcBef>
              <a:spcAft>
                <a:spcPts val="0"/>
              </a:spcAft>
              <a:buNone/>
            </a:pPr>
            <a:r>
              <a:rPr lang="en-US" dirty="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3645585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301BE-5779-A34D-AD74-E83E4975EA9F}"/>
              </a:ext>
            </a:extLst>
          </p:cNvPr>
          <p:cNvSpPr>
            <a:spLocks noGrp="1"/>
          </p:cNvSpPr>
          <p:nvPr>
            <p:ph type="title"/>
          </p:nvPr>
        </p:nvSpPr>
        <p:spPr/>
        <p:txBody>
          <a:bodyPr/>
          <a:lstStyle/>
          <a:p>
            <a:r>
              <a:rPr lang="en-US" dirty="0"/>
              <a:t>Thread Argument Passing and Return Values</a:t>
            </a:r>
          </a:p>
        </p:txBody>
      </p:sp>
      <p:sp>
        <p:nvSpPr>
          <p:cNvPr id="3" name="Content Placeholder 2">
            <a:extLst>
              <a:ext uri="{FF2B5EF4-FFF2-40B4-BE49-F238E27FC236}">
                <a16:creationId xmlns:a16="http://schemas.microsoft.com/office/drawing/2014/main" id="{B002A2CA-E9CF-E54C-B5BF-2FC0FBC7CD1F}"/>
              </a:ext>
            </a:extLst>
          </p:cNvPr>
          <p:cNvSpPr>
            <a:spLocks noGrp="1"/>
          </p:cNvSpPr>
          <p:nvPr>
            <p:ph idx="1"/>
          </p:nvPr>
        </p:nvSpPr>
        <p:spPr/>
        <p:txBody>
          <a:bodyPr>
            <a:normAutofit/>
          </a:bodyPr>
          <a:lstStyle/>
          <a:p>
            <a:r>
              <a:rPr lang="en-US" dirty="0"/>
              <a:t>void* is everywhere </a:t>
            </a:r>
            <a:r>
              <a:rPr lang="en-US" dirty="0">
                <a:sym typeface="Wingdings" pitchFamily="2" charset="2"/>
              </a:rPr>
              <a:t></a:t>
            </a:r>
          </a:p>
          <a:p>
            <a:r>
              <a:rPr lang="en-US" dirty="0">
                <a:sym typeface="Wingdings" pitchFamily="2" charset="2"/>
              </a:rPr>
              <a:t>For Arguments (complex):</a:t>
            </a:r>
          </a:p>
          <a:p>
            <a:pPr lvl="1"/>
            <a:r>
              <a:rPr lang="en-US" dirty="0">
                <a:sym typeface="Wingdings" pitchFamily="2" charset="2"/>
              </a:rPr>
              <a:t>Create a struct that represents all arguments you want</a:t>
            </a:r>
          </a:p>
          <a:p>
            <a:pPr lvl="1"/>
            <a:r>
              <a:rPr lang="en-US" dirty="0">
                <a:sym typeface="Wingdings" pitchFamily="2" charset="2"/>
              </a:rPr>
              <a:t>new/malloc an instance for each invocation</a:t>
            </a:r>
          </a:p>
          <a:p>
            <a:pPr lvl="1"/>
            <a:r>
              <a:rPr lang="en-US" dirty="0">
                <a:sym typeface="Wingdings" pitchFamily="2" charset="2"/>
              </a:rPr>
              <a:t>Have the function that “runs” on the thread free/delete it</a:t>
            </a:r>
          </a:p>
          <a:p>
            <a:r>
              <a:rPr lang="en-US" dirty="0">
                <a:sym typeface="Wingdings" pitchFamily="2" charset="2"/>
              </a:rPr>
              <a:t>For Return Values (complex):</a:t>
            </a:r>
          </a:p>
          <a:p>
            <a:pPr lvl="1"/>
            <a:r>
              <a:rPr lang="en-US" dirty="0">
                <a:sym typeface="Wingdings" pitchFamily="2" charset="2"/>
              </a:rPr>
              <a:t>Allocate an instance on the heap (new/malloc) – return the pointer</a:t>
            </a:r>
          </a:p>
          <a:p>
            <a:pPr lvl="1"/>
            <a:r>
              <a:rPr lang="en-US" dirty="0"/>
              <a:t>From the client/main: cast to appropriate type and then delete/free</a:t>
            </a:r>
          </a:p>
          <a:p>
            <a:r>
              <a:rPr lang="en-US" dirty="0"/>
              <a:t>For simple arguments / return of datatypes == </a:t>
            </a:r>
            <a:r>
              <a:rPr lang="en-US" dirty="0" err="1"/>
              <a:t>sizeof</a:t>
            </a:r>
            <a:r>
              <a:rPr lang="en-US" dirty="0"/>
              <a:t>(pointer): just cast to appropriate type</a:t>
            </a:r>
          </a:p>
        </p:txBody>
      </p:sp>
    </p:spTree>
    <p:extLst>
      <p:ext uri="{BB962C8B-B14F-4D97-AF65-F5344CB8AC3E}">
        <p14:creationId xmlns:p14="http://schemas.microsoft.com/office/powerpoint/2010/main" val="2605992792"/>
      </p:ext>
    </p:extLst>
  </p:cSld>
  <p:clrMapOvr>
    <a:masterClrMapping/>
  </p:clrMapOvr>
</p:sld>
</file>

<file path=ppt/theme/theme1.xml><?xml version="1.0" encoding="utf-8"?>
<a:theme xmlns:a="http://schemas.openxmlformats.org/drawingml/2006/main" name="DividendVTI">
  <a:themeElements>
    <a:clrScheme name="AnalogousFromLightSeedLeftStep">
      <a:dk1>
        <a:srgbClr val="000000"/>
      </a:dk1>
      <a:lt1>
        <a:srgbClr val="FFFFFF"/>
      </a:lt1>
      <a:dk2>
        <a:srgbClr val="412428"/>
      </a:dk2>
      <a:lt2>
        <a:srgbClr val="E8E2E2"/>
      </a:lt2>
      <a:accent1>
        <a:srgbClr val="80A9A9"/>
      </a:accent1>
      <a:accent2>
        <a:srgbClr val="75AB95"/>
      </a:accent2>
      <a:accent3>
        <a:srgbClr val="82AB8A"/>
      </a:accent3>
      <a:accent4>
        <a:srgbClr val="81AA74"/>
      </a:accent4>
      <a:accent5>
        <a:srgbClr val="98A67E"/>
      </a:accent5>
      <a:accent6>
        <a:srgbClr val="A6A372"/>
      </a:accent6>
      <a:hlink>
        <a:srgbClr val="AE6B69"/>
      </a:hlink>
      <a:folHlink>
        <a:srgbClr val="7F7F7F"/>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otalTime>51</TotalTime>
  <Words>1184</Words>
  <Application>Microsoft Macintosh PowerPoint</Application>
  <PresentationFormat>Widescreen</PresentationFormat>
  <Paragraphs>146</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Consolas</vt:lpstr>
      <vt:lpstr>Gill Sans MT</vt:lpstr>
      <vt:lpstr>Wingdings 2</vt:lpstr>
      <vt:lpstr>DividendVTI</vt:lpstr>
      <vt:lpstr>PThreads</vt:lpstr>
      <vt:lpstr>History</vt:lpstr>
      <vt:lpstr>Outline</vt:lpstr>
      <vt:lpstr>What are Pthreads?</vt:lpstr>
      <vt:lpstr>Pthreads API</vt:lpstr>
      <vt:lpstr>PowerPoint Presentation</vt:lpstr>
      <vt:lpstr>Creating (And Terminating) Threads</vt:lpstr>
      <vt:lpstr>PowerPoint Presentation</vt:lpstr>
      <vt:lpstr>Thread Argument Passing and Return Values</vt:lpstr>
      <vt:lpstr>PowerPoint Presentation</vt:lpstr>
      <vt:lpstr>Mutexes</vt:lpstr>
      <vt:lpstr>Condition Variables</vt:lpstr>
      <vt:lpstr>Documentation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PThreads</dc:title>
  <dc:creator>William Killian</dc:creator>
  <cp:lastModifiedBy>William Killian</cp:lastModifiedBy>
  <cp:revision>5</cp:revision>
  <dcterms:created xsi:type="dcterms:W3CDTF">2020-02-16T22:10:37Z</dcterms:created>
  <dcterms:modified xsi:type="dcterms:W3CDTF">2020-02-16T23:01:49Z</dcterms:modified>
</cp:coreProperties>
</file>