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21"/>
  </p:notesMasterIdLst>
  <p:sldIdLst>
    <p:sldId id="29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4" r:id="rId19"/>
    <p:sldId id="295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E6AC5-FDAB-DF4F-AEE1-3DDAEAA1CF4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4C2EA-42EF-2544-9E4C-15A9A074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4C2EA-42EF-2544-9E4C-15A9A0742F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1E63-D8F9-8947-A79C-67EE5326B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358BE-EBD5-1249-85E2-011F74919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8A352-F1A7-6F4A-BE8D-93932309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3D0FC-5734-6742-BDBB-425BD5E2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1F3D6-AE12-DA4B-A3D0-A3A08A14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0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FCED-9B8D-5444-88B3-3464B958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1BDEC-461B-0A4B-AE2B-ED68A91E2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06098-1786-C245-B54C-006A6E6E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79DA4-8489-B841-9BAB-E049D4B3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6D2C-6907-DE47-A6CA-98ABC976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1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46D98-C2B0-094E-808B-E959510F4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9ADD8-4FD6-EE49-989B-AC1D8E477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93352-C0A2-0D45-B849-CF7A5FA5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CE375-555E-8640-A07B-C5121BC0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F5599-AF48-064E-B11C-91D70C6C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700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2F52-2F4C-5D4C-AA3F-2789D95E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BE8E1-5D6F-1446-AA36-19EFA8988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67028-66DB-E749-887D-21DEB296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BFCD3-7241-7B45-AD08-60D73EFD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C1527-276C-DE46-9C64-3048804A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6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8435-B5FC-FC4F-8224-98129938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BC68E-A4C4-904E-A0CE-AFB248E2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6FC83-BCA0-824F-8C46-902F35EF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6806-15EA-4E46-83BE-36DCF1AA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8BED7-5151-874F-BA3D-2D224F92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7FB0-846D-5547-B037-B6C14CC7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AE90-4FC6-CC49-8D78-8D9405394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D3E7C-8B74-2047-AB06-FB2DDDF2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262FA-583B-E44B-90FD-A399770A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A11FB-FA37-3C4F-A0CD-63545B4A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EBE90-8B46-9C4D-9B1F-013DD41F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A5BC-A653-C044-83ED-D211CF4A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E9912-D49D-4548-A602-8A2D286D4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C090D-E762-3B45-A44A-CB42DC598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35AA3-0A78-A647-810A-7D3E30801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0716A-AABD-A24F-9623-372FEA64D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3315C2-32F2-F345-9482-450E22DF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DBE3C-4BA8-AB49-9F14-3E923562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93073-ED93-9844-A7A5-7E3F8F11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8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7491-870E-1444-83F0-17505CE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264AB-7398-FF40-A639-C5B54FCF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77230-88E1-B942-8BBC-AC5D74D4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14F06-7F96-8744-B05B-4A1A479A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7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36CC5-4BC5-364D-9BB7-261F8F85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7036C-14AC-C244-88CF-5557E231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BC13D-E2BD-5B40-B432-D2455486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6FFC-F952-FE45-B925-A33ACED7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9DEE-9122-AB47-880B-B675C0CD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B86A3-92AF-D84B-951C-F4E565556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05F89-5758-FB44-943A-54EDC8E0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59BF1-9DB4-AE45-8C18-6989AAA3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EF7D5-3AAC-7A42-A33C-7D74B7A3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7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D976-132B-0346-BB35-2B8C7EB2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00122-E653-244C-B3DB-044143707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3C460-8B19-7C48-9571-E33AAD7A8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7C884-4885-C645-B9D8-A6624817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B32EA-A2FD-8446-9D47-88D1F1F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975FD-508C-4340-A2CC-DAF8E3E6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9C635C-577A-C143-98C9-62854264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E0799-8360-F643-BD3C-EBE181825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B33F7-DBE9-0B40-B332-8306D88FB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DC64C-DAD6-D74A-A55B-C6563A83F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B77BE-4538-844B-A666-79463EEE3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E3F0E3-8FCC-A146-A2CA-D2AE2C569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07859"/>
          </a:xfrm>
        </p:spPr>
        <p:txBody>
          <a:bodyPr/>
          <a:lstStyle/>
          <a:p>
            <a:r>
              <a:rPr lang="en-US" dirty="0"/>
              <a:t>Page Rank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1DE355-BF16-FF4C-8D13-6E50BAED0A2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</p:spPr>
        <p:txBody>
          <a:bodyPr/>
          <a:lstStyle/>
          <a:p>
            <a:r>
              <a:rPr lang="en-US" dirty="0"/>
              <a:t>CSCI 476: Parallel Programming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FC110-A282-6346-98D6-4534B5A6A054}"/>
              </a:ext>
            </a:extLst>
          </p:cNvPr>
          <p:cNvSpPr txBox="1"/>
          <p:nvPr/>
        </p:nvSpPr>
        <p:spPr>
          <a:xfrm>
            <a:off x="1524000" y="5595257"/>
            <a:ext cx="558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How does Google Rank/Display Search Results?</a:t>
            </a:r>
          </a:p>
        </p:txBody>
      </p:sp>
    </p:spTree>
    <p:extLst>
      <p:ext uri="{BB962C8B-B14F-4D97-AF65-F5344CB8AC3E}">
        <p14:creationId xmlns:p14="http://schemas.microsoft.com/office/powerpoint/2010/main" val="268360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830" y="456960"/>
            <a:ext cx="4053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90" dirty="0"/>
              <a:t>A </a:t>
            </a:r>
            <a:r>
              <a:rPr sz="4400" spc="-300" dirty="0"/>
              <a:t>Toy </a:t>
            </a:r>
            <a:r>
              <a:rPr sz="4400" spc="-285" dirty="0"/>
              <a:t>Example </a:t>
            </a:r>
            <a:r>
              <a:rPr sz="4400" spc="-120" dirty="0"/>
              <a:t>-</a:t>
            </a:r>
            <a:r>
              <a:rPr sz="4400" spc="-10" dirty="0"/>
              <a:t> </a:t>
            </a:r>
            <a:r>
              <a:rPr sz="4400" spc="-220" dirty="0"/>
              <a:t>1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45900" y="1535625"/>
            <a:ext cx="4774712" cy="4557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849" y="5007850"/>
            <a:ext cx="3477951" cy="608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851" y="4901850"/>
            <a:ext cx="3603625" cy="788670"/>
          </a:xfrm>
          <a:custGeom>
            <a:avLst/>
            <a:gdLst/>
            <a:ahLst/>
            <a:cxnLst/>
            <a:rect l="l" t="t" r="r" b="b"/>
            <a:pathLst>
              <a:path w="3603625" h="788670">
                <a:moveTo>
                  <a:pt x="0" y="0"/>
                </a:moveTo>
                <a:lnTo>
                  <a:pt x="3603000" y="0"/>
                </a:lnTo>
                <a:lnTo>
                  <a:pt x="3603000" y="788049"/>
                </a:lnTo>
                <a:lnTo>
                  <a:pt x="0" y="78804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830" y="456960"/>
            <a:ext cx="4053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90" dirty="0"/>
              <a:t>A </a:t>
            </a:r>
            <a:r>
              <a:rPr sz="4400" spc="-300" dirty="0"/>
              <a:t>Toy </a:t>
            </a:r>
            <a:r>
              <a:rPr sz="4400" spc="-285" dirty="0"/>
              <a:t>Example </a:t>
            </a:r>
            <a:r>
              <a:rPr sz="4400" spc="-120" dirty="0"/>
              <a:t>-</a:t>
            </a:r>
            <a:r>
              <a:rPr sz="4400" spc="-10" dirty="0"/>
              <a:t> </a:t>
            </a:r>
            <a:r>
              <a:rPr sz="4400" spc="-220" dirty="0"/>
              <a:t>1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72875" y="3590150"/>
            <a:ext cx="1067215" cy="365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8499" y="1567442"/>
            <a:ext cx="2599823" cy="1573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0090" y="4212412"/>
            <a:ext cx="3047999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8400" y="3656462"/>
            <a:ext cx="1981199" cy="91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046" y="2432297"/>
            <a:ext cx="4092297" cy="5846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887" y="2223137"/>
            <a:ext cx="4401185" cy="942340"/>
          </a:xfrm>
          <a:custGeom>
            <a:avLst/>
            <a:gdLst/>
            <a:ahLst/>
            <a:cxnLst/>
            <a:rect l="l" t="t" r="r" b="b"/>
            <a:pathLst>
              <a:path w="4401185" h="942339">
                <a:moveTo>
                  <a:pt x="0" y="0"/>
                </a:moveTo>
                <a:lnTo>
                  <a:pt x="4401000" y="0"/>
                </a:lnTo>
                <a:lnTo>
                  <a:pt x="4401000" y="942041"/>
                </a:lnTo>
                <a:lnTo>
                  <a:pt x="0" y="942041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830" y="456960"/>
            <a:ext cx="4053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90" dirty="0"/>
              <a:t>A </a:t>
            </a:r>
            <a:r>
              <a:rPr sz="4400" spc="-300" dirty="0"/>
              <a:t>Toy </a:t>
            </a:r>
            <a:r>
              <a:rPr sz="4400" spc="-285" dirty="0"/>
              <a:t>Example </a:t>
            </a:r>
            <a:r>
              <a:rPr sz="4400" spc="-120" dirty="0"/>
              <a:t>-</a:t>
            </a:r>
            <a:r>
              <a:rPr sz="4400" spc="-10" dirty="0"/>
              <a:t> </a:t>
            </a:r>
            <a:r>
              <a:rPr sz="4400" spc="-220" dirty="0"/>
              <a:t>1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72875" y="3590150"/>
            <a:ext cx="1067215" cy="365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8499" y="1567442"/>
            <a:ext cx="2599823" cy="1573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8400" y="3656462"/>
            <a:ext cx="1981199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1046" y="2432297"/>
            <a:ext cx="4092297" cy="584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887" y="2223137"/>
            <a:ext cx="4401185" cy="942340"/>
          </a:xfrm>
          <a:custGeom>
            <a:avLst/>
            <a:gdLst/>
            <a:ahLst/>
            <a:cxnLst/>
            <a:rect l="l" t="t" r="r" b="b"/>
            <a:pathLst>
              <a:path w="4401185" h="942339">
                <a:moveTo>
                  <a:pt x="0" y="0"/>
                </a:moveTo>
                <a:lnTo>
                  <a:pt x="4401000" y="0"/>
                </a:lnTo>
                <a:lnTo>
                  <a:pt x="4401000" y="942041"/>
                </a:lnTo>
                <a:lnTo>
                  <a:pt x="0" y="942041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0099" y="4394499"/>
            <a:ext cx="4176450" cy="1815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830" y="456960"/>
            <a:ext cx="4053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90" dirty="0"/>
              <a:t>A </a:t>
            </a:r>
            <a:r>
              <a:rPr sz="4400" spc="-300" dirty="0"/>
              <a:t>Toy </a:t>
            </a:r>
            <a:r>
              <a:rPr sz="4400" spc="-285" dirty="0"/>
              <a:t>Example </a:t>
            </a:r>
            <a:r>
              <a:rPr sz="4400" spc="-120" dirty="0"/>
              <a:t>-</a:t>
            </a:r>
            <a:r>
              <a:rPr sz="4400" spc="-10" dirty="0"/>
              <a:t> </a:t>
            </a:r>
            <a:r>
              <a:rPr sz="4400" spc="-220" dirty="0"/>
              <a:t>1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888499" y="1567442"/>
            <a:ext cx="2599823" cy="1573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8400" y="3656462"/>
            <a:ext cx="19811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1046" y="2432297"/>
            <a:ext cx="4092297" cy="584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887" y="2223137"/>
            <a:ext cx="4401185" cy="942340"/>
          </a:xfrm>
          <a:custGeom>
            <a:avLst/>
            <a:gdLst/>
            <a:ahLst/>
            <a:cxnLst/>
            <a:rect l="l" t="t" r="r" b="b"/>
            <a:pathLst>
              <a:path w="4401185" h="942339">
                <a:moveTo>
                  <a:pt x="0" y="0"/>
                </a:moveTo>
                <a:lnTo>
                  <a:pt x="4401000" y="0"/>
                </a:lnTo>
                <a:lnTo>
                  <a:pt x="4401000" y="942041"/>
                </a:lnTo>
                <a:lnTo>
                  <a:pt x="0" y="942041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400" y="4516549"/>
            <a:ext cx="4220252" cy="1765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830" y="456960"/>
            <a:ext cx="4053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90" dirty="0"/>
              <a:t>A </a:t>
            </a:r>
            <a:r>
              <a:rPr sz="4400" spc="-300" dirty="0"/>
              <a:t>Toy </a:t>
            </a:r>
            <a:r>
              <a:rPr sz="4400" spc="-285" dirty="0"/>
              <a:t>Example </a:t>
            </a:r>
            <a:r>
              <a:rPr sz="4400" spc="-120" dirty="0"/>
              <a:t>-</a:t>
            </a:r>
            <a:r>
              <a:rPr sz="4400" spc="-10" dirty="0"/>
              <a:t> </a:t>
            </a:r>
            <a:r>
              <a:rPr sz="4400" spc="-220" dirty="0"/>
              <a:t>2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43426" y="1406886"/>
            <a:ext cx="4985340" cy="5173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3599" y="1949535"/>
            <a:ext cx="362097" cy="343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7725" y="2338330"/>
            <a:ext cx="152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dangling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user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10609" y="2932928"/>
            <a:ext cx="878840" cy="208279"/>
          </a:xfrm>
          <a:custGeom>
            <a:avLst/>
            <a:gdLst/>
            <a:ahLst/>
            <a:cxnLst/>
            <a:rect l="l" t="t" r="r" b="b"/>
            <a:pathLst>
              <a:path w="878840" h="208280">
                <a:moveTo>
                  <a:pt x="878240" y="207771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3302" y="2852637"/>
            <a:ext cx="220844" cy="160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63925" y="3204581"/>
            <a:ext cx="1431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isolated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user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830" y="456960"/>
            <a:ext cx="4053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90" dirty="0"/>
              <a:t>A </a:t>
            </a:r>
            <a:r>
              <a:rPr sz="4400" spc="-300" dirty="0"/>
              <a:t>Toy </a:t>
            </a:r>
            <a:r>
              <a:rPr sz="4400" spc="-285" dirty="0"/>
              <a:t>Example </a:t>
            </a:r>
            <a:r>
              <a:rPr sz="4400" spc="-120" dirty="0"/>
              <a:t>-</a:t>
            </a:r>
            <a:r>
              <a:rPr sz="4400" spc="-10" dirty="0"/>
              <a:t> </a:t>
            </a:r>
            <a:r>
              <a:rPr sz="4400" spc="-220" dirty="0"/>
              <a:t>2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82302" y="4059349"/>
            <a:ext cx="3803210" cy="2444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121" y="2054297"/>
            <a:ext cx="4092297" cy="58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962" y="1845137"/>
            <a:ext cx="4401185" cy="942340"/>
          </a:xfrm>
          <a:custGeom>
            <a:avLst/>
            <a:gdLst/>
            <a:ahLst/>
            <a:cxnLst/>
            <a:rect l="l" t="t" r="r" b="b"/>
            <a:pathLst>
              <a:path w="4401185" h="942339">
                <a:moveTo>
                  <a:pt x="0" y="0"/>
                </a:moveTo>
                <a:lnTo>
                  <a:pt x="4401000" y="0"/>
                </a:lnTo>
                <a:lnTo>
                  <a:pt x="4401000" y="942041"/>
                </a:lnTo>
                <a:lnTo>
                  <a:pt x="0" y="942041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6355" y="1790200"/>
            <a:ext cx="2783719" cy="1810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8700" y="3907150"/>
            <a:ext cx="3142680" cy="123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830" y="456960"/>
            <a:ext cx="4053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90" dirty="0"/>
              <a:t>A </a:t>
            </a:r>
            <a:r>
              <a:rPr sz="4400" spc="-300" dirty="0"/>
              <a:t>Toy </a:t>
            </a:r>
            <a:r>
              <a:rPr sz="4400" spc="-285" dirty="0"/>
              <a:t>Example </a:t>
            </a:r>
            <a:r>
              <a:rPr sz="4400" spc="-120" dirty="0"/>
              <a:t>-</a:t>
            </a:r>
            <a:r>
              <a:rPr sz="4400" spc="-10" dirty="0"/>
              <a:t> </a:t>
            </a:r>
            <a:r>
              <a:rPr sz="4400" spc="-220" dirty="0"/>
              <a:t>2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11672" y="1915648"/>
            <a:ext cx="4381079" cy="625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762" y="1692737"/>
            <a:ext cx="4709795" cy="1007110"/>
          </a:xfrm>
          <a:custGeom>
            <a:avLst/>
            <a:gdLst/>
            <a:ahLst/>
            <a:cxnLst/>
            <a:rect l="l" t="t" r="r" b="b"/>
            <a:pathLst>
              <a:path w="4709795" h="1007110">
                <a:moveTo>
                  <a:pt x="0" y="0"/>
                </a:moveTo>
                <a:lnTo>
                  <a:pt x="4709549" y="0"/>
                </a:lnTo>
                <a:lnTo>
                  <a:pt x="4709549" y="1006499"/>
                </a:lnTo>
                <a:lnTo>
                  <a:pt x="0" y="10064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9305" y="1301075"/>
            <a:ext cx="2783719" cy="181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8225" y="4158912"/>
            <a:ext cx="5262842" cy="2125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1475" y="3002650"/>
            <a:ext cx="1878899" cy="704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9875" y="3153350"/>
            <a:ext cx="1067215" cy="365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382459"/>
            <a:ext cx="63392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95" dirty="0"/>
              <a:t>Bonus </a:t>
            </a:r>
            <a:r>
              <a:rPr sz="4400" spc="-330" dirty="0"/>
              <a:t>Task: </a:t>
            </a:r>
            <a:r>
              <a:rPr sz="4400" spc="-345" dirty="0"/>
              <a:t>Speed </a:t>
            </a:r>
            <a:r>
              <a:rPr sz="4400" spc="-140" dirty="0"/>
              <a:t>up</a:t>
            </a:r>
            <a:r>
              <a:rPr sz="4400" spc="-20" dirty="0"/>
              <a:t> </a:t>
            </a:r>
            <a:r>
              <a:rPr sz="4400" spc="-310" dirty="0"/>
              <a:t>Spark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0225" y="1576797"/>
            <a:ext cx="7696834" cy="373252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600" spc="-5" dirty="0">
                <a:latin typeface="Arial"/>
                <a:cs typeface="Arial"/>
              </a:rPr>
              <a:t>Hints:</a:t>
            </a:r>
            <a:endParaRPr sz="2600">
              <a:latin typeface="Arial"/>
              <a:cs typeface="Arial"/>
            </a:endParaRPr>
          </a:p>
          <a:p>
            <a:pPr marL="469900" indent="-397510">
              <a:lnSpc>
                <a:spcPct val="100000"/>
              </a:lnSpc>
              <a:spcBef>
                <a:spcPts val="1095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Eliminate </a:t>
            </a:r>
            <a:r>
              <a:rPr sz="2200" dirty="0">
                <a:latin typeface="Arial"/>
                <a:cs typeface="Arial"/>
              </a:rPr>
              <a:t>repeated calculations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PageRank.</a:t>
            </a:r>
            <a:endParaRPr sz="2200">
              <a:latin typeface="Arial"/>
              <a:cs typeface="Arial"/>
            </a:endParaRPr>
          </a:p>
          <a:p>
            <a:pPr marL="469900" indent="-397510">
              <a:lnSpc>
                <a:spcPct val="100000"/>
              </a:lnSpc>
              <a:spcBef>
                <a:spcPts val="395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dirty="0">
                <a:latin typeface="Arial"/>
                <a:cs typeface="Arial"/>
              </a:rPr>
              <a:t>Monitor your </a:t>
            </a:r>
            <a:r>
              <a:rPr sz="2200" spc="-5" dirty="0">
                <a:latin typeface="Arial"/>
                <a:cs typeface="Arial"/>
              </a:rPr>
              <a:t>instances to </a:t>
            </a:r>
            <a:r>
              <a:rPr sz="2200" dirty="0">
                <a:latin typeface="Arial"/>
                <a:cs typeface="Arial"/>
              </a:rPr>
              <a:t>make sure </a:t>
            </a:r>
            <a:r>
              <a:rPr sz="2200" spc="-5" dirty="0">
                <a:latin typeface="Arial"/>
                <a:cs typeface="Arial"/>
              </a:rPr>
              <a:t>they are fully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utilized.</a:t>
            </a:r>
            <a:endParaRPr sz="2200">
              <a:latin typeface="Arial"/>
              <a:cs typeface="Arial"/>
            </a:endParaRPr>
          </a:p>
          <a:p>
            <a:pPr marL="469900" marR="451484" indent="-397510">
              <a:lnSpc>
                <a:spcPct val="113599"/>
              </a:lnSpc>
              <a:buChar char="●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Develop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better understanding of RDD </a:t>
            </a:r>
            <a:r>
              <a:rPr sz="2200" dirty="0">
                <a:latin typeface="Arial"/>
                <a:cs typeface="Arial"/>
              </a:rPr>
              <a:t>manipulations.  </a:t>
            </a:r>
            <a:r>
              <a:rPr sz="2200" spc="-5" dirty="0">
                <a:latin typeface="Arial"/>
                <a:cs typeface="Arial"/>
              </a:rPr>
              <a:t>Understand the "lazy" transformation in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Spark.</a:t>
            </a:r>
            <a:endParaRPr sz="2200">
              <a:latin typeface="Arial"/>
              <a:cs typeface="Arial"/>
            </a:endParaRPr>
          </a:p>
          <a:p>
            <a:pPr marL="469900" marR="5080" indent="-397510">
              <a:lnSpc>
                <a:spcPct val="113599"/>
              </a:lnSpc>
              <a:buChar char="●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Spark is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tunable framework where there are </a:t>
            </a:r>
            <a:r>
              <a:rPr sz="2200" dirty="0">
                <a:latin typeface="Arial"/>
                <a:cs typeface="Arial"/>
              </a:rPr>
              <a:t>many  </a:t>
            </a:r>
            <a:r>
              <a:rPr sz="2200" spc="-5" dirty="0">
                <a:latin typeface="Arial"/>
                <a:cs typeface="Arial"/>
              </a:rPr>
              <a:t>parameters that </a:t>
            </a:r>
            <a:r>
              <a:rPr sz="2200" dirty="0">
                <a:latin typeface="Arial"/>
                <a:cs typeface="Arial"/>
              </a:rPr>
              <a:t>you can configure </a:t>
            </a:r>
            <a:r>
              <a:rPr sz="2200" spc="-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make </a:t>
            </a:r>
            <a:r>
              <a:rPr sz="2200" spc="-5" dirty="0">
                <a:latin typeface="Arial"/>
                <a:cs typeface="Arial"/>
              </a:rPr>
              <a:t>the best use of  the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resources.</a:t>
            </a:r>
            <a:endParaRPr sz="2200">
              <a:latin typeface="Arial"/>
              <a:cs typeface="Arial"/>
            </a:endParaRPr>
          </a:p>
          <a:p>
            <a:pPr marL="469900" indent="-397510">
              <a:lnSpc>
                <a:spcPct val="100000"/>
              </a:lnSpc>
              <a:spcBef>
                <a:spcPts val="360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Be </a:t>
            </a:r>
            <a:r>
              <a:rPr sz="2200" dirty="0">
                <a:latin typeface="Arial"/>
                <a:cs typeface="Arial"/>
              </a:rPr>
              <a:t>careful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repartition </a:t>
            </a:r>
            <a:r>
              <a:rPr sz="2200" spc="-5" dirty="0">
                <a:latin typeface="Arial"/>
                <a:cs typeface="Arial"/>
              </a:rPr>
              <a:t>on </a:t>
            </a:r>
            <a:r>
              <a:rPr sz="2200" dirty="0">
                <a:latin typeface="Arial"/>
                <a:cs typeface="Arial"/>
              </a:rPr>
              <a:t>your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RDDs.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98080" y="6491807"/>
            <a:ext cx="26035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z="1300" dirty="0">
                <a:latin typeface="Arial"/>
                <a:cs typeface="Arial"/>
              </a:rPr>
              <a:t>18</a:t>
            </a:fld>
            <a:endParaRPr sz="13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550" y="381000"/>
            <a:ext cx="58671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10" dirty="0"/>
              <a:t>P</a:t>
            </a:r>
            <a:r>
              <a:rPr lang="en-US" sz="4400" spc="-310" dirty="0"/>
              <a:t>ageRank</a:t>
            </a:r>
            <a:r>
              <a:rPr sz="4400" spc="-310" dirty="0"/>
              <a:t> </a:t>
            </a:r>
            <a:r>
              <a:rPr lang="en-US" sz="4400" spc="-229" dirty="0"/>
              <a:t>Evaluation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28699" y="1429385"/>
            <a:ext cx="8284845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8369" marR="59690" lvl="1" indent="-397510">
              <a:lnSpc>
                <a:spcPts val="2630"/>
              </a:lnSpc>
              <a:spcBef>
                <a:spcPts val="125"/>
              </a:spcBef>
              <a:buChar char="○"/>
              <a:tabLst>
                <a:tab pos="928369" algn="l"/>
                <a:tab pos="929005" algn="l"/>
              </a:tabLst>
            </a:pPr>
            <a:r>
              <a:rPr lang="en-US" sz="2200" spc="-5" dirty="0">
                <a:latin typeface="Arial"/>
                <a:cs typeface="Arial"/>
              </a:rPr>
              <a:t>I have a sample datafile in a prescribed format</a:t>
            </a:r>
          </a:p>
          <a:p>
            <a:pPr marL="928369" marR="59690" lvl="1" indent="-397510">
              <a:lnSpc>
                <a:spcPts val="2630"/>
              </a:lnSpc>
              <a:spcBef>
                <a:spcPts val="125"/>
              </a:spcBef>
              <a:buChar char="○"/>
              <a:tabLst>
                <a:tab pos="928369" algn="l"/>
                <a:tab pos="929005" algn="l"/>
              </a:tabLst>
            </a:pPr>
            <a:endParaRPr lang="en-US" sz="2200" spc="-5" dirty="0">
              <a:latin typeface="Arial"/>
              <a:cs typeface="Arial"/>
            </a:endParaRPr>
          </a:p>
          <a:p>
            <a:pPr marL="530859" marR="59690" lvl="1">
              <a:lnSpc>
                <a:spcPts val="2630"/>
              </a:lnSpc>
              <a:spcBef>
                <a:spcPts val="125"/>
              </a:spcBef>
              <a:tabLst>
                <a:tab pos="928369" algn="l"/>
                <a:tab pos="929005" algn="l"/>
              </a:tabLst>
            </a:pPr>
            <a:r>
              <a:rPr lang="en-US" sz="2200" spc="-5" dirty="0">
                <a:latin typeface="Arial"/>
                <a:cs typeface="Arial"/>
              </a:rPr>
              <a:t>	</a:t>
            </a: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&lt;# sites&gt; &lt;# links&gt;</a:t>
            </a:r>
          </a:p>
          <a:p>
            <a:pPr marL="530859" marR="59690" lvl="1">
              <a:lnSpc>
                <a:spcPts val="2630"/>
              </a:lnSpc>
              <a:spcBef>
                <a:spcPts val="125"/>
              </a:spcBef>
              <a:tabLst>
                <a:tab pos="928369" algn="l"/>
                <a:tab pos="929005" algn="l"/>
              </a:tabLst>
            </a:pP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	[id1] [site1]</a:t>
            </a:r>
          </a:p>
          <a:p>
            <a:pPr marL="530859" marR="59690" lvl="1">
              <a:lnSpc>
                <a:spcPts val="2630"/>
              </a:lnSpc>
              <a:spcBef>
                <a:spcPts val="125"/>
              </a:spcBef>
              <a:tabLst>
                <a:tab pos="928369" algn="l"/>
                <a:tab pos="929005" algn="l"/>
              </a:tabLst>
            </a:pP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	…</a:t>
            </a:r>
          </a:p>
          <a:p>
            <a:pPr marL="530859" marR="59690" lvl="1">
              <a:lnSpc>
                <a:spcPts val="2630"/>
              </a:lnSpc>
              <a:spcBef>
                <a:spcPts val="125"/>
              </a:spcBef>
              <a:tabLst>
                <a:tab pos="928369" algn="l"/>
                <a:tab pos="929005" algn="l"/>
              </a:tabLst>
            </a:pP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	[</a:t>
            </a:r>
            <a:r>
              <a:rPr lang="en-US" sz="22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idN</a:t>
            </a: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] [</a:t>
            </a:r>
            <a:r>
              <a:rPr lang="en-US" sz="22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siteN</a:t>
            </a: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530859" marR="59690" lvl="1">
              <a:lnSpc>
                <a:spcPts val="2630"/>
              </a:lnSpc>
              <a:spcBef>
                <a:spcPts val="125"/>
              </a:spcBef>
              <a:tabLst>
                <a:tab pos="928369" algn="l"/>
                <a:tab pos="929005" algn="l"/>
              </a:tabLst>
            </a:pP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	[</a:t>
            </a:r>
            <a:r>
              <a:rPr lang="en-US" sz="22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idA</a:t>
            </a: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] [</a:t>
            </a:r>
            <a:r>
              <a:rPr lang="en-US" sz="22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idB</a:t>
            </a: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530859" marR="59690" lvl="1">
              <a:lnSpc>
                <a:spcPts val="2630"/>
              </a:lnSpc>
              <a:spcBef>
                <a:spcPts val="125"/>
              </a:spcBef>
              <a:tabLst>
                <a:tab pos="928369" algn="l"/>
                <a:tab pos="929005" algn="l"/>
              </a:tabLst>
            </a:pP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	…</a:t>
            </a:r>
          </a:p>
          <a:p>
            <a:pPr marL="530859" marR="59690" lvl="1">
              <a:lnSpc>
                <a:spcPts val="2630"/>
              </a:lnSpc>
              <a:spcBef>
                <a:spcPts val="125"/>
              </a:spcBef>
              <a:tabLst>
                <a:tab pos="928369" algn="l"/>
                <a:tab pos="929005" algn="l"/>
              </a:tabLst>
            </a:pP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	[</a:t>
            </a:r>
            <a:r>
              <a:rPr lang="en-US" sz="22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idX</a:t>
            </a: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] [</a:t>
            </a:r>
            <a:r>
              <a:rPr lang="en-US" sz="22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idY</a:t>
            </a:r>
            <a:r>
              <a:rPr lang="en-US" sz="2200" spc="-5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28369" lvl="1" indent="-398145">
              <a:lnSpc>
                <a:spcPts val="2625"/>
              </a:lnSpc>
              <a:buChar char="○"/>
              <a:tabLst>
                <a:tab pos="928369" algn="l"/>
                <a:tab pos="929005" algn="l"/>
              </a:tabLst>
            </a:pPr>
            <a:endParaRPr lang="en-US" sz="2200" spc="-5" dirty="0">
              <a:latin typeface="Arial"/>
              <a:cs typeface="Arial"/>
            </a:endParaRPr>
          </a:p>
          <a:p>
            <a:pPr marL="928369" lvl="1" indent="-398145">
              <a:lnSpc>
                <a:spcPts val="2625"/>
              </a:lnSpc>
              <a:buChar char="○"/>
              <a:tabLst>
                <a:tab pos="928369" algn="l"/>
                <a:tab pos="929005" algn="l"/>
              </a:tabLst>
            </a:pPr>
            <a:r>
              <a:rPr sz="2200" spc="-5" dirty="0">
                <a:latin typeface="Arial"/>
                <a:cs typeface="Arial"/>
              </a:rPr>
              <a:t>Check if the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sum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of PageRank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score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is 1.0 </a:t>
            </a:r>
            <a:r>
              <a:rPr sz="2200" spc="-5" dirty="0">
                <a:latin typeface="Arial"/>
                <a:cs typeface="Arial"/>
              </a:rPr>
              <a:t>at each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iteration</a:t>
            </a:r>
            <a:endParaRPr sz="2200" dirty="0">
              <a:latin typeface="Arial"/>
              <a:cs typeface="Arial"/>
            </a:endParaRPr>
          </a:p>
          <a:p>
            <a:pPr marL="928369" lvl="1" indent="-398145">
              <a:lnSpc>
                <a:spcPts val="2630"/>
              </a:lnSpc>
              <a:buFont typeface="Arial"/>
              <a:buChar char="○"/>
              <a:tabLst>
                <a:tab pos="928369" algn="l"/>
                <a:tab pos="929005" algn="l"/>
              </a:tabLst>
            </a:pPr>
            <a:endParaRPr lang="en-US" sz="2200" b="1" u="heavy" spc="-5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Arial"/>
              <a:cs typeface="Arial"/>
            </a:endParaRPr>
          </a:p>
          <a:p>
            <a:pPr marL="928369" lvl="1" indent="-398145">
              <a:lnSpc>
                <a:spcPts val="2630"/>
              </a:lnSpc>
              <a:buFont typeface="Arial"/>
              <a:buChar char="○"/>
              <a:tabLst>
                <a:tab pos="928369" algn="l"/>
                <a:tab pos="929005" algn="l"/>
              </a:tabLst>
            </a:pP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Bonus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: tune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your system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run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as fast as</a:t>
            </a:r>
            <a:r>
              <a:rPr sz="22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possible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F848-4C09-E346-9E0E-6D23676D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Handout Coming…</a:t>
            </a:r>
          </a:p>
        </p:txBody>
      </p:sp>
    </p:spTree>
    <p:extLst>
      <p:ext uri="{BB962C8B-B14F-4D97-AF65-F5344CB8AC3E}">
        <p14:creationId xmlns:p14="http://schemas.microsoft.com/office/powerpoint/2010/main" val="108182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879" y="477709"/>
            <a:ext cx="7282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20" dirty="0"/>
              <a:t>The </a:t>
            </a:r>
            <a:r>
              <a:rPr sz="4400" spc="-400" dirty="0"/>
              <a:t>PageRank</a:t>
            </a:r>
            <a:r>
              <a:rPr sz="4400" spc="-120" dirty="0"/>
              <a:t> </a:t>
            </a:r>
            <a:r>
              <a:rPr sz="4400" spc="-95" dirty="0"/>
              <a:t>Algorithm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56344" y="1611376"/>
            <a:ext cx="6483350" cy="168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indent="-316865">
              <a:lnSpc>
                <a:spcPct val="100000"/>
              </a:lnSpc>
              <a:spcBef>
                <a:spcPts val="100"/>
              </a:spcBef>
              <a:buChar char="•"/>
              <a:tabLst>
                <a:tab pos="329565" algn="l"/>
              </a:tabLst>
            </a:pPr>
            <a:r>
              <a:rPr sz="2800" spc="-180" dirty="0">
                <a:latin typeface="Arial"/>
                <a:cs typeface="Arial"/>
              </a:rPr>
              <a:t>Give </a:t>
            </a:r>
            <a:r>
              <a:rPr sz="2800" spc="-145" dirty="0">
                <a:latin typeface="Arial"/>
                <a:cs typeface="Arial"/>
              </a:rPr>
              <a:t>ranks </a:t>
            </a:r>
            <a:r>
              <a:rPr sz="2800" spc="-155" dirty="0">
                <a:latin typeface="Arial"/>
                <a:cs typeface="Arial"/>
              </a:rPr>
              <a:t>(scores) </a:t>
            </a:r>
            <a:r>
              <a:rPr sz="2800" spc="-180" dirty="0">
                <a:latin typeface="Arial"/>
                <a:cs typeface="Arial"/>
              </a:rPr>
              <a:t>based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100" dirty="0">
                <a:latin typeface="Arial"/>
                <a:cs typeface="Arial"/>
              </a:rPr>
              <a:t>links </a:t>
            </a:r>
            <a:r>
              <a:rPr sz="2800" spc="30" dirty="0">
                <a:latin typeface="Arial"/>
                <a:cs typeface="Arial"/>
              </a:rPr>
              <a:t>to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them</a:t>
            </a:r>
            <a:endParaRPr sz="2800">
              <a:latin typeface="Arial"/>
              <a:cs typeface="Arial"/>
            </a:endParaRPr>
          </a:p>
          <a:p>
            <a:pPr marL="328930" indent="-316865">
              <a:lnSpc>
                <a:spcPct val="100000"/>
              </a:lnSpc>
              <a:spcBef>
                <a:spcPts val="15"/>
              </a:spcBef>
              <a:buChar char="•"/>
              <a:tabLst>
                <a:tab pos="329565" algn="l"/>
              </a:tabLst>
            </a:pPr>
            <a:r>
              <a:rPr sz="2800" spc="-250" dirty="0">
                <a:latin typeface="Arial"/>
                <a:cs typeface="Arial"/>
              </a:rPr>
              <a:t>A </a:t>
            </a:r>
            <a:r>
              <a:rPr sz="2800" spc="-185" dirty="0">
                <a:latin typeface="Arial"/>
                <a:cs typeface="Arial"/>
              </a:rPr>
              <a:t>page </a:t>
            </a:r>
            <a:r>
              <a:rPr sz="2800" spc="-5" dirty="0">
                <a:latin typeface="Arial"/>
                <a:cs typeface="Arial"/>
              </a:rPr>
              <a:t>that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has:</a:t>
            </a:r>
            <a:endParaRPr sz="2800">
              <a:latin typeface="Arial"/>
              <a:cs typeface="Arial"/>
            </a:endParaRPr>
          </a:p>
          <a:p>
            <a:pPr marL="728980" lvl="1" indent="-298450">
              <a:lnSpc>
                <a:spcPct val="100000"/>
              </a:lnSpc>
              <a:spcBef>
                <a:spcPts val="20"/>
              </a:spcBef>
              <a:buChar char="–"/>
              <a:tabLst>
                <a:tab pos="729615" algn="l"/>
              </a:tabLst>
            </a:pPr>
            <a:r>
              <a:rPr sz="2600" spc="-170" dirty="0">
                <a:latin typeface="Arial"/>
                <a:cs typeface="Arial"/>
              </a:rPr>
              <a:t>Links </a:t>
            </a:r>
            <a:r>
              <a:rPr sz="2600" spc="-20" dirty="0">
                <a:latin typeface="Arial"/>
                <a:cs typeface="Arial"/>
              </a:rPr>
              <a:t>from </a:t>
            </a:r>
            <a:r>
              <a:rPr sz="2600" spc="-130" dirty="0">
                <a:latin typeface="Arial"/>
                <a:cs typeface="Arial"/>
              </a:rPr>
              <a:t>many </a:t>
            </a:r>
            <a:r>
              <a:rPr sz="2600" spc="-140" dirty="0">
                <a:latin typeface="Arial"/>
                <a:cs typeface="Arial"/>
              </a:rPr>
              <a:t>nodes </a:t>
            </a:r>
            <a:r>
              <a:rPr sz="2600" spc="745" dirty="0">
                <a:latin typeface="Arial Unicode MS"/>
                <a:cs typeface="Arial Unicode MS"/>
              </a:rPr>
              <a:t>⇒</a:t>
            </a:r>
            <a:r>
              <a:rPr sz="2600" spc="-265" dirty="0">
                <a:latin typeface="Arial Unicode MS"/>
                <a:cs typeface="Arial Unicode MS"/>
              </a:rPr>
              <a:t> </a:t>
            </a:r>
            <a:r>
              <a:rPr sz="2600" spc="-95" dirty="0">
                <a:latin typeface="Arial"/>
                <a:cs typeface="Arial"/>
              </a:rPr>
              <a:t>high rank</a:t>
            </a:r>
            <a:endParaRPr sz="2600">
              <a:latin typeface="Arial"/>
              <a:cs typeface="Arial"/>
            </a:endParaRPr>
          </a:p>
          <a:p>
            <a:pPr marL="728980" lvl="1" indent="-298450">
              <a:lnSpc>
                <a:spcPct val="100000"/>
              </a:lnSpc>
              <a:spcBef>
                <a:spcPts val="30"/>
              </a:spcBef>
              <a:buChar char="–"/>
              <a:tabLst>
                <a:tab pos="729615" algn="l"/>
              </a:tabLst>
            </a:pPr>
            <a:r>
              <a:rPr sz="2600" spc="-140" dirty="0">
                <a:latin typeface="Arial"/>
                <a:cs typeface="Arial"/>
              </a:rPr>
              <a:t>Link </a:t>
            </a:r>
            <a:r>
              <a:rPr sz="2600" spc="-20" dirty="0">
                <a:latin typeface="Arial"/>
                <a:cs typeface="Arial"/>
              </a:rPr>
              <a:t>from </a:t>
            </a:r>
            <a:r>
              <a:rPr sz="2600" spc="-204" dirty="0">
                <a:latin typeface="Arial"/>
                <a:cs typeface="Arial"/>
              </a:rPr>
              <a:t>a </a:t>
            </a:r>
            <a:r>
              <a:rPr sz="2600" spc="-95" dirty="0">
                <a:latin typeface="Arial"/>
                <a:cs typeface="Arial"/>
              </a:rPr>
              <a:t>high-ranking </a:t>
            </a:r>
            <a:r>
              <a:rPr sz="2600" spc="-105" dirty="0">
                <a:latin typeface="Arial"/>
                <a:cs typeface="Arial"/>
              </a:rPr>
              <a:t>node </a:t>
            </a:r>
            <a:r>
              <a:rPr sz="2600" spc="745" dirty="0">
                <a:latin typeface="Arial Unicode MS"/>
                <a:cs typeface="Arial Unicode MS"/>
              </a:rPr>
              <a:t>⇒</a:t>
            </a:r>
            <a:r>
              <a:rPr sz="2600" spc="-315" dirty="0">
                <a:latin typeface="Arial Unicode MS"/>
                <a:cs typeface="Arial Unicode MS"/>
              </a:rPr>
              <a:t> </a:t>
            </a:r>
            <a:r>
              <a:rPr sz="2600" spc="-95" dirty="0">
                <a:latin typeface="Arial"/>
                <a:cs typeface="Arial"/>
              </a:rPr>
              <a:t>high rank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87225" y="3683125"/>
            <a:ext cx="3858475" cy="2777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8690" y="3134191"/>
            <a:ext cx="4061852" cy="253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3707" y="456960"/>
            <a:ext cx="5588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20" dirty="0"/>
              <a:t>The </a:t>
            </a:r>
            <a:r>
              <a:rPr sz="4400" spc="-400" dirty="0"/>
              <a:t>PageRank</a:t>
            </a:r>
            <a:r>
              <a:rPr sz="4400" spc="-185" dirty="0"/>
              <a:t> </a:t>
            </a:r>
            <a:r>
              <a:rPr sz="4400" spc="-95" dirty="0"/>
              <a:t>Algorithm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63625" y="1600474"/>
            <a:ext cx="6986905" cy="13608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5"/>
              </a:spcBef>
            </a:pPr>
            <a:r>
              <a:rPr sz="2200" spc="-5" dirty="0">
                <a:latin typeface="Arial"/>
                <a:cs typeface="Arial"/>
              </a:rPr>
              <a:t>The PageRank algorithm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find important or influential  </a:t>
            </a:r>
            <a:r>
              <a:rPr sz="2200" dirty="0">
                <a:latin typeface="Arial"/>
                <a:cs typeface="Arial"/>
              </a:rPr>
              <a:t>vertices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graph.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Which node is </a:t>
            </a:r>
            <a:r>
              <a:rPr sz="2200" dirty="0">
                <a:latin typeface="Arial"/>
                <a:cs typeface="Arial"/>
              </a:rPr>
              <a:t>more </a:t>
            </a:r>
            <a:r>
              <a:rPr sz="2200" spc="-5" dirty="0">
                <a:latin typeface="Arial"/>
                <a:cs typeface="Arial"/>
              </a:rPr>
              <a:t>important 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influential?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655" y="3911686"/>
            <a:ext cx="3014884" cy="1878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3707" y="456960"/>
            <a:ext cx="5588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20" dirty="0"/>
              <a:t>The </a:t>
            </a:r>
            <a:r>
              <a:rPr sz="4400" spc="-400" dirty="0"/>
              <a:t>PageRank</a:t>
            </a:r>
            <a:r>
              <a:rPr sz="4400" spc="-185" dirty="0"/>
              <a:t> </a:t>
            </a:r>
            <a:r>
              <a:rPr sz="4400" spc="-95" dirty="0"/>
              <a:t>Algorithm</a:t>
            </a:r>
            <a:endParaRPr sz="44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7875" y="3657880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0.333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5827" y="3657880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0.333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0249" y="5835855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0.333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8025" y="1897455"/>
            <a:ext cx="4824730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Node </a:t>
            </a:r>
            <a:r>
              <a:rPr sz="1800" dirty="0">
                <a:latin typeface="Arial"/>
                <a:cs typeface="Arial"/>
              </a:rPr>
              <a:t>0 </a:t>
            </a:r>
            <a:r>
              <a:rPr sz="1800" spc="-5" dirty="0">
                <a:latin typeface="Arial"/>
                <a:cs typeface="Arial"/>
              </a:rPr>
              <a:t>passes its </a:t>
            </a:r>
            <a:r>
              <a:rPr sz="1800" dirty="0">
                <a:latin typeface="Arial"/>
                <a:cs typeface="Arial"/>
              </a:rPr>
              <a:t>score </a:t>
            </a:r>
            <a:r>
              <a:rPr sz="1800" spc="-5" dirty="0">
                <a:latin typeface="Arial"/>
                <a:cs typeface="Arial"/>
              </a:rPr>
              <a:t>to Node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sz="1800" spc="-5" dirty="0">
                <a:latin typeface="Arial"/>
                <a:cs typeface="Arial"/>
              </a:rPr>
              <a:t>Node </a:t>
            </a:r>
            <a:r>
              <a:rPr sz="1800" dirty="0">
                <a:latin typeface="Arial"/>
                <a:cs typeface="Arial"/>
              </a:rPr>
              <a:t>1 </a:t>
            </a:r>
            <a:r>
              <a:rPr sz="1800" spc="-5" dirty="0">
                <a:latin typeface="Arial"/>
                <a:cs typeface="Arial"/>
              </a:rPr>
              <a:t>passes its </a:t>
            </a:r>
            <a:r>
              <a:rPr sz="1800" dirty="0">
                <a:latin typeface="Arial"/>
                <a:cs typeface="Arial"/>
              </a:rPr>
              <a:t>score </a:t>
            </a:r>
            <a:r>
              <a:rPr sz="1800" spc="-5" dirty="0">
                <a:latin typeface="Arial"/>
                <a:cs typeface="Arial"/>
              </a:rPr>
              <a:t>to Node </a:t>
            </a:r>
            <a:r>
              <a:rPr sz="1800" dirty="0">
                <a:latin typeface="Arial"/>
                <a:cs typeface="Arial"/>
              </a:rPr>
              <a:t>0 </a:t>
            </a:r>
            <a:r>
              <a:rPr sz="1800" spc="-5" dirty="0">
                <a:latin typeface="Arial"/>
                <a:cs typeface="Arial"/>
              </a:rPr>
              <a:t>and Node 2.  Node </a:t>
            </a:r>
            <a:r>
              <a:rPr sz="1800" dirty="0">
                <a:latin typeface="Arial"/>
                <a:cs typeface="Arial"/>
              </a:rPr>
              <a:t>2 </a:t>
            </a:r>
            <a:r>
              <a:rPr sz="1800" spc="-5" dirty="0">
                <a:latin typeface="Arial"/>
                <a:cs typeface="Arial"/>
              </a:rPr>
              <a:t>passes its </a:t>
            </a:r>
            <a:r>
              <a:rPr sz="1800" dirty="0">
                <a:latin typeface="Arial"/>
                <a:cs typeface="Arial"/>
              </a:rPr>
              <a:t>score </a:t>
            </a:r>
            <a:r>
              <a:rPr sz="1800" spc="-5" dirty="0">
                <a:latin typeface="Arial"/>
                <a:cs typeface="Arial"/>
              </a:rPr>
              <a:t>to Node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8180" y="3965361"/>
            <a:ext cx="3014884" cy="1878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93401" y="3711556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0.191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51352" y="3711556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0.475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5773" y="5889531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0.333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5999" y="4473299"/>
            <a:ext cx="694690" cy="621030"/>
          </a:xfrm>
          <a:custGeom>
            <a:avLst/>
            <a:gdLst/>
            <a:ahLst/>
            <a:cxnLst/>
            <a:rect l="l" t="t" r="r" b="b"/>
            <a:pathLst>
              <a:path w="694689" h="621029">
                <a:moveTo>
                  <a:pt x="383699" y="620999"/>
                </a:moveTo>
                <a:lnTo>
                  <a:pt x="383699" y="465749"/>
                </a:lnTo>
                <a:lnTo>
                  <a:pt x="0" y="465749"/>
                </a:lnTo>
                <a:lnTo>
                  <a:pt x="0" y="155249"/>
                </a:lnTo>
                <a:lnTo>
                  <a:pt x="383699" y="155249"/>
                </a:lnTo>
                <a:lnTo>
                  <a:pt x="383699" y="0"/>
                </a:lnTo>
                <a:lnTo>
                  <a:pt x="694199" y="310499"/>
                </a:lnTo>
                <a:lnTo>
                  <a:pt x="383699" y="62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5999" y="4473299"/>
            <a:ext cx="694690" cy="621030"/>
          </a:xfrm>
          <a:custGeom>
            <a:avLst/>
            <a:gdLst/>
            <a:ahLst/>
            <a:cxnLst/>
            <a:rect l="l" t="t" r="r" b="b"/>
            <a:pathLst>
              <a:path w="694689" h="621029">
                <a:moveTo>
                  <a:pt x="0" y="155249"/>
                </a:moveTo>
                <a:lnTo>
                  <a:pt x="383699" y="155249"/>
                </a:lnTo>
                <a:lnTo>
                  <a:pt x="383699" y="0"/>
                </a:lnTo>
                <a:lnTo>
                  <a:pt x="694199" y="310499"/>
                </a:lnTo>
                <a:lnTo>
                  <a:pt x="383699" y="620999"/>
                </a:lnTo>
                <a:lnTo>
                  <a:pt x="383699" y="465749"/>
                </a:lnTo>
                <a:lnTo>
                  <a:pt x="0" y="465749"/>
                </a:lnTo>
                <a:lnTo>
                  <a:pt x="0" y="155249"/>
                </a:lnTo>
                <a:close/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52025" y="3191506"/>
            <a:ext cx="1114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Iteration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34975" y="3204368"/>
            <a:ext cx="1114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Iteration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655" y="3911686"/>
            <a:ext cx="3014884" cy="1878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3707" y="456960"/>
            <a:ext cx="5588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20" dirty="0"/>
              <a:t>The </a:t>
            </a:r>
            <a:r>
              <a:rPr sz="4400" spc="-400" dirty="0"/>
              <a:t>PageRank</a:t>
            </a:r>
            <a:r>
              <a:rPr sz="4400" spc="-185" dirty="0"/>
              <a:t> </a:t>
            </a:r>
            <a:r>
              <a:rPr sz="4400" spc="-95" dirty="0"/>
              <a:t>Algorithm</a:t>
            </a:r>
            <a:endParaRPr sz="44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7875" y="3657880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0.217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5827" y="3657880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0.396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0249" y="5835855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0.386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8180" y="3965361"/>
            <a:ext cx="3014884" cy="1878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93401" y="3711556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0.217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1352" y="3711556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0.396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15773" y="5889531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0.386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48399" y="4473299"/>
            <a:ext cx="694690" cy="621030"/>
          </a:xfrm>
          <a:custGeom>
            <a:avLst/>
            <a:gdLst/>
            <a:ahLst/>
            <a:cxnLst/>
            <a:rect l="l" t="t" r="r" b="b"/>
            <a:pathLst>
              <a:path w="694689" h="621029">
                <a:moveTo>
                  <a:pt x="383699" y="620999"/>
                </a:moveTo>
                <a:lnTo>
                  <a:pt x="383699" y="465749"/>
                </a:lnTo>
                <a:lnTo>
                  <a:pt x="0" y="465749"/>
                </a:lnTo>
                <a:lnTo>
                  <a:pt x="0" y="155249"/>
                </a:lnTo>
                <a:lnTo>
                  <a:pt x="383699" y="155249"/>
                </a:lnTo>
                <a:lnTo>
                  <a:pt x="383699" y="0"/>
                </a:lnTo>
                <a:lnTo>
                  <a:pt x="694199" y="310499"/>
                </a:lnTo>
                <a:lnTo>
                  <a:pt x="383699" y="620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8399" y="4473299"/>
            <a:ext cx="694690" cy="621030"/>
          </a:xfrm>
          <a:custGeom>
            <a:avLst/>
            <a:gdLst/>
            <a:ahLst/>
            <a:cxnLst/>
            <a:rect l="l" t="t" r="r" b="b"/>
            <a:pathLst>
              <a:path w="694689" h="621029">
                <a:moveTo>
                  <a:pt x="0" y="155249"/>
                </a:moveTo>
                <a:lnTo>
                  <a:pt x="383699" y="155249"/>
                </a:lnTo>
                <a:lnTo>
                  <a:pt x="383699" y="0"/>
                </a:lnTo>
                <a:lnTo>
                  <a:pt x="694199" y="310499"/>
                </a:lnTo>
                <a:lnTo>
                  <a:pt x="383699" y="620999"/>
                </a:lnTo>
                <a:lnTo>
                  <a:pt x="383699" y="465749"/>
                </a:lnTo>
                <a:lnTo>
                  <a:pt x="0" y="465749"/>
                </a:lnTo>
                <a:lnTo>
                  <a:pt x="0" y="155249"/>
                </a:lnTo>
                <a:close/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52025" y="3191506"/>
            <a:ext cx="1114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Iteration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4975" y="3204380"/>
            <a:ext cx="1374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Iteration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k+1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225" y="2100298"/>
            <a:ext cx="8077834" cy="6940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5"/>
              </a:spcBef>
            </a:pPr>
            <a:r>
              <a:rPr sz="2200" spc="-5" dirty="0">
                <a:latin typeface="Arial"/>
                <a:cs typeface="Arial"/>
              </a:rPr>
              <a:t>When the </a:t>
            </a:r>
            <a:r>
              <a:rPr sz="2200" dirty="0">
                <a:latin typeface="Arial"/>
                <a:cs typeface="Arial"/>
              </a:rPr>
              <a:t>score </a:t>
            </a:r>
            <a:r>
              <a:rPr sz="2200" spc="-5" dirty="0">
                <a:latin typeface="Arial"/>
                <a:cs typeface="Arial"/>
              </a:rPr>
              <a:t>of every node does not </a:t>
            </a:r>
            <a:r>
              <a:rPr sz="2200" dirty="0">
                <a:latin typeface="Arial"/>
                <a:cs typeface="Arial"/>
              </a:rPr>
              <a:t>change </a:t>
            </a:r>
            <a:r>
              <a:rPr sz="2200" spc="-5" dirty="0">
                <a:latin typeface="Arial"/>
                <a:cs typeface="Arial"/>
              </a:rPr>
              <a:t>across iterations,  we </a:t>
            </a:r>
            <a:r>
              <a:rPr sz="2200" dirty="0">
                <a:latin typeface="Arial"/>
                <a:cs typeface="Arial"/>
              </a:rPr>
              <a:t>refer </a:t>
            </a:r>
            <a:r>
              <a:rPr sz="2200" spc="-5" dirty="0">
                <a:latin typeface="Arial"/>
                <a:cs typeface="Arial"/>
              </a:rPr>
              <a:t>to it as the algorithm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converged.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7773" y="1438374"/>
            <a:ext cx="2272778" cy="1420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3707" y="456960"/>
            <a:ext cx="5588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20" dirty="0"/>
              <a:t>The </a:t>
            </a:r>
            <a:r>
              <a:rPr sz="4400" spc="-400" dirty="0"/>
              <a:t>PageRank</a:t>
            </a:r>
            <a:r>
              <a:rPr sz="4400" spc="-185" dirty="0"/>
              <a:t> </a:t>
            </a:r>
            <a:r>
              <a:rPr sz="4400" spc="-95" dirty="0"/>
              <a:t>Algorithm</a:t>
            </a:r>
            <a:endParaRPr sz="4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07574" y="2702658"/>
            <a:ext cx="4953000" cy="1477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Adjacent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matrix: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●"/>
            </a:pPr>
            <a:endParaRPr sz="2200">
              <a:latin typeface="Arial"/>
              <a:cs typeface="Arial"/>
            </a:endParaRPr>
          </a:p>
          <a:p>
            <a:pPr marL="424815" indent="-412750">
              <a:lnSpc>
                <a:spcPct val="10000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Transition </a:t>
            </a:r>
            <a:r>
              <a:rPr sz="2400" dirty="0">
                <a:latin typeface="Arial"/>
                <a:cs typeface="Arial"/>
              </a:rPr>
              <a:t>matrix: (row sums </a:t>
            </a:r>
            <a:r>
              <a:rPr sz="2400" spc="-5" dirty="0">
                <a:latin typeface="Arial"/>
                <a:cs typeface="Arial"/>
              </a:rPr>
              <a:t>to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074" y="5600290"/>
            <a:ext cx="50603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2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What if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node has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zero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outgoing links?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Set each element of that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row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0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1/n,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where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is the number of nodes in the</a:t>
            </a:r>
            <a:r>
              <a:rPr sz="20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graph.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5278" y="2326150"/>
            <a:ext cx="2009999" cy="1291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223" y="4725427"/>
            <a:ext cx="3832940" cy="670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5275" y="4461262"/>
            <a:ext cx="2171252" cy="1033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707" y="456960"/>
            <a:ext cx="5588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20" dirty="0"/>
              <a:t>The </a:t>
            </a:r>
            <a:r>
              <a:rPr sz="4400" spc="-400" dirty="0"/>
              <a:t>PageRank</a:t>
            </a:r>
            <a:r>
              <a:rPr sz="4400" spc="-185" dirty="0"/>
              <a:t> </a:t>
            </a:r>
            <a:r>
              <a:rPr sz="4400" spc="-95" dirty="0"/>
              <a:t>Algorithm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38825" y="1772836"/>
            <a:ext cx="6967041" cy="295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5425" y="4784636"/>
            <a:ext cx="7230745" cy="13608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5"/>
              </a:spcBef>
            </a:pPr>
            <a:r>
              <a:rPr sz="2200" spc="-5" dirty="0">
                <a:latin typeface="Arial"/>
                <a:cs typeface="Arial"/>
              </a:rPr>
              <a:t>PageRank algorithm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usually </a:t>
            </a:r>
            <a:r>
              <a:rPr sz="2200" dirty="0">
                <a:latin typeface="Arial"/>
                <a:cs typeface="Arial"/>
              </a:rPr>
              <a:t>converge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10 iterations</a:t>
            </a:r>
            <a:r>
              <a:rPr sz="2200" spc="-5" dirty="0">
                <a:latin typeface="Arial"/>
                <a:cs typeface="Arial"/>
              </a:rPr>
              <a:t>.  Two ways to implement Step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3:</a:t>
            </a:r>
            <a:endParaRPr sz="2200">
              <a:latin typeface="Arial"/>
              <a:cs typeface="Arial"/>
            </a:endParaRPr>
          </a:p>
          <a:p>
            <a:pPr marL="469900" indent="-397510">
              <a:lnSpc>
                <a:spcPts val="2525"/>
              </a:lnSpc>
              <a:buChar char="●"/>
              <a:tabLst>
                <a:tab pos="469265" algn="l"/>
                <a:tab pos="469900" algn="l"/>
              </a:tabLst>
            </a:pPr>
            <a:r>
              <a:rPr sz="2200" dirty="0">
                <a:latin typeface="Arial"/>
                <a:cs typeface="Arial"/>
              </a:rPr>
              <a:t>matrix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solver</a:t>
            </a:r>
            <a:endParaRPr sz="2200">
              <a:latin typeface="Arial"/>
              <a:cs typeface="Arial"/>
            </a:endParaRPr>
          </a:p>
          <a:p>
            <a:pPr marL="469900" indent="-397510">
              <a:lnSpc>
                <a:spcPts val="2630"/>
              </a:lnSpc>
              <a:buChar char="●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for-loop </a:t>
            </a:r>
            <a:r>
              <a:rPr sz="2200" dirty="0">
                <a:latin typeface="Arial"/>
                <a:cs typeface="Arial"/>
              </a:rPr>
              <a:t>solver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(required)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5106" y="477709"/>
            <a:ext cx="30467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0" dirty="0"/>
              <a:t>Matrix</a:t>
            </a:r>
            <a:r>
              <a:rPr sz="4400" spc="-325" dirty="0"/>
              <a:t> </a:t>
            </a:r>
            <a:r>
              <a:rPr sz="4400" spc="-240" dirty="0"/>
              <a:t>Solver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20304" y="1570054"/>
            <a:ext cx="6618064" cy="351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296" y="5380149"/>
            <a:ext cx="8582660" cy="10274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09575" marR="5080" indent="-397510">
              <a:lnSpc>
                <a:spcPts val="2630"/>
              </a:lnSpc>
              <a:spcBef>
                <a:spcPts val="19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dirty="0">
                <a:latin typeface="Arial"/>
                <a:cs typeface="Arial"/>
              </a:rPr>
              <a:t>Matrix </a:t>
            </a:r>
            <a:r>
              <a:rPr sz="2200" spc="-5" dirty="0">
                <a:latin typeface="Arial"/>
                <a:cs typeface="Arial"/>
              </a:rPr>
              <a:t>implementation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be </a:t>
            </a:r>
            <a:r>
              <a:rPr sz="2200" dirty="0">
                <a:latin typeface="Arial"/>
                <a:cs typeface="Arial"/>
              </a:rPr>
              <a:t>very </a:t>
            </a:r>
            <a:r>
              <a:rPr sz="2200" spc="-5" dirty="0">
                <a:latin typeface="Arial"/>
                <a:cs typeface="Arial"/>
              </a:rPr>
              <a:t>fast. But it </a:t>
            </a:r>
            <a:r>
              <a:rPr sz="2200" dirty="0">
                <a:latin typeface="Arial"/>
                <a:cs typeface="Arial"/>
              </a:rPr>
              <a:t>might </a:t>
            </a:r>
            <a:r>
              <a:rPr sz="2200" spc="-5" dirty="0">
                <a:latin typeface="Arial"/>
                <a:cs typeface="Arial"/>
              </a:rPr>
              <a:t>not be applied  to </a:t>
            </a:r>
            <a:r>
              <a:rPr sz="2200" dirty="0">
                <a:latin typeface="Arial"/>
                <a:cs typeface="Arial"/>
              </a:rPr>
              <a:t>very </a:t>
            </a:r>
            <a:r>
              <a:rPr sz="2200" spc="-5" dirty="0">
                <a:latin typeface="Arial"/>
                <a:cs typeface="Arial"/>
              </a:rPr>
              <a:t>large graphs due to the </a:t>
            </a:r>
            <a:r>
              <a:rPr sz="2200" dirty="0">
                <a:latin typeface="Arial"/>
                <a:cs typeface="Arial"/>
              </a:rPr>
              <a:t>memory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constraint.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ts val="2535"/>
              </a:lnSpc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Use </a:t>
            </a:r>
            <a:r>
              <a:rPr sz="2200" dirty="0">
                <a:latin typeface="Arial"/>
                <a:cs typeface="Arial"/>
              </a:rPr>
              <a:t>sparse matrix </a:t>
            </a:r>
            <a:r>
              <a:rPr sz="2200" spc="-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store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728" y="477709"/>
            <a:ext cx="3479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5" dirty="0"/>
              <a:t>For-loop</a:t>
            </a:r>
            <a:r>
              <a:rPr sz="4400" spc="-320" dirty="0"/>
              <a:t> </a:t>
            </a:r>
            <a:r>
              <a:rPr sz="4400" spc="-240" dirty="0"/>
              <a:t>Solver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72725" y="1280953"/>
            <a:ext cx="6359910" cy="4397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796" y="5700499"/>
            <a:ext cx="6565900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indent="-397510">
              <a:lnSpc>
                <a:spcPts val="2635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Less efficient but </a:t>
            </a:r>
            <a:r>
              <a:rPr sz="2200" dirty="0">
                <a:latin typeface="Arial"/>
                <a:cs typeface="Arial"/>
              </a:rPr>
              <a:t>scalable </a:t>
            </a:r>
            <a:r>
              <a:rPr sz="2200" spc="-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very </a:t>
            </a:r>
            <a:r>
              <a:rPr sz="2200" spc="-5" dirty="0">
                <a:latin typeface="Arial"/>
                <a:cs typeface="Arial"/>
              </a:rPr>
              <a:t>large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graphs.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ts val="2635"/>
              </a:lnSpc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You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required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implement the for-loop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solver.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485</Words>
  <Application>Microsoft Macintosh PowerPoint</Application>
  <PresentationFormat>On-screen Show (4:3)</PresentationFormat>
  <Paragraphs>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Consolas</vt:lpstr>
      <vt:lpstr>Office Theme</vt:lpstr>
      <vt:lpstr>Page Rank</vt:lpstr>
      <vt:lpstr>The PageRank Algorithm</vt:lpstr>
      <vt:lpstr>The PageRank Algorithm</vt:lpstr>
      <vt:lpstr>The PageRank Algorithm</vt:lpstr>
      <vt:lpstr>The PageRank Algorithm</vt:lpstr>
      <vt:lpstr>The PageRank Algorithm</vt:lpstr>
      <vt:lpstr>The PageRank Algorithm</vt:lpstr>
      <vt:lpstr>Matrix Solver</vt:lpstr>
      <vt:lpstr>For-loop Solver</vt:lpstr>
      <vt:lpstr>A Toy Example - 1</vt:lpstr>
      <vt:lpstr>A Toy Example - 1</vt:lpstr>
      <vt:lpstr>A Toy Example - 1</vt:lpstr>
      <vt:lpstr>A Toy Example - 1</vt:lpstr>
      <vt:lpstr>A Toy Example - 2</vt:lpstr>
      <vt:lpstr>A Toy Example - 2</vt:lpstr>
      <vt:lpstr>A Toy Example - 2</vt:lpstr>
      <vt:lpstr>Bonus Task: Speed up Spark</vt:lpstr>
      <vt:lpstr>PageRank Evaluation</vt:lpstr>
      <vt:lpstr>Lab Handout Coming…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2: The PageRank Algorithm</dc:title>
  <cp:lastModifiedBy>William Killian</cp:lastModifiedBy>
  <cp:revision>5</cp:revision>
  <dcterms:created xsi:type="dcterms:W3CDTF">2020-01-27T17:02:36Z</dcterms:created>
  <dcterms:modified xsi:type="dcterms:W3CDTF">2020-01-27T17:39:21Z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