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52E77-714F-D44C-9969-12831784D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94893-6136-034D-8FD5-FE613E5D1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18C0B-F9DD-1042-8E93-9A1FB117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7111C-B60D-5848-93ED-7C74798A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2261B-61CE-2246-9727-5F5CD8A20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2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9E77-A235-124E-9F24-19678D2B3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92416D-D999-A740-849B-85906911D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5609F-6EAA-DA42-8BA6-E04C8659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C1847-F9BB-8B46-95F5-2557DBF6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F42B4-5A74-D240-9F9E-CF54E3906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2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2D90EC-BAC1-5F42-8F3F-6E226FBFD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5707A7-F416-2D40-B543-08B56DF23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1703B-7466-D149-AEF9-C6396D97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FF845-AEF2-F942-92C6-3666C45F2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62F94-FAC7-C64F-BF79-AFB2438D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ACF07-8265-8F48-B8E0-1AF158508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49F2E-9DAD-F945-8808-A88C8A5DC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65D44-F8A3-8C49-86DC-F5B69404D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982E9-D27B-F74D-9BA0-E4729177D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7C9D2-7437-1940-BBE9-6232ED18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9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7FDB9-C06C-9546-9683-E597868A4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1A523-F51D-9F40-852A-E80CBD888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57BA0-BC53-3445-A940-1415EA4F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2EA06-CFA5-2942-B691-526580E33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D17C3-3220-D844-A600-7A1EDFDC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9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3F25-B178-544D-9ED3-731FBBAC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61DFC-A7A3-F445-845A-EF6ECCB9D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B4CE4-4B41-6940-8DC1-AFF6DC556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A1B61-C3D0-E243-B39D-3D6855F8D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96E691-F8D7-5D4F-A4FB-2149B9F5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5B97-DCE1-6440-8C0E-3E7ECE1E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2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3F8D1-7584-FE48-804A-5F58AFFED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8137F-D33A-574F-9E82-619F31275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59276-8304-3E47-A671-5C2E68590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941A7-904E-144C-8253-19974CB63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DB537B-3FE3-1041-B009-A51AD2939A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449400-657D-8348-85D3-FD03B272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C953D5-D2D5-7748-A3ED-44E849E2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699BBB-48C3-EE40-A389-C46D0573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31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2EDC-4A9D-9144-A4DE-CFD9E0AC8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A82EEA-0B15-1646-B99F-CB151A1CC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F40C6-407F-F649-98B7-DF68C648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45A6A5-B06F-9A49-877D-0D0879B45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9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FCEACA-23CA-8F42-B75C-373C95AC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D6834E-133A-F841-A690-6E9758AC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C928C-8D03-F04B-8E4D-6626C63E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3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2BF1E-939D-134D-9568-D39388CEC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2CBC6-DF7D-9549-9071-2AD653993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B69DEE-3314-E04A-8629-9F3198841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E81A6-5B5C-9246-A54B-8CD4D3AD3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25500-4F14-9340-9BAA-88DC64968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94A6C-347B-F443-B7B1-E017304A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7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2650F-52AF-A14A-ADBC-5DE7480B0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CB9BF-62BC-5A48-BE14-572042019A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2314A3-D216-EF4C-9A4A-92B348DC9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B951D-263F-2A4A-B1BB-A1A88C35A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2CFD7-6F06-1F41-BBA9-EE3F5C2C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16553-D939-D443-82C0-EBF977F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4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60AB7A-45F1-1B4F-BD51-A2F71A966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98882-876D-D248-8CBF-9B51FEE7E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C8030-3168-9C4E-9955-3A0980AF4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A3B13-BD5E-1A49-AA52-B785432AC919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179D9-4028-9B4D-BF39-1769C6EE2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A0AC3-C500-2741-8923-FD15A46E7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2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ivl.cis.udel.edu/app/" TargetMode="External"/><Relationship Id="rId2" Type="http://schemas.openxmlformats.org/officeDocument/2006/relationships/hyperlink" Target="https://vsl.cis.udel.edu/civ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3EE7-10A8-9E4F-8D09-FA05D32A7C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Formal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8E8C3-E3CC-E540-B406-B15290BA4D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CSCI 420: Software Engineering</a:t>
            </a:r>
          </a:p>
        </p:txBody>
      </p:sp>
    </p:spTree>
    <p:extLst>
      <p:ext uri="{BB962C8B-B14F-4D97-AF65-F5344CB8AC3E}">
        <p14:creationId xmlns:p14="http://schemas.microsoft.com/office/powerpoint/2010/main" val="1642651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AF3A-89B6-5D45-A2CF-499BD63D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(Medium)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46F8-5615-4A44-912D-9896CABF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int max (int* array, int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maxValue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INT_MIN;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for (int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&lt; N; ++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if (array[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 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maxValue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maxValue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array[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maxValue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5779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AF3A-89B6-5D45-A2CF-499BD63D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(Hard) – 1/3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46F8-5615-4A44-912D-9896CABF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void swap (int*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int*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int temp = *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*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*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*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temp;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47938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AF3A-89B6-5D45-A2CF-499BD63D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(Hard) – 2/3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46F8-5615-4A44-912D-9896CABF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arg_min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(int*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int low, int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low;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for (int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low + 1;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&lt; N; ++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if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 &lt;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33873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AF3A-89B6-5D45-A2CF-499BD63D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(Hard) – 3/3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46F8-5615-4A44-912D-9896CABF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void sort (int*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int N)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for (int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&lt; N - 1; ++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arg_min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N)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swap(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39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E8690-D554-5046-A237-D099921DA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A17E7-E27A-D14A-AB39-D6BB706B3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have experience in software development activities from specification to testing and maintenance.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Done</a:t>
            </a:r>
          </a:p>
          <a:p>
            <a:r>
              <a:rPr lang="en-US" dirty="0"/>
              <a:t>have experienced the difficulties of working in teams and investigated techniques for overcoming those difficulties.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Done</a:t>
            </a:r>
            <a:endParaRPr lang="en-US" dirty="0"/>
          </a:p>
          <a:p>
            <a:r>
              <a:rPr lang="en-US" dirty="0"/>
              <a:t>have presented technical material to a group.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Done / Will Do</a:t>
            </a:r>
            <a:endParaRPr lang="en-US" dirty="0"/>
          </a:p>
          <a:p>
            <a:r>
              <a:rPr lang="en-US" dirty="0"/>
              <a:t>have created precise and informative documents for each stage of software development.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LOL N/A</a:t>
            </a:r>
          </a:p>
        </p:txBody>
      </p:sp>
    </p:spTree>
    <p:extLst>
      <p:ext uri="{BB962C8B-B14F-4D97-AF65-F5344CB8AC3E}">
        <p14:creationId xmlns:p14="http://schemas.microsoft.com/office/powerpoint/2010/main" val="311508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B042D-7082-9849-8C08-E4223C490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58516-915E-D146-AB06-5DA4A6E30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 aware of various approaches to software development such as waterfall, iterative enhancement, and prototyping.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We are in Agile Land</a:t>
            </a:r>
          </a:p>
          <a:p>
            <a:r>
              <a:rPr lang="en-US" dirty="0"/>
              <a:t>be familiar with formal specification notations such as axiomatic and algebraic specifications.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Hmmmm</a:t>
            </a:r>
            <a:r>
              <a:rPr lang="en-US" b="1" dirty="0">
                <a:solidFill>
                  <a:srgbClr val="FF0000"/>
                </a:solidFill>
              </a:rPr>
              <a:t>….</a:t>
            </a:r>
          </a:p>
          <a:p>
            <a:r>
              <a:rPr lang="en-US" dirty="0"/>
              <a:t>have applied several approaches to software design such as data flow oriented, data structure oriented, and object oriented techniques.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Done (without you realizing it)</a:t>
            </a:r>
          </a:p>
          <a:p>
            <a:r>
              <a:rPr lang="en-US" dirty="0"/>
              <a:t>have examined programs formally and understand how such an examination aids our understanding of any program's function.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Hmmmm</a:t>
            </a:r>
            <a:r>
              <a:rPr lang="en-US" b="1" dirty="0">
                <a:solidFill>
                  <a:srgbClr val="FF0000"/>
                </a:solidFill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63770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1C8F2-EF95-5448-AEEB-CD6DE254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87BE2-51FC-3F48-AA47-CC92B42AB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understand the purpose and effectiveness of various testing strategies such as black box, operational, and structural testing.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Different type of testing, but yes</a:t>
            </a:r>
          </a:p>
          <a:p>
            <a:r>
              <a:rPr lang="en-US" dirty="0"/>
              <a:t>understand the importance of quality assurance and reliability of software systems.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Yes</a:t>
            </a:r>
            <a:endParaRPr lang="en-US" dirty="0"/>
          </a:p>
          <a:p>
            <a:r>
              <a:rPr lang="en-US" dirty="0"/>
              <a:t>understand professional responsibilities and the software engineering code of ethics.</a:t>
            </a: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Next week</a:t>
            </a:r>
          </a:p>
          <a:p>
            <a:r>
              <a:rPr lang="en-US" dirty="0"/>
              <a:t>have written a paper analyzing a situation using the SE code of ethics.</a:t>
            </a: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Coming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2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DE56A-27A9-A042-9407-A2FD66D2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Outcomes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64D3D-3F22-A042-BE1C-7461D74A5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familiar with formal specification notations such as axiomatic and algebraic specifications.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sz="2000" b="1" dirty="0"/>
              <a:t>Relevant texts have since deleted this material (~ 2006)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have examined programs formally and understand how such an examination aids our understanding of any program's function.</a:t>
            </a:r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r>
              <a:rPr lang="en-US" sz="2000" b="1" dirty="0"/>
              <a:t>Let’s go back to our roots in mathematics…</a:t>
            </a:r>
          </a:p>
        </p:txBody>
      </p:sp>
    </p:spTree>
    <p:extLst>
      <p:ext uri="{BB962C8B-B14F-4D97-AF65-F5344CB8AC3E}">
        <p14:creationId xmlns:p14="http://schemas.microsoft.com/office/powerpoint/2010/main" val="123229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FA8FF-FDFC-FC4C-9BEE-123C0A42E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Analysis of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F0755-E172-C043-9CCC-45B8883CB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Invariants</a:t>
            </a:r>
          </a:p>
          <a:p>
            <a:pPr lvl="1"/>
            <a:r>
              <a:rPr lang="en-US" dirty="0"/>
              <a:t>What must always be true during execution of a system</a:t>
            </a:r>
          </a:p>
          <a:p>
            <a:r>
              <a:rPr lang="en-US" dirty="0"/>
              <a:t>Axioms</a:t>
            </a:r>
          </a:p>
          <a:p>
            <a:pPr lvl="1"/>
            <a:r>
              <a:rPr lang="en-US" dirty="0"/>
              <a:t>What we hold to be true without proving it</a:t>
            </a:r>
          </a:p>
          <a:p>
            <a:r>
              <a:rPr lang="en-US" dirty="0"/>
              <a:t>Three Approaches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Finite State Machines (Apply Model Checking)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Deductive Verification (Theorem Proving)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Testing Techniques? (will this even work…)</a:t>
            </a:r>
          </a:p>
          <a:p>
            <a:r>
              <a:rPr lang="en-US" dirty="0"/>
              <a:t>Or combination of above?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3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55ECB-FC35-6243-AB3E-DD783019C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9BEDE-7453-8449-B082-20E688B37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Decisions: How to model?</a:t>
            </a:r>
          </a:p>
          <a:p>
            <a:r>
              <a:rPr lang="en-US" dirty="0"/>
              <a:t>Use initial program</a:t>
            </a:r>
          </a:p>
          <a:p>
            <a:r>
              <a:rPr lang="en-US" dirty="0"/>
              <a:t>Translate to embedded language in a proof system</a:t>
            </a:r>
          </a:p>
          <a:p>
            <a:r>
              <a:rPr lang="en-US" dirty="0"/>
              <a:t>Translate to Finite Automata</a:t>
            </a:r>
          </a:p>
          <a:p>
            <a:r>
              <a:rPr lang="en-US" dirty="0"/>
              <a:t>Visual Notation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20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C119C-03AA-B14D-BC63-878AB9F67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 </a:t>
            </a:r>
            <a:r>
              <a:rPr lang="en-US" b="1" dirty="0"/>
              <a:t>Sequential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E7709-5B81-C042-BF7C-61F978602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Provide:</a:t>
            </a:r>
          </a:p>
          <a:p>
            <a:pPr lvl="1"/>
            <a:r>
              <a:rPr lang="en-US" dirty="0"/>
              <a:t>Initial condition</a:t>
            </a:r>
          </a:p>
          <a:p>
            <a:pPr lvl="1"/>
            <a:r>
              <a:rPr lang="en-US" dirty="0"/>
              <a:t>Final assertion</a:t>
            </a:r>
          </a:p>
          <a:p>
            <a:r>
              <a:rPr lang="en-US" dirty="0"/>
              <a:t>Convert to Algebraic / Formal Notation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C95260B-8F13-5347-A95C-658D303F32D3}"/>
              </a:ext>
            </a:extLst>
          </p:cNvPr>
          <p:cNvSpPr txBox="1">
            <a:spLocks/>
          </p:cNvSpPr>
          <p:nvPr/>
        </p:nvSpPr>
        <p:spPr>
          <a:xfrm>
            <a:off x="838200" y="39182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Modeling a </a:t>
            </a:r>
            <a:r>
              <a:rPr lang="en-US" b="1" dirty="0"/>
              <a:t>Concurrent System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80B183-C010-E04A-828A-B07491640745}"/>
              </a:ext>
            </a:extLst>
          </p:cNvPr>
          <p:cNvSpPr txBox="1">
            <a:spLocks/>
          </p:cNvSpPr>
          <p:nvPr/>
        </p:nvSpPr>
        <p:spPr>
          <a:xfrm>
            <a:off x="838200" y="537877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hlinkClick r:id="rId2"/>
              </a:rPr>
              <a:t>https://vsl.cis.udel.edu/civl/</a:t>
            </a:r>
            <a:endParaRPr lang="en-US" dirty="0"/>
          </a:p>
          <a:p>
            <a:r>
              <a:rPr lang="en-US" dirty="0"/>
              <a:t>Interactive: </a:t>
            </a:r>
            <a:r>
              <a:rPr lang="en-US" dirty="0">
                <a:hlinkClick r:id="rId3"/>
              </a:rPr>
              <a:t>http://civl.cis.udel.edu/app/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5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AF3A-89B6-5D45-A2CF-499BD63D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(Easy)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46F8-5615-4A44-912D-9896CABF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int sum (int* array, int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sumOfValues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for (int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&lt; N; ++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sumOfValues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+= array[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sumOfValues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82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723</Words>
  <Application>Microsoft Macintosh PowerPoint</Application>
  <PresentationFormat>Widescreen</PresentationFormat>
  <Paragraphs>113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Office Theme</vt:lpstr>
      <vt:lpstr>Formal Methods</vt:lpstr>
      <vt:lpstr>Course Outcomes</vt:lpstr>
      <vt:lpstr>Course Outcomes</vt:lpstr>
      <vt:lpstr>Course Outcomes</vt:lpstr>
      <vt:lpstr>Course Outcomes for Today</vt:lpstr>
      <vt:lpstr>Formal Analysis of Programs</vt:lpstr>
      <vt:lpstr>Modeling</vt:lpstr>
      <vt:lpstr>Modeling a Sequential System</vt:lpstr>
      <vt:lpstr>Proving Correctness (Easy)</vt:lpstr>
      <vt:lpstr>Proving Correctness (Medium)</vt:lpstr>
      <vt:lpstr>Proving Correctness (Hard) – 1/3</vt:lpstr>
      <vt:lpstr>Proving Correctness (Hard) – 2/3</vt:lpstr>
      <vt:lpstr>Proving Correctness (Hard) – 3/3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Methods</dc:title>
  <dc:creator>William Killian</dc:creator>
  <cp:lastModifiedBy>William Killian</cp:lastModifiedBy>
  <cp:revision>4</cp:revision>
  <dcterms:created xsi:type="dcterms:W3CDTF">2019-11-19T12:11:06Z</dcterms:created>
  <dcterms:modified xsi:type="dcterms:W3CDTF">2019-11-19T12:56:24Z</dcterms:modified>
</cp:coreProperties>
</file>