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compatMode="1" saveSubsetFonts="1">
  <p:sldMasterIdLst>
    <p:sldMasterId id="2147483675" r:id="rId1"/>
  </p:sldMasterIdLst>
  <p:notesMasterIdLst>
    <p:notesMasterId r:id="rId2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6" r:id="rId11"/>
    <p:sldId id="267" r:id="rId12"/>
    <p:sldId id="272" r:id="rId13"/>
    <p:sldId id="268" r:id="rId14"/>
    <p:sldId id="264" r:id="rId15"/>
    <p:sldId id="269" r:id="rId16"/>
    <p:sldId id="270" r:id="rId17"/>
    <p:sldId id="271" r:id="rId18"/>
    <p:sldId id="274" r:id="rId19"/>
    <p:sldId id="273" r:id="rId20"/>
    <p:sldId id="275" r:id="rId21"/>
    <p:sldId id="276" r:id="rId2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1348"/>
    <p:restoredTop sz="90952"/>
  </p:normalViewPr>
  <p:slideViewPr>
    <p:cSldViewPr>
      <p:cViewPr varScale="1">
        <p:scale>
          <a:sx n="111" d="100"/>
          <a:sy n="111" d="100"/>
        </p:scale>
        <p:origin x="1120" y="2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>
            <a:extLst>
              <a:ext uri="{FF2B5EF4-FFF2-40B4-BE49-F238E27FC236}">
                <a16:creationId xmlns:a16="http://schemas.microsoft.com/office/drawing/2014/main" id="{C4B74C4F-CEE2-B445-9F05-2AF819A9B11C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fontAlgn="auto" hangingPunct="0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5843" name="Rectangle 3">
            <a:extLst>
              <a:ext uri="{FF2B5EF4-FFF2-40B4-BE49-F238E27FC236}">
                <a16:creationId xmlns:a16="http://schemas.microsoft.com/office/drawing/2014/main" id="{842AA754-9F0C-D049-972B-4D1E19578AC9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fontAlgn="auto" hangingPunct="0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E1235A42-2A70-2445-BF8D-1972FE228046}" type="datetimeFigureOut">
              <a:rPr lang="en-US" altLang="en-US"/>
              <a:pPr>
                <a:defRPr/>
              </a:pPr>
              <a:t>10/17/19</a:t>
            </a:fld>
            <a:endParaRPr lang="en-US" altLang="en-US"/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32B2EBE4-1442-8F43-9E44-AEF2C696D281}"/>
              </a:ext>
            </a:extLst>
          </p:cNvPr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5845" name="Rectangle 5">
            <a:extLst>
              <a:ext uri="{FF2B5EF4-FFF2-40B4-BE49-F238E27FC236}">
                <a16:creationId xmlns:a16="http://schemas.microsoft.com/office/drawing/2014/main" id="{A055AA65-C3B0-5944-B156-20B8D3D17B6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/>
              <a:t>Click to edit Master text styles</a:t>
            </a:r>
          </a:p>
          <a:p>
            <a:pPr lvl="1"/>
            <a:r>
              <a:rPr lang="en-US" altLang="en-US" noProof="0"/>
              <a:t>Second level</a:t>
            </a:r>
          </a:p>
          <a:p>
            <a:pPr lvl="2"/>
            <a:r>
              <a:rPr lang="en-US" altLang="en-US" noProof="0"/>
              <a:t>Third level</a:t>
            </a:r>
          </a:p>
          <a:p>
            <a:pPr lvl="3"/>
            <a:r>
              <a:rPr lang="en-US" altLang="en-US" noProof="0"/>
              <a:t>Fourth level</a:t>
            </a:r>
          </a:p>
          <a:p>
            <a:pPr lvl="4"/>
            <a:r>
              <a:rPr lang="en-US" altLang="en-US" noProof="0"/>
              <a:t>Fifth level</a:t>
            </a:r>
          </a:p>
        </p:txBody>
      </p:sp>
      <p:sp>
        <p:nvSpPr>
          <p:cNvPr id="35846" name="Rectangle 6">
            <a:extLst>
              <a:ext uri="{FF2B5EF4-FFF2-40B4-BE49-F238E27FC236}">
                <a16:creationId xmlns:a16="http://schemas.microsoft.com/office/drawing/2014/main" id="{851336AC-E1F1-5840-B4CD-FEEF387DEB5C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fontAlgn="auto" hangingPunct="0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5847" name="Rectangle 7">
            <a:extLst>
              <a:ext uri="{FF2B5EF4-FFF2-40B4-BE49-F238E27FC236}">
                <a16:creationId xmlns:a16="http://schemas.microsoft.com/office/drawing/2014/main" id="{0FDEAF4B-80A7-C546-83EC-4E1C4C2761C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fontAlgn="auto" hangingPunct="0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DAF0A801-38AE-6849-AE64-62D13B05A05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2">
            <a:extLst>
              <a:ext uri="{FF2B5EF4-FFF2-40B4-BE49-F238E27FC236}">
                <a16:creationId xmlns:a16="http://schemas.microsoft.com/office/drawing/2014/main" id="{5450AD65-2AD9-6D4D-AEEF-8966309C98D1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4" name="Rectangle 3">
            <a:extLst>
              <a:ext uri="{FF2B5EF4-FFF2-40B4-BE49-F238E27FC236}">
                <a16:creationId xmlns:a16="http://schemas.microsoft.com/office/drawing/2014/main" id="{BFB9B0A7-AD0E-5043-B4D6-70C942A1FBD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>
            <a:extLst>
              <a:ext uri="{FF2B5EF4-FFF2-40B4-BE49-F238E27FC236}">
                <a16:creationId xmlns:a16="http://schemas.microsoft.com/office/drawing/2014/main" id="{0869C14F-7FDA-524C-B09C-CC7875CE007A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6" name="Rectangle 3">
            <a:extLst>
              <a:ext uri="{FF2B5EF4-FFF2-40B4-BE49-F238E27FC236}">
                <a16:creationId xmlns:a16="http://schemas.microsoft.com/office/drawing/2014/main" id="{6CB09520-9C71-5D48-90EE-7FEEDCAEC6F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2">
            <a:extLst>
              <a:ext uri="{FF2B5EF4-FFF2-40B4-BE49-F238E27FC236}">
                <a16:creationId xmlns:a16="http://schemas.microsoft.com/office/drawing/2014/main" id="{8777BEA6-6111-8A40-9354-C8AB6F088507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4" name="Rectangle 3">
            <a:extLst>
              <a:ext uri="{FF2B5EF4-FFF2-40B4-BE49-F238E27FC236}">
                <a16:creationId xmlns:a16="http://schemas.microsoft.com/office/drawing/2014/main" id="{5A08CAD5-803C-5844-9D89-23E6AC8894D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2">
            <a:extLst>
              <a:ext uri="{FF2B5EF4-FFF2-40B4-BE49-F238E27FC236}">
                <a16:creationId xmlns:a16="http://schemas.microsoft.com/office/drawing/2014/main" id="{3891494C-9817-E649-8E67-0D6282CDAC8E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2" name="Rectangle 3">
            <a:extLst>
              <a:ext uri="{FF2B5EF4-FFF2-40B4-BE49-F238E27FC236}">
                <a16:creationId xmlns:a16="http://schemas.microsoft.com/office/drawing/2014/main" id="{6387D62D-7D51-8A44-8C5E-3018A548261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2">
            <a:extLst>
              <a:ext uri="{FF2B5EF4-FFF2-40B4-BE49-F238E27FC236}">
                <a16:creationId xmlns:a16="http://schemas.microsoft.com/office/drawing/2014/main" id="{64485043-FBD2-D844-BC9F-EDA638BB03BB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0" name="Rectangle 3">
            <a:extLst>
              <a:ext uri="{FF2B5EF4-FFF2-40B4-BE49-F238E27FC236}">
                <a16:creationId xmlns:a16="http://schemas.microsoft.com/office/drawing/2014/main" id="{9142B6BE-6CBD-684C-B4EF-55FB9E9574C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2">
            <a:extLst>
              <a:ext uri="{FF2B5EF4-FFF2-40B4-BE49-F238E27FC236}">
                <a16:creationId xmlns:a16="http://schemas.microsoft.com/office/drawing/2014/main" id="{39CDD3AE-6503-6242-88FF-67D5C821E7CC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8" name="Rectangle 3">
            <a:extLst>
              <a:ext uri="{FF2B5EF4-FFF2-40B4-BE49-F238E27FC236}">
                <a16:creationId xmlns:a16="http://schemas.microsoft.com/office/drawing/2014/main" id="{BFA0B959-465E-C84B-A537-80D63903067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2">
            <a:extLst>
              <a:ext uri="{FF2B5EF4-FFF2-40B4-BE49-F238E27FC236}">
                <a16:creationId xmlns:a16="http://schemas.microsoft.com/office/drawing/2014/main" id="{6DDF15D2-D225-3A42-9781-160CB6B9039B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6" name="Rectangle 3">
            <a:extLst>
              <a:ext uri="{FF2B5EF4-FFF2-40B4-BE49-F238E27FC236}">
                <a16:creationId xmlns:a16="http://schemas.microsoft.com/office/drawing/2014/main" id="{3AAE8E23-2F69-A247-BF8D-DF5CBFB8DCC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2">
            <a:extLst>
              <a:ext uri="{FF2B5EF4-FFF2-40B4-BE49-F238E27FC236}">
                <a16:creationId xmlns:a16="http://schemas.microsoft.com/office/drawing/2014/main" id="{281F0FBE-ABF9-304F-A785-B55B0881BF15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4" name="Rectangle 3">
            <a:extLst>
              <a:ext uri="{FF2B5EF4-FFF2-40B4-BE49-F238E27FC236}">
                <a16:creationId xmlns:a16="http://schemas.microsoft.com/office/drawing/2014/main" id="{D5AEB99D-0010-CF4C-8A77-302EBA40DAC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2">
            <a:extLst>
              <a:ext uri="{FF2B5EF4-FFF2-40B4-BE49-F238E27FC236}">
                <a16:creationId xmlns:a16="http://schemas.microsoft.com/office/drawing/2014/main" id="{43EA30A8-29B0-204E-B943-82E1DAC310D7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2" name="Rectangle 3">
            <a:extLst>
              <a:ext uri="{FF2B5EF4-FFF2-40B4-BE49-F238E27FC236}">
                <a16:creationId xmlns:a16="http://schemas.microsoft.com/office/drawing/2014/main" id="{53646F42-2C70-8048-A22E-B64735C4C88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2">
            <a:extLst>
              <a:ext uri="{FF2B5EF4-FFF2-40B4-BE49-F238E27FC236}">
                <a16:creationId xmlns:a16="http://schemas.microsoft.com/office/drawing/2014/main" id="{61D1F597-9123-0845-8897-7BD9DDACFB11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0" name="Rectangle 3">
            <a:extLst>
              <a:ext uri="{FF2B5EF4-FFF2-40B4-BE49-F238E27FC236}">
                <a16:creationId xmlns:a16="http://schemas.microsoft.com/office/drawing/2014/main" id="{474161D5-23A2-194B-B57A-CA6AAF370DD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2">
            <a:extLst>
              <a:ext uri="{FF2B5EF4-FFF2-40B4-BE49-F238E27FC236}">
                <a16:creationId xmlns:a16="http://schemas.microsoft.com/office/drawing/2014/main" id="{D59ADC97-8A43-9749-99C2-401239714B27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38" name="Rectangle 3">
            <a:extLst>
              <a:ext uri="{FF2B5EF4-FFF2-40B4-BE49-F238E27FC236}">
                <a16:creationId xmlns:a16="http://schemas.microsoft.com/office/drawing/2014/main" id="{B0AAF93C-E3B4-1B4D-AA26-CF75288636A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>
            <a:extLst>
              <a:ext uri="{FF2B5EF4-FFF2-40B4-BE49-F238E27FC236}">
                <a16:creationId xmlns:a16="http://schemas.microsoft.com/office/drawing/2014/main" id="{CA989325-3A70-F64E-8356-E81E3F702469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2" name="Rectangle 3">
            <a:extLst>
              <a:ext uri="{FF2B5EF4-FFF2-40B4-BE49-F238E27FC236}">
                <a16:creationId xmlns:a16="http://schemas.microsoft.com/office/drawing/2014/main" id="{96C5FEB1-2B4E-2D48-9551-2057C3CEE26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2">
            <a:extLst>
              <a:ext uri="{FF2B5EF4-FFF2-40B4-BE49-F238E27FC236}">
                <a16:creationId xmlns:a16="http://schemas.microsoft.com/office/drawing/2014/main" id="{27CBEEBA-6D49-694F-B9C2-094F27F52D06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6" name="Rectangle 3">
            <a:extLst>
              <a:ext uri="{FF2B5EF4-FFF2-40B4-BE49-F238E27FC236}">
                <a16:creationId xmlns:a16="http://schemas.microsoft.com/office/drawing/2014/main" id="{86108D12-40A5-EC46-9A8B-EEDE78935C6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2">
            <a:extLst>
              <a:ext uri="{FF2B5EF4-FFF2-40B4-BE49-F238E27FC236}">
                <a16:creationId xmlns:a16="http://schemas.microsoft.com/office/drawing/2014/main" id="{39A549A6-99D9-EB42-B67D-3287CAEF04D6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4" name="Rectangle 3">
            <a:extLst>
              <a:ext uri="{FF2B5EF4-FFF2-40B4-BE49-F238E27FC236}">
                <a16:creationId xmlns:a16="http://schemas.microsoft.com/office/drawing/2014/main" id="{9151584D-A3E5-694B-A4B9-C08D53F8CA2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2">
            <a:extLst>
              <a:ext uri="{FF2B5EF4-FFF2-40B4-BE49-F238E27FC236}">
                <a16:creationId xmlns:a16="http://schemas.microsoft.com/office/drawing/2014/main" id="{12E97FF4-E59E-E347-B739-B9D95E9DF605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0" name="Rectangle 3">
            <a:extLst>
              <a:ext uri="{FF2B5EF4-FFF2-40B4-BE49-F238E27FC236}">
                <a16:creationId xmlns:a16="http://schemas.microsoft.com/office/drawing/2014/main" id="{7BD7EFEC-6A97-AA49-B6E0-8493B538BA6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2">
            <a:extLst>
              <a:ext uri="{FF2B5EF4-FFF2-40B4-BE49-F238E27FC236}">
                <a16:creationId xmlns:a16="http://schemas.microsoft.com/office/drawing/2014/main" id="{CA03E09A-5D2C-5748-9D0C-C5DE9A2500F9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8" name="Rectangle 3">
            <a:extLst>
              <a:ext uri="{FF2B5EF4-FFF2-40B4-BE49-F238E27FC236}">
                <a16:creationId xmlns:a16="http://schemas.microsoft.com/office/drawing/2014/main" id="{EE2E8CF3-DE18-A744-928D-162E3633D21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2">
            <a:extLst>
              <a:ext uri="{FF2B5EF4-FFF2-40B4-BE49-F238E27FC236}">
                <a16:creationId xmlns:a16="http://schemas.microsoft.com/office/drawing/2014/main" id="{381ED5FE-05E2-2141-AE28-7E00E0C06376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6" name="Rectangle 3">
            <a:extLst>
              <a:ext uri="{FF2B5EF4-FFF2-40B4-BE49-F238E27FC236}">
                <a16:creationId xmlns:a16="http://schemas.microsoft.com/office/drawing/2014/main" id="{6FA0C315-F060-D543-8C66-CEF2D3FC04F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2">
            <a:extLst>
              <a:ext uri="{FF2B5EF4-FFF2-40B4-BE49-F238E27FC236}">
                <a16:creationId xmlns:a16="http://schemas.microsoft.com/office/drawing/2014/main" id="{C0E79212-4955-F54C-8586-1FC40CB469CD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4" name="Rectangle 3">
            <a:extLst>
              <a:ext uri="{FF2B5EF4-FFF2-40B4-BE49-F238E27FC236}">
                <a16:creationId xmlns:a16="http://schemas.microsoft.com/office/drawing/2014/main" id="{D5553466-F64F-8748-B038-1E9FACE074F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2">
            <a:extLst>
              <a:ext uri="{FF2B5EF4-FFF2-40B4-BE49-F238E27FC236}">
                <a16:creationId xmlns:a16="http://schemas.microsoft.com/office/drawing/2014/main" id="{20FF2146-813D-1843-91B7-42EED0B7C097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2" name="Rectangle 3">
            <a:extLst>
              <a:ext uri="{FF2B5EF4-FFF2-40B4-BE49-F238E27FC236}">
                <a16:creationId xmlns:a16="http://schemas.microsoft.com/office/drawing/2014/main" id="{83A02D77-18C3-5941-B18D-FC82289D41B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>
            <a:extLst>
              <a:ext uri="{FF2B5EF4-FFF2-40B4-BE49-F238E27FC236}">
                <a16:creationId xmlns:a16="http://schemas.microsoft.com/office/drawing/2014/main" id="{2A506DC4-0AB6-404D-AE6C-F2257F829233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0" name="Rectangle 3">
            <a:extLst>
              <a:ext uri="{FF2B5EF4-FFF2-40B4-BE49-F238E27FC236}">
                <a16:creationId xmlns:a16="http://schemas.microsoft.com/office/drawing/2014/main" id="{526A2706-9F6F-DD4D-AF5E-AC300FBD738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>
            <a:extLst>
              <a:ext uri="{FF2B5EF4-FFF2-40B4-BE49-F238E27FC236}">
                <a16:creationId xmlns:a16="http://schemas.microsoft.com/office/drawing/2014/main" id="{D0D089F8-ABAB-C04D-8E0E-C73CE8C5CF32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8" name="Rectangle 3">
            <a:extLst>
              <a:ext uri="{FF2B5EF4-FFF2-40B4-BE49-F238E27FC236}">
                <a16:creationId xmlns:a16="http://schemas.microsoft.com/office/drawing/2014/main" id="{2A2493B6-6046-684A-9651-1A4958EEC44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D31C0F-9413-EE43-8F42-05DD628B8A4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224F372-60CE-BC4D-B798-F3916589589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15E153-E33C-2947-AD2E-017CFF465D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EBD0B0-4E18-924E-B84C-CF15E43D63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2534F5-D1B2-CA4F-A401-7847BBF001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8BF5C1-80D6-4449-8481-BA193D71FDF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00446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92E583-2DFB-AA49-B741-9C97C014A3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B55FAE2-D451-094F-8AE8-9DEF65427B3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BD890B-2B70-B64C-8F19-B0A36C4719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0FF7BE-00FD-EA40-B242-E756DB4C42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84B771-C197-944F-BAD4-637C47CD61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27C486-C087-7D4E-AF10-A394E3EA50F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488275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E607EA2-211E-8342-A449-055A5DD5A58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2ACB2A7-219D-D54D-BDD9-B1FDA7E2999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5898FB-D52F-C545-A4CE-2CC56D2478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E3B5D8-9C25-1946-9D39-4E1C187857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E19E4E-143F-A54D-8BF2-82F0DCBCAA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4FC68D-6438-CC43-A7F8-911EA37931D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762214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003230-319B-2449-9E65-EBE5C23638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38B8CC-B1EE-EC46-8E3B-D85B6A5AC8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3D5E19-3797-5841-9EA7-04654E1E00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108481-96E7-DB4D-B5AF-FE617924FA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B5ED80-0D7A-DB46-B2CC-93EEEE5EA7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6A9FF9-AF37-864B-93BF-F42F64E245E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69905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210D20-7581-874C-A4EC-ED490B1EBB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AC953E7-42CB-7D47-8A7D-C70E17E7DF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F717C3-5851-764F-B697-16BC372973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C6F889-42C4-E94F-8BC3-C6BAA41239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52A711-5671-E54B-B7D4-109F940364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9A8979-9EA2-8143-9506-3F3E2A6F027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494751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E689FE-CC8E-BE41-A12F-40D2E007B5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9A2E33-0FB6-E743-9700-E660863079B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57C0BB3-4AD2-B240-94F0-76D0B98AA90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9845FA86-27D5-CC43-A131-B6C9A0930B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F20CBC5B-58CD-EF41-9DC6-9411E86AFC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B3EBA748-3DD4-8840-ADF3-7592E7DA66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B1CEDA-3253-EC47-A624-C287459BDED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157779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FD201C-D36A-DF47-8267-67543ACC56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661E28C-9189-0347-9917-1CB85AFCFF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8BCD7A1-CF59-B94B-B8F7-945D8B0EFEB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C874C3E-9638-C243-8499-9C1CC667AB4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28F245D-A125-DE48-9D75-2BC80C04185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030E9AFC-268B-6D4E-89D8-2B3BB07424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E32C410C-A210-6D4E-BFD2-F50E4F4F62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AAC109F6-B9FC-4644-B3F2-614A27A3C7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D66F01-83E9-B840-A6FE-B9DCE4FFBC0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271362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B407B9-D620-EF44-BB43-E1BC780AF6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13C7A286-9FF6-FA4C-8160-EA9706381E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A376ACA2-DFAC-9A48-8244-7479BA5F10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A3FB8F5C-EE85-0446-A31F-9774B5B2C1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7C624A-45ED-6A47-AE4C-780121F9A00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50848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0641BC5D-C172-7149-AED9-529BD7022F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01107E0C-6408-CA4D-A508-4E0AA38D6B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F8B3ABE2-0EF8-0545-8445-8240DCD140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0A9598-44A0-EE41-8DB6-457D1723A7D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529631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A741F8-12E7-AA4F-8D21-E4B930E0F0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AFD077-7231-8948-8098-FEF6ED9856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4052660-F226-0F47-940F-38A465B0FC9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D916C9B3-2FED-0141-A6F3-B53EEE93C8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85EE0DFF-AAA9-3D4A-B2B9-039045AB82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60ADF754-CC2E-6E41-B895-A987A848A4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22C33C-5B47-8241-BD1E-568C1C0F6FB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238718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3842DC-B957-954F-9388-0E26AA0FB7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DA5C336-288D-A84B-BF49-24BE5D71CF8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D35FCE8-9501-EF4C-B9BB-FA6FA5D9065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2D885399-EDDC-7E40-9B5A-51E1DFC6B4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0163A2DE-5D79-CC4B-AAA5-87A90B86EE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6084CA7D-00FB-1947-BF87-7748C9EE96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73713B-D5DF-FB40-B6FF-2764EDECEB4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627917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itle Placeholder 1">
            <a:extLst>
              <a:ext uri="{FF2B5EF4-FFF2-40B4-BE49-F238E27FC236}">
                <a16:creationId xmlns:a16="http://schemas.microsoft.com/office/drawing/2014/main" id="{D2099D03-F187-D148-BD40-F482B695AD6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9CF33CE-14D6-F840-9037-B84F032327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96794E-D2CD-E54D-B370-8DCD05BF965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B1E7CF-BDA0-C440-B621-E08647DE306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681F93-2744-7E4B-9BA4-9AC29DE3942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9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5EB6CF53-56F1-6B49-BED4-FBB51391E25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</p:sldLayoutIdLst>
  <p:txStyles>
    <p:titleStyle>
      <a:lvl1pPr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2pPr>
      <a:lvl3pPr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3pPr>
      <a:lvl4pPr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4pPr>
      <a:lvl5pPr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5pPr>
      <a:lvl6pPr marL="4572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6pPr>
      <a:lvl7pPr marL="9144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7pPr>
      <a:lvl8pPr marL="13716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8pPr>
      <a:lvl9pPr marL="18288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171450" indent="-171450" algn="l" defTabSz="685800" rtl="0" fontAlgn="base">
        <a:lnSpc>
          <a:spcPct val="90000"/>
        </a:lnSpc>
        <a:spcBef>
          <a:spcPts val="750"/>
        </a:spcBef>
        <a:spcAft>
          <a:spcPct val="0"/>
        </a:spcAft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fontAlgn="base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fontAlgn="base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fontAlgn="base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fontAlgn="base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2">
            <a:extLst>
              <a:ext uri="{FF2B5EF4-FFF2-40B4-BE49-F238E27FC236}">
                <a16:creationId xmlns:a16="http://schemas.microsoft.com/office/drawing/2014/main" id="{8429B9C8-3055-F441-A134-F590FE25C67D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en-US"/>
              <a:t>API Design</a:t>
            </a:r>
          </a:p>
        </p:txBody>
      </p:sp>
      <p:sp>
        <p:nvSpPr>
          <p:cNvPr id="2050" name="Rectangle 3">
            <a:extLst>
              <a:ext uri="{FF2B5EF4-FFF2-40B4-BE49-F238E27FC236}">
                <a16:creationId xmlns:a16="http://schemas.microsoft.com/office/drawing/2014/main" id="{3238492B-4F12-1946-9BF9-98256503FB44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 bwMode="auto"/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/>
              <a:t>CSCI 420: Software Engineering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>
            <a:extLst>
              <a:ext uri="{FF2B5EF4-FFF2-40B4-BE49-F238E27FC236}">
                <a16:creationId xmlns:a16="http://schemas.microsoft.com/office/drawing/2014/main" id="{8E3FF9DA-E4CB-AF42-86D7-667BEA8C196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Regular</a:t>
            </a:r>
          </a:p>
        </p:txBody>
      </p:sp>
      <p:sp>
        <p:nvSpPr>
          <p:cNvPr id="20482" name="Rectangle 3">
            <a:extLst>
              <a:ext uri="{FF2B5EF4-FFF2-40B4-BE49-F238E27FC236}">
                <a16:creationId xmlns:a16="http://schemas.microsoft.com/office/drawing/2014/main" id="{AA692A6E-8E8C-D940-B2B7-F3B227884EB6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/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/>
              <a:t>Do the same thing the same way everywhere</a:t>
            </a:r>
          </a:p>
          <a:p>
            <a:pPr lvl="1"/>
            <a:r>
              <a:rPr lang="en-US" altLang="en-US"/>
              <a:t>Related things should be achieved by related means</a:t>
            </a:r>
          </a:p>
          <a:p>
            <a:pPr lvl="2"/>
            <a:r>
              <a:rPr lang="en-US" altLang="en-US"/>
              <a:t>Consistent parameter ordering, required inputs</a:t>
            </a:r>
          </a:p>
          <a:p>
            <a:pPr lvl="2"/>
            <a:r>
              <a:rPr lang="en-US" altLang="en-US"/>
              <a:t>Functionality (return types, errors, resource management)</a:t>
            </a:r>
          </a:p>
          <a:p>
            <a:r>
              <a:rPr lang="en-US" altLang="en-US"/>
              <a:t>Names matter</a:t>
            </a:r>
          </a:p>
          <a:p>
            <a:pPr lvl="1"/>
            <a:r>
              <a:rPr lang="en-US" altLang="en-US"/>
              <a:t>Self explanatory</a:t>
            </a:r>
          </a:p>
          <a:p>
            <a:pPr lvl="1"/>
            <a:r>
              <a:rPr lang="en-US" altLang="en-US"/>
              <a:t>Consistent across API</a:t>
            </a:r>
          </a:p>
          <a:p>
            <a:pPr lvl="2"/>
            <a:r>
              <a:rPr lang="en-US" altLang="en-US"/>
              <a:t>Same word means same thing in API</a:t>
            </a:r>
          </a:p>
          <a:p>
            <a:pPr lvl="2"/>
            <a:r>
              <a:rPr lang="en-US" altLang="en-US"/>
              <a:t>Same naming style used</a:t>
            </a:r>
          </a:p>
          <a:p>
            <a:pPr lvl="2"/>
            <a:r>
              <a:rPr lang="en-US" altLang="en-US"/>
              <a:t>Consistent with related interfaces outside the API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>
            <a:extLst>
              <a:ext uri="{FF2B5EF4-FFF2-40B4-BE49-F238E27FC236}">
                <a16:creationId xmlns:a16="http://schemas.microsoft.com/office/drawing/2014/main" id="{09FACC40-2F2A-2146-8803-22AD12350FD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Predictable</a:t>
            </a:r>
          </a:p>
        </p:txBody>
      </p:sp>
      <p:sp>
        <p:nvSpPr>
          <p:cNvPr id="22530" name="Rectangle 3">
            <a:extLst>
              <a:ext uri="{FF2B5EF4-FFF2-40B4-BE49-F238E27FC236}">
                <a16:creationId xmlns:a16="http://schemas.microsoft.com/office/drawing/2014/main" id="{9A1281BA-A7BE-ED43-9B8A-AF554F13C2B3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/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/>
              <a:t>Don’t violate the principle of Least Astonishment</a:t>
            </a:r>
          </a:p>
          <a:p>
            <a:pPr lvl="1"/>
            <a:r>
              <a:rPr lang="en-US" altLang="en-US"/>
              <a:t>User should not be surprised by behavior</a:t>
            </a:r>
          </a:p>
          <a:p>
            <a:pPr lvl="1"/>
            <a:r>
              <a:rPr lang="en-US" altLang="en-US"/>
              <a:t>Even if this costs performance</a:t>
            </a:r>
          </a:p>
          <a:p>
            <a:r>
              <a:rPr lang="en-US" altLang="en-US"/>
              <a:t>Don’t reach behind the user’s back</a:t>
            </a:r>
          </a:p>
          <a:p>
            <a:pPr lvl="1"/>
            <a:r>
              <a:rPr lang="en-US" altLang="en-US"/>
              <a:t>Accessing and modifying global variables</a:t>
            </a:r>
          </a:p>
          <a:p>
            <a:pPr lvl="1"/>
            <a:r>
              <a:rPr lang="en-US" altLang="en-US"/>
              <a:t>Secret files or information written</a:t>
            </a:r>
          </a:p>
          <a:p>
            <a:pPr lvl="1"/>
            <a:r>
              <a:rPr lang="en-US" altLang="en-US"/>
              <a:t>Be careful about static variables 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2">
            <a:extLst>
              <a:ext uri="{FF2B5EF4-FFF2-40B4-BE49-F238E27FC236}">
                <a16:creationId xmlns:a16="http://schemas.microsoft.com/office/drawing/2014/main" id="{9156613B-721E-8647-BCF9-24DED78098A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Predictable</a:t>
            </a:r>
          </a:p>
        </p:txBody>
      </p:sp>
      <p:sp>
        <p:nvSpPr>
          <p:cNvPr id="24578" name="Rectangle 3">
            <a:extLst>
              <a:ext uri="{FF2B5EF4-FFF2-40B4-BE49-F238E27FC236}">
                <a16:creationId xmlns:a16="http://schemas.microsoft.com/office/drawing/2014/main" id="{1E350A4B-1F3C-2C40-AC16-1A8D29BA7337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/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/>
              <a:t>Try to minimize use of other interfaces</a:t>
            </a:r>
          </a:p>
          <a:p>
            <a:pPr lvl="1"/>
            <a:r>
              <a:rPr lang="en-US" altLang="en-US"/>
              <a:t>Make as self-contained as possible</a:t>
            </a:r>
          </a:p>
          <a:p>
            <a:pPr lvl="1"/>
            <a:r>
              <a:rPr lang="en-US" altLang="en-US"/>
              <a:t>Be explicit about external services required</a:t>
            </a:r>
          </a:p>
          <a:p>
            <a:r>
              <a:rPr lang="en-US" altLang="en-US"/>
              <a:t>Document!</a:t>
            </a:r>
          </a:p>
          <a:p>
            <a:pPr lvl="1"/>
            <a:r>
              <a:rPr lang="en-US" altLang="en-US"/>
              <a:t>Every class, method, interface, constructor, parameter, exception</a:t>
            </a:r>
          </a:p>
          <a:p>
            <a:pPr lvl="1"/>
            <a:r>
              <a:rPr lang="en-US" altLang="en-US"/>
              <a:t>When states are kept, this should be very clearly documented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2">
            <a:extLst>
              <a:ext uri="{FF2B5EF4-FFF2-40B4-BE49-F238E27FC236}">
                <a16:creationId xmlns:a16="http://schemas.microsoft.com/office/drawing/2014/main" id="{DB06A398-2BCA-1948-96D8-641CB446DE2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Robust</a:t>
            </a:r>
          </a:p>
        </p:txBody>
      </p:sp>
      <p:sp>
        <p:nvSpPr>
          <p:cNvPr id="26626" name="Rectangle 3">
            <a:extLst>
              <a:ext uri="{FF2B5EF4-FFF2-40B4-BE49-F238E27FC236}">
                <a16:creationId xmlns:a16="http://schemas.microsoft.com/office/drawing/2014/main" id="{7F4D01D6-B568-9B4C-A287-E4CA96C52CEC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/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/>
              <a:t>Able to deal with unexpected input</a:t>
            </a:r>
          </a:p>
          <a:p>
            <a:r>
              <a:rPr lang="en-US" altLang="en-US"/>
              <a:t>Error Handling (see later)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2">
            <a:extLst>
              <a:ext uri="{FF2B5EF4-FFF2-40B4-BE49-F238E27FC236}">
                <a16:creationId xmlns:a16="http://schemas.microsoft.com/office/drawing/2014/main" id="{339F9810-BC1B-A240-A7C7-6ED3B4AF9D5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Adaptable</a:t>
            </a:r>
          </a:p>
        </p:txBody>
      </p:sp>
      <p:sp>
        <p:nvSpPr>
          <p:cNvPr id="28674" name="Rectangle 3">
            <a:extLst>
              <a:ext uri="{FF2B5EF4-FFF2-40B4-BE49-F238E27FC236}">
                <a16:creationId xmlns:a16="http://schemas.microsoft.com/office/drawing/2014/main" id="{1C962724-5BC5-6549-AE9F-4066D62EBA81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/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/>
              <a:t>API can be extended, but never shortened</a:t>
            </a:r>
          </a:p>
          <a:p>
            <a:pPr lvl="1"/>
            <a:r>
              <a:rPr lang="en-US" altLang="en-US"/>
              <a:t>Heavily used APIs likely will be extended</a:t>
            </a:r>
          </a:p>
          <a:p>
            <a:r>
              <a:rPr lang="en-US" altLang="en-US"/>
              <a:t>Information Hiding</a:t>
            </a:r>
          </a:p>
          <a:p>
            <a:pPr lvl="1"/>
            <a:r>
              <a:rPr lang="en-US" altLang="en-US"/>
              <a:t>Implementation details should not affect API</a:t>
            </a:r>
          </a:p>
          <a:p>
            <a:endParaRPr lang="en-US" alt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2">
            <a:extLst>
              <a:ext uri="{FF2B5EF4-FFF2-40B4-BE49-F238E27FC236}">
                <a16:creationId xmlns:a16="http://schemas.microsoft.com/office/drawing/2014/main" id="{984CAF01-D020-F740-AAB0-3F3191E5E28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2. Resource Management</a:t>
            </a:r>
          </a:p>
        </p:txBody>
      </p:sp>
      <p:sp>
        <p:nvSpPr>
          <p:cNvPr id="30722" name="Rectangle 3">
            <a:extLst>
              <a:ext uri="{FF2B5EF4-FFF2-40B4-BE49-F238E27FC236}">
                <a16:creationId xmlns:a16="http://schemas.microsoft.com/office/drawing/2014/main" id="{C6D81022-8CDA-9E4B-834D-5B868C808896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/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/>
              <a:t>Determine which side is responsible for</a:t>
            </a:r>
          </a:p>
          <a:p>
            <a:pPr lvl="1"/>
            <a:r>
              <a:rPr lang="en-US" altLang="en-US"/>
              <a:t>Initialization</a:t>
            </a:r>
          </a:p>
          <a:p>
            <a:pPr lvl="1"/>
            <a:r>
              <a:rPr lang="en-US" altLang="en-US"/>
              <a:t>Maintaining state</a:t>
            </a:r>
          </a:p>
          <a:p>
            <a:pPr lvl="1"/>
            <a:r>
              <a:rPr lang="en-US" altLang="en-US"/>
              <a:t>Sharing and copying</a:t>
            </a:r>
          </a:p>
          <a:p>
            <a:pPr lvl="1"/>
            <a:r>
              <a:rPr lang="en-US" altLang="en-US"/>
              <a:t>Cleaning up</a:t>
            </a:r>
          </a:p>
          <a:p>
            <a:r>
              <a:rPr lang="en-US" altLang="en-US"/>
              <a:t>Various resources</a:t>
            </a:r>
          </a:p>
          <a:p>
            <a:pPr lvl="1"/>
            <a:r>
              <a:rPr lang="en-US" altLang="en-US"/>
              <a:t>Memory</a:t>
            </a:r>
          </a:p>
          <a:p>
            <a:pPr lvl="1"/>
            <a:r>
              <a:rPr lang="en-US" altLang="en-US"/>
              <a:t>Files</a:t>
            </a:r>
          </a:p>
          <a:p>
            <a:pPr lvl="1"/>
            <a:r>
              <a:rPr lang="en-US" altLang="en-US"/>
              <a:t>Global variables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2">
            <a:extLst>
              <a:ext uri="{FF2B5EF4-FFF2-40B4-BE49-F238E27FC236}">
                <a16:creationId xmlns:a16="http://schemas.microsoft.com/office/drawing/2014/main" id="{AADAB484-24E7-EE4B-8849-CF104AC28D4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Resource Management</a:t>
            </a:r>
          </a:p>
        </p:txBody>
      </p:sp>
      <p:sp>
        <p:nvSpPr>
          <p:cNvPr id="32770" name="Rectangle 3">
            <a:extLst>
              <a:ext uri="{FF2B5EF4-FFF2-40B4-BE49-F238E27FC236}">
                <a16:creationId xmlns:a16="http://schemas.microsoft.com/office/drawing/2014/main" id="{FA15DBCD-E7A2-D542-8909-7F294DF6C489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/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/>
              <a:t>Generally, free resources where they were allocated</a:t>
            </a:r>
          </a:p>
          <a:p>
            <a:r>
              <a:rPr lang="en-US" altLang="en-US"/>
              <a:t>Return references or copies?</a:t>
            </a:r>
          </a:p>
          <a:p>
            <a:pPr lvl="1"/>
            <a:r>
              <a:rPr lang="en-US" altLang="en-US"/>
              <a:t>Can have huge performance and ease of use impact</a:t>
            </a:r>
          </a:p>
          <a:p>
            <a:r>
              <a:rPr lang="en-US" altLang="en-US"/>
              <a:t>Multi-threaded code makes this especially critical</a:t>
            </a:r>
          </a:p>
          <a:p>
            <a:pPr lvl="1"/>
            <a:r>
              <a:rPr lang="en-US" altLang="en-US"/>
              <a:t>Reentrant: works regardless of number of simultaneous executions</a:t>
            </a:r>
          </a:p>
          <a:p>
            <a:pPr lvl="1"/>
            <a:r>
              <a:rPr lang="en-US" altLang="en-US"/>
              <a:t>Avoid using anything (globals, static locals, other modifications) that others could also use</a:t>
            </a:r>
          </a:p>
          <a:p>
            <a:pPr lvl="1"/>
            <a:r>
              <a:rPr lang="en-US" altLang="en-US"/>
              <a:t>Locks can be important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2">
            <a:extLst>
              <a:ext uri="{FF2B5EF4-FFF2-40B4-BE49-F238E27FC236}">
                <a16:creationId xmlns:a16="http://schemas.microsoft.com/office/drawing/2014/main" id="{2AB7824A-DF67-634C-AC9D-CDF616C672B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3. Error Handling</a:t>
            </a:r>
          </a:p>
        </p:txBody>
      </p:sp>
      <p:sp>
        <p:nvSpPr>
          <p:cNvPr id="34818" name="Rectangle 3">
            <a:extLst>
              <a:ext uri="{FF2B5EF4-FFF2-40B4-BE49-F238E27FC236}">
                <a16:creationId xmlns:a16="http://schemas.microsoft.com/office/drawing/2014/main" id="{3C823FF2-8F4C-2B45-82E2-9990378A22E0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/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/>
              <a:t>Catch errors, don’t ignore them</a:t>
            </a:r>
          </a:p>
          <a:p>
            <a:r>
              <a:rPr lang="en-US" altLang="en-US"/>
              <a:t>“Print message and fail” is not always good</a:t>
            </a:r>
          </a:p>
          <a:p>
            <a:pPr lvl="1"/>
            <a:r>
              <a:rPr lang="en-US" altLang="en-US"/>
              <a:t>Especially in APIs</a:t>
            </a:r>
          </a:p>
          <a:p>
            <a:pPr lvl="1"/>
            <a:r>
              <a:rPr lang="en-US" altLang="en-US"/>
              <a:t>Need to allow programs to recover or save data</a:t>
            </a:r>
          </a:p>
          <a:p>
            <a:r>
              <a:rPr lang="en-US" altLang="en-US"/>
              <a:t>Detect at low level, but handle at high level</a:t>
            </a:r>
          </a:p>
          <a:p>
            <a:pPr lvl="1"/>
            <a:r>
              <a:rPr lang="en-US" altLang="en-US"/>
              <a:t>Generally, error should be handled by calling routine</a:t>
            </a:r>
          </a:p>
          <a:p>
            <a:pPr lvl="1"/>
            <a:r>
              <a:rPr lang="en-US" altLang="en-US"/>
              <a:t>The callee can leave things in a “nice” state for recovery, though</a:t>
            </a:r>
          </a:p>
          <a:p>
            <a:pPr lvl="2"/>
            <a:r>
              <a:rPr lang="en-US" altLang="en-US"/>
              <a:t>Keep things usable in case the caller can recover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2">
            <a:extLst>
              <a:ext uri="{FF2B5EF4-FFF2-40B4-BE49-F238E27FC236}">
                <a16:creationId xmlns:a16="http://schemas.microsoft.com/office/drawing/2014/main" id="{C474DC3B-3EB2-A847-94B7-D1444109793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Fail Fast</a:t>
            </a:r>
          </a:p>
        </p:txBody>
      </p:sp>
      <p:sp>
        <p:nvSpPr>
          <p:cNvPr id="36866" name="Rectangle 3">
            <a:extLst>
              <a:ext uri="{FF2B5EF4-FFF2-40B4-BE49-F238E27FC236}">
                <a16:creationId xmlns:a16="http://schemas.microsoft.com/office/drawing/2014/main" id="{229B1A82-E8E7-634C-9212-E3767C3032F1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/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/>
              <a:t>Report as soon as an error occurs</a:t>
            </a:r>
          </a:p>
          <a:p>
            <a:r>
              <a:rPr lang="en-US" altLang="en-US"/>
              <a:t>Sometimes even at compile time!</a:t>
            </a:r>
          </a:p>
          <a:p>
            <a:pPr lvl="1"/>
            <a:r>
              <a:rPr lang="en-US" altLang="en-US"/>
              <a:t>Use of static types, generics</a:t>
            </a:r>
          </a:p>
          <a:p>
            <a:pPr lvl="1"/>
            <a:endParaRPr lang="en-US" alt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2">
            <a:extLst>
              <a:ext uri="{FF2B5EF4-FFF2-40B4-BE49-F238E27FC236}">
                <a16:creationId xmlns:a16="http://schemas.microsoft.com/office/drawing/2014/main" id="{19958BA0-6C1B-5C46-87B8-B5C1D015B5E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Error Management</a:t>
            </a:r>
          </a:p>
        </p:txBody>
      </p:sp>
      <p:sp>
        <p:nvSpPr>
          <p:cNvPr id="38914" name="Rectangle 3">
            <a:extLst>
              <a:ext uri="{FF2B5EF4-FFF2-40B4-BE49-F238E27FC236}">
                <a16:creationId xmlns:a16="http://schemas.microsoft.com/office/drawing/2014/main" id="{0C084A87-9E43-A64E-8D01-65C35A3090E9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/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/>
              <a:t>Return values</a:t>
            </a:r>
          </a:p>
          <a:p>
            <a:pPr lvl="1"/>
            <a:r>
              <a:rPr lang="en-US" altLang="en-US"/>
              <a:t>Should be in form the calling function can use</a:t>
            </a:r>
          </a:p>
          <a:p>
            <a:pPr lvl="1"/>
            <a:r>
              <a:rPr lang="en-US" altLang="en-US"/>
              <a:t>Return as much useful information as possible</a:t>
            </a:r>
          </a:p>
          <a:p>
            <a:pPr lvl="1"/>
            <a:r>
              <a:rPr lang="en-US" altLang="en-US"/>
              <a:t>Sentinel values only work if function cannot return all possible values of that type</a:t>
            </a:r>
          </a:p>
          <a:p>
            <a:pPr lvl="1"/>
            <a:r>
              <a:rPr lang="en-US" altLang="en-US"/>
              <a:t>Define pairs, or return another parameter to indicate errors</a:t>
            </a:r>
          </a:p>
          <a:p>
            <a:r>
              <a:rPr lang="en-US" altLang="en-US"/>
              <a:t>Use error “wrapper function” if needed</a:t>
            </a:r>
          </a:p>
          <a:p>
            <a:pPr lvl="1"/>
            <a:r>
              <a:rPr lang="en-US" altLang="en-US"/>
              <a:t>Consistent way of marking, reporting error status</a:t>
            </a:r>
          </a:p>
          <a:p>
            <a:pPr lvl="1"/>
            <a:r>
              <a:rPr lang="en-US" altLang="en-US"/>
              <a:t>Encourages use</a:t>
            </a:r>
          </a:p>
          <a:p>
            <a:pPr lvl="1"/>
            <a:r>
              <a:rPr lang="en-US" altLang="en-US"/>
              <a:t>But, can add complexity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2">
            <a:extLst>
              <a:ext uri="{FF2B5EF4-FFF2-40B4-BE49-F238E27FC236}">
                <a16:creationId xmlns:a16="http://schemas.microsoft.com/office/drawing/2014/main" id="{5550DD45-9AAC-464D-A715-1BF7C864BFC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API</a:t>
            </a:r>
          </a:p>
        </p:txBody>
      </p:sp>
      <p:sp>
        <p:nvSpPr>
          <p:cNvPr id="4098" name="Rectangle 3">
            <a:extLst>
              <a:ext uri="{FF2B5EF4-FFF2-40B4-BE49-F238E27FC236}">
                <a16:creationId xmlns:a16="http://schemas.microsoft.com/office/drawing/2014/main" id="{4727BFBC-3948-EE4E-A242-A0A2C967890F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/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/>
              <a:t>Application Programming Interface</a:t>
            </a:r>
          </a:p>
          <a:p>
            <a:r>
              <a:rPr lang="en-US" altLang="en-US"/>
              <a:t>Source code interface</a:t>
            </a:r>
          </a:p>
          <a:p>
            <a:pPr lvl="1"/>
            <a:r>
              <a:rPr lang="en-US" altLang="en-US"/>
              <a:t>For library or OS</a:t>
            </a:r>
          </a:p>
          <a:p>
            <a:pPr lvl="1"/>
            <a:r>
              <a:rPr lang="en-US" altLang="en-US"/>
              <a:t>Provides services to a program</a:t>
            </a:r>
          </a:p>
          <a:p>
            <a:r>
              <a:rPr lang="en-US" altLang="en-US"/>
              <a:t>At its base, like a header file</a:t>
            </a:r>
          </a:p>
          <a:p>
            <a:pPr lvl="1"/>
            <a:r>
              <a:rPr lang="en-US" altLang="en-US"/>
              <a:t>But, more complete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2">
            <a:extLst>
              <a:ext uri="{FF2B5EF4-FFF2-40B4-BE49-F238E27FC236}">
                <a16:creationId xmlns:a16="http://schemas.microsoft.com/office/drawing/2014/main" id="{922777B3-7D3E-DB4E-BBA7-B7F133EF43D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Exceptions</a:t>
            </a:r>
          </a:p>
        </p:txBody>
      </p:sp>
      <p:sp>
        <p:nvSpPr>
          <p:cNvPr id="40962" name="Rectangle 3">
            <a:extLst>
              <a:ext uri="{FF2B5EF4-FFF2-40B4-BE49-F238E27FC236}">
                <a16:creationId xmlns:a16="http://schemas.microsoft.com/office/drawing/2014/main" id="{4FCADDFE-390D-7547-9508-CFF84F55132D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/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/>
              <a:t>Generally indicate a programming error</a:t>
            </a:r>
          </a:p>
          <a:p>
            <a:r>
              <a:rPr lang="en-US" altLang="en-US"/>
              <a:t>Programming construct</a:t>
            </a:r>
          </a:p>
          <a:p>
            <a:pPr lvl="1"/>
            <a:r>
              <a:rPr lang="en-US" altLang="en-US"/>
              <a:t>Set exception value (e.g. as return)</a:t>
            </a:r>
          </a:p>
          <a:p>
            <a:pPr lvl="1"/>
            <a:r>
              <a:rPr lang="en-US" altLang="en-US"/>
              <a:t>Other program operation when exception thrown</a:t>
            </a:r>
          </a:p>
          <a:p>
            <a:pPr lvl="1"/>
            <a:r>
              <a:rPr lang="en-US" altLang="en-US"/>
              <a:t>Exceptions usually in global registry</a:t>
            </a:r>
          </a:p>
          <a:p>
            <a:r>
              <a:rPr lang="en-US" altLang="en-US"/>
              <a:t>Include information about failure</a:t>
            </a:r>
          </a:p>
          <a:p>
            <a:pPr lvl="1"/>
            <a:r>
              <a:rPr lang="en-US" altLang="en-US"/>
              <a:t>For repair and debugging</a:t>
            </a:r>
          </a:p>
          <a:p>
            <a:r>
              <a:rPr lang="en-US" altLang="en-US"/>
              <a:t>Exceptions should generally be unchecked</a:t>
            </a:r>
          </a:p>
          <a:p>
            <a:pPr lvl="1"/>
            <a:r>
              <a:rPr lang="en-US" altLang="en-US"/>
              <a:t>Automatically process globally, rather than require explicit checks over and over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2">
            <a:extLst>
              <a:ext uri="{FF2B5EF4-FFF2-40B4-BE49-F238E27FC236}">
                <a16:creationId xmlns:a16="http://schemas.microsoft.com/office/drawing/2014/main" id="{99C213BF-B29A-D34D-A4EB-2C4B0071539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Exceptions</a:t>
            </a:r>
          </a:p>
        </p:txBody>
      </p:sp>
      <p:sp>
        <p:nvSpPr>
          <p:cNvPr id="43010" name="Rectangle 3">
            <a:extLst>
              <a:ext uri="{FF2B5EF4-FFF2-40B4-BE49-F238E27FC236}">
                <a16:creationId xmlns:a16="http://schemas.microsoft.com/office/drawing/2014/main" id="{34712A7C-3C01-304A-9B18-BCD9B98B22FA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/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/>
              <a:t>Only use in truly exceptional situations</a:t>
            </a:r>
          </a:p>
          <a:p>
            <a:pPr lvl="1"/>
            <a:r>
              <a:rPr lang="en-US" altLang="en-US"/>
              <a:t>Never use as a control structure</a:t>
            </a:r>
          </a:p>
          <a:p>
            <a:pPr lvl="1"/>
            <a:r>
              <a:rPr lang="en-US" altLang="en-US"/>
              <a:t>The modern GOTO</a:t>
            </a:r>
          </a:p>
          <a:p>
            <a:r>
              <a:rPr lang="en-US" altLang="en-US"/>
              <a:t>Never use exceptions for expected return values</a:t>
            </a:r>
          </a:p>
          <a:p>
            <a:pPr lvl="1"/>
            <a:r>
              <a:rPr lang="en-US" altLang="en-US"/>
              <a:t>e.g. Invalid file name passed to library is “common”, not an exception</a:t>
            </a:r>
          </a:p>
          <a:p>
            <a:endParaRPr lang="en-US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2">
            <a:extLst>
              <a:ext uri="{FF2B5EF4-FFF2-40B4-BE49-F238E27FC236}">
                <a16:creationId xmlns:a16="http://schemas.microsoft.com/office/drawing/2014/main" id="{92C146FD-F142-DE40-B564-8E97567F96D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Why is API Design Important?</a:t>
            </a:r>
          </a:p>
        </p:txBody>
      </p:sp>
      <p:sp>
        <p:nvSpPr>
          <p:cNvPr id="6146" name="Rectangle 3">
            <a:extLst>
              <a:ext uri="{FF2B5EF4-FFF2-40B4-BE49-F238E27FC236}">
                <a16:creationId xmlns:a16="http://schemas.microsoft.com/office/drawing/2014/main" id="{0CB1418D-4CBA-9644-A1ED-CE4EC947A624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/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/>
              <a:t>Company View</a:t>
            </a:r>
          </a:p>
          <a:p>
            <a:pPr lvl="1"/>
            <a:r>
              <a:rPr lang="en-US" altLang="en-US"/>
              <a:t>Can be asset – big user investment in learning and using</a:t>
            </a:r>
          </a:p>
          <a:p>
            <a:pPr lvl="1"/>
            <a:r>
              <a:rPr lang="en-US" altLang="en-US"/>
              <a:t>Bad design can be source of long-term support problems</a:t>
            </a:r>
          </a:p>
          <a:p>
            <a:r>
              <a:rPr lang="en-US" altLang="en-US"/>
              <a:t>Once used, it’s tough to change</a:t>
            </a:r>
          </a:p>
          <a:p>
            <a:pPr lvl="1"/>
            <a:r>
              <a:rPr lang="en-US" altLang="en-US"/>
              <a:t>Especially if there are several users</a:t>
            </a:r>
          </a:p>
          <a:p>
            <a:r>
              <a:rPr lang="en-US" altLang="en-US"/>
              <a:t>Public APIs – One chance to get it right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2">
            <a:extLst>
              <a:ext uri="{FF2B5EF4-FFF2-40B4-BE49-F238E27FC236}">
                <a16:creationId xmlns:a16="http://schemas.microsoft.com/office/drawing/2014/main" id="{B52E7B54-60DE-1443-96C0-2F3CE4EBF55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Characteristics of Good APIs</a:t>
            </a:r>
          </a:p>
        </p:txBody>
      </p:sp>
      <p:sp>
        <p:nvSpPr>
          <p:cNvPr id="8194" name="Rectangle 3">
            <a:extLst>
              <a:ext uri="{FF2B5EF4-FFF2-40B4-BE49-F238E27FC236}">
                <a16:creationId xmlns:a16="http://schemas.microsoft.com/office/drawing/2014/main" id="{86E0C28E-7DE8-5B44-AB19-C4EAB0C4EDD0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/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/>
              <a:t>Easy to learn</a:t>
            </a:r>
          </a:p>
          <a:p>
            <a:r>
              <a:rPr lang="en-US" altLang="en-US"/>
              <a:t>Easy to use even without documentation</a:t>
            </a:r>
          </a:p>
          <a:p>
            <a:r>
              <a:rPr lang="en-US" altLang="en-US"/>
              <a:t>Hard to misuse</a:t>
            </a:r>
          </a:p>
          <a:p>
            <a:r>
              <a:rPr lang="en-US" altLang="en-US"/>
              <a:t>Easy to read and maintain code that uses it</a:t>
            </a:r>
          </a:p>
          <a:p>
            <a:r>
              <a:rPr lang="en-US" altLang="en-US"/>
              <a:t>Sufficiently powerful to satisfy requirements</a:t>
            </a:r>
          </a:p>
          <a:p>
            <a:r>
              <a:rPr lang="en-US" altLang="en-US"/>
              <a:t>Easy to extend</a:t>
            </a:r>
          </a:p>
          <a:p>
            <a:r>
              <a:rPr lang="en-US" altLang="en-US"/>
              <a:t>Appropriate to audience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2">
            <a:extLst>
              <a:ext uri="{FF2B5EF4-FFF2-40B4-BE49-F238E27FC236}">
                <a16:creationId xmlns:a16="http://schemas.microsoft.com/office/drawing/2014/main" id="{3ABD05B0-4C3F-954F-8D2E-93FD8008ABB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Designing an API</a:t>
            </a:r>
          </a:p>
        </p:txBody>
      </p:sp>
      <p:sp>
        <p:nvSpPr>
          <p:cNvPr id="10242" name="Rectangle 3">
            <a:extLst>
              <a:ext uri="{FF2B5EF4-FFF2-40B4-BE49-F238E27FC236}">
                <a16:creationId xmlns:a16="http://schemas.microsoft.com/office/drawing/2014/main" id="{326C0FE3-6559-0643-ABBD-C32A6C08054B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/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/>
              <a:t>Gather requirements</a:t>
            </a:r>
          </a:p>
          <a:p>
            <a:pPr lvl="1"/>
            <a:r>
              <a:rPr lang="en-US" altLang="en-US"/>
              <a:t>Don’t gather solutions</a:t>
            </a:r>
          </a:p>
          <a:p>
            <a:pPr lvl="1"/>
            <a:r>
              <a:rPr lang="en-US" altLang="en-US"/>
              <a:t>Extract true requirements</a:t>
            </a:r>
          </a:p>
          <a:p>
            <a:pPr lvl="1"/>
            <a:r>
              <a:rPr lang="en-US" altLang="en-US"/>
              <a:t>Collect specific scenarios where it will be used</a:t>
            </a:r>
          </a:p>
          <a:p>
            <a:r>
              <a:rPr lang="en-US" altLang="en-US"/>
              <a:t>Create short specification</a:t>
            </a:r>
          </a:p>
          <a:p>
            <a:pPr lvl="1"/>
            <a:r>
              <a:rPr lang="en-US" altLang="en-US"/>
              <a:t>Consult with users to see whether it works</a:t>
            </a:r>
          </a:p>
          <a:p>
            <a:pPr lvl="1"/>
            <a:r>
              <a:rPr lang="en-US" altLang="en-US"/>
              <a:t>Flesh it out over time</a:t>
            </a:r>
          </a:p>
          <a:p>
            <a:r>
              <a:rPr lang="en-US" altLang="en-US"/>
              <a:t>Hints:</a:t>
            </a:r>
          </a:p>
          <a:p>
            <a:pPr lvl="1"/>
            <a:r>
              <a:rPr lang="en-US" altLang="en-US"/>
              <a:t>Write plugins/use examples before fully designed and implemented</a:t>
            </a:r>
          </a:p>
          <a:p>
            <a:pPr lvl="1"/>
            <a:r>
              <a:rPr lang="en-US" altLang="en-US"/>
              <a:t>Expect it to evolve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2">
            <a:extLst>
              <a:ext uri="{FF2B5EF4-FFF2-40B4-BE49-F238E27FC236}">
                <a16:creationId xmlns:a16="http://schemas.microsoft.com/office/drawing/2014/main" id="{46C42C7B-B67F-6D48-8A02-2F50E3F44DF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Broad Issues to Consider in Design</a:t>
            </a:r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CC40747B-C9F9-EB43-B337-CFE289476BCD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457200" indent="-45720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altLang="en-US" dirty="0"/>
              <a:t>Interface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en-US" altLang="en-US" dirty="0"/>
              <a:t>The classes, methods, parameters, names</a:t>
            </a:r>
          </a:p>
          <a:p>
            <a:pPr marL="457200" indent="-45720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altLang="en-US" dirty="0"/>
              <a:t>Resource Management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en-US" altLang="en-US" dirty="0"/>
              <a:t>How is memory, other resources dealt with</a:t>
            </a:r>
          </a:p>
          <a:p>
            <a:pPr marL="457200" indent="-45720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altLang="en-US" dirty="0"/>
              <a:t>Error Handling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en-US" altLang="en-US" dirty="0"/>
              <a:t>What errors are caught and what is done</a:t>
            </a:r>
          </a:p>
          <a:p>
            <a:pPr fontAlgn="auto">
              <a:spcAft>
                <a:spcPts val="0"/>
              </a:spcAft>
              <a:defRPr/>
            </a:pPr>
            <a:endParaRPr lang="en-US" altLang="en-US" dirty="0"/>
          </a:p>
          <a:p>
            <a:pPr fontAlgn="auto">
              <a:spcAft>
                <a:spcPts val="0"/>
              </a:spcAft>
              <a:defRPr/>
            </a:pPr>
            <a:r>
              <a:rPr lang="en-US" altLang="en-US" dirty="0"/>
              <a:t>Information Hiding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en-US" altLang="en-US" dirty="0"/>
              <a:t>How much detail is exposed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en-US" altLang="en-US" dirty="0"/>
              <a:t>Impacts all three of the above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2">
            <a:extLst>
              <a:ext uri="{FF2B5EF4-FFF2-40B4-BE49-F238E27FC236}">
                <a16:creationId xmlns:a16="http://schemas.microsoft.com/office/drawing/2014/main" id="{7C2AF8FA-55E6-4147-B9A0-0BA9E27FB3F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1. Interface Principles</a:t>
            </a:r>
          </a:p>
        </p:txBody>
      </p:sp>
      <p:sp>
        <p:nvSpPr>
          <p:cNvPr id="14338" name="Rectangle 3">
            <a:extLst>
              <a:ext uri="{FF2B5EF4-FFF2-40B4-BE49-F238E27FC236}">
                <a16:creationId xmlns:a16="http://schemas.microsoft.com/office/drawing/2014/main" id="{A43D992E-54AC-9E44-B13C-A3C0639B83FC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/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/>
              <a:t>Simple</a:t>
            </a:r>
          </a:p>
          <a:p>
            <a:r>
              <a:rPr lang="en-US" altLang="en-US"/>
              <a:t>General</a:t>
            </a:r>
          </a:p>
          <a:p>
            <a:r>
              <a:rPr lang="en-US" altLang="en-US"/>
              <a:t>Regular</a:t>
            </a:r>
          </a:p>
          <a:p>
            <a:r>
              <a:rPr lang="en-US" altLang="en-US"/>
              <a:t>Predictable</a:t>
            </a:r>
          </a:p>
          <a:p>
            <a:r>
              <a:rPr lang="en-US" altLang="en-US"/>
              <a:t>Robust</a:t>
            </a:r>
          </a:p>
          <a:p>
            <a:r>
              <a:rPr lang="en-US" altLang="en-US"/>
              <a:t>Adaptable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>
            <a:extLst>
              <a:ext uri="{FF2B5EF4-FFF2-40B4-BE49-F238E27FC236}">
                <a16:creationId xmlns:a16="http://schemas.microsoft.com/office/drawing/2014/main" id="{93A47398-C50E-824A-A389-AE65712D3CC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Simple</a:t>
            </a:r>
          </a:p>
        </p:txBody>
      </p:sp>
      <p:sp>
        <p:nvSpPr>
          <p:cNvPr id="16386" name="Rectangle 3">
            <a:extLst>
              <a:ext uri="{FF2B5EF4-FFF2-40B4-BE49-F238E27FC236}">
                <a16:creationId xmlns:a16="http://schemas.microsoft.com/office/drawing/2014/main" id="{035FC3C7-3C21-6249-8452-DDA090281157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/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/>
              <a:t>Users must understand!</a:t>
            </a:r>
          </a:p>
          <a:p>
            <a:r>
              <a:rPr lang="en-US" altLang="en-US"/>
              <a:t>Do one thing and do it well</a:t>
            </a:r>
          </a:p>
          <a:p>
            <a:pPr lvl="1"/>
            <a:r>
              <a:rPr lang="en-US" altLang="en-US"/>
              <a:t>Functionality should be easy to explain</a:t>
            </a:r>
          </a:p>
          <a:p>
            <a:r>
              <a:rPr lang="en-US" altLang="en-US"/>
              <a:t>As small as possible, but never smaller</a:t>
            </a:r>
          </a:p>
          <a:p>
            <a:pPr lvl="1"/>
            <a:r>
              <a:rPr lang="en-US" altLang="en-US"/>
              <a:t>Conceptual weight more important than providing all functionality</a:t>
            </a:r>
          </a:p>
          <a:p>
            <a:pPr lvl="1"/>
            <a:r>
              <a:rPr lang="en-US" altLang="en-US"/>
              <a:t>Avoid long parameter lists</a:t>
            </a:r>
          </a:p>
          <a:p>
            <a:r>
              <a:rPr lang="en-US" altLang="en-US"/>
              <a:t>Choose small set of orthogonal primitives</a:t>
            </a:r>
          </a:p>
          <a:p>
            <a:pPr lvl="1"/>
            <a:r>
              <a:rPr lang="en-US" altLang="en-US"/>
              <a:t>Don’t provide 3 ways to do the same thing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>
            <a:extLst>
              <a:ext uri="{FF2B5EF4-FFF2-40B4-BE49-F238E27FC236}">
                <a16:creationId xmlns:a16="http://schemas.microsoft.com/office/drawing/2014/main" id="{457839A4-9DE8-8B4C-BB70-3CFD9FD83D2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General</a:t>
            </a:r>
          </a:p>
        </p:txBody>
      </p:sp>
      <p:sp>
        <p:nvSpPr>
          <p:cNvPr id="18434" name="Rectangle 3">
            <a:extLst>
              <a:ext uri="{FF2B5EF4-FFF2-40B4-BE49-F238E27FC236}">
                <a16:creationId xmlns:a16="http://schemas.microsoft.com/office/drawing/2014/main" id="{82A51F21-9B7F-DD4D-985A-E155333D229F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/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/>
              <a:t>Implementation can change, API can’t</a:t>
            </a:r>
          </a:p>
          <a:p>
            <a:r>
              <a:rPr lang="en-US" altLang="en-US"/>
              <a:t>Hide Information!</a:t>
            </a:r>
          </a:p>
          <a:p>
            <a:pPr lvl="1"/>
            <a:r>
              <a:rPr lang="en-US" altLang="en-US"/>
              <a:t>Don’t let implementation detail leak into API</a:t>
            </a:r>
          </a:p>
          <a:p>
            <a:pPr lvl="1"/>
            <a:r>
              <a:rPr lang="en-US" altLang="en-US"/>
              <a:t>Minimize accessibility (e.g. private classes and members)</a:t>
            </a:r>
          </a:p>
          <a:p>
            <a:pPr lvl="1"/>
            <a:r>
              <a:rPr lang="en-US" altLang="en-US"/>
              <a:t>Implementation details can confuse users</a:t>
            </a:r>
          </a:p>
          <a:p>
            <a:r>
              <a:rPr lang="en-US" altLang="en-US"/>
              <a:t>Be aware of what is implementation</a:t>
            </a:r>
          </a:p>
          <a:p>
            <a:pPr lvl="1"/>
            <a:r>
              <a:rPr lang="en-US" altLang="en-US"/>
              <a:t>Don’t overspecify behavior of modules</a:t>
            </a:r>
          </a:p>
          <a:p>
            <a:pPr lvl="1"/>
            <a:r>
              <a:rPr lang="en-US" altLang="en-US"/>
              <a:t>Tuning parameters are suspect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162</TotalTime>
  <Words>854</Words>
  <Application>Microsoft Macintosh PowerPoint</Application>
  <PresentationFormat>On-screen Show (4:3)</PresentationFormat>
  <Paragraphs>162</Paragraphs>
  <Slides>21</Slides>
  <Notes>21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5" baseType="lpstr">
      <vt:lpstr>Calibri</vt:lpstr>
      <vt:lpstr>Arial</vt:lpstr>
      <vt:lpstr>Calibri Light</vt:lpstr>
      <vt:lpstr>Office Theme</vt:lpstr>
      <vt:lpstr>API Design</vt:lpstr>
      <vt:lpstr>API</vt:lpstr>
      <vt:lpstr>Why is API Design Important?</vt:lpstr>
      <vt:lpstr>Characteristics of Good APIs</vt:lpstr>
      <vt:lpstr>Designing an API</vt:lpstr>
      <vt:lpstr>Broad Issues to Consider in Design</vt:lpstr>
      <vt:lpstr>1. Interface Principles</vt:lpstr>
      <vt:lpstr>Simple</vt:lpstr>
      <vt:lpstr>General</vt:lpstr>
      <vt:lpstr>Regular</vt:lpstr>
      <vt:lpstr>Predictable</vt:lpstr>
      <vt:lpstr>Predictable</vt:lpstr>
      <vt:lpstr>Robust</vt:lpstr>
      <vt:lpstr>Adaptable</vt:lpstr>
      <vt:lpstr>2. Resource Management</vt:lpstr>
      <vt:lpstr>Resource Management</vt:lpstr>
      <vt:lpstr>3. Error Handling</vt:lpstr>
      <vt:lpstr>Fail Fast</vt:lpstr>
      <vt:lpstr>Error Management</vt:lpstr>
      <vt:lpstr>Exceptions</vt:lpstr>
      <vt:lpstr>Exceptions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Design Process</dc:title>
  <dc:creator>John and Michelle Keyser</dc:creator>
  <cp:lastModifiedBy>William Killian</cp:lastModifiedBy>
  <cp:revision>17</cp:revision>
  <dcterms:created xsi:type="dcterms:W3CDTF">2008-02-04T12:24:12Z</dcterms:created>
  <dcterms:modified xsi:type="dcterms:W3CDTF">2019-10-17T15:51:57Z</dcterms:modified>
</cp:coreProperties>
</file>