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</p:sldMasterIdLst>
  <p:notesMasterIdLst>
    <p:notesMasterId r:id="rId46"/>
  </p:notesMasterIdLst>
  <p:handoutMasterIdLst>
    <p:handoutMasterId r:id="rId47"/>
  </p:handoutMasterIdLst>
  <p:sldIdLst>
    <p:sldId id="256" r:id="rId2"/>
    <p:sldId id="664" r:id="rId3"/>
    <p:sldId id="662" r:id="rId4"/>
    <p:sldId id="723" r:id="rId5"/>
    <p:sldId id="271" r:id="rId6"/>
    <p:sldId id="301" r:id="rId7"/>
    <p:sldId id="283" r:id="rId8"/>
    <p:sldId id="284" r:id="rId9"/>
    <p:sldId id="259" r:id="rId10"/>
    <p:sldId id="302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64" r:id="rId25"/>
    <p:sldId id="303" r:id="rId26"/>
    <p:sldId id="285" r:id="rId27"/>
    <p:sldId id="265" r:id="rId28"/>
    <p:sldId id="273" r:id="rId29"/>
    <p:sldId id="299" r:id="rId30"/>
    <p:sldId id="554" r:id="rId31"/>
    <p:sldId id="555" r:id="rId32"/>
    <p:sldId id="701" r:id="rId33"/>
    <p:sldId id="702" r:id="rId34"/>
    <p:sldId id="724" r:id="rId35"/>
    <p:sldId id="725" r:id="rId36"/>
    <p:sldId id="706" r:id="rId37"/>
    <p:sldId id="695" r:id="rId38"/>
    <p:sldId id="621" r:id="rId39"/>
    <p:sldId id="622" r:id="rId40"/>
    <p:sldId id="623" r:id="rId41"/>
    <p:sldId id="624" r:id="rId42"/>
    <p:sldId id="266" r:id="rId43"/>
    <p:sldId id="267" r:id="rId44"/>
    <p:sldId id="726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76259" autoAdjust="0"/>
  </p:normalViewPr>
  <p:slideViewPr>
    <p:cSldViewPr>
      <p:cViewPr varScale="1">
        <p:scale>
          <a:sx n="91" d="100"/>
          <a:sy n="91" d="100"/>
        </p:scale>
        <p:origin x="268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698" y="-5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6C1DE7A5-1D0E-D349-BA07-D76867D7E46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9F0A438D-4913-B942-A445-FC69E989327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41316" name="Rectangle 4">
            <a:extLst>
              <a:ext uri="{FF2B5EF4-FFF2-40B4-BE49-F238E27FC236}">
                <a16:creationId xmlns:a16="http://schemas.microsoft.com/office/drawing/2014/main" id="{D5331105-AFE6-4D4C-A12C-A7D11B5EE98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41317" name="Rectangle 5">
            <a:extLst>
              <a:ext uri="{FF2B5EF4-FFF2-40B4-BE49-F238E27FC236}">
                <a16:creationId xmlns:a16="http://schemas.microsoft.com/office/drawing/2014/main" id="{C9988A95-B1DE-FD4C-89F1-32F0425A1AF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644E6D99-110C-574F-9065-6E67A07B1B2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4AD33764-26F1-FA4B-8B57-BA68637CA5E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48E0F675-2027-314E-8D54-4B940EF1DD1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35172" name="Rectangle 4">
            <a:extLst>
              <a:ext uri="{FF2B5EF4-FFF2-40B4-BE49-F238E27FC236}">
                <a16:creationId xmlns:a16="http://schemas.microsoft.com/office/drawing/2014/main" id="{441BB2D3-A56F-0745-8AE8-A2297D43A4F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5173" name="Rectangle 5">
            <a:extLst>
              <a:ext uri="{FF2B5EF4-FFF2-40B4-BE49-F238E27FC236}">
                <a16:creationId xmlns:a16="http://schemas.microsoft.com/office/drawing/2014/main" id="{412EE746-921C-C247-8566-7BE76B2B98B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5174" name="Rectangle 6">
            <a:extLst>
              <a:ext uri="{FF2B5EF4-FFF2-40B4-BE49-F238E27FC236}">
                <a16:creationId xmlns:a16="http://schemas.microsoft.com/office/drawing/2014/main" id="{3BA6B626-94CE-4042-8B23-395892015F6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35175" name="Rectangle 7">
            <a:extLst>
              <a:ext uri="{FF2B5EF4-FFF2-40B4-BE49-F238E27FC236}">
                <a16:creationId xmlns:a16="http://schemas.microsoft.com/office/drawing/2014/main" id="{3B78F9C8-BE6F-3D44-A5BE-7649165329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98B50361-7C91-0B45-95BE-D9B6BDF727E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86A50A5-FED3-40D6-8BEA-9C87B978A885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61484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AA24E0E-3041-4D43-87CB-59611C669585}" type="slidenum">
              <a:rPr lang="en-US" altLang="en-US" sz="1200"/>
              <a:pPr eaLnBrk="1" hangingPunct="1"/>
              <a:t>34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1633002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AA24E0E-3041-4D43-87CB-59611C669585}" type="slidenum">
              <a:rPr lang="en-US" altLang="en-US" sz="1200"/>
              <a:pPr eaLnBrk="1" hangingPunct="1"/>
              <a:t>35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8831993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E876C7C-A82F-45A2-AEDF-281C6007032F}" type="slidenum">
              <a:rPr lang="en-US" altLang="en-US" sz="1200"/>
              <a:pPr eaLnBrk="1" hangingPunct="1"/>
              <a:t>36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3395063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to map from user stories to acceptance tests for test-driven 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C8890-CE1D-4D86-A19C-2453C3227A91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0803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EB205C4-2DEF-46BA-9461-4B3C27F5D980}" type="slidenum">
              <a:rPr lang="en-US" altLang="en-US" sz="1200"/>
              <a:pPr eaLnBrk="1" hangingPunct="1"/>
              <a:t>38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325253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Note that mapping</a:t>
            </a:r>
            <a:r>
              <a:rPr lang="en-US" altLang="en-US" baseline="0" dirty="0">
                <a:latin typeface="Arial" panose="020B0604020202020204" pitchFamily="34" charset="0"/>
              </a:rPr>
              <a:t> from 3x5 cards to Cucumber can be erroneous, ultimately need user to test.</a:t>
            </a:r>
          </a:p>
          <a:p>
            <a:r>
              <a:rPr lang="en-US" altLang="en-US" baseline="0" dirty="0">
                <a:latin typeface="Arial" panose="020B0604020202020204" pitchFamily="34" charset="0"/>
              </a:rPr>
              <a:t>This scenario assumes I can leave the movie date blank.</a:t>
            </a:r>
          </a:p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8AF2F1B-1DA5-41C2-83C2-E85B0BA958B9}" type="slidenum">
              <a:rPr lang="en-US" altLang="en-US" sz="1200"/>
              <a:pPr eaLnBrk="1" hangingPunct="1"/>
              <a:t>39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5120379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53FB3C0E-D2D3-4272-A1DF-4FF50F8D80E4}" type="slidenum">
              <a:rPr lang="en-US" altLang="en-US" sz="1200"/>
              <a:pPr eaLnBrk="1" hangingPunct="1"/>
              <a:t>40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9034586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7007496-634B-4DAB-B61C-6F47615DB1BE}" type="slidenum">
              <a:rPr lang="en-US" altLang="en-US" sz="1200"/>
              <a:pPr eaLnBrk="1" hangingPunct="1"/>
              <a:t>41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7689215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50361-7C91-0B45-95BE-D9B6BDF727E5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027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http://geekswithblogs.net/evjen/archive/2008/12/31/128268.aspx</a:t>
            </a:r>
          </a:p>
          <a:p>
            <a:r>
              <a:rPr lang="en-US" dirty="0"/>
              <a:t>http://arstechnica.com/information-technology/2008/12/30gb-zunes-prepare-for-new-year-by-locking-up/</a:t>
            </a:r>
          </a:p>
          <a:p>
            <a:r>
              <a:rPr lang="en-US" dirty="0"/>
              <a:t>Midnight,</a:t>
            </a:r>
            <a:r>
              <a:rPr lang="en-US" baseline="0" dirty="0"/>
              <a:t> New Year’s, 2009, Zune bricked due to leap year bug, reboot after noon on 1/1/2009, everything good.</a:t>
            </a:r>
          </a:p>
          <a:p>
            <a:endParaRPr lang="en-US" baseline="0" dirty="0"/>
          </a:p>
          <a:p>
            <a:r>
              <a:rPr lang="en-US" baseline="0" dirty="0"/>
              <a:t>Microsoft Zune 30 into a brick on New Years' Eve of 2008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37EFD-ECFE-441C-8907-13657D644372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4800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7EEFC8-7946-6242-9DAB-135718FE84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FD3FA2-87E2-F045-9DFC-FD4A4847A7DD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36194" name="Rectangle 2">
            <a:extLst>
              <a:ext uri="{FF2B5EF4-FFF2-40B4-BE49-F238E27FC236}">
                <a16:creationId xmlns:a16="http://schemas.microsoft.com/office/drawing/2014/main" id="{70F721F2-363B-5C42-809F-F5AE64591A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C561F749-630D-794D-96A3-983965C0A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 - Better task understanding. Writing a test before implementing the underlying functionality requires the programmer to express the functionality unambiguously</a:t>
            </a:r>
          </a:p>
          <a:p>
            <a:r>
              <a:rPr lang="en-US" altLang="en-US"/>
              <a:t> - Better task focus. Test-First advances one test case at a time. A single test case has a limited scope. Thus, the programmer is engaged in a decomposition process in which larger pieces of functionality are broken down to smaller, more manageable chunks. While developing the functionality for a single test, the cognitive load of the programmer is lower.</a:t>
            </a:r>
          </a:p>
          <a:p>
            <a:r>
              <a:rPr lang="en-US" altLang="en-US"/>
              <a:t> - Faster learning. Less productive and coarser decomposition strategies are quickly abandoned in favor of more productive, finer ones.</a:t>
            </a:r>
          </a:p>
          <a:p>
            <a:r>
              <a:rPr lang="en-US" altLang="en-US"/>
              <a:t> - Lower rework effort. Since the scope of a single test is limited, when the test fails, rework is easier. When rework immediately follows a short burst of testing and implementation activity, the problem context is still fresh in the programmer’s mind. With a high number of focused tests, when a test fails, the root cause is more easily pinpointed. In addition, more frequent regression testing shortens the feedback</a:t>
            </a:r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23A77A-AC66-7545-9E37-E8D4A31BE4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DB25A5-3A6C-694D-B654-65CF214855C7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393BCC1B-7EF6-334C-9D5C-5841122163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C9865B04-0919-6241-BD6D-38F3716CAA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/>
              <a:t>Industry standard coverage is in the range of 80-90%</a:t>
            </a:r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010F886-42C5-0C40-AE92-79086835C3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B7500D-6628-3B49-A22C-4A174225B106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38242" name="Rectangle 2">
            <a:extLst>
              <a:ext uri="{FF2B5EF4-FFF2-40B4-BE49-F238E27FC236}">
                <a16:creationId xmlns:a16="http://schemas.microsoft.com/office/drawing/2014/main" id="{FF85A2FA-8100-7B45-8D76-3E019196F2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8837FE0C-08FF-E94A-888A-E948FF25A4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/>
              <a:t> - Defect Rate. </a:t>
            </a:r>
            <a:r>
              <a:rPr lang="en-US" altLang="en-US"/>
              <a:t>How will this rigorous approach affect the defect rate in the short term (current release) and the longer term (future releases)?</a:t>
            </a:r>
          </a:p>
          <a:p>
            <a:r>
              <a:rPr lang="en-US" altLang="en-US"/>
              <a:t> - </a:t>
            </a:r>
            <a:r>
              <a:rPr lang="en-US" altLang="en-US" i="1"/>
              <a:t>Productivity. </a:t>
            </a:r>
            <a:r>
              <a:rPr lang="en-US" altLang="en-US"/>
              <a:t>What is the impact to developer productivity (lines of code (LOC) per person month)?</a:t>
            </a:r>
          </a:p>
          <a:p>
            <a:r>
              <a:rPr lang="en-US" altLang="en-US"/>
              <a:t> - </a:t>
            </a:r>
            <a:r>
              <a:rPr lang="en-US" altLang="en-US" i="1"/>
              <a:t>Test Frequency. </a:t>
            </a:r>
            <a:r>
              <a:rPr lang="en-US" altLang="en-US"/>
              <a:t>What will be the ratio of interactive vs. automated tests? How often will each of these types of test be run?</a:t>
            </a:r>
          </a:p>
          <a:p>
            <a:r>
              <a:rPr lang="en-US" altLang="en-US"/>
              <a:t> - </a:t>
            </a:r>
            <a:r>
              <a:rPr lang="en-US" altLang="en-US" i="1"/>
              <a:t>Design. </a:t>
            </a:r>
            <a:r>
              <a:rPr lang="en-US" altLang="en-US"/>
              <a:t>Does the use of the TDD practice yield systems that have a more robust design? We assess the robustness of design by examining the ease of handling late requirements and supporting new devices and services.</a:t>
            </a:r>
          </a:p>
          <a:p>
            <a:r>
              <a:rPr lang="en-US" altLang="en-US"/>
              <a:t> - </a:t>
            </a:r>
            <a:r>
              <a:rPr lang="en-US" altLang="en-US" i="1"/>
              <a:t>Integration. </a:t>
            </a:r>
            <a:r>
              <a:rPr lang="en-US" altLang="en-US"/>
              <a:t>Does TDD and its resulting automated regression test assets allow for smoother code integration</a:t>
            </a:r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78278469-5E0B-40CB-AD25-3E1AC13C11E6}" type="slidenum">
              <a:rPr lang="en-US" altLang="en-US" sz="1200"/>
              <a:pPr eaLnBrk="1" hangingPunct="1"/>
              <a:t>30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65011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Dave Patterson created this image</a:t>
            </a:r>
          </a:p>
          <a:p>
            <a:r>
              <a:rPr lang="en-US" altLang="en-US" dirty="0"/>
              <a:t>Ideas</a:t>
            </a:r>
            <a:r>
              <a:rPr lang="en-US" altLang="en-US" baseline="0" dirty="0"/>
              <a:t> f</a:t>
            </a:r>
            <a:r>
              <a:rPr lang="en-US" altLang="en-US" dirty="0"/>
              <a:t>rom CHI community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185F4A4-B6ED-44CE-BD71-F1FE17EBE0AB}" type="slidenum">
              <a:rPr lang="en-US" altLang="en-US" sz="1200"/>
              <a:pPr eaLnBrk="1" hangingPunct="1"/>
              <a:t>31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694360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C621739-E254-417C-9280-D72EE8D57D4A}" type="slidenum">
              <a:rPr lang="en-US" altLang="en-US" sz="1200"/>
              <a:pPr eaLnBrk="1" hangingPunct="1"/>
              <a:t>32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7861283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AA24E0E-3041-4D43-87CB-59611C669585}" type="slidenum">
              <a:rPr lang="en-US" altLang="en-US" sz="1200"/>
              <a:pPr eaLnBrk="1" hangingPunct="1"/>
              <a:t>33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911439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F4326-EFDF-E242-B0A4-60BF03BB03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BEFDE4-3405-384B-AA92-4E65EEF834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FEDAF-7E68-084C-BE17-47C95348E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75F61-B1C0-B144-B422-69AA283C1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5FCEF-04ED-DB4B-B292-1481C5227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276C-626F-0247-8E19-C76E4D9E4DC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846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7642C-AEED-E842-A5DD-2C6E97943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E72B40-63F5-F449-8A66-FBF27F6C0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0A7F0-B820-B44D-9E46-1BABA2F6D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F6AD5-8581-794A-99C1-65A12DF63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327C-DFA5-7342-8AF6-A6AF5F3E4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D44CF-AFAC-D740-9864-28EED15FA3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672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87D3E8-49BE-2D47-9464-F508A9953D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DF69C8-24B2-994E-90D2-10787FA0F6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9F658-41AC-B841-82A5-E82E3D56D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166D6-345F-4E46-B45C-CA25C6CF7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49D11-D5C3-CF40-BEF5-79B9BBD78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49C0-23CA-384C-9614-2B7053514EF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807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D7D3D-F7F2-AB45-BBF9-735B28313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835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A6483E-51AC-3D40-BB03-0857180317E2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F571A-72A9-A249-9363-EF6DA8C11D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F546C3-3CB9-184D-A686-6460440249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5163" y="63674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49DBEA-F411-EA4C-B867-1A94EB303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03563" y="63674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AA5405-8489-0745-8C6D-5C76C054E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2563" y="63674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4F98DDC-67AF-AD4B-B8FF-B37579C8EA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0485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B4145-97FF-F045-93C8-C7BF1073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9DD7F-6E97-0346-9B81-46A6B4B9D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C8495-461D-9B40-A28B-771AF0310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C7750-705B-A649-9441-A09503623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81578-3A7F-8443-B182-D886AB8FC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FEF4-F480-C94C-ABB3-EED7060D525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401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A8C39-146B-BD4E-9BF0-97A3C4568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AB2FA0-2E38-4E41-BF59-12C8F8D65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607C0-8243-BB4D-998F-D3CBD8015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26620-F6FC-3542-B085-6D000740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C304BB-E198-EC4B-BD63-E3D3713C0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EE3CE-D60E-C04C-91E8-8AFE157772C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007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1C282-6F29-2B42-9238-6D3118C7E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0EF1D-F700-A749-95C8-4A50377A0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274B60-1661-1843-B303-9256E9446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CDF200-43C0-8A4D-8AF4-9B1CDF175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25AF63-743E-274A-A316-C50809C89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4238BF-94C9-C44F-874F-D209B6881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89AC-A078-D04E-9F3E-3D842EF6977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0093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27A90-C647-8049-BF11-F943DD9A4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2AD609-F9A2-B945-B970-BB513D8EA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D9FF27-8904-EC45-B54E-57EB9839D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3CEA93-454B-AC4B-B452-BA49932A6F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A99F33-FEBE-4C45-9B04-3190137FAA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406D7-518F-004B-BE54-2C34D01F6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BA8115-DEFA-044C-AA39-C8F29860D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C7C887-6F91-7942-AB60-182F59F7E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12F7-1FA2-1C4B-A37D-EBEA6D94C5E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137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E00DC-4A61-BB46-A01D-DBC53FE76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E2FFF5-5BE6-E34D-AFEC-EE0ACD49E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B8D3F1-48E9-4244-8AF9-E1E0A12F0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4C196C-943F-BD49-96FF-30615E71D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3F1D-77B4-1B48-8148-51CB9C90B8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6195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FDF7B5-4250-A840-B218-3CE07B196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B37C5D-26FE-F049-A612-C536E0449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C43520-0993-3244-AD5F-B61C84D3F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9484-42C9-514C-9B55-4FDCF31CF04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456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4FBE0-7388-2848-B3AA-855CAB34C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C814A-F6C9-4E45-961F-C33959566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19CF21-110E-1049-8340-B4147F7958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FF9339-022C-8B47-A328-48A99E1C6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770C6F-7D81-324C-BBD6-2C9BE465F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DEFEB7-97B6-154D-9B65-609CCD71E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6D66-1C2F-D746-83D7-0AE7FE1771A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198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D978D-6B4B-D24B-A57C-50C99E92A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2A5886-B898-934D-8F3A-1834FFD1D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D61C21-C1D9-2F4C-92BC-9AE3172D39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B02CA-2B22-B744-990A-97F623CFC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3408B-FA90-F245-9B72-BC4F8CD0E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CAAF11-1BE5-4743-A4F8-B95B4C96B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34AA1-DDE2-0E4F-9BC4-110E9527A26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865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44949A-F50A-BC4F-8175-14152384B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91C4-A464-9046-81EB-0AC1B160C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1475B-52A0-7E4A-BB37-C64A9B7182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23053-F3CF-C849-81FF-1875583C9D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12D36-9230-824B-810D-16C8C67F61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A20B0-268A-B044-B71D-1313129E2AB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2926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Test_driven_development#Test-Driven_Development_Cycle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cs.millersville.edu/~wkillian/2019/fall/files/csci420/TestArray.hp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3C80195C-00C9-EF4F-AE45-28C479C27F3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617788"/>
            <a:ext cx="7772400" cy="850900"/>
          </a:xfrm>
        </p:spPr>
        <p:txBody>
          <a:bodyPr>
            <a:normAutofit fontScale="90000"/>
          </a:bodyPr>
          <a:lstStyle/>
          <a:p>
            <a:r>
              <a:rPr lang="en-US" altLang="en-US" sz="4000" dirty="0"/>
              <a:t>Test Driven Development (TDD)</a:t>
            </a:r>
            <a:br>
              <a:rPr lang="en-US" altLang="en-US" sz="4000" dirty="0"/>
            </a:br>
            <a:r>
              <a:rPr lang="en-US" altLang="en-US" sz="4000" dirty="0"/>
              <a:t>and</a:t>
            </a:r>
            <a:br>
              <a:rPr lang="en-US" altLang="en-US" sz="4000" dirty="0"/>
            </a:br>
            <a:r>
              <a:rPr lang="en-US" altLang="en-US" sz="4000" dirty="0"/>
              <a:t>Behavior Driven Development (BDD)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C2DD9C67-3C73-EF4A-AB3F-8C283297656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CSCI 420: Software Engineering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0FA6913C-8B21-E14C-97D7-21785FEED5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/>
              <a:t>Test First vs. Test Last</a:t>
            </a:r>
          </a:p>
        </p:txBody>
      </p:sp>
      <p:graphicFrame>
        <p:nvGraphicFramePr>
          <p:cNvPr id="143363" name="Object 3">
            <a:extLst>
              <a:ext uri="{FF2B5EF4-FFF2-40B4-BE49-F238E27FC236}">
                <a16:creationId xmlns:a16="http://schemas.microsoft.com/office/drawing/2014/main" id="{9708DA12-3D5F-ED41-BE27-62687039E3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19688" y="1600200"/>
          <a:ext cx="3414712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5" name="Bitmap Image" r:id="rId3" imgW="1682750" imgH="2139950" progId="Paint.Picture">
                  <p:embed/>
                </p:oleObj>
              </mc:Choice>
              <mc:Fallback>
                <p:oleObj name="Bitmap Image" r:id="rId3" imgW="1682750" imgH="2139950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9688" y="1600200"/>
                        <a:ext cx="3414712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64" name="Object 4">
            <a:extLst>
              <a:ext uri="{FF2B5EF4-FFF2-40B4-BE49-F238E27FC236}">
                <a16:creationId xmlns:a16="http://schemas.microsoft.com/office/drawing/2014/main" id="{CD24B4FA-31E4-BA47-ABD8-C3130F9DE6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2963" y="1600200"/>
          <a:ext cx="3729037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6" name="Bitmap Image" r:id="rId5" imgW="1936750" imgH="2216150" progId="Paint.Picture">
                  <p:embed/>
                </p:oleObj>
              </mc:Choice>
              <mc:Fallback>
                <p:oleObj name="Bitmap Image" r:id="rId5" imgW="1936750" imgH="2216150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1600200"/>
                        <a:ext cx="3729037" cy="426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65" name="Text Box 5">
            <a:extLst>
              <a:ext uri="{FF2B5EF4-FFF2-40B4-BE49-F238E27FC236}">
                <a16:creationId xmlns:a16="http://schemas.microsoft.com/office/drawing/2014/main" id="{E18A43B3-295A-DA4A-9DC6-2F2A038F5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5791200"/>
            <a:ext cx="4841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altLang="en-US" sz="1800"/>
              <a:t>[1]</a:t>
            </a:r>
          </a:p>
        </p:txBody>
      </p:sp>
      <p:sp>
        <p:nvSpPr>
          <p:cNvPr id="143366" name="Text Box 6">
            <a:extLst>
              <a:ext uri="{FF2B5EF4-FFF2-40B4-BE49-F238E27FC236}">
                <a16:creationId xmlns:a16="http://schemas.microsoft.com/office/drawing/2014/main" id="{F9DB8023-32F5-0E46-941E-0BF3B0E67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5013" y="5715000"/>
            <a:ext cx="4841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altLang="en-US" sz="1800"/>
              <a:t>[1]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86DC2460-D2BD-C64A-A67F-3518E19AD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03338"/>
            <a:ext cx="7772400" cy="608012"/>
          </a:xfrm>
        </p:spPr>
        <p:txBody>
          <a:bodyPr/>
          <a:lstStyle/>
          <a:p>
            <a:r>
              <a:rPr lang="en-US" altLang="en-US"/>
              <a:t>Research Study #1</a:t>
            </a:r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ED72A074-C1D6-5748-9ADD-7C24CD83F1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“On the Effectiveness of Test-first Approach to Programming”</a:t>
            </a:r>
          </a:p>
          <a:p>
            <a:pPr lvl="1"/>
            <a:r>
              <a:rPr lang="en-US" altLang="en-US"/>
              <a:t>H. Erdogmus, T. Morisio – 2005 [1]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A4FE83BE-16A2-2046-9DD3-7969036CB3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Research Study #1 Background</a:t>
            </a:r>
          </a:p>
        </p:txBody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B84EE1CC-2E4E-AF4F-8C9E-EBFEDC2A49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/>
              <a:t>Subjects are 3</a:t>
            </a:r>
            <a:r>
              <a:rPr lang="en-US" altLang="en-US" sz="2800" baseline="30000"/>
              <a:t>rd</a:t>
            </a:r>
            <a:r>
              <a:rPr lang="en-US" altLang="en-US" sz="2800"/>
              <a:t> year students</a:t>
            </a:r>
          </a:p>
          <a:p>
            <a:pPr lvl="1"/>
            <a:r>
              <a:rPr lang="en-US" altLang="en-US" sz="2400"/>
              <a:t>Had 8 week intensive Java course</a:t>
            </a:r>
          </a:p>
          <a:p>
            <a:pPr lvl="2"/>
            <a:r>
              <a:rPr lang="en-US" altLang="en-US" sz="2000"/>
              <a:t>Learned unit testing with JUnit</a:t>
            </a:r>
          </a:p>
          <a:p>
            <a:pPr lvl="2"/>
            <a:r>
              <a:rPr lang="en-US" altLang="en-US" sz="2000"/>
              <a:t>Learned basic design concepts</a:t>
            </a:r>
          </a:p>
          <a:p>
            <a:pPr lvl="2"/>
            <a:r>
              <a:rPr lang="en-US" altLang="en-US" sz="2000"/>
              <a:t>Learned object orientation</a:t>
            </a:r>
          </a:p>
          <a:p>
            <a:r>
              <a:rPr lang="en-US" altLang="en-US" sz="2800"/>
              <a:t>Two groups –</a:t>
            </a:r>
          </a:p>
          <a:p>
            <a:pPr lvl="1"/>
            <a:r>
              <a:rPr lang="en-US" altLang="en-US" sz="2400"/>
              <a:t>Control Group – Test-Last </a:t>
            </a:r>
          </a:p>
          <a:p>
            <a:pPr lvl="1"/>
            <a:r>
              <a:rPr lang="en-US" altLang="en-US" sz="2400"/>
              <a:t>TDD Group – Test-First</a:t>
            </a:r>
          </a:p>
          <a:p>
            <a:r>
              <a:rPr lang="en-US" altLang="en-US" sz="2800"/>
              <a:t>Each group developed a bowling game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47957E9D-637D-D143-BD16-22FBB11479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Research Study #1 - Hypotheses</a:t>
            </a: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60A6983D-A546-B04D-9DAB-E6CAC1F55C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Test-First programmers write more test per unit of programming effort [1]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Test-First programmers produce high quality programs [1]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Test-First programmers are more productive overall [1]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Writing more tests improve quality [1]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Writing more tests increase productivity [1]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CD57C5EC-C92E-5345-84AE-3F09AF5A3B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Research Study #1  Results</a:t>
            </a:r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28E3755A-2C51-8D44-9343-90AB1C413D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/>
              <a:t>Quality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Test-First subjects did not result in an increase in quality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Productivity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Better task understanding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Better task focus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Faster learning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Lower rework effort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Wrote more test per unit of programming 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Higher number of programmer tests lead to proportionally higher levels of productivity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9E6CA07D-E98C-384C-940B-BF50D3BEFA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03338"/>
            <a:ext cx="7772400" cy="608012"/>
          </a:xfrm>
        </p:spPr>
        <p:txBody>
          <a:bodyPr/>
          <a:lstStyle/>
          <a:p>
            <a:r>
              <a:rPr lang="en-US" altLang="en-US"/>
              <a:t>Research Study #2</a:t>
            </a:r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CFC5D2C4-E783-834D-8B6E-C88E8E473D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“A structured experiment of test-driven of test-driven development”</a:t>
            </a:r>
          </a:p>
          <a:p>
            <a:pPr lvl="1"/>
            <a:r>
              <a:rPr lang="en-US" altLang="en-US"/>
              <a:t>B. George, L. Williams – 2003 [2]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F32E4C6C-D53E-0041-A76F-DE1C67A6D6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Research Study #2 Background</a:t>
            </a:r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013BB2BD-8DD4-A041-B1A5-B70E1F4081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Programmers used pair-programming practices</a:t>
            </a:r>
          </a:p>
          <a:p>
            <a:r>
              <a:rPr lang="en-US" altLang="en-US"/>
              <a:t>Two groups –</a:t>
            </a:r>
          </a:p>
          <a:p>
            <a:pPr lvl="1"/>
            <a:r>
              <a:rPr lang="en-US" altLang="en-US"/>
              <a:t>Control Group used design-develop-test (waterfall) approach</a:t>
            </a:r>
          </a:p>
          <a:p>
            <a:pPr lvl="1"/>
            <a:r>
              <a:rPr lang="en-US" altLang="en-US"/>
              <a:t>TDD Group</a:t>
            </a:r>
          </a:p>
          <a:p>
            <a:r>
              <a:rPr lang="en-US" altLang="en-US"/>
              <a:t>Each group developed a bowling game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9EC710FF-A259-D941-B374-264A621F67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Research Study #2 Hypotheses</a:t>
            </a:r>
          </a:p>
        </p:txBody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366D7A20-FA9B-1848-874B-59B561A0FA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TDD practices would yield code that’s superior to code developed with waterfall-like practices [2]</a:t>
            </a:r>
          </a:p>
          <a:p>
            <a:r>
              <a:rPr lang="en-US" altLang="en-US"/>
              <a:t>TDD developers would develop code faster than developers using waterfall-like practices [2]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BEC62C9D-2E10-6145-B43E-F58149139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Research Study #2 – Results</a:t>
            </a:r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EA575014-1C2E-6E4C-B6B2-E15FD482C6D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en-US" sz="2400"/>
              <a:t>Quality</a:t>
            </a:r>
          </a:p>
          <a:p>
            <a:pPr lvl="1"/>
            <a:r>
              <a:rPr lang="en-US" altLang="en-US" sz="2000"/>
              <a:t>TDD pairs’ code passed approximately 18% more test cases than the control groups [2]</a:t>
            </a:r>
          </a:p>
          <a:p>
            <a:pPr lvl="1"/>
            <a:r>
              <a:rPr lang="en-US" altLang="en-US" sz="2000"/>
              <a:t>TDD practices  appear to yield code with superior external quality [2]</a:t>
            </a:r>
          </a:p>
          <a:p>
            <a:r>
              <a:rPr lang="en-US" altLang="en-US" sz="2400"/>
              <a:t>Productivity</a:t>
            </a:r>
          </a:p>
          <a:p>
            <a:pPr lvl="1"/>
            <a:r>
              <a:rPr lang="en-US" altLang="en-US" sz="2000"/>
              <a:t>TDD programmers took approximately 16% more time than the control group programmers [2]</a:t>
            </a:r>
          </a:p>
          <a:p>
            <a:r>
              <a:rPr lang="en-US" altLang="en-US" sz="2400"/>
              <a:t>Code Coverage</a:t>
            </a:r>
          </a:p>
          <a:p>
            <a:pPr lvl="1"/>
            <a:r>
              <a:rPr lang="en-US" altLang="en-US" sz="2000"/>
              <a:t>TDD programmers test cases achieved a mean of 98% method, 92% statement and 97% branch coverage [2]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2BFD7EC7-D9A8-D849-8F9F-B5E05D9B66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03338"/>
            <a:ext cx="7772400" cy="608012"/>
          </a:xfrm>
        </p:spPr>
        <p:txBody>
          <a:bodyPr/>
          <a:lstStyle/>
          <a:p>
            <a:r>
              <a:rPr lang="en-US" altLang="en-US"/>
              <a:t>Research #3</a:t>
            </a:r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C07F30E0-0721-0D43-8D90-84958ECC73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“Assessing Test-Driven Development at IBM”</a:t>
            </a:r>
          </a:p>
          <a:p>
            <a:pPr lvl="1"/>
            <a:r>
              <a:rPr lang="en-US" altLang="en-US"/>
              <a:t>E. Maximilien, L. Williams - 2002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charset="-128"/>
              </a:rPr>
              <a:t>Agile Lifecycle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</a:rPr>
              <a:t>Work closely, continuously with stakeholders to develop requirements, tests</a:t>
            </a:r>
          </a:p>
          <a:p>
            <a:pPr lvl="1"/>
            <a:r>
              <a:rPr lang="en-US" altLang="en-US" dirty="0">
                <a:ea typeface="ＭＳ Ｐゴシック" charset="-128"/>
              </a:rPr>
              <a:t>Users, customers, developers,  maintenance programmers, operators, project managers, …</a:t>
            </a:r>
          </a:p>
          <a:p>
            <a:r>
              <a:rPr lang="en-US" altLang="en-US" dirty="0">
                <a:ea typeface="ＭＳ Ｐゴシック" charset="-128"/>
              </a:rPr>
              <a:t>Maintain working prototype while deploying new features every </a:t>
            </a:r>
            <a:r>
              <a:rPr lang="en-US" altLang="en-US" b="1" dirty="0">
                <a:solidFill>
                  <a:srgbClr val="0000FF"/>
                </a:solidFill>
                <a:ea typeface="ＭＳ Ｐゴシック" charset="-128"/>
              </a:rPr>
              <a:t>iteration</a:t>
            </a:r>
          </a:p>
          <a:p>
            <a:pPr lvl="1"/>
            <a:r>
              <a:rPr lang="en-US" altLang="en-US" dirty="0">
                <a:ea typeface="ＭＳ Ｐゴシック" charset="-128"/>
              </a:rPr>
              <a:t>Typically every 1 or 2 weeks</a:t>
            </a:r>
          </a:p>
          <a:p>
            <a:pPr lvl="1"/>
            <a:r>
              <a:rPr lang="en-US" altLang="en-US" dirty="0">
                <a:ea typeface="ＭＳ Ｐゴシック" charset="-128"/>
              </a:rPr>
              <a:t>Instead of 5 major phases, each months long </a:t>
            </a:r>
          </a:p>
          <a:p>
            <a:r>
              <a:rPr lang="en-US" altLang="en-US" dirty="0">
                <a:ea typeface="ＭＳ Ｐゴシック" charset="-128"/>
              </a:rPr>
              <a:t>Check with stakeholders on what’s next, </a:t>
            </a:r>
            <a:br>
              <a:rPr lang="en-US" altLang="en-US" dirty="0">
                <a:ea typeface="ＭＳ Ｐゴシック" charset="-128"/>
              </a:rPr>
            </a:br>
            <a:r>
              <a:rPr lang="en-US" altLang="en-US" dirty="0">
                <a:ea typeface="ＭＳ Ｐゴシック" charset="-128"/>
              </a:rPr>
              <a:t>to validate building right thing (vs. verify)</a:t>
            </a:r>
          </a:p>
          <a:p>
            <a:endParaRPr lang="en-US" alt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7129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B2DF48E4-BFEA-DC45-B2B4-6453ACA4BD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Research Study #3 Background</a:t>
            </a:r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94719BE7-A933-1246-BEA1-0F1E94C599E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/>
              <a:t>IBM Retail Store Solutions (RSS) is a founding member of Java for Point of Sale (JavaPOS) specification [3]</a:t>
            </a:r>
          </a:p>
          <a:p>
            <a:r>
              <a:rPr lang="en-US" altLang="en-US" sz="2800"/>
              <a:t>The JavaPOS defect rate was not being reduced with each revision of the deliverable [3] </a:t>
            </a:r>
          </a:p>
          <a:p>
            <a:r>
              <a:rPr lang="en-US" altLang="en-US" sz="2800"/>
              <a:t>The unit test process was not disciplined and was done as an afterthought [3]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16ED2C60-EA39-1542-A261-F743E5C824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Research Study #3</a:t>
            </a:r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4221CF85-1000-D947-97B0-D69329B2A7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/>
              <a:t>What did IBM want to measure with TDD? [3]</a:t>
            </a:r>
          </a:p>
          <a:p>
            <a:pPr lvl="1"/>
            <a:r>
              <a:rPr lang="en-US" altLang="en-US" sz="2400"/>
              <a:t>Defect Rate</a:t>
            </a:r>
          </a:p>
          <a:p>
            <a:pPr lvl="1"/>
            <a:r>
              <a:rPr lang="en-US" altLang="en-US" sz="2400"/>
              <a:t>Productivity</a:t>
            </a:r>
          </a:p>
          <a:p>
            <a:pPr lvl="1"/>
            <a:r>
              <a:rPr lang="en-US" altLang="en-US" sz="2400"/>
              <a:t>Test Frequency</a:t>
            </a:r>
          </a:p>
          <a:p>
            <a:pPr lvl="1"/>
            <a:r>
              <a:rPr lang="en-US" altLang="en-US" sz="2400"/>
              <a:t>Design</a:t>
            </a:r>
          </a:p>
          <a:p>
            <a:pPr lvl="1"/>
            <a:r>
              <a:rPr lang="en-US" altLang="en-US" sz="2400"/>
              <a:t>Integration</a:t>
            </a:r>
          </a:p>
          <a:p>
            <a:r>
              <a:rPr lang="en-US" altLang="en-US" sz="2800"/>
              <a:t>80% of the important classes were covered by automated unit testing [3]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BCF57D58-A9AA-454B-9D05-5BC99E602F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Research Study #3 Results </a:t>
            </a:r>
            <a:r>
              <a:rPr lang="en-US" altLang="en-US" sz="2400"/>
              <a:t>(1 of 2)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066A9106-BD61-3B4C-88B8-F88AA3393E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Defect Rate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Approximately a 50% reduction in defect density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7.0 errors/KLOC (thousands of lines of code) before TDD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3.7 errors/KLOC after TDD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Productivity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With TDD the productivity was below the 400 LOC/person-month estimate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Test Frequency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2500 Automated Tests – Run Daily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400 Interactive Tests – Rarely Run</a:t>
            </a:r>
          </a:p>
          <a:p>
            <a:pPr lvl="2">
              <a:lnSpc>
                <a:spcPct val="90000"/>
              </a:lnSpc>
            </a:pPr>
            <a:endParaRPr lang="en-US" altLang="en-US" sz="2000"/>
          </a:p>
          <a:p>
            <a:pPr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D496BED1-A5D9-4944-8353-7724B46C7B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Research Study #3 Results </a:t>
            </a:r>
            <a:r>
              <a:rPr lang="en-US" altLang="en-US" sz="2400"/>
              <a:t>(2 of 2)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C37AD247-0E5B-8E4E-B1C5-2CDFF5A5C5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Design</a:t>
            </a:r>
          </a:p>
          <a:p>
            <a:pPr lvl="1"/>
            <a:r>
              <a:rPr lang="en-US" altLang="en-US"/>
              <a:t>TDD practice aided in producing a product that would be more easily incorporate late changes</a:t>
            </a:r>
          </a:p>
          <a:p>
            <a:r>
              <a:rPr lang="en-US" altLang="en-US"/>
              <a:t>Integration</a:t>
            </a:r>
          </a:p>
          <a:p>
            <a:pPr lvl="1"/>
            <a:r>
              <a:rPr lang="en-US" altLang="en-US"/>
              <a:t>Daily Integration</a:t>
            </a:r>
          </a:p>
          <a:p>
            <a:pPr lvl="1"/>
            <a:r>
              <a:rPr lang="en-US" altLang="en-US"/>
              <a:t>Problems surfaced earlier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8DB30D70-0DE6-FC4A-834D-878EA697AE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08013"/>
          </a:xfrm>
        </p:spPr>
        <p:txBody>
          <a:bodyPr/>
          <a:lstStyle/>
          <a:p>
            <a:r>
              <a:rPr lang="en-US" altLang="en-US"/>
              <a:t>TDD Benefits </a:t>
            </a:r>
            <a:r>
              <a:rPr lang="en-US" altLang="en-US" sz="2800"/>
              <a:t>(1 of 3)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C75367B3-12AA-8D40-8179-ED6A9988D3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r>
              <a:rPr lang="en-US" altLang="en-US" sz="2800"/>
              <a:t>Instant Feedback</a:t>
            </a:r>
          </a:p>
          <a:p>
            <a:pPr lvl="1"/>
            <a:r>
              <a:rPr lang="en-US" altLang="en-US" sz="2400"/>
              <a:t>Developer knows instantly if new code works and if it interferes with existing code [1]</a:t>
            </a:r>
          </a:p>
          <a:p>
            <a:r>
              <a:rPr lang="en-US" altLang="en-US"/>
              <a:t> </a:t>
            </a:r>
            <a:r>
              <a:rPr lang="en-US" altLang="en-US" sz="2800"/>
              <a:t>Better Development Practices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Encourages the programmers to decompose the problem into manageable, formalized programming tasks [1]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Provides context in which low-level design decisions are made [1]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By focusing on writing only the code necessary to pass tests, designs can be cleaner and clearer than is often achieved by other methods [4]</a:t>
            </a:r>
          </a:p>
          <a:p>
            <a:pPr lvl="1">
              <a:lnSpc>
                <a:spcPct val="90000"/>
              </a:lnSpc>
            </a:pPr>
            <a:endParaRPr lang="en-US" altLang="en-US" sz="32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E5DC2C6B-4EEB-264E-8877-C17798EB22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/>
              <a:t>TDD Benefits </a:t>
            </a:r>
            <a:r>
              <a:rPr lang="en-US" altLang="en-US" sz="2800"/>
              <a:t>(2 of 3)</a:t>
            </a: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1456A871-18CC-EE49-8F82-E605FF0C1F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en-US"/>
              <a:t>Quality Assurance</a:t>
            </a:r>
          </a:p>
          <a:p>
            <a:pPr lvl="1"/>
            <a:r>
              <a:rPr lang="en-US" altLang="en-US"/>
              <a:t>Having up-to-date tests in place ensures a certain level of quality [1]</a:t>
            </a:r>
          </a:p>
          <a:p>
            <a:pPr lvl="1"/>
            <a:r>
              <a:rPr lang="en-US" altLang="en-US"/>
              <a:t>Enables continuous regression testing [2]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TDD practices drive programmers to write code that is automatically testable [2]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Whenever a software defect is found, unit test cases are added to the test suite prior to fixing the code [2]</a:t>
            </a:r>
          </a:p>
          <a:p>
            <a:pPr lvl="1"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32BE81E9-60FE-2D40-9CF8-BB5C676700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/>
              <a:t>TDD Benefits </a:t>
            </a:r>
            <a:r>
              <a:rPr lang="en-US" altLang="en-US" sz="2800"/>
              <a:t>(3 of 3)</a:t>
            </a:r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C98B6BAC-FFAA-3E49-835A-CFF0F5502D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Lower Rework Effort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Since the scope of a single test is limited, when the test fails, rework is easier</a:t>
            </a:r>
          </a:p>
          <a:p>
            <a:pPr lvl="1"/>
            <a:r>
              <a:rPr lang="en-US" altLang="en-US"/>
              <a:t>Eliminating defects early in the process usually avoids lengthy and tedious debugging later in the project  [4]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“Cost of Change” is that the longer a defect remains the more difficult and costly to remove [3]</a:t>
            </a:r>
          </a:p>
          <a:p>
            <a:pPr lvl="2"/>
            <a:endParaRPr lang="en-US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6ADDEF14-45C2-F94E-A353-03F692F884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8013"/>
          </a:xfrm>
        </p:spPr>
        <p:txBody>
          <a:bodyPr/>
          <a:lstStyle/>
          <a:p>
            <a:r>
              <a:rPr lang="en-US" altLang="en-US"/>
              <a:t>TDD Limitations </a:t>
            </a:r>
            <a:r>
              <a:rPr lang="en-US" altLang="en-US" sz="2800"/>
              <a:t>(1 of 2)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1DEA15AC-0BAA-3D45-B5DE-2E5995BEED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en-US"/>
              <a:t>Counterproductive and hard to learn [1]</a:t>
            </a:r>
          </a:p>
          <a:p>
            <a:r>
              <a:rPr lang="en-US" altLang="en-US"/>
              <a:t>Difficult in Some Situations</a:t>
            </a:r>
          </a:p>
          <a:p>
            <a:pPr lvl="1"/>
            <a:r>
              <a:rPr lang="en-US" altLang="en-US"/>
              <a:t>GUIs, Relational Databases, Web Service</a:t>
            </a:r>
          </a:p>
          <a:p>
            <a:pPr lvl="1"/>
            <a:r>
              <a:rPr lang="en-US" altLang="en-US"/>
              <a:t>Requires mock objects</a:t>
            </a:r>
          </a:p>
          <a:p>
            <a:r>
              <a:rPr lang="en-US" altLang="en-US"/>
              <a:t>TDD does not often include an upfront design [2]</a:t>
            </a:r>
          </a:p>
          <a:p>
            <a:pPr lvl="1"/>
            <a:r>
              <a:rPr lang="en-US" altLang="en-US"/>
              <a:t>Focus is on implementation and less on the logical structure</a:t>
            </a:r>
          </a:p>
          <a:p>
            <a:pPr>
              <a:buFontTx/>
              <a:buNone/>
            </a:pPr>
            <a:endParaRPr lang="en-US" altLang="en-US"/>
          </a:p>
          <a:p>
            <a:endParaRPr lang="en-US" altLang="en-US"/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8AA3FB65-2E94-3F41-90CE-A094969FB4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altLang="en-US"/>
              <a:t>TDD Limitations </a:t>
            </a:r>
            <a:r>
              <a:rPr lang="en-US" altLang="en-US" sz="2800"/>
              <a:t>(2 of 2)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BBA5B215-AF41-E547-9351-58399AC642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Difficult to write test cases for hard-to-test code </a:t>
            </a:r>
          </a:p>
          <a:p>
            <a:pPr lvl="1"/>
            <a:r>
              <a:rPr lang="en-US" altLang="en-US"/>
              <a:t>Requires a higher level of experience from programmers [2]</a:t>
            </a:r>
          </a:p>
          <a:p>
            <a:r>
              <a:rPr lang="en-US" altLang="en-US"/>
              <a:t>TDD blurs distinct phases of software development</a:t>
            </a:r>
          </a:p>
          <a:p>
            <a:pPr lvl="1"/>
            <a:r>
              <a:rPr lang="en-US" altLang="en-US"/>
              <a:t>design, code and test [2]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BF023C3E-8126-6848-90D4-1BB8447858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TDD Survey</a:t>
            </a:r>
          </a:p>
        </p:txBody>
      </p:sp>
      <p:graphicFrame>
        <p:nvGraphicFramePr>
          <p:cNvPr id="139310" name="Group 46">
            <a:extLst>
              <a:ext uri="{FF2B5EF4-FFF2-40B4-BE49-F238E27FC236}">
                <a16:creationId xmlns:a16="http://schemas.microsoft.com/office/drawing/2014/main" id="{2C77C19B-6734-8947-B9A2-6FE57EA240D1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2438400"/>
          <a:ext cx="7772400" cy="3840480"/>
        </p:xfrm>
        <a:graphic>
          <a:graphicData uri="http://schemas.openxmlformats.org/drawingml/2006/table">
            <a:tbl>
              <a:tblPr/>
              <a:tblGrid>
                <a:gridCol w="4876800">
                  <a:extLst>
                    <a:ext uri="{9D8B030D-6E8A-4147-A177-3AD203B41FA5}">
                      <a16:colId xmlns:a16="http://schemas.microsoft.com/office/drawing/2014/main" val="1189422322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691250101"/>
                    </a:ext>
                  </a:extLst>
                </a:gridCol>
              </a:tblGrid>
              <a:tr h="228600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Concern/Sub-concerns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% Agree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280795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Productivity-Aggregate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341138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Facilitates better requirements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303020"/>
                  </a:ext>
                </a:extLst>
              </a:tr>
              <a:tr h="200025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Reduces debugging effort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0739290"/>
                  </a:ext>
                </a:extLst>
              </a:tr>
              <a:tr h="185738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Reduces development time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384374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Effectiveness-aggregate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880562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Yields higher code quality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1421510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Promotes simpler design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2547434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Is noticeably effective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1800313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Difficulties in adoption – aggregate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5682327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Getting into TDD mindset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2400439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Lack of upfront design a hindrance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75583"/>
                  </a:ext>
                </a:extLst>
              </a:tr>
            </a:tbl>
          </a:graphicData>
        </a:graphic>
      </p:graphicFrame>
      <p:sp>
        <p:nvSpPr>
          <p:cNvPr id="139309" name="Text Box 45">
            <a:extLst>
              <a:ext uri="{FF2B5EF4-FFF2-40B4-BE49-F238E27FC236}">
                <a16:creationId xmlns:a16="http://schemas.microsoft.com/office/drawing/2014/main" id="{A3DCEA93-CA37-D74A-AFD6-B1CE59CC4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057400"/>
            <a:ext cx="613727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Tx/>
              <a:buBlip>
                <a:blip r:embed="rId2"/>
              </a:buBlip>
            </a:pPr>
            <a:r>
              <a:rPr lang="en-US" altLang="en-US" sz="1500">
                <a:latin typeface="Tahoma" panose="020B0604030504040204" pitchFamily="34" charset="0"/>
              </a:rPr>
              <a:t>Results of a survey conducted by 24 professional programmers [2]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itchFamily="34" charset="-128"/>
              </a:rPr>
              <a:t>BDD+TDD: The Big Picture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754563"/>
          </a:xfrm>
        </p:spPr>
        <p:txBody>
          <a:bodyPr/>
          <a:lstStyle/>
          <a:p>
            <a:r>
              <a:rPr lang="en-US" altLang="en-US" dirty="0">
                <a:ea typeface="ＭＳ Ｐゴシック" pitchFamily="34" charset="-128"/>
              </a:rPr>
              <a:t>Behavior-Driven Design (BDD)</a:t>
            </a:r>
          </a:p>
          <a:p>
            <a:pPr lvl="1"/>
            <a:r>
              <a:rPr lang="en-US" altLang="en-US" dirty="0">
                <a:ea typeface="ＭＳ Ｐゴシック" pitchFamily="34" charset="-128"/>
              </a:rPr>
              <a:t>develop user stories </a:t>
            </a:r>
            <a:r>
              <a:rPr lang="en-US" altLang="en-US" i="1" dirty="0">
                <a:ea typeface="ＭＳ Ｐゴシック" pitchFamily="34" charset="-128"/>
              </a:rPr>
              <a:t>(</a:t>
            </a:r>
            <a:r>
              <a:rPr lang="en-US" altLang="en-US" i="1" dirty="0">
                <a:solidFill>
                  <a:schemeClr val="accent2"/>
                </a:solidFill>
                <a:ea typeface="ＭＳ Ｐゴシック" pitchFamily="34" charset="-128"/>
              </a:rPr>
              <a:t>the features you wish you had</a:t>
            </a:r>
            <a:r>
              <a:rPr lang="en-US" altLang="en-US" i="1" dirty="0">
                <a:ea typeface="ＭＳ Ｐゴシック" pitchFamily="34" charset="-128"/>
              </a:rPr>
              <a:t>) </a:t>
            </a:r>
            <a:r>
              <a:rPr lang="en-US" altLang="en-US" dirty="0">
                <a:ea typeface="ＭＳ Ｐゴシック" pitchFamily="34" charset="-128"/>
              </a:rPr>
              <a:t>to describe how app will work</a:t>
            </a:r>
          </a:p>
          <a:p>
            <a:pPr lvl="1"/>
            <a:r>
              <a:rPr lang="en-US" altLang="en-US" dirty="0">
                <a:ea typeface="ＭＳ Ｐゴシック" pitchFamily="34" charset="-128"/>
              </a:rPr>
              <a:t>via </a:t>
            </a:r>
            <a:r>
              <a:rPr lang="en-US" altLang="en-US" b="1" dirty="0">
                <a:ea typeface="ＭＳ Ｐゴシック" pitchFamily="34" charset="-128"/>
              </a:rPr>
              <a:t>Cucumber</a:t>
            </a:r>
            <a:r>
              <a:rPr lang="en-US" altLang="en-US" dirty="0">
                <a:ea typeface="ＭＳ Ｐゴシック" pitchFamily="34" charset="-128"/>
              </a:rPr>
              <a:t>, user stories become </a:t>
            </a:r>
            <a:r>
              <a:rPr lang="en-US" altLang="en-US" i="1" dirty="0">
                <a:ea typeface="ＭＳ Ｐゴシック" pitchFamily="34" charset="-128"/>
              </a:rPr>
              <a:t>acceptance tests </a:t>
            </a:r>
            <a:r>
              <a:rPr lang="en-US" altLang="en-US" dirty="0">
                <a:ea typeface="ＭＳ Ｐゴシック" pitchFamily="34" charset="-128"/>
              </a:rPr>
              <a:t>and </a:t>
            </a:r>
            <a:r>
              <a:rPr lang="en-US" altLang="en-US" i="1" dirty="0">
                <a:ea typeface="ＭＳ Ｐゴシック" pitchFamily="34" charset="-128"/>
              </a:rPr>
              <a:t>integration tests</a:t>
            </a:r>
            <a:endParaRPr lang="en-US" altLang="en-US" dirty="0">
              <a:ea typeface="ＭＳ Ｐゴシック" pitchFamily="34" charset="-128"/>
            </a:endParaRPr>
          </a:p>
          <a:p>
            <a:r>
              <a:rPr lang="en-US" altLang="en-US" dirty="0">
                <a:ea typeface="ＭＳ Ｐゴシック" pitchFamily="34" charset="-128"/>
              </a:rPr>
              <a:t>Test-Driven Development (TDD)</a:t>
            </a:r>
          </a:p>
          <a:p>
            <a:pPr lvl="1"/>
            <a:r>
              <a:rPr lang="en-US" altLang="en-US" i="1" dirty="0">
                <a:ea typeface="ＭＳ Ｐゴシック" pitchFamily="34" charset="-128"/>
              </a:rPr>
              <a:t>step definitions </a:t>
            </a:r>
            <a:r>
              <a:rPr lang="en-US" altLang="en-US" dirty="0">
                <a:ea typeface="ＭＳ Ｐゴシック" pitchFamily="34" charset="-128"/>
              </a:rPr>
              <a:t>for a new story, may require new code to be written</a:t>
            </a:r>
          </a:p>
          <a:p>
            <a:pPr lvl="1"/>
            <a:r>
              <a:rPr lang="en-US" altLang="en-US" dirty="0">
                <a:ea typeface="ＭＳ Ｐゴシック" pitchFamily="34" charset="-128"/>
              </a:rPr>
              <a:t>TDD says: write unit &amp; functional tests for that code </a:t>
            </a:r>
            <a:r>
              <a:rPr lang="en-US" altLang="en-US" i="1" dirty="0">
                <a:ea typeface="ＭＳ Ｐゴシック" pitchFamily="34" charset="-128"/>
              </a:rPr>
              <a:t>first, </a:t>
            </a:r>
            <a:r>
              <a:rPr lang="en-US" altLang="en-US" b="1" i="1" dirty="0">
                <a:solidFill>
                  <a:srgbClr val="FF0000"/>
                </a:solidFill>
                <a:ea typeface="ＭＳ Ｐゴシック" pitchFamily="34" charset="-128"/>
              </a:rPr>
              <a:t>before </a:t>
            </a:r>
            <a:r>
              <a:rPr lang="en-US" altLang="en-US" dirty="0">
                <a:ea typeface="ＭＳ Ｐゴシック" pitchFamily="34" charset="-128"/>
              </a:rPr>
              <a:t>the code itself</a:t>
            </a:r>
          </a:p>
          <a:p>
            <a:pPr lvl="1"/>
            <a:r>
              <a:rPr lang="en-US" altLang="en-US" dirty="0">
                <a:ea typeface="ＭＳ Ｐゴシック" pitchFamily="34" charset="-128"/>
              </a:rPr>
              <a:t>that is: write tests for </a:t>
            </a:r>
            <a:r>
              <a:rPr lang="en-US" altLang="en-US" i="1" dirty="0">
                <a:solidFill>
                  <a:schemeClr val="accent2"/>
                </a:solidFill>
                <a:ea typeface="ＭＳ Ｐゴシック" pitchFamily="34" charset="-128"/>
              </a:rPr>
              <a:t>the code you wish you had</a:t>
            </a:r>
          </a:p>
        </p:txBody>
      </p:sp>
    </p:spTree>
    <p:extLst>
      <p:ext uri="{BB962C8B-B14F-4D97-AF65-F5344CB8AC3E}">
        <p14:creationId xmlns:p14="http://schemas.microsoft.com/office/powerpoint/2010/main" val="198096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charset="-128"/>
              </a:rPr>
              <a:t>Behavior-Driven Design (BDD)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754563"/>
          </a:xfrm>
        </p:spPr>
        <p:txBody>
          <a:bodyPr/>
          <a:lstStyle/>
          <a:p>
            <a:r>
              <a:rPr lang="en-US" altLang="en-US" dirty="0">
                <a:ea typeface="ＭＳ Ｐゴシック" charset="-128"/>
              </a:rPr>
              <a:t>BDD asks questions about behavior of app </a:t>
            </a:r>
            <a:r>
              <a:rPr lang="en-US" altLang="en-US" i="1" dirty="0">
                <a:solidFill>
                  <a:srgbClr val="0000FF"/>
                </a:solidFill>
                <a:ea typeface="ＭＳ Ｐゴシック" charset="-128"/>
              </a:rPr>
              <a:t>before and during development</a:t>
            </a:r>
            <a:r>
              <a:rPr lang="en-US" altLang="en-US" dirty="0">
                <a:solidFill>
                  <a:srgbClr val="0000FF"/>
                </a:solidFill>
                <a:ea typeface="ＭＳ Ｐゴシック" charset="-128"/>
              </a:rPr>
              <a:t> </a:t>
            </a:r>
            <a:r>
              <a:rPr lang="en-US" altLang="en-US" dirty="0">
                <a:ea typeface="ＭＳ Ｐゴシック" charset="-128"/>
              </a:rPr>
              <a:t>to reduce miscommunication</a:t>
            </a:r>
          </a:p>
          <a:p>
            <a:pPr lvl="1"/>
            <a:r>
              <a:rPr lang="en-US" altLang="en-US" dirty="0">
                <a:ea typeface="ＭＳ Ｐゴシック" charset="-128"/>
              </a:rPr>
              <a:t>Validation vs. Verification</a:t>
            </a:r>
          </a:p>
          <a:p>
            <a:r>
              <a:rPr lang="en-US" altLang="en-US" dirty="0">
                <a:ea typeface="ＭＳ Ｐゴシック" charset="-128"/>
              </a:rPr>
              <a:t>Requirements written down as </a:t>
            </a:r>
            <a:r>
              <a:rPr lang="en-US" altLang="en-US" i="1" dirty="0">
                <a:solidFill>
                  <a:srgbClr val="0000FF"/>
                </a:solidFill>
                <a:ea typeface="ＭＳ Ｐゴシック" charset="-128"/>
              </a:rPr>
              <a:t>user stories</a:t>
            </a:r>
          </a:p>
          <a:p>
            <a:pPr lvl="1"/>
            <a:r>
              <a:rPr lang="en-US" altLang="en-US" dirty="0">
                <a:ea typeface="ＭＳ Ｐゴシック" charset="-128"/>
              </a:rPr>
              <a:t>Lightweight descriptions of how app used</a:t>
            </a:r>
          </a:p>
          <a:p>
            <a:r>
              <a:rPr lang="en-US" altLang="en-US" dirty="0">
                <a:ea typeface="ＭＳ Ｐゴシック" charset="-128"/>
              </a:rPr>
              <a:t>BDD concentrates on </a:t>
            </a:r>
            <a:r>
              <a:rPr lang="en-US" altLang="en-US" i="1" dirty="0">
                <a:solidFill>
                  <a:srgbClr val="0000FF"/>
                </a:solidFill>
                <a:ea typeface="ＭＳ Ｐゴシック" charset="-128"/>
              </a:rPr>
              <a:t>behavior </a:t>
            </a:r>
            <a:r>
              <a:rPr lang="en-US" altLang="en-US" dirty="0">
                <a:ea typeface="ＭＳ Ｐゴシック" charset="-128"/>
              </a:rPr>
              <a:t>of app vs. </a:t>
            </a:r>
            <a:r>
              <a:rPr lang="en-US" altLang="en-US" i="1" dirty="0">
                <a:solidFill>
                  <a:srgbClr val="0000FF"/>
                </a:solidFill>
                <a:ea typeface="ＭＳ Ｐゴシック" charset="-128"/>
              </a:rPr>
              <a:t>implementation </a:t>
            </a:r>
            <a:r>
              <a:rPr lang="en-US" altLang="en-US" dirty="0">
                <a:ea typeface="ＭＳ Ｐゴシック" charset="-128"/>
              </a:rPr>
              <a:t>of app</a:t>
            </a:r>
          </a:p>
          <a:p>
            <a:pPr lvl="1"/>
            <a:r>
              <a:rPr lang="en-US" altLang="en-US" dirty="0">
                <a:ea typeface="ＭＳ Ｐゴシック" charset="-128"/>
              </a:rPr>
              <a:t>Test Driven Design or TDD (future segments) tests implementation </a:t>
            </a:r>
          </a:p>
        </p:txBody>
      </p:sp>
    </p:spTree>
    <p:extLst>
      <p:ext uri="{BB962C8B-B14F-4D97-AF65-F5344CB8AC3E}">
        <p14:creationId xmlns:p14="http://schemas.microsoft.com/office/powerpoint/2010/main" val="171013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7" descr="3by5UserStory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275" y="1905000"/>
            <a:ext cx="38703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User Stories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754563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ea typeface="ＭＳ Ｐゴシック" charset="-128"/>
              </a:rPr>
              <a:t>1-3 sentences in everyday language</a:t>
            </a:r>
          </a:p>
          <a:p>
            <a:pPr lvl="1" eaLnBrk="1" hangingPunct="1"/>
            <a:r>
              <a:rPr lang="en-US" altLang="en-US" sz="2400" dirty="0">
                <a:ea typeface="ＭＳ Ｐゴシック" charset="-128"/>
              </a:rPr>
              <a:t> Fits on 3” x 5” index card</a:t>
            </a:r>
          </a:p>
          <a:p>
            <a:pPr lvl="1" eaLnBrk="1" hangingPunct="1"/>
            <a:r>
              <a:rPr lang="en-US" altLang="en-US" sz="2400" dirty="0">
                <a:ea typeface="ＭＳ Ｐゴシック" charset="-128"/>
              </a:rPr>
              <a:t> Written by/with customer</a:t>
            </a:r>
          </a:p>
          <a:p>
            <a:pPr eaLnBrk="1" hangingPunct="1"/>
            <a:r>
              <a:rPr lang="en-US" altLang="en-US" sz="2800" dirty="0">
                <a:ea typeface="ＭＳ Ｐゴシック" charset="-128"/>
              </a:rPr>
              <a:t> “</a:t>
            </a:r>
            <a:r>
              <a:rPr lang="en-US" altLang="en-US" sz="2800" dirty="0" err="1">
                <a:ea typeface="ＭＳ Ｐゴシック" charset="-128"/>
              </a:rPr>
              <a:t>Connextra</a:t>
            </a:r>
            <a:r>
              <a:rPr lang="en-US" altLang="en-US" sz="2800" dirty="0">
                <a:ea typeface="ＭＳ Ｐゴシック" charset="-128"/>
              </a:rPr>
              <a:t>” format: </a:t>
            </a:r>
          </a:p>
          <a:p>
            <a:pPr lvl="1" eaLnBrk="1" hangingPunct="1"/>
            <a:r>
              <a:rPr lang="en-US" altLang="en-US" sz="2400" dirty="0">
                <a:ea typeface="ＭＳ Ｐゴシック" charset="-128"/>
              </a:rPr>
              <a:t>Feature name</a:t>
            </a:r>
          </a:p>
          <a:p>
            <a:pPr lvl="1" eaLnBrk="1" hangingPunct="1"/>
            <a:r>
              <a:rPr lang="en-US" altLang="en-US" sz="2400" dirty="0">
                <a:solidFill>
                  <a:srgbClr val="FF0000"/>
                </a:solidFill>
                <a:ea typeface="ＭＳ Ｐゴシック" charset="-128"/>
              </a:rPr>
              <a:t>As a </a:t>
            </a:r>
            <a:r>
              <a:rPr lang="en-US" altLang="en-US" sz="2400" dirty="0">
                <a:ea typeface="ＭＳ Ｐゴシック" charset="-128"/>
              </a:rPr>
              <a:t>[kind of stakeholder],</a:t>
            </a:r>
            <a:br>
              <a:rPr lang="en-US" altLang="en-US" sz="2400" dirty="0">
                <a:ea typeface="ＭＳ Ｐゴシック" charset="-128"/>
              </a:rPr>
            </a:br>
            <a:r>
              <a:rPr lang="en-US" altLang="en-US" sz="2400" dirty="0">
                <a:solidFill>
                  <a:srgbClr val="FF0000"/>
                </a:solidFill>
                <a:ea typeface="ＭＳ Ｐゴシック" charset="-128"/>
              </a:rPr>
              <a:t>So that </a:t>
            </a:r>
            <a:r>
              <a:rPr lang="en-US" altLang="en-US" sz="2400" dirty="0">
                <a:ea typeface="ＭＳ Ｐゴシック" charset="-128"/>
              </a:rPr>
              <a:t>[I can achieve some goal], </a:t>
            </a:r>
            <a:br>
              <a:rPr lang="en-US" altLang="en-US" sz="2400" dirty="0">
                <a:ea typeface="ＭＳ Ｐゴシック" charset="-128"/>
              </a:rPr>
            </a:br>
            <a:r>
              <a:rPr lang="en-US" altLang="en-US" sz="2400" dirty="0">
                <a:solidFill>
                  <a:srgbClr val="FF0000"/>
                </a:solidFill>
                <a:ea typeface="ＭＳ Ｐゴシック" charset="-128"/>
              </a:rPr>
              <a:t>I want to</a:t>
            </a:r>
            <a:r>
              <a:rPr lang="en-US" altLang="en-US" sz="2400" dirty="0">
                <a:ea typeface="ＭＳ Ｐゴシック" charset="-128"/>
              </a:rPr>
              <a:t> [do some task]</a:t>
            </a:r>
          </a:p>
          <a:p>
            <a:pPr lvl="1" eaLnBrk="1" hangingPunct="1"/>
            <a:r>
              <a:rPr lang="en-US" altLang="en-US" sz="2400" dirty="0">
                <a:ea typeface="ＭＳ Ｐゴシック" charset="-128"/>
              </a:rPr>
              <a:t>3 phrases must be there, can be in any order</a:t>
            </a:r>
          </a:p>
          <a:p>
            <a:pPr eaLnBrk="1" hangingPunct="1"/>
            <a:r>
              <a:rPr lang="en-US" altLang="en-US" sz="2800" dirty="0">
                <a:ea typeface="ＭＳ Ｐゴシック" charset="-128"/>
              </a:rPr>
              <a:t>Idea: user story can be formulated as </a:t>
            </a:r>
            <a:r>
              <a:rPr lang="en-US" altLang="en-US" sz="2800" i="1" dirty="0">
                <a:solidFill>
                  <a:srgbClr val="0000FF"/>
                </a:solidFill>
                <a:ea typeface="ＭＳ Ｐゴシック" charset="-128"/>
              </a:rPr>
              <a:t>acceptance test before </a:t>
            </a:r>
            <a:r>
              <a:rPr lang="en-US" altLang="en-US" sz="2800" dirty="0">
                <a:ea typeface="ＭＳ Ｐゴシック" charset="-128"/>
              </a:rPr>
              <a:t>code is written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200400" y="1905000"/>
            <a:ext cx="5334000" cy="1600200"/>
            <a:chOff x="3200400" y="1905000"/>
            <a:chExt cx="5334000" cy="1600200"/>
          </a:xfrm>
        </p:grpSpPr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5181600" y="1905000"/>
              <a:ext cx="3352800" cy="304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+mn-lt"/>
                <a:ea typeface="+mn-ea"/>
              </a:endParaRPr>
            </a:p>
          </p:txBody>
        </p:sp>
        <p:cxnSp>
          <p:nvCxnSpPr>
            <p:cNvPr id="10" name="Straight Arrow Connector 9"/>
            <p:cNvCxnSpPr>
              <a:cxnSpLocks noChangeShapeType="1"/>
            </p:cNvCxnSpPr>
            <p:nvPr/>
          </p:nvCxnSpPr>
          <p:spPr bwMode="auto">
            <a:xfrm flipV="1">
              <a:off x="3200400" y="2057400"/>
              <a:ext cx="1905000" cy="1447800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4267200" y="2286000"/>
            <a:ext cx="4724400" cy="1905000"/>
            <a:chOff x="4267200" y="2286000"/>
            <a:chExt cx="4724400" cy="1905000"/>
          </a:xfrm>
        </p:grpSpPr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181600" y="2286000"/>
              <a:ext cx="3810000" cy="1905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+mn-lt"/>
                <a:ea typeface="+mn-ea"/>
              </a:endParaRPr>
            </a:p>
          </p:txBody>
        </p:sp>
        <p:cxnSp>
          <p:nvCxnSpPr>
            <p:cNvPr id="15" name="Straight Arrow Connector 14"/>
            <p:cNvCxnSpPr>
              <a:cxnSpLocks noChangeShapeType="1"/>
            </p:cNvCxnSpPr>
            <p:nvPr/>
          </p:nvCxnSpPr>
          <p:spPr bwMode="auto">
            <a:xfrm flipV="1">
              <a:off x="4267200" y="3276600"/>
              <a:ext cx="838200" cy="533400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75632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>
          <a:xfrm>
            <a:off x="720075" y="978102"/>
            <a:ext cx="7941325" cy="1062644"/>
          </a:xfrm>
        </p:spPr>
        <p:txBody>
          <a:bodyPr anchor="b">
            <a:normAutofit/>
          </a:bodyPr>
          <a:lstStyle/>
          <a:p>
            <a:r>
              <a:rPr lang="en-US" altLang="en-US" dirty="0">
                <a:ea typeface="ＭＳ Ｐゴシック" charset="-128"/>
              </a:rPr>
              <a:t>SMART Stories</a:t>
            </a:r>
          </a:p>
        </p:txBody>
      </p:sp>
      <p:pic>
        <p:nvPicPr>
          <p:cNvPr id="92165" name="Picture 4" descr="SMART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5517" y="2811104"/>
            <a:ext cx="2524860" cy="2263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3" name="Content Placeholder 2"/>
          <p:cNvSpPr>
            <a:spLocks noGrp="1"/>
          </p:cNvSpPr>
          <p:nvPr>
            <p:ph idx="1"/>
          </p:nvPr>
        </p:nvSpPr>
        <p:spPr>
          <a:xfrm>
            <a:off x="3716515" y="2682433"/>
            <a:ext cx="4711627" cy="3215749"/>
          </a:xfrm>
        </p:spPr>
        <p:txBody>
          <a:bodyPr>
            <a:normAutofit/>
          </a:bodyPr>
          <a:lstStyle/>
          <a:p>
            <a:r>
              <a:rPr lang="en-US" altLang="en-US" b="1">
                <a:ea typeface="ＭＳ Ｐゴシック" charset="-128"/>
              </a:rPr>
              <a:t>S</a:t>
            </a:r>
            <a:r>
              <a:rPr lang="en-US" altLang="en-US">
                <a:ea typeface="ＭＳ Ｐゴシック" charset="-128"/>
              </a:rPr>
              <a:t>pecific </a:t>
            </a:r>
          </a:p>
          <a:p>
            <a:r>
              <a:rPr lang="en-US" altLang="en-US" b="1">
                <a:ea typeface="ＭＳ Ｐゴシック" charset="-128"/>
              </a:rPr>
              <a:t>M</a:t>
            </a:r>
            <a:r>
              <a:rPr lang="en-US" altLang="en-US">
                <a:ea typeface="ＭＳ Ｐゴシック" charset="-128"/>
              </a:rPr>
              <a:t>easurable</a:t>
            </a:r>
          </a:p>
          <a:p>
            <a:r>
              <a:rPr lang="en-US" altLang="en-US" b="1">
                <a:ea typeface="ＭＳ Ｐゴシック" charset="-128"/>
              </a:rPr>
              <a:t>A</a:t>
            </a:r>
            <a:r>
              <a:rPr lang="en-US" altLang="en-US">
                <a:ea typeface="ＭＳ Ｐゴシック" charset="-128"/>
              </a:rPr>
              <a:t>chievable </a:t>
            </a:r>
            <a:br>
              <a:rPr lang="en-US" altLang="en-US">
                <a:ea typeface="ＭＳ Ｐゴシック" charset="-128"/>
              </a:rPr>
            </a:br>
            <a:r>
              <a:rPr lang="en-US" altLang="en-US">
                <a:ea typeface="ＭＳ Ｐゴシック" charset="-128"/>
              </a:rPr>
              <a:t>(ideally, implement in </a:t>
            </a:r>
            <a:br>
              <a:rPr lang="en-US" altLang="en-US">
                <a:ea typeface="ＭＳ Ｐゴシック" charset="-128"/>
              </a:rPr>
            </a:br>
            <a:r>
              <a:rPr lang="en-US" altLang="en-US">
                <a:ea typeface="ＭＳ Ｐゴシック" charset="-128"/>
              </a:rPr>
              <a:t>1 iteration)</a:t>
            </a:r>
          </a:p>
          <a:p>
            <a:r>
              <a:rPr lang="en-US" altLang="en-US" b="1">
                <a:ea typeface="ＭＳ Ｐゴシック" charset="-128"/>
              </a:rPr>
              <a:t>R</a:t>
            </a:r>
            <a:r>
              <a:rPr lang="en-US" altLang="en-US">
                <a:ea typeface="ＭＳ Ｐゴシック" charset="-128"/>
              </a:rPr>
              <a:t>elevant </a:t>
            </a:r>
            <a:br>
              <a:rPr lang="en-US" altLang="en-US">
                <a:ea typeface="ＭＳ Ｐゴシック" charset="-128"/>
              </a:rPr>
            </a:br>
            <a:r>
              <a:rPr lang="en-US" altLang="en-US">
                <a:ea typeface="ＭＳ Ｐゴシック" charset="-128"/>
              </a:rPr>
              <a:t>(“the 5 why’s”)</a:t>
            </a:r>
          </a:p>
          <a:p>
            <a:r>
              <a:rPr lang="en-US" altLang="en-US" b="1">
                <a:ea typeface="ＭＳ Ｐゴシック" charset="-128"/>
              </a:rPr>
              <a:t>T</a:t>
            </a:r>
            <a:r>
              <a:rPr lang="en-US" altLang="en-US">
                <a:ea typeface="ＭＳ Ｐゴシック" charset="-128"/>
              </a:rPr>
              <a:t>imeboxed </a:t>
            </a:r>
            <a:br>
              <a:rPr lang="en-US" altLang="en-US">
                <a:ea typeface="ＭＳ Ｐゴシック" charset="-128"/>
              </a:rPr>
            </a:br>
            <a:r>
              <a:rPr lang="en-US" altLang="en-US">
                <a:ea typeface="ＭＳ Ｐゴシック" charset="-128"/>
              </a:rPr>
              <a:t>(know when to give up)</a:t>
            </a:r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48177" y="6217920"/>
            <a:ext cx="685800" cy="365125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Aft>
                <a:spcPts val="600"/>
              </a:spcAft>
            </a:pPr>
            <a:fld id="{F81AB932-E1A9-4D69-BA1F-670813F3E3D8}" type="slidenum">
              <a:rPr lang="en-US" altLang="en-US" sz="1000">
                <a:solidFill>
                  <a:prstClr val="black">
                    <a:lumMod val="50000"/>
                    <a:lumOff val="50000"/>
                  </a:prstClr>
                </a:solidFill>
                <a:latin typeface="Helvetica" charset="0"/>
              </a:rPr>
              <a:pPr eaLnBrk="1" hangingPunct="1">
                <a:spcAft>
                  <a:spcPts val="600"/>
                </a:spcAft>
              </a:pPr>
              <a:t>32</a:t>
            </a:fld>
            <a:endParaRPr lang="en-US" altLang="en-US" sz="1000">
              <a:solidFill>
                <a:prstClr val="black">
                  <a:lumMod val="50000"/>
                  <a:lumOff val="50000"/>
                </a:prstClr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8784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>
          <a:xfrm>
            <a:off x="720075" y="978102"/>
            <a:ext cx="7941325" cy="1062644"/>
          </a:xfrm>
        </p:spPr>
        <p:txBody>
          <a:bodyPr anchor="b">
            <a:normAutofit/>
          </a:bodyPr>
          <a:lstStyle/>
          <a:p>
            <a:pPr eaLnBrk="1" hangingPunct="1"/>
            <a:r>
              <a:rPr lang="en-US" altLang="en-US">
                <a:ea typeface="ＭＳ Ｐゴシック" charset="-128"/>
              </a:rPr>
              <a:t>Specific &amp; Measurable</a:t>
            </a:r>
          </a:p>
        </p:txBody>
      </p:sp>
      <p:pic>
        <p:nvPicPr>
          <p:cNvPr id="94213" name="Picture 4" descr="Measu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6701" y="2811104"/>
            <a:ext cx="2342491" cy="29281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716515" y="2682433"/>
            <a:ext cx="4711627" cy="3215749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1800">
                <a:ea typeface="ＭＳ Ｐゴシック" charset="-128"/>
              </a:rPr>
              <a:t>Each scenario testable </a:t>
            </a:r>
          </a:p>
          <a:p>
            <a:pPr lvl="1" eaLnBrk="1" hangingPunct="1"/>
            <a:r>
              <a:rPr lang="en-US" altLang="en-US">
                <a:ea typeface="ＭＳ Ｐゴシック" charset="-128"/>
              </a:rPr>
              <a:t>Implies </a:t>
            </a:r>
            <a:r>
              <a:rPr lang="en-US" altLang="en-US" dirty="0">
                <a:ea typeface="ＭＳ Ｐゴシック" charset="-128"/>
              </a:rPr>
              <a:t>known good input </a:t>
            </a:r>
            <a:br>
              <a:rPr lang="en-US" altLang="en-US" dirty="0">
                <a:ea typeface="ＭＳ Ｐゴシック" charset="-128"/>
              </a:rPr>
            </a:br>
            <a:r>
              <a:rPr lang="en-US" altLang="en-US" dirty="0">
                <a:ea typeface="ＭＳ Ｐゴシック" charset="-128"/>
              </a:rPr>
              <a:t>and expected results exist</a:t>
            </a:r>
          </a:p>
          <a:p>
            <a:pPr eaLnBrk="1" hangingPunct="1"/>
            <a:r>
              <a:rPr lang="en-US" altLang="en-US" sz="1800">
                <a:ea typeface="ＭＳ Ｐゴシック" charset="-128"/>
              </a:rPr>
              <a:t>Anti-example: </a:t>
            </a:r>
            <a:br>
              <a:rPr lang="en-US" altLang="en-US" sz="1800">
                <a:ea typeface="ＭＳ Ｐゴシック" charset="-128"/>
              </a:rPr>
            </a:br>
            <a:r>
              <a:rPr lang="en-US" altLang="en-US" sz="1800">
                <a:ea typeface="ＭＳ Ｐゴシック" charset="-128"/>
              </a:rPr>
              <a:t>“UI should be user-friendly”</a:t>
            </a:r>
          </a:p>
          <a:p>
            <a:pPr eaLnBrk="1" hangingPunct="1"/>
            <a:r>
              <a:rPr lang="en-US" altLang="en-US" sz="1800">
                <a:ea typeface="ＭＳ Ｐゴシック" charset="-128"/>
              </a:rPr>
              <a:t>Example: Given/When/Then </a:t>
            </a:r>
          </a:p>
          <a:p>
            <a:pPr lvl="1" eaLnBrk="1" hangingPunct="1">
              <a:buFont typeface="Helvetica" charset="0"/>
              <a:buAutoNum type="arabicPeriod"/>
            </a:pPr>
            <a:r>
              <a:rPr lang="en-US" altLang="en-US" i="1">
                <a:ea typeface="ＭＳ Ｐゴシック" charset="-128"/>
              </a:rPr>
              <a:t>Given </a:t>
            </a:r>
            <a:r>
              <a:rPr lang="en-US" altLang="en-US" dirty="0">
                <a:ea typeface="ＭＳ Ｐゴシック" charset="-128"/>
              </a:rPr>
              <a:t>some specific starting condition(s), </a:t>
            </a:r>
          </a:p>
          <a:p>
            <a:pPr lvl="1" eaLnBrk="1" hangingPunct="1">
              <a:buFont typeface="Helvetica" charset="0"/>
              <a:buAutoNum type="arabicPeriod"/>
            </a:pPr>
            <a:r>
              <a:rPr lang="en-US" altLang="en-US" i="1" dirty="0">
                <a:ea typeface="ＭＳ Ｐゴシック" charset="-128"/>
              </a:rPr>
              <a:t>When </a:t>
            </a:r>
            <a:r>
              <a:rPr lang="en-US" altLang="en-US" dirty="0">
                <a:ea typeface="ＭＳ Ｐゴシック" charset="-128"/>
              </a:rPr>
              <a:t>I do X, </a:t>
            </a:r>
          </a:p>
          <a:p>
            <a:pPr lvl="1" eaLnBrk="1" hangingPunct="1">
              <a:buFont typeface="Helvetica" charset="0"/>
              <a:buAutoNum type="arabicPeriod"/>
            </a:pPr>
            <a:r>
              <a:rPr lang="en-US" altLang="en-US" i="1" dirty="0">
                <a:ea typeface="ＭＳ Ｐゴシック" charset="-128"/>
              </a:rPr>
              <a:t>Then </a:t>
            </a:r>
            <a:r>
              <a:rPr lang="en-US" altLang="en-US" dirty="0">
                <a:ea typeface="ＭＳ Ｐゴシック" charset="-128"/>
              </a:rPr>
              <a:t>one or more specific thing(s) should happen</a:t>
            </a:r>
          </a:p>
          <a:p>
            <a:pPr eaLnBrk="1" hangingPunct="1"/>
            <a:endParaRPr lang="en-US" altLang="en-US" sz="1800">
              <a:ea typeface="ＭＳ Ｐゴシック" charset="-128"/>
            </a:endParaRPr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48177" y="6217920"/>
            <a:ext cx="685800" cy="365125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Aft>
                <a:spcPts val="600"/>
              </a:spcAft>
            </a:pPr>
            <a:fld id="{97234E77-5DC1-4C1B-8558-A8A80082E268}" type="slidenum">
              <a:rPr lang="en-US" altLang="en-US" sz="1000">
                <a:solidFill>
                  <a:prstClr val="black">
                    <a:lumMod val="50000"/>
                    <a:lumOff val="50000"/>
                  </a:prstClr>
                </a:solidFill>
                <a:latin typeface="Helvetica" charset="0"/>
              </a:rPr>
              <a:pPr eaLnBrk="1" hangingPunct="1">
                <a:spcAft>
                  <a:spcPts val="600"/>
                </a:spcAft>
              </a:pPr>
              <a:t>33</a:t>
            </a:fld>
            <a:endParaRPr lang="en-US" altLang="en-US" sz="1000">
              <a:solidFill>
                <a:prstClr val="black">
                  <a:lumMod val="50000"/>
                  <a:lumOff val="50000"/>
                </a:prstClr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634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>
          <a:xfrm>
            <a:off x="720075" y="978102"/>
            <a:ext cx="7941325" cy="1062644"/>
          </a:xfrm>
        </p:spPr>
        <p:txBody>
          <a:bodyPr anchor="b">
            <a:normAutofit/>
          </a:bodyPr>
          <a:lstStyle/>
          <a:p>
            <a:r>
              <a:rPr lang="en-US" altLang="en-US" dirty="0">
                <a:ea typeface="ＭＳ Ｐゴシック" charset="-128"/>
              </a:rPr>
              <a:t>Achievable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716515" y="2682433"/>
            <a:ext cx="4711627" cy="3215749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ＭＳ Ｐゴシック" charset="-128"/>
              </a:rPr>
              <a:t>Complete in 1 iteration</a:t>
            </a:r>
          </a:p>
          <a:p>
            <a:r>
              <a:rPr lang="en-US" altLang="en-US" dirty="0">
                <a:ea typeface="ＭＳ Ｐゴシック" charset="-128"/>
              </a:rPr>
              <a:t>If can’t deliver feature in 1 iteration, deliver subset of stories</a:t>
            </a:r>
          </a:p>
          <a:p>
            <a:pPr lvl="1"/>
            <a:r>
              <a:rPr lang="en-US" altLang="en-US" dirty="0">
                <a:ea typeface="ＭＳ Ｐゴシック" charset="-128"/>
              </a:rPr>
              <a:t>Always aim for working code @ end of iteration</a:t>
            </a:r>
          </a:p>
          <a:p>
            <a:r>
              <a:rPr lang="en-US" altLang="en-US" dirty="0">
                <a:ea typeface="ＭＳ Ｐゴシック" charset="-128"/>
              </a:rPr>
              <a:t>If &lt;1 story per iteration, need to improve point estimation per story</a:t>
            </a:r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48177" y="6217920"/>
            <a:ext cx="685800" cy="365125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Aft>
                <a:spcPts val="600"/>
              </a:spcAft>
            </a:pPr>
            <a:fld id="{97234E77-5DC1-4C1B-8558-A8A80082E268}" type="slidenum">
              <a:rPr lang="en-US" altLang="en-US" sz="1000">
                <a:solidFill>
                  <a:prstClr val="black">
                    <a:lumMod val="50000"/>
                    <a:lumOff val="50000"/>
                  </a:prstClr>
                </a:solidFill>
                <a:latin typeface="Helvetica" charset="0"/>
              </a:rPr>
              <a:pPr eaLnBrk="1" hangingPunct="1">
                <a:spcAft>
                  <a:spcPts val="600"/>
                </a:spcAft>
              </a:pPr>
              <a:t>34</a:t>
            </a:fld>
            <a:endParaRPr lang="en-US" altLang="en-US" sz="1000">
              <a:solidFill>
                <a:prstClr val="black">
                  <a:lumMod val="50000"/>
                  <a:lumOff val="50000"/>
                </a:prstClr>
              </a:solidFill>
              <a:latin typeface="Helvetica" charset="0"/>
            </a:endParaRPr>
          </a:p>
        </p:txBody>
      </p:sp>
      <p:pic>
        <p:nvPicPr>
          <p:cNvPr id="7" name="Picture 5" descr="achieve.GIF">
            <a:extLst>
              <a:ext uri="{FF2B5EF4-FFF2-40B4-BE49-F238E27FC236}">
                <a16:creationId xmlns:a16="http://schemas.microsoft.com/office/drawing/2014/main" id="{8BFBDF9D-8F2B-7347-A3D8-FD95D79DCF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18" y="2736849"/>
            <a:ext cx="2124096" cy="2292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699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>
          <a:xfrm>
            <a:off x="720075" y="978102"/>
            <a:ext cx="7941325" cy="1062644"/>
          </a:xfrm>
        </p:spPr>
        <p:txBody>
          <a:bodyPr anchor="b">
            <a:normAutofit/>
          </a:bodyPr>
          <a:lstStyle/>
          <a:p>
            <a:r>
              <a:rPr lang="en-US" altLang="en-US" dirty="0">
                <a:ea typeface="ＭＳ Ｐゴシック" charset="-128"/>
              </a:rPr>
              <a:t>Relevant – Business Value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785718" y="2682433"/>
            <a:ext cx="7642425" cy="3215749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ＭＳ Ｐゴシック" charset="-128"/>
              </a:rPr>
              <a:t>Discover business value, or kill the story:</a:t>
            </a:r>
          </a:p>
          <a:p>
            <a:pPr lvl="1"/>
            <a:r>
              <a:rPr lang="en-US" altLang="en-US" dirty="0">
                <a:ea typeface="ＭＳ Ｐゴシック" charset="-128"/>
              </a:rPr>
              <a:t>Protect revenue</a:t>
            </a:r>
          </a:p>
          <a:p>
            <a:pPr lvl="1"/>
            <a:r>
              <a:rPr lang="en-US" altLang="en-US" dirty="0">
                <a:ea typeface="ＭＳ Ｐゴシック" charset="-128"/>
              </a:rPr>
              <a:t>Increase revenue</a:t>
            </a:r>
          </a:p>
          <a:p>
            <a:pPr lvl="1"/>
            <a:r>
              <a:rPr lang="en-US" altLang="en-US" dirty="0">
                <a:ea typeface="ＭＳ Ｐゴシック" charset="-128"/>
              </a:rPr>
              <a:t>Manage cost</a:t>
            </a:r>
          </a:p>
          <a:p>
            <a:pPr lvl="1"/>
            <a:r>
              <a:rPr lang="en-US" altLang="en-US" dirty="0">
                <a:ea typeface="ＭＳ Ｐゴシック" charset="-128"/>
              </a:rPr>
              <a:t>Increase brand value</a:t>
            </a:r>
          </a:p>
          <a:p>
            <a:pPr lvl="1"/>
            <a:r>
              <a:rPr lang="en-US" altLang="en-US" dirty="0">
                <a:ea typeface="ＭＳ Ｐゴシック" charset="-128"/>
              </a:rPr>
              <a:t>Making the product remarkable</a:t>
            </a:r>
          </a:p>
          <a:p>
            <a:pPr lvl="1"/>
            <a:r>
              <a:rPr lang="en-US" altLang="en-US" dirty="0">
                <a:ea typeface="ＭＳ Ｐゴシック" charset="-128"/>
              </a:rPr>
              <a:t>Providing more value to your customers</a:t>
            </a:r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48177" y="6217920"/>
            <a:ext cx="685800" cy="365125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Aft>
                <a:spcPts val="600"/>
              </a:spcAft>
            </a:pPr>
            <a:fld id="{97234E77-5DC1-4C1B-8558-A8A80082E268}" type="slidenum">
              <a:rPr lang="en-US" altLang="en-US" sz="1000">
                <a:solidFill>
                  <a:prstClr val="black">
                    <a:lumMod val="50000"/>
                    <a:lumOff val="50000"/>
                  </a:prstClr>
                </a:solidFill>
                <a:latin typeface="Helvetica" charset="0"/>
              </a:rPr>
              <a:pPr eaLnBrk="1" hangingPunct="1">
                <a:spcAft>
                  <a:spcPts val="600"/>
                </a:spcAft>
              </a:pPr>
              <a:t>35</a:t>
            </a:fld>
            <a:endParaRPr lang="en-US" altLang="en-US" sz="1000">
              <a:solidFill>
                <a:prstClr val="black">
                  <a:lumMod val="50000"/>
                  <a:lumOff val="50000"/>
                </a:prstClr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90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>
          <a:xfrm>
            <a:off x="720075" y="978102"/>
            <a:ext cx="7941325" cy="1062644"/>
          </a:xfrm>
        </p:spPr>
        <p:txBody>
          <a:bodyPr anchor="b">
            <a:normAutofit/>
          </a:bodyPr>
          <a:lstStyle/>
          <a:p>
            <a:r>
              <a:rPr lang="en-US" altLang="en-US">
                <a:ea typeface="ＭＳ Ｐゴシック" charset="-128"/>
              </a:rPr>
              <a:t>Timeboxed</a:t>
            </a:r>
          </a:p>
        </p:txBody>
      </p:sp>
      <p:pic>
        <p:nvPicPr>
          <p:cNvPr id="102405" name="Picture 4" descr="sco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5517" y="2811104"/>
            <a:ext cx="2524860" cy="162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3716515" y="2682433"/>
            <a:ext cx="4711627" cy="3215749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ＭＳ Ｐゴシック" charset="-128"/>
              </a:rPr>
              <a:t>Stop story when exceed time budget</a:t>
            </a:r>
          </a:p>
          <a:p>
            <a:pPr lvl="1"/>
            <a:r>
              <a:rPr lang="en-US" altLang="en-US" sz="2100">
                <a:ea typeface="ＭＳ Ｐゴシック" charset="-128"/>
              </a:rPr>
              <a:t>Give up or divide into smaller stories or reschedule what is left undone</a:t>
            </a:r>
          </a:p>
          <a:p>
            <a:r>
              <a:rPr lang="en-US" altLang="en-US" dirty="0">
                <a:ea typeface="ＭＳ Ｐゴシック" charset="-128"/>
              </a:rPr>
              <a:t>To avoid underestimating length of project</a:t>
            </a:r>
          </a:p>
          <a:p>
            <a:r>
              <a:rPr lang="en-US" altLang="en-US" dirty="0">
                <a:ea typeface="ＭＳ Ｐゴシック" charset="-128"/>
              </a:rPr>
              <a:t>Pivotal Tracker tracks velocity, helps avoid underestimate </a:t>
            </a:r>
          </a:p>
          <a:p>
            <a:pPr lvl="1"/>
            <a:endParaRPr lang="en-US" altLang="en-US" sz="2100">
              <a:ea typeface="ＭＳ Ｐゴシック" charset="-128"/>
            </a:endParaRPr>
          </a:p>
          <a:p>
            <a:endParaRPr lang="en-US" altLang="en-US" dirty="0">
              <a:ea typeface="ＭＳ Ｐゴシック" charset="-128"/>
            </a:endParaRP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48177" y="6217920"/>
            <a:ext cx="685800" cy="365125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Aft>
                <a:spcPts val="600"/>
              </a:spcAft>
            </a:pPr>
            <a:fld id="{9064512D-B1A4-4083-8F55-57D91C56BBA0}" type="slidenum">
              <a:rPr lang="en-US" altLang="en-US" sz="1000">
                <a:solidFill>
                  <a:prstClr val="black">
                    <a:lumMod val="50000"/>
                    <a:lumOff val="50000"/>
                  </a:prstClr>
                </a:solidFill>
                <a:latin typeface="Helvetica" charset="0"/>
              </a:rPr>
              <a:pPr eaLnBrk="1" hangingPunct="1">
                <a:spcAft>
                  <a:spcPts val="600"/>
                </a:spcAft>
              </a:pPr>
              <a:t>36</a:t>
            </a:fld>
            <a:endParaRPr lang="en-US" altLang="en-US" sz="1000">
              <a:solidFill>
                <a:prstClr val="black">
                  <a:lumMod val="50000"/>
                  <a:lumOff val="50000"/>
                </a:prstClr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21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bldLvl="2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User Stories </a:t>
            </a:r>
            <a:br>
              <a:rPr lang="en-US" altLang="en-US" dirty="0"/>
            </a:br>
            <a:r>
              <a:rPr lang="en-US" altLang="en-US" sz="4000" dirty="0"/>
              <a:t>=&gt;</a:t>
            </a:r>
            <a:r>
              <a:rPr lang="en-US" altLang="en-US" dirty="0"/>
              <a:t> Acceptance Tests?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Wouldn’t </a:t>
            </a:r>
            <a:r>
              <a:rPr lang="en-US" altLang="ja-JP" dirty="0"/>
              <a:t>it be great to automatically map 3x5 card user stories into tests for user to decide if accept the app?</a:t>
            </a:r>
          </a:p>
          <a:p>
            <a:r>
              <a:rPr lang="en-US" altLang="en-US" dirty="0"/>
              <a:t>How would you match the English text to test code?</a:t>
            </a:r>
          </a:p>
          <a:p>
            <a:r>
              <a:rPr lang="en-US" altLang="en-US" dirty="0"/>
              <a:t>How could you run the tests without a human in the loop to perform the actions?</a:t>
            </a:r>
          </a:p>
        </p:txBody>
      </p:sp>
    </p:spTree>
    <p:extLst>
      <p:ext uri="{BB962C8B-B14F-4D97-AF65-F5344CB8AC3E}">
        <p14:creationId xmlns:p14="http://schemas.microsoft.com/office/powerpoint/2010/main" val="12180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Behavior Driven Development: Big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Tests from customer-friendly user stories</a:t>
            </a:r>
          </a:p>
          <a:p>
            <a:pPr lvl="1"/>
            <a:r>
              <a:rPr lang="en-US" altLang="en-US" sz="2400" dirty="0"/>
              <a:t>Acceptance: ensure satisfied customer</a:t>
            </a:r>
          </a:p>
          <a:p>
            <a:pPr lvl="1"/>
            <a:r>
              <a:rPr lang="en-US" altLang="en-US" sz="2400" dirty="0"/>
              <a:t>Integration: ensure interfaces between modules consistent assumptions, communicate correctly </a:t>
            </a:r>
          </a:p>
          <a:p>
            <a:r>
              <a:rPr lang="en-US" altLang="en-US" sz="2800" dirty="0"/>
              <a:t>Meet halfway between customer and developer </a:t>
            </a:r>
          </a:p>
          <a:p>
            <a:pPr lvl="1"/>
            <a:r>
              <a:rPr lang="en-US" altLang="en-US" sz="2400" dirty="0"/>
              <a:t>User stories are not code, so clear to customer and can be used to reach agreement </a:t>
            </a:r>
          </a:p>
          <a:p>
            <a:pPr lvl="1"/>
            <a:r>
              <a:rPr lang="en-US" altLang="en-US" sz="2400" dirty="0"/>
              <a:t>Also not completely freeform, so can connect to real tests</a:t>
            </a:r>
          </a:p>
        </p:txBody>
      </p:sp>
    </p:spTree>
    <p:extLst>
      <p:ext uri="{BB962C8B-B14F-4D97-AF65-F5344CB8AC3E}">
        <p14:creationId xmlns:p14="http://schemas.microsoft.com/office/powerpoint/2010/main" val="153333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User Story</a:t>
            </a:r>
          </a:p>
        </p:txBody>
      </p:sp>
      <p:sp>
        <p:nvSpPr>
          <p:cNvPr id="552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000" dirty="0">
                <a:latin typeface="Courier" pitchFamily="-84" charset="0"/>
              </a:rPr>
              <a:t>Feature: User can manually add movie</a:t>
            </a:r>
          </a:p>
          <a:p>
            <a:pPr>
              <a:buFontTx/>
              <a:buNone/>
            </a:pPr>
            <a:endParaRPr lang="en-US" altLang="en-US" sz="2000" dirty="0">
              <a:latin typeface="Courier" pitchFamily="-84" charset="0"/>
            </a:endParaRPr>
          </a:p>
          <a:p>
            <a:pPr>
              <a:buFontTx/>
              <a:buNone/>
            </a:pPr>
            <a:r>
              <a:rPr lang="en-US" altLang="en-US" sz="2000" dirty="0">
                <a:latin typeface="Courier" pitchFamily="-84" charset="0"/>
              </a:rPr>
              <a:t>Scenario: Add a movie</a:t>
            </a:r>
          </a:p>
          <a:p>
            <a:pPr>
              <a:buFontTx/>
              <a:buNone/>
            </a:pPr>
            <a:r>
              <a:rPr lang="en-US" altLang="en-US" sz="2000" dirty="0">
                <a:latin typeface="Courier" pitchFamily="-84" charset="0"/>
              </a:rPr>
              <a:t>  Given I am on the </a:t>
            </a:r>
            <a:r>
              <a:rPr lang="en-US" altLang="en-US" sz="2000" dirty="0" err="1">
                <a:latin typeface="Courier" pitchFamily="-84" charset="0"/>
              </a:rPr>
              <a:t>RottenPotatoes</a:t>
            </a:r>
            <a:r>
              <a:rPr lang="en-US" altLang="en-US" sz="2000" dirty="0">
                <a:latin typeface="Courier" pitchFamily="-84" charset="0"/>
              </a:rPr>
              <a:t> home page</a:t>
            </a:r>
          </a:p>
          <a:p>
            <a:pPr>
              <a:buFontTx/>
              <a:buNone/>
            </a:pPr>
            <a:r>
              <a:rPr lang="en-US" altLang="en-US" sz="2000" dirty="0">
                <a:latin typeface="Courier" pitchFamily="-84" charset="0"/>
              </a:rPr>
              <a:t>  When I follow "Add new movie"</a:t>
            </a:r>
          </a:p>
          <a:p>
            <a:pPr>
              <a:buFontTx/>
              <a:buNone/>
            </a:pPr>
            <a:r>
              <a:rPr lang="en-US" altLang="en-US" sz="2000" dirty="0">
                <a:latin typeface="Courier" pitchFamily="-84" charset="0"/>
              </a:rPr>
              <a:t>  Then I should be on the Create New Movie page</a:t>
            </a:r>
          </a:p>
          <a:p>
            <a:pPr>
              <a:buFontTx/>
              <a:buNone/>
            </a:pPr>
            <a:r>
              <a:rPr lang="en-US" altLang="en-US" sz="2000" dirty="0">
                <a:latin typeface="Courier" pitchFamily="-84" charset="0"/>
              </a:rPr>
              <a:t>  When I fill in "Title" with "Men In Black"</a:t>
            </a:r>
          </a:p>
          <a:p>
            <a:pPr>
              <a:buFontTx/>
              <a:buNone/>
            </a:pPr>
            <a:r>
              <a:rPr lang="en-US" altLang="en-US" sz="2000" dirty="0">
                <a:latin typeface="Courier" pitchFamily="-84" charset="0"/>
              </a:rPr>
              <a:t>  And I select "PG-13" from "Rating"</a:t>
            </a:r>
          </a:p>
          <a:p>
            <a:pPr>
              <a:buFontTx/>
              <a:buNone/>
            </a:pPr>
            <a:r>
              <a:rPr lang="en-US" altLang="en-US" sz="2000" dirty="0">
                <a:latin typeface="Courier" pitchFamily="-84" charset="0"/>
              </a:rPr>
              <a:t>  And I press "Save Changes"</a:t>
            </a:r>
          </a:p>
          <a:p>
            <a:pPr>
              <a:buFontTx/>
              <a:buNone/>
            </a:pPr>
            <a:r>
              <a:rPr lang="en-US" altLang="en-US" sz="2000" dirty="0">
                <a:latin typeface="Courier" pitchFamily="-84" charset="0"/>
              </a:rPr>
              <a:t>  Then I should be on the </a:t>
            </a:r>
            <a:r>
              <a:rPr lang="en-US" altLang="en-US" sz="2000" dirty="0" err="1">
                <a:latin typeface="Courier" pitchFamily="-84" charset="0"/>
              </a:rPr>
              <a:t>RottenPotatoes</a:t>
            </a:r>
            <a:r>
              <a:rPr lang="en-US" altLang="en-US" sz="2000" dirty="0">
                <a:latin typeface="Courier" pitchFamily="-84" charset="0"/>
              </a:rPr>
              <a:t> home page</a:t>
            </a:r>
          </a:p>
          <a:p>
            <a:pPr>
              <a:buFontTx/>
              <a:buNone/>
            </a:pPr>
            <a:r>
              <a:rPr lang="en-US" altLang="en-US" sz="2000" dirty="0">
                <a:latin typeface="Courier" pitchFamily="-84" charset="0"/>
              </a:rPr>
              <a:t>  And I should see "Men In Black"</a:t>
            </a: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7A27DEC-9FE8-48E6-9CD8-B3B81120F891}" type="slidenum">
              <a:rPr lang="en-US" altLang="en-US" sz="1400">
                <a:latin typeface="Helvetica" panose="020B0604020202020204" pitchFamily="34" charset="0"/>
              </a:rPr>
              <a:pPr eaLnBrk="1" hangingPunct="1"/>
              <a:t>39</a:t>
            </a:fld>
            <a:endParaRPr lang="en-US" altLang="en-US" sz="1400">
              <a:latin typeface="Helvetica" panose="020B0604020202020204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09600" y="2967036"/>
            <a:ext cx="8001000" cy="3586164"/>
            <a:chOff x="304800" y="2514600"/>
            <a:chExt cx="8001000" cy="3738254"/>
          </a:xfrm>
        </p:grpSpPr>
        <p:sp>
          <p:nvSpPr>
            <p:cNvPr id="5" name="Rectangle 4"/>
            <p:cNvSpPr/>
            <p:nvPr/>
          </p:nvSpPr>
          <p:spPr>
            <a:xfrm>
              <a:off x="304800" y="2514600"/>
              <a:ext cx="8001000" cy="3123941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5308" name="TextBox 5"/>
            <p:cNvSpPr txBox="1">
              <a:spLocks noChangeArrowheads="1"/>
            </p:cNvSpPr>
            <p:nvPr/>
          </p:nvSpPr>
          <p:spPr bwMode="auto">
            <a:xfrm>
              <a:off x="3352800" y="5791189"/>
              <a:ext cx="329849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dirty="0">
                  <a:solidFill>
                    <a:srgbClr val="FF0000"/>
                  </a:solidFill>
                </a:rPr>
                <a:t>3 to 8 Steps / Scenario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09600" y="2509837"/>
            <a:ext cx="7334250" cy="461963"/>
            <a:chOff x="304800" y="2057400"/>
            <a:chExt cx="7334695" cy="461665"/>
          </a:xfrm>
        </p:grpSpPr>
        <p:sp>
          <p:nvSpPr>
            <p:cNvPr id="55305" name="TextBox 7"/>
            <p:cNvSpPr txBox="1">
              <a:spLocks noChangeArrowheads="1"/>
            </p:cNvSpPr>
            <p:nvPr/>
          </p:nvSpPr>
          <p:spPr bwMode="auto">
            <a:xfrm>
              <a:off x="4343400" y="2057400"/>
              <a:ext cx="329609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FF0000"/>
                  </a:solidFill>
                </a:rPr>
                <a:t>≥1 Scenarios / Feature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4800" y="2133551"/>
              <a:ext cx="3962640" cy="304603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609600" y="1752600"/>
            <a:ext cx="8321675" cy="461963"/>
            <a:chOff x="304800" y="2057400"/>
            <a:chExt cx="6318404" cy="461665"/>
          </a:xfrm>
        </p:grpSpPr>
        <p:sp>
          <p:nvSpPr>
            <p:cNvPr id="55303" name="TextBox 11"/>
            <p:cNvSpPr txBox="1">
              <a:spLocks noChangeArrowheads="1"/>
            </p:cNvSpPr>
            <p:nvPr/>
          </p:nvSpPr>
          <p:spPr bwMode="auto">
            <a:xfrm>
              <a:off x="4644327" y="2057400"/>
              <a:ext cx="19788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FF0000"/>
                  </a:solidFill>
                </a:rPr>
                <a:t>1 Feature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04800" y="2133551"/>
              <a:ext cx="4281376" cy="304603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33758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Zune is a Brick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2667000" y="1338620"/>
            <a:ext cx="4273606" cy="49859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year = ORIGINYEAR; /* = 1980 */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800" b="1" dirty="0">
              <a:solidFill>
                <a:srgbClr val="6666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while (days &gt; 365)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800" b="1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IsLeapYear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(year))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if (days &gt; 366)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800" b="1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days -= 366;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800" b="1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year += 1;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800" b="1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800" b="1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endParaRPr lang="en-US" altLang="en-US" sz="1800" b="1" dirty="0">
              <a:solidFill>
                <a:srgbClr val="6666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days -= 365;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800" b="1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year += 1;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800" b="1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1" t="15128" r="14709" b="16133"/>
          <a:stretch>
            <a:fillRect/>
          </a:stretch>
        </p:blipFill>
        <p:spPr bwMode="auto">
          <a:xfrm rot="2280000">
            <a:off x="5309035" y="2092325"/>
            <a:ext cx="3727450" cy="336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239"/>
          <a:stretch>
            <a:fillRect/>
          </a:stretch>
        </p:blipFill>
        <p:spPr bwMode="auto">
          <a:xfrm>
            <a:off x="76200" y="1676400"/>
            <a:ext cx="2971800" cy="430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98721" y="6185318"/>
            <a:ext cx="1726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12/31/2008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97735" y="6167735"/>
            <a:ext cx="1350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Midnight</a:t>
            </a:r>
          </a:p>
        </p:txBody>
      </p:sp>
    </p:spTree>
    <p:extLst>
      <p:ext uri="{BB962C8B-B14F-4D97-AF65-F5344CB8AC3E}">
        <p14:creationId xmlns:p14="http://schemas.microsoft.com/office/powerpoint/2010/main" val="331033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User Story, Feature, and Steps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en-US" altLang="en-US" b="1" dirty="0">
                <a:solidFill>
                  <a:srgbClr val="000000"/>
                </a:solidFill>
              </a:rPr>
              <a:t>User story: </a:t>
            </a:r>
            <a:r>
              <a:rPr lang="en-US" altLang="en-US" dirty="0">
                <a:solidFill>
                  <a:srgbClr val="000000"/>
                </a:solidFill>
              </a:rPr>
              <a:t>refers to single feature </a:t>
            </a:r>
          </a:p>
          <a:p>
            <a:r>
              <a:rPr lang="en-US" altLang="en-US" b="1" dirty="0">
                <a:solidFill>
                  <a:srgbClr val="000000"/>
                </a:solidFill>
              </a:rPr>
              <a:t>Feature: </a:t>
            </a:r>
            <a:r>
              <a:rPr lang="en-US" altLang="en-US" dirty="0">
                <a:solidFill>
                  <a:srgbClr val="000000"/>
                </a:solidFill>
              </a:rPr>
              <a:t>≥1 scenarios that show different ways a feature is used  </a:t>
            </a:r>
          </a:p>
          <a:p>
            <a:pPr lvl="1"/>
            <a:r>
              <a:rPr lang="en-US" altLang="en-US" sz="2100" b="1" dirty="0">
                <a:solidFill>
                  <a:srgbClr val="000000"/>
                </a:solidFill>
              </a:rPr>
              <a:t>Keywords </a:t>
            </a:r>
            <a:r>
              <a:rPr lang="en-US" altLang="en-US" sz="2100" dirty="0">
                <a:solidFill>
                  <a:srgbClr val="000000"/>
                </a:solidFill>
                <a:latin typeface="Courier" pitchFamily="-84" charset="0"/>
              </a:rPr>
              <a:t>Feature</a:t>
            </a:r>
            <a:r>
              <a:rPr lang="en-US" altLang="en-US" sz="2100" dirty="0">
                <a:solidFill>
                  <a:srgbClr val="000000"/>
                </a:solidFill>
              </a:rPr>
              <a:t> and </a:t>
            </a:r>
            <a:r>
              <a:rPr lang="en-US" altLang="en-US" sz="2100" dirty="0">
                <a:solidFill>
                  <a:srgbClr val="000000"/>
                </a:solidFill>
                <a:latin typeface="Courier" pitchFamily="-84" charset="0"/>
              </a:rPr>
              <a:t>Scenario</a:t>
            </a:r>
            <a:r>
              <a:rPr lang="en-US" altLang="en-US" sz="2100" dirty="0">
                <a:solidFill>
                  <a:srgbClr val="000000"/>
                </a:solidFill>
              </a:rPr>
              <a:t> </a:t>
            </a:r>
            <a:br>
              <a:rPr lang="en-US" altLang="en-US" sz="2100" dirty="0">
                <a:solidFill>
                  <a:srgbClr val="000000"/>
                </a:solidFill>
              </a:rPr>
            </a:br>
            <a:r>
              <a:rPr lang="en-US" altLang="en-US" sz="2100" dirty="0">
                <a:solidFill>
                  <a:srgbClr val="000000"/>
                </a:solidFill>
              </a:rPr>
              <a:t>identify respective components</a:t>
            </a:r>
          </a:p>
          <a:p>
            <a:r>
              <a:rPr lang="en-US" altLang="en-US" b="1" dirty="0">
                <a:solidFill>
                  <a:srgbClr val="000000"/>
                </a:solidFill>
              </a:rPr>
              <a:t>Scenario: </a:t>
            </a:r>
            <a:r>
              <a:rPr lang="en-US" altLang="en-US" dirty="0">
                <a:solidFill>
                  <a:srgbClr val="000000"/>
                </a:solidFill>
              </a:rPr>
              <a:t>3 - 8 steps that describe scenario</a:t>
            </a:r>
          </a:p>
          <a:p>
            <a:r>
              <a:rPr lang="en-US" altLang="en-US" b="1" dirty="0">
                <a:solidFill>
                  <a:srgbClr val="000000"/>
                </a:solidFill>
              </a:rPr>
              <a:t>Step definitions</a:t>
            </a:r>
            <a:r>
              <a:rPr lang="en-US" altLang="en-US" dirty="0">
                <a:solidFill>
                  <a:srgbClr val="000000"/>
                </a:solidFill>
              </a:rPr>
              <a:t>: code to test steps</a:t>
            </a: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19447" y="6223702"/>
            <a:ext cx="428046" cy="314067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Aft>
                <a:spcPts val="600"/>
              </a:spcAft>
            </a:pPr>
            <a:fld id="{29608DFD-F15A-428C-BA7C-B9A755BC2EE2}" type="slidenum">
              <a:rPr lang="en-US" altLang="en-US" sz="900">
                <a:solidFill>
                  <a:srgbClr val="898989"/>
                </a:solidFill>
                <a:latin typeface="Helvetica" panose="020B0604020202020204" pitchFamily="34" charset="0"/>
              </a:rPr>
              <a:pPr eaLnBrk="1" hangingPunct="1">
                <a:spcAft>
                  <a:spcPts val="600"/>
                </a:spcAft>
              </a:pPr>
              <a:t>40</a:t>
            </a:fld>
            <a:endParaRPr lang="en-US" altLang="en-US" sz="900">
              <a:solidFill>
                <a:srgbClr val="898989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79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850"/>
              <a:t>5 Step Keywords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pPr marL="514350" indent="-514350" eaLnBrk="1" hangingPunct="1">
              <a:buFont typeface="Helvetica" panose="020B0604020202020204" pitchFamily="34" charset="0"/>
              <a:buAutoNum type="arabicPeriod"/>
            </a:pPr>
            <a:r>
              <a:rPr lang="en-US" altLang="en-US" dirty="0"/>
              <a:t> </a:t>
            </a:r>
            <a:r>
              <a:rPr lang="en-US" altLang="en-US">
                <a:latin typeface="Courier" pitchFamily="-84" charset="0"/>
              </a:rPr>
              <a:t>Given </a:t>
            </a:r>
            <a:r>
              <a:rPr lang="en-US" altLang="en-US" dirty="0"/>
              <a:t>steps represent state of world before event: </a:t>
            </a:r>
            <a:r>
              <a:rPr lang="en-US" altLang="en-US" i="1" dirty="0"/>
              <a:t>preconditions </a:t>
            </a:r>
          </a:p>
          <a:p>
            <a:pPr marL="514350" indent="-514350" eaLnBrk="1" hangingPunct="1">
              <a:buFont typeface="Helvetica" panose="020B0604020202020204" pitchFamily="34" charset="0"/>
              <a:buAutoNum type="arabicPeriod"/>
            </a:pPr>
            <a:r>
              <a:rPr lang="en-US" altLang="en-US" dirty="0"/>
              <a:t> </a:t>
            </a:r>
            <a:r>
              <a:rPr lang="en-US" altLang="en-US">
                <a:latin typeface="Courier" pitchFamily="-84" charset="0"/>
              </a:rPr>
              <a:t>When </a:t>
            </a:r>
            <a:r>
              <a:rPr lang="en-US" altLang="en-US" dirty="0"/>
              <a:t>steps represent event </a:t>
            </a:r>
          </a:p>
          <a:p>
            <a:pPr marL="914400" lvl="1" indent="-514350" eaLnBrk="1" hangingPunct="1"/>
            <a:r>
              <a:rPr lang="en-US" altLang="en-US" sz="2100"/>
              <a:t>e.g., simulate user pushing a button </a:t>
            </a:r>
          </a:p>
          <a:p>
            <a:pPr marL="514350" indent="-514350" eaLnBrk="1" hangingPunct="1">
              <a:buFont typeface="Helvetica" panose="020B0604020202020204" pitchFamily="34" charset="0"/>
              <a:buAutoNum type="arabicPeriod"/>
            </a:pPr>
            <a:r>
              <a:rPr lang="en-US" altLang="en-US" dirty="0"/>
              <a:t> </a:t>
            </a:r>
            <a:r>
              <a:rPr lang="en-US" altLang="en-US">
                <a:latin typeface="Courier" pitchFamily="-84" charset="0"/>
              </a:rPr>
              <a:t>Then </a:t>
            </a:r>
            <a:r>
              <a:rPr lang="en-US" altLang="en-US" dirty="0"/>
              <a:t>steps represent expected </a:t>
            </a:r>
            <a:r>
              <a:rPr lang="en-US" altLang="en-US" i="1"/>
              <a:t>postconditions</a:t>
            </a:r>
            <a:r>
              <a:rPr lang="en-US" altLang="en-US" dirty="0"/>
              <a:t>; check if true</a:t>
            </a:r>
          </a:p>
          <a:p>
            <a:pPr marL="514350" indent="-514350" eaLnBrk="1" hangingPunct="1">
              <a:buFont typeface="Helvetica" panose="020B0604020202020204" pitchFamily="34" charset="0"/>
              <a:buAutoNum type="arabicPeriod"/>
            </a:pPr>
            <a:r>
              <a:rPr lang="en-US" altLang="en-US" dirty="0"/>
              <a:t>/ 5. </a:t>
            </a:r>
            <a:r>
              <a:rPr lang="en-US" altLang="en-US">
                <a:latin typeface="Courier" pitchFamily="-84" charset="0"/>
              </a:rPr>
              <a:t>And</a:t>
            </a:r>
            <a:r>
              <a:rPr lang="en-US" altLang="en-US"/>
              <a:t> </a:t>
            </a:r>
            <a:r>
              <a:rPr lang="en-US" altLang="en-US" dirty="0"/>
              <a:t>&amp; </a:t>
            </a:r>
            <a:r>
              <a:rPr lang="en-US" altLang="en-US">
                <a:latin typeface="Courier" pitchFamily="-84" charset="0"/>
              </a:rPr>
              <a:t>But</a:t>
            </a:r>
            <a:r>
              <a:rPr lang="en-US" altLang="en-US"/>
              <a:t> </a:t>
            </a:r>
            <a:r>
              <a:rPr lang="en-US" altLang="en-US" dirty="0"/>
              <a:t>extend previous step </a:t>
            </a:r>
          </a:p>
        </p:txBody>
      </p:sp>
      <p:pic>
        <p:nvPicPr>
          <p:cNvPr id="72" name="Graphic 71" descr="Dictionary Remove">
            <a:extLst>
              <a:ext uri="{FF2B5EF4-FFF2-40B4-BE49-F238E27FC236}">
                <a16:creationId xmlns:a16="http://schemas.microsoft.com/office/drawing/2014/main" id="{65167AEA-FBCC-4E05-8F83-7B3D825049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  <p:sp>
        <p:nvSpPr>
          <p:cNvPr id="5939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76075" y="6415760"/>
            <a:ext cx="759278" cy="273844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Aft>
                <a:spcPts val="600"/>
              </a:spcAft>
            </a:pPr>
            <a:fld id="{44D2B640-DF8E-498F-9C96-16475CEEE340}" type="slidenum">
              <a:rPr lang="en-US" altLang="en-US" sz="920">
                <a:solidFill>
                  <a:srgbClr val="FFFFFF"/>
                </a:solidFill>
                <a:latin typeface="Helvetica" panose="020B0604020202020204" pitchFamily="34" charset="0"/>
              </a:rPr>
              <a:pPr eaLnBrk="1" hangingPunct="1">
                <a:spcAft>
                  <a:spcPts val="600"/>
                </a:spcAft>
              </a:pPr>
              <a:t>41</a:t>
            </a:fld>
            <a:endParaRPr lang="en-US" altLang="en-US" sz="920">
              <a:solidFill>
                <a:srgbClr val="FFFFFF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03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D5794256-EA66-C44C-B67C-08721A42A6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br>
              <a:rPr lang="en-US" altLang="en-US"/>
            </a:br>
            <a:r>
              <a:rPr lang="en-US" altLang="en-US"/>
              <a:t>Summary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F7D21690-8D3B-2745-8C0C-9569682577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4343400"/>
          </a:xfrm>
        </p:spPr>
        <p:txBody>
          <a:bodyPr/>
          <a:lstStyle/>
          <a:p>
            <a:r>
              <a:rPr lang="en-US" altLang="en-US" dirty="0"/>
              <a:t>The research studies results are inconsistent</a:t>
            </a:r>
          </a:p>
          <a:p>
            <a:pPr lvl="1"/>
            <a:r>
              <a:rPr lang="en-US" altLang="en-US" dirty="0"/>
              <a:t>Quality</a:t>
            </a:r>
          </a:p>
          <a:p>
            <a:pPr lvl="1"/>
            <a:r>
              <a:rPr lang="en-US" altLang="en-US" dirty="0"/>
              <a:t>Productivity</a:t>
            </a:r>
          </a:p>
          <a:p>
            <a:r>
              <a:rPr lang="en-US" altLang="en-US" dirty="0"/>
              <a:t>TDD can be effective if you consider</a:t>
            </a:r>
          </a:p>
          <a:p>
            <a:pPr lvl="1"/>
            <a:r>
              <a:rPr lang="en-US" altLang="en-US" dirty="0"/>
              <a:t>Goals of your software group</a:t>
            </a:r>
          </a:p>
          <a:p>
            <a:pPr lvl="1"/>
            <a:r>
              <a:rPr lang="en-US" altLang="en-US" dirty="0"/>
              <a:t>Kind of software being developed</a:t>
            </a:r>
          </a:p>
          <a:p>
            <a:pPr lvl="1"/>
            <a:r>
              <a:rPr lang="en-US" altLang="en-US" dirty="0"/>
              <a:t>The skill level and experience of your developers</a:t>
            </a:r>
          </a:p>
          <a:p>
            <a:r>
              <a:rPr lang="en-US" altLang="en-US" dirty="0"/>
              <a:t>BDD can be used for acceptance</a:t>
            </a:r>
          </a:p>
          <a:p>
            <a:pPr lvl="1"/>
            <a:r>
              <a:rPr lang="en-US" altLang="en-US" dirty="0"/>
              <a:t>Customer focused</a:t>
            </a:r>
          </a:p>
          <a:p>
            <a:pPr lvl="1"/>
            <a:r>
              <a:rPr lang="en-US" altLang="en-US" dirty="0"/>
              <a:t>Plain English description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BFEC447B-DA19-B448-AA1F-E485C66C2A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8013"/>
          </a:xfrm>
        </p:spPr>
        <p:txBody>
          <a:bodyPr/>
          <a:lstStyle/>
          <a:p>
            <a:r>
              <a:rPr lang="en-US" altLang="en-US"/>
              <a:t>References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BCD25FB0-ED6D-FF40-B3E2-798A113377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/>
              <a:t>[1] </a:t>
            </a:r>
            <a:r>
              <a:rPr lang="en-US" altLang="en-US" sz="2000" dirty="0" err="1"/>
              <a:t>Erdogmus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Hakan</a:t>
            </a:r>
            <a:r>
              <a:rPr lang="en-US" altLang="en-US" sz="2000" dirty="0"/>
              <a:t>; </a:t>
            </a:r>
            <a:r>
              <a:rPr lang="en-US" altLang="en-US" sz="2000" dirty="0" err="1"/>
              <a:t>Morisio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Torchiano</a:t>
            </a:r>
            <a:r>
              <a:rPr lang="en-US" altLang="en-US" sz="2000" dirty="0"/>
              <a:t>. </a:t>
            </a:r>
            <a:r>
              <a:rPr lang="en-US" altLang="en-US" sz="2000" i="1" dirty="0"/>
              <a:t>On the Effectiveness of Test-first Approach to Programming</a:t>
            </a:r>
            <a:r>
              <a:rPr lang="en-US" altLang="en-US" sz="2000" dirty="0"/>
              <a:t>. Proceedings of the IEEE Transactions on Software Engineering, 31(1). January 2005. (NRC 47445). Retrieved on 2008-01-14. 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[2] George, </a:t>
            </a:r>
            <a:r>
              <a:rPr lang="en-US" altLang="en-US" sz="2000" dirty="0" err="1"/>
              <a:t>Boby</a:t>
            </a:r>
            <a:r>
              <a:rPr lang="en-US" altLang="en-US" sz="2000" dirty="0"/>
              <a:t>; Williams, Laurie. </a:t>
            </a:r>
            <a:r>
              <a:rPr lang="en-US" altLang="en-US" sz="2000" i="1" dirty="0"/>
              <a:t>A Structured experiment of test-driven development.   </a:t>
            </a:r>
            <a:r>
              <a:rPr lang="en-US" altLang="en-US" sz="2000" dirty="0"/>
              <a:t> 2003.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[3] E.M. Maximilien, L. Williams; </a:t>
            </a:r>
            <a:r>
              <a:rPr lang="en-US" altLang="en-US" sz="2000" i="1" dirty="0"/>
              <a:t>Assessing test-development at IBM</a:t>
            </a:r>
            <a:r>
              <a:rPr lang="en-US" altLang="en-US" sz="2000" dirty="0"/>
              <a:t>, presented at International Conference of Software Engineering, Portland, OR, 2003.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[4] Beck, K. Test-Driven Development by Example, Addison Wesley, 2003 </a:t>
            </a:r>
            <a:r>
              <a:rPr lang="en-US" altLang="en-US" sz="2000" dirty="0">
                <a:hlinkClick r:id="rId2"/>
              </a:rPr>
              <a:t>http://en.wikipedia.org/wiki/</a:t>
            </a:r>
            <a:r>
              <a:rPr lang="en-US" altLang="en-US" sz="2000" dirty="0" err="1">
                <a:hlinkClick r:id="rId2"/>
              </a:rPr>
              <a:t>Test_driven_development#Test-Driven_Development_Cycle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07A73-E12C-1B4A-A0C5-0D4879FB7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CSCI 362 Array Autograder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B87AF-6172-BA49-9446-94F0B0331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C++</a:t>
            </a:r>
          </a:p>
          <a:p>
            <a:r>
              <a:rPr lang="en-US" dirty="0"/>
              <a:t>Catch2 – BDD style tests</a:t>
            </a:r>
          </a:p>
          <a:p>
            <a:r>
              <a:rPr lang="en-US" dirty="0"/>
              <a:t>Relies on a “correct” implementation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http://cs.millersville.edu/~wkillian/archive/2019/fall/files/csci420/TestArray.hpp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833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67653F3D-AD5A-1246-B18E-98ADA5FFA5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Quotes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AF59AAA0-ECEE-2E47-A87F-7A6941EC74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Kent Beck said “Test-first code tends to be more cohesive and less coupled than code in which testing isn’t a part of the intimate coding cycle” [2]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“If you can’t write a test for what you are about to code, then you shouldn’t even be thinking about coding” [2]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EA13995F-C810-5E4E-9EA1-033DC4E257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068388"/>
            <a:ext cx="7772400" cy="608012"/>
          </a:xfrm>
        </p:spPr>
        <p:txBody>
          <a:bodyPr/>
          <a:lstStyle/>
          <a:p>
            <a:r>
              <a:rPr lang="en-US" altLang="en-US"/>
              <a:t>TDD Overview </a:t>
            </a:r>
            <a:r>
              <a:rPr lang="en-US" altLang="en-US" sz="3600"/>
              <a:t>(1 of 3)</a:t>
            </a:r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6080381D-26CE-8D41-B79D-AAECF05D9C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6200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/>
              <a:t>Made popular by Extreme Programming</a:t>
            </a:r>
          </a:p>
          <a:p>
            <a:pPr>
              <a:lnSpc>
                <a:spcPct val="80000"/>
              </a:lnSpc>
            </a:pPr>
            <a:r>
              <a:rPr lang="en-US" altLang="en-US"/>
              <a:t>Method of developing software not just testing software</a:t>
            </a:r>
          </a:p>
          <a:p>
            <a:pPr>
              <a:lnSpc>
                <a:spcPct val="80000"/>
              </a:lnSpc>
            </a:pPr>
            <a:r>
              <a:rPr lang="en-US" altLang="en-US"/>
              <a:t>Software is Developed in short iterations </a:t>
            </a:r>
          </a:p>
          <a:p>
            <a:pPr>
              <a:lnSpc>
                <a:spcPct val="80000"/>
              </a:lnSpc>
            </a:pPr>
            <a:r>
              <a:rPr lang="en-US" altLang="en-US"/>
              <a:t>Unit Tests are developed FIRST before the code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236E293D-E003-2A41-830F-72F6A069E3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/>
              <a:t>TDD Overview </a:t>
            </a:r>
            <a:r>
              <a:rPr lang="en-US" altLang="en-US" sz="3600"/>
              <a:t>(2 of 3)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E4A54447-81D7-E24F-8D97-D16719932A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altLang="en-US" sz="2800" dirty="0"/>
              <a:t>How It Works –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800" dirty="0"/>
              <a:t>Add a Test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sz="2400" dirty="0"/>
              <a:t>Use Cases / User Stories are used to understand the requirement clearly 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2"/>
            </a:pPr>
            <a:r>
              <a:rPr lang="en-US" altLang="en-US" sz="2800" dirty="0"/>
              <a:t>Run all tests and see the new one fail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sz="2400" dirty="0"/>
              <a:t>Ensures test harness is working correctly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sz="2400" dirty="0"/>
              <a:t>Ensures that test does not mistakenly pass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2"/>
            </a:pPr>
            <a:r>
              <a:rPr lang="en-US" altLang="en-US" sz="2800" dirty="0"/>
              <a:t>Write some code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sz="2400" dirty="0"/>
              <a:t>Only code that is designed to pass the test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sz="2400" dirty="0"/>
              <a:t>No additional functionality should be included because it will be untested		   [4]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altLang="en-US" sz="2800" dirty="0"/>
          </a:p>
          <a:p>
            <a:pPr marL="609600" indent="-609600">
              <a:lnSpc>
                <a:spcPct val="90000"/>
              </a:lnSpc>
              <a:buFontTx/>
              <a:buChar char="•"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6F41FDB0-6F27-2640-8E2B-776F1293D0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/>
              <a:t>TDD Overview </a:t>
            </a:r>
            <a:r>
              <a:rPr lang="en-US" altLang="en-US" sz="3600"/>
              <a:t>(2 of 3)</a:t>
            </a: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453CACD2-80BC-0F45-B155-1B3CBA0D0F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 startAt="4"/>
            </a:pPr>
            <a:r>
              <a:rPr lang="en-US" altLang="en-US" dirty="0"/>
              <a:t>Run the automated tests and see them succeed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dirty="0"/>
              <a:t>If tests pass, programmer can be confident code meets all tested requirements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4"/>
            </a:pPr>
            <a:r>
              <a:rPr lang="en-US" altLang="en-US" dirty="0"/>
              <a:t>Refactor code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dirty="0"/>
              <a:t>Cleanup the code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dirty="0"/>
              <a:t>Rerun tests to ensure cleanup did not break anything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dirty="0"/>
              <a:t>Repeat						 [4]</a:t>
            </a:r>
          </a:p>
          <a:p>
            <a:pPr marL="609600" indent="-609600"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75568D29-B65C-664B-92AA-22DBACB5D4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/>
              <a:t>Test First vs. Test Last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EF3F8B12-7950-5244-B697-849042141AF7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685800" y="1524000"/>
            <a:ext cx="3810000" cy="4648200"/>
          </a:xfrm>
        </p:spPr>
        <p:txBody>
          <a:bodyPr/>
          <a:lstStyle/>
          <a:p>
            <a:r>
              <a:rPr lang="en-US" altLang="en-US" sz="2400" dirty="0"/>
              <a:t>Pick a piece of functionality</a:t>
            </a:r>
          </a:p>
          <a:p>
            <a:r>
              <a:rPr lang="en-US" altLang="en-US" sz="2400" b="1" dirty="0"/>
              <a:t>Write a test that expresses a small task that fails</a:t>
            </a:r>
          </a:p>
          <a:p>
            <a:r>
              <a:rPr lang="en-US" altLang="en-US" sz="2400" dirty="0"/>
              <a:t>Write production code until test passes</a:t>
            </a:r>
          </a:p>
          <a:p>
            <a:r>
              <a:rPr lang="en-US" altLang="en-US" sz="2400" dirty="0"/>
              <a:t>Run all tests</a:t>
            </a:r>
          </a:p>
          <a:p>
            <a:r>
              <a:rPr lang="en-US" altLang="en-US" sz="2400" dirty="0"/>
              <a:t>Rework code until all tests pass</a:t>
            </a:r>
          </a:p>
          <a:p>
            <a:r>
              <a:rPr lang="en-US" altLang="en-US" sz="2400" dirty="0"/>
              <a:t>Repeat   [1]</a:t>
            </a:r>
          </a:p>
        </p:txBody>
      </p:sp>
      <p:sp>
        <p:nvSpPr>
          <p:cNvPr id="89092" name="Rectangle 4">
            <a:extLst>
              <a:ext uri="{FF2B5EF4-FFF2-40B4-BE49-F238E27FC236}">
                <a16:creationId xmlns:a16="http://schemas.microsoft.com/office/drawing/2014/main" id="{A43424C4-4DC6-2745-B87A-5C8F424F7DA7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648200" y="1524000"/>
            <a:ext cx="3810000" cy="4648200"/>
          </a:xfrm>
        </p:spPr>
        <p:txBody>
          <a:bodyPr/>
          <a:lstStyle/>
          <a:p>
            <a:r>
              <a:rPr lang="en-US" altLang="en-US" sz="2400" dirty="0"/>
              <a:t>Pick a piece of functionality</a:t>
            </a:r>
          </a:p>
          <a:p>
            <a:r>
              <a:rPr lang="en-US" altLang="en-US" sz="2400" dirty="0"/>
              <a:t>Write production code that implements entire functionality</a:t>
            </a:r>
          </a:p>
          <a:p>
            <a:r>
              <a:rPr lang="en-US" altLang="en-US" sz="2400" b="1" dirty="0"/>
              <a:t>Write tests to validate all functionality</a:t>
            </a:r>
          </a:p>
          <a:p>
            <a:r>
              <a:rPr lang="en-US" altLang="en-US" sz="2400" dirty="0"/>
              <a:t>Run all tests</a:t>
            </a:r>
          </a:p>
          <a:p>
            <a:r>
              <a:rPr lang="en-US" altLang="en-US" sz="2400" dirty="0"/>
              <a:t>Rework code until all tests pass   [1]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1022</TotalTime>
  <Words>2849</Words>
  <Application>Microsoft Macintosh PowerPoint</Application>
  <PresentationFormat>On-screen Show (4:3)</PresentationFormat>
  <Paragraphs>371</Paragraphs>
  <Slides>44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Arial</vt:lpstr>
      <vt:lpstr>Calibri</vt:lpstr>
      <vt:lpstr>Calibri Light</vt:lpstr>
      <vt:lpstr>Courier</vt:lpstr>
      <vt:lpstr>Courier New</vt:lpstr>
      <vt:lpstr>Helvetica</vt:lpstr>
      <vt:lpstr>Tahoma</vt:lpstr>
      <vt:lpstr>Office Theme</vt:lpstr>
      <vt:lpstr>Bitmap Image</vt:lpstr>
      <vt:lpstr>Test Driven Development (TDD) and Behavior Driven Development (BDD)</vt:lpstr>
      <vt:lpstr>Agile Lifecycle Review</vt:lpstr>
      <vt:lpstr>BDD+TDD: The Big Picture</vt:lpstr>
      <vt:lpstr>My Zune is a Brick</vt:lpstr>
      <vt:lpstr>Quotes</vt:lpstr>
      <vt:lpstr>TDD Overview (1 of 3)</vt:lpstr>
      <vt:lpstr>TDD Overview (2 of 3)</vt:lpstr>
      <vt:lpstr>TDD Overview (2 of 3)</vt:lpstr>
      <vt:lpstr>Test First vs. Test Last</vt:lpstr>
      <vt:lpstr>Test First vs. Test Last</vt:lpstr>
      <vt:lpstr>Research Study #1</vt:lpstr>
      <vt:lpstr>Research Study #1 Background</vt:lpstr>
      <vt:lpstr>Research Study #1 - Hypotheses</vt:lpstr>
      <vt:lpstr>Research Study #1  Results</vt:lpstr>
      <vt:lpstr>Research Study #2</vt:lpstr>
      <vt:lpstr>Research Study #2 Background</vt:lpstr>
      <vt:lpstr>Research Study #2 Hypotheses</vt:lpstr>
      <vt:lpstr>Research Study #2 – Results</vt:lpstr>
      <vt:lpstr>Research #3</vt:lpstr>
      <vt:lpstr>Research Study #3 Background</vt:lpstr>
      <vt:lpstr>Research Study #3</vt:lpstr>
      <vt:lpstr>Research Study #3 Results (1 of 2)</vt:lpstr>
      <vt:lpstr>Research Study #3 Results (2 of 2)</vt:lpstr>
      <vt:lpstr>TDD Benefits (1 of 3)</vt:lpstr>
      <vt:lpstr>TDD Benefits (2 of 3)</vt:lpstr>
      <vt:lpstr>TDD Benefits (3 of 3)</vt:lpstr>
      <vt:lpstr>TDD Limitations (1 of 2)</vt:lpstr>
      <vt:lpstr>TDD Limitations (2 of 2)</vt:lpstr>
      <vt:lpstr>TDD Survey</vt:lpstr>
      <vt:lpstr>Behavior-Driven Design (BDD)</vt:lpstr>
      <vt:lpstr>User Stories</vt:lpstr>
      <vt:lpstr>SMART Stories</vt:lpstr>
      <vt:lpstr>Specific &amp; Measurable</vt:lpstr>
      <vt:lpstr>Achievable</vt:lpstr>
      <vt:lpstr>Relevant – Business Value</vt:lpstr>
      <vt:lpstr>Timeboxed</vt:lpstr>
      <vt:lpstr>User Stories  =&gt; Acceptance Tests?</vt:lpstr>
      <vt:lpstr>Behavior Driven Development: Big Idea</vt:lpstr>
      <vt:lpstr>Example User Story</vt:lpstr>
      <vt:lpstr>User Story, Feature, and Steps</vt:lpstr>
      <vt:lpstr>5 Step Keywords</vt:lpstr>
      <vt:lpstr> Summary</vt:lpstr>
      <vt:lpstr>References</vt:lpstr>
      <vt:lpstr>Example: CSCI 362 Array Autograder</vt:lpstr>
    </vt:vector>
  </TitlesOfParts>
  <Company>ITX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Driven Development</dc:title>
  <dc:creator>djones33</dc:creator>
  <cp:lastModifiedBy>William Killian</cp:lastModifiedBy>
  <cp:revision>103</cp:revision>
  <cp:lastPrinted>1601-01-01T00:00:00Z</cp:lastPrinted>
  <dcterms:created xsi:type="dcterms:W3CDTF">2008-02-28T01:53:16Z</dcterms:created>
  <dcterms:modified xsi:type="dcterms:W3CDTF">2020-02-28T17:35:14Z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Sensitivity">
    <vt:lpwstr>Unrestricted</vt:lpwstr>
  </property>
  <property fmtid="{D5CDD505-2E9C-101B-9397-08002B2CF9AE}" pid="3" name="SensitivityID">
    <vt:lpwstr>0</vt:lpwstr>
  </property>
  <property fmtid="{D5CDD505-2E9C-101B-9397-08002B2CF9AE}" pid="4" name="ThirdParty">
    <vt:lpwstr/>
  </property>
  <property fmtid="{D5CDD505-2E9C-101B-9397-08002B2CF9AE}" pid="5" name="OCI Restriction">
    <vt:bool>false</vt:bool>
  </property>
  <property fmtid="{D5CDD505-2E9C-101B-9397-08002B2CF9AE}" pid="6" name="OCI Additional Info">
    <vt:lpwstr/>
  </property>
</Properties>
</file>