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54"/>
  </p:notesMasterIdLst>
  <p:sldIdLst>
    <p:sldId id="473" r:id="rId2"/>
    <p:sldId id="480" r:id="rId3"/>
    <p:sldId id="481" r:id="rId4"/>
    <p:sldId id="482" r:id="rId5"/>
    <p:sldId id="483" r:id="rId6"/>
    <p:sldId id="484" r:id="rId7"/>
    <p:sldId id="485" r:id="rId8"/>
    <p:sldId id="486" r:id="rId9"/>
    <p:sldId id="487" r:id="rId10"/>
    <p:sldId id="488" r:id="rId11"/>
    <p:sldId id="489" r:id="rId12"/>
    <p:sldId id="490" r:id="rId13"/>
    <p:sldId id="491" r:id="rId14"/>
    <p:sldId id="492" r:id="rId15"/>
    <p:sldId id="493" r:id="rId16"/>
    <p:sldId id="494" r:id="rId17"/>
    <p:sldId id="495" r:id="rId18"/>
    <p:sldId id="496" r:id="rId19"/>
    <p:sldId id="497" r:id="rId20"/>
    <p:sldId id="498" r:id="rId21"/>
    <p:sldId id="499" r:id="rId22"/>
    <p:sldId id="500" r:id="rId23"/>
    <p:sldId id="501" r:id="rId24"/>
    <p:sldId id="502" r:id="rId25"/>
    <p:sldId id="503" r:id="rId26"/>
    <p:sldId id="504" r:id="rId27"/>
    <p:sldId id="505" r:id="rId28"/>
    <p:sldId id="506" r:id="rId29"/>
    <p:sldId id="507" r:id="rId30"/>
    <p:sldId id="508" r:id="rId31"/>
    <p:sldId id="509" r:id="rId32"/>
    <p:sldId id="510" r:id="rId33"/>
    <p:sldId id="511" r:id="rId34"/>
    <p:sldId id="512" r:id="rId35"/>
    <p:sldId id="513" r:id="rId36"/>
    <p:sldId id="514" r:id="rId37"/>
    <p:sldId id="515" r:id="rId38"/>
    <p:sldId id="516" r:id="rId39"/>
    <p:sldId id="517" r:id="rId40"/>
    <p:sldId id="518" r:id="rId41"/>
    <p:sldId id="519" r:id="rId42"/>
    <p:sldId id="520" r:id="rId43"/>
    <p:sldId id="521" r:id="rId44"/>
    <p:sldId id="522" r:id="rId45"/>
    <p:sldId id="523" r:id="rId46"/>
    <p:sldId id="524" r:id="rId47"/>
    <p:sldId id="525" r:id="rId48"/>
    <p:sldId id="526" r:id="rId49"/>
    <p:sldId id="474" r:id="rId50"/>
    <p:sldId id="475" r:id="rId51"/>
    <p:sldId id="476" r:id="rId52"/>
    <p:sldId id="477"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1156" autoAdjust="0"/>
  </p:normalViewPr>
  <p:slideViewPr>
    <p:cSldViewPr snapToGrid="0">
      <p:cViewPr varScale="1">
        <p:scale>
          <a:sx n="104" d="100"/>
          <a:sy n="104" d="100"/>
        </p:scale>
        <p:origin x="224" y="4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99A16-63A3-4F42-892A-E051858DCEF8}" type="datetimeFigureOut">
              <a:rPr lang="en-US" smtClean="0"/>
              <a:t>8/27/19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C8C0C-7535-4431-807F-C2220752EF6F}" type="slidenum">
              <a:rPr lang="en-US" smtClean="0"/>
              <a:t>‹#›</a:t>
            </a:fld>
            <a:endParaRPr lang="en-US"/>
          </a:p>
        </p:txBody>
      </p:sp>
    </p:spTree>
    <p:extLst>
      <p:ext uri="{BB962C8B-B14F-4D97-AF65-F5344CB8AC3E}">
        <p14:creationId xmlns:p14="http://schemas.microsoft.com/office/powerpoint/2010/main" val="248054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40D2FE6-9E66-4290-BA80-F549037940F0}" type="slidenum">
              <a:rPr lang="en-US" sz="1300"/>
              <a:pPr/>
              <a:t>1</a:t>
            </a:fld>
            <a:endParaRPr lang="en-US" sz="1300"/>
          </a:p>
        </p:txBody>
      </p:sp>
    </p:spTree>
    <p:extLst>
      <p:ext uri="{BB962C8B-B14F-4D97-AF65-F5344CB8AC3E}">
        <p14:creationId xmlns:p14="http://schemas.microsoft.com/office/powerpoint/2010/main" val="2835650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581AC0C-11B9-45CD-BDD1-D8172F4C2117}" type="slidenum">
              <a:rPr lang="en-US" sz="1300"/>
              <a:pPr/>
              <a:t>14</a:t>
            </a:fld>
            <a:endParaRPr lang="en-US" sz="1300"/>
          </a:p>
        </p:txBody>
      </p:sp>
    </p:spTree>
    <p:extLst>
      <p:ext uri="{BB962C8B-B14F-4D97-AF65-F5344CB8AC3E}">
        <p14:creationId xmlns:p14="http://schemas.microsoft.com/office/powerpoint/2010/main" val="2540187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39663A7-A6B6-40A9-8FBA-915FA6AFA4E6}" type="slidenum">
              <a:rPr lang="en-US" sz="1300"/>
              <a:pPr/>
              <a:t>15</a:t>
            </a:fld>
            <a:endParaRPr lang="en-US" sz="1300"/>
          </a:p>
        </p:txBody>
      </p:sp>
    </p:spTree>
    <p:extLst>
      <p:ext uri="{BB962C8B-B14F-4D97-AF65-F5344CB8AC3E}">
        <p14:creationId xmlns:p14="http://schemas.microsoft.com/office/powerpoint/2010/main" val="1222631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AAACB3F-A742-49C3-AC9E-48BA3A2BF0AC}" type="slidenum">
              <a:rPr lang="en-US" sz="1300"/>
              <a:pPr/>
              <a:t>16</a:t>
            </a:fld>
            <a:endParaRPr lang="en-US" sz="1300"/>
          </a:p>
        </p:txBody>
      </p:sp>
      <p:sp>
        <p:nvSpPr>
          <p:cNvPr id="41987" name="Rectangle 2"/>
          <p:cNvSpPr>
            <a:spLocks noGrp="1" noRot="1" noChangeAspect="1" noChangeArrowheads="1" noTextEdit="1"/>
          </p:cNvSpPr>
          <p:nvPr>
            <p:ph type="sldImg"/>
          </p:nvPr>
        </p:nvSpPr>
        <p:spPr>
          <a:xfrm>
            <a:off x="469900" y="727075"/>
            <a:ext cx="6376988" cy="3587750"/>
          </a:xfrm>
          <a:ln/>
        </p:spPr>
      </p:sp>
      <p:sp>
        <p:nvSpPr>
          <p:cNvPr id="41988" name="Rectangle 3"/>
          <p:cNvSpPr>
            <a:spLocks noGrp="1" noChangeArrowheads="1"/>
          </p:cNvSpPr>
          <p:nvPr>
            <p:ph type="body" idx="1"/>
          </p:nvPr>
        </p:nvSpPr>
        <p:spPr>
          <a:xfrm>
            <a:off x="974725" y="4560888"/>
            <a:ext cx="5365750"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74" tIns="47437" rIns="94874" bIns="47437"/>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782708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4BE96A5-7DD0-47D4-8788-F78F778EC08E}" type="slidenum">
              <a:rPr lang="en-US" sz="1300"/>
              <a:pPr/>
              <a:t>17</a:t>
            </a:fld>
            <a:endParaRPr lang="en-US" sz="13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Requirements are wishes</a:t>
            </a:r>
          </a:p>
        </p:txBody>
      </p:sp>
    </p:spTree>
    <p:extLst>
      <p:ext uri="{BB962C8B-B14F-4D97-AF65-F5344CB8AC3E}">
        <p14:creationId xmlns:p14="http://schemas.microsoft.com/office/powerpoint/2010/main" val="1853069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F66C47C-7CDC-47D6-8785-EE409DA4C84B}" type="slidenum">
              <a:rPr lang="en-US" sz="1300"/>
              <a:pPr/>
              <a:t>18</a:t>
            </a:fld>
            <a:endParaRPr lang="en-US" sz="1300"/>
          </a:p>
        </p:txBody>
      </p:sp>
    </p:spTree>
    <p:extLst>
      <p:ext uri="{BB962C8B-B14F-4D97-AF65-F5344CB8AC3E}">
        <p14:creationId xmlns:p14="http://schemas.microsoft.com/office/powerpoint/2010/main" val="3407284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E764914-53F3-4C41-ABA6-8777B3B8278E}" type="slidenum">
              <a:rPr lang="en-US" sz="1300"/>
              <a:pPr/>
              <a:t>19</a:t>
            </a:fld>
            <a:endParaRPr lang="en-US" sz="1300"/>
          </a:p>
        </p:txBody>
      </p:sp>
    </p:spTree>
    <p:extLst>
      <p:ext uri="{BB962C8B-B14F-4D97-AF65-F5344CB8AC3E}">
        <p14:creationId xmlns:p14="http://schemas.microsoft.com/office/powerpoint/2010/main" val="1643789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017379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9F9CFEE-C96B-4794-8084-B54140EAE26D}" type="slidenum">
              <a:rPr lang="en-US" sz="1300"/>
              <a:pPr/>
              <a:t>21</a:t>
            </a:fld>
            <a:endParaRPr lang="en-US" sz="13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ＭＳ Ｐゴシック" panose="020B0600070205080204" pitchFamily="34" charset="-128"/>
              </a:rPr>
              <a:t>Mars Climate Orbiter.</a:t>
            </a:r>
          </a:p>
          <a:p>
            <a:pPr eaLnBrk="1" hangingPunct="1"/>
            <a:r>
              <a:rPr lang="en-US" dirty="0">
                <a:latin typeface="Times New Roman" panose="02020603050405020304" pitchFamily="18" charset="0"/>
                <a:ea typeface="ＭＳ Ｐゴシック" panose="020B0600070205080204" pitchFamily="34" charset="-128"/>
              </a:rPr>
              <a:t>Constraints on the product:</a:t>
            </a:r>
          </a:p>
          <a:p>
            <a:pPr eaLnBrk="1" hangingPunct="1"/>
            <a:r>
              <a:rPr lang="en-US" dirty="0">
                <a:latin typeface="Times New Roman" panose="02020603050405020304" pitchFamily="18" charset="0"/>
                <a:ea typeface="ＭＳ Ｐゴシック" panose="020B0600070205080204" pitchFamily="34" charset="-128"/>
              </a:rPr>
              <a:t>Reliability constraint: life support system</a:t>
            </a:r>
          </a:p>
          <a:p>
            <a:pPr eaLnBrk="1" hangingPunct="1"/>
            <a:r>
              <a:rPr lang="en-US" dirty="0">
                <a:latin typeface="Times New Roman" panose="02020603050405020304" pitchFamily="18" charset="0"/>
                <a:ea typeface="ＭＳ Ｐゴシック" panose="020B0600070205080204" pitchFamily="34" charset="-128"/>
              </a:rPr>
              <a:t>Rapid response time: 95% of type 4 requests should be responded within 0.25 seconds.</a:t>
            </a:r>
          </a:p>
          <a:p>
            <a:pPr eaLnBrk="1" hangingPunct="1"/>
            <a:r>
              <a:rPr lang="en-US" dirty="0">
                <a:latin typeface="Times New Roman" panose="02020603050405020304" pitchFamily="18" charset="0"/>
                <a:ea typeface="ＭＳ Ｐゴシック" panose="020B0600070205080204" pitchFamily="34" charset="-128"/>
              </a:rPr>
              <a:t>Timing constraint: a war plane should be able detect an incoming missile in 0.25 seconds with 100% probability</a:t>
            </a:r>
          </a:p>
          <a:p>
            <a:pPr eaLnBrk="1" hangingPunct="1"/>
            <a:endParaRPr lang="en-US" dirty="0">
              <a:latin typeface="Times New Roman" panose="02020603050405020304" pitchFamily="18" charset="0"/>
              <a:ea typeface="ＭＳ Ｐゴシック" panose="020B0600070205080204" pitchFamily="34" charset="-128"/>
            </a:endParaRPr>
          </a:p>
          <a:p>
            <a:pPr eaLnBrk="1" hangingPunct="1"/>
            <a:r>
              <a:rPr lang="en-US" dirty="0">
                <a:latin typeface="Times New Roman" panose="02020603050405020304" pitchFamily="18" charset="0"/>
                <a:ea typeface="ＭＳ Ｐゴシック" panose="020B0600070205080204" pitchFamily="34" charset="-128"/>
              </a:rPr>
              <a:t>Solution strategy:</a:t>
            </a:r>
          </a:p>
          <a:p>
            <a:pPr eaLnBrk="1" hangingPunct="1"/>
            <a:r>
              <a:rPr lang="en-US" dirty="0">
                <a:latin typeface="Times New Roman" panose="02020603050405020304" pitchFamily="18" charset="0"/>
                <a:ea typeface="ＭＳ Ｐゴシック" panose="020B0600070205080204" pitchFamily="34" charset="-128"/>
              </a:rPr>
              <a:t>Note down strategies that have been discarded and why</a:t>
            </a:r>
          </a:p>
        </p:txBody>
      </p:sp>
    </p:spTree>
    <p:extLst>
      <p:ext uri="{BB962C8B-B14F-4D97-AF65-F5344CB8AC3E}">
        <p14:creationId xmlns:p14="http://schemas.microsoft.com/office/powerpoint/2010/main" val="3540281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7783894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FE30BF8-EEEE-404F-8ADB-EDB33F2263D4}" type="slidenum">
              <a:rPr lang="en-US" sz="1300"/>
              <a:pPr/>
              <a:t>23</a:t>
            </a:fld>
            <a:endParaRPr lang="en-US" sz="13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ＭＳ Ｐゴシック" panose="020B0600070205080204" pitchFamily="34" charset="-128"/>
              </a:rPr>
              <a:t>many systems have no detailed specification</a:t>
            </a:r>
          </a:p>
          <a:p>
            <a:pPr eaLnBrk="1" hangingPunct="1"/>
            <a:r>
              <a:rPr lang="en-US" dirty="0">
                <a:latin typeface="Times New Roman" panose="02020603050405020304" pitchFamily="18" charset="0"/>
                <a:ea typeface="ＭＳ Ｐゴシック" panose="020B0600070205080204" pitchFamily="34" charset="-128"/>
              </a:rPr>
              <a:t>government requires detailed spec.</a:t>
            </a:r>
          </a:p>
          <a:p>
            <a:pPr eaLnBrk="1" hangingPunct="1"/>
            <a:r>
              <a:rPr lang="en-US" dirty="0">
                <a:latin typeface="Times New Roman" panose="02020603050405020304" pitchFamily="18" charset="0"/>
                <a:ea typeface="ＭＳ Ｐゴシック" panose="020B0600070205080204" pitchFamily="34" charset="-128"/>
              </a:rPr>
              <a:t>business systems: you do not have specs</a:t>
            </a:r>
          </a:p>
          <a:p>
            <a:pPr eaLnBrk="1" hangingPunct="1"/>
            <a:endParaRPr lang="en-US" dirty="0">
              <a:latin typeface="Times New Roman" panose="02020603050405020304" pitchFamily="18" charset="0"/>
              <a:ea typeface="ＭＳ Ｐゴシック" panose="020B0600070205080204" pitchFamily="34" charset="-128"/>
            </a:endParaRPr>
          </a:p>
          <a:p>
            <a:pPr eaLnBrk="1" hangingPunct="1"/>
            <a:r>
              <a:rPr lang="en-US" dirty="0">
                <a:latin typeface="Times New Roman" panose="02020603050405020304" pitchFamily="18" charset="0"/>
                <a:ea typeface="ＭＳ Ｐゴシック" panose="020B0600070205080204" pitchFamily="34" charset="-128"/>
              </a:rPr>
              <a:t>XP tries to minimize written documents</a:t>
            </a:r>
          </a:p>
          <a:p>
            <a:pPr eaLnBrk="1" hangingPunct="1"/>
            <a:r>
              <a:rPr lang="en-US" dirty="0">
                <a:latin typeface="Times New Roman" panose="02020603050405020304" pitchFamily="18" charset="0"/>
                <a:ea typeface="ＭＳ Ｐゴシック" panose="020B0600070205080204" pitchFamily="34" charset="-128"/>
              </a:rPr>
              <a:t>documents for library code used by others available from public website</a:t>
            </a:r>
          </a:p>
          <a:p>
            <a:pPr eaLnBrk="1" hangingPunct="1"/>
            <a:r>
              <a:rPr lang="en-US" dirty="0">
                <a:latin typeface="Times New Roman" panose="02020603050405020304" pitchFamily="18" charset="0"/>
                <a:ea typeface="ＭＳ Ｐゴシック" panose="020B0600070205080204" pitchFamily="34" charset="-128"/>
              </a:rPr>
              <a:t>documents are required if you want to be maintained by others.</a:t>
            </a:r>
          </a:p>
        </p:txBody>
      </p:sp>
    </p:spTree>
    <p:extLst>
      <p:ext uri="{BB962C8B-B14F-4D97-AF65-F5344CB8AC3E}">
        <p14:creationId xmlns:p14="http://schemas.microsoft.com/office/powerpoint/2010/main" val="171074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928941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F145837-B3E5-4D76-863F-2AAA7A0E833B}" type="slidenum">
              <a:rPr lang="en-US" sz="1300"/>
              <a:pPr/>
              <a:t>24</a:t>
            </a:fld>
            <a:endParaRPr lang="en-US" sz="1300"/>
          </a:p>
        </p:txBody>
      </p:sp>
    </p:spTree>
    <p:extLst>
      <p:ext uri="{BB962C8B-B14F-4D97-AF65-F5344CB8AC3E}">
        <p14:creationId xmlns:p14="http://schemas.microsoft.com/office/powerpoint/2010/main" val="31800531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6CCA9B3-EDCF-49FE-9A6C-66415E8AC62F}" type="slidenum">
              <a:rPr lang="en-US" sz="1300"/>
              <a:pPr/>
              <a:t>25</a:t>
            </a:fld>
            <a:endParaRPr lang="en-US" sz="1300"/>
          </a:p>
        </p:txBody>
      </p:sp>
    </p:spTree>
    <p:extLst>
      <p:ext uri="{BB962C8B-B14F-4D97-AF65-F5344CB8AC3E}">
        <p14:creationId xmlns:p14="http://schemas.microsoft.com/office/powerpoint/2010/main" val="708507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F46CBF1-073A-4E1C-893D-7581AF77A99D}" type="slidenum">
              <a:rPr lang="en-US" sz="1300"/>
              <a:pPr/>
              <a:t>26</a:t>
            </a:fld>
            <a:endParaRPr lang="en-US" sz="1300"/>
          </a:p>
        </p:txBody>
      </p:sp>
    </p:spTree>
    <p:extLst>
      <p:ext uri="{BB962C8B-B14F-4D97-AF65-F5344CB8AC3E}">
        <p14:creationId xmlns:p14="http://schemas.microsoft.com/office/powerpoint/2010/main" val="18075533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2D1497-40DE-44F1-9833-E0A731387F05}" type="slidenum">
              <a:rPr lang="en-US" sz="1300"/>
              <a:pPr/>
              <a:t>27</a:t>
            </a:fld>
            <a:endParaRPr lang="en-US" sz="1300"/>
          </a:p>
        </p:txBody>
      </p:sp>
    </p:spTree>
    <p:extLst>
      <p:ext uri="{BB962C8B-B14F-4D97-AF65-F5344CB8AC3E}">
        <p14:creationId xmlns:p14="http://schemas.microsoft.com/office/powerpoint/2010/main" val="816873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0D4F622-4CA4-4B06-990D-E21F1DD1CEB1}" type="slidenum">
              <a:rPr lang="en-US" sz="1300"/>
              <a:pPr/>
              <a:t>28</a:t>
            </a:fld>
            <a:endParaRPr lang="en-US" sz="1300"/>
          </a:p>
        </p:txBody>
      </p:sp>
    </p:spTree>
    <p:extLst>
      <p:ext uri="{BB962C8B-B14F-4D97-AF65-F5344CB8AC3E}">
        <p14:creationId xmlns:p14="http://schemas.microsoft.com/office/powerpoint/2010/main" val="4123770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96DCC31-9E84-41C1-837A-1A6768F8D35B}" type="slidenum">
              <a:rPr lang="en-US" sz="1300"/>
              <a:pPr/>
              <a:t>29</a:t>
            </a:fld>
            <a:endParaRPr lang="en-US" sz="1300"/>
          </a:p>
        </p:txBody>
      </p:sp>
    </p:spTree>
    <p:extLst>
      <p:ext uri="{BB962C8B-B14F-4D97-AF65-F5344CB8AC3E}">
        <p14:creationId xmlns:p14="http://schemas.microsoft.com/office/powerpoint/2010/main" val="31519212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871185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1427551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7660586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46772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0F85FC5-ABFE-4861-B92A-10B0AB41D2AB}" type="slidenum">
              <a:rPr lang="en-US" sz="1300"/>
              <a:pPr/>
              <a:t>7</a:t>
            </a:fld>
            <a:endParaRPr lang="en-US" sz="1300"/>
          </a:p>
        </p:txBody>
      </p:sp>
    </p:spTree>
    <p:extLst>
      <p:ext uri="{BB962C8B-B14F-4D97-AF65-F5344CB8AC3E}">
        <p14:creationId xmlns:p14="http://schemas.microsoft.com/office/powerpoint/2010/main" val="12724246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1029227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504028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2985502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2493844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912144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051109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5660355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8915281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617360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783616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5760847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660242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7558228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480523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6399451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174593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880698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907510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9608922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13073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603519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82F206B-BCA4-49E2-A17F-4002D683CDFA}" type="slidenum">
              <a:rPr lang="en-US" sz="1300"/>
              <a:pPr/>
              <a:t>10</a:t>
            </a:fld>
            <a:endParaRPr lang="en-US" sz="1300"/>
          </a:p>
        </p:txBody>
      </p:sp>
    </p:spTree>
    <p:extLst>
      <p:ext uri="{BB962C8B-B14F-4D97-AF65-F5344CB8AC3E}">
        <p14:creationId xmlns:p14="http://schemas.microsoft.com/office/powerpoint/2010/main" val="1508747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B13E770-07B8-4F79-8A74-71352FDF2233}" type="slidenum">
              <a:rPr lang="en-US" sz="1300"/>
              <a:pPr/>
              <a:t>11</a:t>
            </a:fld>
            <a:endParaRPr lang="en-US" sz="1300"/>
          </a:p>
        </p:txBody>
      </p:sp>
    </p:spTree>
    <p:extLst>
      <p:ext uri="{BB962C8B-B14F-4D97-AF65-F5344CB8AC3E}">
        <p14:creationId xmlns:p14="http://schemas.microsoft.com/office/powerpoint/2010/main" val="109321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26CB212-DDFC-40CC-9164-7BB036EA53C2}" type="slidenum">
              <a:rPr lang="en-US" sz="1300"/>
              <a:pPr/>
              <a:t>12</a:t>
            </a:fld>
            <a:endParaRPr lang="en-US" sz="1300"/>
          </a:p>
        </p:txBody>
      </p:sp>
    </p:spTree>
    <p:extLst>
      <p:ext uri="{BB962C8B-B14F-4D97-AF65-F5344CB8AC3E}">
        <p14:creationId xmlns:p14="http://schemas.microsoft.com/office/powerpoint/2010/main" val="2696086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759CDFC-0327-4D41-8122-34544786DDF3}" type="slidenum">
              <a:rPr lang="en-US" sz="1300"/>
              <a:pPr/>
              <a:t>13</a:t>
            </a:fld>
            <a:endParaRPr lang="en-US" sz="1300"/>
          </a:p>
        </p:txBody>
      </p:sp>
    </p:spTree>
    <p:extLst>
      <p:ext uri="{BB962C8B-B14F-4D97-AF65-F5344CB8AC3E}">
        <p14:creationId xmlns:p14="http://schemas.microsoft.com/office/powerpoint/2010/main" val="24009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A680A-79ED-DF40-AABF-7AB04462FB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6FE8BC-FD37-2944-B133-C7AD69D82F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D2A1D8-C304-3844-983F-3EDDDB1D5D23}"/>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59CF1E1B-0607-3D46-93D1-939BE10EB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6835C-15E7-FC44-870F-96A41A28A791}"/>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29291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29423-4AE2-334B-B561-73FB954897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B2C4F8-5DE3-B244-B6D2-7982356576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AEEB1-B83E-E64D-98E6-1F537D1F8597}"/>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8CD7D4F7-D744-F340-8E1B-24089D8424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162A07-25F7-1B48-A6BD-ABD25CA61121}"/>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924510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7B9CFD-FB75-244F-A879-04F4989580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9ED4AB-99C8-264C-A44A-586A11B335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9C0C6-F11D-FE42-8E8E-700258C4F6E2}"/>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BC4270D0-5AAC-C14D-A185-9B86B7679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67C92-4AAF-8747-BF9B-432B395DAE42}"/>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3310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E77C-C397-3B43-A09D-F5810F54E2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80DC20-A461-9247-9E5A-7A8C1D489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0BD55-E225-E945-8165-61150F2D2939}"/>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20D6915D-6EF7-7247-93B8-2BB16A6E93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C4A687-7444-5946-AAC5-B5B68C98A8E5}"/>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8064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66D8-1956-3A4F-8F4D-503D35FFA5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6B5498-7B7E-A743-910C-F680E34E91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9039D6-2486-6E48-8E4C-26C667295321}"/>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8FF8B16F-2B70-874A-8ABA-0A878AD52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18437-1E8B-3847-A38A-7EC379F2AF0D}"/>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163180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29290-AFE3-294C-93C7-358DE6CEAA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283E2F-25F1-9A4F-8F96-47C17E0C20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07CB70-CD78-4241-84D9-D8D113CF73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2164EC-4F62-8F44-AAF6-B559F9402120}"/>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67CA852A-2C57-F948-B13C-B7A6980667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E2CDC0-2407-044A-BD0A-251EC72D0AF7}"/>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73459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79BD0-CC5B-A143-8839-356B7A9B0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3A722F-6973-944D-A9A9-80982402FE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4BF51D-F234-9E41-B4ED-D71AFD6AE6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29C09B-1101-9E42-B7EE-DCC9E12D78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8B52B2-D382-6C4B-9530-ABEF782E81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60FFD9-7C45-A34D-96CC-39D76C548EA1}"/>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8" name="Footer Placeholder 7">
            <a:extLst>
              <a:ext uri="{FF2B5EF4-FFF2-40B4-BE49-F238E27FC236}">
                <a16:creationId xmlns:a16="http://schemas.microsoft.com/office/drawing/2014/main" id="{0B96A3EE-CECE-9147-BA73-D20E2BFBCC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7B035E-BFE2-5142-86A7-5B685B832107}"/>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9782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7C03-5951-CD43-85AA-9A78B3B163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0CCC2E-F152-0D44-82CA-85513221D8B4}"/>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4" name="Footer Placeholder 3">
            <a:extLst>
              <a:ext uri="{FF2B5EF4-FFF2-40B4-BE49-F238E27FC236}">
                <a16:creationId xmlns:a16="http://schemas.microsoft.com/office/drawing/2014/main" id="{E1F0AAEB-C74B-1349-A60C-04EA8FB673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7F1627-48EB-9F48-A9BC-81EBCF42B8C8}"/>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52213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9CB68A-F3B5-314D-BD14-FFA2264EC1FB}"/>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3" name="Footer Placeholder 2">
            <a:extLst>
              <a:ext uri="{FF2B5EF4-FFF2-40B4-BE49-F238E27FC236}">
                <a16:creationId xmlns:a16="http://schemas.microsoft.com/office/drawing/2014/main" id="{A5CACD72-EC96-DC4F-AC4A-6478D4D5CC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8E66F6-03DE-3C4F-B88C-1CBA8C4FCEA4}"/>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1762248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66D6A-E8B0-AD4C-86DF-6DF0F6C7A6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235F8B-27BE-E347-961D-36BF5AAAD7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8E91B1-F6AC-3243-B006-BC2C81AFF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9FBB05-B146-634F-99DB-8932D5B59ACF}"/>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9721E7CF-CF8D-A64C-B5FE-3B8897A1F2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EBBA63-A86D-F04F-8C94-297BA2C1F899}"/>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897579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03B60-4A8D-2B44-B717-6597B6FB83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6CC102-C1B3-C340-819A-7B06A57755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186CB-F99B-1940-9DA1-C9905F69A3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73CF0F-FBCF-2448-BD82-E1F11D9CE1CA}"/>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2A97C099-FF67-A247-9973-1C5B7D6335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C06AD3-3374-A14B-9467-8A1D5B3FD507}"/>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05414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406F77-2C6F-B84A-A987-0389BE74F8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D51CC4-A5B2-B545-B40E-1D3793270F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F1B3A-2B23-BB44-AA00-06DCBCC845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803BF70C-5959-D746-AB9B-48129F115B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877BE5-90F4-CA40-BAC7-696EC59795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7AD6-1C98-4150-B7B9-9C8331BF4294}" type="slidenum">
              <a:rPr lang="en-US" smtClean="0"/>
              <a:t>‹#›</a:t>
            </a:fld>
            <a:endParaRPr lang="en-US"/>
          </a:p>
        </p:txBody>
      </p:sp>
    </p:spTree>
    <p:extLst>
      <p:ext uri="{BB962C8B-B14F-4D97-AF65-F5344CB8AC3E}">
        <p14:creationId xmlns:p14="http://schemas.microsoft.com/office/powerpoint/2010/main" val="2277262604"/>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ieeexplore.ieee.org/xpls/abs_all.jsp?arnumber=720574&amp;tag=1"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a:ea typeface="ＭＳ Ｐゴシック" panose="020B0600070205080204" pitchFamily="34" charset="-128"/>
              </a:rPr>
              <a:t>Requirements and Specification</a:t>
            </a:r>
          </a:p>
        </p:txBody>
      </p:sp>
      <p:sp>
        <p:nvSpPr>
          <p:cNvPr id="15364" name="Rectangle 3"/>
          <p:cNvSpPr>
            <a:spLocks noGrp="1" noChangeArrowheads="1"/>
          </p:cNvSpPr>
          <p:nvPr>
            <p:ph type="body" idx="1"/>
          </p:nvPr>
        </p:nvSpPr>
        <p:spPr/>
        <p:txBody>
          <a:bodyPr/>
          <a:lstStyle/>
          <a:p>
            <a:r>
              <a:rPr lang="en-US" dirty="0">
                <a:ea typeface="ＭＳ Ｐゴシック" panose="020B0600070205080204" pitchFamily="34" charset="-128"/>
              </a:rPr>
              <a:t>CSCI 420: Software Engineering</a:t>
            </a:r>
          </a:p>
        </p:txBody>
      </p:sp>
    </p:spTree>
    <p:extLst>
      <p:ext uri="{BB962C8B-B14F-4D97-AF65-F5344CB8AC3E}">
        <p14:creationId xmlns:p14="http://schemas.microsoft.com/office/powerpoint/2010/main" val="2679461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a:ea typeface="ＭＳ Ｐゴシック" panose="020B0600070205080204" pitchFamily="34" charset="-128"/>
              </a:rPr>
              <a:t>Determining Stakeholders and Needs</a:t>
            </a:r>
          </a:p>
        </p:txBody>
      </p:sp>
      <p:sp>
        <p:nvSpPr>
          <p:cNvPr id="28676" name="Rectangle 3"/>
          <p:cNvSpPr>
            <a:spLocks noGrp="1" noChangeArrowheads="1"/>
          </p:cNvSpPr>
          <p:nvPr>
            <p:ph idx="1"/>
          </p:nvPr>
        </p:nvSpPr>
        <p:spPr/>
        <p:txBody>
          <a:bodyPr/>
          <a:lstStyle/>
          <a:p>
            <a:r>
              <a:rPr lang="en-US">
                <a:ea typeface="ＭＳ Ｐゴシック" panose="020B0600070205080204" pitchFamily="34" charset="-128"/>
              </a:rPr>
              <a:t>Must determine stakeholders</a:t>
            </a:r>
          </a:p>
          <a:p>
            <a:pPr lvl="1"/>
            <a:r>
              <a:rPr lang="en-US">
                <a:ea typeface="ＭＳ Ｐゴシック" panose="020B0600070205080204" pitchFamily="34" charset="-128"/>
              </a:rPr>
              <a:t>Anyone who benefits from the system developed</a:t>
            </a:r>
          </a:p>
          <a:p>
            <a:pPr lvl="1"/>
            <a:r>
              <a:rPr lang="en-US">
                <a:ea typeface="ＭＳ Ｐゴシック" panose="020B0600070205080204" pitchFamily="34" charset="-128"/>
              </a:rPr>
              <a:t>E.g., who’s client and who’s user ?</a:t>
            </a:r>
          </a:p>
          <a:p>
            <a:endParaRPr lang="en-US">
              <a:ea typeface="ＭＳ Ｐゴシック" panose="020B0600070205080204" pitchFamily="34" charset="-128"/>
            </a:endParaRPr>
          </a:p>
          <a:p>
            <a:r>
              <a:rPr lang="en-US">
                <a:ea typeface="ＭＳ Ｐゴシック" panose="020B0600070205080204" pitchFamily="34" charset="-128"/>
              </a:rPr>
              <a:t>Try to understand what their needs are</a:t>
            </a:r>
          </a:p>
          <a:p>
            <a:endParaRPr lang="en-US">
              <a:ea typeface="ＭＳ Ｐゴシック" panose="020B0600070205080204" pitchFamily="34" charset="-128"/>
            </a:endParaRPr>
          </a:p>
          <a:p>
            <a:r>
              <a:rPr lang="en-US">
                <a:ea typeface="ＭＳ Ｐゴシック" panose="020B0600070205080204" pitchFamily="34" charset="-128"/>
              </a:rPr>
              <a:t>Reconcile different needs/points of view</a:t>
            </a:r>
          </a:p>
        </p:txBody>
      </p:sp>
    </p:spTree>
    <p:extLst>
      <p:ext uri="{BB962C8B-B14F-4D97-AF65-F5344CB8AC3E}">
        <p14:creationId xmlns:p14="http://schemas.microsoft.com/office/powerpoint/2010/main" val="3994525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a:ea typeface="ＭＳ Ｐゴシック" panose="020B0600070205080204" pitchFamily="34" charset="-128"/>
              </a:rPr>
              <a:t>Techniques for Requirement Gathering</a:t>
            </a:r>
          </a:p>
        </p:txBody>
      </p:sp>
      <p:sp>
        <p:nvSpPr>
          <p:cNvPr id="30724" name="Rectangle 3"/>
          <p:cNvSpPr>
            <a:spLocks noGrp="1" noChangeArrowheads="1"/>
          </p:cNvSpPr>
          <p:nvPr>
            <p:ph idx="1"/>
          </p:nvPr>
        </p:nvSpPr>
        <p:spPr>
          <a:xfrm>
            <a:off x="1069848" y="2318360"/>
            <a:ext cx="10058400" cy="4050792"/>
          </a:xfrm>
        </p:spPr>
        <p:txBody>
          <a:bodyPr/>
          <a:lstStyle/>
          <a:p>
            <a:r>
              <a:rPr lang="en-US" dirty="0">
                <a:ea typeface="ＭＳ Ｐゴシック" panose="020B0600070205080204" pitchFamily="34" charset="-128"/>
              </a:rPr>
              <a:t>Interviewing</a:t>
            </a:r>
          </a:p>
          <a:p>
            <a:endParaRPr lang="en-US" dirty="0">
              <a:ea typeface="ＭＳ Ｐゴシック" panose="020B0600070205080204" pitchFamily="34" charset="-128"/>
            </a:endParaRPr>
          </a:p>
          <a:p>
            <a:r>
              <a:rPr lang="en-US" dirty="0">
                <a:ea typeface="ＭＳ Ｐゴシック" panose="020B0600070205080204" pitchFamily="34" charset="-128"/>
              </a:rPr>
              <a:t>User stories</a:t>
            </a:r>
          </a:p>
          <a:p>
            <a:endParaRPr lang="en-US" dirty="0">
              <a:ea typeface="ＭＳ Ｐゴシック" panose="020B0600070205080204" pitchFamily="34" charset="-128"/>
            </a:endParaRPr>
          </a:p>
          <a:p>
            <a:r>
              <a:rPr lang="en-US" dirty="0" err="1">
                <a:ea typeface="ＭＳ Ｐゴシック" panose="020B0600070205080204" pitchFamily="34" charset="-128"/>
              </a:rPr>
              <a:t>Strawmen</a:t>
            </a:r>
            <a:endParaRPr lang="en-US" dirty="0">
              <a:ea typeface="ＭＳ Ｐゴシック" panose="020B0600070205080204" pitchFamily="34" charset="-128"/>
            </a:endParaRPr>
          </a:p>
          <a:p>
            <a:endParaRPr lang="en-US" dirty="0">
              <a:ea typeface="ＭＳ Ｐゴシック" panose="020B0600070205080204" pitchFamily="34" charset="-128"/>
            </a:endParaRPr>
          </a:p>
          <a:p>
            <a:r>
              <a:rPr lang="en-US" dirty="0">
                <a:ea typeface="ＭＳ Ｐゴシック" panose="020B0600070205080204" pitchFamily="34" charset="-128"/>
              </a:rPr>
              <a:t>Prototypes</a:t>
            </a:r>
          </a:p>
        </p:txBody>
      </p:sp>
    </p:spTree>
    <p:extLst>
      <p:ext uri="{BB962C8B-B14F-4D97-AF65-F5344CB8AC3E}">
        <p14:creationId xmlns:p14="http://schemas.microsoft.com/office/powerpoint/2010/main" val="184833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a:ea typeface="ＭＳ Ｐゴシック" panose="020B0600070205080204" pitchFamily="34" charset="-128"/>
              </a:rPr>
              <a:t>Interviewing</a:t>
            </a:r>
          </a:p>
        </p:txBody>
      </p:sp>
      <p:sp>
        <p:nvSpPr>
          <p:cNvPr id="32772" name="Rectangle 3"/>
          <p:cNvSpPr>
            <a:spLocks noGrp="1" noChangeArrowheads="1"/>
          </p:cNvSpPr>
          <p:nvPr>
            <p:ph idx="1"/>
          </p:nvPr>
        </p:nvSpPr>
        <p:spPr/>
        <p:txBody>
          <a:bodyPr>
            <a:normAutofit lnSpcReduction="10000"/>
          </a:bodyPr>
          <a:lstStyle/>
          <a:p>
            <a:pPr>
              <a:lnSpc>
                <a:spcPct val="90000"/>
              </a:lnSpc>
            </a:pPr>
            <a:r>
              <a:rPr lang="en-US" sz="2400">
                <a:ea typeface="ＭＳ Ｐゴシック" panose="020B0600070205080204" pitchFamily="34" charset="-128"/>
              </a:rPr>
              <a:t>One path is obvious</a:t>
            </a:r>
          </a:p>
          <a:p>
            <a:pPr lvl="1">
              <a:lnSpc>
                <a:spcPct val="90000"/>
              </a:lnSpc>
            </a:pPr>
            <a:r>
              <a:rPr lang="en-US" sz="2000">
                <a:ea typeface="ＭＳ Ｐゴシック" panose="020B0600070205080204" pitchFamily="34" charset="-128"/>
              </a:rPr>
              <a:t>Sit down with client/user and ask questions</a:t>
            </a:r>
          </a:p>
          <a:p>
            <a:pPr lvl="1">
              <a:lnSpc>
                <a:spcPct val="90000"/>
              </a:lnSpc>
            </a:pPr>
            <a:r>
              <a:rPr lang="en-US" sz="2000">
                <a:ea typeface="ＭＳ Ｐゴシック" panose="020B0600070205080204" pitchFamily="34" charset="-128"/>
              </a:rPr>
              <a:t>Listen to what they say, and what they don’t say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A less obvious path</a:t>
            </a:r>
          </a:p>
          <a:p>
            <a:pPr lvl="1">
              <a:lnSpc>
                <a:spcPct val="90000"/>
              </a:lnSpc>
            </a:pPr>
            <a:r>
              <a:rPr lang="en-US" sz="2000">
                <a:ea typeface="ＭＳ Ｐゴシック" panose="020B0600070205080204" pitchFamily="34" charset="-128"/>
              </a:rPr>
              <a:t>Master-apprentice relationship</a:t>
            </a:r>
          </a:p>
          <a:p>
            <a:pPr lvl="1">
              <a:lnSpc>
                <a:spcPct val="90000"/>
              </a:lnSpc>
            </a:pPr>
            <a:r>
              <a:rPr lang="en-US" sz="2000">
                <a:ea typeface="ＭＳ Ｐゴシック" panose="020B0600070205080204" pitchFamily="34" charset="-128"/>
              </a:rPr>
              <a:t>Have them teach you what they do</a:t>
            </a:r>
          </a:p>
          <a:p>
            <a:pPr lvl="1">
              <a:lnSpc>
                <a:spcPct val="90000"/>
              </a:lnSpc>
            </a:pPr>
            <a:r>
              <a:rPr lang="en-US" sz="2000">
                <a:ea typeface="ＭＳ Ｐゴシック" panose="020B0600070205080204" pitchFamily="34" charset="-128"/>
              </a:rPr>
              <a:t>Go to workplace and watch them do the task</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In all types of interviews, get details</a:t>
            </a:r>
          </a:p>
          <a:p>
            <a:pPr lvl="1">
              <a:lnSpc>
                <a:spcPct val="90000"/>
              </a:lnSpc>
            </a:pPr>
            <a:r>
              <a:rPr lang="en-US" sz="2000">
                <a:ea typeface="ＭＳ Ｐゴシック" panose="020B0600070205080204" pitchFamily="34" charset="-128"/>
              </a:rPr>
              <a:t>Ask for copies of reports, logs, emails on process</a:t>
            </a:r>
          </a:p>
          <a:p>
            <a:pPr lvl="1">
              <a:lnSpc>
                <a:spcPct val="90000"/>
              </a:lnSpc>
            </a:pPr>
            <a:r>
              <a:rPr lang="en-US" sz="2000">
                <a:ea typeface="ＭＳ Ｐゴシック" panose="020B0600070205080204" pitchFamily="34" charset="-128"/>
              </a:rPr>
              <a:t>These may support, fill in, or contradict what the user said</a:t>
            </a:r>
          </a:p>
        </p:txBody>
      </p:sp>
    </p:spTree>
    <p:extLst>
      <p:ext uri="{BB962C8B-B14F-4D97-AF65-F5344CB8AC3E}">
        <p14:creationId xmlns:p14="http://schemas.microsoft.com/office/powerpoint/2010/main" val="278251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US" dirty="0">
                <a:ea typeface="ＭＳ Ｐゴシック" panose="020B0600070205080204" pitchFamily="34" charset="-128"/>
              </a:rPr>
              <a:t>Extreme Programming – User Stories</a:t>
            </a:r>
          </a:p>
        </p:txBody>
      </p:sp>
      <p:sp>
        <p:nvSpPr>
          <p:cNvPr id="34820" name="Rectangle 3"/>
          <p:cNvSpPr>
            <a:spLocks noGrp="1" noChangeArrowheads="1"/>
          </p:cNvSpPr>
          <p:nvPr>
            <p:ph idx="1"/>
          </p:nvPr>
        </p:nvSpPr>
        <p:spPr>
          <a:xfrm>
            <a:off x="1752600" y="2074982"/>
            <a:ext cx="8534400" cy="4419600"/>
          </a:xfrm>
        </p:spPr>
        <p:txBody>
          <a:bodyPr/>
          <a:lstStyle/>
          <a:p>
            <a:r>
              <a:rPr lang="en-US" dirty="0">
                <a:ea typeface="ＭＳ Ｐゴシック" panose="020B0600070205080204" pitchFamily="34" charset="-128"/>
              </a:rPr>
              <a:t>Recall: client writes user stories</a:t>
            </a:r>
          </a:p>
          <a:p>
            <a:pPr lvl="1"/>
            <a:r>
              <a:rPr lang="en-US" dirty="0">
                <a:ea typeface="ＭＳ Ｐゴシック" panose="020B0600070205080204" pitchFamily="34" charset="-128"/>
              </a:rPr>
              <a:t>Using client vocabulary</a:t>
            </a:r>
          </a:p>
          <a:p>
            <a:pPr lvl="1"/>
            <a:endParaRPr lang="en-US" dirty="0">
              <a:ea typeface="ＭＳ Ｐゴシック" panose="020B0600070205080204" pitchFamily="34" charset="-128"/>
            </a:endParaRPr>
          </a:p>
          <a:p>
            <a:r>
              <a:rPr lang="en-US" dirty="0">
                <a:ea typeface="ＭＳ Ｐゴシック" panose="020B0600070205080204" pitchFamily="34" charset="-128"/>
              </a:rPr>
              <a:t>Describe usage scenarios of software</a:t>
            </a:r>
          </a:p>
          <a:p>
            <a:pPr lvl="1"/>
            <a:r>
              <a:rPr lang="en-US" dirty="0">
                <a:ea typeface="ＭＳ Ｐゴシック" panose="020B0600070205080204" pitchFamily="34" charset="-128"/>
              </a:rPr>
              <a:t>Title, short description</a:t>
            </a:r>
          </a:p>
          <a:p>
            <a:endParaRPr lang="en-US" dirty="0">
              <a:ea typeface="ＭＳ Ｐゴシック" panose="020B0600070205080204" pitchFamily="34" charset="-128"/>
            </a:endParaRPr>
          </a:p>
          <a:p>
            <a:r>
              <a:rPr lang="en-US" dirty="0">
                <a:ea typeface="ＭＳ Ｐゴシック" panose="020B0600070205080204" pitchFamily="34" charset="-128"/>
              </a:rPr>
              <a:t>Each user story has acceptance tests</a:t>
            </a:r>
          </a:p>
          <a:p>
            <a:pPr lvl="1"/>
            <a:r>
              <a:rPr lang="en-US" dirty="0">
                <a:ea typeface="ＭＳ Ｐゴシック" panose="020B0600070205080204" pitchFamily="34" charset="-128"/>
              </a:rPr>
              <a:t>Clarify the story</a:t>
            </a:r>
          </a:p>
          <a:p>
            <a:pPr lvl="1"/>
            <a:r>
              <a:rPr lang="en-US" dirty="0">
                <a:ea typeface="ＭＳ Ｐゴシック" panose="020B0600070205080204" pitchFamily="34" charset="-128"/>
              </a:rPr>
              <a:t>Will tell you when the customer thinks story is done</a:t>
            </a:r>
          </a:p>
        </p:txBody>
      </p:sp>
    </p:spTree>
    <p:extLst>
      <p:ext uri="{BB962C8B-B14F-4D97-AF65-F5344CB8AC3E}">
        <p14:creationId xmlns:p14="http://schemas.microsoft.com/office/powerpoint/2010/main" val="683532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US">
                <a:ea typeface="ＭＳ Ｐゴシック" panose="020B0600070205080204" pitchFamily="34" charset="-128"/>
              </a:rPr>
              <a:t>Disadvantages of Talking</a:t>
            </a:r>
          </a:p>
        </p:txBody>
      </p:sp>
      <p:sp>
        <p:nvSpPr>
          <p:cNvPr id="156675" name="Rectangle 3"/>
          <p:cNvSpPr>
            <a:spLocks noGrp="1" noChangeArrowheads="1"/>
          </p:cNvSpPr>
          <p:nvPr>
            <p:ph idx="1"/>
          </p:nvPr>
        </p:nvSpPr>
        <p:spPr/>
        <p:txBody>
          <a:bodyPr/>
          <a:lstStyle/>
          <a:p>
            <a:pPr>
              <a:lnSpc>
                <a:spcPct val="90000"/>
              </a:lnSpc>
            </a:pPr>
            <a:r>
              <a:rPr lang="en-US">
                <a:ea typeface="ＭＳ Ｐゴシック" panose="020B0600070205080204" pitchFamily="34" charset="-128"/>
              </a:rPr>
              <a:t>Interviews are useful, but</a:t>
            </a:r>
          </a:p>
          <a:p>
            <a:pPr>
              <a:lnSpc>
                <a:spcPct val="90000"/>
              </a:lnSpc>
              <a:buFontTx/>
              <a:buNone/>
            </a:pPr>
            <a:r>
              <a:rPr lang="en-US" i="1">
                <a:ea typeface="ＭＳ Ｐゴシック" panose="020B0600070205080204" pitchFamily="34" charset="-128"/>
              </a:rPr>
              <a:t>  “I know you believe you understood what you think I said, but I am not sure you realize that what you heard is not what I meant!”</a:t>
            </a: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Users/clients may</a:t>
            </a:r>
          </a:p>
          <a:p>
            <a:pPr lvl="1">
              <a:lnSpc>
                <a:spcPct val="90000"/>
              </a:lnSpc>
            </a:pPr>
            <a:r>
              <a:rPr lang="en-US">
                <a:ea typeface="ＭＳ Ｐゴシック" panose="020B0600070205080204" pitchFamily="34" charset="-128"/>
              </a:rPr>
              <a:t>Not have the vocabulary to tell you what they need</a:t>
            </a:r>
          </a:p>
          <a:p>
            <a:pPr lvl="1">
              <a:lnSpc>
                <a:spcPct val="90000"/>
              </a:lnSpc>
            </a:pPr>
            <a:r>
              <a:rPr lang="en-US">
                <a:ea typeface="ＭＳ Ｐゴシック" panose="020B0600070205080204" pitchFamily="34" charset="-128"/>
              </a:rPr>
              <a:t>Not know enough about computer science to understand what is possible</a:t>
            </a:r>
          </a:p>
          <a:p>
            <a:pPr lvl="2">
              <a:lnSpc>
                <a:spcPct val="90000"/>
              </a:lnSpc>
            </a:pPr>
            <a:r>
              <a:rPr lang="en-US">
                <a:ea typeface="ＭＳ Ｐゴシック" panose="020B0600070205080204" pitchFamily="34" charset="-128"/>
              </a:rPr>
              <a:t>Or impossible</a:t>
            </a:r>
          </a:p>
          <a:p>
            <a:pPr lvl="1">
              <a:lnSpc>
                <a:spcPct val="90000"/>
              </a:lnSpc>
            </a:pPr>
            <a:r>
              <a:rPr lang="en-US">
                <a:ea typeface="ＭＳ Ｐゴシック" panose="020B0600070205080204" pitchFamily="34" charset="-128"/>
              </a:rPr>
              <a:t>Sometimes may lead to restricted functionality</a:t>
            </a:r>
          </a:p>
          <a:p>
            <a:pPr lvl="2">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Good idea to gather requirements in other ways, too</a:t>
            </a:r>
          </a:p>
        </p:txBody>
      </p:sp>
    </p:spTree>
    <p:extLst>
      <p:ext uri="{BB962C8B-B14F-4D97-AF65-F5344CB8AC3E}">
        <p14:creationId xmlns:p14="http://schemas.microsoft.com/office/powerpoint/2010/main" val="2070265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dirty="0">
                <a:ea typeface="ＭＳ Ｐゴシック" panose="020B0600070205080204" pitchFamily="34" charset="-128"/>
              </a:rPr>
              <a:t>A Straw-</a:t>
            </a:r>
            <a:r>
              <a:rPr lang="en-US" dirty="0" err="1">
                <a:ea typeface="ＭＳ Ｐゴシック" panose="020B0600070205080204" pitchFamily="34" charset="-128"/>
              </a:rPr>
              <a:t>mAn</a:t>
            </a:r>
            <a:r>
              <a:rPr lang="en-US" dirty="0">
                <a:ea typeface="ＭＳ Ｐゴシック" panose="020B0600070205080204" pitchFamily="34" charset="-128"/>
              </a:rPr>
              <a:t> Proposal </a:t>
            </a:r>
          </a:p>
        </p:txBody>
      </p:sp>
      <p:sp>
        <p:nvSpPr>
          <p:cNvPr id="38916" name="Rectangle 3"/>
          <p:cNvSpPr>
            <a:spLocks noGrp="1" noChangeArrowheads="1"/>
          </p:cNvSpPr>
          <p:nvPr>
            <p:ph idx="1"/>
          </p:nvPr>
        </p:nvSpPr>
        <p:spPr/>
        <p:txBody>
          <a:bodyPr/>
          <a:lstStyle/>
          <a:p>
            <a:r>
              <a:rPr lang="en-US" dirty="0">
                <a:ea typeface="ＭＳ Ｐゴシック" panose="020B0600070205080204" pitchFamily="34" charset="-128"/>
              </a:rPr>
              <a:t>Sketch the product for the user/client</a:t>
            </a:r>
          </a:p>
          <a:p>
            <a:pPr lvl="1"/>
            <a:r>
              <a:rPr lang="en-US" dirty="0">
                <a:ea typeface="ＭＳ Ｐゴシック" panose="020B0600070205080204" pitchFamily="34" charset="-128"/>
              </a:rPr>
              <a:t>Storyboards</a:t>
            </a:r>
          </a:p>
          <a:p>
            <a:pPr lvl="1"/>
            <a:r>
              <a:rPr lang="en-US" dirty="0">
                <a:ea typeface="ＭＳ Ｐゴシック" panose="020B0600070205080204" pitchFamily="34" charset="-128"/>
              </a:rPr>
              <a:t>Flowcharts</a:t>
            </a:r>
          </a:p>
          <a:p>
            <a:pPr lvl="1"/>
            <a:r>
              <a:rPr lang="en-US" dirty="0">
                <a:ea typeface="ＭＳ Ｐゴシック" panose="020B0600070205080204" pitchFamily="34" charset="-128"/>
              </a:rPr>
              <a:t>HTML mock-ups</a:t>
            </a:r>
          </a:p>
          <a:p>
            <a:pPr lvl="1"/>
            <a:r>
              <a:rPr lang="en-US" dirty="0">
                <a:ea typeface="ＭＳ Ｐゴシック" panose="020B0600070205080204" pitchFamily="34" charset="-128"/>
              </a:rPr>
              <a:t>Illustrate major events/interfaces/actions</a:t>
            </a:r>
          </a:p>
          <a:p>
            <a:pPr lvl="1"/>
            <a:endParaRPr lang="en-US" dirty="0">
              <a:ea typeface="ＭＳ Ｐゴシック" panose="020B0600070205080204" pitchFamily="34" charset="-128"/>
            </a:endParaRPr>
          </a:p>
          <a:p>
            <a:r>
              <a:rPr lang="en-US" dirty="0">
                <a:ea typeface="ＭＳ Ｐゴシック" panose="020B0600070205080204" pitchFamily="34" charset="-128"/>
              </a:rPr>
              <a:t>Anything to convey ideas without writing code!</a:t>
            </a:r>
          </a:p>
        </p:txBody>
      </p:sp>
    </p:spTree>
    <p:extLst>
      <p:ext uri="{BB962C8B-B14F-4D97-AF65-F5344CB8AC3E}">
        <p14:creationId xmlns:p14="http://schemas.microsoft.com/office/powerpoint/2010/main" val="1444127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storyboard-ch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826" y="0"/>
            <a:ext cx="533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5086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ea typeface="ＭＳ Ｐゴシック" panose="020B0600070205080204" pitchFamily="34" charset="-128"/>
              </a:rPr>
              <a:t>Rapid Prototyping</a:t>
            </a:r>
          </a:p>
        </p:txBody>
      </p:sp>
      <p:sp>
        <p:nvSpPr>
          <p:cNvPr id="43012" name="Rectangle 3"/>
          <p:cNvSpPr>
            <a:spLocks noGrp="1" noChangeArrowheads="1"/>
          </p:cNvSpPr>
          <p:nvPr>
            <p:ph idx="1"/>
          </p:nvPr>
        </p:nvSpPr>
        <p:spPr/>
        <p:txBody>
          <a:bodyPr/>
          <a:lstStyle/>
          <a:p>
            <a:r>
              <a:rPr lang="en-US">
                <a:ea typeface="ＭＳ Ｐゴシック" panose="020B0600070205080204" pitchFamily="34" charset="-128"/>
              </a:rPr>
              <a:t>Write a prototype</a:t>
            </a:r>
          </a:p>
          <a:p>
            <a:pPr lvl="1"/>
            <a:r>
              <a:rPr lang="en-US">
                <a:ea typeface="ＭＳ Ｐゴシック" panose="020B0600070205080204" pitchFamily="34" charset="-128"/>
              </a:rPr>
              <a:t>Major functionality, superficially implemented</a:t>
            </a:r>
          </a:p>
          <a:p>
            <a:pPr lvl="1"/>
            <a:r>
              <a:rPr lang="en-US">
                <a:ea typeface="ＭＳ Ｐゴシック" panose="020B0600070205080204" pitchFamily="34" charset="-128"/>
              </a:rPr>
              <a:t>Falls down on moderate-to-extreme examples</a:t>
            </a:r>
          </a:p>
          <a:p>
            <a:pPr lvl="2"/>
            <a:r>
              <a:rPr lang="en-US">
                <a:ea typeface="ＭＳ Ｐゴシック" panose="020B0600070205080204" pitchFamily="34" charset="-128"/>
              </a:rPr>
              <a:t>No investment in scaling, error handling, etc.</a:t>
            </a:r>
          </a:p>
          <a:p>
            <a:pPr lvl="2"/>
            <a:endParaRPr lang="en-US">
              <a:ea typeface="ＭＳ Ｐゴシック" panose="020B0600070205080204" pitchFamily="34" charset="-128"/>
            </a:endParaRPr>
          </a:p>
          <a:p>
            <a:r>
              <a:rPr lang="en-US">
                <a:ea typeface="ＭＳ Ｐゴシック" panose="020B0600070205080204" pitchFamily="34" charset="-128"/>
              </a:rPr>
              <a:t>Show prototype to users/clients</a:t>
            </a:r>
          </a:p>
          <a:p>
            <a:pPr lvl="1"/>
            <a:r>
              <a:rPr lang="en-US">
                <a:ea typeface="ＭＳ Ｐゴシック" panose="020B0600070205080204" pitchFamily="34" charset="-128"/>
              </a:rPr>
              <a:t>Users have a real system – more reliable feedback</a:t>
            </a:r>
          </a:p>
          <a:p>
            <a:pPr lvl="1"/>
            <a:r>
              <a:rPr lang="en-US">
                <a:ea typeface="ＭＳ Ｐゴシック" panose="020B0600070205080204" pitchFamily="34" charset="-128"/>
              </a:rPr>
              <a:t>Refine requirements</a:t>
            </a:r>
          </a:p>
          <a:p>
            <a:pPr lvl="1"/>
            <a:r>
              <a:rPr lang="en-US">
                <a:ea typeface="ＭＳ Ｐゴシック" panose="020B0600070205080204" pitchFamily="34" charset="-128"/>
              </a:rPr>
              <a:t>But, significant investment</a:t>
            </a:r>
          </a:p>
        </p:txBody>
      </p:sp>
    </p:spTree>
    <p:extLst>
      <p:ext uri="{BB962C8B-B14F-4D97-AF65-F5344CB8AC3E}">
        <p14:creationId xmlns:p14="http://schemas.microsoft.com/office/powerpoint/2010/main" val="2768683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r>
              <a:rPr lang="en-US">
                <a:ea typeface="ＭＳ Ｐゴシック" panose="020B0600070205080204" pitchFamily="34" charset="-128"/>
              </a:rPr>
              <a:t>Pitfalls of Rapid Prototyping</a:t>
            </a:r>
          </a:p>
        </p:txBody>
      </p:sp>
      <p:sp>
        <p:nvSpPr>
          <p:cNvPr id="28677" name="Rectangle 3"/>
          <p:cNvSpPr>
            <a:spLocks noGrp="1" noChangeArrowheads="1"/>
          </p:cNvSpPr>
          <p:nvPr>
            <p:ph idx="1"/>
          </p:nvPr>
        </p:nvSpPr>
        <p:spPr/>
        <p:txBody>
          <a:bodyPr>
            <a:normAutofit lnSpcReduction="10000"/>
          </a:bodyPr>
          <a:lstStyle/>
          <a:p>
            <a:pPr>
              <a:lnSpc>
                <a:spcPct val="90000"/>
              </a:lnSpc>
            </a:pPr>
            <a:r>
              <a:rPr lang="en-US" sz="2400">
                <a:ea typeface="ＭＳ Ｐゴシック" panose="020B0600070205080204" pitchFamily="34" charset="-128"/>
              </a:rPr>
              <a:t>Needs to be done </a:t>
            </a:r>
            <a:r>
              <a:rPr lang="en-US" sz="2400" i="1">
                <a:ea typeface="ＭＳ Ｐゴシック" panose="020B0600070205080204" pitchFamily="34" charset="-128"/>
              </a:rPr>
              <a:t>quickly</a:t>
            </a:r>
            <a:endParaRPr lang="en-US" sz="2400">
              <a:ea typeface="ＭＳ Ｐゴシック" panose="020B0600070205080204" pitchFamily="34" charset="-128"/>
            </a:endParaRPr>
          </a:p>
          <a:p>
            <a:pPr lvl="1">
              <a:lnSpc>
                <a:spcPct val="90000"/>
              </a:lnSpc>
            </a:pPr>
            <a:r>
              <a:rPr lang="en-US" sz="2000">
                <a:ea typeface="ＭＳ Ｐゴシック" panose="020B0600070205080204" pitchFamily="34" charset="-128"/>
              </a:rPr>
              <a:t>Remember, this is just the requirements phase!</a:t>
            </a:r>
          </a:p>
          <a:p>
            <a:pPr lvl="1">
              <a:lnSpc>
                <a:spcPct val="90000"/>
              </a:lnSpc>
            </a:pPr>
            <a:r>
              <a:rPr lang="en-US" sz="2000">
                <a:ea typeface="ＭＳ Ｐゴシック" panose="020B0600070205080204" pitchFamily="34" charset="-128"/>
              </a:rPr>
              <a:t>Danger of spending too long refining prototype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The prototype becomes the product</a:t>
            </a:r>
          </a:p>
          <a:p>
            <a:pPr lvl="1">
              <a:lnSpc>
                <a:spcPct val="90000"/>
              </a:lnSpc>
            </a:pPr>
            <a:r>
              <a:rPr lang="en-US" sz="2000">
                <a:ea typeface="ＭＳ Ｐゴシック" panose="020B0600070205080204" pitchFamily="34" charset="-128"/>
              </a:rPr>
              <a:t>Prototype deliberately not thoroughly thought-out</a:t>
            </a:r>
          </a:p>
          <a:p>
            <a:pPr lvl="1">
              <a:lnSpc>
                <a:spcPct val="90000"/>
              </a:lnSpc>
            </a:pPr>
            <a:r>
              <a:rPr lang="en-US" sz="2000">
                <a:ea typeface="ＭＳ Ｐゴシック" panose="020B0600070205080204" pitchFamily="34" charset="-128"/>
              </a:rPr>
              <a:t>Product will inherit the sub-optimal architecture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Prototype serves as the spec</a:t>
            </a:r>
          </a:p>
          <a:p>
            <a:pPr lvl="1">
              <a:lnSpc>
                <a:spcPct val="90000"/>
              </a:lnSpc>
            </a:pPr>
            <a:r>
              <a:rPr lang="en-US" sz="2000">
                <a:ea typeface="ＭＳ Ｐゴシック" panose="020B0600070205080204" pitchFamily="34" charset="-128"/>
              </a:rPr>
              <a:t>Prototype is incomplete, maybe even contradictory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When done well, extremely useful</a:t>
            </a:r>
          </a:p>
        </p:txBody>
      </p:sp>
    </p:spTree>
    <p:extLst>
      <p:ext uri="{BB962C8B-B14F-4D97-AF65-F5344CB8AC3E}">
        <p14:creationId xmlns:p14="http://schemas.microsoft.com/office/powerpoint/2010/main" val="28677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lstStyle/>
          <a:p>
            <a:r>
              <a:rPr lang="en-US">
                <a:ea typeface="ＭＳ Ｐゴシック" panose="020B0600070205080204" pitchFamily="34" charset="-128"/>
              </a:rPr>
              <a:t>Summary of Requirements Gathering</a:t>
            </a:r>
          </a:p>
        </p:txBody>
      </p:sp>
      <p:sp>
        <p:nvSpPr>
          <p:cNvPr id="51204" name="Rectangle 3"/>
          <p:cNvSpPr>
            <a:spLocks noGrp="1" noChangeArrowheads="1"/>
          </p:cNvSpPr>
          <p:nvPr>
            <p:ph idx="1"/>
          </p:nvPr>
        </p:nvSpPr>
        <p:spPr/>
        <p:txBody>
          <a:bodyPr/>
          <a:lstStyle/>
          <a:p>
            <a:r>
              <a:rPr lang="en-US">
                <a:ea typeface="ＭＳ Ｐゴシック" panose="020B0600070205080204" pitchFamily="34" charset="-128"/>
              </a:rPr>
              <a:t>Find out what users/clients need</a:t>
            </a:r>
          </a:p>
          <a:p>
            <a:pPr lvl="1"/>
            <a:r>
              <a:rPr lang="en-US">
                <a:ea typeface="ＭＳ Ｐゴシック" panose="020B0600070205080204" pitchFamily="34" charset="-128"/>
              </a:rPr>
              <a:t>Not necessarily what they say they want</a:t>
            </a:r>
          </a:p>
          <a:p>
            <a:pPr lvl="1"/>
            <a:endParaRPr lang="en-US">
              <a:ea typeface="ＭＳ Ｐゴシック" panose="020B0600070205080204" pitchFamily="34" charset="-128"/>
            </a:endParaRPr>
          </a:p>
          <a:p>
            <a:r>
              <a:rPr lang="en-US">
                <a:ea typeface="ＭＳ Ｐゴシック" panose="020B0600070205080204" pitchFamily="34" charset="-128"/>
              </a:rPr>
              <a:t>Use</a:t>
            </a:r>
          </a:p>
          <a:p>
            <a:pPr lvl="1"/>
            <a:r>
              <a:rPr lang="en-US">
                <a:ea typeface="ＭＳ Ｐゴシック" panose="020B0600070205080204" pitchFamily="34" charset="-128"/>
              </a:rPr>
              <a:t>Interviews</a:t>
            </a:r>
          </a:p>
          <a:p>
            <a:pPr lvl="1"/>
            <a:r>
              <a:rPr lang="en-US">
                <a:ea typeface="ＭＳ Ｐゴシック" panose="020B0600070205080204" pitchFamily="34" charset="-128"/>
              </a:rPr>
              <a:t>User stories</a:t>
            </a:r>
          </a:p>
          <a:p>
            <a:pPr lvl="1"/>
            <a:r>
              <a:rPr lang="en-US">
                <a:ea typeface="ＭＳ Ｐゴシック" panose="020B0600070205080204" pitchFamily="34" charset="-128"/>
              </a:rPr>
              <a:t>Strawmen</a:t>
            </a:r>
          </a:p>
          <a:p>
            <a:pPr lvl="1"/>
            <a:r>
              <a:rPr lang="en-US">
                <a:ea typeface="ＭＳ Ｐゴシック" panose="020B0600070205080204" pitchFamily="34" charset="-128"/>
              </a:rPr>
              <a:t>Rapid prototyping</a:t>
            </a:r>
          </a:p>
          <a:p>
            <a:pPr lvl="1"/>
            <a:endParaRPr lang="en-US">
              <a:ea typeface="ＭＳ Ｐゴシック" panose="020B0600070205080204" pitchFamily="34" charset="-128"/>
            </a:endParaRPr>
          </a:p>
          <a:p>
            <a:pPr lvl="1"/>
            <a:r>
              <a:rPr lang="en-US">
                <a:ea typeface="ＭＳ Ｐゴシック" panose="020B0600070205080204" pitchFamily="34" charset="-128"/>
              </a:rPr>
              <a:t>As appropriate . . .</a:t>
            </a:r>
          </a:p>
        </p:txBody>
      </p:sp>
    </p:spTree>
    <p:extLst>
      <p:ext uri="{BB962C8B-B14F-4D97-AF65-F5344CB8AC3E}">
        <p14:creationId xmlns:p14="http://schemas.microsoft.com/office/powerpoint/2010/main" val="298350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12640"/>
            <a:ext cx="10102725" cy="4220308"/>
          </a:xfrm>
        </p:spPr>
      </p:pic>
    </p:spTree>
    <p:extLst>
      <p:ext uri="{BB962C8B-B14F-4D97-AF65-F5344CB8AC3E}">
        <p14:creationId xmlns:p14="http://schemas.microsoft.com/office/powerpoint/2010/main" val="2551948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057400" y="304800"/>
            <a:ext cx="8915400" cy="1104900"/>
          </a:xfrm>
        </p:spPr>
        <p:txBody>
          <a:bodyPr vert="horz" lIns="90487" tIns="44450" rIns="90487" bIns="44450" rtlCol="0" anchor="ctr">
            <a:normAutofit/>
          </a:bodyPr>
          <a:lstStyle/>
          <a:p>
            <a:r>
              <a:rPr lang="en-GB">
                <a:ea typeface="ＭＳ Ｐゴシック" panose="020B0600070205080204" pitchFamily="34" charset="-128"/>
              </a:rPr>
              <a:t>Requirement vs Specification</a:t>
            </a:r>
          </a:p>
        </p:txBody>
      </p:sp>
      <p:sp>
        <p:nvSpPr>
          <p:cNvPr id="53251" name="Rectangle 3"/>
          <p:cNvSpPr>
            <a:spLocks noGrp="1" noChangeArrowheads="1"/>
          </p:cNvSpPr>
          <p:nvPr>
            <p:ph idx="1"/>
          </p:nvPr>
        </p:nvSpPr>
        <p:spPr/>
        <p:txBody>
          <a:bodyPr vert="horz" lIns="90487" tIns="44450" rIns="90487" bIns="44450" rtlCol="0">
            <a:normAutofit/>
          </a:bodyPr>
          <a:lstStyle/>
          <a:p>
            <a:r>
              <a:rPr lang="en-GB">
                <a:ea typeface="ＭＳ Ｐゴシック" panose="020B0600070205080204" pitchFamily="34" charset="-128"/>
              </a:rPr>
              <a:t>User Requirements</a:t>
            </a:r>
          </a:p>
          <a:p>
            <a:pPr lvl="1"/>
            <a:r>
              <a:rPr lang="en-GB">
                <a:ea typeface="ＭＳ Ｐゴシック" panose="020B0600070205080204" pitchFamily="34" charset="-128"/>
              </a:rPr>
              <a:t>Statements in natural language plus diagrams of the services the system provides and its operational constraints. Written for customers.</a:t>
            </a:r>
          </a:p>
          <a:p>
            <a:r>
              <a:rPr lang="en-GB">
                <a:ea typeface="ＭＳ Ｐゴシック" panose="020B0600070205080204" pitchFamily="34" charset="-128"/>
              </a:rPr>
              <a:t>System Specifications</a:t>
            </a:r>
          </a:p>
          <a:p>
            <a:pPr lvl="1"/>
            <a:r>
              <a:rPr lang="en-GB">
                <a:ea typeface="ＭＳ Ｐゴシック" panose="020B0600070205080204" pitchFamily="34" charset="-128"/>
              </a:rPr>
              <a:t>A structured document setting out detailed descriptions of the system’s functions, services and operational constraints. Defines what should be implemented so may be part of a contract between client and contractor.</a:t>
            </a:r>
          </a:p>
          <a:p>
            <a:r>
              <a:rPr lang="en-GB">
                <a:ea typeface="ＭＳ Ｐゴシック" panose="020B0600070205080204" pitchFamily="34" charset="-128"/>
              </a:rPr>
              <a:t>The distinction is often glossed over</a:t>
            </a:r>
          </a:p>
        </p:txBody>
      </p:sp>
    </p:spTree>
    <p:extLst>
      <p:ext uri="{BB962C8B-B14F-4D97-AF65-F5344CB8AC3E}">
        <p14:creationId xmlns:p14="http://schemas.microsoft.com/office/powerpoint/2010/main" val="1055808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lstStyle/>
          <a:p>
            <a:r>
              <a:rPr lang="en-US">
                <a:ea typeface="ＭＳ Ｐゴシック" panose="020B0600070205080204" pitchFamily="34" charset="-128"/>
              </a:rPr>
              <a:t>Specifications</a:t>
            </a:r>
          </a:p>
        </p:txBody>
      </p:sp>
      <p:sp>
        <p:nvSpPr>
          <p:cNvPr id="55300" name="Rectangle 3"/>
          <p:cNvSpPr>
            <a:spLocks noGrp="1" noChangeArrowheads="1"/>
          </p:cNvSpPr>
          <p:nvPr>
            <p:ph idx="1"/>
          </p:nvPr>
        </p:nvSpPr>
        <p:spPr/>
        <p:txBody>
          <a:bodyPr/>
          <a:lstStyle/>
          <a:p>
            <a:endParaRPr lang="en-US">
              <a:solidFill>
                <a:srgbClr val="000000"/>
              </a:solidFill>
              <a:ea typeface="ＭＳ Ｐゴシック" panose="020B0600070205080204" pitchFamily="34" charset="-128"/>
            </a:endParaRPr>
          </a:p>
          <a:p>
            <a:r>
              <a:rPr lang="en-US">
                <a:solidFill>
                  <a:srgbClr val="000000"/>
                </a:solidFill>
                <a:ea typeface="ＭＳ Ｐゴシック" panose="020B0600070205080204" pitchFamily="34" charset="-128"/>
              </a:rPr>
              <a:t>Describe the functionality of the product</a:t>
            </a:r>
          </a:p>
          <a:p>
            <a:pPr lvl="1"/>
            <a:r>
              <a:rPr lang="en-US">
                <a:solidFill>
                  <a:srgbClr val="000000"/>
                </a:solidFill>
                <a:ea typeface="ＭＳ Ｐゴシック" panose="020B0600070205080204" pitchFamily="34" charset="-128"/>
              </a:rPr>
              <a:t>Precisely</a:t>
            </a:r>
          </a:p>
          <a:p>
            <a:pPr lvl="1"/>
            <a:r>
              <a:rPr lang="en-US">
                <a:solidFill>
                  <a:srgbClr val="000000"/>
                </a:solidFill>
                <a:ea typeface="ＭＳ Ｐゴシック" panose="020B0600070205080204" pitchFamily="34" charset="-128"/>
              </a:rPr>
              <a:t>Covering all circumstances</a:t>
            </a:r>
          </a:p>
          <a:p>
            <a:pPr lvl="1"/>
            <a:endParaRPr lang="en-US">
              <a:solidFill>
                <a:srgbClr val="000000"/>
              </a:solidFill>
              <a:ea typeface="ＭＳ Ｐゴシック" panose="020B0600070205080204" pitchFamily="34" charset="-128"/>
            </a:endParaRPr>
          </a:p>
          <a:p>
            <a:r>
              <a:rPr lang="en-US">
                <a:ea typeface="ＭＳ Ｐゴシック" panose="020B0600070205080204" pitchFamily="34" charset="-128"/>
              </a:rPr>
              <a:t>Move from the finite to the infinite</a:t>
            </a:r>
          </a:p>
          <a:p>
            <a:pPr lvl="1"/>
            <a:r>
              <a:rPr lang="en-US">
                <a:ea typeface="ＭＳ Ｐゴシック" panose="020B0600070205080204" pitchFamily="34" charset="-128"/>
              </a:rPr>
              <a:t>Finite examples (requirements) to infinite set of possible computations</a:t>
            </a:r>
          </a:p>
          <a:p>
            <a:pPr lvl="1"/>
            <a:r>
              <a:rPr lang="en-US">
                <a:ea typeface="ＭＳ Ｐゴシック" panose="020B0600070205080204" pitchFamily="34" charset="-128"/>
              </a:rPr>
              <a:t>This is not easy</a:t>
            </a:r>
          </a:p>
        </p:txBody>
      </p:sp>
    </p:spTree>
    <p:extLst>
      <p:ext uri="{BB962C8B-B14F-4D97-AF65-F5344CB8AC3E}">
        <p14:creationId xmlns:p14="http://schemas.microsoft.com/office/powerpoint/2010/main" val="2045328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sz="3200">
                <a:ea typeface="ＭＳ Ｐゴシック" panose="020B0600070205080204" pitchFamily="34" charset="-128"/>
              </a:rPr>
              <a:t>Completeness and consistency</a:t>
            </a:r>
            <a:endParaRPr lang="en-GB">
              <a:ea typeface="ＭＳ Ｐゴシック" panose="020B0600070205080204" pitchFamily="34" charset="-128"/>
            </a:endParaRPr>
          </a:p>
        </p:txBody>
      </p:sp>
      <p:sp>
        <p:nvSpPr>
          <p:cNvPr id="57347" name="Rectangle 3"/>
          <p:cNvSpPr>
            <a:spLocks noGrp="1" noChangeArrowheads="1"/>
          </p:cNvSpPr>
          <p:nvPr>
            <p:ph idx="1"/>
          </p:nvPr>
        </p:nvSpPr>
        <p:spPr/>
        <p:txBody>
          <a:bodyPr>
            <a:normAutofit/>
          </a:bodyPr>
          <a:lstStyle/>
          <a:p>
            <a:r>
              <a:rPr lang="en-GB" sz="2400">
                <a:ea typeface="ＭＳ Ｐゴシック" panose="020B0600070205080204" pitchFamily="34" charset="-128"/>
              </a:rPr>
              <a:t>In principle, specifications should be unambiguous, complete, and consistent.</a:t>
            </a:r>
          </a:p>
          <a:p>
            <a:r>
              <a:rPr lang="en-GB" sz="2400">
                <a:ea typeface="ＭＳ Ｐゴシック" panose="020B0600070205080204" pitchFamily="34" charset="-128"/>
              </a:rPr>
              <a:t>Unambiguous: Only one way to interpret the spec</a:t>
            </a:r>
          </a:p>
          <a:p>
            <a:r>
              <a:rPr lang="en-GB" sz="2400">
                <a:ea typeface="ＭＳ Ｐゴシック" panose="020B0600070205080204" pitchFamily="34" charset="-128"/>
              </a:rPr>
              <a:t>Complete</a:t>
            </a:r>
          </a:p>
          <a:p>
            <a:pPr lvl="1"/>
            <a:r>
              <a:rPr lang="en-GB">
                <a:ea typeface="ＭＳ Ｐゴシック" panose="020B0600070205080204" pitchFamily="34" charset="-128"/>
              </a:rPr>
              <a:t>Include descriptions of all facilities required.</a:t>
            </a:r>
          </a:p>
          <a:p>
            <a:r>
              <a:rPr lang="en-GB" sz="2400">
                <a:ea typeface="ＭＳ Ｐゴシック" panose="020B0600070205080204" pitchFamily="34" charset="-128"/>
              </a:rPr>
              <a:t>Consistent</a:t>
            </a:r>
          </a:p>
          <a:p>
            <a:pPr lvl="1"/>
            <a:r>
              <a:rPr lang="en-GB">
                <a:ea typeface="ＭＳ Ｐゴシック" panose="020B0600070205080204" pitchFamily="34" charset="-128"/>
              </a:rPr>
              <a:t>There should be no conflicts or contradictions in the descriptions of the system facilities.</a:t>
            </a:r>
          </a:p>
          <a:p>
            <a:endParaRPr lang="en-GB" sz="2400">
              <a:ea typeface="ＭＳ Ｐゴシック" panose="020B0600070205080204" pitchFamily="34" charset="-128"/>
            </a:endParaRPr>
          </a:p>
          <a:p>
            <a:r>
              <a:rPr lang="en-GB" sz="2400">
                <a:ea typeface="ＭＳ Ｐゴシック" panose="020B0600070205080204" pitchFamily="34" charset="-128"/>
              </a:rPr>
              <a:t>In practice, it is almost impossible to produce a complete and consistent requirements document.</a:t>
            </a:r>
          </a:p>
        </p:txBody>
      </p:sp>
    </p:spTree>
    <p:extLst>
      <p:ext uri="{BB962C8B-B14F-4D97-AF65-F5344CB8AC3E}">
        <p14:creationId xmlns:p14="http://schemas.microsoft.com/office/powerpoint/2010/main" val="2081716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lstStyle/>
          <a:p>
            <a:r>
              <a:rPr lang="en-US">
                <a:ea typeface="ＭＳ Ｐゴシック" panose="020B0600070205080204" pitchFamily="34" charset="-128"/>
              </a:rPr>
              <a:t>Different Views of Specifications</a:t>
            </a:r>
          </a:p>
        </p:txBody>
      </p:sp>
      <p:sp>
        <p:nvSpPr>
          <p:cNvPr id="122883" name="Rectangle 3"/>
          <p:cNvSpPr>
            <a:spLocks noGrp="1" noChangeArrowheads="1"/>
          </p:cNvSpPr>
          <p:nvPr>
            <p:ph idx="1"/>
          </p:nvPr>
        </p:nvSpPr>
        <p:spPr/>
        <p:txBody>
          <a:bodyPr>
            <a:normAutofit fontScale="92500" lnSpcReduction="10000"/>
          </a:bodyPr>
          <a:lstStyle/>
          <a:p>
            <a:pPr>
              <a:lnSpc>
                <a:spcPct val="90000"/>
              </a:lnSpc>
            </a:pPr>
            <a:r>
              <a:rPr lang="en-US" sz="2400">
                <a:ea typeface="ＭＳ Ｐゴシック" panose="020B0600070205080204" pitchFamily="34" charset="-128"/>
              </a:rPr>
              <a:t>Developer’s</a:t>
            </a:r>
          </a:p>
          <a:p>
            <a:pPr lvl="1">
              <a:lnSpc>
                <a:spcPct val="90000"/>
              </a:lnSpc>
            </a:pPr>
            <a:r>
              <a:rPr lang="en-US" sz="2000">
                <a:ea typeface="ＭＳ Ｐゴシック" panose="020B0600070205080204" pitchFamily="34" charset="-128"/>
              </a:rPr>
              <a:t>Specification must be detailed enough to be implementable</a:t>
            </a:r>
          </a:p>
          <a:p>
            <a:pPr lvl="1">
              <a:lnSpc>
                <a:spcPct val="90000"/>
              </a:lnSpc>
            </a:pPr>
            <a:r>
              <a:rPr lang="en-US" sz="2000">
                <a:ea typeface="ＭＳ Ｐゴシック" panose="020B0600070205080204" pitchFamily="34" charset="-128"/>
              </a:rPr>
              <a:t>Unambiguous</a:t>
            </a:r>
          </a:p>
          <a:p>
            <a:pPr lvl="1">
              <a:lnSpc>
                <a:spcPct val="90000"/>
              </a:lnSpc>
            </a:pPr>
            <a:r>
              <a:rPr lang="en-US" sz="2000">
                <a:ea typeface="ＭＳ Ｐゴシック" panose="020B0600070205080204" pitchFamily="34" charset="-128"/>
              </a:rPr>
              <a:t>Self-consistent</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Client’s/user’s</a:t>
            </a:r>
          </a:p>
          <a:p>
            <a:pPr lvl="1">
              <a:lnSpc>
                <a:spcPct val="90000"/>
              </a:lnSpc>
            </a:pPr>
            <a:r>
              <a:rPr lang="en-US" sz="2000">
                <a:ea typeface="ＭＳ Ｐゴシック" panose="020B0600070205080204" pitchFamily="34" charset="-128"/>
              </a:rPr>
              <a:t>Specifications must be comprehensible</a:t>
            </a:r>
          </a:p>
          <a:p>
            <a:pPr lvl="1">
              <a:lnSpc>
                <a:spcPct val="90000"/>
              </a:lnSpc>
            </a:pPr>
            <a:r>
              <a:rPr lang="en-US" sz="2000">
                <a:ea typeface="ＭＳ Ｐゴシック" panose="020B0600070205080204" pitchFamily="34" charset="-128"/>
              </a:rPr>
              <a:t>Usually means: not too technical</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Legal</a:t>
            </a:r>
          </a:p>
          <a:p>
            <a:pPr lvl="1">
              <a:lnSpc>
                <a:spcPct val="90000"/>
              </a:lnSpc>
            </a:pPr>
            <a:r>
              <a:rPr lang="en-US" sz="2000">
                <a:ea typeface="ＭＳ Ｐゴシック" panose="020B0600070205080204" pitchFamily="34" charset="-128"/>
              </a:rPr>
              <a:t>Specification can be a contract</a:t>
            </a:r>
          </a:p>
          <a:p>
            <a:pPr lvl="1">
              <a:lnSpc>
                <a:spcPct val="90000"/>
              </a:lnSpc>
            </a:pPr>
            <a:r>
              <a:rPr lang="en-US" sz="2000">
                <a:ea typeface="ＭＳ Ｐゴシック" panose="020B0600070205080204" pitchFamily="34" charset="-128"/>
              </a:rPr>
              <a:t>Should include acceptance criteria</a:t>
            </a:r>
          </a:p>
          <a:p>
            <a:pPr lvl="2">
              <a:lnSpc>
                <a:spcPct val="90000"/>
              </a:lnSpc>
            </a:pPr>
            <a:r>
              <a:rPr lang="en-US" sz="1800">
                <a:ea typeface="ＭＳ Ｐゴシック" panose="020B0600070205080204" pitchFamily="34" charset="-128"/>
              </a:rPr>
              <a:t>If the software passes tests X, Y, and Z, it will be accepted</a:t>
            </a:r>
          </a:p>
        </p:txBody>
      </p:sp>
    </p:spTree>
    <p:extLst>
      <p:ext uri="{BB962C8B-B14F-4D97-AF65-F5344CB8AC3E}">
        <p14:creationId xmlns:p14="http://schemas.microsoft.com/office/powerpoint/2010/main" val="2085250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a:ea typeface="ＭＳ Ｐゴシック" panose="020B0600070205080204" pitchFamily="34" charset="-128"/>
              </a:rPr>
              <a:t>Informal Specifications</a:t>
            </a:r>
          </a:p>
        </p:txBody>
      </p:sp>
      <p:sp>
        <p:nvSpPr>
          <p:cNvPr id="125955" name="Rectangle 3"/>
          <p:cNvSpPr>
            <a:spLocks noGrp="1" noChangeArrowheads="1"/>
          </p:cNvSpPr>
          <p:nvPr>
            <p:ph idx="1"/>
          </p:nvPr>
        </p:nvSpPr>
        <p:spPr/>
        <p:txBody>
          <a:bodyPr/>
          <a:lstStyle/>
          <a:p>
            <a:r>
              <a:rPr lang="en-US">
                <a:ea typeface="ＭＳ Ｐゴシック" panose="020B0600070205080204" pitchFamily="34" charset="-128"/>
              </a:rPr>
              <a:t>Written in natural language </a:t>
            </a:r>
          </a:p>
          <a:p>
            <a:pPr lvl="1"/>
            <a:r>
              <a:rPr lang="en-US">
                <a:ea typeface="ＭＳ Ｐゴシック" panose="020B0600070205080204" pitchFamily="34" charset="-128"/>
              </a:rPr>
              <a:t>E.g., English</a:t>
            </a:r>
          </a:p>
          <a:p>
            <a:endParaRPr lang="en-US">
              <a:ea typeface="ＭＳ Ｐゴシック" panose="020B0600070205080204" pitchFamily="34" charset="-128"/>
            </a:endParaRPr>
          </a:p>
          <a:p>
            <a:r>
              <a:rPr lang="en-US">
                <a:ea typeface="ＭＳ Ｐゴシック" panose="020B0600070205080204" pitchFamily="34" charset="-128"/>
              </a:rPr>
              <a:t>Example</a:t>
            </a:r>
          </a:p>
          <a:p>
            <a:pPr lvl="1">
              <a:buFontTx/>
              <a:buNone/>
            </a:pPr>
            <a:r>
              <a:rPr lang="en-US">
                <a:latin typeface="Helvetica" panose="020B0604020202020204" pitchFamily="34" charset="0"/>
                <a:ea typeface="ＭＳ Ｐゴシック" panose="020B0600070205080204" pitchFamily="34" charset="-128"/>
                <a:cs typeface="Times New Roman" panose="02020603050405020304" pitchFamily="18" charset="0"/>
              </a:rPr>
              <a:t>“If sales for current month are below target sales, then report is to be printed, unless difference between target sales and actual sales is less than half of difference between target sales and actual sales in previous month, or if difference between target sales and actual sales for the current month is under 5%”</a:t>
            </a:r>
            <a:r>
              <a:rPr lang="en-US">
                <a:ea typeface="ＭＳ Ｐゴシック" panose="020B0600070205080204" pitchFamily="34" charset="-128"/>
              </a:rPr>
              <a:t> </a:t>
            </a:r>
          </a:p>
        </p:txBody>
      </p:sp>
    </p:spTree>
    <p:extLst>
      <p:ext uri="{BB962C8B-B14F-4D97-AF65-F5344CB8AC3E}">
        <p14:creationId xmlns:p14="http://schemas.microsoft.com/office/powerpoint/2010/main" val="3771252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r>
              <a:rPr lang="en-US">
                <a:ea typeface="ＭＳ Ｐゴシック" panose="020B0600070205080204" pitchFamily="34" charset="-128"/>
              </a:rPr>
              <a:t>Problems with Informal Specs</a:t>
            </a:r>
          </a:p>
        </p:txBody>
      </p:sp>
      <p:sp>
        <p:nvSpPr>
          <p:cNvPr id="63492"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Informal specs of any size inevitably suffer from serious problems</a:t>
            </a:r>
          </a:p>
          <a:p>
            <a:pPr lvl="1">
              <a:lnSpc>
                <a:spcPct val="90000"/>
              </a:lnSpc>
            </a:pPr>
            <a:r>
              <a:rPr lang="en-US">
                <a:ea typeface="ＭＳ Ｐゴシック" panose="020B0600070205080204" pitchFamily="34" charset="-128"/>
              </a:rPr>
              <a:t>Omissions</a:t>
            </a:r>
          </a:p>
          <a:p>
            <a:pPr lvl="2">
              <a:lnSpc>
                <a:spcPct val="90000"/>
              </a:lnSpc>
            </a:pPr>
            <a:r>
              <a:rPr lang="en-US">
                <a:ea typeface="ＭＳ Ｐゴシック" panose="020B0600070205080204" pitchFamily="34" charset="-128"/>
              </a:rPr>
              <a:t>Something missing</a:t>
            </a:r>
          </a:p>
          <a:p>
            <a:pPr lvl="1">
              <a:lnSpc>
                <a:spcPct val="90000"/>
              </a:lnSpc>
            </a:pPr>
            <a:r>
              <a:rPr lang="en-US">
                <a:ea typeface="ＭＳ Ｐゴシック" panose="020B0600070205080204" pitchFamily="34" charset="-128"/>
              </a:rPr>
              <a:t>Ambiguities</a:t>
            </a:r>
          </a:p>
          <a:p>
            <a:pPr lvl="2">
              <a:lnSpc>
                <a:spcPct val="90000"/>
              </a:lnSpc>
            </a:pPr>
            <a:r>
              <a:rPr lang="en-US">
                <a:ea typeface="ＭＳ Ｐゴシック" panose="020B0600070205080204" pitchFamily="34" charset="-128"/>
              </a:rPr>
              <a:t>Something open to multiple interpretations</a:t>
            </a:r>
          </a:p>
          <a:p>
            <a:pPr lvl="1">
              <a:lnSpc>
                <a:spcPct val="90000"/>
              </a:lnSpc>
            </a:pPr>
            <a:r>
              <a:rPr lang="en-US">
                <a:ea typeface="ＭＳ Ｐゴシック" panose="020B0600070205080204" pitchFamily="34" charset="-128"/>
              </a:rPr>
              <a:t>Contradictions</a:t>
            </a:r>
          </a:p>
          <a:p>
            <a:pPr lvl="2">
              <a:lnSpc>
                <a:spcPct val="90000"/>
              </a:lnSpc>
            </a:pPr>
            <a:r>
              <a:rPr lang="en-US">
                <a:ea typeface="ＭＳ Ｐゴシック" panose="020B0600070205080204" pitchFamily="34" charset="-128"/>
              </a:rPr>
              <a:t>Spec says “do A” and “do not do A”</a:t>
            </a:r>
          </a:p>
          <a:p>
            <a:pPr lvl="1">
              <a:lnSpc>
                <a:spcPct val="90000"/>
              </a:lnSpc>
            </a:pPr>
            <a:r>
              <a:rPr lang="en-US">
                <a:ea typeface="ＭＳ Ｐゴシック" panose="020B0600070205080204" pitchFamily="34" charset="-128"/>
              </a:rPr>
              <a:t>Amalgamation</a:t>
            </a:r>
          </a:p>
          <a:p>
            <a:pPr lvl="2">
              <a:lnSpc>
                <a:spcPct val="90000"/>
              </a:lnSpc>
            </a:pPr>
            <a:r>
              <a:rPr lang="en-US">
                <a:ea typeface="ＭＳ Ｐゴシック" panose="020B0600070205080204" pitchFamily="34" charset="-128"/>
              </a:rPr>
              <a:t>Different requirements mixed together</a:t>
            </a:r>
          </a:p>
          <a:p>
            <a:pPr lvl="2">
              <a:lnSpc>
                <a:spcPct val="90000"/>
              </a:lnSpc>
            </a:pPr>
            <a:endParaRPr lang="en-US">
              <a:ea typeface="ＭＳ Ｐゴシック" panose="020B0600070205080204" pitchFamily="34" charset="-128"/>
            </a:endParaRPr>
          </a:p>
          <a:p>
            <a:pPr>
              <a:lnSpc>
                <a:spcPct val="90000"/>
              </a:lnSpc>
              <a:buFontTx/>
              <a:buNone/>
            </a:pPr>
            <a:r>
              <a:rPr lang="en-US" i="1">
                <a:ea typeface="ＭＳ Ｐゴシック" panose="020B0600070205080204" pitchFamily="34" charset="-128"/>
              </a:rPr>
              <a:t>These problems will be faithfully implemented in the software unless found in the spec</a:t>
            </a:r>
          </a:p>
        </p:txBody>
      </p:sp>
    </p:spTree>
    <p:extLst>
      <p:ext uri="{BB962C8B-B14F-4D97-AF65-F5344CB8AC3E}">
        <p14:creationId xmlns:p14="http://schemas.microsoft.com/office/powerpoint/2010/main" val="2482076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p:txBody>
          <a:bodyPr/>
          <a:lstStyle/>
          <a:p>
            <a:r>
              <a:rPr lang="en-US">
                <a:ea typeface="ＭＳ Ｐゴシック" panose="020B0600070205080204" pitchFamily="34" charset="-128"/>
              </a:rPr>
              <a:t>Informal Specifications Revisited</a:t>
            </a:r>
          </a:p>
        </p:txBody>
      </p:sp>
      <p:sp>
        <p:nvSpPr>
          <p:cNvPr id="67588" name="Rectangle 3"/>
          <p:cNvSpPr>
            <a:spLocks noGrp="1" noChangeArrowheads="1"/>
          </p:cNvSpPr>
          <p:nvPr>
            <p:ph idx="1"/>
          </p:nvPr>
        </p:nvSpPr>
        <p:spPr/>
        <p:txBody>
          <a:bodyPr/>
          <a:lstStyle/>
          <a:p>
            <a:pPr lvl="1">
              <a:buFontTx/>
              <a:buNone/>
            </a:pPr>
            <a:r>
              <a:rPr lang="en-US">
                <a:latin typeface="Helvetica" panose="020B0604020202020204" pitchFamily="34" charset="0"/>
                <a:ea typeface="ＭＳ Ｐゴシック" panose="020B0600070205080204" pitchFamily="34" charset="-128"/>
                <a:cs typeface="Times New Roman" panose="02020603050405020304" pitchFamily="18" charset="0"/>
              </a:rPr>
              <a:t>“If sales for current month are below target sales, then report is to be printed, unless difference between target sales and actual sales is less than half of difference between target sales and actual sales in previous month, or if difference between target sales and actual sales for the current month is under 5%”</a:t>
            </a:r>
            <a:r>
              <a:rPr lang="en-US">
                <a:ea typeface="ＭＳ Ｐゴシック" panose="020B0600070205080204" pitchFamily="34" charset="-128"/>
              </a:rPr>
              <a:t> </a:t>
            </a:r>
          </a:p>
          <a:p>
            <a:pPr lvl="1">
              <a:buFontTx/>
              <a:buNone/>
            </a:pPr>
            <a:endParaRPr lang="en-US">
              <a:ea typeface="ＭＳ Ｐゴシック" panose="020B0600070205080204" pitchFamily="34" charset="-128"/>
            </a:endParaRPr>
          </a:p>
          <a:p>
            <a:pPr lvl="1">
              <a:buFontTx/>
              <a:buNone/>
            </a:pPr>
            <a:r>
              <a:rPr lang="en-US">
                <a:ea typeface="ＭＳ Ｐゴシック" panose="020B0600070205080204" pitchFamily="34" charset="-128"/>
              </a:rPr>
              <a:t>January: target $100K, actual $64K</a:t>
            </a:r>
          </a:p>
          <a:p>
            <a:pPr lvl="1">
              <a:buFontTx/>
              <a:buNone/>
            </a:pPr>
            <a:r>
              <a:rPr lang="en-US">
                <a:ea typeface="ＭＳ Ｐゴシック" panose="020B0600070205080204" pitchFamily="34" charset="-128"/>
              </a:rPr>
              <a:t>February: target $120K, actual $100K</a:t>
            </a:r>
          </a:p>
          <a:p>
            <a:pPr lvl="1">
              <a:buFontTx/>
              <a:buNone/>
            </a:pPr>
            <a:r>
              <a:rPr lang="en-US">
                <a:ea typeface="ＭＳ Ｐゴシック" panose="020B0600070205080204" pitchFamily="34" charset="-128"/>
              </a:rPr>
              <a:t>March: target $100K, actual $95,100</a:t>
            </a:r>
          </a:p>
        </p:txBody>
      </p:sp>
    </p:spTree>
    <p:extLst>
      <p:ext uri="{BB962C8B-B14F-4D97-AF65-F5344CB8AC3E}">
        <p14:creationId xmlns:p14="http://schemas.microsoft.com/office/powerpoint/2010/main" val="1589052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lstStyle/>
          <a:p>
            <a:r>
              <a:rPr lang="en-US">
                <a:ea typeface="ＭＳ Ｐゴシック" panose="020B0600070205080204" pitchFamily="34" charset="-128"/>
              </a:rPr>
              <a:t>Comments on Informal Specification</a:t>
            </a:r>
          </a:p>
        </p:txBody>
      </p:sp>
      <p:sp>
        <p:nvSpPr>
          <p:cNvPr id="69636" name="Rectangle 3"/>
          <p:cNvSpPr>
            <a:spLocks noGrp="1" noChangeArrowheads="1"/>
          </p:cNvSpPr>
          <p:nvPr>
            <p:ph idx="1"/>
          </p:nvPr>
        </p:nvSpPr>
        <p:spPr/>
        <p:txBody>
          <a:bodyPr/>
          <a:lstStyle/>
          <a:p>
            <a:r>
              <a:rPr lang="en-US">
                <a:ea typeface="ＭＳ Ｐゴシック" panose="020B0600070205080204" pitchFamily="34" charset="-128"/>
              </a:rPr>
              <a:t>Informal specification is universally reviled</a:t>
            </a:r>
          </a:p>
          <a:p>
            <a:pPr lvl="1"/>
            <a:r>
              <a:rPr lang="en-US">
                <a:ea typeface="ＭＳ Ｐゴシック" panose="020B0600070205080204" pitchFamily="34" charset="-128"/>
              </a:rPr>
              <a:t>By academics</a:t>
            </a:r>
          </a:p>
          <a:p>
            <a:pPr lvl="1"/>
            <a:r>
              <a:rPr lang="en-US">
                <a:ea typeface="ＭＳ Ｐゴシック" panose="020B0600070205080204" pitchFamily="34" charset="-128"/>
              </a:rPr>
              <a:t>By “how to” authors</a:t>
            </a:r>
          </a:p>
          <a:p>
            <a:pPr lvl="1"/>
            <a:endParaRPr lang="en-US">
              <a:ea typeface="ＭＳ Ｐゴシック" panose="020B0600070205080204" pitchFamily="34" charset="-128"/>
            </a:endParaRPr>
          </a:p>
          <a:p>
            <a:pPr lvl="1"/>
            <a:endParaRPr lang="en-US">
              <a:ea typeface="ＭＳ Ｐゴシック" panose="020B0600070205080204" pitchFamily="34" charset="-128"/>
            </a:endParaRPr>
          </a:p>
          <a:p>
            <a:r>
              <a:rPr lang="en-US">
                <a:ea typeface="ＭＳ Ｐゴシック" panose="020B0600070205080204" pitchFamily="34" charset="-128"/>
              </a:rPr>
              <a:t>Informal specification is also widely practiced</a:t>
            </a:r>
          </a:p>
          <a:p>
            <a:pPr lvl="1"/>
            <a:r>
              <a:rPr lang="en-US">
                <a:ea typeface="ＭＳ Ｐゴシック" panose="020B0600070205080204" pitchFamily="34" charset="-128"/>
              </a:rPr>
              <a:t>Why?</a:t>
            </a:r>
          </a:p>
        </p:txBody>
      </p:sp>
    </p:spTree>
    <p:extLst>
      <p:ext uri="{BB962C8B-B14F-4D97-AF65-F5344CB8AC3E}">
        <p14:creationId xmlns:p14="http://schemas.microsoft.com/office/powerpoint/2010/main" val="535403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a:lstStyle/>
          <a:p>
            <a:r>
              <a:rPr lang="en-US">
                <a:ea typeface="ＭＳ Ｐゴシック" panose="020B0600070205080204" pitchFamily="34" charset="-128"/>
              </a:rPr>
              <a:t>Why Do People Use Informal Specs?</a:t>
            </a:r>
          </a:p>
        </p:txBody>
      </p:sp>
      <p:sp>
        <p:nvSpPr>
          <p:cNvPr id="41989" name="Rectangle 3"/>
          <p:cNvSpPr>
            <a:spLocks noGrp="1" noChangeArrowheads="1"/>
          </p:cNvSpPr>
          <p:nvPr>
            <p:ph idx="1"/>
          </p:nvPr>
        </p:nvSpPr>
        <p:spPr/>
        <p:txBody>
          <a:bodyPr/>
          <a:lstStyle/>
          <a:p>
            <a:r>
              <a:rPr lang="en-US">
                <a:ea typeface="ＭＳ Ｐゴシック" panose="020B0600070205080204" pitchFamily="34" charset="-128"/>
              </a:rPr>
              <a:t>The common language is natural language</a:t>
            </a:r>
          </a:p>
          <a:p>
            <a:pPr lvl="1"/>
            <a:r>
              <a:rPr lang="en-US">
                <a:ea typeface="ＭＳ Ｐゴシック" panose="020B0600070205080204" pitchFamily="34" charset="-128"/>
              </a:rPr>
              <a:t>Customers can’t read formal specs</a:t>
            </a:r>
          </a:p>
          <a:p>
            <a:pPr lvl="1"/>
            <a:r>
              <a:rPr lang="en-US">
                <a:ea typeface="ＭＳ Ｐゴシック" panose="020B0600070205080204" pitchFamily="34" charset="-128"/>
              </a:rPr>
              <a:t>Neither can most programmers</a:t>
            </a:r>
          </a:p>
          <a:p>
            <a:pPr lvl="1"/>
            <a:r>
              <a:rPr lang="en-US">
                <a:ea typeface="ＭＳ Ｐゴシック" panose="020B0600070205080204" pitchFamily="34" charset="-128"/>
              </a:rPr>
              <a:t>Or most managers / lawyers</a:t>
            </a:r>
          </a:p>
          <a:p>
            <a:pPr lvl="1"/>
            <a:r>
              <a:rPr lang="en-US">
                <a:ea typeface="ＭＳ Ｐゴシック" panose="020B0600070205080204" pitchFamily="34" charset="-128"/>
              </a:rPr>
              <a:t>A least-common denominator effect takes hold</a:t>
            </a:r>
          </a:p>
          <a:p>
            <a:pPr lvl="1"/>
            <a:endParaRPr lang="en-US">
              <a:ea typeface="ＭＳ Ｐゴシック" panose="020B0600070205080204" pitchFamily="34" charset="-128"/>
            </a:endParaRPr>
          </a:p>
          <a:p>
            <a:r>
              <a:rPr lang="en-US">
                <a:ea typeface="ＭＳ Ｐゴシック" panose="020B0600070205080204" pitchFamily="34" charset="-128"/>
              </a:rPr>
              <a:t>Truly formal specs are very time-consuming</a:t>
            </a:r>
          </a:p>
          <a:p>
            <a:pPr lvl="1"/>
            <a:r>
              <a:rPr lang="en-US">
                <a:ea typeface="ＭＳ Ｐゴシック" panose="020B0600070205080204" pitchFamily="34" charset="-128"/>
              </a:rPr>
              <a:t>And hard to understand</a:t>
            </a:r>
          </a:p>
          <a:p>
            <a:pPr lvl="1"/>
            <a:r>
              <a:rPr lang="en-US">
                <a:ea typeface="ＭＳ Ｐゴシック" panose="020B0600070205080204" pitchFamily="34" charset="-128"/>
              </a:rPr>
              <a:t>And overkill for most projects</a:t>
            </a:r>
          </a:p>
        </p:txBody>
      </p:sp>
    </p:spTree>
    <p:extLst>
      <p:ext uri="{BB962C8B-B14F-4D97-AF65-F5344CB8AC3E}">
        <p14:creationId xmlns:p14="http://schemas.microsoft.com/office/powerpoint/2010/main" val="889079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a:lstStyle/>
          <a:p>
            <a:r>
              <a:rPr lang="en-US">
                <a:ea typeface="ＭＳ Ｐゴシック" panose="020B0600070205080204" pitchFamily="34" charset="-128"/>
              </a:rPr>
              <a:t>Semi-Formal Specs</a:t>
            </a:r>
          </a:p>
        </p:txBody>
      </p:sp>
      <p:sp>
        <p:nvSpPr>
          <p:cNvPr id="73732" name="Rectangle 3"/>
          <p:cNvSpPr>
            <a:spLocks noGrp="1" noChangeArrowheads="1"/>
          </p:cNvSpPr>
          <p:nvPr>
            <p:ph idx="1"/>
          </p:nvPr>
        </p:nvSpPr>
        <p:spPr/>
        <p:txBody>
          <a:bodyPr/>
          <a:lstStyle/>
          <a:p>
            <a:r>
              <a:rPr lang="en-US">
                <a:ea typeface="ＭＳ Ｐゴシック" panose="020B0600070205080204" pitchFamily="34" charset="-128"/>
              </a:rPr>
              <a:t>Best current practice is “semi-formal” specs</a:t>
            </a:r>
          </a:p>
          <a:p>
            <a:pPr lvl="1"/>
            <a:r>
              <a:rPr lang="en-US">
                <a:ea typeface="ＭＳ Ｐゴシック" panose="020B0600070205080204" pitchFamily="34" charset="-128"/>
              </a:rPr>
              <a:t>Allows more precision than natural language where desired</a:t>
            </a:r>
          </a:p>
          <a:p>
            <a:pPr lvl="1"/>
            <a:endParaRPr lang="en-US">
              <a:ea typeface="ＭＳ Ｐゴシック" panose="020B0600070205080204" pitchFamily="34" charset="-128"/>
            </a:endParaRPr>
          </a:p>
          <a:p>
            <a:r>
              <a:rPr lang="en-US">
                <a:ea typeface="ＭＳ Ｐゴシック" panose="020B0600070205080204" pitchFamily="34" charset="-128"/>
              </a:rPr>
              <a:t>Usually a boxes-and-arrows notation</a:t>
            </a:r>
          </a:p>
          <a:p>
            <a:pPr lvl="1"/>
            <a:r>
              <a:rPr lang="en-US">
                <a:ea typeface="ＭＳ Ｐゴシック" panose="020B0600070205080204" pitchFamily="34" charset="-128"/>
              </a:rPr>
              <a:t>Must pay attention to:</a:t>
            </a:r>
          </a:p>
          <a:p>
            <a:pPr lvl="1"/>
            <a:r>
              <a:rPr lang="en-US">
                <a:ea typeface="ＭＳ Ｐゴシック" panose="020B0600070205080204" pitchFamily="34" charset="-128"/>
              </a:rPr>
              <a:t>What boxes mean</a:t>
            </a:r>
          </a:p>
          <a:p>
            <a:pPr lvl="1"/>
            <a:r>
              <a:rPr lang="en-US">
                <a:ea typeface="ＭＳ Ｐゴシック" panose="020B0600070205080204" pitchFamily="34" charset="-128"/>
              </a:rPr>
              <a:t>What arrows mean</a:t>
            </a:r>
          </a:p>
          <a:p>
            <a:pPr lvl="1"/>
            <a:r>
              <a:rPr lang="en-US">
                <a:ea typeface="ＭＳ Ｐゴシック" panose="020B0600070205080204" pitchFamily="34" charset="-128"/>
              </a:rPr>
              <a:t>Different in different systems!</a:t>
            </a:r>
          </a:p>
          <a:p>
            <a:r>
              <a:rPr lang="en-US">
                <a:ea typeface="ＭＳ Ｐゴシック" panose="020B0600070205080204" pitchFamily="34" charset="-128"/>
              </a:rPr>
              <a:t>We’ll see one example (UML) next time</a:t>
            </a:r>
          </a:p>
          <a:p>
            <a:endParaRPr lang="en-US">
              <a:ea typeface="ＭＳ Ｐゴシック" panose="020B0600070205080204" pitchFamily="34" charset="-128"/>
            </a:endParaRPr>
          </a:p>
        </p:txBody>
      </p:sp>
    </p:spTree>
    <p:extLst>
      <p:ext uri="{BB962C8B-B14F-4D97-AF65-F5344CB8AC3E}">
        <p14:creationId xmlns:p14="http://schemas.microsoft.com/office/powerpoint/2010/main" val="232043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5581" y="1561514"/>
            <a:ext cx="9441437" cy="5030936"/>
          </a:xfrm>
        </p:spPr>
      </p:pic>
    </p:spTree>
    <p:extLst>
      <p:ext uri="{BB962C8B-B14F-4D97-AF65-F5344CB8AC3E}">
        <p14:creationId xmlns:p14="http://schemas.microsoft.com/office/powerpoint/2010/main" val="3423093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905000" y="266700"/>
            <a:ext cx="8382000" cy="1104900"/>
          </a:xfrm>
        </p:spPr>
        <p:txBody>
          <a:bodyPr/>
          <a:lstStyle/>
          <a:p>
            <a:r>
              <a:rPr lang="en-GB" sz="3200">
                <a:ea typeface="ＭＳ Ｐゴシック" panose="020B0600070205080204" pitchFamily="34" charset="-128"/>
              </a:rPr>
              <a:t>Functional and non-functional</a:t>
            </a:r>
            <a:endParaRPr lang="en-GB">
              <a:ea typeface="ＭＳ Ｐゴシック" panose="020B0600070205080204" pitchFamily="34" charset="-128"/>
            </a:endParaRPr>
          </a:p>
        </p:txBody>
      </p:sp>
      <p:sp>
        <p:nvSpPr>
          <p:cNvPr id="75779" name="Rectangle 3"/>
          <p:cNvSpPr>
            <a:spLocks noGrp="1" noChangeArrowheads="1"/>
          </p:cNvSpPr>
          <p:nvPr>
            <p:ph idx="1"/>
          </p:nvPr>
        </p:nvSpPr>
        <p:spPr/>
        <p:txBody>
          <a:bodyPr/>
          <a:lstStyle/>
          <a:p>
            <a:pPr>
              <a:lnSpc>
                <a:spcPct val="90000"/>
              </a:lnSpc>
            </a:pPr>
            <a:r>
              <a:rPr lang="en-GB" sz="2400">
                <a:ea typeface="ＭＳ Ｐゴシック" panose="020B0600070205080204" pitchFamily="34" charset="-128"/>
              </a:rPr>
              <a:t>Functional requirements</a:t>
            </a:r>
          </a:p>
          <a:p>
            <a:pPr lvl="1">
              <a:lnSpc>
                <a:spcPct val="90000"/>
              </a:lnSpc>
            </a:pPr>
            <a:r>
              <a:rPr lang="en-GB" sz="2000">
                <a:ea typeface="ＭＳ Ｐゴシック" panose="020B0600070205080204" pitchFamily="34" charset="-128"/>
              </a:rPr>
              <a:t>Statements of services the system should provide, how the system should react to particular inputs and how the system should behave in particular situations.</a:t>
            </a:r>
          </a:p>
          <a:p>
            <a:pPr>
              <a:lnSpc>
                <a:spcPct val="90000"/>
              </a:lnSpc>
            </a:pPr>
            <a:r>
              <a:rPr lang="en-GB" sz="2400">
                <a:ea typeface="ＭＳ Ｐゴシック" panose="020B0600070205080204" pitchFamily="34" charset="-128"/>
              </a:rPr>
              <a:t>Non-functional requirements</a:t>
            </a:r>
          </a:p>
          <a:p>
            <a:pPr lvl="1">
              <a:lnSpc>
                <a:spcPct val="90000"/>
              </a:lnSpc>
            </a:pPr>
            <a:r>
              <a:rPr lang="en-GB" sz="2000">
                <a:ea typeface="ＭＳ Ｐゴシック" panose="020B0600070205080204" pitchFamily="34" charset="-128"/>
              </a:rPr>
              <a:t>constraints on the services or functions offered by the system such as timing constraints, constraints on the development process, standards, etc.</a:t>
            </a:r>
          </a:p>
          <a:p>
            <a:pPr>
              <a:lnSpc>
                <a:spcPct val="90000"/>
              </a:lnSpc>
            </a:pPr>
            <a:r>
              <a:rPr lang="en-GB" sz="2400">
                <a:ea typeface="ＭＳ Ｐゴシック" panose="020B0600070205080204" pitchFamily="34" charset="-128"/>
              </a:rPr>
              <a:t>Domain requirements</a:t>
            </a:r>
          </a:p>
          <a:p>
            <a:pPr lvl="1">
              <a:lnSpc>
                <a:spcPct val="90000"/>
              </a:lnSpc>
            </a:pPr>
            <a:r>
              <a:rPr lang="en-GB" sz="2000">
                <a:ea typeface="ＭＳ Ｐゴシック" panose="020B0600070205080204" pitchFamily="34" charset="-128"/>
              </a:rPr>
              <a:t>Requirements that come from the application domain of the system and that reflect characteristics of that domain.</a:t>
            </a:r>
          </a:p>
          <a:p>
            <a:pPr>
              <a:lnSpc>
                <a:spcPct val="90000"/>
              </a:lnSpc>
            </a:pPr>
            <a:endParaRPr lang="en-GB" sz="2400">
              <a:ea typeface="ＭＳ Ｐゴシック" panose="020B0600070205080204" pitchFamily="34" charset="-128"/>
            </a:endParaRPr>
          </a:p>
        </p:txBody>
      </p:sp>
    </p:spTree>
    <p:extLst>
      <p:ext uri="{BB962C8B-B14F-4D97-AF65-F5344CB8AC3E}">
        <p14:creationId xmlns:p14="http://schemas.microsoft.com/office/powerpoint/2010/main" val="3501525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GB">
                <a:ea typeface="ＭＳ Ｐゴシック" panose="020B0600070205080204" pitchFamily="34" charset="-128"/>
              </a:rPr>
              <a:t>Functional requirements</a:t>
            </a:r>
          </a:p>
        </p:txBody>
      </p:sp>
      <p:sp>
        <p:nvSpPr>
          <p:cNvPr id="77827" name="Rectangle 3"/>
          <p:cNvSpPr>
            <a:spLocks noGrp="1" noChangeArrowheads="1"/>
          </p:cNvSpPr>
          <p:nvPr>
            <p:ph idx="1"/>
          </p:nvPr>
        </p:nvSpPr>
        <p:spPr/>
        <p:txBody>
          <a:bodyPr/>
          <a:lstStyle/>
          <a:p>
            <a:r>
              <a:rPr lang="en-GB">
                <a:ea typeface="ＭＳ Ｐゴシック" panose="020B0600070205080204" pitchFamily="34" charset="-128"/>
              </a:rPr>
              <a:t>Describe functionality or system services</a:t>
            </a:r>
          </a:p>
          <a:p>
            <a:endParaRPr lang="en-GB">
              <a:ea typeface="ＭＳ Ｐゴシック" panose="020B0600070205080204" pitchFamily="34" charset="-128"/>
            </a:endParaRPr>
          </a:p>
          <a:p>
            <a:endParaRPr lang="en-GB">
              <a:ea typeface="ＭＳ Ｐゴシック" panose="020B0600070205080204" pitchFamily="34" charset="-128"/>
            </a:endParaRPr>
          </a:p>
          <a:p>
            <a:r>
              <a:rPr lang="en-GB">
                <a:ea typeface="ＭＳ Ｐゴシック" panose="020B0600070205080204" pitchFamily="34" charset="-128"/>
              </a:rPr>
              <a:t>Functional user requirements may be high-level statements of what the system should do but functional system specifications should describe the system services in detail.</a:t>
            </a:r>
          </a:p>
        </p:txBody>
      </p:sp>
      <p:sp>
        <p:nvSpPr>
          <p:cNvPr id="7782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105217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ea typeface="ＭＳ Ｐゴシック" panose="020B0600070205080204" pitchFamily="34" charset="-128"/>
              </a:rPr>
              <a:t>The LIBSYS system</a:t>
            </a:r>
          </a:p>
        </p:txBody>
      </p:sp>
      <p:sp>
        <p:nvSpPr>
          <p:cNvPr id="79875" name="Rectangle 3"/>
          <p:cNvSpPr>
            <a:spLocks noGrp="1" noChangeArrowheads="1"/>
          </p:cNvSpPr>
          <p:nvPr>
            <p:ph idx="1"/>
          </p:nvPr>
        </p:nvSpPr>
        <p:spPr/>
        <p:txBody>
          <a:bodyPr/>
          <a:lstStyle/>
          <a:p>
            <a:r>
              <a:rPr lang="en-US">
                <a:ea typeface="ＭＳ Ｐゴシック" panose="020B0600070205080204" pitchFamily="34" charset="-128"/>
              </a:rPr>
              <a:t>A library system that provides a single interface to a number of databases of articles in different libraries.</a:t>
            </a:r>
          </a:p>
          <a:p>
            <a:r>
              <a:rPr lang="en-US">
                <a:ea typeface="ＭＳ Ｐゴシック" panose="020B0600070205080204" pitchFamily="34" charset="-128"/>
              </a:rPr>
              <a:t>Users can search for, download and print these articles for personal study.</a:t>
            </a:r>
          </a:p>
        </p:txBody>
      </p:sp>
    </p:spTree>
    <p:extLst>
      <p:ext uri="{BB962C8B-B14F-4D97-AF65-F5344CB8AC3E}">
        <p14:creationId xmlns:p14="http://schemas.microsoft.com/office/powerpoint/2010/main" val="3761275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905000" y="266700"/>
            <a:ext cx="8229600" cy="1104900"/>
          </a:xfrm>
        </p:spPr>
        <p:txBody>
          <a:bodyPr/>
          <a:lstStyle/>
          <a:p>
            <a:r>
              <a:rPr lang="en-GB" sz="3600">
                <a:ea typeface="ＭＳ Ｐゴシック" panose="020B0600070205080204" pitchFamily="34" charset="-128"/>
              </a:rPr>
              <a:t>Examples: functional requirements</a:t>
            </a:r>
            <a:endParaRPr lang="en-GB">
              <a:ea typeface="ＭＳ Ｐゴシック" panose="020B0600070205080204" pitchFamily="34" charset="-128"/>
            </a:endParaRPr>
          </a:p>
        </p:txBody>
      </p:sp>
      <p:sp>
        <p:nvSpPr>
          <p:cNvPr id="81923" name="Rectangle 3"/>
          <p:cNvSpPr>
            <a:spLocks noGrp="1" noChangeArrowheads="1"/>
          </p:cNvSpPr>
          <p:nvPr>
            <p:ph idx="1"/>
          </p:nvPr>
        </p:nvSpPr>
        <p:spPr/>
        <p:txBody>
          <a:bodyPr/>
          <a:lstStyle/>
          <a:p>
            <a:pPr algn="just">
              <a:spcBef>
                <a:spcPts val="600"/>
              </a:spcBef>
              <a:spcAft>
                <a:spcPts val="600"/>
              </a:spcAft>
            </a:pPr>
            <a:r>
              <a:rPr lang="en-GB">
                <a:ea typeface="ＭＳ Ｐゴシック" panose="020B0600070205080204" pitchFamily="34" charset="-128"/>
              </a:rPr>
              <a:t>The user shall be able to search either all of the initial set of databases or select a subset from it.</a:t>
            </a:r>
          </a:p>
          <a:p>
            <a:pPr algn="just">
              <a:spcAft>
                <a:spcPts val="600"/>
              </a:spcAft>
            </a:pPr>
            <a:r>
              <a:rPr lang="en-GB">
                <a:ea typeface="ＭＳ Ｐゴシック" panose="020B0600070205080204" pitchFamily="34" charset="-128"/>
              </a:rPr>
              <a:t>The system shall provide appropriate viewers for the user to read documents in the document store. </a:t>
            </a:r>
          </a:p>
          <a:p>
            <a:pPr algn="just"/>
            <a:r>
              <a:rPr lang="en-GB">
                <a:ea typeface="ＭＳ Ｐゴシック" panose="020B0600070205080204" pitchFamily="34" charset="-128"/>
              </a:rPr>
              <a:t>Every order shall be allocated a unique identifier (ORDER_ID) which the user shall be able to copy to the account’s permanent storage area.</a:t>
            </a:r>
          </a:p>
        </p:txBody>
      </p:sp>
      <p:sp>
        <p:nvSpPr>
          <p:cNvPr id="819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35080620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a:ea typeface="ＭＳ Ｐゴシック" panose="020B0600070205080204" pitchFamily="34" charset="-128"/>
              </a:rPr>
              <a:t>Example of Requirements imprecision</a:t>
            </a:r>
          </a:p>
        </p:txBody>
      </p:sp>
      <p:sp>
        <p:nvSpPr>
          <p:cNvPr id="83971" name="Rectangle 3"/>
          <p:cNvSpPr>
            <a:spLocks noGrp="1" noChangeArrowheads="1"/>
          </p:cNvSpPr>
          <p:nvPr>
            <p:ph idx="1"/>
          </p:nvPr>
        </p:nvSpPr>
        <p:spPr/>
        <p:txBody>
          <a:bodyPr/>
          <a:lstStyle/>
          <a:p>
            <a:r>
              <a:rPr lang="en-GB">
                <a:ea typeface="ＭＳ Ｐゴシック" panose="020B0600070205080204" pitchFamily="34" charset="-128"/>
              </a:rPr>
              <a:t>Ambiguous requirements may be interpreted in different ways by developers and users.</a:t>
            </a:r>
          </a:p>
          <a:p>
            <a:endParaRPr lang="en-GB">
              <a:ea typeface="ＭＳ Ｐゴシック" panose="020B0600070205080204" pitchFamily="34" charset="-128"/>
            </a:endParaRPr>
          </a:p>
          <a:p>
            <a:r>
              <a:rPr lang="en-GB">
                <a:ea typeface="ＭＳ Ｐゴシック" panose="020B0600070205080204" pitchFamily="34" charset="-128"/>
              </a:rPr>
              <a:t>Consider the term ‘appropriate viewers’</a:t>
            </a:r>
          </a:p>
          <a:p>
            <a:pPr lvl="1"/>
            <a:r>
              <a:rPr lang="en-GB">
                <a:ea typeface="ＭＳ Ｐゴシック" panose="020B0600070205080204" pitchFamily="34" charset="-128"/>
              </a:rPr>
              <a:t>User intention - special purpose viewer for each different document type;</a:t>
            </a:r>
          </a:p>
          <a:p>
            <a:pPr lvl="1"/>
            <a:r>
              <a:rPr lang="en-GB">
                <a:ea typeface="ＭＳ Ｐゴシック" panose="020B0600070205080204" pitchFamily="34" charset="-128"/>
              </a:rPr>
              <a:t>Developer interpretation - Provide a text viewer that shows the contents of the document.</a:t>
            </a:r>
          </a:p>
        </p:txBody>
      </p:sp>
    </p:spTree>
    <p:extLst>
      <p:ext uri="{BB962C8B-B14F-4D97-AF65-F5344CB8AC3E}">
        <p14:creationId xmlns:p14="http://schemas.microsoft.com/office/powerpoint/2010/main" val="1850624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Non-functional requirements</a:t>
            </a:r>
          </a:p>
        </p:txBody>
      </p:sp>
      <p:sp>
        <p:nvSpPr>
          <p:cNvPr id="86019" name="Rectangle 3"/>
          <p:cNvSpPr>
            <a:spLocks noGrp="1" noChangeArrowheads="1"/>
          </p:cNvSpPr>
          <p:nvPr>
            <p:ph idx="1"/>
          </p:nvPr>
        </p:nvSpPr>
        <p:spPr/>
        <p:txBody>
          <a:bodyPr vert="horz" lIns="90487" tIns="44450" rIns="90487" bIns="44450" rtlCol="0">
            <a:normAutofit/>
          </a:bodyPr>
          <a:lstStyle/>
          <a:p>
            <a:pPr>
              <a:lnSpc>
                <a:spcPct val="90000"/>
              </a:lnSpc>
            </a:pPr>
            <a:r>
              <a:rPr lang="en-GB">
                <a:ea typeface="ＭＳ Ｐゴシック" panose="020B0600070205080204" pitchFamily="34" charset="-128"/>
              </a:rPr>
              <a:t>These define system properties and constraints e.g. reliability, response time and storage requirements. Constraints are I/O device capability, system representations, etc.</a:t>
            </a:r>
          </a:p>
          <a:p>
            <a:pPr>
              <a:lnSpc>
                <a:spcPct val="90000"/>
              </a:lnSpc>
            </a:pPr>
            <a:r>
              <a:rPr lang="en-GB">
                <a:ea typeface="ＭＳ Ｐゴシック" panose="020B0600070205080204" pitchFamily="34" charset="-128"/>
              </a:rPr>
              <a:t>Process requirements may also be specified mandating a particular process, programming language, or development method.</a:t>
            </a:r>
          </a:p>
          <a:p>
            <a:pPr>
              <a:lnSpc>
                <a:spcPct val="90000"/>
              </a:lnSpc>
            </a:pPr>
            <a:r>
              <a:rPr lang="en-GB">
                <a:ea typeface="ＭＳ Ｐゴシック" panose="020B0600070205080204" pitchFamily="34" charset="-128"/>
              </a:rPr>
              <a:t>Non-functional requirements may be more critical than functional requirements. If these are not met, the system is useless.</a:t>
            </a:r>
          </a:p>
        </p:txBody>
      </p:sp>
      <p:sp>
        <p:nvSpPr>
          <p:cNvPr id="860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3233380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Non-functional classifications</a:t>
            </a:r>
          </a:p>
        </p:txBody>
      </p:sp>
      <p:sp>
        <p:nvSpPr>
          <p:cNvPr id="88067" name="Rectangle 3"/>
          <p:cNvSpPr>
            <a:spLocks noGrp="1" noChangeArrowheads="1"/>
          </p:cNvSpPr>
          <p:nvPr>
            <p:ph idx="1"/>
          </p:nvPr>
        </p:nvSpPr>
        <p:spPr/>
        <p:txBody>
          <a:bodyPr vert="horz" lIns="90487" tIns="44450" rIns="90487" bIns="44450" rtlCol="0">
            <a:normAutofit/>
          </a:bodyPr>
          <a:lstStyle/>
          <a:p>
            <a:r>
              <a:rPr lang="en-GB" sz="2400">
                <a:ea typeface="ＭＳ Ｐゴシック" panose="020B0600070205080204" pitchFamily="34" charset="-128"/>
              </a:rPr>
              <a:t>Product requirements</a:t>
            </a:r>
          </a:p>
          <a:p>
            <a:pPr lvl="1"/>
            <a:r>
              <a:rPr lang="en-GB" sz="2000">
                <a:ea typeface="ＭＳ Ｐゴシック" panose="020B0600070205080204" pitchFamily="34" charset="-128"/>
              </a:rPr>
              <a:t>Requirements which specify that the delivered product must behave in a particular way e.g. execution speed, reliability, etc.</a:t>
            </a:r>
          </a:p>
          <a:p>
            <a:r>
              <a:rPr lang="en-GB" sz="2400">
                <a:ea typeface="ＭＳ Ｐゴシック" panose="020B0600070205080204" pitchFamily="34" charset="-128"/>
              </a:rPr>
              <a:t>Organizational requirements</a:t>
            </a:r>
          </a:p>
          <a:p>
            <a:pPr lvl="1"/>
            <a:r>
              <a:rPr lang="en-GB" sz="2000">
                <a:ea typeface="ＭＳ Ｐゴシック" panose="020B0600070205080204" pitchFamily="34" charset="-128"/>
              </a:rPr>
              <a:t>Requirements which are a consequence of organisational policies and procedures e.g. process standards used, implementation requirements, etc.</a:t>
            </a:r>
          </a:p>
          <a:p>
            <a:r>
              <a:rPr lang="en-GB" sz="2400">
                <a:ea typeface="ＭＳ Ｐゴシック" panose="020B0600070205080204" pitchFamily="34" charset="-128"/>
              </a:rPr>
              <a:t>External requirements</a:t>
            </a:r>
          </a:p>
          <a:p>
            <a:pPr lvl="1"/>
            <a:r>
              <a:rPr lang="en-GB" sz="2000">
                <a:ea typeface="ＭＳ Ｐゴシック" panose="020B0600070205080204" pitchFamily="34" charset="-128"/>
              </a:rPr>
              <a:t>Requirements which arise from factors which are external to the system and its development process e.g. interoperability requirements, legislative requirements, etc.</a:t>
            </a:r>
          </a:p>
        </p:txBody>
      </p:sp>
      <p:sp>
        <p:nvSpPr>
          <p:cNvPr id="8806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1845600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069848" y="76667"/>
            <a:ext cx="10058400" cy="1609344"/>
          </a:xfrm>
        </p:spPr>
        <p:txBody>
          <a:bodyPr vert="horz" lIns="90487" tIns="44450" rIns="90487" bIns="44450" rtlCol="0" anchor="ctr">
            <a:normAutofit/>
          </a:bodyPr>
          <a:lstStyle/>
          <a:p>
            <a:r>
              <a:rPr lang="en-GB" dirty="0">
                <a:ea typeface="ＭＳ Ｐゴシック" panose="020B0600070205080204" pitchFamily="34" charset="-128"/>
              </a:rPr>
              <a:t>Non-functional requirement types</a:t>
            </a:r>
          </a:p>
        </p:txBody>
      </p:sp>
      <p:sp>
        <p:nvSpPr>
          <p:cNvPr id="90115" name="Rectangle 4"/>
          <p:cNvSpPr>
            <a:spLocks noChangeArrowheads="1"/>
          </p:cNvSpPr>
          <p:nvPr/>
        </p:nvSpPr>
        <p:spPr bwMode="auto">
          <a:xfrm>
            <a:off x="1876425" y="1447800"/>
            <a:ext cx="8580438" cy="4953000"/>
          </a:xfrm>
          <a:prstGeom prst="rect">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grpSp>
        <p:nvGrpSpPr>
          <p:cNvPr id="90117" name="Group 4"/>
          <p:cNvGrpSpPr>
            <a:grpSpLocks noChangeAspect="1"/>
          </p:cNvGrpSpPr>
          <p:nvPr/>
        </p:nvGrpSpPr>
        <p:grpSpPr bwMode="auto">
          <a:xfrm>
            <a:off x="2297114" y="1600200"/>
            <a:ext cx="7737475" cy="4700588"/>
            <a:chOff x="487" y="1008"/>
            <a:chExt cx="4874" cy="2961"/>
          </a:xfrm>
        </p:grpSpPr>
        <p:sp>
          <p:nvSpPr>
            <p:cNvPr id="90118" name="AutoShape 3"/>
            <p:cNvSpPr>
              <a:spLocks noChangeAspect="1" noChangeArrowheads="1" noTextEdit="1"/>
            </p:cNvSpPr>
            <p:nvPr/>
          </p:nvSpPr>
          <p:spPr bwMode="auto">
            <a:xfrm>
              <a:off x="487" y="1008"/>
              <a:ext cx="4874" cy="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0119" name="Rectangle 5"/>
            <p:cNvSpPr>
              <a:spLocks noChangeArrowheads="1"/>
            </p:cNvSpPr>
            <p:nvPr/>
          </p:nvSpPr>
          <p:spPr bwMode="auto">
            <a:xfrm>
              <a:off x="487" y="1008"/>
              <a:ext cx="4874" cy="2961"/>
            </a:xfrm>
            <a:prstGeom prst="rect">
              <a:avLst/>
            </a:prstGeom>
            <a:noFill/>
            <a:ln w="0">
              <a:solidFill>
                <a:srgbClr val="FFFFFE"/>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0" name="Rectangle 6"/>
            <p:cNvSpPr>
              <a:spLocks noChangeArrowheads="1"/>
            </p:cNvSpPr>
            <p:nvPr/>
          </p:nvSpPr>
          <p:spPr bwMode="auto">
            <a:xfrm>
              <a:off x="590"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1" name="Rectangle 7"/>
            <p:cNvSpPr>
              <a:spLocks noChangeArrowheads="1"/>
            </p:cNvSpPr>
            <p:nvPr/>
          </p:nvSpPr>
          <p:spPr bwMode="auto">
            <a:xfrm>
              <a:off x="1368"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2" name="Rectangle 8"/>
            <p:cNvSpPr>
              <a:spLocks noChangeArrowheads="1"/>
            </p:cNvSpPr>
            <p:nvPr/>
          </p:nvSpPr>
          <p:spPr bwMode="auto">
            <a:xfrm>
              <a:off x="533" y="3015"/>
              <a:ext cx="663"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3" name="Rectangle 9"/>
            <p:cNvSpPr>
              <a:spLocks noChangeArrowheads="1"/>
            </p:cNvSpPr>
            <p:nvPr/>
          </p:nvSpPr>
          <p:spPr bwMode="auto">
            <a:xfrm>
              <a:off x="979"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4" name="Rectangle 10"/>
            <p:cNvSpPr>
              <a:spLocks noChangeArrowheads="1"/>
            </p:cNvSpPr>
            <p:nvPr/>
          </p:nvSpPr>
          <p:spPr bwMode="auto">
            <a:xfrm>
              <a:off x="1768"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5" name="Rectangle 11"/>
            <p:cNvSpPr>
              <a:spLocks noChangeArrowheads="1"/>
            </p:cNvSpPr>
            <p:nvPr/>
          </p:nvSpPr>
          <p:spPr bwMode="auto">
            <a:xfrm>
              <a:off x="2546"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6" name="Rectangle 12"/>
            <p:cNvSpPr>
              <a:spLocks noChangeArrowheads="1"/>
            </p:cNvSpPr>
            <p:nvPr/>
          </p:nvSpPr>
          <p:spPr bwMode="auto">
            <a:xfrm>
              <a:off x="3427" y="2358"/>
              <a:ext cx="721"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7" name="Rectangle 13"/>
            <p:cNvSpPr>
              <a:spLocks noChangeArrowheads="1"/>
            </p:cNvSpPr>
            <p:nvPr/>
          </p:nvSpPr>
          <p:spPr bwMode="auto">
            <a:xfrm>
              <a:off x="4240" y="2358"/>
              <a:ext cx="663"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8" name="Rectangle 14"/>
            <p:cNvSpPr>
              <a:spLocks noChangeArrowheads="1"/>
            </p:cNvSpPr>
            <p:nvPr/>
          </p:nvSpPr>
          <p:spPr bwMode="auto">
            <a:xfrm>
              <a:off x="4686" y="3015"/>
              <a:ext cx="664"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9" name="Rectangle 15"/>
            <p:cNvSpPr>
              <a:spLocks noChangeArrowheads="1"/>
            </p:cNvSpPr>
            <p:nvPr/>
          </p:nvSpPr>
          <p:spPr bwMode="auto">
            <a:xfrm>
              <a:off x="2970" y="3015"/>
              <a:ext cx="721"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0" name="Rectangle 16"/>
            <p:cNvSpPr>
              <a:spLocks noChangeArrowheads="1"/>
            </p:cNvSpPr>
            <p:nvPr/>
          </p:nvSpPr>
          <p:spPr bwMode="auto">
            <a:xfrm>
              <a:off x="3782" y="3015"/>
              <a:ext cx="664"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1" name="Rectangle 17"/>
            <p:cNvSpPr>
              <a:spLocks noChangeArrowheads="1"/>
            </p:cNvSpPr>
            <p:nvPr/>
          </p:nvSpPr>
          <p:spPr bwMode="auto">
            <a:xfrm>
              <a:off x="2215" y="3015"/>
              <a:ext cx="663"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2" name="Rectangle 18"/>
            <p:cNvSpPr>
              <a:spLocks noChangeArrowheads="1"/>
            </p:cNvSpPr>
            <p:nvPr/>
          </p:nvSpPr>
          <p:spPr bwMode="auto">
            <a:xfrm>
              <a:off x="4686"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3" name="Rectangle 19"/>
            <p:cNvSpPr>
              <a:spLocks noChangeArrowheads="1"/>
            </p:cNvSpPr>
            <p:nvPr/>
          </p:nvSpPr>
          <p:spPr bwMode="auto">
            <a:xfrm>
              <a:off x="3908"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4" name="Rectangle 20"/>
            <p:cNvSpPr>
              <a:spLocks noChangeArrowheads="1"/>
            </p:cNvSpPr>
            <p:nvPr/>
          </p:nvSpPr>
          <p:spPr bwMode="auto">
            <a:xfrm>
              <a:off x="1768" y="1714"/>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5" name="Rectangle 21"/>
            <p:cNvSpPr>
              <a:spLocks noChangeArrowheads="1"/>
            </p:cNvSpPr>
            <p:nvPr/>
          </p:nvSpPr>
          <p:spPr bwMode="auto">
            <a:xfrm>
              <a:off x="3004" y="1714"/>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6" name="Rectangle 22"/>
            <p:cNvSpPr>
              <a:spLocks noChangeArrowheads="1"/>
            </p:cNvSpPr>
            <p:nvPr/>
          </p:nvSpPr>
          <p:spPr bwMode="auto">
            <a:xfrm>
              <a:off x="4240" y="1714"/>
              <a:ext cx="663"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7" name="Rectangle 23"/>
            <p:cNvSpPr>
              <a:spLocks noChangeArrowheads="1"/>
            </p:cNvSpPr>
            <p:nvPr/>
          </p:nvSpPr>
          <p:spPr bwMode="auto">
            <a:xfrm>
              <a:off x="2981" y="1058"/>
              <a:ext cx="698"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8" name="Line 24"/>
            <p:cNvSpPr>
              <a:spLocks noChangeShapeType="1"/>
            </p:cNvSpPr>
            <p:nvPr/>
          </p:nvSpPr>
          <p:spPr bwMode="auto">
            <a:xfrm>
              <a:off x="3302" y="1169"/>
              <a:ext cx="1" cy="195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9" name="Freeform 25"/>
            <p:cNvSpPr>
              <a:spLocks/>
            </p:cNvSpPr>
            <p:nvPr/>
          </p:nvSpPr>
          <p:spPr bwMode="auto">
            <a:xfrm>
              <a:off x="2066" y="1491"/>
              <a:ext cx="2471" cy="979"/>
            </a:xfrm>
            <a:custGeom>
              <a:avLst/>
              <a:gdLst>
                <a:gd name="T0" fmla="*/ 2471 w 2471"/>
                <a:gd name="T1" fmla="*/ 979 h 979"/>
                <a:gd name="T2" fmla="*/ 2471 w 2471"/>
                <a:gd name="T3" fmla="*/ 0 h 979"/>
                <a:gd name="T4" fmla="*/ 0 w 2471"/>
                <a:gd name="T5" fmla="*/ 0 h 979"/>
                <a:gd name="T6" fmla="*/ 0 w 2471"/>
                <a:gd name="T7" fmla="*/ 979 h 979"/>
                <a:gd name="T8" fmla="*/ 0 60000 65536"/>
                <a:gd name="T9" fmla="*/ 0 60000 65536"/>
                <a:gd name="T10" fmla="*/ 0 60000 65536"/>
                <a:gd name="T11" fmla="*/ 0 60000 65536"/>
                <a:gd name="T12" fmla="*/ 0 w 2471"/>
                <a:gd name="T13" fmla="*/ 0 h 979"/>
                <a:gd name="T14" fmla="*/ 2471 w 2471"/>
                <a:gd name="T15" fmla="*/ 979 h 979"/>
              </a:gdLst>
              <a:ahLst/>
              <a:cxnLst>
                <a:cxn ang="T8">
                  <a:pos x="T0" y="T1"/>
                </a:cxn>
                <a:cxn ang="T9">
                  <a:pos x="T2" y="T3"/>
                </a:cxn>
                <a:cxn ang="T10">
                  <a:pos x="T4" y="T5"/>
                </a:cxn>
                <a:cxn ang="T11">
                  <a:pos x="T6" y="T7"/>
                </a:cxn>
              </a:cxnLst>
              <a:rect l="T12" t="T13" r="T14" b="T15"/>
              <a:pathLst>
                <a:path w="2471" h="979">
                  <a:moveTo>
                    <a:pt x="2471" y="979"/>
                  </a:moveTo>
                  <a:lnTo>
                    <a:pt x="2471" y="0"/>
                  </a:lnTo>
                  <a:lnTo>
                    <a:pt x="0" y="0"/>
                  </a:lnTo>
                  <a:lnTo>
                    <a:pt x="0" y="979"/>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0" name="Freeform 26"/>
            <p:cNvSpPr>
              <a:spLocks/>
            </p:cNvSpPr>
            <p:nvPr/>
          </p:nvSpPr>
          <p:spPr bwMode="auto">
            <a:xfrm>
              <a:off x="830" y="2148"/>
              <a:ext cx="2014" cy="830"/>
            </a:xfrm>
            <a:custGeom>
              <a:avLst/>
              <a:gdLst>
                <a:gd name="T0" fmla="*/ 2014 w 2014"/>
                <a:gd name="T1" fmla="*/ 322 h 830"/>
                <a:gd name="T2" fmla="*/ 2014 w 2014"/>
                <a:gd name="T3" fmla="*/ 0 h 830"/>
                <a:gd name="T4" fmla="*/ 0 w 2014"/>
                <a:gd name="T5" fmla="*/ 0 h 830"/>
                <a:gd name="T6" fmla="*/ 0 w 2014"/>
                <a:gd name="T7" fmla="*/ 830 h 830"/>
                <a:gd name="T8" fmla="*/ 0 60000 65536"/>
                <a:gd name="T9" fmla="*/ 0 60000 65536"/>
                <a:gd name="T10" fmla="*/ 0 60000 65536"/>
                <a:gd name="T11" fmla="*/ 0 60000 65536"/>
                <a:gd name="T12" fmla="*/ 0 w 2014"/>
                <a:gd name="T13" fmla="*/ 0 h 830"/>
                <a:gd name="T14" fmla="*/ 2014 w 2014"/>
                <a:gd name="T15" fmla="*/ 830 h 830"/>
              </a:gdLst>
              <a:ahLst/>
              <a:cxnLst>
                <a:cxn ang="T8">
                  <a:pos x="T0" y="T1"/>
                </a:cxn>
                <a:cxn ang="T9">
                  <a:pos x="T2" y="T3"/>
                </a:cxn>
                <a:cxn ang="T10">
                  <a:pos x="T4" y="T5"/>
                </a:cxn>
                <a:cxn ang="T11">
                  <a:pos x="T6" y="T7"/>
                </a:cxn>
              </a:cxnLst>
              <a:rect l="T12" t="T13" r="T14" b="T15"/>
              <a:pathLst>
                <a:path w="2014" h="830">
                  <a:moveTo>
                    <a:pt x="2014" y="322"/>
                  </a:moveTo>
                  <a:lnTo>
                    <a:pt x="2014" y="0"/>
                  </a:lnTo>
                  <a:lnTo>
                    <a:pt x="0" y="0"/>
                  </a:lnTo>
                  <a:lnTo>
                    <a:pt x="0" y="83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1" name="Freeform 27"/>
            <p:cNvSpPr>
              <a:spLocks/>
            </p:cNvSpPr>
            <p:nvPr/>
          </p:nvSpPr>
          <p:spPr bwMode="auto">
            <a:xfrm>
              <a:off x="3748" y="2148"/>
              <a:ext cx="1235" cy="830"/>
            </a:xfrm>
            <a:custGeom>
              <a:avLst/>
              <a:gdLst>
                <a:gd name="T0" fmla="*/ 0 w 1235"/>
                <a:gd name="T1" fmla="*/ 322 h 830"/>
                <a:gd name="T2" fmla="*/ 0 w 1235"/>
                <a:gd name="T3" fmla="*/ 0 h 830"/>
                <a:gd name="T4" fmla="*/ 1235 w 1235"/>
                <a:gd name="T5" fmla="*/ 0 h 830"/>
                <a:gd name="T6" fmla="*/ 1235 w 1235"/>
                <a:gd name="T7" fmla="*/ 830 h 830"/>
                <a:gd name="T8" fmla="*/ 0 60000 65536"/>
                <a:gd name="T9" fmla="*/ 0 60000 65536"/>
                <a:gd name="T10" fmla="*/ 0 60000 65536"/>
                <a:gd name="T11" fmla="*/ 0 60000 65536"/>
                <a:gd name="T12" fmla="*/ 0 w 1235"/>
                <a:gd name="T13" fmla="*/ 0 h 830"/>
                <a:gd name="T14" fmla="*/ 1235 w 1235"/>
                <a:gd name="T15" fmla="*/ 830 h 830"/>
              </a:gdLst>
              <a:ahLst/>
              <a:cxnLst>
                <a:cxn ang="T8">
                  <a:pos x="T0" y="T1"/>
                </a:cxn>
                <a:cxn ang="T9">
                  <a:pos x="T2" y="T3"/>
                </a:cxn>
                <a:cxn ang="T10">
                  <a:pos x="T4" y="T5"/>
                </a:cxn>
                <a:cxn ang="T11">
                  <a:pos x="T6" y="T7"/>
                </a:cxn>
              </a:cxnLst>
              <a:rect l="T12" t="T13" r="T14" b="T15"/>
              <a:pathLst>
                <a:path w="1235" h="830">
                  <a:moveTo>
                    <a:pt x="0" y="322"/>
                  </a:moveTo>
                  <a:lnTo>
                    <a:pt x="0" y="0"/>
                  </a:lnTo>
                  <a:lnTo>
                    <a:pt x="1235" y="0"/>
                  </a:lnTo>
                  <a:lnTo>
                    <a:pt x="1235" y="83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2" name="Line 28"/>
            <p:cNvSpPr>
              <a:spLocks noChangeShapeType="1"/>
            </p:cNvSpPr>
            <p:nvPr/>
          </p:nvSpPr>
          <p:spPr bwMode="auto">
            <a:xfrm>
              <a:off x="4983" y="3127"/>
              <a:ext cx="1" cy="656"/>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3" name="Freeform 29"/>
            <p:cNvSpPr>
              <a:spLocks/>
            </p:cNvSpPr>
            <p:nvPr/>
          </p:nvSpPr>
          <p:spPr bwMode="auto">
            <a:xfrm>
              <a:off x="4205" y="3449"/>
              <a:ext cx="778" cy="334"/>
            </a:xfrm>
            <a:custGeom>
              <a:avLst/>
              <a:gdLst>
                <a:gd name="T0" fmla="*/ 0 w 778"/>
                <a:gd name="T1" fmla="*/ 334 h 334"/>
                <a:gd name="T2" fmla="*/ 0 w 778"/>
                <a:gd name="T3" fmla="*/ 0 h 334"/>
                <a:gd name="T4" fmla="*/ 778 w 778"/>
                <a:gd name="T5" fmla="*/ 0 h 334"/>
                <a:gd name="T6" fmla="*/ 0 60000 65536"/>
                <a:gd name="T7" fmla="*/ 0 60000 65536"/>
                <a:gd name="T8" fmla="*/ 0 60000 65536"/>
                <a:gd name="T9" fmla="*/ 0 w 778"/>
                <a:gd name="T10" fmla="*/ 0 h 334"/>
                <a:gd name="T11" fmla="*/ 778 w 778"/>
                <a:gd name="T12" fmla="*/ 334 h 334"/>
              </a:gdLst>
              <a:ahLst/>
              <a:cxnLst>
                <a:cxn ang="T6">
                  <a:pos x="T0" y="T1"/>
                </a:cxn>
                <a:cxn ang="T7">
                  <a:pos x="T2" y="T3"/>
                </a:cxn>
                <a:cxn ang="T8">
                  <a:pos x="T4" y="T5"/>
                </a:cxn>
              </a:cxnLst>
              <a:rect l="T9" t="T10" r="T11" b="T12"/>
              <a:pathLst>
                <a:path w="778" h="334">
                  <a:moveTo>
                    <a:pt x="0" y="334"/>
                  </a:moveTo>
                  <a:lnTo>
                    <a:pt x="0" y="0"/>
                  </a:lnTo>
                  <a:lnTo>
                    <a:pt x="778" y="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4" name="Freeform 30"/>
            <p:cNvSpPr>
              <a:spLocks/>
            </p:cNvSpPr>
            <p:nvPr/>
          </p:nvSpPr>
          <p:spPr bwMode="auto">
            <a:xfrm>
              <a:off x="2524" y="2804"/>
              <a:ext cx="1556" cy="323"/>
            </a:xfrm>
            <a:custGeom>
              <a:avLst/>
              <a:gdLst>
                <a:gd name="T0" fmla="*/ 1556 w 1556"/>
                <a:gd name="T1" fmla="*/ 323 h 323"/>
                <a:gd name="T2" fmla="*/ 1556 w 1556"/>
                <a:gd name="T3" fmla="*/ 0 h 323"/>
                <a:gd name="T4" fmla="*/ 0 w 1556"/>
                <a:gd name="T5" fmla="*/ 0 h 323"/>
                <a:gd name="T6" fmla="*/ 0 w 1556"/>
                <a:gd name="T7" fmla="*/ 323 h 323"/>
                <a:gd name="T8" fmla="*/ 0 60000 65536"/>
                <a:gd name="T9" fmla="*/ 0 60000 65536"/>
                <a:gd name="T10" fmla="*/ 0 60000 65536"/>
                <a:gd name="T11" fmla="*/ 0 60000 65536"/>
                <a:gd name="T12" fmla="*/ 0 w 1556"/>
                <a:gd name="T13" fmla="*/ 0 h 323"/>
                <a:gd name="T14" fmla="*/ 1556 w 1556"/>
                <a:gd name="T15" fmla="*/ 323 h 323"/>
              </a:gdLst>
              <a:ahLst/>
              <a:cxnLst>
                <a:cxn ang="T8">
                  <a:pos x="T0" y="T1"/>
                </a:cxn>
                <a:cxn ang="T9">
                  <a:pos x="T2" y="T3"/>
                </a:cxn>
                <a:cxn ang="T10">
                  <a:pos x="T4" y="T5"/>
                </a:cxn>
                <a:cxn ang="T11">
                  <a:pos x="T6" y="T7"/>
                </a:cxn>
              </a:cxnLst>
              <a:rect l="T12" t="T13" r="T14" b="T15"/>
              <a:pathLst>
                <a:path w="1556" h="323">
                  <a:moveTo>
                    <a:pt x="1556" y="323"/>
                  </a:moveTo>
                  <a:lnTo>
                    <a:pt x="1556" y="0"/>
                  </a:lnTo>
                  <a:lnTo>
                    <a:pt x="0" y="0"/>
                  </a:lnTo>
                  <a:lnTo>
                    <a:pt x="0" y="323"/>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5" name="Line 31"/>
            <p:cNvSpPr>
              <a:spLocks noChangeShapeType="1"/>
            </p:cNvSpPr>
            <p:nvPr/>
          </p:nvSpPr>
          <p:spPr bwMode="auto">
            <a:xfrm flipV="1">
              <a:off x="1288" y="2148"/>
              <a:ext cx="1" cy="322"/>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6" name="Line 32"/>
            <p:cNvSpPr>
              <a:spLocks noChangeShapeType="1"/>
            </p:cNvSpPr>
            <p:nvPr/>
          </p:nvSpPr>
          <p:spPr bwMode="auto">
            <a:xfrm flipV="1">
              <a:off x="1288" y="2619"/>
              <a:ext cx="1" cy="83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7" name="Freeform 33"/>
            <p:cNvSpPr>
              <a:spLocks/>
            </p:cNvSpPr>
            <p:nvPr/>
          </p:nvSpPr>
          <p:spPr bwMode="auto">
            <a:xfrm>
              <a:off x="887" y="3449"/>
              <a:ext cx="790" cy="334"/>
            </a:xfrm>
            <a:custGeom>
              <a:avLst/>
              <a:gdLst>
                <a:gd name="T0" fmla="*/ 0 w 790"/>
                <a:gd name="T1" fmla="*/ 334 h 334"/>
                <a:gd name="T2" fmla="*/ 0 w 790"/>
                <a:gd name="T3" fmla="*/ 0 h 334"/>
                <a:gd name="T4" fmla="*/ 790 w 790"/>
                <a:gd name="T5" fmla="*/ 0 h 334"/>
                <a:gd name="T6" fmla="*/ 790 w 790"/>
                <a:gd name="T7" fmla="*/ 334 h 334"/>
                <a:gd name="T8" fmla="*/ 0 60000 65536"/>
                <a:gd name="T9" fmla="*/ 0 60000 65536"/>
                <a:gd name="T10" fmla="*/ 0 60000 65536"/>
                <a:gd name="T11" fmla="*/ 0 60000 65536"/>
                <a:gd name="T12" fmla="*/ 0 w 790"/>
                <a:gd name="T13" fmla="*/ 0 h 334"/>
                <a:gd name="T14" fmla="*/ 790 w 790"/>
                <a:gd name="T15" fmla="*/ 334 h 334"/>
              </a:gdLst>
              <a:ahLst/>
              <a:cxnLst>
                <a:cxn ang="T8">
                  <a:pos x="T0" y="T1"/>
                </a:cxn>
                <a:cxn ang="T9">
                  <a:pos x="T2" y="T3"/>
                </a:cxn>
                <a:cxn ang="T10">
                  <a:pos x="T4" y="T5"/>
                </a:cxn>
                <a:cxn ang="T11">
                  <a:pos x="T6" y="T7"/>
                </a:cxn>
              </a:cxnLst>
              <a:rect l="T12" t="T13" r="T14" b="T15"/>
              <a:pathLst>
                <a:path w="790" h="334">
                  <a:moveTo>
                    <a:pt x="0" y="334"/>
                  </a:moveTo>
                  <a:lnTo>
                    <a:pt x="0" y="0"/>
                  </a:lnTo>
                  <a:lnTo>
                    <a:pt x="790" y="0"/>
                  </a:lnTo>
                  <a:lnTo>
                    <a:pt x="790" y="334"/>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8" name="Rectangle 34"/>
            <p:cNvSpPr>
              <a:spLocks noChangeArrowheads="1"/>
            </p:cNvSpPr>
            <p:nvPr/>
          </p:nvSpPr>
          <p:spPr bwMode="auto">
            <a:xfrm>
              <a:off x="556"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9" name="Rectangle 35"/>
            <p:cNvSpPr>
              <a:spLocks noChangeArrowheads="1"/>
            </p:cNvSpPr>
            <p:nvPr/>
          </p:nvSpPr>
          <p:spPr bwMode="auto">
            <a:xfrm>
              <a:off x="659" y="3672"/>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a:t>
              </a:r>
              <a:endParaRPr lang="en-US"/>
            </a:p>
          </p:txBody>
        </p:sp>
        <p:sp>
          <p:nvSpPr>
            <p:cNvPr id="90150" name="Rectangle 36"/>
            <p:cNvSpPr>
              <a:spLocks noChangeArrowheads="1"/>
            </p:cNvSpPr>
            <p:nvPr/>
          </p:nvSpPr>
          <p:spPr bwMode="auto">
            <a:xfrm>
              <a:off x="704" y="3672"/>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er</a:t>
              </a:r>
              <a:endParaRPr lang="en-US"/>
            </a:p>
          </p:txBody>
        </p:sp>
        <p:sp>
          <p:nvSpPr>
            <p:cNvPr id="90151" name="Rectangle 37"/>
            <p:cNvSpPr>
              <a:spLocks noChangeArrowheads="1"/>
            </p:cNvSpPr>
            <p:nvPr/>
          </p:nvSpPr>
          <p:spPr bwMode="auto">
            <a:xfrm>
              <a:off x="773" y="3672"/>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f</a:t>
              </a:r>
              <a:endParaRPr lang="en-US"/>
            </a:p>
          </p:txBody>
        </p:sp>
        <p:sp>
          <p:nvSpPr>
            <p:cNvPr id="90152" name="Rectangle 38"/>
            <p:cNvSpPr>
              <a:spLocks noChangeArrowheads="1"/>
            </p:cNvSpPr>
            <p:nvPr/>
          </p:nvSpPr>
          <p:spPr bwMode="auto">
            <a:xfrm>
              <a:off x="796" y="3672"/>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a:t>
              </a:r>
              <a:endParaRPr lang="en-US"/>
            </a:p>
          </p:txBody>
        </p:sp>
        <p:sp>
          <p:nvSpPr>
            <p:cNvPr id="90153" name="Rectangle 39"/>
            <p:cNvSpPr>
              <a:spLocks noChangeArrowheads="1"/>
            </p:cNvSpPr>
            <p:nvPr/>
          </p:nvSpPr>
          <p:spPr bwMode="auto">
            <a:xfrm>
              <a:off x="876" y="3672"/>
              <a:ext cx="2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mance</a:t>
              </a:r>
              <a:endParaRPr lang="en-US"/>
            </a:p>
          </p:txBody>
        </p:sp>
        <p:sp>
          <p:nvSpPr>
            <p:cNvPr id="90154" name="Rectangle 40"/>
            <p:cNvSpPr>
              <a:spLocks noChangeArrowheads="1"/>
            </p:cNvSpPr>
            <p:nvPr/>
          </p:nvSpPr>
          <p:spPr bwMode="auto">
            <a:xfrm>
              <a:off x="647"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55" name="Rectangle 41"/>
            <p:cNvSpPr>
              <a:spLocks noChangeArrowheads="1"/>
            </p:cNvSpPr>
            <p:nvPr/>
          </p:nvSpPr>
          <p:spPr bwMode="auto">
            <a:xfrm>
              <a:off x="670"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56" name="Rectangle 42"/>
            <p:cNvSpPr>
              <a:spLocks noChangeArrowheads="1"/>
            </p:cNvSpPr>
            <p:nvPr/>
          </p:nvSpPr>
          <p:spPr bwMode="auto">
            <a:xfrm>
              <a:off x="865"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57" name="Rectangle 43"/>
            <p:cNvSpPr>
              <a:spLocks noChangeArrowheads="1"/>
            </p:cNvSpPr>
            <p:nvPr/>
          </p:nvSpPr>
          <p:spPr bwMode="auto">
            <a:xfrm>
              <a:off x="1345" y="3634"/>
              <a:ext cx="664"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58" name="Rectangle 44"/>
            <p:cNvSpPr>
              <a:spLocks noChangeArrowheads="1"/>
            </p:cNvSpPr>
            <p:nvPr/>
          </p:nvSpPr>
          <p:spPr bwMode="auto">
            <a:xfrm>
              <a:off x="1562" y="3672"/>
              <a:ext cx="25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Space</a:t>
              </a:r>
              <a:endParaRPr lang="en-US"/>
            </a:p>
          </p:txBody>
        </p:sp>
        <p:sp>
          <p:nvSpPr>
            <p:cNvPr id="90159" name="Rectangle 45"/>
            <p:cNvSpPr>
              <a:spLocks noChangeArrowheads="1"/>
            </p:cNvSpPr>
            <p:nvPr/>
          </p:nvSpPr>
          <p:spPr bwMode="auto">
            <a:xfrm>
              <a:off x="1425"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60" name="Rectangle 46"/>
            <p:cNvSpPr>
              <a:spLocks noChangeArrowheads="1"/>
            </p:cNvSpPr>
            <p:nvPr/>
          </p:nvSpPr>
          <p:spPr bwMode="auto">
            <a:xfrm>
              <a:off x="1460"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61" name="Rectangle 47"/>
            <p:cNvSpPr>
              <a:spLocks noChangeArrowheads="1"/>
            </p:cNvSpPr>
            <p:nvPr/>
          </p:nvSpPr>
          <p:spPr bwMode="auto">
            <a:xfrm>
              <a:off x="1654"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62" name="Rectangle 48"/>
            <p:cNvSpPr>
              <a:spLocks noChangeArrowheads="1"/>
            </p:cNvSpPr>
            <p:nvPr/>
          </p:nvSpPr>
          <p:spPr bwMode="auto">
            <a:xfrm>
              <a:off x="498" y="2978"/>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63" name="Rectangle 49"/>
            <p:cNvSpPr>
              <a:spLocks noChangeArrowheads="1"/>
            </p:cNvSpPr>
            <p:nvPr/>
          </p:nvSpPr>
          <p:spPr bwMode="auto">
            <a:xfrm>
              <a:off x="682" y="3015"/>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Usa</a:t>
              </a:r>
              <a:endParaRPr lang="en-US"/>
            </a:p>
          </p:txBody>
        </p:sp>
        <p:sp>
          <p:nvSpPr>
            <p:cNvPr id="90164" name="Rectangle 50"/>
            <p:cNvSpPr>
              <a:spLocks noChangeArrowheads="1"/>
            </p:cNvSpPr>
            <p:nvPr/>
          </p:nvSpPr>
          <p:spPr bwMode="auto">
            <a:xfrm>
              <a:off x="819" y="3015"/>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65" name="Rectangle 51"/>
            <p:cNvSpPr>
              <a:spLocks noChangeArrowheads="1"/>
            </p:cNvSpPr>
            <p:nvPr/>
          </p:nvSpPr>
          <p:spPr bwMode="auto">
            <a:xfrm>
              <a:off x="579"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66" name="Rectangle 52"/>
            <p:cNvSpPr>
              <a:spLocks noChangeArrowheads="1"/>
            </p:cNvSpPr>
            <p:nvPr/>
          </p:nvSpPr>
          <p:spPr bwMode="auto">
            <a:xfrm>
              <a:off x="613"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67" name="Rectangle 53"/>
            <p:cNvSpPr>
              <a:spLocks noChangeArrowheads="1"/>
            </p:cNvSpPr>
            <p:nvPr/>
          </p:nvSpPr>
          <p:spPr bwMode="auto">
            <a:xfrm>
              <a:off x="807"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68" name="Rectangle 54"/>
            <p:cNvSpPr>
              <a:spLocks noChangeArrowheads="1"/>
            </p:cNvSpPr>
            <p:nvPr/>
          </p:nvSpPr>
          <p:spPr bwMode="auto">
            <a:xfrm>
              <a:off x="956"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69" name="Rectangle 55"/>
            <p:cNvSpPr>
              <a:spLocks noChangeArrowheads="1"/>
            </p:cNvSpPr>
            <p:nvPr/>
          </p:nvSpPr>
          <p:spPr bwMode="auto">
            <a:xfrm>
              <a:off x="1116" y="2371"/>
              <a:ext cx="8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Ef</a:t>
              </a:r>
              <a:endParaRPr lang="en-US"/>
            </a:p>
          </p:txBody>
        </p:sp>
        <p:sp>
          <p:nvSpPr>
            <p:cNvPr id="90170" name="Rectangle 56"/>
            <p:cNvSpPr>
              <a:spLocks noChangeArrowheads="1"/>
            </p:cNvSpPr>
            <p:nvPr/>
          </p:nvSpPr>
          <p:spPr bwMode="auto">
            <a:xfrm>
              <a:off x="1185" y="2371"/>
              <a:ext cx="29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ficiency</a:t>
              </a:r>
              <a:endParaRPr lang="en-US"/>
            </a:p>
          </p:txBody>
        </p:sp>
        <p:sp>
          <p:nvSpPr>
            <p:cNvPr id="90171" name="Rectangle 57"/>
            <p:cNvSpPr>
              <a:spLocks noChangeArrowheads="1"/>
            </p:cNvSpPr>
            <p:nvPr/>
          </p:nvSpPr>
          <p:spPr bwMode="auto">
            <a:xfrm>
              <a:off x="1036"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2" name="Rectangle 58"/>
            <p:cNvSpPr>
              <a:spLocks noChangeArrowheads="1"/>
            </p:cNvSpPr>
            <p:nvPr/>
          </p:nvSpPr>
          <p:spPr bwMode="auto">
            <a:xfrm>
              <a:off x="1059"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73" name="Rectangle 59"/>
            <p:cNvSpPr>
              <a:spLocks noChangeArrowheads="1"/>
            </p:cNvSpPr>
            <p:nvPr/>
          </p:nvSpPr>
          <p:spPr bwMode="auto">
            <a:xfrm>
              <a:off x="1254"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74" name="Rectangle 60"/>
            <p:cNvSpPr>
              <a:spLocks noChangeArrowheads="1"/>
            </p:cNvSpPr>
            <p:nvPr/>
          </p:nvSpPr>
          <p:spPr bwMode="auto">
            <a:xfrm>
              <a:off x="1734"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75" name="Rectangle 61"/>
            <p:cNvSpPr>
              <a:spLocks noChangeArrowheads="1"/>
            </p:cNvSpPr>
            <p:nvPr/>
          </p:nvSpPr>
          <p:spPr bwMode="auto">
            <a:xfrm>
              <a:off x="1894" y="2371"/>
              <a:ext cx="6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6" name="Rectangle 62"/>
            <p:cNvSpPr>
              <a:spLocks noChangeArrowheads="1"/>
            </p:cNvSpPr>
            <p:nvPr/>
          </p:nvSpPr>
          <p:spPr bwMode="auto">
            <a:xfrm>
              <a:off x="1940" y="2371"/>
              <a:ext cx="13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elia</a:t>
              </a:r>
              <a:endParaRPr lang="en-US"/>
            </a:p>
          </p:txBody>
        </p:sp>
        <p:sp>
          <p:nvSpPr>
            <p:cNvPr id="90177" name="Rectangle 63"/>
            <p:cNvSpPr>
              <a:spLocks noChangeArrowheads="1"/>
            </p:cNvSpPr>
            <p:nvPr/>
          </p:nvSpPr>
          <p:spPr bwMode="auto">
            <a:xfrm>
              <a:off x="2066"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78" name="Rectangle 64"/>
            <p:cNvSpPr>
              <a:spLocks noChangeArrowheads="1"/>
            </p:cNvSpPr>
            <p:nvPr/>
          </p:nvSpPr>
          <p:spPr bwMode="auto">
            <a:xfrm>
              <a:off x="1814"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9" name="Rectangle 65"/>
            <p:cNvSpPr>
              <a:spLocks noChangeArrowheads="1"/>
            </p:cNvSpPr>
            <p:nvPr/>
          </p:nvSpPr>
          <p:spPr bwMode="auto">
            <a:xfrm>
              <a:off x="1849"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80" name="Rectangle 66"/>
            <p:cNvSpPr>
              <a:spLocks noChangeArrowheads="1"/>
            </p:cNvSpPr>
            <p:nvPr/>
          </p:nvSpPr>
          <p:spPr bwMode="auto">
            <a:xfrm>
              <a:off x="2043"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81" name="Rectangle 67"/>
            <p:cNvSpPr>
              <a:spLocks noChangeArrowheads="1"/>
            </p:cNvSpPr>
            <p:nvPr/>
          </p:nvSpPr>
          <p:spPr bwMode="auto">
            <a:xfrm>
              <a:off x="2524" y="2334"/>
              <a:ext cx="652"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82" name="Rectangle 68"/>
            <p:cNvSpPr>
              <a:spLocks noChangeArrowheads="1"/>
            </p:cNvSpPr>
            <p:nvPr/>
          </p:nvSpPr>
          <p:spPr bwMode="auto">
            <a:xfrm>
              <a:off x="2672" y="2371"/>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a:t>
              </a:r>
              <a:endParaRPr lang="en-US"/>
            </a:p>
          </p:txBody>
        </p:sp>
        <p:sp>
          <p:nvSpPr>
            <p:cNvPr id="90183" name="Rectangle 69"/>
            <p:cNvSpPr>
              <a:spLocks noChangeArrowheads="1"/>
            </p:cNvSpPr>
            <p:nvPr/>
          </p:nvSpPr>
          <p:spPr bwMode="auto">
            <a:xfrm>
              <a:off x="2718" y="2371"/>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a:t>
              </a:r>
              <a:endParaRPr lang="en-US"/>
            </a:p>
          </p:txBody>
        </p:sp>
        <p:sp>
          <p:nvSpPr>
            <p:cNvPr id="90184" name="Rectangle 70"/>
            <p:cNvSpPr>
              <a:spLocks noChangeArrowheads="1"/>
            </p:cNvSpPr>
            <p:nvPr/>
          </p:nvSpPr>
          <p:spPr bwMode="auto">
            <a:xfrm>
              <a:off x="2787" y="2371"/>
              <a:ext cx="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ta</a:t>
              </a:r>
              <a:endParaRPr lang="en-US"/>
            </a:p>
          </p:txBody>
        </p:sp>
        <p:sp>
          <p:nvSpPr>
            <p:cNvPr id="90185" name="Rectangle 71"/>
            <p:cNvSpPr>
              <a:spLocks noChangeArrowheads="1"/>
            </p:cNvSpPr>
            <p:nvPr/>
          </p:nvSpPr>
          <p:spPr bwMode="auto">
            <a:xfrm>
              <a:off x="2855"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86" name="Rectangle 72"/>
            <p:cNvSpPr>
              <a:spLocks noChangeArrowheads="1"/>
            </p:cNvSpPr>
            <p:nvPr/>
          </p:nvSpPr>
          <p:spPr bwMode="auto">
            <a:xfrm>
              <a:off x="2604"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87" name="Rectangle 73"/>
            <p:cNvSpPr>
              <a:spLocks noChangeArrowheads="1"/>
            </p:cNvSpPr>
            <p:nvPr/>
          </p:nvSpPr>
          <p:spPr bwMode="auto">
            <a:xfrm>
              <a:off x="2627"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88" name="Rectangle 74"/>
            <p:cNvSpPr>
              <a:spLocks noChangeArrowheads="1"/>
            </p:cNvSpPr>
            <p:nvPr/>
          </p:nvSpPr>
          <p:spPr bwMode="auto">
            <a:xfrm>
              <a:off x="2821"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89" name="Rectangle 75"/>
            <p:cNvSpPr>
              <a:spLocks noChangeArrowheads="1"/>
            </p:cNvSpPr>
            <p:nvPr/>
          </p:nvSpPr>
          <p:spPr bwMode="auto">
            <a:xfrm>
              <a:off x="3393" y="2334"/>
              <a:ext cx="721"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90" name="Rectangle 76"/>
            <p:cNvSpPr>
              <a:spLocks noChangeArrowheads="1"/>
            </p:cNvSpPr>
            <p:nvPr/>
          </p:nvSpPr>
          <p:spPr bwMode="auto">
            <a:xfrm>
              <a:off x="3473" y="2371"/>
              <a:ext cx="1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Inter</a:t>
              </a:r>
              <a:endParaRPr lang="en-US"/>
            </a:p>
          </p:txBody>
        </p:sp>
        <p:sp>
          <p:nvSpPr>
            <p:cNvPr id="90191" name="Rectangle 77"/>
            <p:cNvSpPr>
              <a:spLocks noChangeArrowheads="1"/>
            </p:cNvSpPr>
            <p:nvPr/>
          </p:nvSpPr>
          <p:spPr bwMode="auto">
            <a:xfrm>
              <a:off x="3645" y="2371"/>
              <a:ext cx="1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oper</a:t>
              </a:r>
              <a:endParaRPr lang="en-US"/>
            </a:p>
          </p:txBody>
        </p:sp>
        <p:sp>
          <p:nvSpPr>
            <p:cNvPr id="90192" name="Rectangle 78"/>
            <p:cNvSpPr>
              <a:spLocks noChangeArrowheads="1"/>
            </p:cNvSpPr>
            <p:nvPr/>
          </p:nvSpPr>
          <p:spPr bwMode="auto">
            <a:xfrm>
              <a:off x="3816" y="2371"/>
              <a:ext cx="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a</a:t>
              </a:r>
              <a:endParaRPr lang="en-US"/>
            </a:p>
          </p:txBody>
        </p:sp>
        <p:sp>
          <p:nvSpPr>
            <p:cNvPr id="90193" name="Rectangle 79"/>
            <p:cNvSpPr>
              <a:spLocks noChangeArrowheads="1"/>
            </p:cNvSpPr>
            <p:nvPr/>
          </p:nvSpPr>
          <p:spPr bwMode="auto">
            <a:xfrm>
              <a:off x="3862"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94" name="Rectangle 80"/>
            <p:cNvSpPr>
              <a:spLocks noChangeArrowheads="1"/>
            </p:cNvSpPr>
            <p:nvPr/>
          </p:nvSpPr>
          <p:spPr bwMode="auto">
            <a:xfrm>
              <a:off x="3508"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95" name="Rectangle 81"/>
            <p:cNvSpPr>
              <a:spLocks noChangeArrowheads="1"/>
            </p:cNvSpPr>
            <p:nvPr/>
          </p:nvSpPr>
          <p:spPr bwMode="auto">
            <a:xfrm>
              <a:off x="3530"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96" name="Rectangle 82"/>
            <p:cNvSpPr>
              <a:spLocks noChangeArrowheads="1"/>
            </p:cNvSpPr>
            <p:nvPr/>
          </p:nvSpPr>
          <p:spPr bwMode="auto">
            <a:xfrm>
              <a:off x="3725"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97" name="Rectangle 83"/>
            <p:cNvSpPr>
              <a:spLocks noChangeArrowheads="1"/>
            </p:cNvSpPr>
            <p:nvPr/>
          </p:nvSpPr>
          <p:spPr bwMode="auto">
            <a:xfrm>
              <a:off x="4205"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98" name="Rectangle 84"/>
            <p:cNvSpPr>
              <a:spLocks noChangeArrowheads="1"/>
            </p:cNvSpPr>
            <p:nvPr/>
          </p:nvSpPr>
          <p:spPr bwMode="auto">
            <a:xfrm>
              <a:off x="4411" y="2371"/>
              <a:ext cx="26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Ethical</a:t>
              </a:r>
              <a:endParaRPr lang="en-US"/>
            </a:p>
          </p:txBody>
        </p:sp>
        <p:sp>
          <p:nvSpPr>
            <p:cNvPr id="90199" name="Rectangle 85"/>
            <p:cNvSpPr>
              <a:spLocks noChangeArrowheads="1"/>
            </p:cNvSpPr>
            <p:nvPr/>
          </p:nvSpPr>
          <p:spPr bwMode="auto">
            <a:xfrm>
              <a:off x="4286"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00" name="Rectangle 86"/>
            <p:cNvSpPr>
              <a:spLocks noChangeArrowheads="1"/>
            </p:cNvSpPr>
            <p:nvPr/>
          </p:nvSpPr>
          <p:spPr bwMode="auto">
            <a:xfrm>
              <a:off x="4320"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01" name="Rectangle 87"/>
            <p:cNvSpPr>
              <a:spLocks noChangeArrowheads="1"/>
            </p:cNvSpPr>
            <p:nvPr/>
          </p:nvSpPr>
          <p:spPr bwMode="auto">
            <a:xfrm>
              <a:off x="4514"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02" name="Rectangle 88"/>
            <p:cNvSpPr>
              <a:spLocks noChangeArrowheads="1"/>
            </p:cNvSpPr>
            <p:nvPr/>
          </p:nvSpPr>
          <p:spPr bwMode="auto">
            <a:xfrm>
              <a:off x="4652" y="2978"/>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03" name="Rectangle 89"/>
            <p:cNvSpPr>
              <a:spLocks noChangeArrowheads="1"/>
            </p:cNvSpPr>
            <p:nvPr/>
          </p:nvSpPr>
          <p:spPr bwMode="auto">
            <a:xfrm>
              <a:off x="4800" y="3015"/>
              <a:ext cx="14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Leg</a:t>
              </a:r>
              <a:endParaRPr lang="en-US"/>
            </a:p>
          </p:txBody>
        </p:sp>
        <p:sp>
          <p:nvSpPr>
            <p:cNvPr id="90204" name="Rectangle 90"/>
            <p:cNvSpPr>
              <a:spLocks noChangeArrowheads="1"/>
            </p:cNvSpPr>
            <p:nvPr/>
          </p:nvSpPr>
          <p:spPr bwMode="auto">
            <a:xfrm>
              <a:off x="4938" y="3015"/>
              <a:ext cx="13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isla</a:t>
              </a:r>
              <a:endParaRPr lang="en-US"/>
            </a:p>
          </p:txBody>
        </p:sp>
        <p:sp>
          <p:nvSpPr>
            <p:cNvPr id="90205" name="Rectangle 91"/>
            <p:cNvSpPr>
              <a:spLocks noChangeArrowheads="1"/>
            </p:cNvSpPr>
            <p:nvPr/>
          </p:nvSpPr>
          <p:spPr bwMode="auto">
            <a:xfrm>
              <a:off x="5052"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ti</a:t>
              </a:r>
              <a:endParaRPr lang="en-US"/>
            </a:p>
          </p:txBody>
        </p:sp>
        <p:sp>
          <p:nvSpPr>
            <p:cNvPr id="90206" name="Rectangle 92"/>
            <p:cNvSpPr>
              <a:spLocks noChangeArrowheads="1"/>
            </p:cNvSpPr>
            <p:nvPr/>
          </p:nvSpPr>
          <p:spPr bwMode="auto">
            <a:xfrm>
              <a:off x="5098"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07" name="Rectangle 93"/>
            <p:cNvSpPr>
              <a:spLocks noChangeArrowheads="1"/>
            </p:cNvSpPr>
            <p:nvPr/>
          </p:nvSpPr>
          <p:spPr bwMode="auto">
            <a:xfrm>
              <a:off x="5144" y="3015"/>
              <a:ext cx="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a:t>
              </a:r>
              <a:endParaRPr lang="en-US"/>
            </a:p>
          </p:txBody>
        </p:sp>
        <p:sp>
          <p:nvSpPr>
            <p:cNvPr id="90208" name="Rectangle 94"/>
            <p:cNvSpPr>
              <a:spLocks noChangeArrowheads="1"/>
            </p:cNvSpPr>
            <p:nvPr/>
          </p:nvSpPr>
          <p:spPr bwMode="auto">
            <a:xfrm>
              <a:off x="4743"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09" name="Rectangle 95"/>
            <p:cNvSpPr>
              <a:spLocks noChangeArrowheads="1"/>
            </p:cNvSpPr>
            <p:nvPr/>
          </p:nvSpPr>
          <p:spPr bwMode="auto">
            <a:xfrm>
              <a:off x="4766"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10" name="Rectangle 96"/>
            <p:cNvSpPr>
              <a:spLocks noChangeArrowheads="1"/>
            </p:cNvSpPr>
            <p:nvPr/>
          </p:nvSpPr>
          <p:spPr bwMode="auto">
            <a:xfrm>
              <a:off x="4961"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11" name="Rectangle 97"/>
            <p:cNvSpPr>
              <a:spLocks noChangeArrowheads="1"/>
            </p:cNvSpPr>
            <p:nvPr/>
          </p:nvSpPr>
          <p:spPr bwMode="auto">
            <a:xfrm>
              <a:off x="2935" y="2978"/>
              <a:ext cx="73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12" name="Rectangle 98"/>
            <p:cNvSpPr>
              <a:spLocks noChangeArrowheads="1"/>
            </p:cNvSpPr>
            <p:nvPr/>
          </p:nvSpPr>
          <p:spPr bwMode="auto">
            <a:xfrm>
              <a:off x="3004" y="3015"/>
              <a:ext cx="46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Implementa</a:t>
              </a:r>
              <a:endParaRPr lang="en-US"/>
            </a:p>
          </p:txBody>
        </p:sp>
        <p:sp>
          <p:nvSpPr>
            <p:cNvPr id="90213" name="Rectangle 99"/>
            <p:cNvSpPr>
              <a:spLocks noChangeArrowheads="1"/>
            </p:cNvSpPr>
            <p:nvPr/>
          </p:nvSpPr>
          <p:spPr bwMode="auto">
            <a:xfrm>
              <a:off x="3462" y="3015"/>
              <a:ext cx="14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tion</a:t>
              </a:r>
              <a:endParaRPr lang="en-US"/>
            </a:p>
          </p:txBody>
        </p:sp>
        <p:sp>
          <p:nvSpPr>
            <p:cNvPr id="90214" name="Rectangle 100"/>
            <p:cNvSpPr>
              <a:spLocks noChangeArrowheads="1"/>
            </p:cNvSpPr>
            <p:nvPr/>
          </p:nvSpPr>
          <p:spPr bwMode="auto">
            <a:xfrm>
              <a:off x="3061"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15" name="Rectangle 101"/>
            <p:cNvSpPr>
              <a:spLocks noChangeArrowheads="1"/>
            </p:cNvSpPr>
            <p:nvPr/>
          </p:nvSpPr>
          <p:spPr bwMode="auto">
            <a:xfrm>
              <a:off x="3084"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16" name="Rectangle 102"/>
            <p:cNvSpPr>
              <a:spLocks noChangeArrowheads="1"/>
            </p:cNvSpPr>
            <p:nvPr/>
          </p:nvSpPr>
          <p:spPr bwMode="auto">
            <a:xfrm>
              <a:off x="3279"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17" name="Rectangle 103"/>
            <p:cNvSpPr>
              <a:spLocks noChangeArrowheads="1"/>
            </p:cNvSpPr>
            <p:nvPr/>
          </p:nvSpPr>
          <p:spPr bwMode="auto">
            <a:xfrm>
              <a:off x="3748" y="2978"/>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18" name="Rectangle 104"/>
            <p:cNvSpPr>
              <a:spLocks noChangeArrowheads="1"/>
            </p:cNvSpPr>
            <p:nvPr/>
          </p:nvSpPr>
          <p:spPr bwMode="auto">
            <a:xfrm>
              <a:off x="3897" y="3015"/>
              <a:ext cx="3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Standar</a:t>
              </a:r>
              <a:endParaRPr lang="en-US"/>
            </a:p>
          </p:txBody>
        </p:sp>
        <p:sp>
          <p:nvSpPr>
            <p:cNvPr id="90219" name="Rectangle 105"/>
            <p:cNvSpPr>
              <a:spLocks noChangeArrowheads="1"/>
            </p:cNvSpPr>
            <p:nvPr/>
          </p:nvSpPr>
          <p:spPr bwMode="auto">
            <a:xfrm>
              <a:off x="4194" y="3015"/>
              <a:ext cx="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ds</a:t>
              </a:r>
              <a:endParaRPr lang="en-US"/>
            </a:p>
          </p:txBody>
        </p:sp>
        <p:sp>
          <p:nvSpPr>
            <p:cNvPr id="90220" name="Rectangle 106"/>
            <p:cNvSpPr>
              <a:spLocks noChangeArrowheads="1"/>
            </p:cNvSpPr>
            <p:nvPr/>
          </p:nvSpPr>
          <p:spPr bwMode="auto">
            <a:xfrm>
              <a:off x="3839"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21" name="Rectangle 107"/>
            <p:cNvSpPr>
              <a:spLocks noChangeArrowheads="1"/>
            </p:cNvSpPr>
            <p:nvPr/>
          </p:nvSpPr>
          <p:spPr bwMode="auto">
            <a:xfrm>
              <a:off x="3862"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22" name="Rectangle 108"/>
            <p:cNvSpPr>
              <a:spLocks noChangeArrowheads="1"/>
            </p:cNvSpPr>
            <p:nvPr/>
          </p:nvSpPr>
          <p:spPr bwMode="auto">
            <a:xfrm>
              <a:off x="4057"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23" name="Rectangle 109"/>
            <p:cNvSpPr>
              <a:spLocks noChangeArrowheads="1"/>
            </p:cNvSpPr>
            <p:nvPr/>
          </p:nvSpPr>
          <p:spPr bwMode="auto">
            <a:xfrm>
              <a:off x="2192" y="2978"/>
              <a:ext cx="652"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24" name="Rectangle 110"/>
            <p:cNvSpPr>
              <a:spLocks noChangeArrowheads="1"/>
            </p:cNvSpPr>
            <p:nvPr/>
          </p:nvSpPr>
          <p:spPr bwMode="auto">
            <a:xfrm>
              <a:off x="2375" y="3015"/>
              <a:ext cx="15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Deli</a:t>
              </a:r>
              <a:endParaRPr lang="en-US"/>
            </a:p>
          </p:txBody>
        </p:sp>
        <p:sp>
          <p:nvSpPr>
            <p:cNvPr id="90225" name="Rectangle 111"/>
            <p:cNvSpPr>
              <a:spLocks noChangeArrowheads="1"/>
            </p:cNvSpPr>
            <p:nvPr/>
          </p:nvSpPr>
          <p:spPr bwMode="auto">
            <a:xfrm>
              <a:off x="2524"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26" name="Rectangle 112"/>
            <p:cNvSpPr>
              <a:spLocks noChangeArrowheads="1"/>
            </p:cNvSpPr>
            <p:nvPr/>
          </p:nvSpPr>
          <p:spPr bwMode="auto">
            <a:xfrm>
              <a:off x="2558" y="3015"/>
              <a:ext cx="12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ery</a:t>
              </a:r>
              <a:endParaRPr lang="en-US"/>
            </a:p>
          </p:txBody>
        </p:sp>
        <p:sp>
          <p:nvSpPr>
            <p:cNvPr id="90227" name="Rectangle 113"/>
            <p:cNvSpPr>
              <a:spLocks noChangeArrowheads="1"/>
            </p:cNvSpPr>
            <p:nvPr/>
          </p:nvSpPr>
          <p:spPr bwMode="auto">
            <a:xfrm>
              <a:off x="2272"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28" name="Rectangle 114"/>
            <p:cNvSpPr>
              <a:spLocks noChangeArrowheads="1"/>
            </p:cNvSpPr>
            <p:nvPr/>
          </p:nvSpPr>
          <p:spPr bwMode="auto">
            <a:xfrm>
              <a:off x="2295"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29" name="Rectangle 115"/>
            <p:cNvSpPr>
              <a:spLocks noChangeArrowheads="1"/>
            </p:cNvSpPr>
            <p:nvPr/>
          </p:nvSpPr>
          <p:spPr bwMode="auto">
            <a:xfrm>
              <a:off x="2489"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30" name="Rectangle 116"/>
            <p:cNvSpPr>
              <a:spLocks noChangeArrowheads="1"/>
            </p:cNvSpPr>
            <p:nvPr/>
          </p:nvSpPr>
          <p:spPr bwMode="auto">
            <a:xfrm>
              <a:off x="4652"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31" name="Rectangle 117"/>
            <p:cNvSpPr>
              <a:spLocks noChangeArrowheads="1"/>
            </p:cNvSpPr>
            <p:nvPr/>
          </p:nvSpPr>
          <p:spPr bwMode="auto">
            <a:xfrm>
              <a:off x="4880" y="3672"/>
              <a:ext cx="25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Safety</a:t>
              </a:r>
              <a:endParaRPr lang="en-US"/>
            </a:p>
          </p:txBody>
        </p:sp>
        <p:sp>
          <p:nvSpPr>
            <p:cNvPr id="90232" name="Rectangle 118"/>
            <p:cNvSpPr>
              <a:spLocks noChangeArrowheads="1"/>
            </p:cNvSpPr>
            <p:nvPr/>
          </p:nvSpPr>
          <p:spPr bwMode="auto">
            <a:xfrm>
              <a:off x="4743"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33" name="Rectangle 119"/>
            <p:cNvSpPr>
              <a:spLocks noChangeArrowheads="1"/>
            </p:cNvSpPr>
            <p:nvPr/>
          </p:nvSpPr>
          <p:spPr bwMode="auto">
            <a:xfrm>
              <a:off x="4766"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34" name="Rectangle 120"/>
            <p:cNvSpPr>
              <a:spLocks noChangeArrowheads="1"/>
            </p:cNvSpPr>
            <p:nvPr/>
          </p:nvSpPr>
          <p:spPr bwMode="auto">
            <a:xfrm>
              <a:off x="4961"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35" name="Rectangle 121"/>
            <p:cNvSpPr>
              <a:spLocks noChangeArrowheads="1"/>
            </p:cNvSpPr>
            <p:nvPr/>
          </p:nvSpPr>
          <p:spPr bwMode="auto">
            <a:xfrm>
              <a:off x="3874"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36" name="Rectangle 122"/>
            <p:cNvSpPr>
              <a:spLocks noChangeArrowheads="1"/>
            </p:cNvSpPr>
            <p:nvPr/>
          </p:nvSpPr>
          <p:spPr bwMode="auto">
            <a:xfrm>
              <a:off x="4080" y="3672"/>
              <a:ext cx="1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Pri</a:t>
              </a:r>
              <a:endParaRPr lang="en-US"/>
            </a:p>
          </p:txBody>
        </p:sp>
        <p:sp>
          <p:nvSpPr>
            <p:cNvPr id="90237" name="Rectangle 123"/>
            <p:cNvSpPr>
              <a:spLocks noChangeArrowheads="1"/>
            </p:cNvSpPr>
            <p:nvPr/>
          </p:nvSpPr>
          <p:spPr bwMode="auto">
            <a:xfrm>
              <a:off x="4183" y="3672"/>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38" name="Rectangle 124"/>
            <p:cNvSpPr>
              <a:spLocks noChangeArrowheads="1"/>
            </p:cNvSpPr>
            <p:nvPr/>
          </p:nvSpPr>
          <p:spPr bwMode="auto">
            <a:xfrm>
              <a:off x="4217" y="3672"/>
              <a:ext cx="13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acy</a:t>
              </a:r>
              <a:endParaRPr lang="en-US"/>
            </a:p>
          </p:txBody>
        </p:sp>
        <p:sp>
          <p:nvSpPr>
            <p:cNvPr id="90239" name="Rectangle 125"/>
            <p:cNvSpPr>
              <a:spLocks noChangeArrowheads="1"/>
            </p:cNvSpPr>
            <p:nvPr/>
          </p:nvSpPr>
          <p:spPr bwMode="auto">
            <a:xfrm>
              <a:off x="3954"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40" name="Rectangle 126"/>
            <p:cNvSpPr>
              <a:spLocks noChangeArrowheads="1"/>
            </p:cNvSpPr>
            <p:nvPr/>
          </p:nvSpPr>
          <p:spPr bwMode="auto">
            <a:xfrm>
              <a:off x="3988"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41" name="Rectangle 127"/>
            <p:cNvSpPr>
              <a:spLocks noChangeArrowheads="1"/>
            </p:cNvSpPr>
            <p:nvPr/>
          </p:nvSpPr>
          <p:spPr bwMode="auto">
            <a:xfrm>
              <a:off x="4183"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42" name="Rectangle 128"/>
            <p:cNvSpPr>
              <a:spLocks noChangeArrowheads="1"/>
            </p:cNvSpPr>
            <p:nvPr/>
          </p:nvSpPr>
          <p:spPr bwMode="auto">
            <a:xfrm>
              <a:off x="1734" y="1677"/>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43" name="Rectangle 130"/>
            <p:cNvSpPr>
              <a:spLocks noChangeArrowheads="1"/>
            </p:cNvSpPr>
            <p:nvPr/>
          </p:nvSpPr>
          <p:spPr bwMode="auto">
            <a:xfrm>
              <a:off x="1920" y="1728"/>
              <a:ext cx="3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Product</a:t>
              </a:r>
              <a:endParaRPr lang="en-US"/>
            </a:p>
          </p:txBody>
        </p:sp>
        <p:sp>
          <p:nvSpPr>
            <p:cNvPr id="90244" name="Rectangle 131"/>
            <p:cNvSpPr>
              <a:spLocks noChangeArrowheads="1"/>
            </p:cNvSpPr>
            <p:nvPr/>
          </p:nvSpPr>
          <p:spPr bwMode="auto">
            <a:xfrm>
              <a:off x="1814"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45" name="Rectangle 132"/>
            <p:cNvSpPr>
              <a:spLocks noChangeArrowheads="1"/>
            </p:cNvSpPr>
            <p:nvPr/>
          </p:nvSpPr>
          <p:spPr bwMode="auto">
            <a:xfrm>
              <a:off x="1849"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46" name="Rectangle 133"/>
            <p:cNvSpPr>
              <a:spLocks noChangeArrowheads="1"/>
            </p:cNvSpPr>
            <p:nvPr/>
          </p:nvSpPr>
          <p:spPr bwMode="auto">
            <a:xfrm>
              <a:off x="2043"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47" name="Rectangle 134"/>
            <p:cNvSpPr>
              <a:spLocks noChangeArrowheads="1"/>
            </p:cNvSpPr>
            <p:nvPr/>
          </p:nvSpPr>
          <p:spPr bwMode="auto">
            <a:xfrm>
              <a:off x="2970" y="1677"/>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48" name="Rectangle 135"/>
            <p:cNvSpPr>
              <a:spLocks noChangeArrowheads="1"/>
            </p:cNvSpPr>
            <p:nvPr/>
          </p:nvSpPr>
          <p:spPr bwMode="auto">
            <a:xfrm>
              <a:off x="3027" y="1715"/>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Organizational</a:t>
              </a:r>
              <a:endParaRPr lang="en-US"/>
            </a:p>
          </p:txBody>
        </p:sp>
        <p:sp>
          <p:nvSpPr>
            <p:cNvPr id="90249" name="Rectangle 136"/>
            <p:cNvSpPr>
              <a:spLocks noChangeArrowheads="1"/>
            </p:cNvSpPr>
            <p:nvPr/>
          </p:nvSpPr>
          <p:spPr bwMode="auto">
            <a:xfrm>
              <a:off x="3050"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50" name="Rectangle 137"/>
            <p:cNvSpPr>
              <a:spLocks noChangeArrowheads="1"/>
            </p:cNvSpPr>
            <p:nvPr/>
          </p:nvSpPr>
          <p:spPr bwMode="auto">
            <a:xfrm>
              <a:off x="3073"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51" name="Rectangle 138"/>
            <p:cNvSpPr>
              <a:spLocks noChangeArrowheads="1"/>
            </p:cNvSpPr>
            <p:nvPr/>
          </p:nvSpPr>
          <p:spPr bwMode="auto">
            <a:xfrm>
              <a:off x="3267"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52" name="Rectangle 139"/>
            <p:cNvSpPr>
              <a:spLocks noChangeArrowheads="1"/>
            </p:cNvSpPr>
            <p:nvPr/>
          </p:nvSpPr>
          <p:spPr bwMode="auto">
            <a:xfrm>
              <a:off x="4205" y="1677"/>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53" name="Rectangle 140"/>
            <p:cNvSpPr>
              <a:spLocks noChangeArrowheads="1"/>
            </p:cNvSpPr>
            <p:nvPr/>
          </p:nvSpPr>
          <p:spPr bwMode="auto">
            <a:xfrm>
              <a:off x="4388" y="1715"/>
              <a:ext cx="32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External</a:t>
              </a:r>
              <a:endParaRPr lang="en-US"/>
            </a:p>
          </p:txBody>
        </p:sp>
        <p:sp>
          <p:nvSpPr>
            <p:cNvPr id="90254" name="Rectangle 141"/>
            <p:cNvSpPr>
              <a:spLocks noChangeArrowheads="1"/>
            </p:cNvSpPr>
            <p:nvPr/>
          </p:nvSpPr>
          <p:spPr bwMode="auto">
            <a:xfrm>
              <a:off x="4286"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55" name="Rectangle 142"/>
            <p:cNvSpPr>
              <a:spLocks noChangeArrowheads="1"/>
            </p:cNvSpPr>
            <p:nvPr/>
          </p:nvSpPr>
          <p:spPr bwMode="auto">
            <a:xfrm>
              <a:off x="4320"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56" name="Rectangle 143"/>
            <p:cNvSpPr>
              <a:spLocks noChangeArrowheads="1"/>
            </p:cNvSpPr>
            <p:nvPr/>
          </p:nvSpPr>
          <p:spPr bwMode="auto">
            <a:xfrm>
              <a:off x="4514"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57" name="Rectangle 144"/>
            <p:cNvSpPr>
              <a:spLocks noChangeArrowheads="1"/>
            </p:cNvSpPr>
            <p:nvPr/>
          </p:nvSpPr>
          <p:spPr bwMode="auto">
            <a:xfrm>
              <a:off x="2958" y="1020"/>
              <a:ext cx="687"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58" name="Rectangle 145"/>
            <p:cNvSpPr>
              <a:spLocks noChangeArrowheads="1"/>
            </p:cNvSpPr>
            <p:nvPr/>
          </p:nvSpPr>
          <p:spPr bwMode="auto">
            <a:xfrm>
              <a:off x="3016" y="1070"/>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Non-functional</a:t>
              </a:r>
              <a:endParaRPr lang="en-US"/>
            </a:p>
          </p:txBody>
        </p:sp>
        <p:sp>
          <p:nvSpPr>
            <p:cNvPr id="90259" name="Rectangle 146"/>
            <p:cNvSpPr>
              <a:spLocks noChangeArrowheads="1"/>
            </p:cNvSpPr>
            <p:nvPr/>
          </p:nvSpPr>
          <p:spPr bwMode="auto">
            <a:xfrm>
              <a:off x="3050" y="1182"/>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60" name="Rectangle 147"/>
            <p:cNvSpPr>
              <a:spLocks noChangeArrowheads="1"/>
            </p:cNvSpPr>
            <p:nvPr/>
          </p:nvSpPr>
          <p:spPr bwMode="auto">
            <a:xfrm>
              <a:off x="3073" y="1182"/>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61" name="Rectangle 148"/>
            <p:cNvSpPr>
              <a:spLocks noChangeArrowheads="1"/>
            </p:cNvSpPr>
            <p:nvPr/>
          </p:nvSpPr>
          <p:spPr bwMode="auto">
            <a:xfrm>
              <a:off x="3267" y="1182"/>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grpSp>
    </p:spTree>
    <p:extLst>
      <p:ext uri="{BB962C8B-B14F-4D97-AF65-F5344CB8AC3E}">
        <p14:creationId xmlns:p14="http://schemas.microsoft.com/office/powerpoint/2010/main" val="3109080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524000" y="266700"/>
            <a:ext cx="9067800" cy="1104900"/>
          </a:xfrm>
        </p:spPr>
        <p:txBody>
          <a:bodyPr vert="horz" lIns="90487" tIns="44450" rIns="90487" bIns="44450" rtlCol="0" anchor="ctr">
            <a:normAutofit/>
          </a:bodyPr>
          <a:lstStyle/>
          <a:p>
            <a:r>
              <a:rPr lang="en-GB">
                <a:ea typeface="ＭＳ Ｐゴシック" panose="020B0600070205080204" pitchFamily="34" charset="-128"/>
              </a:rPr>
              <a:t>Non-functional requirements examples</a:t>
            </a:r>
          </a:p>
        </p:txBody>
      </p:sp>
      <p:sp>
        <p:nvSpPr>
          <p:cNvPr id="92163" name="Rectangle 3"/>
          <p:cNvSpPr>
            <a:spLocks noGrp="1" noChangeArrowheads="1"/>
          </p:cNvSpPr>
          <p:nvPr>
            <p:ph idx="1"/>
          </p:nvPr>
        </p:nvSpPr>
        <p:spPr>
          <a:xfrm>
            <a:off x="1752600" y="1867487"/>
            <a:ext cx="8382000" cy="4191000"/>
          </a:xfrm>
        </p:spPr>
        <p:txBody>
          <a:bodyPr vert="horz" lIns="90487" tIns="44450" rIns="90487" bIns="44450" rtlCol="0">
            <a:normAutofit/>
          </a:bodyPr>
          <a:lstStyle/>
          <a:p>
            <a:r>
              <a:rPr lang="en-GB" sz="2400" dirty="0">
                <a:ea typeface="ＭＳ Ｐゴシック" panose="020B0600070205080204" pitchFamily="34" charset="-128"/>
              </a:rPr>
              <a:t>Product requirement</a:t>
            </a:r>
          </a:p>
          <a:p>
            <a:pPr lvl="1">
              <a:buFontTx/>
              <a:buNone/>
            </a:pPr>
            <a:r>
              <a:rPr lang="en-GB" sz="2000" dirty="0">
                <a:ea typeface="ＭＳ Ｐゴシック" panose="020B0600070205080204" pitchFamily="34" charset="-128"/>
              </a:rPr>
              <a:t>8.1	The user interface for LIBSYS shall be implemented as simple HTML without frames or Java applets.</a:t>
            </a:r>
          </a:p>
          <a:p>
            <a:r>
              <a:rPr lang="en-GB" sz="2400" dirty="0">
                <a:ea typeface="ＭＳ Ｐゴシック" panose="020B0600070205080204" pitchFamily="34" charset="-128"/>
              </a:rPr>
              <a:t>Organizational requirement</a:t>
            </a:r>
          </a:p>
          <a:p>
            <a:pPr lvl="1">
              <a:buFontTx/>
              <a:buNone/>
            </a:pPr>
            <a:r>
              <a:rPr lang="en-GB" sz="2000" dirty="0">
                <a:ea typeface="ＭＳ Ｐゴシック" panose="020B0600070205080204" pitchFamily="34" charset="-128"/>
              </a:rPr>
              <a:t>9.3.2  The system development process and deliverable documents shall conform to the process and deliverables defined in XYZCo-SP-STAN-95.</a:t>
            </a:r>
          </a:p>
          <a:p>
            <a:r>
              <a:rPr lang="en-GB" sz="2400" dirty="0">
                <a:ea typeface="ＭＳ Ｐゴシック" panose="020B0600070205080204" pitchFamily="34" charset="-128"/>
              </a:rPr>
              <a:t>External requirement</a:t>
            </a:r>
          </a:p>
          <a:p>
            <a:pPr lvl="1">
              <a:buFontTx/>
              <a:buNone/>
            </a:pPr>
            <a:r>
              <a:rPr lang="en-GB" sz="2000" dirty="0">
                <a:ea typeface="ＭＳ Ｐゴシック" panose="020B0600070205080204" pitchFamily="34" charset="-128"/>
              </a:rPr>
              <a:t>7.6.5  The system shall not disclose any personal information about customers apart from their name and reference number to the operators of the system.</a:t>
            </a:r>
          </a:p>
        </p:txBody>
      </p:sp>
    </p:spTree>
    <p:extLst>
      <p:ext uri="{BB962C8B-B14F-4D97-AF65-F5344CB8AC3E}">
        <p14:creationId xmlns:p14="http://schemas.microsoft.com/office/powerpoint/2010/main" val="3413054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GB">
                <a:ea typeface="ＭＳ Ｐゴシック" panose="020B0600070205080204" pitchFamily="34" charset="-128"/>
              </a:rPr>
              <a:t>Goals and requirements</a:t>
            </a:r>
          </a:p>
        </p:txBody>
      </p:sp>
      <p:sp>
        <p:nvSpPr>
          <p:cNvPr id="94211" name="Rectangle 3"/>
          <p:cNvSpPr>
            <a:spLocks noGrp="1" noChangeArrowheads="1"/>
          </p:cNvSpPr>
          <p:nvPr>
            <p:ph idx="1"/>
          </p:nvPr>
        </p:nvSpPr>
        <p:spPr/>
        <p:txBody>
          <a:bodyPr/>
          <a:lstStyle/>
          <a:p>
            <a:r>
              <a:rPr lang="en-GB" sz="2400">
                <a:ea typeface="ＭＳ Ｐゴシック" panose="020B0600070205080204" pitchFamily="34" charset="-128"/>
              </a:rPr>
              <a:t>Non-functional requirements/specifications may be very difficult to state precisely and imprecise requirements may be difficult to verify. </a:t>
            </a:r>
          </a:p>
          <a:p>
            <a:r>
              <a:rPr lang="en-GB" sz="2400">
                <a:ea typeface="ＭＳ Ｐゴシック" panose="020B0600070205080204" pitchFamily="34" charset="-128"/>
              </a:rPr>
              <a:t>Goal</a:t>
            </a:r>
          </a:p>
          <a:p>
            <a:pPr lvl="1"/>
            <a:r>
              <a:rPr lang="en-GB" sz="2000">
                <a:ea typeface="ＭＳ Ｐゴシック" panose="020B0600070205080204" pitchFamily="34" charset="-128"/>
              </a:rPr>
              <a:t>A general intention of the user such as ease of use.</a:t>
            </a:r>
          </a:p>
          <a:p>
            <a:r>
              <a:rPr lang="en-GB" sz="2400">
                <a:ea typeface="ＭＳ Ｐゴシック" panose="020B0600070205080204" pitchFamily="34" charset="-128"/>
              </a:rPr>
              <a:t>Verifiable non-functional requirement</a:t>
            </a:r>
          </a:p>
          <a:p>
            <a:pPr lvl="1"/>
            <a:r>
              <a:rPr lang="en-GB" sz="2000">
                <a:ea typeface="ＭＳ Ｐゴシック" panose="020B0600070205080204" pitchFamily="34" charset="-128"/>
              </a:rPr>
              <a:t>A statement using some measure that can be objectively tested.</a:t>
            </a:r>
          </a:p>
          <a:p>
            <a:r>
              <a:rPr lang="en-GB" sz="2400">
                <a:ea typeface="ＭＳ Ｐゴシック" panose="020B0600070205080204" pitchFamily="34" charset="-128"/>
              </a:rPr>
              <a:t>Goals are helpful to developers as they convey the intentions of the system users.</a:t>
            </a:r>
          </a:p>
        </p:txBody>
      </p:sp>
    </p:spTree>
    <p:extLst>
      <p:ext uri="{BB962C8B-B14F-4D97-AF65-F5344CB8AC3E}">
        <p14:creationId xmlns:p14="http://schemas.microsoft.com/office/powerpoint/2010/main" val="177610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4081" y="1767772"/>
            <a:ext cx="6549347" cy="4963618"/>
          </a:xfrm>
        </p:spPr>
      </p:pic>
    </p:spTree>
    <p:extLst>
      <p:ext uri="{BB962C8B-B14F-4D97-AF65-F5344CB8AC3E}">
        <p14:creationId xmlns:p14="http://schemas.microsoft.com/office/powerpoint/2010/main" val="34075381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GB">
                <a:ea typeface="ＭＳ Ｐゴシック" panose="020B0600070205080204" pitchFamily="34" charset="-128"/>
              </a:rPr>
              <a:t>Examples</a:t>
            </a:r>
          </a:p>
        </p:txBody>
      </p:sp>
      <p:sp>
        <p:nvSpPr>
          <p:cNvPr id="96259" name="Rectangle 3"/>
          <p:cNvSpPr>
            <a:spLocks noGrp="1" noChangeArrowheads="1"/>
          </p:cNvSpPr>
          <p:nvPr>
            <p:ph idx="1"/>
          </p:nvPr>
        </p:nvSpPr>
        <p:spPr/>
        <p:txBody>
          <a:bodyPr/>
          <a:lstStyle/>
          <a:p>
            <a:pPr algn="just">
              <a:spcBef>
                <a:spcPts val="600"/>
              </a:spcBef>
            </a:pPr>
            <a:r>
              <a:rPr lang="en-GB" sz="2400" b="1">
                <a:ea typeface="ＭＳ Ｐゴシック" panose="020B0600070205080204" pitchFamily="34" charset="-128"/>
              </a:rPr>
              <a:t>A system goal</a:t>
            </a:r>
            <a:endParaRPr lang="en-GB" sz="2400">
              <a:ea typeface="ＭＳ Ｐゴシック" panose="020B0600070205080204" pitchFamily="34" charset="-128"/>
            </a:endParaRPr>
          </a:p>
          <a:p>
            <a:pPr lvl="1" algn="just"/>
            <a:r>
              <a:rPr lang="en-GB" sz="2000">
                <a:ea typeface="ＭＳ Ｐゴシック" panose="020B0600070205080204" pitchFamily="34" charset="-128"/>
              </a:rPr>
              <a:t>The system should be easy to use by experienced controllers and should be organized in such a way that user errors are minimised</a:t>
            </a:r>
          </a:p>
          <a:p>
            <a:pPr lvl="1" algn="just"/>
            <a:endParaRPr lang="en-GB" sz="2000">
              <a:ea typeface="ＭＳ Ｐゴシック" panose="020B0600070205080204" pitchFamily="34" charset="-128"/>
            </a:endParaRPr>
          </a:p>
          <a:p>
            <a:pPr algn="just">
              <a:spcBef>
                <a:spcPts val="600"/>
              </a:spcBef>
            </a:pPr>
            <a:r>
              <a:rPr lang="en-GB" sz="2400" b="1">
                <a:ea typeface="ＭＳ Ｐゴシック" panose="020B0600070205080204" pitchFamily="34" charset="-128"/>
              </a:rPr>
              <a:t>A verifiable non-functional requirement</a:t>
            </a:r>
            <a:endParaRPr lang="en-GB" sz="2400">
              <a:ea typeface="ＭＳ Ｐゴシック" panose="020B0600070205080204" pitchFamily="34" charset="-128"/>
            </a:endParaRPr>
          </a:p>
          <a:p>
            <a:pPr lvl="1" algn="just"/>
            <a:r>
              <a:rPr lang="en-GB" sz="2000">
                <a:ea typeface="ＭＳ Ｐゴシック" panose="020B0600070205080204" pitchFamily="34" charset="-128"/>
              </a:rPr>
              <a:t>Experienced controllers shall be able to use all the system functions after a total of two hours training. After this training, the average number of errors made by experienced users shall not exceed two per day.</a:t>
            </a:r>
          </a:p>
          <a:p>
            <a:endParaRPr lang="en-GB" sz="2400">
              <a:ea typeface="ＭＳ Ｐゴシック" panose="020B0600070205080204" pitchFamily="34" charset="-128"/>
            </a:endParaRPr>
          </a:p>
        </p:txBody>
      </p:sp>
    </p:spTree>
    <p:extLst>
      <p:ext uri="{BB962C8B-B14F-4D97-AF65-F5344CB8AC3E}">
        <p14:creationId xmlns:p14="http://schemas.microsoft.com/office/powerpoint/2010/main" val="13570642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GB">
                <a:ea typeface="ＭＳ Ｐゴシック" panose="020B0600070205080204" pitchFamily="34" charset="-128"/>
              </a:rPr>
              <a:t>Requirements interaction</a:t>
            </a:r>
          </a:p>
        </p:txBody>
      </p:sp>
      <p:sp>
        <p:nvSpPr>
          <p:cNvPr id="98307" name="Rectangle 3"/>
          <p:cNvSpPr>
            <a:spLocks noGrp="1" noChangeArrowheads="1"/>
          </p:cNvSpPr>
          <p:nvPr>
            <p:ph idx="1"/>
          </p:nvPr>
        </p:nvSpPr>
        <p:spPr/>
        <p:txBody>
          <a:bodyPr/>
          <a:lstStyle/>
          <a:p>
            <a:pPr>
              <a:lnSpc>
                <a:spcPct val="90000"/>
              </a:lnSpc>
            </a:pPr>
            <a:r>
              <a:rPr lang="en-GB">
                <a:ea typeface="ＭＳ Ｐゴシック" panose="020B0600070205080204" pitchFamily="34" charset="-128"/>
              </a:rPr>
              <a:t>Conflicts between different non-functional requirements are common in complex systems</a:t>
            </a:r>
          </a:p>
          <a:p>
            <a:pPr>
              <a:lnSpc>
                <a:spcPct val="90000"/>
              </a:lnSpc>
            </a:pPr>
            <a:endParaRPr lang="en-GB">
              <a:ea typeface="ＭＳ Ｐゴシック" panose="020B0600070205080204" pitchFamily="34" charset="-128"/>
            </a:endParaRPr>
          </a:p>
          <a:p>
            <a:pPr>
              <a:lnSpc>
                <a:spcPct val="90000"/>
              </a:lnSpc>
            </a:pPr>
            <a:r>
              <a:rPr lang="en-GB">
                <a:ea typeface="ＭＳ Ｐゴシック" panose="020B0600070205080204" pitchFamily="34" charset="-128"/>
              </a:rPr>
              <a:t>Spacecraft system</a:t>
            </a:r>
          </a:p>
          <a:p>
            <a:pPr lvl="1">
              <a:lnSpc>
                <a:spcPct val="90000"/>
              </a:lnSpc>
            </a:pPr>
            <a:r>
              <a:rPr lang="en-GB">
                <a:ea typeface="ＭＳ Ｐゴシック" panose="020B0600070205080204" pitchFamily="34" charset="-128"/>
              </a:rPr>
              <a:t>To minimise weight, the number of separate chips in the system should be minimised.</a:t>
            </a:r>
          </a:p>
          <a:p>
            <a:pPr lvl="1">
              <a:lnSpc>
                <a:spcPct val="90000"/>
              </a:lnSpc>
            </a:pPr>
            <a:r>
              <a:rPr lang="en-GB">
                <a:ea typeface="ＭＳ Ｐゴシック" panose="020B0600070205080204" pitchFamily="34" charset="-128"/>
              </a:rPr>
              <a:t>To minimise power consumption, lower power chips should be used.</a:t>
            </a:r>
          </a:p>
          <a:p>
            <a:pPr lvl="1">
              <a:lnSpc>
                <a:spcPct val="90000"/>
              </a:lnSpc>
            </a:pPr>
            <a:r>
              <a:rPr lang="en-GB">
                <a:ea typeface="ＭＳ Ｐゴシック" panose="020B0600070205080204" pitchFamily="34" charset="-128"/>
              </a:rPr>
              <a:t>However, using low power chips may mean that more chips have to be used. Which is the most critical requirement?</a:t>
            </a:r>
          </a:p>
        </p:txBody>
      </p:sp>
    </p:spTree>
    <p:extLst>
      <p:ext uri="{BB962C8B-B14F-4D97-AF65-F5344CB8AC3E}">
        <p14:creationId xmlns:p14="http://schemas.microsoft.com/office/powerpoint/2010/main" val="2702391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GB">
                <a:ea typeface="ＭＳ Ｐゴシック" panose="020B0600070205080204" pitchFamily="34" charset="-128"/>
              </a:rPr>
              <a:t>Domain requirements</a:t>
            </a:r>
          </a:p>
        </p:txBody>
      </p:sp>
      <p:sp>
        <p:nvSpPr>
          <p:cNvPr id="100355" name="Rectangle 3"/>
          <p:cNvSpPr>
            <a:spLocks noGrp="1" noChangeArrowheads="1"/>
          </p:cNvSpPr>
          <p:nvPr>
            <p:ph idx="1"/>
          </p:nvPr>
        </p:nvSpPr>
        <p:spPr/>
        <p:txBody>
          <a:bodyPr/>
          <a:lstStyle/>
          <a:p>
            <a:r>
              <a:rPr lang="en-GB">
                <a:ea typeface="ＭＳ Ｐゴシック" panose="020B0600070205080204" pitchFamily="34" charset="-128"/>
              </a:rPr>
              <a:t>Derived from the application domain and describe system characteristics and features that reflect the domain.</a:t>
            </a:r>
          </a:p>
          <a:p>
            <a:r>
              <a:rPr lang="en-GB">
                <a:ea typeface="ＭＳ Ｐゴシック" panose="020B0600070205080204" pitchFamily="34" charset="-128"/>
              </a:rPr>
              <a:t>Domain requirements be new functional requirements, constraints on existing requirements or define specific computations.</a:t>
            </a:r>
          </a:p>
          <a:p>
            <a:r>
              <a:rPr lang="en-GB">
                <a:ea typeface="ＭＳ Ｐゴシック" panose="020B0600070205080204" pitchFamily="34" charset="-128"/>
              </a:rPr>
              <a:t>If domain requirements are not satisfied, the system may be unworkable.</a:t>
            </a:r>
          </a:p>
        </p:txBody>
      </p:sp>
    </p:spTree>
    <p:extLst>
      <p:ext uri="{BB962C8B-B14F-4D97-AF65-F5344CB8AC3E}">
        <p14:creationId xmlns:p14="http://schemas.microsoft.com/office/powerpoint/2010/main" val="2438008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05000" y="266700"/>
            <a:ext cx="8382000" cy="1104900"/>
          </a:xfrm>
        </p:spPr>
        <p:txBody>
          <a:bodyPr>
            <a:normAutofit/>
          </a:bodyPr>
          <a:lstStyle/>
          <a:p>
            <a:r>
              <a:rPr lang="en-GB">
                <a:ea typeface="ＭＳ Ｐゴシック" panose="020B0600070205080204" pitchFamily="34" charset="-128"/>
              </a:rPr>
              <a:t>Library system domain requirements</a:t>
            </a:r>
          </a:p>
        </p:txBody>
      </p:sp>
      <p:sp>
        <p:nvSpPr>
          <p:cNvPr id="102403" name="Rectangle 3"/>
          <p:cNvSpPr>
            <a:spLocks noGrp="1" noChangeArrowheads="1"/>
          </p:cNvSpPr>
          <p:nvPr>
            <p:ph idx="1"/>
          </p:nvPr>
        </p:nvSpPr>
        <p:spPr/>
        <p:txBody>
          <a:bodyPr/>
          <a:lstStyle/>
          <a:p>
            <a:pPr algn="just">
              <a:spcBef>
                <a:spcPts val="600"/>
              </a:spcBef>
              <a:spcAft>
                <a:spcPts val="600"/>
              </a:spcAft>
            </a:pPr>
            <a:r>
              <a:rPr lang="en-GB">
                <a:ea typeface="ＭＳ Ｐゴシック" panose="020B0600070205080204" pitchFamily="34" charset="-128"/>
              </a:rPr>
              <a:t>There shall be a standard user interface to all databases which shall be based on the Z39.50 standard.</a:t>
            </a:r>
          </a:p>
          <a:p>
            <a:pPr algn="just">
              <a:spcAft>
                <a:spcPts val="600"/>
              </a:spcAft>
            </a:pPr>
            <a:r>
              <a:rPr lang="en-GB">
                <a:ea typeface="ＭＳ Ｐゴシック" panose="020B0600070205080204" pitchFamily="34" charset="-128"/>
              </a:rPr>
              <a:t>Because of copyright restrictions, some documents must be deleted immediately on arrival. Depending on the user’s requirements, these documents will either be printed locally on the system server for manually forwarding to the user or routed to a network printer.</a:t>
            </a:r>
          </a:p>
          <a:p>
            <a:pPr>
              <a:lnSpc>
                <a:spcPct val="90000"/>
              </a:lnSpc>
            </a:pPr>
            <a:endParaRPr lang="en-GB" sz="2400">
              <a:ea typeface="ＭＳ Ｐゴシック" panose="020B0600070205080204" pitchFamily="34" charset="-128"/>
            </a:endParaRPr>
          </a:p>
        </p:txBody>
      </p:sp>
    </p:spTree>
    <p:extLst>
      <p:ext uri="{BB962C8B-B14F-4D97-AF65-F5344CB8AC3E}">
        <p14:creationId xmlns:p14="http://schemas.microsoft.com/office/powerpoint/2010/main" val="602242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5"/>
          <p:cNvSpPr>
            <a:spLocks noGrp="1" noChangeArrowheads="1"/>
          </p:cNvSpPr>
          <p:nvPr>
            <p:ph type="title"/>
          </p:nvPr>
        </p:nvSpPr>
        <p:spPr/>
        <p:txBody>
          <a:bodyPr/>
          <a:lstStyle/>
          <a:p>
            <a:r>
              <a:rPr lang="en-GB">
                <a:ea typeface="ＭＳ Ｐゴシック" panose="020B0600070205080204" pitchFamily="34" charset="-128"/>
              </a:rPr>
              <a:t>Train protection system</a:t>
            </a:r>
          </a:p>
        </p:txBody>
      </p:sp>
      <p:sp>
        <p:nvSpPr>
          <p:cNvPr id="104451" name="Rectangle 6"/>
          <p:cNvSpPr>
            <a:spLocks noGrp="1" noChangeArrowheads="1"/>
          </p:cNvSpPr>
          <p:nvPr>
            <p:ph idx="1"/>
          </p:nvPr>
        </p:nvSpPr>
        <p:spPr>
          <a:xfrm>
            <a:off x="2057400" y="1981200"/>
            <a:ext cx="7772400" cy="4114800"/>
          </a:xfrm>
        </p:spPr>
        <p:txBody>
          <a:bodyPr/>
          <a:lstStyle/>
          <a:p>
            <a:pPr algn="just">
              <a:spcAft>
                <a:spcPts val="600"/>
              </a:spcAft>
            </a:pPr>
            <a:r>
              <a:rPr lang="en-GB">
                <a:ea typeface="ＭＳ Ｐゴシック" panose="020B0600070205080204" pitchFamily="34" charset="-128"/>
              </a:rPr>
              <a:t>The deceleration of the train shall be computed as:</a:t>
            </a:r>
          </a:p>
          <a:p>
            <a:pPr lvl="1" algn="just"/>
            <a:r>
              <a:rPr lang="en-GB">
                <a:ea typeface="ＭＳ Ｐゴシック" panose="020B0600070205080204" pitchFamily="34" charset="-128"/>
              </a:rPr>
              <a:t>D</a:t>
            </a:r>
            <a:r>
              <a:rPr lang="en-GB" baseline="-25000">
                <a:ea typeface="ＭＳ Ｐゴシック" panose="020B0600070205080204" pitchFamily="34" charset="-128"/>
              </a:rPr>
              <a:t>train</a:t>
            </a:r>
            <a:r>
              <a:rPr lang="en-GB">
                <a:ea typeface="ＭＳ Ｐゴシック" panose="020B0600070205080204" pitchFamily="34" charset="-128"/>
              </a:rPr>
              <a:t> = D</a:t>
            </a:r>
            <a:r>
              <a:rPr lang="en-GB" baseline="-25000">
                <a:ea typeface="ＭＳ Ｐゴシック" panose="020B0600070205080204" pitchFamily="34" charset="-128"/>
              </a:rPr>
              <a:t>control</a:t>
            </a:r>
            <a:r>
              <a:rPr lang="en-GB">
                <a:ea typeface="ＭＳ Ｐゴシック" panose="020B0600070205080204" pitchFamily="34" charset="-128"/>
              </a:rPr>
              <a:t> + D</a:t>
            </a:r>
            <a:r>
              <a:rPr lang="en-GB" baseline="-25000">
                <a:ea typeface="ＭＳ Ｐゴシック" panose="020B0600070205080204" pitchFamily="34" charset="-128"/>
              </a:rPr>
              <a:t>gradient </a:t>
            </a:r>
          </a:p>
          <a:p>
            <a:pPr algn="just">
              <a:buFont typeface="Zapf Dingbats" charset="2"/>
              <a:buNone/>
            </a:pPr>
            <a:r>
              <a:rPr lang="en-GB">
                <a:ea typeface="ＭＳ Ｐゴシック" panose="020B0600070205080204" pitchFamily="34" charset="-128"/>
              </a:rPr>
              <a:t>	where D</a:t>
            </a:r>
            <a:r>
              <a:rPr lang="en-GB" baseline="-25000">
                <a:ea typeface="ＭＳ Ｐゴシック" panose="020B0600070205080204" pitchFamily="34" charset="-128"/>
              </a:rPr>
              <a:t>gradient </a:t>
            </a:r>
            <a:r>
              <a:rPr lang="en-GB">
                <a:ea typeface="ＭＳ Ｐゴシック" panose="020B0600070205080204" pitchFamily="34" charset="-128"/>
              </a:rPr>
              <a:t>is 9.81ms</a:t>
            </a:r>
            <a:r>
              <a:rPr lang="en-GB" baseline="30000">
                <a:ea typeface="ＭＳ Ｐゴシック" panose="020B0600070205080204" pitchFamily="34" charset="-128"/>
              </a:rPr>
              <a:t>2 </a:t>
            </a:r>
            <a:r>
              <a:rPr lang="en-GB">
                <a:ea typeface="ＭＳ Ｐゴシック" panose="020B0600070205080204" pitchFamily="34" charset="-128"/>
              </a:rPr>
              <a:t>* compensated gradient/alpha and where the values of 9.81ms</a:t>
            </a:r>
            <a:r>
              <a:rPr lang="en-GB" baseline="30000">
                <a:ea typeface="ＭＳ Ｐゴシック" panose="020B0600070205080204" pitchFamily="34" charset="-128"/>
              </a:rPr>
              <a:t>2 </a:t>
            </a:r>
            <a:r>
              <a:rPr lang="en-GB">
                <a:ea typeface="ＭＳ Ｐゴシック" panose="020B0600070205080204" pitchFamily="34" charset="-128"/>
              </a:rPr>
              <a:t>/alpha are known for different types of train.</a:t>
            </a:r>
          </a:p>
        </p:txBody>
      </p:sp>
    </p:spTree>
    <p:extLst>
      <p:ext uri="{BB962C8B-B14F-4D97-AF65-F5344CB8AC3E}">
        <p14:creationId xmlns:p14="http://schemas.microsoft.com/office/powerpoint/2010/main" val="39231655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a:ea typeface="ＭＳ Ｐゴシック" panose="020B0600070205080204" pitchFamily="34" charset="-128"/>
              </a:rPr>
              <a:t>Domain requirements problems</a:t>
            </a:r>
          </a:p>
        </p:txBody>
      </p:sp>
      <p:sp>
        <p:nvSpPr>
          <p:cNvPr id="106499" name="Rectangle 3"/>
          <p:cNvSpPr>
            <a:spLocks noGrp="1" noChangeArrowheads="1"/>
          </p:cNvSpPr>
          <p:nvPr>
            <p:ph idx="1"/>
          </p:nvPr>
        </p:nvSpPr>
        <p:spPr/>
        <p:txBody>
          <a:bodyPr/>
          <a:lstStyle/>
          <a:p>
            <a:r>
              <a:rPr lang="en-GB">
                <a:ea typeface="ＭＳ Ｐゴシック" panose="020B0600070205080204" pitchFamily="34" charset="-128"/>
              </a:rPr>
              <a:t>Understandability</a:t>
            </a:r>
          </a:p>
          <a:p>
            <a:pPr lvl="1"/>
            <a:r>
              <a:rPr lang="en-GB">
                <a:ea typeface="ＭＳ Ｐゴシック" panose="020B0600070205080204" pitchFamily="34" charset="-128"/>
              </a:rPr>
              <a:t>Requirements are expressed in the language of the application domain;</a:t>
            </a:r>
          </a:p>
          <a:p>
            <a:pPr lvl="1"/>
            <a:r>
              <a:rPr lang="en-GB">
                <a:ea typeface="ＭＳ Ｐゴシック" panose="020B0600070205080204" pitchFamily="34" charset="-128"/>
              </a:rPr>
              <a:t>This is often not understood by software engineers developing the system.</a:t>
            </a:r>
          </a:p>
          <a:p>
            <a:pPr lvl="1"/>
            <a:endParaRPr lang="en-GB">
              <a:ea typeface="ＭＳ Ｐゴシック" panose="020B0600070205080204" pitchFamily="34" charset="-128"/>
            </a:endParaRPr>
          </a:p>
          <a:p>
            <a:r>
              <a:rPr lang="en-GB">
                <a:ea typeface="ＭＳ Ｐゴシック" panose="020B0600070205080204" pitchFamily="34" charset="-128"/>
              </a:rPr>
              <a:t>Implicitness</a:t>
            </a:r>
          </a:p>
          <a:p>
            <a:pPr lvl="1"/>
            <a:r>
              <a:rPr lang="en-GB">
                <a:ea typeface="ＭＳ Ｐゴシック" panose="020B0600070205080204" pitchFamily="34" charset="-128"/>
              </a:rPr>
              <a:t>Domain specialists understand the area so well that they do not think of making the domain requirements explicit.</a:t>
            </a:r>
          </a:p>
        </p:txBody>
      </p:sp>
    </p:spTree>
    <p:extLst>
      <p:ext uri="{BB962C8B-B14F-4D97-AF65-F5344CB8AC3E}">
        <p14:creationId xmlns:p14="http://schemas.microsoft.com/office/powerpoint/2010/main" val="1940375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1905000" y="266700"/>
            <a:ext cx="8229600" cy="1104900"/>
          </a:xfrm>
        </p:spPr>
        <p:txBody>
          <a:bodyPr>
            <a:normAutofit/>
          </a:bodyPr>
          <a:lstStyle/>
          <a:p>
            <a:r>
              <a:rPr lang="en-GB">
                <a:ea typeface="ＭＳ Ｐゴシック" panose="020B0600070205080204" pitchFamily="34" charset="-128"/>
              </a:rPr>
              <a:t>Guidelines for writing requirements</a:t>
            </a:r>
          </a:p>
        </p:txBody>
      </p:sp>
      <p:sp>
        <p:nvSpPr>
          <p:cNvPr id="108547" name="Rectangle 3"/>
          <p:cNvSpPr>
            <a:spLocks noGrp="1" noChangeArrowheads="1"/>
          </p:cNvSpPr>
          <p:nvPr>
            <p:ph idx="1"/>
          </p:nvPr>
        </p:nvSpPr>
        <p:spPr/>
        <p:txBody>
          <a:bodyPr/>
          <a:lstStyle/>
          <a:p>
            <a:r>
              <a:rPr lang="en-GB">
                <a:ea typeface="ＭＳ Ｐゴシック" panose="020B0600070205080204" pitchFamily="34" charset="-128"/>
              </a:rPr>
              <a:t>Invent a standard format and use it for all requirements.</a:t>
            </a:r>
          </a:p>
          <a:p>
            <a:r>
              <a:rPr lang="en-GB">
                <a:ea typeface="ＭＳ Ｐゴシック" panose="020B0600070205080204" pitchFamily="34" charset="-128"/>
              </a:rPr>
              <a:t>Use language in a consistent way. Use </a:t>
            </a:r>
            <a:r>
              <a:rPr lang="en-GB">
                <a:solidFill>
                  <a:srgbClr val="FF0000"/>
                </a:solidFill>
                <a:ea typeface="ＭＳ Ｐゴシック" panose="020B0600070205080204" pitchFamily="34" charset="-128"/>
              </a:rPr>
              <a:t>shall or must</a:t>
            </a:r>
            <a:r>
              <a:rPr lang="en-GB">
                <a:ea typeface="ＭＳ Ｐゴシック" panose="020B0600070205080204" pitchFamily="34" charset="-128"/>
              </a:rPr>
              <a:t> for mandatory requirements, </a:t>
            </a:r>
            <a:r>
              <a:rPr lang="en-GB">
                <a:solidFill>
                  <a:srgbClr val="FF0000"/>
                </a:solidFill>
                <a:ea typeface="ＭＳ Ｐゴシック" panose="020B0600070205080204" pitchFamily="34" charset="-128"/>
              </a:rPr>
              <a:t>should</a:t>
            </a:r>
            <a:r>
              <a:rPr lang="en-GB">
                <a:ea typeface="ＭＳ Ｐゴシック" panose="020B0600070205080204" pitchFamily="34" charset="-128"/>
              </a:rPr>
              <a:t> for desirable requirements</a:t>
            </a:r>
          </a:p>
          <a:p>
            <a:endParaRPr lang="en-GB">
              <a:ea typeface="ＭＳ Ｐゴシック" panose="020B0600070205080204" pitchFamily="34" charset="-128"/>
            </a:endParaRPr>
          </a:p>
          <a:p>
            <a:r>
              <a:rPr lang="en-GB">
                <a:ea typeface="ＭＳ Ｐゴシック" panose="020B0600070205080204" pitchFamily="34" charset="-128"/>
              </a:rPr>
              <a:t>See Reading on the Lectures page</a:t>
            </a:r>
          </a:p>
        </p:txBody>
      </p:sp>
    </p:spTree>
    <p:extLst>
      <p:ext uri="{BB962C8B-B14F-4D97-AF65-F5344CB8AC3E}">
        <p14:creationId xmlns:p14="http://schemas.microsoft.com/office/powerpoint/2010/main" val="3042120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GB">
                <a:ea typeface="ＭＳ Ｐゴシック" panose="020B0600070205080204" pitchFamily="34" charset="-128"/>
              </a:rPr>
              <a:t>System specifications</a:t>
            </a:r>
          </a:p>
        </p:txBody>
      </p:sp>
      <p:sp>
        <p:nvSpPr>
          <p:cNvPr id="110595" name="Rectangle 3"/>
          <p:cNvSpPr>
            <a:spLocks noGrp="1" noChangeArrowheads="1"/>
          </p:cNvSpPr>
          <p:nvPr>
            <p:ph idx="1"/>
          </p:nvPr>
        </p:nvSpPr>
        <p:spPr/>
        <p:txBody>
          <a:bodyPr/>
          <a:lstStyle/>
          <a:p>
            <a:pPr>
              <a:lnSpc>
                <a:spcPct val="90000"/>
              </a:lnSpc>
            </a:pPr>
            <a:r>
              <a:rPr lang="en-GB">
                <a:ea typeface="ＭＳ Ｐゴシック" panose="020B0600070205080204" pitchFamily="34" charset="-128"/>
              </a:rPr>
              <a:t>More detailed specifications of system functions, services and constraints than user requirements.</a:t>
            </a:r>
          </a:p>
          <a:p>
            <a:pPr>
              <a:lnSpc>
                <a:spcPct val="90000"/>
              </a:lnSpc>
            </a:pPr>
            <a:r>
              <a:rPr lang="en-GB">
                <a:ea typeface="ＭＳ Ｐゴシック" panose="020B0600070205080204" pitchFamily="34" charset="-128"/>
              </a:rPr>
              <a:t>Intended to be a basis for designing the system.</a:t>
            </a:r>
          </a:p>
          <a:p>
            <a:pPr>
              <a:lnSpc>
                <a:spcPct val="90000"/>
              </a:lnSpc>
            </a:pPr>
            <a:r>
              <a:rPr lang="en-GB">
                <a:ea typeface="ＭＳ Ｐゴシック" panose="020B0600070205080204" pitchFamily="34" charset="-128"/>
              </a:rPr>
              <a:t>May be incorporated into the system contract.</a:t>
            </a:r>
          </a:p>
          <a:p>
            <a:pPr>
              <a:lnSpc>
                <a:spcPct val="90000"/>
              </a:lnSpc>
            </a:pPr>
            <a:endParaRPr lang="en-GB">
              <a:ea typeface="ＭＳ Ｐゴシック" panose="020B0600070205080204" pitchFamily="34" charset="-128"/>
            </a:endParaRPr>
          </a:p>
        </p:txBody>
      </p:sp>
    </p:spTree>
    <p:extLst>
      <p:ext uri="{BB962C8B-B14F-4D97-AF65-F5344CB8AC3E}">
        <p14:creationId xmlns:p14="http://schemas.microsoft.com/office/powerpoint/2010/main" val="3957863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a:ea typeface="ＭＳ Ｐゴシック" panose="020B0600070205080204" pitchFamily="34" charset="-128"/>
              </a:rPr>
              <a:t>Requirements and design</a:t>
            </a:r>
          </a:p>
        </p:txBody>
      </p:sp>
      <p:sp>
        <p:nvSpPr>
          <p:cNvPr id="112643" name="Rectangle 3"/>
          <p:cNvSpPr>
            <a:spLocks noGrp="1" noChangeArrowheads="1"/>
          </p:cNvSpPr>
          <p:nvPr>
            <p:ph idx="1"/>
          </p:nvPr>
        </p:nvSpPr>
        <p:spPr/>
        <p:txBody>
          <a:bodyPr/>
          <a:lstStyle/>
          <a:p>
            <a:pPr>
              <a:lnSpc>
                <a:spcPct val="90000"/>
              </a:lnSpc>
            </a:pPr>
            <a:r>
              <a:rPr lang="en-GB">
                <a:ea typeface="ＭＳ Ｐゴシック" panose="020B0600070205080204" pitchFamily="34" charset="-128"/>
              </a:rPr>
              <a:t>In principle, requirements should state what the system should do and the design should describe how it does this</a:t>
            </a:r>
          </a:p>
          <a:p>
            <a:pPr>
              <a:lnSpc>
                <a:spcPct val="90000"/>
              </a:lnSpc>
            </a:pPr>
            <a:endParaRPr lang="en-GB">
              <a:ea typeface="ＭＳ Ｐゴシック" panose="020B0600070205080204" pitchFamily="34" charset="-128"/>
            </a:endParaRPr>
          </a:p>
          <a:p>
            <a:pPr>
              <a:lnSpc>
                <a:spcPct val="90000"/>
              </a:lnSpc>
            </a:pPr>
            <a:r>
              <a:rPr lang="en-GB">
                <a:ea typeface="ＭＳ Ｐゴシック" panose="020B0600070205080204" pitchFamily="34" charset="-128"/>
              </a:rPr>
              <a:t>In practice, requirements and design are inseparable</a:t>
            </a:r>
          </a:p>
          <a:p>
            <a:pPr lvl="1">
              <a:lnSpc>
                <a:spcPct val="90000"/>
              </a:lnSpc>
            </a:pPr>
            <a:r>
              <a:rPr lang="en-GB">
                <a:ea typeface="ＭＳ Ｐゴシック" panose="020B0600070205080204" pitchFamily="34" charset="-128"/>
              </a:rPr>
              <a:t>A system architecture may be designed to structure the requirements;</a:t>
            </a:r>
          </a:p>
          <a:p>
            <a:pPr lvl="1">
              <a:lnSpc>
                <a:spcPct val="90000"/>
              </a:lnSpc>
            </a:pPr>
            <a:r>
              <a:rPr lang="en-GB">
                <a:ea typeface="ＭＳ Ｐゴシック" panose="020B0600070205080204" pitchFamily="34" charset="-128"/>
              </a:rPr>
              <a:t>The system may inter-operate with other systems that generate design requirements;</a:t>
            </a:r>
          </a:p>
          <a:p>
            <a:pPr lvl="1">
              <a:lnSpc>
                <a:spcPct val="90000"/>
              </a:lnSpc>
            </a:pPr>
            <a:r>
              <a:rPr lang="en-GB">
                <a:ea typeface="ＭＳ Ｐゴシック" panose="020B0600070205080204" pitchFamily="34" charset="-128"/>
              </a:rPr>
              <a:t>The use of a specific design may be a domain requirement.</a:t>
            </a:r>
            <a:endParaRPr lang="en-GB" sz="2000">
              <a:ea typeface="ＭＳ Ｐゴシック" panose="020B0600070205080204" pitchFamily="34" charset="-128"/>
            </a:endParaRPr>
          </a:p>
        </p:txBody>
      </p:sp>
    </p:spTree>
    <p:extLst>
      <p:ext uri="{BB962C8B-B14F-4D97-AF65-F5344CB8AC3E}">
        <p14:creationId xmlns:p14="http://schemas.microsoft.com/office/powerpoint/2010/main" val="7200871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The requirements document</a:t>
            </a:r>
          </a:p>
        </p:txBody>
      </p:sp>
      <p:sp>
        <p:nvSpPr>
          <p:cNvPr id="114691" name="Rectangle 3"/>
          <p:cNvSpPr>
            <a:spLocks noGrp="1" noChangeArrowheads="1"/>
          </p:cNvSpPr>
          <p:nvPr>
            <p:ph idx="1"/>
          </p:nvPr>
        </p:nvSpPr>
        <p:spPr/>
        <p:txBody>
          <a:bodyPr vert="horz" lIns="90487" tIns="44450" rIns="90487" bIns="44450" rtlCol="0">
            <a:normAutofit/>
          </a:bodyPr>
          <a:lstStyle/>
          <a:p>
            <a:r>
              <a:rPr lang="en-GB" dirty="0">
                <a:ea typeface="ＭＳ Ｐゴシック" panose="020B0600070205080204" pitchFamily="34" charset="-128"/>
              </a:rPr>
              <a:t>The requirements document is the official statement of what is required of the system developers.</a:t>
            </a:r>
          </a:p>
          <a:p>
            <a:r>
              <a:rPr lang="en-GB" dirty="0">
                <a:ea typeface="ＭＳ Ｐゴシック" panose="020B0600070205080204" pitchFamily="34" charset="-128"/>
              </a:rPr>
              <a:t>Should include both a definition of user requirements and a specification of the system requirements.</a:t>
            </a:r>
          </a:p>
          <a:p>
            <a:r>
              <a:rPr lang="en-GB" dirty="0">
                <a:ea typeface="ＭＳ Ｐゴシック" panose="020B0600070205080204" pitchFamily="34" charset="-128"/>
              </a:rPr>
              <a:t>It is NOT a design document. As far as possible, it should set of WHAT the system should do rather than HOW it should do it</a:t>
            </a:r>
          </a:p>
        </p:txBody>
      </p:sp>
    </p:spTree>
    <p:extLst>
      <p:ext uri="{BB962C8B-B14F-4D97-AF65-F5344CB8AC3E}">
        <p14:creationId xmlns:p14="http://schemas.microsoft.com/office/powerpoint/2010/main" val="325336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7572" y="1688123"/>
            <a:ext cx="7943720" cy="5485491"/>
          </a:xfrm>
        </p:spPr>
      </p:pic>
    </p:spTree>
    <p:extLst>
      <p:ext uri="{BB962C8B-B14F-4D97-AF65-F5344CB8AC3E}">
        <p14:creationId xmlns:p14="http://schemas.microsoft.com/office/powerpoint/2010/main" val="9346913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6"/>
          <p:cNvSpPr>
            <a:spLocks noGrp="1" noChangeArrowheads="1"/>
          </p:cNvSpPr>
          <p:nvPr>
            <p:ph type="title"/>
          </p:nvPr>
        </p:nvSpPr>
        <p:spPr/>
        <p:txBody>
          <a:bodyPr/>
          <a:lstStyle/>
          <a:p>
            <a:r>
              <a:rPr lang="en-US">
                <a:ea typeface="ＭＳ Ｐゴシック" panose="020B0600070205080204" pitchFamily="34" charset="-128"/>
              </a:rPr>
              <a:t>Users of a requirements document</a:t>
            </a:r>
          </a:p>
        </p:txBody>
      </p:sp>
      <p:sp>
        <p:nvSpPr>
          <p:cNvPr id="116739" name="Rectangle 8"/>
          <p:cNvSpPr>
            <a:spLocks noChangeArrowheads="1"/>
          </p:cNvSpPr>
          <p:nvPr/>
        </p:nvSpPr>
        <p:spPr bwMode="auto">
          <a:xfrm>
            <a:off x="3352801" y="1676400"/>
            <a:ext cx="5133975" cy="4648200"/>
          </a:xfrm>
          <a:prstGeom prst="rect">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pic>
        <p:nvPicPr>
          <p:cNvPr id="116740" name="Picture 9" descr="6.16 Req-doc-users.eps                                         0010579DMacintosh HD                   B8AA5F2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7051" y="1752600"/>
            <a:ext cx="31924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00021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IEEE requirements standard</a:t>
            </a:r>
          </a:p>
        </p:txBody>
      </p:sp>
      <p:sp>
        <p:nvSpPr>
          <p:cNvPr id="118787" name="Rectangle 3"/>
          <p:cNvSpPr>
            <a:spLocks noGrp="1" noChangeArrowheads="1"/>
          </p:cNvSpPr>
          <p:nvPr>
            <p:ph idx="1"/>
          </p:nvPr>
        </p:nvSpPr>
        <p:spPr/>
        <p:txBody>
          <a:bodyPr vert="horz" lIns="90487" tIns="44450" rIns="90487" bIns="44450" rtlCol="0">
            <a:normAutofit/>
          </a:bodyPr>
          <a:lstStyle/>
          <a:p>
            <a:r>
              <a:rPr lang="en-US" dirty="0">
                <a:hlinkClick r:id="rId3"/>
              </a:rPr>
              <a:t>IEEE/ANSI 830-1998</a:t>
            </a:r>
            <a:r>
              <a:rPr lang="en-US" dirty="0"/>
              <a:t> (IEEE, 1998)</a:t>
            </a:r>
            <a:endParaRPr lang="en-GB" dirty="0">
              <a:ea typeface="ＭＳ Ｐゴシック" panose="020B0600070205080204" pitchFamily="34" charset="-128"/>
            </a:endParaRPr>
          </a:p>
          <a:p>
            <a:r>
              <a:rPr lang="en-GB" dirty="0">
                <a:ea typeface="ＭＳ Ｐゴシック" panose="020B0600070205080204" pitchFamily="34" charset="-128"/>
              </a:rPr>
              <a:t>Defines a generic structure for a requirements document that must be instantiated for each specific system. </a:t>
            </a:r>
          </a:p>
          <a:p>
            <a:pPr lvl="1"/>
            <a:r>
              <a:rPr lang="en-GB" dirty="0">
                <a:ea typeface="ＭＳ Ｐゴシック" panose="020B0600070205080204" pitchFamily="34" charset="-128"/>
              </a:rPr>
              <a:t>Introduction.</a:t>
            </a:r>
          </a:p>
          <a:p>
            <a:pPr lvl="1"/>
            <a:r>
              <a:rPr lang="en-GB" dirty="0">
                <a:ea typeface="ＭＳ Ｐゴシック" panose="020B0600070205080204" pitchFamily="34" charset="-128"/>
              </a:rPr>
              <a:t>General description.</a:t>
            </a:r>
          </a:p>
          <a:p>
            <a:pPr lvl="1"/>
            <a:r>
              <a:rPr lang="en-GB" dirty="0">
                <a:ea typeface="ＭＳ Ｐゴシック" panose="020B0600070205080204" pitchFamily="34" charset="-128"/>
              </a:rPr>
              <a:t>Specific requirements.</a:t>
            </a:r>
          </a:p>
          <a:p>
            <a:pPr lvl="1"/>
            <a:r>
              <a:rPr lang="en-GB" dirty="0">
                <a:ea typeface="ＭＳ Ｐゴシック" panose="020B0600070205080204" pitchFamily="34" charset="-128"/>
              </a:rPr>
              <a:t>Appendices.</a:t>
            </a:r>
          </a:p>
          <a:p>
            <a:pPr lvl="1"/>
            <a:r>
              <a:rPr lang="en-GB" dirty="0">
                <a:ea typeface="ＭＳ Ｐゴシック" panose="020B0600070205080204" pitchFamily="34" charset="-128"/>
              </a:rPr>
              <a:t>Index.</a:t>
            </a:r>
          </a:p>
          <a:p>
            <a:pPr>
              <a:buFont typeface="Zapf Dingbats" charset="2"/>
              <a:buNone/>
            </a:pPr>
            <a:endParaRPr lang="en-GB" dirty="0">
              <a:ea typeface="ＭＳ Ｐゴシック" panose="020B0600070205080204" pitchFamily="34" charset="-128"/>
            </a:endParaRPr>
          </a:p>
        </p:txBody>
      </p:sp>
    </p:spTree>
    <p:extLst>
      <p:ext uri="{BB962C8B-B14F-4D97-AF65-F5344CB8AC3E}">
        <p14:creationId xmlns:p14="http://schemas.microsoft.com/office/powerpoint/2010/main" val="2133578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Key points</a:t>
            </a:r>
          </a:p>
        </p:txBody>
      </p:sp>
      <p:sp>
        <p:nvSpPr>
          <p:cNvPr id="120835" name="Rectangle 3"/>
          <p:cNvSpPr>
            <a:spLocks noGrp="1" noChangeArrowheads="1"/>
          </p:cNvSpPr>
          <p:nvPr>
            <p:ph idx="1"/>
          </p:nvPr>
        </p:nvSpPr>
        <p:spPr>
          <a:xfrm>
            <a:off x="1981200" y="1844038"/>
            <a:ext cx="8305800" cy="4876800"/>
          </a:xfrm>
        </p:spPr>
        <p:txBody>
          <a:bodyPr vert="horz" lIns="90487" tIns="44450" rIns="90487" bIns="44450" rtlCol="0">
            <a:normAutofit/>
          </a:bodyPr>
          <a:lstStyle/>
          <a:p>
            <a:r>
              <a:rPr lang="en-GB" sz="2400" dirty="0">
                <a:ea typeface="ＭＳ Ｐゴシック" panose="020B0600070205080204" pitchFamily="34" charset="-128"/>
              </a:rPr>
              <a:t>Requirements set out what the system should do and define constraints on its operation and implementation</a:t>
            </a:r>
          </a:p>
          <a:p>
            <a:pPr lvl="1"/>
            <a:r>
              <a:rPr lang="en-GB" sz="2000" dirty="0">
                <a:ea typeface="ＭＳ Ｐゴシック" panose="020B0600070205080204" pitchFamily="34" charset="-128"/>
              </a:rPr>
              <a:t>Functional requirements set out services the system should provide.</a:t>
            </a:r>
          </a:p>
          <a:p>
            <a:pPr lvl="1"/>
            <a:r>
              <a:rPr lang="en-GB" sz="2000" dirty="0">
                <a:ea typeface="ＭＳ Ｐゴシック" panose="020B0600070205080204" pitchFamily="34" charset="-128"/>
              </a:rPr>
              <a:t>Non-functional requirements constrain the system being developed or the development process.</a:t>
            </a:r>
          </a:p>
          <a:p>
            <a:endParaRPr lang="en-GB" sz="2400" dirty="0">
              <a:ea typeface="ＭＳ Ｐゴシック" panose="020B0600070205080204" pitchFamily="34" charset="-128"/>
            </a:endParaRPr>
          </a:p>
          <a:p>
            <a:pPr>
              <a:lnSpc>
                <a:spcPct val="90000"/>
              </a:lnSpc>
            </a:pPr>
            <a:r>
              <a:rPr lang="en-GB" sz="2400" dirty="0">
                <a:solidFill>
                  <a:srgbClr val="FF0000"/>
                </a:solidFill>
                <a:ea typeface="ＭＳ Ｐゴシック" panose="020B0600070205080204" pitchFamily="34" charset="-128"/>
              </a:rPr>
              <a:t>User requirements</a:t>
            </a:r>
            <a:r>
              <a:rPr lang="en-GB" sz="2400" dirty="0">
                <a:ea typeface="ＭＳ Ｐゴシック" panose="020B0600070205080204" pitchFamily="34" charset="-128"/>
              </a:rPr>
              <a:t> are high-level statements of what the system should do</a:t>
            </a:r>
          </a:p>
          <a:p>
            <a:pPr>
              <a:lnSpc>
                <a:spcPct val="90000"/>
              </a:lnSpc>
            </a:pPr>
            <a:r>
              <a:rPr lang="en-GB" sz="2400" dirty="0">
                <a:solidFill>
                  <a:srgbClr val="FF0000"/>
                </a:solidFill>
                <a:ea typeface="ＭＳ Ｐゴシック" panose="020B0600070205080204" pitchFamily="34" charset="-128"/>
              </a:rPr>
              <a:t>System specifications </a:t>
            </a:r>
            <a:r>
              <a:rPr lang="en-GB" sz="2400" dirty="0">
                <a:ea typeface="ＭＳ Ｐゴシック" panose="020B0600070205080204" pitchFamily="34" charset="-128"/>
              </a:rPr>
              <a:t>are intended to communicate the functions that the system should provide</a:t>
            </a:r>
          </a:p>
          <a:p>
            <a:pPr>
              <a:lnSpc>
                <a:spcPct val="90000"/>
              </a:lnSpc>
            </a:pPr>
            <a:r>
              <a:rPr lang="en-GB" sz="2400" dirty="0">
                <a:ea typeface="ＭＳ Ｐゴシック" panose="020B0600070205080204" pitchFamily="34" charset="-128"/>
              </a:rPr>
              <a:t>A software requirements document is an agreed statement of the system requirements.</a:t>
            </a:r>
          </a:p>
          <a:p>
            <a:endParaRPr lang="en-GB" sz="2400" dirty="0">
              <a:ea typeface="ＭＳ Ｐゴシック" panose="020B0600070205080204" pitchFamily="34" charset="-128"/>
            </a:endParaRPr>
          </a:p>
        </p:txBody>
      </p:sp>
    </p:spTree>
    <p:extLst>
      <p:ext uri="{BB962C8B-B14F-4D97-AF65-F5344CB8AC3E}">
        <p14:creationId xmlns:p14="http://schemas.microsoft.com/office/powerpoint/2010/main" val="3047550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vert="horz" lIns="90487" tIns="44450" rIns="90487" bIns="44450" rtlCol="0" anchor="ctr">
            <a:normAutofit/>
          </a:bodyPr>
          <a:lstStyle/>
          <a:p>
            <a:r>
              <a:rPr lang="en-GB">
                <a:ea typeface="ＭＳ Ｐゴシック" panose="020B0600070205080204" pitchFamily="34" charset="-128"/>
              </a:rPr>
              <a:t>Requirements Engineering</a:t>
            </a:r>
          </a:p>
        </p:txBody>
      </p:sp>
      <p:sp>
        <p:nvSpPr>
          <p:cNvPr id="18435" name="Rectangle 3"/>
          <p:cNvSpPr>
            <a:spLocks noGrp="1" noChangeArrowheads="1"/>
          </p:cNvSpPr>
          <p:nvPr>
            <p:ph idx="1"/>
          </p:nvPr>
        </p:nvSpPr>
        <p:spPr/>
        <p:txBody>
          <a:bodyPr vert="horz" lIns="90487" tIns="44450" rIns="90487" bIns="44450" rtlCol="0">
            <a:normAutofit/>
          </a:bodyPr>
          <a:lstStyle/>
          <a:p>
            <a:r>
              <a:rPr lang="en-GB">
                <a:ea typeface="ＭＳ Ｐゴシック" panose="020B0600070205080204" pitchFamily="34" charset="-128"/>
              </a:rPr>
              <a:t>The process of establishing the services that the customer requires from a system and the constraints under which it operates and is developed</a:t>
            </a:r>
          </a:p>
          <a:p>
            <a:pPr>
              <a:buFontTx/>
              <a:buNone/>
            </a:pPr>
            <a:endParaRPr lang="en-GB">
              <a:ea typeface="ＭＳ Ｐゴシック" panose="020B0600070205080204" pitchFamily="34" charset="-128"/>
            </a:endParaRPr>
          </a:p>
          <a:p>
            <a:r>
              <a:rPr lang="en-GB">
                <a:ea typeface="ＭＳ Ｐゴシック" panose="020B0600070205080204" pitchFamily="34" charset="-128"/>
              </a:rPr>
              <a:t>The </a:t>
            </a:r>
            <a:r>
              <a:rPr lang="en-GB">
                <a:solidFill>
                  <a:srgbClr val="FF0000"/>
                </a:solidFill>
                <a:ea typeface="ＭＳ Ｐゴシック" panose="020B0600070205080204" pitchFamily="34" charset="-128"/>
              </a:rPr>
              <a:t>requirements</a:t>
            </a:r>
            <a:r>
              <a:rPr lang="en-GB">
                <a:ea typeface="ＭＳ Ｐゴシック" panose="020B0600070205080204" pitchFamily="34" charset="-128"/>
              </a:rPr>
              <a:t> themselves are the descriptions of the system services and constraints that are generated during the requirements engineering process</a:t>
            </a:r>
          </a:p>
        </p:txBody>
      </p:sp>
    </p:spTree>
    <p:extLst>
      <p:ext uri="{BB962C8B-B14F-4D97-AF65-F5344CB8AC3E}">
        <p14:creationId xmlns:p14="http://schemas.microsoft.com/office/powerpoint/2010/main" val="235698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a:ea typeface="ＭＳ Ｐゴシック" panose="020B0600070205080204" pitchFamily="34" charset="-128"/>
              </a:rPr>
              <a:t>Requirements Engineering</a:t>
            </a:r>
          </a:p>
        </p:txBody>
      </p:sp>
      <p:sp>
        <p:nvSpPr>
          <p:cNvPr id="17413" name="Rectangle 3"/>
          <p:cNvSpPr>
            <a:spLocks noGrp="1" noChangeArrowheads="1"/>
          </p:cNvSpPr>
          <p:nvPr>
            <p:ph idx="1"/>
          </p:nvPr>
        </p:nvSpPr>
        <p:spPr/>
        <p:txBody>
          <a:bodyPr/>
          <a:lstStyle/>
          <a:p>
            <a:r>
              <a:rPr lang="en-US" dirty="0">
                <a:ea typeface="ＭＳ Ｐゴシック" panose="020B0600070205080204" pitchFamily="34" charset="-128"/>
              </a:rPr>
              <a:t>The hardest single part of building a software system is deciding what to build</a:t>
            </a:r>
          </a:p>
          <a:p>
            <a:pPr lvl="1"/>
            <a:r>
              <a:rPr lang="en-US" dirty="0">
                <a:ea typeface="ＭＳ Ｐゴシック" panose="020B0600070205080204" pitchFamily="34" charset="-128"/>
              </a:rPr>
              <a:t>Cripples the process if done wrong</a:t>
            </a:r>
          </a:p>
          <a:p>
            <a:pPr lvl="1"/>
            <a:r>
              <a:rPr lang="en-US" dirty="0">
                <a:ea typeface="ＭＳ Ｐゴシック" panose="020B0600070205080204" pitchFamily="34" charset="-128"/>
              </a:rPr>
              <a:t>Costly to rectify later</a:t>
            </a:r>
          </a:p>
          <a:p>
            <a:pPr lvl="1"/>
            <a:endParaRPr lang="en-US" dirty="0">
              <a:ea typeface="ＭＳ Ｐゴシック" panose="020B0600070205080204" pitchFamily="34" charset="-128"/>
            </a:endParaRPr>
          </a:p>
          <a:p>
            <a:r>
              <a:rPr lang="en-US" dirty="0">
                <a:ea typeface="ＭＳ Ｐゴシック" panose="020B0600070205080204" pitchFamily="34" charset="-128"/>
              </a:rPr>
              <a:t>The goal of requirement engineering is to determine (pick one):</a:t>
            </a:r>
          </a:p>
          <a:p>
            <a:pPr lvl="1"/>
            <a:r>
              <a:rPr lang="en-US" dirty="0">
                <a:ea typeface="ＭＳ Ｐゴシック" panose="020B0600070205080204" pitchFamily="34" charset="-128"/>
              </a:rPr>
              <a:t>What software client</a:t>
            </a:r>
            <a:r>
              <a:rPr lang="en-US" b="1" dirty="0">
                <a:ea typeface="ＭＳ Ｐゴシック" panose="020B0600070205080204" pitchFamily="34" charset="-128"/>
              </a:rPr>
              <a:t> wants?</a:t>
            </a:r>
          </a:p>
          <a:p>
            <a:pPr lvl="1"/>
            <a:r>
              <a:rPr lang="en-US" dirty="0">
                <a:ea typeface="ＭＳ Ｐゴシック" panose="020B0600070205080204" pitchFamily="34" charset="-128"/>
              </a:rPr>
              <a:t>What software client </a:t>
            </a:r>
            <a:r>
              <a:rPr lang="en-US" b="1" dirty="0">
                <a:ea typeface="ＭＳ Ｐゴシック" panose="020B0600070205080204" pitchFamily="34" charset="-128"/>
              </a:rPr>
              <a:t>needs?</a:t>
            </a:r>
          </a:p>
          <a:p>
            <a:endParaRPr lang="en-US" dirty="0">
              <a:ea typeface="ＭＳ Ｐゴシック" panose="020B0600070205080204" pitchFamily="34" charset="-128"/>
            </a:endParaRPr>
          </a:p>
        </p:txBody>
      </p:sp>
    </p:spTree>
    <p:extLst>
      <p:ext uri="{BB962C8B-B14F-4D97-AF65-F5344CB8AC3E}">
        <p14:creationId xmlns:p14="http://schemas.microsoft.com/office/powerpoint/2010/main" val="294717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ea typeface="ＭＳ Ｐゴシック" panose="020B0600070205080204" pitchFamily="34" charset="-128"/>
              </a:rPr>
              <a:t>User requirements</a:t>
            </a:r>
          </a:p>
        </p:txBody>
      </p:sp>
      <p:sp>
        <p:nvSpPr>
          <p:cNvPr id="24579" name="Rectangle 3"/>
          <p:cNvSpPr>
            <a:spLocks noGrp="1" noChangeArrowheads="1"/>
          </p:cNvSpPr>
          <p:nvPr>
            <p:ph idx="1"/>
          </p:nvPr>
        </p:nvSpPr>
        <p:spPr/>
        <p:txBody>
          <a:bodyPr/>
          <a:lstStyle/>
          <a:p>
            <a:r>
              <a:rPr lang="en-GB">
                <a:ea typeface="ＭＳ Ｐゴシック" panose="020B0600070205080204" pitchFamily="34" charset="-128"/>
              </a:rPr>
              <a:t>Should describe requirements in such a way that they are understandable by system users who don’t have detailed technical knowledge.</a:t>
            </a:r>
          </a:p>
          <a:p>
            <a:endParaRPr lang="en-GB">
              <a:ea typeface="ＭＳ Ｐゴシック" panose="020B0600070205080204" pitchFamily="34" charset="-128"/>
            </a:endParaRPr>
          </a:p>
          <a:p>
            <a:r>
              <a:rPr lang="en-GB">
                <a:ea typeface="ＭＳ Ｐゴシック" panose="020B0600070205080204" pitchFamily="34" charset="-128"/>
              </a:rPr>
              <a:t>User requirements are defined using natural language, tables and diagrams as these can be understood by all users.</a:t>
            </a:r>
          </a:p>
        </p:txBody>
      </p:sp>
    </p:spTree>
    <p:extLst>
      <p:ext uri="{BB962C8B-B14F-4D97-AF65-F5344CB8AC3E}">
        <p14:creationId xmlns:p14="http://schemas.microsoft.com/office/powerpoint/2010/main" val="276457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a:ea typeface="ＭＳ Ｐゴシック" panose="020B0600070205080204" pitchFamily="34" charset="-128"/>
              </a:rPr>
              <a:t>Example: Library system (</a:t>
            </a:r>
            <a:r>
              <a:rPr lang="en-US" dirty="0" err="1">
                <a:ea typeface="ＭＳ Ｐゴシック" panose="020B0600070205080204" pitchFamily="34" charset="-128"/>
              </a:rPr>
              <a:t>LibSys</a:t>
            </a:r>
            <a:r>
              <a:rPr lang="en-US" dirty="0">
                <a:ea typeface="ＭＳ Ｐゴシック" panose="020B0600070205080204" pitchFamily="34" charset="-128"/>
              </a:rPr>
              <a:t>)</a:t>
            </a:r>
          </a:p>
        </p:txBody>
      </p:sp>
      <p:sp>
        <p:nvSpPr>
          <p:cNvPr id="26627" name="Rectangle 3"/>
          <p:cNvSpPr>
            <a:spLocks noGrp="1" noChangeArrowheads="1"/>
          </p:cNvSpPr>
          <p:nvPr>
            <p:ph idx="1"/>
          </p:nvPr>
        </p:nvSpPr>
        <p:spPr/>
        <p:txBody>
          <a:bodyPr/>
          <a:lstStyle/>
          <a:p>
            <a:r>
              <a:rPr lang="en-US" dirty="0">
                <a:ea typeface="ＭＳ Ｐゴシック" panose="020B0600070205080204" pitchFamily="34" charset="-128"/>
              </a:rPr>
              <a:t>A library system that provides a single interface to a number of databases of articles in different libraries.</a:t>
            </a:r>
          </a:p>
          <a:p>
            <a:r>
              <a:rPr lang="en-US" dirty="0">
                <a:ea typeface="ＭＳ Ｐゴシック" panose="020B0600070205080204" pitchFamily="34" charset="-128"/>
              </a:rPr>
              <a:t>Users can search for, download and print these articles for personal study.</a:t>
            </a:r>
          </a:p>
        </p:txBody>
      </p:sp>
    </p:spTree>
    <p:extLst>
      <p:ext uri="{BB962C8B-B14F-4D97-AF65-F5344CB8AC3E}">
        <p14:creationId xmlns:p14="http://schemas.microsoft.com/office/powerpoint/2010/main" val="4282516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460</TotalTime>
  <Words>2558</Words>
  <Application>Microsoft Macintosh PowerPoint</Application>
  <PresentationFormat>Widescreen</PresentationFormat>
  <Paragraphs>461</Paragraphs>
  <Slides>52</Slides>
  <Notes>48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Arial</vt:lpstr>
      <vt:lpstr>Calibri</vt:lpstr>
      <vt:lpstr>Calibri Light</vt:lpstr>
      <vt:lpstr>Formata Regular</vt:lpstr>
      <vt:lpstr>Helvetica</vt:lpstr>
      <vt:lpstr>Times New Roman</vt:lpstr>
      <vt:lpstr>Zapf Dingbats</vt:lpstr>
      <vt:lpstr>Office Theme</vt:lpstr>
      <vt:lpstr>Requirements and Specification</vt:lpstr>
      <vt:lpstr>Fibonacci Numbers</vt:lpstr>
      <vt:lpstr>Fibonacci Numbers</vt:lpstr>
      <vt:lpstr>Fibonacci Numbers</vt:lpstr>
      <vt:lpstr>Fibonacci Numbers</vt:lpstr>
      <vt:lpstr>Requirements Engineering</vt:lpstr>
      <vt:lpstr>Requirements Engineering</vt:lpstr>
      <vt:lpstr>User requirements</vt:lpstr>
      <vt:lpstr>Example: Library system (LibSys)</vt:lpstr>
      <vt:lpstr>Determining Stakeholders and Needs</vt:lpstr>
      <vt:lpstr>Techniques for Requirement Gathering</vt:lpstr>
      <vt:lpstr>Interviewing</vt:lpstr>
      <vt:lpstr>Extreme Programming – User Stories</vt:lpstr>
      <vt:lpstr>Disadvantages of Talking</vt:lpstr>
      <vt:lpstr>A Straw-mAn Proposal </vt:lpstr>
      <vt:lpstr>PowerPoint Presentation</vt:lpstr>
      <vt:lpstr>Rapid Prototyping</vt:lpstr>
      <vt:lpstr>Pitfalls of Rapid Prototyping</vt:lpstr>
      <vt:lpstr>Summary of Requirements Gathering</vt:lpstr>
      <vt:lpstr>Requirement vs Specification</vt:lpstr>
      <vt:lpstr>Specifications</vt:lpstr>
      <vt:lpstr>Completeness and consistency</vt:lpstr>
      <vt:lpstr>Different Views of Specifications</vt:lpstr>
      <vt:lpstr>Informal Specifications</vt:lpstr>
      <vt:lpstr>Problems with Informal Specs</vt:lpstr>
      <vt:lpstr>Informal Specifications Revisited</vt:lpstr>
      <vt:lpstr>Comments on Informal Specification</vt:lpstr>
      <vt:lpstr>Why Do People Use Informal Specs?</vt:lpstr>
      <vt:lpstr>Semi-Formal Specs</vt:lpstr>
      <vt:lpstr>Functional and non-functional</vt:lpstr>
      <vt:lpstr>Functional requirements</vt:lpstr>
      <vt:lpstr>The LIBSYS system</vt:lpstr>
      <vt:lpstr>Examples: functional requirements</vt:lpstr>
      <vt:lpstr>Example of Requirements imprecision</vt:lpstr>
      <vt:lpstr>Non-functional requirements</vt:lpstr>
      <vt:lpstr>Non-functional classifications</vt:lpstr>
      <vt:lpstr>Non-functional requirement types</vt:lpstr>
      <vt:lpstr>Non-functional requirements examples</vt:lpstr>
      <vt:lpstr>Goals and requirements</vt:lpstr>
      <vt:lpstr>Examples</vt:lpstr>
      <vt:lpstr>Requirements interaction</vt:lpstr>
      <vt:lpstr>Domain requirements</vt:lpstr>
      <vt:lpstr>Library system domain requirements</vt:lpstr>
      <vt:lpstr>Train protection system</vt:lpstr>
      <vt:lpstr>Domain requirements problems</vt:lpstr>
      <vt:lpstr>Guidelines for writing requirements</vt:lpstr>
      <vt:lpstr>System specifications</vt:lpstr>
      <vt:lpstr>Requirements and design</vt:lpstr>
      <vt:lpstr>The requirements document</vt:lpstr>
      <vt:lpstr>Users of a requirements document</vt:lpstr>
      <vt:lpstr>IEEE requirements standard</vt:lpstr>
      <vt:lpstr>Key points</vt:lpstr>
    </vt:vector>
  </TitlesOfParts>
  <Company>Yale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creator>Piskac, Ruzica</dc:creator>
  <cp:lastModifiedBy>William Killian</cp:lastModifiedBy>
  <cp:revision>66</cp:revision>
  <dcterms:created xsi:type="dcterms:W3CDTF">2014-01-12T21:15:03Z</dcterms:created>
  <dcterms:modified xsi:type="dcterms:W3CDTF">2019-08-27T16:54:39Z</dcterms:modified>
</cp:coreProperties>
</file>