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1" r:id="rId1"/>
  </p:sldMasterIdLst>
  <p:notesMasterIdLst>
    <p:notesMasterId r:id="rId97"/>
  </p:notesMasterIdLst>
  <p:sldIdLst>
    <p:sldId id="256" r:id="rId2"/>
    <p:sldId id="328" r:id="rId3"/>
    <p:sldId id="330" r:id="rId4"/>
    <p:sldId id="331" r:id="rId5"/>
    <p:sldId id="332" r:id="rId6"/>
    <p:sldId id="333" r:id="rId7"/>
    <p:sldId id="334" r:id="rId8"/>
    <p:sldId id="335" r:id="rId9"/>
    <p:sldId id="336" r:id="rId10"/>
    <p:sldId id="337" r:id="rId11"/>
    <p:sldId id="338" r:id="rId12"/>
    <p:sldId id="339" r:id="rId13"/>
    <p:sldId id="340" r:id="rId14"/>
    <p:sldId id="341" r:id="rId15"/>
    <p:sldId id="342" r:id="rId16"/>
    <p:sldId id="343" r:id="rId17"/>
    <p:sldId id="344" r:id="rId18"/>
    <p:sldId id="345" r:id="rId19"/>
    <p:sldId id="346" r:id="rId20"/>
    <p:sldId id="347" r:id="rId21"/>
    <p:sldId id="348" r:id="rId22"/>
    <p:sldId id="349" r:id="rId23"/>
    <p:sldId id="350" r:id="rId24"/>
    <p:sldId id="351" r:id="rId25"/>
    <p:sldId id="352" r:id="rId26"/>
    <p:sldId id="354" r:id="rId27"/>
    <p:sldId id="355" r:id="rId28"/>
    <p:sldId id="356" r:id="rId29"/>
    <p:sldId id="357" r:id="rId30"/>
    <p:sldId id="358" r:id="rId31"/>
    <p:sldId id="359" r:id="rId32"/>
    <p:sldId id="360" r:id="rId33"/>
    <p:sldId id="361" r:id="rId34"/>
    <p:sldId id="362" r:id="rId35"/>
    <p:sldId id="363" r:id="rId36"/>
    <p:sldId id="364" r:id="rId37"/>
    <p:sldId id="365" r:id="rId38"/>
    <p:sldId id="366" r:id="rId39"/>
    <p:sldId id="367" r:id="rId40"/>
    <p:sldId id="439" r:id="rId41"/>
    <p:sldId id="440" r:id="rId42"/>
    <p:sldId id="441" r:id="rId43"/>
    <p:sldId id="442" r:id="rId44"/>
    <p:sldId id="443" r:id="rId45"/>
    <p:sldId id="444" r:id="rId46"/>
    <p:sldId id="445" r:id="rId47"/>
    <p:sldId id="446" r:id="rId48"/>
    <p:sldId id="447" r:id="rId49"/>
    <p:sldId id="377" r:id="rId50"/>
    <p:sldId id="378" r:id="rId51"/>
    <p:sldId id="379" r:id="rId52"/>
    <p:sldId id="380" r:id="rId53"/>
    <p:sldId id="381" r:id="rId54"/>
    <p:sldId id="382" r:id="rId55"/>
    <p:sldId id="383" r:id="rId56"/>
    <p:sldId id="384" r:id="rId57"/>
    <p:sldId id="385" r:id="rId58"/>
    <p:sldId id="386" r:id="rId59"/>
    <p:sldId id="387" r:id="rId60"/>
    <p:sldId id="388" r:id="rId61"/>
    <p:sldId id="389" r:id="rId62"/>
    <p:sldId id="390" r:id="rId63"/>
    <p:sldId id="392" r:id="rId64"/>
    <p:sldId id="393" r:id="rId65"/>
    <p:sldId id="394" r:id="rId66"/>
    <p:sldId id="395" r:id="rId67"/>
    <p:sldId id="396" r:id="rId68"/>
    <p:sldId id="397" r:id="rId69"/>
    <p:sldId id="448" r:id="rId70"/>
    <p:sldId id="399" r:id="rId71"/>
    <p:sldId id="449" r:id="rId72"/>
    <p:sldId id="450" r:id="rId73"/>
    <p:sldId id="451" r:id="rId74"/>
    <p:sldId id="452" r:id="rId75"/>
    <p:sldId id="453" r:id="rId76"/>
    <p:sldId id="454" r:id="rId77"/>
    <p:sldId id="455" r:id="rId78"/>
    <p:sldId id="456" r:id="rId79"/>
    <p:sldId id="457" r:id="rId80"/>
    <p:sldId id="458" r:id="rId81"/>
    <p:sldId id="459" r:id="rId82"/>
    <p:sldId id="460" r:id="rId83"/>
    <p:sldId id="461" r:id="rId84"/>
    <p:sldId id="462" r:id="rId85"/>
    <p:sldId id="463" r:id="rId86"/>
    <p:sldId id="464" r:id="rId87"/>
    <p:sldId id="465" r:id="rId88"/>
    <p:sldId id="417" r:id="rId89"/>
    <p:sldId id="466" r:id="rId90"/>
    <p:sldId id="467" r:id="rId91"/>
    <p:sldId id="468" r:id="rId92"/>
    <p:sldId id="469" r:id="rId93"/>
    <p:sldId id="470" r:id="rId94"/>
    <p:sldId id="471" r:id="rId95"/>
    <p:sldId id="472" r:id="rId9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99" autoAdjust="0"/>
    <p:restoredTop sz="91156" autoAdjust="0"/>
  </p:normalViewPr>
  <p:slideViewPr>
    <p:cSldViewPr snapToGrid="0">
      <p:cViewPr varScale="1">
        <p:scale>
          <a:sx n="112" d="100"/>
          <a:sy n="112" d="100"/>
        </p:scale>
        <p:origin x="1008" y="184"/>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viewProps" Target="viewProps.xml"/><Relationship Id="rId10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presProps" Target="presProps.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699A16-63A3-4F42-892A-E051858DCEF8}" type="datetimeFigureOut">
              <a:rPr lang="en-US" smtClean="0"/>
              <a:t>1/24/20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CC8C0C-7535-4431-807F-C2220752EF6F}" type="slidenum">
              <a:rPr lang="en-US" smtClean="0"/>
              <a:t>‹#›</a:t>
            </a:fld>
            <a:endParaRPr lang="en-US"/>
          </a:p>
        </p:txBody>
      </p:sp>
    </p:spTree>
    <p:extLst>
      <p:ext uri="{BB962C8B-B14F-4D97-AF65-F5344CB8AC3E}">
        <p14:creationId xmlns:p14="http://schemas.microsoft.com/office/powerpoint/2010/main" val="24805415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55E5734A-992B-462C-BBFB-1156342AF817}" type="slidenum">
              <a:rPr lang="en-US" sz="1300">
                <a:latin typeface="Times New Roman" panose="02020603050405020304" pitchFamily="18" charset="0"/>
              </a:rPr>
              <a:pPr/>
              <a:t>2</a:t>
            </a:fld>
            <a:endParaRPr lang="en-US" sz="1300">
              <a:latin typeface="Times New Roman" panose="02020603050405020304" pitchFamily="18" charset="0"/>
            </a:endParaRPr>
          </a:p>
        </p:txBody>
      </p:sp>
      <p:sp>
        <p:nvSpPr>
          <p:cNvPr id="108547" name="Rectangle 2"/>
          <p:cNvSpPr>
            <a:spLocks noGrp="1" noRot="1" noChangeAspect="1" noChangeArrowheads="1" noTextEdit="1"/>
          </p:cNvSpPr>
          <p:nvPr>
            <p:ph type="sldImg"/>
          </p:nvPr>
        </p:nvSpPr>
        <p:spPr>
          <a:ln/>
        </p:spPr>
      </p:sp>
      <p:sp>
        <p:nvSpPr>
          <p:cNvPr id="1085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atin typeface="Times New Roman" panose="02020603050405020304" pitchFamily="18" charset="0"/>
                <a:ea typeface="ＭＳ Ｐゴシック" panose="020B0600070205080204" pitchFamily="34" charset="-128"/>
              </a:rPr>
              <a:t>Layered Technology</a:t>
            </a:r>
          </a:p>
          <a:p>
            <a:pPr eaLnBrk="1" hangingPunct="1"/>
            <a:r>
              <a:rPr lang="en-US">
                <a:latin typeface="Times New Roman" panose="02020603050405020304" pitchFamily="18" charset="0"/>
                <a:ea typeface="ＭＳ Ｐゴシック" panose="020B0600070205080204" pitchFamily="34" charset="-128"/>
              </a:rPr>
              <a:t>Foundation is Process</a:t>
            </a:r>
          </a:p>
          <a:p>
            <a:pPr eaLnBrk="1" hangingPunct="1"/>
            <a:endParaRPr lang="en-US">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39041032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a:ln/>
        </p:spPr>
      </p:sp>
      <p:sp>
        <p:nvSpPr>
          <p:cNvPr id="1187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187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A5FD12C8-5FDE-4710-BFD4-1000FD26AF5B}" type="slidenum">
              <a:rPr lang="en-US" sz="1300">
                <a:latin typeface="Times New Roman" panose="02020603050405020304" pitchFamily="18" charset="0"/>
              </a:rPr>
              <a:pPr/>
              <a:t>11</a:t>
            </a:fld>
            <a:endParaRPr lang="en-US" sz="1300">
              <a:latin typeface="Times New Roman" panose="02020603050405020304" pitchFamily="18" charset="0"/>
            </a:endParaRPr>
          </a:p>
        </p:txBody>
      </p:sp>
    </p:spTree>
    <p:extLst>
      <p:ext uri="{BB962C8B-B14F-4D97-AF65-F5344CB8AC3E}">
        <p14:creationId xmlns:p14="http://schemas.microsoft.com/office/powerpoint/2010/main" val="1375475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a:ln/>
        </p:spPr>
      </p:sp>
      <p:sp>
        <p:nvSpPr>
          <p:cNvPr id="1198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198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FF6A2ABF-509D-49AA-A58D-7F82B3415205}" type="slidenum">
              <a:rPr lang="en-US" sz="1300">
                <a:latin typeface="Times New Roman" panose="02020603050405020304" pitchFamily="18" charset="0"/>
              </a:rPr>
              <a:pPr/>
              <a:t>12</a:t>
            </a:fld>
            <a:endParaRPr lang="en-US" sz="1300">
              <a:latin typeface="Times New Roman" panose="02020603050405020304" pitchFamily="18" charset="0"/>
            </a:endParaRPr>
          </a:p>
        </p:txBody>
      </p:sp>
    </p:spTree>
    <p:extLst>
      <p:ext uri="{BB962C8B-B14F-4D97-AF65-F5344CB8AC3E}">
        <p14:creationId xmlns:p14="http://schemas.microsoft.com/office/powerpoint/2010/main" val="20614383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a:ln/>
        </p:spPr>
      </p:sp>
      <p:sp>
        <p:nvSpPr>
          <p:cNvPr id="1208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208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755D2F26-9FED-42E9-A4B5-64CE4B22102A}" type="slidenum">
              <a:rPr lang="en-US" sz="1300">
                <a:latin typeface="Times New Roman" panose="02020603050405020304" pitchFamily="18" charset="0"/>
              </a:rPr>
              <a:pPr/>
              <a:t>13</a:t>
            </a:fld>
            <a:endParaRPr lang="en-US" sz="1300">
              <a:latin typeface="Times New Roman" panose="02020603050405020304" pitchFamily="18" charset="0"/>
            </a:endParaRPr>
          </a:p>
        </p:txBody>
      </p:sp>
    </p:spTree>
    <p:extLst>
      <p:ext uri="{BB962C8B-B14F-4D97-AF65-F5344CB8AC3E}">
        <p14:creationId xmlns:p14="http://schemas.microsoft.com/office/powerpoint/2010/main" val="6872360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DD812731-DB1D-4F4E-A46D-7F611EA7D1C1}" type="slidenum">
              <a:rPr lang="en-US" sz="1300">
                <a:latin typeface="Times New Roman" panose="02020603050405020304" pitchFamily="18" charset="0"/>
              </a:rPr>
              <a:pPr/>
              <a:t>14</a:t>
            </a:fld>
            <a:endParaRPr lang="en-US" sz="1300">
              <a:latin typeface="Times New Roman" panose="02020603050405020304" pitchFamily="18" charset="0"/>
            </a:endParaRPr>
          </a:p>
        </p:txBody>
      </p:sp>
      <p:sp>
        <p:nvSpPr>
          <p:cNvPr id="121859" name="Rectangle 2"/>
          <p:cNvSpPr>
            <a:spLocks noGrp="1" noRot="1" noChangeAspect="1" noChangeArrowheads="1" noTextEdit="1"/>
          </p:cNvSpPr>
          <p:nvPr>
            <p:ph type="sldImg"/>
          </p:nvPr>
        </p:nvSpPr>
        <p:spPr>
          <a:ln/>
        </p:spPr>
      </p:sp>
      <p:sp>
        <p:nvSpPr>
          <p:cNvPr id="1218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atin typeface="Times New Roman" panose="02020603050405020304" pitchFamily="18" charset="0"/>
                <a:ea typeface="ＭＳ Ｐゴシック" panose="020B0600070205080204" pitchFamily="34" charset="-128"/>
              </a:rPr>
              <a:t>Rigorous effort at every stage leads to discovery of bugs in the early stage.</a:t>
            </a:r>
          </a:p>
          <a:p>
            <a:pPr eaLnBrk="1" hangingPunct="1"/>
            <a:endParaRPr lang="en-US">
              <a:latin typeface="Times New Roman" panose="02020603050405020304" pitchFamily="18" charset="0"/>
              <a:ea typeface="ＭＳ Ｐゴシック" panose="020B0600070205080204" pitchFamily="34" charset="-128"/>
            </a:endParaRPr>
          </a:p>
          <a:p>
            <a:pPr eaLnBrk="1" hangingPunct="1"/>
            <a:r>
              <a:rPr lang="en-US">
                <a:latin typeface="Times New Roman" panose="02020603050405020304" pitchFamily="18" charset="0"/>
                <a:ea typeface="ＭＳ Ｐゴシック" panose="020B0600070205080204" pitchFamily="34" charset="-128"/>
              </a:rPr>
              <a:t>At every phase you know that the document from the previous phase is correct.  Had there been any bug in any of the phases, your work on he subsequent would waste your effort.</a:t>
            </a:r>
          </a:p>
          <a:p>
            <a:pPr eaLnBrk="1" hangingPunct="1"/>
            <a:endParaRPr lang="en-US">
              <a:latin typeface="Times New Roman" panose="02020603050405020304" pitchFamily="18" charset="0"/>
              <a:ea typeface="ＭＳ Ｐゴシック" panose="020B0600070205080204" pitchFamily="34" charset="-128"/>
            </a:endParaRPr>
          </a:p>
          <a:p>
            <a:pPr eaLnBrk="1" hangingPunct="1"/>
            <a:r>
              <a:rPr lang="en-US">
                <a:latin typeface="Times New Roman" panose="02020603050405020304" pitchFamily="18" charset="0"/>
                <a:ea typeface="ＭＳ Ｐゴシック" panose="020B0600070205080204" pitchFamily="34" charset="-128"/>
              </a:rPr>
              <a:t>Emphasis on documents.</a:t>
            </a:r>
          </a:p>
        </p:txBody>
      </p:sp>
    </p:spTree>
    <p:extLst>
      <p:ext uri="{BB962C8B-B14F-4D97-AF65-F5344CB8AC3E}">
        <p14:creationId xmlns:p14="http://schemas.microsoft.com/office/powerpoint/2010/main" val="33745452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Image Placeholder 1"/>
          <p:cNvSpPr>
            <a:spLocks noGrp="1" noRot="1" noChangeAspect="1" noTextEdit="1"/>
          </p:cNvSpPr>
          <p:nvPr>
            <p:ph type="sldImg"/>
          </p:nvPr>
        </p:nvSpPr>
        <p:spPr>
          <a:ln/>
        </p:spPr>
      </p:sp>
      <p:sp>
        <p:nvSpPr>
          <p:cNvPr id="1228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228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B000FD3F-4A07-4964-BCD1-852364BC0937}" type="slidenum">
              <a:rPr lang="en-US" sz="1300">
                <a:latin typeface="Times New Roman" panose="02020603050405020304" pitchFamily="18" charset="0"/>
              </a:rPr>
              <a:pPr/>
              <a:t>15</a:t>
            </a:fld>
            <a:endParaRPr lang="en-US" sz="1300">
              <a:latin typeface="Times New Roman" panose="02020603050405020304" pitchFamily="18" charset="0"/>
            </a:endParaRPr>
          </a:p>
        </p:txBody>
      </p:sp>
    </p:spTree>
    <p:extLst>
      <p:ext uri="{BB962C8B-B14F-4D97-AF65-F5344CB8AC3E}">
        <p14:creationId xmlns:p14="http://schemas.microsoft.com/office/powerpoint/2010/main" val="39106740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TextEdit="1"/>
          </p:cNvSpPr>
          <p:nvPr>
            <p:ph type="sldImg"/>
          </p:nvPr>
        </p:nvSpPr>
        <p:spPr>
          <a:ln/>
        </p:spPr>
      </p:sp>
      <p:sp>
        <p:nvSpPr>
          <p:cNvPr id="1239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239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7D2B07D3-1AF0-412E-9FE2-AC63BF12E075}" type="slidenum">
              <a:rPr lang="en-US" sz="1300">
                <a:latin typeface="Times New Roman" panose="02020603050405020304" pitchFamily="18" charset="0"/>
              </a:rPr>
              <a:pPr/>
              <a:t>16</a:t>
            </a:fld>
            <a:endParaRPr lang="en-US" sz="1300">
              <a:latin typeface="Times New Roman" panose="02020603050405020304" pitchFamily="18" charset="0"/>
            </a:endParaRPr>
          </a:p>
        </p:txBody>
      </p:sp>
    </p:spTree>
    <p:extLst>
      <p:ext uri="{BB962C8B-B14F-4D97-AF65-F5344CB8AC3E}">
        <p14:creationId xmlns:p14="http://schemas.microsoft.com/office/powerpoint/2010/main" val="8671547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p:cNvSpPr>
            <a:spLocks noGrp="1" noRot="1" noChangeAspect="1" noTextEdit="1"/>
          </p:cNvSpPr>
          <p:nvPr>
            <p:ph type="sldImg"/>
          </p:nvPr>
        </p:nvSpPr>
        <p:spPr>
          <a:ln/>
        </p:spPr>
      </p:sp>
      <p:sp>
        <p:nvSpPr>
          <p:cNvPr id="1249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249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E8E335E5-1F53-4C47-8BB9-F38D3E7A67E1}" type="slidenum">
              <a:rPr lang="en-US" sz="1300">
                <a:latin typeface="Times New Roman" panose="02020603050405020304" pitchFamily="18" charset="0"/>
              </a:rPr>
              <a:pPr/>
              <a:t>17</a:t>
            </a:fld>
            <a:endParaRPr lang="en-US" sz="1300">
              <a:latin typeface="Times New Roman" panose="02020603050405020304" pitchFamily="18" charset="0"/>
            </a:endParaRPr>
          </a:p>
        </p:txBody>
      </p:sp>
    </p:spTree>
    <p:extLst>
      <p:ext uri="{BB962C8B-B14F-4D97-AF65-F5344CB8AC3E}">
        <p14:creationId xmlns:p14="http://schemas.microsoft.com/office/powerpoint/2010/main" val="36266023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lide Image Placeholder 1"/>
          <p:cNvSpPr>
            <a:spLocks noGrp="1" noRot="1" noChangeAspect="1" noTextEdit="1"/>
          </p:cNvSpPr>
          <p:nvPr>
            <p:ph type="sldImg"/>
          </p:nvPr>
        </p:nvSpPr>
        <p:spPr>
          <a:ln/>
        </p:spPr>
      </p:sp>
      <p:sp>
        <p:nvSpPr>
          <p:cNvPr id="1259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259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9F376FA8-CAFC-4CA7-9453-6A5E3878CB36}" type="slidenum">
              <a:rPr lang="en-US" sz="1300">
                <a:latin typeface="Times New Roman" panose="02020603050405020304" pitchFamily="18" charset="0"/>
              </a:rPr>
              <a:pPr/>
              <a:t>18</a:t>
            </a:fld>
            <a:endParaRPr lang="en-US" sz="1300">
              <a:latin typeface="Times New Roman" panose="02020603050405020304" pitchFamily="18" charset="0"/>
            </a:endParaRPr>
          </a:p>
        </p:txBody>
      </p:sp>
    </p:spTree>
    <p:extLst>
      <p:ext uri="{BB962C8B-B14F-4D97-AF65-F5344CB8AC3E}">
        <p14:creationId xmlns:p14="http://schemas.microsoft.com/office/powerpoint/2010/main" val="38249342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p:cNvSpPr>
            <a:spLocks noGrp="1" noRot="1" noChangeAspect="1" noTextEdit="1"/>
          </p:cNvSpPr>
          <p:nvPr>
            <p:ph type="sldImg"/>
          </p:nvPr>
        </p:nvSpPr>
        <p:spPr>
          <a:ln/>
        </p:spPr>
      </p:sp>
      <p:sp>
        <p:nvSpPr>
          <p:cNvPr id="1269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269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973FE119-6CAD-4037-B169-EBAABA11C9F3}" type="slidenum">
              <a:rPr lang="en-US" sz="1300">
                <a:latin typeface="Times New Roman" panose="02020603050405020304" pitchFamily="18" charset="0"/>
              </a:rPr>
              <a:pPr/>
              <a:t>19</a:t>
            </a:fld>
            <a:endParaRPr lang="en-US" sz="1300">
              <a:latin typeface="Times New Roman" panose="02020603050405020304" pitchFamily="18" charset="0"/>
            </a:endParaRPr>
          </a:p>
        </p:txBody>
      </p:sp>
    </p:spTree>
    <p:extLst>
      <p:ext uri="{BB962C8B-B14F-4D97-AF65-F5344CB8AC3E}">
        <p14:creationId xmlns:p14="http://schemas.microsoft.com/office/powerpoint/2010/main" val="22008457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p:cNvSpPr>
            <a:spLocks noGrp="1" noRot="1" noChangeAspect="1" noTextEdit="1"/>
          </p:cNvSpPr>
          <p:nvPr>
            <p:ph type="sldImg"/>
          </p:nvPr>
        </p:nvSpPr>
        <p:spPr>
          <a:ln/>
        </p:spPr>
      </p:sp>
      <p:sp>
        <p:nvSpPr>
          <p:cNvPr id="1280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280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33D407E8-7818-4E7B-AB04-3085C249710A}" type="slidenum">
              <a:rPr lang="en-US" sz="1300">
                <a:latin typeface="Times New Roman" panose="02020603050405020304" pitchFamily="18" charset="0"/>
              </a:rPr>
              <a:pPr/>
              <a:t>20</a:t>
            </a:fld>
            <a:endParaRPr lang="en-US" sz="1300">
              <a:latin typeface="Times New Roman" panose="02020603050405020304" pitchFamily="18" charset="0"/>
            </a:endParaRPr>
          </a:p>
        </p:txBody>
      </p:sp>
    </p:spTree>
    <p:extLst>
      <p:ext uri="{BB962C8B-B14F-4D97-AF65-F5344CB8AC3E}">
        <p14:creationId xmlns:p14="http://schemas.microsoft.com/office/powerpoint/2010/main" val="3800915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ln/>
        </p:spPr>
      </p:sp>
      <p:sp>
        <p:nvSpPr>
          <p:cNvPr id="1105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105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145B8F66-7429-463E-B425-353BE07B25CC}" type="slidenum">
              <a:rPr lang="en-US" sz="1300">
                <a:latin typeface="Times New Roman" panose="02020603050405020304" pitchFamily="18" charset="0"/>
              </a:rPr>
              <a:pPr/>
              <a:t>3</a:t>
            </a:fld>
            <a:endParaRPr lang="en-US" sz="1300">
              <a:latin typeface="Times New Roman" panose="02020603050405020304" pitchFamily="18" charset="0"/>
            </a:endParaRPr>
          </a:p>
        </p:txBody>
      </p:sp>
    </p:spTree>
    <p:extLst>
      <p:ext uri="{BB962C8B-B14F-4D97-AF65-F5344CB8AC3E}">
        <p14:creationId xmlns:p14="http://schemas.microsoft.com/office/powerpoint/2010/main" val="41660334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Image Placeholder 1"/>
          <p:cNvSpPr>
            <a:spLocks noGrp="1" noRot="1" noChangeAspect="1" noTextEdit="1"/>
          </p:cNvSpPr>
          <p:nvPr>
            <p:ph type="sldImg"/>
          </p:nvPr>
        </p:nvSpPr>
        <p:spPr>
          <a:ln/>
        </p:spPr>
      </p:sp>
      <p:sp>
        <p:nvSpPr>
          <p:cNvPr id="1290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290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B41903EE-8850-4A85-BAC4-781FE2C2882D}" type="slidenum">
              <a:rPr lang="en-US" sz="1300">
                <a:latin typeface="Times New Roman" panose="02020603050405020304" pitchFamily="18" charset="0"/>
              </a:rPr>
              <a:pPr/>
              <a:t>21</a:t>
            </a:fld>
            <a:endParaRPr lang="en-US" sz="1300">
              <a:latin typeface="Times New Roman" panose="02020603050405020304" pitchFamily="18" charset="0"/>
            </a:endParaRPr>
          </a:p>
        </p:txBody>
      </p:sp>
    </p:spTree>
    <p:extLst>
      <p:ext uri="{BB962C8B-B14F-4D97-AF65-F5344CB8AC3E}">
        <p14:creationId xmlns:p14="http://schemas.microsoft.com/office/powerpoint/2010/main" val="32967180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noTextEdit="1"/>
          </p:cNvSpPr>
          <p:nvPr>
            <p:ph type="sldImg"/>
          </p:nvPr>
        </p:nvSpPr>
        <p:spPr>
          <a:ln/>
        </p:spPr>
      </p:sp>
      <p:sp>
        <p:nvSpPr>
          <p:cNvPr id="1300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300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AD9F4541-01C2-4AF5-844C-7049B2894A43}" type="slidenum">
              <a:rPr lang="en-US" sz="1300">
                <a:latin typeface="Times New Roman" panose="02020603050405020304" pitchFamily="18" charset="0"/>
              </a:rPr>
              <a:pPr/>
              <a:t>22</a:t>
            </a:fld>
            <a:endParaRPr lang="en-US" sz="1300">
              <a:latin typeface="Times New Roman" panose="02020603050405020304" pitchFamily="18" charset="0"/>
            </a:endParaRPr>
          </a:p>
        </p:txBody>
      </p:sp>
    </p:spTree>
    <p:extLst>
      <p:ext uri="{BB962C8B-B14F-4D97-AF65-F5344CB8AC3E}">
        <p14:creationId xmlns:p14="http://schemas.microsoft.com/office/powerpoint/2010/main" val="73680956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Slide Image Placeholder 1"/>
          <p:cNvSpPr>
            <a:spLocks noGrp="1" noRot="1" noChangeAspect="1" noTextEdit="1"/>
          </p:cNvSpPr>
          <p:nvPr>
            <p:ph type="sldImg"/>
          </p:nvPr>
        </p:nvSpPr>
        <p:spPr>
          <a:ln/>
        </p:spPr>
      </p:sp>
      <p:sp>
        <p:nvSpPr>
          <p:cNvPr id="1310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310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3B0EB6E6-5423-4390-BEDD-C9C23083E338}" type="slidenum">
              <a:rPr lang="en-US" sz="1300">
                <a:latin typeface="Times New Roman" panose="02020603050405020304" pitchFamily="18" charset="0"/>
              </a:rPr>
              <a:pPr/>
              <a:t>23</a:t>
            </a:fld>
            <a:endParaRPr lang="en-US" sz="1300">
              <a:latin typeface="Times New Roman" panose="02020603050405020304" pitchFamily="18" charset="0"/>
            </a:endParaRPr>
          </a:p>
        </p:txBody>
      </p:sp>
    </p:spTree>
    <p:extLst>
      <p:ext uri="{BB962C8B-B14F-4D97-AF65-F5344CB8AC3E}">
        <p14:creationId xmlns:p14="http://schemas.microsoft.com/office/powerpoint/2010/main" val="41024622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a:ln/>
        </p:spPr>
      </p:sp>
      <p:sp>
        <p:nvSpPr>
          <p:cNvPr id="1320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321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FB69C54D-F606-4463-BA23-FB05E133B809}" type="slidenum">
              <a:rPr lang="en-US" sz="1300">
                <a:latin typeface="Times New Roman" panose="02020603050405020304" pitchFamily="18" charset="0"/>
              </a:rPr>
              <a:pPr/>
              <a:t>24</a:t>
            </a:fld>
            <a:endParaRPr lang="en-US" sz="1300">
              <a:latin typeface="Times New Roman" panose="02020603050405020304" pitchFamily="18" charset="0"/>
            </a:endParaRPr>
          </a:p>
        </p:txBody>
      </p:sp>
    </p:spTree>
    <p:extLst>
      <p:ext uri="{BB962C8B-B14F-4D97-AF65-F5344CB8AC3E}">
        <p14:creationId xmlns:p14="http://schemas.microsoft.com/office/powerpoint/2010/main" val="33879011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p:cNvSpPr>
            <a:spLocks noGrp="1" noRot="1" noChangeAspect="1" noTextEdit="1"/>
          </p:cNvSpPr>
          <p:nvPr>
            <p:ph type="sldImg"/>
          </p:nvPr>
        </p:nvSpPr>
        <p:spPr>
          <a:ln/>
        </p:spPr>
      </p:sp>
      <p:sp>
        <p:nvSpPr>
          <p:cNvPr id="133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331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34AB55D9-736E-43BF-890B-4C19D44FBDEB}" type="slidenum">
              <a:rPr lang="en-US" sz="1300">
                <a:latin typeface="Times New Roman" panose="02020603050405020304" pitchFamily="18" charset="0"/>
              </a:rPr>
              <a:pPr/>
              <a:t>25</a:t>
            </a:fld>
            <a:endParaRPr lang="en-US" sz="1300">
              <a:latin typeface="Times New Roman" panose="02020603050405020304" pitchFamily="18" charset="0"/>
            </a:endParaRPr>
          </a:p>
        </p:txBody>
      </p:sp>
    </p:spTree>
    <p:extLst>
      <p:ext uri="{BB962C8B-B14F-4D97-AF65-F5344CB8AC3E}">
        <p14:creationId xmlns:p14="http://schemas.microsoft.com/office/powerpoint/2010/main" val="11653889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a:ln/>
        </p:spPr>
      </p:sp>
      <p:sp>
        <p:nvSpPr>
          <p:cNvPr id="1351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351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7C75AA46-0981-4A80-96F1-2D3C54E593F6}" type="slidenum">
              <a:rPr lang="en-US" sz="1300">
                <a:latin typeface="Times New Roman" panose="02020603050405020304" pitchFamily="18" charset="0"/>
              </a:rPr>
              <a:pPr/>
              <a:t>26</a:t>
            </a:fld>
            <a:endParaRPr lang="en-US" sz="1300">
              <a:latin typeface="Times New Roman" panose="02020603050405020304" pitchFamily="18" charset="0"/>
            </a:endParaRPr>
          </a:p>
        </p:txBody>
      </p:sp>
    </p:spTree>
    <p:extLst>
      <p:ext uri="{BB962C8B-B14F-4D97-AF65-F5344CB8AC3E}">
        <p14:creationId xmlns:p14="http://schemas.microsoft.com/office/powerpoint/2010/main" val="74018321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Slide Image Placeholder 1"/>
          <p:cNvSpPr>
            <a:spLocks noGrp="1" noRot="1" noChangeAspect="1" noTextEdit="1"/>
          </p:cNvSpPr>
          <p:nvPr>
            <p:ph type="sldImg"/>
          </p:nvPr>
        </p:nvSpPr>
        <p:spPr>
          <a:ln/>
        </p:spPr>
      </p:sp>
      <p:sp>
        <p:nvSpPr>
          <p:cNvPr id="1361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361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F05DA8D8-ED32-49F7-9818-BB95B285CFC2}" type="slidenum">
              <a:rPr lang="en-US" sz="1300">
                <a:latin typeface="Times New Roman" panose="02020603050405020304" pitchFamily="18" charset="0"/>
              </a:rPr>
              <a:pPr/>
              <a:t>27</a:t>
            </a:fld>
            <a:endParaRPr lang="en-US" sz="1300">
              <a:latin typeface="Times New Roman" panose="02020603050405020304" pitchFamily="18" charset="0"/>
            </a:endParaRPr>
          </a:p>
        </p:txBody>
      </p:sp>
    </p:spTree>
    <p:extLst>
      <p:ext uri="{BB962C8B-B14F-4D97-AF65-F5344CB8AC3E}">
        <p14:creationId xmlns:p14="http://schemas.microsoft.com/office/powerpoint/2010/main" val="115722148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Slide Image Placeholder 1"/>
          <p:cNvSpPr>
            <a:spLocks noGrp="1" noRot="1" noChangeAspect="1" noTextEdit="1"/>
          </p:cNvSpPr>
          <p:nvPr>
            <p:ph type="sldImg"/>
          </p:nvPr>
        </p:nvSpPr>
        <p:spPr>
          <a:ln/>
        </p:spPr>
      </p:sp>
      <p:sp>
        <p:nvSpPr>
          <p:cNvPr id="137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372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41F121BE-2FC5-4F7F-82EC-106F9F413ABF}" type="slidenum">
              <a:rPr lang="en-US" sz="1300">
                <a:latin typeface="Times New Roman" panose="02020603050405020304" pitchFamily="18" charset="0"/>
              </a:rPr>
              <a:pPr/>
              <a:t>28</a:t>
            </a:fld>
            <a:endParaRPr lang="en-US" sz="1300">
              <a:latin typeface="Times New Roman" panose="02020603050405020304" pitchFamily="18" charset="0"/>
            </a:endParaRPr>
          </a:p>
        </p:txBody>
      </p:sp>
    </p:spTree>
    <p:extLst>
      <p:ext uri="{BB962C8B-B14F-4D97-AF65-F5344CB8AC3E}">
        <p14:creationId xmlns:p14="http://schemas.microsoft.com/office/powerpoint/2010/main" val="292598328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p:cNvSpPr>
            <a:spLocks noGrp="1" noRot="1" noChangeAspect="1" noTextEdit="1"/>
          </p:cNvSpPr>
          <p:nvPr>
            <p:ph type="sldImg"/>
          </p:nvPr>
        </p:nvSpPr>
        <p:spPr>
          <a:ln/>
        </p:spPr>
      </p:sp>
      <p:sp>
        <p:nvSpPr>
          <p:cNvPr id="1382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382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9F33618E-B988-4D53-AFC3-608B578C3C9F}" type="slidenum">
              <a:rPr lang="en-US" sz="1300">
                <a:latin typeface="Times New Roman" panose="02020603050405020304" pitchFamily="18" charset="0"/>
              </a:rPr>
              <a:pPr/>
              <a:t>29</a:t>
            </a:fld>
            <a:endParaRPr lang="en-US" sz="1300">
              <a:latin typeface="Times New Roman" panose="02020603050405020304" pitchFamily="18" charset="0"/>
            </a:endParaRPr>
          </a:p>
        </p:txBody>
      </p:sp>
    </p:spTree>
    <p:extLst>
      <p:ext uri="{BB962C8B-B14F-4D97-AF65-F5344CB8AC3E}">
        <p14:creationId xmlns:p14="http://schemas.microsoft.com/office/powerpoint/2010/main" val="27351565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p:cNvSpPr>
            <a:spLocks noGrp="1" noRot="1" noChangeAspect="1" noTextEdit="1"/>
          </p:cNvSpPr>
          <p:nvPr>
            <p:ph type="sldImg"/>
          </p:nvPr>
        </p:nvSpPr>
        <p:spPr>
          <a:ln/>
        </p:spPr>
      </p:sp>
      <p:sp>
        <p:nvSpPr>
          <p:cNvPr id="139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392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D8E65574-8AD3-4897-A88D-BDC5E4F5D0B7}" type="slidenum">
              <a:rPr lang="en-US" sz="1300">
                <a:latin typeface="Times New Roman" panose="02020603050405020304" pitchFamily="18" charset="0"/>
              </a:rPr>
              <a:pPr/>
              <a:t>30</a:t>
            </a:fld>
            <a:endParaRPr lang="en-US" sz="1300">
              <a:latin typeface="Times New Roman" panose="02020603050405020304" pitchFamily="18" charset="0"/>
            </a:endParaRPr>
          </a:p>
        </p:txBody>
      </p:sp>
    </p:spTree>
    <p:extLst>
      <p:ext uri="{BB962C8B-B14F-4D97-AF65-F5344CB8AC3E}">
        <p14:creationId xmlns:p14="http://schemas.microsoft.com/office/powerpoint/2010/main" val="18581284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a:ln/>
        </p:spPr>
      </p:sp>
      <p:sp>
        <p:nvSpPr>
          <p:cNvPr id="1116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116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6A80880D-6D44-4277-8E9D-3E1353FFC7F8}" type="slidenum">
              <a:rPr lang="en-US" sz="1300">
                <a:latin typeface="Times New Roman" panose="02020603050405020304" pitchFamily="18" charset="0"/>
              </a:rPr>
              <a:pPr/>
              <a:t>4</a:t>
            </a:fld>
            <a:endParaRPr lang="en-US" sz="1300">
              <a:latin typeface="Times New Roman" panose="02020603050405020304" pitchFamily="18" charset="0"/>
            </a:endParaRPr>
          </a:p>
        </p:txBody>
      </p:sp>
    </p:spTree>
    <p:extLst>
      <p:ext uri="{BB962C8B-B14F-4D97-AF65-F5344CB8AC3E}">
        <p14:creationId xmlns:p14="http://schemas.microsoft.com/office/powerpoint/2010/main" val="297488702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a:ln/>
        </p:spPr>
      </p:sp>
      <p:sp>
        <p:nvSpPr>
          <p:cNvPr id="140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402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EDA64556-392B-48EC-9528-AC472B45BD84}" type="slidenum">
              <a:rPr lang="en-US" sz="1300">
                <a:latin typeface="Times New Roman" panose="02020603050405020304" pitchFamily="18" charset="0"/>
              </a:rPr>
              <a:pPr/>
              <a:t>31</a:t>
            </a:fld>
            <a:endParaRPr lang="en-US" sz="1300">
              <a:latin typeface="Times New Roman" panose="02020603050405020304" pitchFamily="18" charset="0"/>
            </a:endParaRPr>
          </a:p>
        </p:txBody>
      </p:sp>
    </p:spTree>
    <p:extLst>
      <p:ext uri="{BB962C8B-B14F-4D97-AF65-F5344CB8AC3E}">
        <p14:creationId xmlns:p14="http://schemas.microsoft.com/office/powerpoint/2010/main" val="140326345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Slide Image Placeholder 1"/>
          <p:cNvSpPr>
            <a:spLocks noGrp="1" noRot="1" noChangeAspect="1" noTextEdit="1"/>
          </p:cNvSpPr>
          <p:nvPr>
            <p:ph type="sldImg"/>
          </p:nvPr>
        </p:nvSpPr>
        <p:spPr>
          <a:ln/>
        </p:spPr>
      </p:sp>
      <p:sp>
        <p:nvSpPr>
          <p:cNvPr id="141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41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CFB9EDE2-5F41-4F28-B23E-886B35EF7999}" type="slidenum">
              <a:rPr lang="en-US" sz="1300">
                <a:latin typeface="Times New Roman" panose="02020603050405020304" pitchFamily="18" charset="0"/>
              </a:rPr>
              <a:pPr/>
              <a:t>32</a:t>
            </a:fld>
            <a:endParaRPr lang="en-US" sz="1300">
              <a:latin typeface="Times New Roman" panose="02020603050405020304" pitchFamily="18" charset="0"/>
            </a:endParaRPr>
          </a:p>
        </p:txBody>
      </p:sp>
    </p:spTree>
    <p:extLst>
      <p:ext uri="{BB962C8B-B14F-4D97-AF65-F5344CB8AC3E}">
        <p14:creationId xmlns:p14="http://schemas.microsoft.com/office/powerpoint/2010/main" val="228719877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Slide Image Placeholder 1"/>
          <p:cNvSpPr>
            <a:spLocks noGrp="1" noRot="1" noChangeAspect="1" noTextEdit="1"/>
          </p:cNvSpPr>
          <p:nvPr>
            <p:ph type="sldImg"/>
          </p:nvPr>
        </p:nvSpPr>
        <p:spPr>
          <a:ln/>
        </p:spPr>
      </p:sp>
      <p:sp>
        <p:nvSpPr>
          <p:cNvPr id="1423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423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CD288FA8-B3D7-44EA-8782-EF017E96C71D}" type="slidenum">
              <a:rPr lang="en-US" sz="1300">
                <a:latin typeface="Times New Roman" panose="02020603050405020304" pitchFamily="18" charset="0"/>
              </a:rPr>
              <a:pPr/>
              <a:t>33</a:t>
            </a:fld>
            <a:endParaRPr lang="en-US" sz="1300">
              <a:latin typeface="Times New Roman" panose="02020603050405020304" pitchFamily="18" charset="0"/>
            </a:endParaRPr>
          </a:p>
        </p:txBody>
      </p:sp>
    </p:spTree>
    <p:extLst>
      <p:ext uri="{BB962C8B-B14F-4D97-AF65-F5344CB8AC3E}">
        <p14:creationId xmlns:p14="http://schemas.microsoft.com/office/powerpoint/2010/main" val="61402518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Slide Image Placeholder 1"/>
          <p:cNvSpPr>
            <a:spLocks noGrp="1" noRot="1" noChangeAspect="1" noTextEdit="1"/>
          </p:cNvSpPr>
          <p:nvPr>
            <p:ph type="sldImg"/>
          </p:nvPr>
        </p:nvSpPr>
        <p:spPr>
          <a:ln/>
        </p:spPr>
      </p:sp>
      <p:sp>
        <p:nvSpPr>
          <p:cNvPr id="1433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433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D7242679-9A07-43D7-95B4-6785CBC642EA}" type="slidenum">
              <a:rPr lang="en-US" sz="1300">
                <a:latin typeface="Times New Roman" panose="02020603050405020304" pitchFamily="18" charset="0"/>
              </a:rPr>
              <a:pPr/>
              <a:t>34</a:t>
            </a:fld>
            <a:endParaRPr lang="en-US" sz="1300">
              <a:latin typeface="Times New Roman" panose="02020603050405020304" pitchFamily="18" charset="0"/>
            </a:endParaRPr>
          </a:p>
        </p:txBody>
      </p:sp>
    </p:spTree>
    <p:extLst>
      <p:ext uri="{BB962C8B-B14F-4D97-AF65-F5344CB8AC3E}">
        <p14:creationId xmlns:p14="http://schemas.microsoft.com/office/powerpoint/2010/main" val="223757485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Image Placeholder 1"/>
          <p:cNvSpPr>
            <a:spLocks noGrp="1" noRot="1" noChangeAspect="1" noTextEdit="1"/>
          </p:cNvSpPr>
          <p:nvPr>
            <p:ph type="sldImg"/>
          </p:nvPr>
        </p:nvSpPr>
        <p:spPr>
          <a:ln/>
        </p:spPr>
      </p:sp>
      <p:sp>
        <p:nvSpPr>
          <p:cNvPr id="144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443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CB92E019-6F3C-4659-BEDA-B8D9E94876AA}" type="slidenum">
              <a:rPr lang="en-US" sz="1300">
                <a:latin typeface="Times New Roman" panose="02020603050405020304" pitchFamily="18" charset="0"/>
              </a:rPr>
              <a:pPr/>
              <a:t>35</a:t>
            </a:fld>
            <a:endParaRPr lang="en-US" sz="1300">
              <a:latin typeface="Times New Roman" panose="02020603050405020304" pitchFamily="18" charset="0"/>
            </a:endParaRPr>
          </a:p>
        </p:txBody>
      </p:sp>
    </p:spTree>
    <p:extLst>
      <p:ext uri="{BB962C8B-B14F-4D97-AF65-F5344CB8AC3E}">
        <p14:creationId xmlns:p14="http://schemas.microsoft.com/office/powerpoint/2010/main" val="61013565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Slide Image Placeholder 1"/>
          <p:cNvSpPr>
            <a:spLocks noGrp="1" noRot="1" noChangeAspect="1" noTextEdit="1"/>
          </p:cNvSpPr>
          <p:nvPr>
            <p:ph type="sldImg"/>
          </p:nvPr>
        </p:nvSpPr>
        <p:spPr>
          <a:ln/>
        </p:spPr>
      </p:sp>
      <p:sp>
        <p:nvSpPr>
          <p:cNvPr id="145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45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545FAAB0-F276-4EBE-8C39-089C4C62C846}" type="slidenum">
              <a:rPr lang="en-US" sz="1300">
                <a:latin typeface="Times New Roman" panose="02020603050405020304" pitchFamily="18" charset="0"/>
              </a:rPr>
              <a:pPr/>
              <a:t>36</a:t>
            </a:fld>
            <a:endParaRPr lang="en-US" sz="1300">
              <a:latin typeface="Times New Roman" panose="02020603050405020304" pitchFamily="18" charset="0"/>
            </a:endParaRPr>
          </a:p>
        </p:txBody>
      </p:sp>
    </p:spTree>
    <p:extLst>
      <p:ext uri="{BB962C8B-B14F-4D97-AF65-F5344CB8AC3E}">
        <p14:creationId xmlns:p14="http://schemas.microsoft.com/office/powerpoint/2010/main" val="205285600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Slide Image Placeholder 1"/>
          <p:cNvSpPr>
            <a:spLocks noGrp="1" noRot="1" noChangeAspect="1" noTextEdit="1"/>
          </p:cNvSpPr>
          <p:nvPr>
            <p:ph type="sldImg"/>
          </p:nvPr>
        </p:nvSpPr>
        <p:spPr>
          <a:ln/>
        </p:spPr>
      </p:sp>
      <p:sp>
        <p:nvSpPr>
          <p:cNvPr id="1464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464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EE91F34A-11E3-4421-9722-8D1DCFE7127F}" type="slidenum">
              <a:rPr lang="en-US" sz="1300">
                <a:latin typeface="Times New Roman" panose="02020603050405020304" pitchFamily="18" charset="0"/>
              </a:rPr>
              <a:pPr/>
              <a:t>37</a:t>
            </a:fld>
            <a:endParaRPr lang="en-US" sz="1300">
              <a:latin typeface="Times New Roman" panose="02020603050405020304" pitchFamily="18" charset="0"/>
            </a:endParaRPr>
          </a:p>
        </p:txBody>
      </p:sp>
    </p:spTree>
    <p:extLst>
      <p:ext uri="{BB962C8B-B14F-4D97-AF65-F5344CB8AC3E}">
        <p14:creationId xmlns:p14="http://schemas.microsoft.com/office/powerpoint/2010/main" val="173026630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Slide Image Placeholder 1"/>
          <p:cNvSpPr>
            <a:spLocks noGrp="1" noRot="1" noChangeAspect="1" noTextEdit="1"/>
          </p:cNvSpPr>
          <p:nvPr>
            <p:ph type="sldImg"/>
          </p:nvPr>
        </p:nvSpPr>
        <p:spPr>
          <a:ln/>
        </p:spPr>
      </p:sp>
      <p:sp>
        <p:nvSpPr>
          <p:cNvPr id="147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474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78C99EAC-C53C-4F6D-A141-3C16D4AD154E}" type="slidenum">
              <a:rPr lang="en-US" sz="1300">
                <a:latin typeface="Times New Roman" panose="02020603050405020304" pitchFamily="18" charset="0"/>
              </a:rPr>
              <a:pPr/>
              <a:t>38</a:t>
            </a:fld>
            <a:endParaRPr lang="en-US" sz="1300">
              <a:latin typeface="Times New Roman" panose="02020603050405020304" pitchFamily="18" charset="0"/>
            </a:endParaRPr>
          </a:p>
        </p:txBody>
      </p:sp>
    </p:spTree>
    <p:extLst>
      <p:ext uri="{BB962C8B-B14F-4D97-AF65-F5344CB8AC3E}">
        <p14:creationId xmlns:p14="http://schemas.microsoft.com/office/powerpoint/2010/main" val="222530754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Slide Image Placeholder 1"/>
          <p:cNvSpPr>
            <a:spLocks noGrp="1" noRot="1" noChangeAspect="1" noTextEdit="1"/>
          </p:cNvSpPr>
          <p:nvPr>
            <p:ph type="sldImg"/>
          </p:nvPr>
        </p:nvSpPr>
        <p:spPr>
          <a:ln/>
        </p:spPr>
      </p:sp>
      <p:sp>
        <p:nvSpPr>
          <p:cNvPr id="148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48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3805C111-6A6B-43F3-A006-86056BC23567}" type="slidenum">
              <a:rPr lang="en-US" sz="1300">
                <a:latin typeface="Times New Roman" panose="02020603050405020304" pitchFamily="18" charset="0"/>
              </a:rPr>
              <a:pPr/>
              <a:t>39</a:t>
            </a:fld>
            <a:endParaRPr lang="en-US" sz="1300">
              <a:latin typeface="Times New Roman" panose="02020603050405020304" pitchFamily="18" charset="0"/>
            </a:endParaRPr>
          </a:p>
        </p:txBody>
      </p:sp>
    </p:spTree>
    <p:extLst>
      <p:ext uri="{BB962C8B-B14F-4D97-AF65-F5344CB8AC3E}">
        <p14:creationId xmlns:p14="http://schemas.microsoft.com/office/powerpoint/2010/main" val="180848903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Slide Image Placeholder 1"/>
          <p:cNvSpPr>
            <a:spLocks noGrp="1" noRot="1" noChangeAspect="1" noTextEdit="1"/>
          </p:cNvSpPr>
          <p:nvPr>
            <p:ph type="sldImg"/>
          </p:nvPr>
        </p:nvSpPr>
        <p:spPr>
          <a:ln/>
        </p:spPr>
      </p:sp>
      <p:sp>
        <p:nvSpPr>
          <p:cNvPr id="149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atin typeface="Times New Roman" panose="02020603050405020304" pitchFamily="18" charset="0"/>
                <a:ea typeface="ＭＳ Ｐゴシック" panose="020B0600070205080204" pitchFamily="34" charset="-128"/>
              </a:rPr>
              <a:t>Programmers tend to things that are fun.  Make them focus on the important tasks.</a:t>
            </a:r>
          </a:p>
        </p:txBody>
      </p:sp>
      <p:sp>
        <p:nvSpPr>
          <p:cNvPr id="1495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044E2CE7-2806-4C12-A0C6-86F1F6E2C947}" type="slidenum">
              <a:rPr lang="en-US" sz="1300">
                <a:latin typeface="Times New Roman" panose="02020603050405020304" pitchFamily="18" charset="0"/>
              </a:rPr>
              <a:pPr/>
              <a:t>40</a:t>
            </a:fld>
            <a:endParaRPr lang="en-US" sz="1300">
              <a:latin typeface="Times New Roman" panose="02020603050405020304" pitchFamily="18" charset="0"/>
            </a:endParaRPr>
          </a:p>
        </p:txBody>
      </p:sp>
    </p:spTree>
    <p:extLst>
      <p:ext uri="{BB962C8B-B14F-4D97-AF65-F5344CB8AC3E}">
        <p14:creationId xmlns:p14="http://schemas.microsoft.com/office/powerpoint/2010/main" val="6954833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a:ln/>
        </p:spPr>
      </p:sp>
      <p:sp>
        <p:nvSpPr>
          <p:cNvPr id="1126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126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0A9F99DF-A3AB-4644-A766-324AC6C42AC0}" type="slidenum">
              <a:rPr lang="en-US" sz="1300">
                <a:latin typeface="Times New Roman" panose="02020603050405020304" pitchFamily="18" charset="0"/>
              </a:rPr>
              <a:pPr/>
              <a:t>5</a:t>
            </a:fld>
            <a:endParaRPr lang="en-US" sz="1300">
              <a:latin typeface="Times New Roman" panose="02020603050405020304" pitchFamily="18" charset="0"/>
            </a:endParaRPr>
          </a:p>
        </p:txBody>
      </p:sp>
    </p:spTree>
    <p:extLst>
      <p:ext uri="{BB962C8B-B14F-4D97-AF65-F5344CB8AC3E}">
        <p14:creationId xmlns:p14="http://schemas.microsoft.com/office/powerpoint/2010/main" val="278831306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Slide Image Placeholder 1"/>
          <p:cNvSpPr>
            <a:spLocks noGrp="1" noRot="1" noChangeAspect="1" noTextEdit="1"/>
          </p:cNvSpPr>
          <p:nvPr>
            <p:ph type="sldImg"/>
          </p:nvPr>
        </p:nvSpPr>
        <p:spPr>
          <a:ln/>
        </p:spPr>
      </p:sp>
      <p:sp>
        <p:nvSpPr>
          <p:cNvPr id="150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505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0D303238-BC6A-4DBC-B2D3-BEB8F6825ADC}" type="slidenum">
              <a:rPr lang="en-US" sz="1300">
                <a:latin typeface="Times New Roman" panose="02020603050405020304" pitchFamily="18" charset="0"/>
              </a:rPr>
              <a:pPr/>
              <a:t>41</a:t>
            </a:fld>
            <a:endParaRPr lang="en-US" sz="1300">
              <a:latin typeface="Times New Roman" panose="02020603050405020304" pitchFamily="18" charset="0"/>
            </a:endParaRPr>
          </a:p>
        </p:txBody>
      </p:sp>
    </p:spTree>
    <p:extLst>
      <p:ext uri="{BB962C8B-B14F-4D97-AF65-F5344CB8AC3E}">
        <p14:creationId xmlns:p14="http://schemas.microsoft.com/office/powerpoint/2010/main" val="32065337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Slide Image Placeholder 1"/>
          <p:cNvSpPr>
            <a:spLocks noGrp="1" noRot="1" noChangeAspect="1" noTextEdit="1"/>
          </p:cNvSpPr>
          <p:nvPr>
            <p:ph type="sldImg"/>
          </p:nvPr>
        </p:nvSpPr>
        <p:spPr>
          <a:ln/>
        </p:spPr>
      </p:sp>
      <p:sp>
        <p:nvSpPr>
          <p:cNvPr id="1515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515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E4C666FE-B7F8-4BCA-AD06-3E2C22459E29}" type="slidenum">
              <a:rPr lang="en-US" sz="1300">
                <a:latin typeface="Times New Roman" panose="02020603050405020304" pitchFamily="18" charset="0"/>
              </a:rPr>
              <a:pPr/>
              <a:t>42</a:t>
            </a:fld>
            <a:endParaRPr lang="en-US" sz="1300">
              <a:latin typeface="Times New Roman" panose="02020603050405020304" pitchFamily="18" charset="0"/>
            </a:endParaRPr>
          </a:p>
        </p:txBody>
      </p:sp>
    </p:spTree>
    <p:extLst>
      <p:ext uri="{BB962C8B-B14F-4D97-AF65-F5344CB8AC3E}">
        <p14:creationId xmlns:p14="http://schemas.microsoft.com/office/powerpoint/2010/main" val="109217078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Slide Image Placeholder 1"/>
          <p:cNvSpPr>
            <a:spLocks noGrp="1" noRot="1" noChangeAspect="1" noTextEdit="1"/>
          </p:cNvSpPr>
          <p:nvPr>
            <p:ph type="sldImg"/>
          </p:nvPr>
        </p:nvSpPr>
        <p:spPr>
          <a:ln/>
        </p:spPr>
      </p:sp>
      <p:sp>
        <p:nvSpPr>
          <p:cNvPr id="152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525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83097B55-232A-4124-9166-0CC01179DE44}" type="slidenum">
              <a:rPr lang="en-US" sz="1300">
                <a:latin typeface="Times New Roman" panose="02020603050405020304" pitchFamily="18" charset="0"/>
              </a:rPr>
              <a:pPr/>
              <a:t>43</a:t>
            </a:fld>
            <a:endParaRPr lang="en-US" sz="1300">
              <a:latin typeface="Times New Roman" panose="02020603050405020304" pitchFamily="18" charset="0"/>
            </a:endParaRPr>
          </a:p>
        </p:txBody>
      </p:sp>
    </p:spTree>
    <p:extLst>
      <p:ext uri="{BB962C8B-B14F-4D97-AF65-F5344CB8AC3E}">
        <p14:creationId xmlns:p14="http://schemas.microsoft.com/office/powerpoint/2010/main" val="97196425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Slide Image Placeholder 1"/>
          <p:cNvSpPr>
            <a:spLocks noGrp="1" noRot="1" noChangeAspect="1" noTextEdit="1"/>
          </p:cNvSpPr>
          <p:nvPr>
            <p:ph type="sldImg"/>
          </p:nvPr>
        </p:nvSpPr>
        <p:spPr>
          <a:ln/>
        </p:spPr>
      </p:sp>
      <p:sp>
        <p:nvSpPr>
          <p:cNvPr id="153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536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BAED21A9-7380-43E8-BA50-36F71ED73F68}" type="slidenum">
              <a:rPr lang="en-US" sz="1300">
                <a:latin typeface="Times New Roman" panose="02020603050405020304" pitchFamily="18" charset="0"/>
              </a:rPr>
              <a:pPr/>
              <a:t>44</a:t>
            </a:fld>
            <a:endParaRPr lang="en-US" sz="1300">
              <a:latin typeface="Times New Roman" panose="02020603050405020304" pitchFamily="18" charset="0"/>
            </a:endParaRPr>
          </a:p>
        </p:txBody>
      </p:sp>
    </p:spTree>
    <p:extLst>
      <p:ext uri="{BB962C8B-B14F-4D97-AF65-F5344CB8AC3E}">
        <p14:creationId xmlns:p14="http://schemas.microsoft.com/office/powerpoint/2010/main" val="136977760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Slide Image Placeholder 1"/>
          <p:cNvSpPr>
            <a:spLocks noGrp="1" noRot="1" noChangeAspect="1" noTextEdit="1"/>
          </p:cNvSpPr>
          <p:nvPr>
            <p:ph type="sldImg"/>
          </p:nvPr>
        </p:nvSpPr>
        <p:spPr>
          <a:ln/>
        </p:spPr>
      </p:sp>
      <p:sp>
        <p:nvSpPr>
          <p:cNvPr id="154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546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DF652BE1-35A8-4244-8862-F794CD4CD709}" type="slidenum">
              <a:rPr lang="en-US" sz="1300">
                <a:latin typeface="Times New Roman" panose="02020603050405020304" pitchFamily="18" charset="0"/>
              </a:rPr>
              <a:pPr/>
              <a:t>45</a:t>
            </a:fld>
            <a:endParaRPr lang="en-US" sz="1300">
              <a:latin typeface="Times New Roman" panose="02020603050405020304" pitchFamily="18" charset="0"/>
            </a:endParaRPr>
          </a:p>
        </p:txBody>
      </p:sp>
    </p:spTree>
    <p:extLst>
      <p:ext uri="{BB962C8B-B14F-4D97-AF65-F5344CB8AC3E}">
        <p14:creationId xmlns:p14="http://schemas.microsoft.com/office/powerpoint/2010/main" val="58564279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Slide Image Placeholder 1"/>
          <p:cNvSpPr>
            <a:spLocks noGrp="1" noRot="1" noChangeAspect="1" noTextEdit="1"/>
          </p:cNvSpPr>
          <p:nvPr>
            <p:ph type="sldImg"/>
          </p:nvPr>
        </p:nvSpPr>
        <p:spPr>
          <a:ln/>
        </p:spPr>
      </p:sp>
      <p:sp>
        <p:nvSpPr>
          <p:cNvPr id="1556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556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4B26BA5A-147A-4330-9A41-DEE278B169E8}" type="slidenum">
              <a:rPr lang="en-US" sz="1300">
                <a:latin typeface="Times New Roman" panose="02020603050405020304" pitchFamily="18" charset="0"/>
              </a:rPr>
              <a:pPr/>
              <a:t>46</a:t>
            </a:fld>
            <a:endParaRPr lang="en-US" sz="1300">
              <a:latin typeface="Times New Roman" panose="02020603050405020304" pitchFamily="18" charset="0"/>
            </a:endParaRPr>
          </a:p>
        </p:txBody>
      </p:sp>
    </p:spTree>
    <p:extLst>
      <p:ext uri="{BB962C8B-B14F-4D97-AF65-F5344CB8AC3E}">
        <p14:creationId xmlns:p14="http://schemas.microsoft.com/office/powerpoint/2010/main" val="320328900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Slide Image Placeholder 1"/>
          <p:cNvSpPr>
            <a:spLocks noGrp="1" noRot="1" noChangeAspect="1" noTextEdit="1"/>
          </p:cNvSpPr>
          <p:nvPr>
            <p:ph type="sldImg"/>
          </p:nvPr>
        </p:nvSpPr>
        <p:spPr>
          <a:ln/>
        </p:spPr>
      </p:sp>
      <p:sp>
        <p:nvSpPr>
          <p:cNvPr id="156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566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0F7E6D46-99DD-4E85-B65B-424A4784E6B8}" type="slidenum">
              <a:rPr lang="en-US" sz="1300">
                <a:latin typeface="Times New Roman" panose="02020603050405020304" pitchFamily="18" charset="0"/>
              </a:rPr>
              <a:pPr/>
              <a:t>47</a:t>
            </a:fld>
            <a:endParaRPr lang="en-US" sz="1300">
              <a:latin typeface="Times New Roman" panose="02020603050405020304" pitchFamily="18" charset="0"/>
            </a:endParaRPr>
          </a:p>
        </p:txBody>
      </p:sp>
    </p:spTree>
    <p:extLst>
      <p:ext uri="{BB962C8B-B14F-4D97-AF65-F5344CB8AC3E}">
        <p14:creationId xmlns:p14="http://schemas.microsoft.com/office/powerpoint/2010/main" val="178093870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Slide Image Placeholder 1"/>
          <p:cNvSpPr>
            <a:spLocks noGrp="1" noRot="1" noChangeAspect="1" noTextEdit="1"/>
          </p:cNvSpPr>
          <p:nvPr>
            <p:ph type="sldImg"/>
          </p:nvPr>
        </p:nvSpPr>
        <p:spPr>
          <a:ln/>
        </p:spPr>
      </p:sp>
      <p:sp>
        <p:nvSpPr>
          <p:cNvPr id="157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577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E76AD591-C182-4896-ADFB-2903B1CD64F3}" type="slidenum">
              <a:rPr lang="en-US" sz="1300">
                <a:latin typeface="Times New Roman" panose="02020603050405020304" pitchFamily="18" charset="0"/>
              </a:rPr>
              <a:pPr/>
              <a:t>48</a:t>
            </a:fld>
            <a:endParaRPr lang="en-US" sz="1300">
              <a:latin typeface="Times New Roman" panose="02020603050405020304" pitchFamily="18" charset="0"/>
            </a:endParaRPr>
          </a:p>
        </p:txBody>
      </p:sp>
    </p:spTree>
    <p:extLst>
      <p:ext uri="{BB962C8B-B14F-4D97-AF65-F5344CB8AC3E}">
        <p14:creationId xmlns:p14="http://schemas.microsoft.com/office/powerpoint/2010/main" val="177200807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Slide Image Placeholder 1"/>
          <p:cNvSpPr>
            <a:spLocks noGrp="1" noRot="1" noChangeAspect="1" noTextEdit="1"/>
          </p:cNvSpPr>
          <p:nvPr>
            <p:ph type="sldImg"/>
          </p:nvPr>
        </p:nvSpPr>
        <p:spPr>
          <a:ln/>
        </p:spPr>
      </p:sp>
      <p:sp>
        <p:nvSpPr>
          <p:cNvPr id="158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587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83483880-E6D9-4B13-886A-6287E6B49515}" type="slidenum">
              <a:rPr lang="en-US" sz="1300">
                <a:latin typeface="Times New Roman" panose="02020603050405020304" pitchFamily="18" charset="0"/>
              </a:rPr>
              <a:pPr/>
              <a:t>49</a:t>
            </a:fld>
            <a:endParaRPr lang="en-US" sz="1300">
              <a:latin typeface="Times New Roman" panose="02020603050405020304" pitchFamily="18" charset="0"/>
            </a:endParaRPr>
          </a:p>
        </p:txBody>
      </p:sp>
    </p:spTree>
    <p:extLst>
      <p:ext uri="{BB962C8B-B14F-4D97-AF65-F5344CB8AC3E}">
        <p14:creationId xmlns:p14="http://schemas.microsoft.com/office/powerpoint/2010/main" val="255483237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Slide Image Placeholder 1"/>
          <p:cNvSpPr>
            <a:spLocks noGrp="1" noRot="1" noChangeAspect="1" noTextEdit="1"/>
          </p:cNvSpPr>
          <p:nvPr>
            <p:ph type="sldImg"/>
          </p:nvPr>
        </p:nvSpPr>
        <p:spPr>
          <a:ln/>
        </p:spPr>
      </p:sp>
      <p:sp>
        <p:nvSpPr>
          <p:cNvPr id="1597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597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3B4865F0-2BEB-4C2F-B8FF-F0D6D0E413AC}" type="slidenum">
              <a:rPr lang="en-US" sz="1300">
                <a:latin typeface="Times New Roman" panose="02020603050405020304" pitchFamily="18" charset="0"/>
              </a:rPr>
              <a:pPr/>
              <a:t>50</a:t>
            </a:fld>
            <a:endParaRPr lang="en-US" sz="1300">
              <a:latin typeface="Times New Roman" panose="02020603050405020304" pitchFamily="18" charset="0"/>
            </a:endParaRPr>
          </a:p>
        </p:txBody>
      </p:sp>
    </p:spTree>
    <p:extLst>
      <p:ext uri="{BB962C8B-B14F-4D97-AF65-F5344CB8AC3E}">
        <p14:creationId xmlns:p14="http://schemas.microsoft.com/office/powerpoint/2010/main" val="10284080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a:ln/>
        </p:spPr>
      </p:sp>
      <p:sp>
        <p:nvSpPr>
          <p:cNvPr id="1136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136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B4B58DA8-E9A2-42D0-96EE-74BF6ED181E3}" type="slidenum">
              <a:rPr lang="en-US" sz="1300">
                <a:latin typeface="Times New Roman" panose="02020603050405020304" pitchFamily="18" charset="0"/>
              </a:rPr>
              <a:pPr/>
              <a:t>6</a:t>
            </a:fld>
            <a:endParaRPr lang="en-US" sz="1300">
              <a:latin typeface="Times New Roman" panose="02020603050405020304" pitchFamily="18" charset="0"/>
            </a:endParaRPr>
          </a:p>
        </p:txBody>
      </p:sp>
    </p:spTree>
    <p:extLst>
      <p:ext uri="{BB962C8B-B14F-4D97-AF65-F5344CB8AC3E}">
        <p14:creationId xmlns:p14="http://schemas.microsoft.com/office/powerpoint/2010/main" val="198917551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Slide Image Placeholder 1"/>
          <p:cNvSpPr>
            <a:spLocks noGrp="1" noRot="1" noChangeAspect="1" noTextEdit="1"/>
          </p:cNvSpPr>
          <p:nvPr>
            <p:ph type="sldImg"/>
          </p:nvPr>
        </p:nvSpPr>
        <p:spPr>
          <a:ln/>
        </p:spPr>
      </p:sp>
      <p:sp>
        <p:nvSpPr>
          <p:cNvPr id="1607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607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9CB5ACDB-E0A1-4B53-A4DE-293065BBC91A}" type="slidenum">
              <a:rPr lang="en-US" sz="1300">
                <a:latin typeface="Times New Roman" panose="02020603050405020304" pitchFamily="18" charset="0"/>
              </a:rPr>
              <a:pPr/>
              <a:t>51</a:t>
            </a:fld>
            <a:endParaRPr lang="en-US" sz="1300">
              <a:latin typeface="Times New Roman" panose="02020603050405020304" pitchFamily="18" charset="0"/>
            </a:endParaRPr>
          </a:p>
        </p:txBody>
      </p:sp>
    </p:spTree>
    <p:extLst>
      <p:ext uri="{BB962C8B-B14F-4D97-AF65-F5344CB8AC3E}">
        <p14:creationId xmlns:p14="http://schemas.microsoft.com/office/powerpoint/2010/main" val="248918970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Slide Image Placeholder 1"/>
          <p:cNvSpPr>
            <a:spLocks noGrp="1" noRot="1" noChangeAspect="1" noTextEdit="1"/>
          </p:cNvSpPr>
          <p:nvPr>
            <p:ph type="sldImg"/>
          </p:nvPr>
        </p:nvSpPr>
        <p:spPr>
          <a:ln/>
        </p:spPr>
      </p:sp>
      <p:sp>
        <p:nvSpPr>
          <p:cNvPr id="1617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617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2817977A-6A6D-41F7-835B-DFB3DCBCB5FF}" type="slidenum">
              <a:rPr lang="en-US" sz="1300">
                <a:latin typeface="Times New Roman" panose="02020603050405020304" pitchFamily="18" charset="0"/>
              </a:rPr>
              <a:pPr/>
              <a:t>52</a:t>
            </a:fld>
            <a:endParaRPr lang="en-US" sz="1300">
              <a:latin typeface="Times New Roman" panose="02020603050405020304" pitchFamily="18" charset="0"/>
            </a:endParaRPr>
          </a:p>
        </p:txBody>
      </p:sp>
    </p:spTree>
    <p:extLst>
      <p:ext uri="{BB962C8B-B14F-4D97-AF65-F5344CB8AC3E}">
        <p14:creationId xmlns:p14="http://schemas.microsoft.com/office/powerpoint/2010/main" val="232368368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ide Image Placeholder 1"/>
          <p:cNvSpPr>
            <a:spLocks noGrp="1" noRot="1" noChangeAspect="1" noTextEdit="1"/>
          </p:cNvSpPr>
          <p:nvPr>
            <p:ph type="sldImg"/>
          </p:nvPr>
        </p:nvSpPr>
        <p:spPr>
          <a:ln/>
        </p:spPr>
      </p:sp>
      <p:sp>
        <p:nvSpPr>
          <p:cNvPr id="162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628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C5C8014F-B693-4808-A339-5778B00E01E1}" type="slidenum">
              <a:rPr lang="en-US" sz="1300">
                <a:latin typeface="Times New Roman" panose="02020603050405020304" pitchFamily="18" charset="0"/>
              </a:rPr>
              <a:pPr/>
              <a:t>53</a:t>
            </a:fld>
            <a:endParaRPr lang="en-US" sz="1300">
              <a:latin typeface="Times New Roman" panose="02020603050405020304" pitchFamily="18" charset="0"/>
            </a:endParaRPr>
          </a:p>
        </p:txBody>
      </p:sp>
    </p:spTree>
    <p:extLst>
      <p:ext uri="{BB962C8B-B14F-4D97-AF65-F5344CB8AC3E}">
        <p14:creationId xmlns:p14="http://schemas.microsoft.com/office/powerpoint/2010/main" val="74308173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Slide Image Placeholder 1"/>
          <p:cNvSpPr>
            <a:spLocks noGrp="1" noRot="1" noChangeAspect="1" noTextEdit="1"/>
          </p:cNvSpPr>
          <p:nvPr>
            <p:ph type="sldImg"/>
          </p:nvPr>
        </p:nvSpPr>
        <p:spPr>
          <a:ln/>
        </p:spPr>
      </p:sp>
      <p:sp>
        <p:nvSpPr>
          <p:cNvPr id="163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638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6859CFDE-2806-432E-B3A7-F3AD4B147BB6}" type="slidenum">
              <a:rPr lang="en-US" sz="1300">
                <a:latin typeface="Times New Roman" panose="02020603050405020304" pitchFamily="18" charset="0"/>
              </a:rPr>
              <a:pPr/>
              <a:t>54</a:t>
            </a:fld>
            <a:endParaRPr lang="en-US" sz="1300">
              <a:latin typeface="Times New Roman" panose="02020603050405020304" pitchFamily="18" charset="0"/>
            </a:endParaRPr>
          </a:p>
        </p:txBody>
      </p:sp>
    </p:spTree>
    <p:extLst>
      <p:ext uri="{BB962C8B-B14F-4D97-AF65-F5344CB8AC3E}">
        <p14:creationId xmlns:p14="http://schemas.microsoft.com/office/powerpoint/2010/main" val="44243792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Slide Image Placeholder 1"/>
          <p:cNvSpPr>
            <a:spLocks noGrp="1" noRot="1" noChangeAspect="1" noTextEdit="1"/>
          </p:cNvSpPr>
          <p:nvPr>
            <p:ph type="sldImg"/>
          </p:nvPr>
        </p:nvSpPr>
        <p:spPr>
          <a:ln/>
        </p:spPr>
      </p:sp>
      <p:sp>
        <p:nvSpPr>
          <p:cNvPr id="164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648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A898D9D4-848C-4815-BD43-F7B8B72FFEE6}" type="slidenum">
              <a:rPr lang="en-US" sz="1300">
                <a:latin typeface="Times New Roman" panose="02020603050405020304" pitchFamily="18" charset="0"/>
              </a:rPr>
              <a:pPr/>
              <a:t>55</a:t>
            </a:fld>
            <a:endParaRPr lang="en-US" sz="1300">
              <a:latin typeface="Times New Roman" panose="02020603050405020304" pitchFamily="18" charset="0"/>
            </a:endParaRPr>
          </a:p>
        </p:txBody>
      </p:sp>
    </p:spTree>
    <p:extLst>
      <p:ext uri="{BB962C8B-B14F-4D97-AF65-F5344CB8AC3E}">
        <p14:creationId xmlns:p14="http://schemas.microsoft.com/office/powerpoint/2010/main" val="142430180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Slide Image Placeholder 1"/>
          <p:cNvSpPr>
            <a:spLocks noGrp="1" noRot="1" noChangeAspect="1" noTextEdit="1"/>
          </p:cNvSpPr>
          <p:nvPr>
            <p:ph type="sldImg"/>
          </p:nvPr>
        </p:nvSpPr>
        <p:spPr>
          <a:ln/>
        </p:spPr>
      </p:sp>
      <p:sp>
        <p:nvSpPr>
          <p:cNvPr id="1658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658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F67D1268-4804-405B-B475-BDBC0A05E7E5}" type="slidenum">
              <a:rPr lang="en-US" sz="1300">
                <a:latin typeface="Times New Roman" panose="02020603050405020304" pitchFamily="18" charset="0"/>
              </a:rPr>
              <a:pPr/>
              <a:t>56</a:t>
            </a:fld>
            <a:endParaRPr lang="en-US" sz="1300">
              <a:latin typeface="Times New Roman" panose="02020603050405020304" pitchFamily="18" charset="0"/>
            </a:endParaRPr>
          </a:p>
        </p:txBody>
      </p:sp>
    </p:spTree>
    <p:extLst>
      <p:ext uri="{BB962C8B-B14F-4D97-AF65-F5344CB8AC3E}">
        <p14:creationId xmlns:p14="http://schemas.microsoft.com/office/powerpoint/2010/main" val="260508963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Slide Image Placeholder 1"/>
          <p:cNvSpPr>
            <a:spLocks noGrp="1" noRot="1" noChangeAspect="1" noTextEdit="1"/>
          </p:cNvSpPr>
          <p:nvPr>
            <p:ph type="sldImg"/>
          </p:nvPr>
        </p:nvSpPr>
        <p:spPr>
          <a:ln/>
        </p:spPr>
      </p:sp>
      <p:sp>
        <p:nvSpPr>
          <p:cNvPr id="166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669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D61D2D13-C457-4441-8731-EC3221D7B3AD}" type="slidenum">
              <a:rPr lang="en-US" sz="1300">
                <a:latin typeface="Times New Roman" panose="02020603050405020304" pitchFamily="18" charset="0"/>
              </a:rPr>
              <a:pPr/>
              <a:t>57</a:t>
            </a:fld>
            <a:endParaRPr lang="en-US" sz="1300">
              <a:latin typeface="Times New Roman" panose="02020603050405020304" pitchFamily="18" charset="0"/>
            </a:endParaRPr>
          </a:p>
        </p:txBody>
      </p:sp>
    </p:spTree>
    <p:extLst>
      <p:ext uri="{BB962C8B-B14F-4D97-AF65-F5344CB8AC3E}">
        <p14:creationId xmlns:p14="http://schemas.microsoft.com/office/powerpoint/2010/main" val="215238184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Slide Image Placeholder 1"/>
          <p:cNvSpPr>
            <a:spLocks noGrp="1" noRot="1" noChangeAspect="1" noTextEdit="1"/>
          </p:cNvSpPr>
          <p:nvPr>
            <p:ph type="sldImg"/>
          </p:nvPr>
        </p:nvSpPr>
        <p:spPr>
          <a:ln/>
        </p:spPr>
      </p:sp>
      <p:sp>
        <p:nvSpPr>
          <p:cNvPr id="167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67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A82E6ABC-815F-470F-846E-92898DAC905F}" type="slidenum">
              <a:rPr lang="en-US" sz="1300">
                <a:latin typeface="Times New Roman" panose="02020603050405020304" pitchFamily="18" charset="0"/>
              </a:rPr>
              <a:pPr/>
              <a:t>58</a:t>
            </a:fld>
            <a:endParaRPr lang="en-US" sz="1300">
              <a:latin typeface="Times New Roman" panose="02020603050405020304" pitchFamily="18" charset="0"/>
            </a:endParaRPr>
          </a:p>
        </p:txBody>
      </p:sp>
    </p:spTree>
    <p:extLst>
      <p:ext uri="{BB962C8B-B14F-4D97-AF65-F5344CB8AC3E}">
        <p14:creationId xmlns:p14="http://schemas.microsoft.com/office/powerpoint/2010/main" val="3504257851"/>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Slide Image Placeholder 1"/>
          <p:cNvSpPr>
            <a:spLocks noGrp="1" noRot="1" noChangeAspect="1" noTextEdit="1"/>
          </p:cNvSpPr>
          <p:nvPr>
            <p:ph type="sldImg"/>
          </p:nvPr>
        </p:nvSpPr>
        <p:spPr>
          <a:ln/>
        </p:spPr>
      </p:sp>
      <p:sp>
        <p:nvSpPr>
          <p:cNvPr id="168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689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ED42E177-AD46-47B9-95AD-F4A011E24133}" type="slidenum">
              <a:rPr lang="en-US" sz="1300">
                <a:latin typeface="Times New Roman" panose="02020603050405020304" pitchFamily="18" charset="0"/>
              </a:rPr>
              <a:pPr/>
              <a:t>59</a:t>
            </a:fld>
            <a:endParaRPr lang="en-US" sz="1300">
              <a:latin typeface="Times New Roman" panose="02020603050405020304" pitchFamily="18" charset="0"/>
            </a:endParaRPr>
          </a:p>
        </p:txBody>
      </p:sp>
    </p:spTree>
    <p:extLst>
      <p:ext uri="{BB962C8B-B14F-4D97-AF65-F5344CB8AC3E}">
        <p14:creationId xmlns:p14="http://schemas.microsoft.com/office/powerpoint/2010/main" val="240043912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Slide Image Placeholder 1"/>
          <p:cNvSpPr>
            <a:spLocks noGrp="1" noRot="1" noChangeAspect="1" noTextEdit="1"/>
          </p:cNvSpPr>
          <p:nvPr>
            <p:ph type="sldImg"/>
          </p:nvPr>
        </p:nvSpPr>
        <p:spPr>
          <a:ln/>
        </p:spPr>
      </p:sp>
      <p:sp>
        <p:nvSpPr>
          <p:cNvPr id="1699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699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366E432D-3A3F-447A-B4B5-B9F4927120E2}" type="slidenum">
              <a:rPr lang="en-US" sz="1300">
                <a:latin typeface="Times New Roman" panose="02020603050405020304" pitchFamily="18" charset="0"/>
              </a:rPr>
              <a:pPr/>
              <a:t>60</a:t>
            </a:fld>
            <a:endParaRPr lang="en-US" sz="1300">
              <a:latin typeface="Times New Roman" panose="02020603050405020304" pitchFamily="18" charset="0"/>
            </a:endParaRPr>
          </a:p>
        </p:txBody>
      </p:sp>
    </p:spTree>
    <p:extLst>
      <p:ext uri="{BB962C8B-B14F-4D97-AF65-F5344CB8AC3E}">
        <p14:creationId xmlns:p14="http://schemas.microsoft.com/office/powerpoint/2010/main" val="3995293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a:ln/>
        </p:spPr>
      </p:sp>
      <p:sp>
        <p:nvSpPr>
          <p:cNvPr id="1146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146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216FB3DB-86EB-497E-AD53-B226FA3B4941}" type="slidenum">
              <a:rPr lang="en-US" sz="1300">
                <a:latin typeface="Times New Roman" panose="02020603050405020304" pitchFamily="18" charset="0"/>
              </a:rPr>
              <a:pPr/>
              <a:t>7</a:t>
            </a:fld>
            <a:endParaRPr lang="en-US" sz="1300">
              <a:latin typeface="Times New Roman" panose="02020603050405020304" pitchFamily="18" charset="0"/>
            </a:endParaRPr>
          </a:p>
        </p:txBody>
      </p:sp>
    </p:spTree>
    <p:extLst>
      <p:ext uri="{BB962C8B-B14F-4D97-AF65-F5344CB8AC3E}">
        <p14:creationId xmlns:p14="http://schemas.microsoft.com/office/powerpoint/2010/main" val="417012338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DD79B662-4E73-4470-BE3C-F66C5C268D62}" type="slidenum">
              <a:rPr lang="en-US" sz="1300">
                <a:latin typeface="Times New Roman" panose="02020603050405020304" pitchFamily="18" charset="0"/>
              </a:rPr>
              <a:pPr/>
              <a:t>61</a:t>
            </a:fld>
            <a:endParaRPr lang="en-US" sz="1300">
              <a:latin typeface="Times New Roman" panose="02020603050405020304" pitchFamily="18" charset="0"/>
            </a:endParaRPr>
          </a:p>
        </p:txBody>
      </p:sp>
      <p:sp>
        <p:nvSpPr>
          <p:cNvPr id="171011" name="Rectangle 2"/>
          <p:cNvSpPr>
            <a:spLocks noGrp="1" noRot="1" noChangeAspect="1" noChangeArrowheads="1" noTextEdit="1"/>
          </p:cNvSpPr>
          <p:nvPr>
            <p:ph type="sldImg"/>
          </p:nvPr>
        </p:nvSpPr>
        <p:spPr>
          <a:xfrm>
            <a:off x="468313" y="723900"/>
            <a:ext cx="6380162" cy="3589338"/>
          </a:xfrm>
          <a:ln/>
        </p:spPr>
      </p:sp>
      <p:sp>
        <p:nvSpPr>
          <p:cNvPr id="171012" name="Rectangle 3"/>
          <p:cNvSpPr>
            <a:spLocks noGrp="1" noChangeArrowheads="1"/>
          </p:cNvSpPr>
          <p:nvPr>
            <p:ph type="body" idx="1"/>
          </p:nvPr>
        </p:nvSpPr>
        <p:spPr>
          <a:xfrm>
            <a:off x="974725" y="4559300"/>
            <a:ext cx="5365750" cy="43227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254532995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Slide Image Placeholder 1"/>
          <p:cNvSpPr>
            <a:spLocks noGrp="1" noRot="1" noChangeAspect="1" noTextEdit="1"/>
          </p:cNvSpPr>
          <p:nvPr>
            <p:ph type="sldImg"/>
          </p:nvPr>
        </p:nvSpPr>
        <p:spPr>
          <a:ln/>
        </p:spPr>
      </p:sp>
      <p:sp>
        <p:nvSpPr>
          <p:cNvPr id="1720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720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A2C0C635-22DC-4D8D-B7AB-29CC7A325B69}" type="slidenum">
              <a:rPr lang="en-US" sz="1300">
                <a:latin typeface="Times New Roman" panose="02020603050405020304" pitchFamily="18" charset="0"/>
              </a:rPr>
              <a:pPr/>
              <a:t>62</a:t>
            </a:fld>
            <a:endParaRPr lang="en-US" sz="1300">
              <a:latin typeface="Times New Roman" panose="02020603050405020304" pitchFamily="18" charset="0"/>
            </a:endParaRPr>
          </a:p>
        </p:txBody>
      </p:sp>
    </p:spTree>
    <p:extLst>
      <p:ext uri="{BB962C8B-B14F-4D97-AF65-F5344CB8AC3E}">
        <p14:creationId xmlns:p14="http://schemas.microsoft.com/office/powerpoint/2010/main" val="3460119245"/>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Slide Image Placeholder 1"/>
          <p:cNvSpPr>
            <a:spLocks noGrp="1" noRot="1" noChangeAspect="1" noTextEdit="1"/>
          </p:cNvSpPr>
          <p:nvPr>
            <p:ph type="sldImg"/>
          </p:nvPr>
        </p:nvSpPr>
        <p:spPr>
          <a:ln/>
        </p:spPr>
      </p:sp>
      <p:sp>
        <p:nvSpPr>
          <p:cNvPr id="174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740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9E48BFF5-0425-455C-B683-E20C9CF10D97}" type="slidenum">
              <a:rPr lang="en-US" sz="1300">
                <a:latin typeface="Times New Roman" panose="02020603050405020304" pitchFamily="18" charset="0"/>
              </a:rPr>
              <a:pPr/>
              <a:t>63</a:t>
            </a:fld>
            <a:endParaRPr lang="en-US" sz="1300">
              <a:latin typeface="Times New Roman" panose="02020603050405020304" pitchFamily="18" charset="0"/>
            </a:endParaRPr>
          </a:p>
        </p:txBody>
      </p:sp>
    </p:spTree>
    <p:extLst>
      <p:ext uri="{BB962C8B-B14F-4D97-AF65-F5344CB8AC3E}">
        <p14:creationId xmlns:p14="http://schemas.microsoft.com/office/powerpoint/2010/main" val="2151345593"/>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Slide Image Placeholder 1"/>
          <p:cNvSpPr>
            <a:spLocks noGrp="1" noRot="1" noChangeAspect="1" noTextEdit="1"/>
          </p:cNvSpPr>
          <p:nvPr>
            <p:ph type="sldImg"/>
          </p:nvPr>
        </p:nvSpPr>
        <p:spPr>
          <a:ln/>
        </p:spPr>
      </p:sp>
      <p:sp>
        <p:nvSpPr>
          <p:cNvPr id="1751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751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19B8D787-0B4F-4934-BC6F-FF7E83A1E9FE}" type="slidenum">
              <a:rPr lang="en-US" sz="1300">
                <a:latin typeface="Times New Roman" panose="02020603050405020304" pitchFamily="18" charset="0"/>
              </a:rPr>
              <a:pPr/>
              <a:t>64</a:t>
            </a:fld>
            <a:endParaRPr lang="en-US" sz="1300">
              <a:latin typeface="Times New Roman" panose="02020603050405020304" pitchFamily="18" charset="0"/>
            </a:endParaRPr>
          </a:p>
        </p:txBody>
      </p:sp>
    </p:spTree>
    <p:extLst>
      <p:ext uri="{BB962C8B-B14F-4D97-AF65-F5344CB8AC3E}">
        <p14:creationId xmlns:p14="http://schemas.microsoft.com/office/powerpoint/2010/main" val="1262242075"/>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Slide Image Placeholder 1"/>
          <p:cNvSpPr>
            <a:spLocks noGrp="1" noRot="1" noChangeAspect="1" noTextEdit="1"/>
          </p:cNvSpPr>
          <p:nvPr>
            <p:ph type="sldImg"/>
          </p:nvPr>
        </p:nvSpPr>
        <p:spPr>
          <a:ln/>
        </p:spPr>
      </p:sp>
      <p:sp>
        <p:nvSpPr>
          <p:cNvPr id="176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76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993C318F-5896-4B3E-A8F5-5897643AC3DB}" type="slidenum">
              <a:rPr lang="en-US" sz="1300">
                <a:latin typeface="Times New Roman" panose="02020603050405020304" pitchFamily="18" charset="0"/>
              </a:rPr>
              <a:pPr/>
              <a:t>65</a:t>
            </a:fld>
            <a:endParaRPr lang="en-US" sz="1300">
              <a:latin typeface="Times New Roman" panose="02020603050405020304" pitchFamily="18" charset="0"/>
            </a:endParaRPr>
          </a:p>
        </p:txBody>
      </p:sp>
    </p:spTree>
    <p:extLst>
      <p:ext uri="{BB962C8B-B14F-4D97-AF65-F5344CB8AC3E}">
        <p14:creationId xmlns:p14="http://schemas.microsoft.com/office/powerpoint/2010/main" val="130821593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Slide Image Placeholder 1"/>
          <p:cNvSpPr>
            <a:spLocks noGrp="1" noRot="1" noChangeAspect="1" noTextEdit="1"/>
          </p:cNvSpPr>
          <p:nvPr>
            <p:ph type="sldImg"/>
          </p:nvPr>
        </p:nvSpPr>
        <p:spPr>
          <a:ln/>
        </p:spPr>
      </p:sp>
      <p:sp>
        <p:nvSpPr>
          <p:cNvPr id="1771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771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DDE25B28-D091-44B3-9B5B-73B5E50A17AF}" type="slidenum">
              <a:rPr lang="en-US" sz="1300">
                <a:latin typeface="Times New Roman" panose="02020603050405020304" pitchFamily="18" charset="0"/>
              </a:rPr>
              <a:pPr/>
              <a:t>66</a:t>
            </a:fld>
            <a:endParaRPr lang="en-US" sz="1300">
              <a:latin typeface="Times New Roman" panose="02020603050405020304" pitchFamily="18" charset="0"/>
            </a:endParaRPr>
          </a:p>
        </p:txBody>
      </p:sp>
    </p:spTree>
    <p:extLst>
      <p:ext uri="{BB962C8B-B14F-4D97-AF65-F5344CB8AC3E}">
        <p14:creationId xmlns:p14="http://schemas.microsoft.com/office/powerpoint/2010/main" val="3890894942"/>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Slide Image Placeholder 1"/>
          <p:cNvSpPr>
            <a:spLocks noGrp="1" noRot="1" noChangeAspect="1" noTextEdit="1"/>
          </p:cNvSpPr>
          <p:nvPr>
            <p:ph type="sldImg"/>
          </p:nvPr>
        </p:nvSpPr>
        <p:spPr>
          <a:ln/>
        </p:spPr>
      </p:sp>
      <p:sp>
        <p:nvSpPr>
          <p:cNvPr id="1781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78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1482562D-B2CE-491F-B022-A2A7FEF6470E}" type="slidenum">
              <a:rPr lang="en-US" sz="1300">
                <a:latin typeface="Times New Roman" panose="02020603050405020304" pitchFamily="18" charset="0"/>
              </a:rPr>
              <a:pPr/>
              <a:t>67</a:t>
            </a:fld>
            <a:endParaRPr lang="en-US" sz="1300">
              <a:latin typeface="Times New Roman" panose="02020603050405020304" pitchFamily="18" charset="0"/>
            </a:endParaRPr>
          </a:p>
        </p:txBody>
      </p:sp>
    </p:spTree>
    <p:extLst>
      <p:ext uri="{BB962C8B-B14F-4D97-AF65-F5344CB8AC3E}">
        <p14:creationId xmlns:p14="http://schemas.microsoft.com/office/powerpoint/2010/main" val="2980313020"/>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Slide Image Placeholder 1"/>
          <p:cNvSpPr>
            <a:spLocks noGrp="1" noRot="1" noChangeAspect="1" noTextEdit="1"/>
          </p:cNvSpPr>
          <p:nvPr>
            <p:ph type="sldImg"/>
          </p:nvPr>
        </p:nvSpPr>
        <p:spPr>
          <a:ln/>
        </p:spPr>
      </p:sp>
      <p:sp>
        <p:nvSpPr>
          <p:cNvPr id="179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79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607380F7-69DA-49C0-B431-4E11BF4F7BB1}" type="slidenum">
              <a:rPr lang="en-US" sz="1300">
                <a:latin typeface="Times New Roman" panose="02020603050405020304" pitchFamily="18" charset="0"/>
              </a:rPr>
              <a:pPr/>
              <a:t>68</a:t>
            </a:fld>
            <a:endParaRPr lang="en-US" sz="1300">
              <a:latin typeface="Times New Roman" panose="02020603050405020304" pitchFamily="18" charset="0"/>
            </a:endParaRPr>
          </a:p>
        </p:txBody>
      </p:sp>
    </p:spTree>
    <p:extLst>
      <p:ext uri="{BB962C8B-B14F-4D97-AF65-F5344CB8AC3E}">
        <p14:creationId xmlns:p14="http://schemas.microsoft.com/office/powerpoint/2010/main" val="208696804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Slide Image Placeholder 1"/>
          <p:cNvSpPr>
            <a:spLocks noGrp="1" noRot="1" noChangeAspect="1" noTextEdit="1"/>
          </p:cNvSpPr>
          <p:nvPr>
            <p:ph type="sldImg"/>
          </p:nvPr>
        </p:nvSpPr>
        <p:spPr>
          <a:ln/>
        </p:spPr>
      </p:sp>
      <p:sp>
        <p:nvSpPr>
          <p:cNvPr id="1802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802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D2C89410-30D5-4974-9B26-0421AA8C8C6D}" type="slidenum">
              <a:rPr lang="en-US" sz="1300">
                <a:latin typeface="Times New Roman" panose="02020603050405020304" pitchFamily="18" charset="0"/>
              </a:rPr>
              <a:pPr/>
              <a:t>69</a:t>
            </a:fld>
            <a:endParaRPr lang="en-US" sz="1300">
              <a:latin typeface="Times New Roman" panose="02020603050405020304" pitchFamily="18" charset="0"/>
            </a:endParaRPr>
          </a:p>
        </p:txBody>
      </p:sp>
    </p:spTree>
    <p:extLst>
      <p:ext uri="{BB962C8B-B14F-4D97-AF65-F5344CB8AC3E}">
        <p14:creationId xmlns:p14="http://schemas.microsoft.com/office/powerpoint/2010/main" val="3630176383"/>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Slide Image Placeholder 1"/>
          <p:cNvSpPr>
            <a:spLocks noGrp="1" noRot="1" noChangeAspect="1" noTextEdit="1"/>
          </p:cNvSpPr>
          <p:nvPr>
            <p:ph type="sldImg"/>
          </p:nvPr>
        </p:nvSpPr>
        <p:spPr>
          <a:ln/>
        </p:spPr>
      </p:sp>
      <p:sp>
        <p:nvSpPr>
          <p:cNvPr id="181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812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AF352140-56B3-4DC7-8ABD-91CE2BEEAB7A}" type="slidenum">
              <a:rPr lang="en-US" sz="1300">
                <a:latin typeface="Times New Roman" panose="02020603050405020304" pitchFamily="18" charset="0"/>
              </a:rPr>
              <a:pPr/>
              <a:t>70</a:t>
            </a:fld>
            <a:endParaRPr lang="en-US" sz="1300">
              <a:latin typeface="Times New Roman" panose="02020603050405020304" pitchFamily="18" charset="0"/>
            </a:endParaRPr>
          </a:p>
        </p:txBody>
      </p:sp>
    </p:spTree>
    <p:extLst>
      <p:ext uri="{BB962C8B-B14F-4D97-AF65-F5344CB8AC3E}">
        <p14:creationId xmlns:p14="http://schemas.microsoft.com/office/powerpoint/2010/main" val="42418005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a:ln/>
        </p:spPr>
      </p:sp>
      <p:sp>
        <p:nvSpPr>
          <p:cNvPr id="1157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157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8D9ECD5B-C104-4709-B438-FF0267197B5B}" type="slidenum">
              <a:rPr lang="en-US" sz="1300">
                <a:latin typeface="Times New Roman" panose="02020603050405020304" pitchFamily="18" charset="0"/>
              </a:rPr>
              <a:pPr/>
              <a:t>8</a:t>
            </a:fld>
            <a:endParaRPr lang="en-US" sz="1300">
              <a:latin typeface="Times New Roman" panose="02020603050405020304" pitchFamily="18" charset="0"/>
            </a:endParaRPr>
          </a:p>
        </p:txBody>
      </p:sp>
    </p:spTree>
    <p:extLst>
      <p:ext uri="{BB962C8B-B14F-4D97-AF65-F5344CB8AC3E}">
        <p14:creationId xmlns:p14="http://schemas.microsoft.com/office/powerpoint/2010/main" val="2954078029"/>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Slide Image Placeholder 1"/>
          <p:cNvSpPr>
            <a:spLocks noGrp="1" noRot="1" noChangeAspect="1" noTextEdit="1"/>
          </p:cNvSpPr>
          <p:nvPr>
            <p:ph type="sldImg"/>
          </p:nvPr>
        </p:nvSpPr>
        <p:spPr>
          <a:ln/>
        </p:spPr>
      </p:sp>
      <p:sp>
        <p:nvSpPr>
          <p:cNvPr id="1822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822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EF9F88BD-8F0A-4EFC-8FBF-7FCE2C7D0FAE}" type="slidenum">
              <a:rPr lang="en-US" sz="1300">
                <a:latin typeface="Times New Roman" panose="02020603050405020304" pitchFamily="18" charset="0"/>
              </a:rPr>
              <a:pPr/>
              <a:t>71</a:t>
            </a:fld>
            <a:endParaRPr lang="en-US" sz="1300">
              <a:latin typeface="Times New Roman" panose="02020603050405020304" pitchFamily="18" charset="0"/>
            </a:endParaRPr>
          </a:p>
        </p:txBody>
      </p:sp>
    </p:spTree>
    <p:extLst>
      <p:ext uri="{BB962C8B-B14F-4D97-AF65-F5344CB8AC3E}">
        <p14:creationId xmlns:p14="http://schemas.microsoft.com/office/powerpoint/2010/main" val="3771874804"/>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Slide Image Placeholder 1"/>
          <p:cNvSpPr>
            <a:spLocks noGrp="1" noRot="1" noChangeAspect="1" noTextEdit="1"/>
          </p:cNvSpPr>
          <p:nvPr>
            <p:ph type="sldImg"/>
          </p:nvPr>
        </p:nvSpPr>
        <p:spPr>
          <a:ln/>
        </p:spPr>
      </p:sp>
      <p:sp>
        <p:nvSpPr>
          <p:cNvPr id="1832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833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F87BDD0E-421F-482E-9F33-5A4C893DB927}" type="slidenum">
              <a:rPr lang="en-US" sz="1300">
                <a:latin typeface="Times New Roman" panose="02020603050405020304" pitchFamily="18" charset="0"/>
              </a:rPr>
              <a:pPr/>
              <a:t>72</a:t>
            </a:fld>
            <a:endParaRPr lang="en-US" sz="1300">
              <a:latin typeface="Times New Roman" panose="02020603050405020304" pitchFamily="18" charset="0"/>
            </a:endParaRPr>
          </a:p>
        </p:txBody>
      </p:sp>
    </p:spTree>
    <p:extLst>
      <p:ext uri="{BB962C8B-B14F-4D97-AF65-F5344CB8AC3E}">
        <p14:creationId xmlns:p14="http://schemas.microsoft.com/office/powerpoint/2010/main" val="2233246006"/>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Slide Image Placeholder 1"/>
          <p:cNvSpPr>
            <a:spLocks noGrp="1" noRot="1" noChangeAspect="1" noTextEdit="1"/>
          </p:cNvSpPr>
          <p:nvPr>
            <p:ph type="sldImg"/>
          </p:nvPr>
        </p:nvSpPr>
        <p:spPr>
          <a:ln/>
        </p:spPr>
      </p:sp>
      <p:sp>
        <p:nvSpPr>
          <p:cNvPr id="1843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843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C40842B3-B70F-4081-B42B-FE08FFE39B5A}" type="slidenum">
              <a:rPr lang="en-US" sz="1300">
                <a:latin typeface="Times New Roman" panose="02020603050405020304" pitchFamily="18" charset="0"/>
              </a:rPr>
              <a:pPr/>
              <a:t>73</a:t>
            </a:fld>
            <a:endParaRPr lang="en-US" sz="1300">
              <a:latin typeface="Times New Roman" panose="02020603050405020304" pitchFamily="18" charset="0"/>
            </a:endParaRPr>
          </a:p>
        </p:txBody>
      </p:sp>
    </p:spTree>
    <p:extLst>
      <p:ext uri="{BB962C8B-B14F-4D97-AF65-F5344CB8AC3E}">
        <p14:creationId xmlns:p14="http://schemas.microsoft.com/office/powerpoint/2010/main" val="431419427"/>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F32FCBEF-D3DA-4F5B-854F-59FD212E32E0}" type="slidenum">
              <a:rPr lang="en-US" sz="1300">
                <a:latin typeface="Times New Roman" panose="02020603050405020304" pitchFamily="18" charset="0"/>
              </a:rPr>
              <a:pPr/>
              <a:t>74</a:t>
            </a:fld>
            <a:endParaRPr lang="en-US" sz="1300">
              <a:latin typeface="Times New Roman" panose="02020603050405020304" pitchFamily="18" charset="0"/>
            </a:endParaRPr>
          </a:p>
        </p:txBody>
      </p:sp>
      <p:sp>
        <p:nvSpPr>
          <p:cNvPr id="185347" name="Rectangle 2"/>
          <p:cNvSpPr>
            <a:spLocks noGrp="1" noRot="1" noChangeAspect="1" noChangeArrowheads="1" noTextEdit="1"/>
          </p:cNvSpPr>
          <p:nvPr>
            <p:ph type="sldImg"/>
          </p:nvPr>
        </p:nvSpPr>
        <p:spPr>
          <a:ln/>
        </p:spPr>
      </p:sp>
      <p:sp>
        <p:nvSpPr>
          <p:cNvPr id="185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latin typeface="Times New Roman" panose="02020603050405020304" pitchFamily="18" charset="0"/>
                <a:ea typeface="ＭＳ Ｐゴシック" panose="020B0600070205080204" pitchFamily="34" charset="-128"/>
              </a:rPr>
              <a:t> *  All design decisions involve at least two brains.</a:t>
            </a:r>
          </a:p>
          <a:p>
            <a:pPr eaLnBrk="1" hangingPunct="1"/>
            <a:r>
              <a:rPr lang="en-US" dirty="0">
                <a:latin typeface="Times New Roman" panose="02020603050405020304" pitchFamily="18" charset="0"/>
                <a:ea typeface="ＭＳ Ｐゴシック" panose="020B0600070205080204" pitchFamily="34" charset="-128"/>
              </a:rPr>
              <a:t>    * At least two people are familiar with every part of the system.</a:t>
            </a:r>
          </a:p>
          <a:p>
            <a:pPr eaLnBrk="1" hangingPunct="1"/>
            <a:r>
              <a:rPr lang="en-US" dirty="0">
                <a:latin typeface="Times New Roman" panose="02020603050405020304" pitchFamily="18" charset="0"/>
                <a:ea typeface="ＭＳ Ｐゴシック" panose="020B0600070205080204" pitchFamily="34" charset="-128"/>
              </a:rPr>
              <a:t>    * There is less chance of both people neglecting tests or other tasks.</a:t>
            </a:r>
          </a:p>
          <a:p>
            <a:pPr eaLnBrk="1" hangingPunct="1"/>
            <a:r>
              <a:rPr lang="en-US" dirty="0">
                <a:latin typeface="Times New Roman" panose="02020603050405020304" pitchFamily="18" charset="0"/>
                <a:ea typeface="ＭＳ Ｐゴシック" panose="020B0600070205080204" pitchFamily="34" charset="-128"/>
              </a:rPr>
              <a:t>    * Changing pairs spreads knowledge throughout the team.</a:t>
            </a:r>
          </a:p>
          <a:p>
            <a:pPr eaLnBrk="1" hangingPunct="1"/>
            <a:r>
              <a:rPr lang="en-US" dirty="0">
                <a:latin typeface="Times New Roman" panose="02020603050405020304" pitchFamily="18" charset="0"/>
                <a:ea typeface="ＭＳ Ｐゴシック" panose="020B0600070205080204" pitchFamily="34" charset="-128"/>
              </a:rPr>
              <a:t>    * Code is always being reviewed by at least one person.</a:t>
            </a:r>
          </a:p>
          <a:p>
            <a:pPr eaLnBrk="1" hangingPunct="1"/>
            <a:endParaRPr lang="en-US" dirty="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1812758383"/>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Slide Image Placeholder 1"/>
          <p:cNvSpPr>
            <a:spLocks noGrp="1" noRot="1" noChangeAspect="1" noTextEdit="1"/>
          </p:cNvSpPr>
          <p:nvPr>
            <p:ph type="sldImg"/>
          </p:nvPr>
        </p:nvSpPr>
        <p:spPr>
          <a:ln/>
        </p:spPr>
      </p:sp>
      <p:sp>
        <p:nvSpPr>
          <p:cNvPr id="186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863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9EFC7442-0265-4C03-B454-24BE54869815}" type="slidenum">
              <a:rPr lang="en-US" sz="1300">
                <a:latin typeface="Times New Roman" panose="02020603050405020304" pitchFamily="18" charset="0"/>
              </a:rPr>
              <a:pPr/>
              <a:t>75</a:t>
            </a:fld>
            <a:endParaRPr lang="en-US" sz="1300">
              <a:latin typeface="Times New Roman" panose="02020603050405020304" pitchFamily="18" charset="0"/>
            </a:endParaRPr>
          </a:p>
        </p:txBody>
      </p:sp>
    </p:spTree>
    <p:extLst>
      <p:ext uri="{BB962C8B-B14F-4D97-AF65-F5344CB8AC3E}">
        <p14:creationId xmlns:p14="http://schemas.microsoft.com/office/powerpoint/2010/main" val="1739934636"/>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Slide Image Placeholder 1"/>
          <p:cNvSpPr>
            <a:spLocks noGrp="1" noRot="1" noChangeAspect="1" noTextEdit="1"/>
          </p:cNvSpPr>
          <p:nvPr>
            <p:ph type="sldImg"/>
          </p:nvPr>
        </p:nvSpPr>
        <p:spPr>
          <a:ln/>
        </p:spPr>
      </p:sp>
      <p:sp>
        <p:nvSpPr>
          <p:cNvPr id="1873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873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31F6B09F-2C91-4FAF-AAB1-55B3502E88F5}" type="slidenum">
              <a:rPr lang="en-US" sz="1300">
                <a:latin typeface="Times New Roman" panose="02020603050405020304" pitchFamily="18" charset="0"/>
              </a:rPr>
              <a:pPr/>
              <a:t>76</a:t>
            </a:fld>
            <a:endParaRPr lang="en-US" sz="1300">
              <a:latin typeface="Times New Roman" panose="02020603050405020304" pitchFamily="18" charset="0"/>
            </a:endParaRPr>
          </a:p>
        </p:txBody>
      </p:sp>
    </p:spTree>
    <p:extLst>
      <p:ext uri="{BB962C8B-B14F-4D97-AF65-F5344CB8AC3E}">
        <p14:creationId xmlns:p14="http://schemas.microsoft.com/office/powerpoint/2010/main" val="3515907194"/>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Slide Image Placeholder 1"/>
          <p:cNvSpPr>
            <a:spLocks noGrp="1" noRot="1" noChangeAspect="1" noTextEdit="1"/>
          </p:cNvSpPr>
          <p:nvPr>
            <p:ph type="sldImg"/>
          </p:nvPr>
        </p:nvSpPr>
        <p:spPr>
          <a:ln/>
        </p:spPr>
      </p:sp>
      <p:sp>
        <p:nvSpPr>
          <p:cNvPr id="1884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884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156FAB52-5B0D-4BCE-A1AA-97BCC2FB62CD}" type="slidenum">
              <a:rPr lang="en-US" sz="1300">
                <a:latin typeface="Times New Roman" panose="02020603050405020304" pitchFamily="18" charset="0"/>
              </a:rPr>
              <a:pPr/>
              <a:t>77</a:t>
            </a:fld>
            <a:endParaRPr lang="en-US" sz="1300">
              <a:latin typeface="Times New Roman" panose="02020603050405020304" pitchFamily="18" charset="0"/>
            </a:endParaRPr>
          </a:p>
        </p:txBody>
      </p:sp>
    </p:spTree>
    <p:extLst>
      <p:ext uri="{BB962C8B-B14F-4D97-AF65-F5344CB8AC3E}">
        <p14:creationId xmlns:p14="http://schemas.microsoft.com/office/powerpoint/2010/main" val="2556311136"/>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Slide Image Placeholder 1"/>
          <p:cNvSpPr>
            <a:spLocks noGrp="1" noRot="1" noChangeAspect="1" noTextEdit="1"/>
          </p:cNvSpPr>
          <p:nvPr>
            <p:ph type="sldImg"/>
          </p:nvPr>
        </p:nvSpPr>
        <p:spPr>
          <a:ln/>
        </p:spPr>
      </p:sp>
      <p:sp>
        <p:nvSpPr>
          <p:cNvPr id="1894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894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CD693549-35EA-429C-901F-2E50A26C60C0}" type="slidenum">
              <a:rPr lang="en-US" sz="1300">
                <a:latin typeface="Times New Roman" panose="02020603050405020304" pitchFamily="18" charset="0"/>
              </a:rPr>
              <a:pPr/>
              <a:t>78</a:t>
            </a:fld>
            <a:endParaRPr lang="en-US" sz="1300">
              <a:latin typeface="Times New Roman" panose="02020603050405020304" pitchFamily="18" charset="0"/>
            </a:endParaRPr>
          </a:p>
        </p:txBody>
      </p:sp>
    </p:spTree>
    <p:extLst>
      <p:ext uri="{BB962C8B-B14F-4D97-AF65-F5344CB8AC3E}">
        <p14:creationId xmlns:p14="http://schemas.microsoft.com/office/powerpoint/2010/main" val="1050097823"/>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C42CD249-6BB3-476C-B69F-69A880A23E73}" type="slidenum">
              <a:rPr lang="en-US" sz="1300">
                <a:latin typeface="Times New Roman" panose="02020603050405020304" pitchFamily="18" charset="0"/>
              </a:rPr>
              <a:pPr/>
              <a:t>79</a:t>
            </a:fld>
            <a:endParaRPr lang="en-US" sz="1300">
              <a:latin typeface="Times New Roman" panose="02020603050405020304" pitchFamily="18" charset="0"/>
            </a:endParaRPr>
          </a:p>
        </p:txBody>
      </p:sp>
      <p:sp>
        <p:nvSpPr>
          <p:cNvPr id="190467" name="Rectangle 2"/>
          <p:cNvSpPr>
            <a:spLocks noGrp="1" noRot="1" noChangeAspect="1" noChangeArrowheads="1" noTextEdit="1"/>
          </p:cNvSpPr>
          <p:nvPr>
            <p:ph type="sldImg"/>
          </p:nvPr>
        </p:nvSpPr>
        <p:spPr>
          <a:xfrm>
            <a:off x="468313" y="725488"/>
            <a:ext cx="6380162" cy="3589337"/>
          </a:xfrm>
          <a:ln/>
        </p:spPr>
      </p:sp>
      <p:sp>
        <p:nvSpPr>
          <p:cNvPr id="190468" name="Rectangle 3"/>
          <p:cNvSpPr>
            <a:spLocks noGrp="1" noChangeArrowheads="1"/>
          </p:cNvSpPr>
          <p:nvPr>
            <p:ph type="body" idx="1"/>
          </p:nvPr>
        </p:nvSpPr>
        <p:spPr>
          <a:xfrm>
            <a:off x="976313" y="4559300"/>
            <a:ext cx="5362575"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268716704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32ACC6A4-AE8F-4227-99D4-65B996DBF7A1}" type="slidenum">
              <a:rPr lang="en-US" sz="1300">
                <a:latin typeface="Times New Roman" panose="02020603050405020304" pitchFamily="18" charset="0"/>
              </a:rPr>
              <a:pPr/>
              <a:t>80</a:t>
            </a:fld>
            <a:endParaRPr lang="en-US" sz="1300">
              <a:latin typeface="Times New Roman" panose="02020603050405020304" pitchFamily="18" charset="0"/>
            </a:endParaRPr>
          </a:p>
        </p:txBody>
      </p:sp>
      <p:sp>
        <p:nvSpPr>
          <p:cNvPr id="191491" name="Rectangle 2"/>
          <p:cNvSpPr>
            <a:spLocks noGrp="1" noRot="1" noChangeAspect="1" noChangeArrowheads="1" noTextEdit="1"/>
          </p:cNvSpPr>
          <p:nvPr>
            <p:ph type="sldImg"/>
          </p:nvPr>
        </p:nvSpPr>
        <p:spPr>
          <a:xfrm>
            <a:off x="468313" y="725488"/>
            <a:ext cx="6380162" cy="3589337"/>
          </a:xfrm>
          <a:ln/>
        </p:spPr>
      </p:sp>
      <p:sp>
        <p:nvSpPr>
          <p:cNvPr id="191492" name="Rectangle 3"/>
          <p:cNvSpPr>
            <a:spLocks noGrp="1" noChangeArrowheads="1"/>
          </p:cNvSpPr>
          <p:nvPr>
            <p:ph type="body" idx="1"/>
          </p:nvPr>
        </p:nvSpPr>
        <p:spPr>
          <a:xfrm>
            <a:off x="976313" y="4559300"/>
            <a:ext cx="5362575"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34825495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a:ln/>
        </p:spPr>
      </p:sp>
      <p:sp>
        <p:nvSpPr>
          <p:cNvPr id="1167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167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992E2EA3-28BE-4E7B-A765-24841DBAA238}" type="slidenum">
              <a:rPr lang="en-US" sz="1300">
                <a:latin typeface="Times New Roman" panose="02020603050405020304" pitchFamily="18" charset="0"/>
              </a:rPr>
              <a:pPr/>
              <a:t>9</a:t>
            </a:fld>
            <a:endParaRPr lang="en-US" sz="1300">
              <a:latin typeface="Times New Roman" panose="02020603050405020304" pitchFamily="18" charset="0"/>
            </a:endParaRPr>
          </a:p>
        </p:txBody>
      </p:sp>
    </p:spTree>
    <p:extLst>
      <p:ext uri="{BB962C8B-B14F-4D97-AF65-F5344CB8AC3E}">
        <p14:creationId xmlns:p14="http://schemas.microsoft.com/office/powerpoint/2010/main" val="423483380"/>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Slide Image Placeholder 1"/>
          <p:cNvSpPr>
            <a:spLocks noGrp="1" noRot="1" noChangeAspect="1" noTextEdit="1"/>
          </p:cNvSpPr>
          <p:nvPr>
            <p:ph type="sldImg"/>
          </p:nvPr>
        </p:nvSpPr>
        <p:spPr>
          <a:ln/>
        </p:spPr>
      </p:sp>
      <p:sp>
        <p:nvSpPr>
          <p:cNvPr id="1925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925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6617E6A1-5665-4E80-8B85-1528728764CD}" type="slidenum">
              <a:rPr lang="en-US" sz="1300">
                <a:latin typeface="Times New Roman" panose="02020603050405020304" pitchFamily="18" charset="0"/>
              </a:rPr>
              <a:pPr/>
              <a:t>81</a:t>
            </a:fld>
            <a:endParaRPr lang="en-US" sz="1300">
              <a:latin typeface="Times New Roman" panose="02020603050405020304" pitchFamily="18" charset="0"/>
            </a:endParaRPr>
          </a:p>
        </p:txBody>
      </p:sp>
    </p:spTree>
    <p:extLst>
      <p:ext uri="{BB962C8B-B14F-4D97-AF65-F5344CB8AC3E}">
        <p14:creationId xmlns:p14="http://schemas.microsoft.com/office/powerpoint/2010/main" val="4232253404"/>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Slide Image Placeholder 1"/>
          <p:cNvSpPr>
            <a:spLocks noGrp="1" noRot="1" noChangeAspect="1" noTextEdit="1"/>
          </p:cNvSpPr>
          <p:nvPr>
            <p:ph type="sldImg"/>
          </p:nvPr>
        </p:nvSpPr>
        <p:spPr>
          <a:ln/>
        </p:spPr>
      </p:sp>
      <p:sp>
        <p:nvSpPr>
          <p:cNvPr id="1935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935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F838F288-3B8E-40AA-901B-7214CD5AC11F}" type="slidenum">
              <a:rPr lang="en-US" sz="1300">
                <a:latin typeface="Times New Roman" panose="02020603050405020304" pitchFamily="18" charset="0"/>
              </a:rPr>
              <a:pPr/>
              <a:t>82</a:t>
            </a:fld>
            <a:endParaRPr lang="en-US" sz="1300">
              <a:latin typeface="Times New Roman" panose="02020603050405020304" pitchFamily="18" charset="0"/>
            </a:endParaRPr>
          </a:p>
        </p:txBody>
      </p:sp>
    </p:spTree>
    <p:extLst>
      <p:ext uri="{BB962C8B-B14F-4D97-AF65-F5344CB8AC3E}">
        <p14:creationId xmlns:p14="http://schemas.microsoft.com/office/powerpoint/2010/main" val="2049018518"/>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Slide Image Placeholder 1"/>
          <p:cNvSpPr>
            <a:spLocks noGrp="1" noRot="1" noChangeAspect="1" noTextEdit="1"/>
          </p:cNvSpPr>
          <p:nvPr>
            <p:ph type="sldImg"/>
          </p:nvPr>
        </p:nvSpPr>
        <p:spPr>
          <a:ln/>
        </p:spPr>
      </p:sp>
      <p:sp>
        <p:nvSpPr>
          <p:cNvPr id="1945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945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E05AB907-7FB8-4862-9E3D-DAF336801A31}" type="slidenum">
              <a:rPr lang="en-US" sz="1300">
                <a:latin typeface="Times New Roman" panose="02020603050405020304" pitchFamily="18" charset="0"/>
              </a:rPr>
              <a:pPr/>
              <a:t>83</a:t>
            </a:fld>
            <a:endParaRPr lang="en-US" sz="1300">
              <a:latin typeface="Times New Roman" panose="02020603050405020304" pitchFamily="18" charset="0"/>
            </a:endParaRPr>
          </a:p>
        </p:txBody>
      </p:sp>
    </p:spTree>
    <p:extLst>
      <p:ext uri="{BB962C8B-B14F-4D97-AF65-F5344CB8AC3E}">
        <p14:creationId xmlns:p14="http://schemas.microsoft.com/office/powerpoint/2010/main" val="2750708365"/>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Slide Image Placeholder 1"/>
          <p:cNvSpPr>
            <a:spLocks noGrp="1" noRot="1" noChangeAspect="1" noTextEdit="1"/>
          </p:cNvSpPr>
          <p:nvPr>
            <p:ph type="sldImg"/>
          </p:nvPr>
        </p:nvSpPr>
        <p:spPr>
          <a:ln/>
        </p:spPr>
      </p:sp>
      <p:sp>
        <p:nvSpPr>
          <p:cNvPr id="1955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955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543BCB1B-2D83-4B3B-9124-502715902CD5}" type="slidenum">
              <a:rPr lang="en-US" sz="1300">
                <a:latin typeface="Times New Roman" panose="02020603050405020304" pitchFamily="18" charset="0"/>
              </a:rPr>
              <a:pPr/>
              <a:t>84</a:t>
            </a:fld>
            <a:endParaRPr lang="en-US" sz="1300">
              <a:latin typeface="Times New Roman" panose="02020603050405020304" pitchFamily="18" charset="0"/>
            </a:endParaRPr>
          </a:p>
        </p:txBody>
      </p:sp>
    </p:spTree>
    <p:extLst>
      <p:ext uri="{BB962C8B-B14F-4D97-AF65-F5344CB8AC3E}">
        <p14:creationId xmlns:p14="http://schemas.microsoft.com/office/powerpoint/2010/main" val="1211340282"/>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Slide Image Placeholder 1"/>
          <p:cNvSpPr>
            <a:spLocks noGrp="1" noRot="1" noChangeAspect="1" noTextEdit="1"/>
          </p:cNvSpPr>
          <p:nvPr>
            <p:ph type="sldImg"/>
          </p:nvPr>
        </p:nvSpPr>
        <p:spPr>
          <a:ln/>
        </p:spPr>
      </p:sp>
      <p:sp>
        <p:nvSpPr>
          <p:cNvPr id="1966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966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9F6F80DF-9A97-4144-83BE-C6D9F2AA0868}" type="slidenum">
              <a:rPr lang="en-US" sz="1300">
                <a:latin typeface="Times New Roman" panose="02020603050405020304" pitchFamily="18" charset="0"/>
              </a:rPr>
              <a:pPr/>
              <a:t>85</a:t>
            </a:fld>
            <a:endParaRPr lang="en-US" sz="1300">
              <a:latin typeface="Times New Roman" panose="02020603050405020304" pitchFamily="18" charset="0"/>
            </a:endParaRPr>
          </a:p>
        </p:txBody>
      </p:sp>
    </p:spTree>
    <p:extLst>
      <p:ext uri="{BB962C8B-B14F-4D97-AF65-F5344CB8AC3E}">
        <p14:creationId xmlns:p14="http://schemas.microsoft.com/office/powerpoint/2010/main" val="1959830495"/>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Slide Image Placeholder 1"/>
          <p:cNvSpPr>
            <a:spLocks noGrp="1" noRot="1" noChangeAspect="1" noTextEdit="1"/>
          </p:cNvSpPr>
          <p:nvPr>
            <p:ph type="sldImg"/>
          </p:nvPr>
        </p:nvSpPr>
        <p:spPr>
          <a:ln/>
        </p:spPr>
      </p:sp>
      <p:sp>
        <p:nvSpPr>
          <p:cNvPr id="1976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976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E99CD614-FA91-4B54-9BB7-41E595071691}" type="slidenum">
              <a:rPr lang="en-US" sz="1300">
                <a:latin typeface="Times New Roman" panose="02020603050405020304" pitchFamily="18" charset="0"/>
              </a:rPr>
              <a:pPr/>
              <a:t>86</a:t>
            </a:fld>
            <a:endParaRPr lang="en-US" sz="1300">
              <a:latin typeface="Times New Roman" panose="02020603050405020304" pitchFamily="18" charset="0"/>
            </a:endParaRPr>
          </a:p>
        </p:txBody>
      </p:sp>
    </p:spTree>
    <p:extLst>
      <p:ext uri="{BB962C8B-B14F-4D97-AF65-F5344CB8AC3E}">
        <p14:creationId xmlns:p14="http://schemas.microsoft.com/office/powerpoint/2010/main" val="1246497232"/>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Slide Image Placeholder 1"/>
          <p:cNvSpPr>
            <a:spLocks noGrp="1" noRot="1" noChangeAspect="1" noTextEdit="1"/>
          </p:cNvSpPr>
          <p:nvPr>
            <p:ph type="sldImg"/>
          </p:nvPr>
        </p:nvSpPr>
        <p:spPr>
          <a:ln/>
        </p:spPr>
      </p:sp>
      <p:sp>
        <p:nvSpPr>
          <p:cNvPr id="1986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986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136D8EBA-F039-4F19-A0DA-C92CFB75AE8A}" type="slidenum">
              <a:rPr lang="en-US" sz="1300">
                <a:latin typeface="Times New Roman" panose="02020603050405020304" pitchFamily="18" charset="0"/>
              </a:rPr>
              <a:pPr/>
              <a:t>87</a:t>
            </a:fld>
            <a:endParaRPr lang="en-US" sz="1300">
              <a:latin typeface="Times New Roman" panose="02020603050405020304" pitchFamily="18" charset="0"/>
            </a:endParaRPr>
          </a:p>
        </p:txBody>
      </p:sp>
    </p:spTree>
    <p:extLst>
      <p:ext uri="{BB962C8B-B14F-4D97-AF65-F5344CB8AC3E}">
        <p14:creationId xmlns:p14="http://schemas.microsoft.com/office/powerpoint/2010/main" val="2942597137"/>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Slide Image Placeholder 1"/>
          <p:cNvSpPr>
            <a:spLocks noGrp="1" noRot="1" noChangeAspect="1" noTextEdit="1"/>
          </p:cNvSpPr>
          <p:nvPr>
            <p:ph type="sldImg"/>
          </p:nvPr>
        </p:nvSpPr>
        <p:spPr>
          <a:ln/>
        </p:spPr>
      </p:sp>
      <p:sp>
        <p:nvSpPr>
          <p:cNvPr id="1996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996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B4C97A9F-B4DF-4DDE-A9BE-92CF5A8FF4C0}" type="slidenum">
              <a:rPr lang="en-US" sz="1300">
                <a:latin typeface="Times New Roman" panose="02020603050405020304" pitchFamily="18" charset="0"/>
              </a:rPr>
              <a:pPr/>
              <a:t>88</a:t>
            </a:fld>
            <a:endParaRPr lang="en-US" sz="1300">
              <a:latin typeface="Times New Roman" panose="02020603050405020304" pitchFamily="18" charset="0"/>
            </a:endParaRPr>
          </a:p>
        </p:txBody>
      </p:sp>
    </p:spTree>
    <p:extLst>
      <p:ext uri="{BB962C8B-B14F-4D97-AF65-F5344CB8AC3E}">
        <p14:creationId xmlns:p14="http://schemas.microsoft.com/office/powerpoint/2010/main" val="523668051"/>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Slide Image Placeholder 1"/>
          <p:cNvSpPr>
            <a:spLocks noGrp="1" noRot="1" noChangeAspect="1" noTextEdit="1"/>
          </p:cNvSpPr>
          <p:nvPr>
            <p:ph type="sldImg"/>
          </p:nvPr>
        </p:nvSpPr>
        <p:spPr>
          <a:ln/>
        </p:spPr>
      </p:sp>
      <p:sp>
        <p:nvSpPr>
          <p:cNvPr id="2007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2007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85E8C06F-F812-4F70-B05D-1D8460A8F724}" type="slidenum">
              <a:rPr lang="en-US" sz="1300">
                <a:latin typeface="Times New Roman" panose="02020603050405020304" pitchFamily="18" charset="0"/>
              </a:rPr>
              <a:pPr/>
              <a:t>89</a:t>
            </a:fld>
            <a:endParaRPr lang="en-US" sz="1300">
              <a:latin typeface="Times New Roman" panose="02020603050405020304" pitchFamily="18" charset="0"/>
            </a:endParaRPr>
          </a:p>
        </p:txBody>
      </p:sp>
    </p:spTree>
    <p:extLst>
      <p:ext uri="{BB962C8B-B14F-4D97-AF65-F5344CB8AC3E}">
        <p14:creationId xmlns:p14="http://schemas.microsoft.com/office/powerpoint/2010/main" val="923862226"/>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Slide Image Placeholder 1"/>
          <p:cNvSpPr>
            <a:spLocks noGrp="1" noRot="1" noChangeAspect="1" noTextEdit="1"/>
          </p:cNvSpPr>
          <p:nvPr>
            <p:ph type="sldImg"/>
          </p:nvPr>
        </p:nvSpPr>
        <p:spPr>
          <a:ln/>
        </p:spPr>
      </p:sp>
      <p:sp>
        <p:nvSpPr>
          <p:cNvPr id="2017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2017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D03BC6E6-AD64-4B01-8A78-F040BB8F4BD3}" type="slidenum">
              <a:rPr lang="en-US" sz="1300">
                <a:latin typeface="Times New Roman" panose="02020603050405020304" pitchFamily="18" charset="0"/>
              </a:rPr>
              <a:pPr/>
              <a:t>90</a:t>
            </a:fld>
            <a:endParaRPr lang="en-US" sz="1300">
              <a:latin typeface="Times New Roman" panose="02020603050405020304" pitchFamily="18" charset="0"/>
            </a:endParaRPr>
          </a:p>
        </p:txBody>
      </p:sp>
    </p:spTree>
    <p:extLst>
      <p:ext uri="{BB962C8B-B14F-4D97-AF65-F5344CB8AC3E}">
        <p14:creationId xmlns:p14="http://schemas.microsoft.com/office/powerpoint/2010/main" val="1900917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p:cNvSpPr>
            <a:spLocks noGrp="1" noRot="1" noChangeAspect="1" noTextEdit="1"/>
          </p:cNvSpPr>
          <p:nvPr>
            <p:ph type="sldImg"/>
          </p:nvPr>
        </p:nvSpPr>
        <p:spPr>
          <a:ln/>
        </p:spPr>
      </p:sp>
      <p:sp>
        <p:nvSpPr>
          <p:cNvPr id="1177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1177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A75888BC-BCA5-4DAA-BD4E-559D9A83922F}" type="slidenum">
              <a:rPr lang="en-US" sz="1300">
                <a:latin typeface="Times New Roman" panose="02020603050405020304" pitchFamily="18" charset="0"/>
              </a:rPr>
              <a:pPr/>
              <a:t>10</a:t>
            </a:fld>
            <a:endParaRPr lang="en-US" sz="1300">
              <a:latin typeface="Times New Roman" panose="02020603050405020304" pitchFamily="18" charset="0"/>
            </a:endParaRPr>
          </a:p>
        </p:txBody>
      </p:sp>
    </p:spTree>
    <p:extLst>
      <p:ext uri="{BB962C8B-B14F-4D97-AF65-F5344CB8AC3E}">
        <p14:creationId xmlns:p14="http://schemas.microsoft.com/office/powerpoint/2010/main" val="3898552943"/>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Slide Image Placeholder 1"/>
          <p:cNvSpPr>
            <a:spLocks noGrp="1" noRot="1" noChangeAspect="1" noTextEdit="1"/>
          </p:cNvSpPr>
          <p:nvPr>
            <p:ph type="sldImg"/>
          </p:nvPr>
        </p:nvSpPr>
        <p:spPr>
          <a:ln/>
        </p:spPr>
      </p:sp>
      <p:sp>
        <p:nvSpPr>
          <p:cNvPr id="2027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2027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0623A7CA-0A1B-4EB1-80F1-C3FC80889E36}" type="slidenum">
              <a:rPr lang="en-US" sz="1300">
                <a:latin typeface="Times New Roman" panose="02020603050405020304" pitchFamily="18" charset="0"/>
              </a:rPr>
              <a:pPr/>
              <a:t>91</a:t>
            </a:fld>
            <a:endParaRPr lang="en-US" sz="1300">
              <a:latin typeface="Times New Roman" panose="02020603050405020304" pitchFamily="18" charset="0"/>
            </a:endParaRPr>
          </a:p>
        </p:txBody>
      </p:sp>
    </p:spTree>
    <p:extLst>
      <p:ext uri="{BB962C8B-B14F-4D97-AF65-F5344CB8AC3E}">
        <p14:creationId xmlns:p14="http://schemas.microsoft.com/office/powerpoint/2010/main" val="400861770"/>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Slide Image Placeholder 1"/>
          <p:cNvSpPr>
            <a:spLocks noGrp="1" noRot="1" noChangeAspect="1" noTextEdit="1"/>
          </p:cNvSpPr>
          <p:nvPr>
            <p:ph type="sldImg"/>
          </p:nvPr>
        </p:nvSpPr>
        <p:spPr>
          <a:ln/>
        </p:spPr>
      </p:sp>
      <p:sp>
        <p:nvSpPr>
          <p:cNvPr id="2037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2037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75EFA243-62CF-434D-8EEF-F4CF536D2EB4}" type="slidenum">
              <a:rPr lang="en-US" sz="1300">
                <a:latin typeface="Times New Roman" panose="02020603050405020304" pitchFamily="18" charset="0"/>
              </a:rPr>
              <a:pPr/>
              <a:t>92</a:t>
            </a:fld>
            <a:endParaRPr lang="en-US" sz="1300">
              <a:latin typeface="Times New Roman" panose="02020603050405020304" pitchFamily="18" charset="0"/>
            </a:endParaRPr>
          </a:p>
        </p:txBody>
      </p:sp>
    </p:spTree>
    <p:extLst>
      <p:ext uri="{BB962C8B-B14F-4D97-AF65-F5344CB8AC3E}">
        <p14:creationId xmlns:p14="http://schemas.microsoft.com/office/powerpoint/2010/main" val="2441090550"/>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Slide Image Placeholder 1"/>
          <p:cNvSpPr>
            <a:spLocks noGrp="1" noRot="1" noChangeAspect="1" noTextEdit="1"/>
          </p:cNvSpPr>
          <p:nvPr>
            <p:ph type="sldImg"/>
          </p:nvPr>
        </p:nvSpPr>
        <p:spPr>
          <a:ln/>
        </p:spPr>
      </p:sp>
      <p:sp>
        <p:nvSpPr>
          <p:cNvPr id="2048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2048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50AD11C6-541B-4622-B4F2-CF9B42A017D7}" type="slidenum">
              <a:rPr lang="en-US" sz="1300">
                <a:latin typeface="Times New Roman" panose="02020603050405020304" pitchFamily="18" charset="0"/>
              </a:rPr>
              <a:pPr/>
              <a:t>93</a:t>
            </a:fld>
            <a:endParaRPr lang="en-US" sz="1300">
              <a:latin typeface="Times New Roman" panose="02020603050405020304" pitchFamily="18" charset="0"/>
            </a:endParaRPr>
          </a:p>
        </p:txBody>
      </p:sp>
    </p:spTree>
    <p:extLst>
      <p:ext uri="{BB962C8B-B14F-4D97-AF65-F5344CB8AC3E}">
        <p14:creationId xmlns:p14="http://schemas.microsoft.com/office/powerpoint/2010/main" val="84682291"/>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Slide Image Placeholder 1"/>
          <p:cNvSpPr>
            <a:spLocks noGrp="1" noRot="1" noChangeAspect="1" noTextEdit="1"/>
          </p:cNvSpPr>
          <p:nvPr>
            <p:ph type="sldImg"/>
          </p:nvPr>
        </p:nvSpPr>
        <p:spPr>
          <a:ln/>
        </p:spPr>
      </p:sp>
      <p:sp>
        <p:nvSpPr>
          <p:cNvPr id="205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2058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67CA27CA-376B-4E04-AC2C-1FA6C0B21C28}" type="slidenum">
              <a:rPr lang="en-US" sz="1300">
                <a:latin typeface="Times New Roman" panose="02020603050405020304" pitchFamily="18" charset="0"/>
              </a:rPr>
              <a:pPr/>
              <a:t>94</a:t>
            </a:fld>
            <a:endParaRPr lang="en-US" sz="1300">
              <a:latin typeface="Times New Roman" panose="02020603050405020304" pitchFamily="18" charset="0"/>
            </a:endParaRPr>
          </a:p>
        </p:txBody>
      </p:sp>
    </p:spTree>
    <p:extLst>
      <p:ext uri="{BB962C8B-B14F-4D97-AF65-F5344CB8AC3E}">
        <p14:creationId xmlns:p14="http://schemas.microsoft.com/office/powerpoint/2010/main" val="195428911"/>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Slide Image Placeholder 1"/>
          <p:cNvSpPr>
            <a:spLocks noGrp="1" noRot="1" noChangeAspect="1" noTextEdit="1"/>
          </p:cNvSpPr>
          <p:nvPr>
            <p:ph type="sldImg"/>
          </p:nvPr>
        </p:nvSpPr>
        <p:spPr>
          <a:ln/>
        </p:spPr>
      </p:sp>
      <p:sp>
        <p:nvSpPr>
          <p:cNvPr id="2068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Times New Roman" panose="02020603050405020304" pitchFamily="18" charset="0"/>
              <a:ea typeface="ＭＳ Ｐゴシック" panose="020B0600070205080204" pitchFamily="34" charset="-128"/>
            </a:endParaRPr>
          </a:p>
        </p:txBody>
      </p:sp>
      <p:sp>
        <p:nvSpPr>
          <p:cNvPr id="2068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0438">
              <a:defRPr sz="2400">
                <a:solidFill>
                  <a:schemeClr val="tx1"/>
                </a:solidFill>
                <a:latin typeface="Comic Sans MS" panose="030F0702030302020204" pitchFamily="66" charset="0"/>
                <a:ea typeface="ＭＳ Ｐゴシック" panose="020B0600070205080204" pitchFamily="34" charset="-128"/>
              </a:defRPr>
            </a:lvl1pPr>
            <a:lvl2pPr marL="742950" indent="-285750" defTabSz="960438">
              <a:defRPr sz="2400">
                <a:solidFill>
                  <a:schemeClr val="tx1"/>
                </a:solidFill>
                <a:latin typeface="Comic Sans MS" panose="030F0702030302020204" pitchFamily="66" charset="0"/>
                <a:ea typeface="ＭＳ Ｐゴシック" panose="020B0600070205080204" pitchFamily="34" charset="-128"/>
              </a:defRPr>
            </a:lvl2pPr>
            <a:lvl3pPr marL="1143000" indent="-228600" defTabSz="960438">
              <a:defRPr sz="2400">
                <a:solidFill>
                  <a:schemeClr val="tx1"/>
                </a:solidFill>
                <a:latin typeface="Comic Sans MS" panose="030F0702030302020204" pitchFamily="66" charset="0"/>
                <a:ea typeface="ＭＳ Ｐゴシック" panose="020B0600070205080204" pitchFamily="34" charset="-128"/>
              </a:defRPr>
            </a:lvl3pPr>
            <a:lvl4pPr marL="1600200" indent="-228600" defTabSz="960438">
              <a:defRPr sz="2400">
                <a:solidFill>
                  <a:schemeClr val="tx1"/>
                </a:solidFill>
                <a:latin typeface="Comic Sans MS" panose="030F0702030302020204" pitchFamily="66" charset="0"/>
                <a:ea typeface="ＭＳ Ｐゴシック" panose="020B0600070205080204" pitchFamily="34" charset="-128"/>
              </a:defRPr>
            </a:lvl4pPr>
            <a:lvl5pPr marL="2057400" indent="-228600" defTabSz="960438">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defTabSz="960438"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15BB4A82-2AD1-4B8E-889C-527267234C26}" type="slidenum">
              <a:rPr lang="en-US" sz="1300">
                <a:latin typeface="Times New Roman" panose="02020603050405020304" pitchFamily="18" charset="0"/>
              </a:rPr>
              <a:pPr/>
              <a:t>95</a:t>
            </a:fld>
            <a:endParaRPr lang="en-US" sz="1300">
              <a:latin typeface="Times New Roman" panose="02020603050405020304" pitchFamily="18" charset="0"/>
            </a:endParaRPr>
          </a:p>
        </p:txBody>
      </p:sp>
    </p:spTree>
    <p:extLst>
      <p:ext uri="{BB962C8B-B14F-4D97-AF65-F5344CB8AC3E}">
        <p14:creationId xmlns:p14="http://schemas.microsoft.com/office/powerpoint/2010/main" val="18165949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B0F49-9280-644C-A70F-898A6F805D7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D093D43-5866-3344-A032-39311C2AEA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B64182C-5C1D-4243-90E7-2E43E0B0C5EC}"/>
              </a:ext>
            </a:extLst>
          </p:cNvPr>
          <p:cNvSpPr>
            <a:spLocks noGrp="1"/>
          </p:cNvSpPr>
          <p:nvPr>
            <p:ph type="dt" sz="half" idx="10"/>
          </p:nvPr>
        </p:nvSpPr>
        <p:spPr/>
        <p:txBody>
          <a:bodyPr/>
          <a:lstStyle/>
          <a:p>
            <a:fld id="{3F039003-BD5A-4664-8275-085CEF93BBBA}" type="datetimeFigureOut">
              <a:rPr lang="en-US" smtClean="0"/>
              <a:t>1/24/20</a:t>
            </a:fld>
            <a:endParaRPr lang="en-US"/>
          </a:p>
        </p:txBody>
      </p:sp>
      <p:sp>
        <p:nvSpPr>
          <p:cNvPr id="5" name="Footer Placeholder 4">
            <a:extLst>
              <a:ext uri="{FF2B5EF4-FFF2-40B4-BE49-F238E27FC236}">
                <a16:creationId xmlns:a16="http://schemas.microsoft.com/office/drawing/2014/main" id="{F28946D6-3AEF-BC4B-96C2-9CAFAF8A4E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F02365-4A5E-C64F-BFB4-82E0BCFC398F}"/>
              </a:ext>
            </a:extLst>
          </p:cNvPr>
          <p:cNvSpPr>
            <a:spLocks noGrp="1"/>
          </p:cNvSpPr>
          <p:nvPr>
            <p:ph type="sldNum" sz="quarter" idx="12"/>
          </p:nvPr>
        </p:nvSpPr>
        <p:spPr/>
        <p:txBody>
          <a:bodyPr/>
          <a:lstStyle/>
          <a:p>
            <a:fld id="{6FAF7AD6-1C98-4150-B7B9-9C8331BF4294}" type="slidenum">
              <a:rPr lang="en-US" smtClean="0"/>
              <a:t>‹#›</a:t>
            </a:fld>
            <a:endParaRPr lang="en-US"/>
          </a:p>
        </p:txBody>
      </p:sp>
    </p:spTree>
    <p:extLst>
      <p:ext uri="{BB962C8B-B14F-4D97-AF65-F5344CB8AC3E}">
        <p14:creationId xmlns:p14="http://schemas.microsoft.com/office/powerpoint/2010/main" val="4176754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25F28-3A1A-1C44-B354-DE77E1CF7C8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5133B7-C831-F941-8CD2-F508EB2B5B3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516016-5964-BE44-BB4D-4BAC66D6CFC0}"/>
              </a:ext>
            </a:extLst>
          </p:cNvPr>
          <p:cNvSpPr>
            <a:spLocks noGrp="1"/>
          </p:cNvSpPr>
          <p:nvPr>
            <p:ph type="dt" sz="half" idx="10"/>
          </p:nvPr>
        </p:nvSpPr>
        <p:spPr/>
        <p:txBody>
          <a:bodyPr/>
          <a:lstStyle/>
          <a:p>
            <a:fld id="{3F039003-BD5A-4664-8275-085CEF93BBBA}" type="datetimeFigureOut">
              <a:rPr lang="en-US" smtClean="0"/>
              <a:t>1/24/20</a:t>
            </a:fld>
            <a:endParaRPr lang="en-US"/>
          </a:p>
        </p:txBody>
      </p:sp>
      <p:sp>
        <p:nvSpPr>
          <p:cNvPr id="5" name="Footer Placeholder 4">
            <a:extLst>
              <a:ext uri="{FF2B5EF4-FFF2-40B4-BE49-F238E27FC236}">
                <a16:creationId xmlns:a16="http://schemas.microsoft.com/office/drawing/2014/main" id="{0E57227E-5F11-A04C-B2DB-4FDBF7BF1C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A414B8-225B-C445-BB5C-98173668BBCF}"/>
              </a:ext>
            </a:extLst>
          </p:cNvPr>
          <p:cNvSpPr>
            <a:spLocks noGrp="1"/>
          </p:cNvSpPr>
          <p:nvPr>
            <p:ph type="sldNum" sz="quarter" idx="12"/>
          </p:nvPr>
        </p:nvSpPr>
        <p:spPr/>
        <p:txBody>
          <a:bodyPr/>
          <a:lstStyle/>
          <a:p>
            <a:fld id="{6FAF7AD6-1C98-4150-B7B9-9C8331BF4294}" type="slidenum">
              <a:rPr lang="en-US" smtClean="0"/>
              <a:t>‹#›</a:t>
            </a:fld>
            <a:endParaRPr lang="en-US"/>
          </a:p>
        </p:txBody>
      </p:sp>
    </p:spTree>
    <p:extLst>
      <p:ext uri="{BB962C8B-B14F-4D97-AF65-F5344CB8AC3E}">
        <p14:creationId xmlns:p14="http://schemas.microsoft.com/office/powerpoint/2010/main" val="2040361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8EA04D0-777B-764D-947D-20ED50C804B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9ECBAFB-2128-7548-B0FE-EAD6A2DE162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111C53-50C2-434B-809B-7B05EB50E9BD}"/>
              </a:ext>
            </a:extLst>
          </p:cNvPr>
          <p:cNvSpPr>
            <a:spLocks noGrp="1"/>
          </p:cNvSpPr>
          <p:nvPr>
            <p:ph type="dt" sz="half" idx="10"/>
          </p:nvPr>
        </p:nvSpPr>
        <p:spPr/>
        <p:txBody>
          <a:bodyPr/>
          <a:lstStyle/>
          <a:p>
            <a:fld id="{3F039003-BD5A-4664-8275-085CEF93BBBA}" type="datetimeFigureOut">
              <a:rPr lang="en-US" smtClean="0"/>
              <a:t>1/24/20</a:t>
            </a:fld>
            <a:endParaRPr lang="en-US"/>
          </a:p>
        </p:txBody>
      </p:sp>
      <p:sp>
        <p:nvSpPr>
          <p:cNvPr id="5" name="Footer Placeholder 4">
            <a:extLst>
              <a:ext uri="{FF2B5EF4-FFF2-40B4-BE49-F238E27FC236}">
                <a16:creationId xmlns:a16="http://schemas.microsoft.com/office/drawing/2014/main" id="{7A28C131-9AFA-D64D-948E-3B780E052E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7D8045-2A7D-7145-9F60-709C7F085D08}"/>
              </a:ext>
            </a:extLst>
          </p:cNvPr>
          <p:cNvSpPr>
            <a:spLocks noGrp="1"/>
          </p:cNvSpPr>
          <p:nvPr>
            <p:ph type="sldNum" sz="quarter" idx="12"/>
          </p:nvPr>
        </p:nvSpPr>
        <p:spPr/>
        <p:txBody>
          <a:bodyPr/>
          <a:lstStyle/>
          <a:p>
            <a:fld id="{6FAF7AD6-1C98-4150-B7B9-9C8331BF4294}" type="slidenum">
              <a:rPr lang="en-US" smtClean="0"/>
              <a:t>‹#›</a:t>
            </a:fld>
            <a:endParaRPr lang="en-US"/>
          </a:p>
        </p:txBody>
      </p:sp>
    </p:spTree>
    <p:extLst>
      <p:ext uri="{BB962C8B-B14F-4D97-AF65-F5344CB8AC3E}">
        <p14:creationId xmlns:p14="http://schemas.microsoft.com/office/powerpoint/2010/main" val="33312335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10769600" cy="914400"/>
          </a:xfrm>
        </p:spPr>
        <p:txBody>
          <a:bodyPr/>
          <a:lstStyle/>
          <a:p>
            <a:r>
              <a:rPr lang="en-US"/>
              <a:t>Click to edit Master title style</a:t>
            </a:r>
          </a:p>
        </p:txBody>
      </p:sp>
      <p:sp>
        <p:nvSpPr>
          <p:cNvPr id="3" name="Text Placeholder 2"/>
          <p:cNvSpPr>
            <a:spLocks noGrp="1"/>
          </p:cNvSpPr>
          <p:nvPr>
            <p:ph type="body" sz="half" idx="1"/>
          </p:nvPr>
        </p:nvSpPr>
        <p:spPr>
          <a:xfrm>
            <a:off x="609600" y="1600200"/>
            <a:ext cx="5435600" cy="4419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hart Placeholder 3"/>
          <p:cNvSpPr>
            <a:spLocks noGrp="1"/>
          </p:cNvSpPr>
          <p:nvPr>
            <p:ph type="chart" sz="half" idx="2"/>
          </p:nvPr>
        </p:nvSpPr>
        <p:spPr>
          <a:xfrm>
            <a:off x="6248400" y="1600200"/>
            <a:ext cx="5435600" cy="4419600"/>
          </a:xfrm>
        </p:spPr>
        <p:txBody>
          <a:bodyPr/>
          <a:lstStyle/>
          <a:p>
            <a:pPr lvl="0"/>
            <a:endParaRPr lang="en-US" noProof="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Prof. Majumdar  CS 130  Lecture 2</a:t>
            </a:r>
          </a:p>
        </p:txBody>
      </p:sp>
      <p:sp>
        <p:nvSpPr>
          <p:cNvPr id="7" name="Rectangle 6"/>
          <p:cNvSpPr>
            <a:spLocks noGrp="1" noChangeArrowheads="1"/>
          </p:cNvSpPr>
          <p:nvPr>
            <p:ph type="sldNum" sz="quarter" idx="12"/>
          </p:nvPr>
        </p:nvSpPr>
        <p:spPr>
          <a:ln/>
        </p:spPr>
        <p:txBody>
          <a:bodyPr/>
          <a:lstStyle>
            <a:lvl1pPr>
              <a:defRPr/>
            </a:lvl1pPr>
          </a:lstStyle>
          <a:p>
            <a:fld id="{5D552D7A-A17D-44B3-B97F-0E3301C651DB}" type="slidenum">
              <a:rPr lang="en-US"/>
              <a:pPr/>
              <a:t>‹#›</a:t>
            </a:fld>
            <a:endParaRPr lang="en-US"/>
          </a:p>
        </p:txBody>
      </p:sp>
    </p:spTree>
    <p:extLst>
      <p:ext uri="{BB962C8B-B14F-4D97-AF65-F5344CB8AC3E}">
        <p14:creationId xmlns:p14="http://schemas.microsoft.com/office/powerpoint/2010/main" val="1794591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788FF-6438-8E41-938A-6F57B8EEE52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E590BC2-ECAD-3F47-A11D-A8A50851D56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B46CDA-F269-C14B-A961-218FFD89A27C}"/>
              </a:ext>
            </a:extLst>
          </p:cNvPr>
          <p:cNvSpPr>
            <a:spLocks noGrp="1"/>
          </p:cNvSpPr>
          <p:nvPr>
            <p:ph type="dt" sz="half" idx="10"/>
          </p:nvPr>
        </p:nvSpPr>
        <p:spPr/>
        <p:txBody>
          <a:bodyPr/>
          <a:lstStyle/>
          <a:p>
            <a:fld id="{3F039003-BD5A-4664-8275-085CEF93BBBA}" type="datetimeFigureOut">
              <a:rPr lang="en-US" smtClean="0"/>
              <a:t>1/24/20</a:t>
            </a:fld>
            <a:endParaRPr lang="en-US"/>
          </a:p>
        </p:txBody>
      </p:sp>
      <p:sp>
        <p:nvSpPr>
          <p:cNvPr id="5" name="Footer Placeholder 4">
            <a:extLst>
              <a:ext uri="{FF2B5EF4-FFF2-40B4-BE49-F238E27FC236}">
                <a16:creationId xmlns:a16="http://schemas.microsoft.com/office/drawing/2014/main" id="{0853EE2D-B396-024B-92C4-456CF4CA6A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2379FB-9A41-6B49-9BC4-F2F16417CEA7}"/>
              </a:ext>
            </a:extLst>
          </p:cNvPr>
          <p:cNvSpPr>
            <a:spLocks noGrp="1"/>
          </p:cNvSpPr>
          <p:nvPr>
            <p:ph type="sldNum" sz="quarter" idx="12"/>
          </p:nvPr>
        </p:nvSpPr>
        <p:spPr/>
        <p:txBody>
          <a:bodyPr/>
          <a:lstStyle/>
          <a:p>
            <a:fld id="{6FAF7AD6-1C98-4150-B7B9-9C8331BF4294}" type="slidenum">
              <a:rPr lang="en-US" smtClean="0"/>
              <a:t>‹#›</a:t>
            </a:fld>
            <a:endParaRPr lang="en-US"/>
          </a:p>
        </p:txBody>
      </p:sp>
    </p:spTree>
    <p:extLst>
      <p:ext uri="{BB962C8B-B14F-4D97-AF65-F5344CB8AC3E}">
        <p14:creationId xmlns:p14="http://schemas.microsoft.com/office/powerpoint/2010/main" val="779232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930EB-1076-FF42-9FD3-03284440C2F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9D8B25C-28BB-7D49-A0A7-333E547960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9A69FCD-F851-334B-8840-273570E2283E}"/>
              </a:ext>
            </a:extLst>
          </p:cNvPr>
          <p:cNvSpPr>
            <a:spLocks noGrp="1"/>
          </p:cNvSpPr>
          <p:nvPr>
            <p:ph type="dt" sz="half" idx="10"/>
          </p:nvPr>
        </p:nvSpPr>
        <p:spPr/>
        <p:txBody>
          <a:bodyPr/>
          <a:lstStyle/>
          <a:p>
            <a:fld id="{3F039003-BD5A-4664-8275-085CEF93BBBA}" type="datetimeFigureOut">
              <a:rPr lang="en-US" smtClean="0"/>
              <a:t>1/24/20</a:t>
            </a:fld>
            <a:endParaRPr lang="en-US"/>
          </a:p>
        </p:txBody>
      </p:sp>
      <p:sp>
        <p:nvSpPr>
          <p:cNvPr id="5" name="Footer Placeholder 4">
            <a:extLst>
              <a:ext uri="{FF2B5EF4-FFF2-40B4-BE49-F238E27FC236}">
                <a16:creationId xmlns:a16="http://schemas.microsoft.com/office/drawing/2014/main" id="{63CEA1C7-0B36-564A-9B56-7917EF0FBA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23AEFC-96CD-C746-A15B-C1DB05419500}"/>
              </a:ext>
            </a:extLst>
          </p:cNvPr>
          <p:cNvSpPr>
            <a:spLocks noGrp="1"/>
          </p:cNvSpPr>
          <p:nvPr>
            <p:ph type="sldNum" sz="quarter" idx="12"/>
          </p:nvPr>
        </p:nvSpPr>
        <p:spPr/>
        <p:txBody>
          <a:bodyPr/>
          <a:lstStyle/>
          <a:p>
            <a:fld id="{6FAF7AD6-1C98-4150-B7B9-9C8331BF4294}" type="slidenum">
              <a:rPr lang="en-US" smtClean="0"/>
              <a:t>‹#›</a:t>
            </a:fld>
            <a:endParaRPr lang="en-US"/>
          </a:p>
        </p:txBody>
      </p:sp>
    </p:spTree>
    <p:extLst>
      <p:ext uri="{BB962C8B-B14F-4D97-AF65-F5344CB8AC3E}">
        <p14:creationId xmlns:p14="http://schemas.microsoft.com/office/powerpoint/2010/main" val="218485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C1A86-3150-E247-A1DB-239F408D88C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AB1E75-E402-CB42-B969-9BE76D7DEDE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B554A11-B2E6-344B-8C8E-189795B1E46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4E12285-1AED-6048-888E-848033B0504C}"/>
              </a:ext>
            </a:extLst>
          </p:cNvPr>
          <p:cNvSpPr>
            <a:spLocks noGrp="1"/>
          </p:cNvSpPr>
          <p:nvPr>
            <p:ph type="dt" sz="half" idx="10"/>
          </p:nvPr>
        </p:nvSpPr>
        <p:spPr/>
        <p:txBody>
          <a:bodyPr/>
          <a:lstStyle/>
          <a:p>
            <a:fld id="{3F039003-BD5A-4664-8275-085CEF93BBBA}" type="datetimeFigureOut">
              <a:rPr lang="en-US" smtClean="0"/>
              <a:t>1/24/20</a:t>
            </a:fld>
            <a:endParaRPr lang="en-US"/>
          </a:p>
        </p:txBody>
      </p:sp>
      <p:sp>
        <p:nvSpPr>
          <p:cNvPr id="6" name="Footer Placeholder 5">
            <a:extLst>
              <a:ext uri="{FF2B5EF4-FFF2-40B4-BE49-F238E27FC236}">
                <a16:creationId xmlns:a16="http://schemas.microsoft.com/office/drawing/2014/main" id="{48800834-749F-6442-AE09-17149A120D7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318C090-D648-4C47-A865-6FA4F5AFFBA3}"/>
              </a:ext>
            </a:extLst>
          </p:cNvPr>
          <p:cNvSpPr>
            <a:spLocks noGrp="1"/>
          </p:cNvSpPr>
          <p:nvPr>
            <p:ph type="sldNum" sz="quarter" idx="12"/>
          </p:nvPr>
        </p:nvSpPr>
        <p:spPr/>
        <p:txBody>
          <a:bodyPr/>
          <a:lstStyle/>
          <a:p>
            <a:fld id="{6FAF7AD6-1C98-4150-B7B9-9C8331BF4294}" type="slidenum">
              <a:rPr lang="en-US" smtClean="0"/>
              <a:t>‹#›</a:t>
            </a:fld>
            <a:endParaRPr lang="en-US"/>
          </a:p>
        </p:txBody>
      </p:sp>
    </p:spTree>
    <p:extLst>
      <p:ext uri="{BB962C8B-B14F-4D97-AF65-F5344CB8AC3E}">
        <p14:creationId xmlns:p14="http://schemas.microsoft.com/office/powerpoint/2010/main" val="891126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264555-5138-464C-9889-CBA1E1899CC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569FBBD-D9F7-2C46-AEDD-48B461E109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8C795F2-D116-954C-A17F-6C5BF9A0608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0157092-48F6-944A-93E0-B24D246B78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8035143-0E97-4649-B448-CE4AFDC9DB2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2CC2BCC-54C4-9340-B5DD-66AEF1FD9E36}"/>
              </a:ext>
            </a:extLst>
          </p:cNvPr>
          <p:cNvSpPr>
            <a:spLocks noGrp="1"/>
          </p:cNvSpPr>
          <p:nvPr>
            <p:ph type="dt" sz="half" idx="10"/>
          </p:nvPr>
        </p:nvSpPr>
        <p:spPr/>
        <p:txBody>
          <a:bodyPr/>
          <a:lstStyle/>
          <a:p>
            <a:fld id="{3F039003-BD5A-4664-8275-085CEF93BBBA}" type="datetimeFigureOut">
              <a:rPr lang="en-US" smtClean="0"/>
              <a:t>1/24/20</a:t>
            </a:fld>
            <a:endParaRPr lang="en-US"/>
          </a:p>
        </p:txBody>
      </p:sp>
      <p:sp>
        <p:nvSpPr>
          <p:cNvPr id="8" name="Footer Placeholder 7">
            <a:extLst>
              <a:ext uri="{FF2B5EF4-FFF2-40B4-BE49-F238E27FC236}">
                <a16:creationId xmlns:a16="http://schemas.microsoft.com/office/drawing/2014/main" id="{638F3423-0B9C-DD4F-A9F3-3ECE5449830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0A9EB61-8781-A943-A418-0F2460850C71}"/>
              </a:ext>
            </a:extLst>
          </p:cNvPr>
          <p:cNvSpPr>
            <a:spLocks noGrp="1"/>
          </p:cNvSpPr>
          <p:nvPr>
            <p:ph type="sldNum" sz="quarter" idx="12"/>
          </p:nvPr>
        </p:nvSpPr>
        <p:spPr/>
        <p:txBody>
          <a:bodyPr/>
          <a:lstStyle/>
          <a:p>
            <a:fld id="{6FAF7AD6-1C98-4150-B7B9-9C8331BF4294}" type="slidenum">
              <a:rPr lang="en-US" smtClean="0"/>
              <a:t>‹#›</a:t>
            </a:fld>
            <a:endParaRPr lang="en-US"/>
          </a:p>
        </p:txBody>
      </p:sp>
    </p:spTree>
    <p:extLst>
      <p:ext uri="{BB962C8B-B14F-4D97-AF65-F5344CB8AC3E}">
        <p14:creationId xmlns:p14="http://schemas.microsoft.com/office/powerpoint/2010/main" val="382041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5EF0E-E504-9144-9974-A113158C44A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B60B803-6BB9-FA4D-8F81-08271A852CE1}"/>
              </a:ext>
            </a:extLst>
          </p:cNvPr>
          <p:cNvSpPr>
            <a:spLocks noGrp="1"/>
          </p:cNvSpPr>
          <p:nvPr>
            <p:ph type="dt" sz="half" idx="10"/>
          </p:nvPr>
        </p:nvSpPr>
        <p:spPr/>
        <p:txBody>
          <a:bodyPr/>
          <a:lstStyle/>
          <a:p>
            <a:fld id="{3F039003-BD5A-4664-8275-085CEF93BBBA}" type="datetimeFigureOut">
              <a:rPr lang="en-US" smtClean="0"/>
              <a:t>1/24/20</a:t>
            </a:fld>
            <a:endParaRPr lang="en-US"/>
          </a:p>
        </p:txBody>
      </p:sp>
      <p:sp>
        <p:nvSpPr>
          <p:cNvPr id="4" name="Footer Placeholder 3">
            <a:extLst>
              <a:ext uri="{FF2B5EF4-FFF2-40B4-BE49-F238E27FC236}">
                <a16:creationId xmlns:a16="http://schemas.microsoft.com/office/drawing/2014/main" id="{3779D200-6BF1-BE48-84CE-EBFDBC2F69D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2280373-0A19-DF42-ACBA-AE7339291522}"/>
              </a:ext>
            </a:extLst>
          </p:cNvPr>
          <p:cNvSpPr>
            <a:spLocks noGrp="1"/>
          </p:cNvSpPr>
          <p:nvPr>
            <p:ph type="sldNum" sz="quarter" idx="12"/>
          </p:nvPr>
        </p:nvSpPr>
        <p:spPr/>
        <p:txBody>
          <a:bodyPr/>
          <a:lstStyle/>
          <a:p>
            <a:fld id="{6FAF7AD6-1C98-4150-B7B9-9C8331BF4294}" type="slidenum">
              <a:rPr lang="en-US" smtClean="0"/>
              <a:t>‹#›</a:t>
            </a:fld>
            <a:endParaRPr lang="en-US"/>
          </a:p>
        </p:txBody>
      </p:sp>
    </p:spTree>
    <p:extLst>
      <p:ext uri="{BB962C8B-B14F-4D97-AF65-F5344CB8AC3E}">
        <p14:creationId xmlns:p14="http://schemas.microsoft.com/office/powerpoint/2010/main" val="400270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234DF70-88D6-F24C-94E8-B7827FB66A46}"/>
              </a:ext>
            </a:extLst>
          </p:cNvPr>
          <p:cNvSpPr>
            <a:spLocks noGrp="1"/>
          </p:cNvSpPr>
          <p:nvPr>
            <p:ph type="dt" sz="half" idx="10"/>
          </p:nvPr>
        </p:nvSpPr>
        <p:spPr/>
        <p:txBody>
          <a:bodyPr/>
          <a:lstStyle/>
          <a:p>
            <a:fld id="{3F039003-BD5A-4664-8275-085CEF93BBBA}" type="datetimeFigureOut">
              <a:rPr lang="en-US" smtClean="0"/>
              <a:t>1/24/20</a:t>
            </a:fld>
            <a:endParaRPr lang="en-US"/>
          </a:p>
        </p:txBody>
      </p:sp>
      <p:sp>
        <p:nvSpPr>
          <p:cNvPr id="3" name="Footer Placeholder 2">
            <a:extLst>
              <a:ext uri="{FF2B5EF4-FFF2-40B4-BE49-F238E27FC236}">
                <a16:creationId xmlns:a16="http://schemas.microsoft.com/office/drawing/2014/main" id="{B25250F1-479A-BA45-8A1A-320351CB4D6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0D5C0E6-04AF-CE4D-852D-E80AB162313C}"/>
              </a:ext>
            </a:extLst>
          </p:cNvPr>
          <p:cNvSpPr>
            <a:spLocks noGrp="1"/>
          </p:cNvSpPr>
          <p:nvPr>
            <p:ph type="sldNum" sz="quarter" idx="12"/>
          </p:nvPr>
        </p:nvSpPr>
        <p:spPr/>
        <p:txBody>
          <a:bodyPr/>
          <a:lstStyle/>
          <a:p>
            <a:fld id="{6FAF7AD6-1C98-4150-B7B9-9C8331BF4294}" type="slidenum">
              <a:rPr lang="en-US" smtClean="0"/>
              <a:t>‹#›</a:t>
            </a:fld>
            <a:endParaRPr lang="en-US"/>
          </a:p>
        </p:txBody>
      </p:sp>
    </p:spTree>
    <p:extLst>
      <p:ext uri="{BB962C8B-B14F-4D97-AF65-F5344CB8AC3E}">
        <p14:creationId xmlns:p14="http://schemas.microsoft.com/office/powerpoint/2010/main" val="3286269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26513-6556-BD43-B110-AE1180BDC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775339A-4318-1449-80D8-BE120AD8F7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445FBD6-3B38-104D-8C4D-D92E36DBB4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B85539F-9874-C147-AE89-5605013BBCED}"/>
              </a:ext>
            </a:extLst>
          </p:cNvPr>
          <p:cNvSpPr>
            <a:spLocks noGrp="1"/>
          </p:cNvSpPr>
          <p:nvPr>
            <p:ph type="dt" sz="half" idx="10"/>
          </p:nvPr>
        </p:nvSpPr>
        <p:spPr/>
        <p:txBody>
          <a:bodyPr/>
          <a:lstStyle/>
          <a:p>
            <a:fld id="{3F039003-BD5A-4664-8275-085CEF93BBBA}" type="datetimeFigureOut">
              <a:rPr lang="en-US" smtClean="0"/>
              <a:t>1/24/20</a:t>
            </a:fld>
            <a:endParaRPr lang="en-US"/>
          </a:p>
        </p:txBody>
      </p:sp>
      <p:sp>
        <p:nvSpPr>
          <p:cNvPr id="6" name="Footer Placeholder 5">
            <a:extLst>
              <a:ext uri="{FF2B5EF4-FFF2-40B4-BE49-F238E27FC236}">
                <a16:creationId xmlns:a16="http://schemas.microsoft.com/office/drawing/2014/main" id="{1C8CE803-DA6A-A647-A5CD-37BB5C0246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85CB85-613D-DD4F-96F7-36613211C3A5}"/>
              </a:ext>
            </a:extLst>
          </p:cNvPr>
          <p:cNvSpPr>
            <a:spLocks noGrp="1"/>
          </p:cNvSpPr>
          <p:nvPr>
            <p:ph type="sldNum" sz="quarter" idx="12"/>
          </p:nvPr>
        </p:nvSpPr>
        <p:spPr/>
        <p:txBody>
          <a:bodyPr/>
          <a:lstStyle/>
          <a:p>
            <a:fld id="{6FAF7AD6-1C98-4150-B7B9-9C8331BF4294}" type="slidenum">
              <a:rPr lang="en-US" smtClean="0"/>
              <a:t>‹#›</a:t>
            </a:fld>
            <a:endParaRPr lang="en-US"/>
          </a:p>
        </p:txBody>
      </p:sp>
    </p:spTree>
    <p:extLst>
      <p:ext uri="{BB962C8B-B14F-4D97-AF65-F5344CB8AC3E}">
        <p14:creationId xmlns:p14="http://schemas.microsoft.com/office/powerpoint/2010/main" val="2639506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C67AA-2867-2748-9457-7B2C0AD3ACB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9E4656A-D037-7241-BE05-13117DECDE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3FC352A-1413-2E46-B7DE-4CAE80C2FF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03272D3-150E-9F49-998C-4F3AF7945509}"/>
              </a:ext>
            </a:extLst>
          </p:cNvPr>
          <p:cNvSpPr>
            <a:spLocks noGrp="1"/>
          </p:cNvSpPr>
          <p:nvPr>
            <p:ph type="dt" sz="half" idx="10"/>
          </p:nvPr>
        </p:nvSpPr>
        <p:spPr/>
        <p:txBody>
          <a:bodyPr/>
          <a:lstStyle/>
          <a:p>
            <a:fld id="{3F039003-BD5A-4664-8275-085CEF93BBBA}" type="datetimeFigureOut">
              <a:rPr lang="en-US" smtClean="0"/>
              <a:t>1/24/20</a:t>
            </a:fld>
            <a:endParaRPr lang="en-US"/>
          </a:p>
        </p:txBody>
      </p:sp>
      <p:sp>
        <p:nvSpPr>
          <p:cNvPr id="6" name="Footer Placeholder 5">
            <a:extLst>
              <a:ext uri="{FF2B5EF4-FFF2-40B4-BE49-F238E27FC236}">
                <a16:creationId xmlns:a16="http://schemas.microsoft.com/office/drawing/2014/main" id="{604D3A54-C2BA-F448-AB23-43A0D2087D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2B6964C-09BB-2B41-82A5-F489371FA802}"/>
              </a:ext>
            </a:extLst>
          </p:cNvPr>
          <p:cNvSpPr>
            <a:spLocks noGrp="1"/>
          </p:cNvSpPr>
          <p:nvPr>
            <p:ph type="sldNum" sz="quarter" idx="12"/>
          </p:nvPr>
        </p:nvSpPr>
        <p:spPr/>
        <p:txBody>
          <a:bodyPr/>
          <a:lstStyle/>
          <a:p>
            <a:fld id="{6FAF7AD6-1C98-4150-B7B9-9C8331BF4294}" type="slidenum">
              <a:rPr lang="en-US" smtClean="0"/>
              <a:t>‹#›</a:t>
            </a:fld>
            <a:endParaRPr lang="en-US"/>
          </a:p>
        </p:txBody>
      </p:sp>
    </p:spTree>
    <p:extLst>
      <p:ext uri="{BB962C8B-B14F-4D97-AF65-F5344CB8AC3E}">
        <p14:creationId xmlns:p14="http://schemas.microsoft.com/office/powerpoint/2010/main" val="423422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3325F3D-81D4-1948-8CA5-4806904F265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E71D40-DF9D-334D-964A-DD756C38947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B7F971-1BEB-5D44-82C5-34D7693B05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039003-BD5A-4664-8275-085CEF93BBBA}" type="datetimeFigureOut">
              <a:rPr lang="en-US" smtClean="0"/>
              <a:t>1/24/20</a:t>
            </a:fld>
            <a:endParaRPr lang="en-US"/>
          </a:p>
        </p:txBody>
      </p:sp>
      <p:sp>
        <p:nvSpPr>
          <p:cNvPr id="5" name="Footer Placeholder 4">
            <a:extLst>
              <a:ext uri="{FF2B5EF4-FFF2-40B4-BE49-F238E27FC236}">
                <a16:creationId xmlns:a16="http://schemas.microsoft.com/office/drawing/2014/main" id="{304D25C6-381C-2548-848E-FFC6AFD70C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E6379DB-44E1-6649-B882-C145B0A2C0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AF7AD6-1C98-4150-B7B9-9C8331BF4294}" type="slidenum">
              <a:rPr lang="en-US" smtClean="0"/>
              <a:t>‹#›</a:t>
            </a:fld>
            <a:endParaRPr lang="en-US"/>
          </a:p>
        </p:txBody>
      </p:sp>
    </p:spTree>
    <p:extLst>
      <p:ext uri="{BB962C8B-B14F-4D97-AF65-F5344CB8AC3E}">
        <p14:creationId xmlns:p14="http://schemas.microsoft.com/office/powerpoint/2010/main" val="2850213689"/>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4" r:id="rId3"/>
    <p:sldLayoutId id="2147483825" r:id="rId4"/>
    <p:sldLayoutId id="2147483826" r:id="rId5"/>
    <p:sldLayoutId id="2147483827" r:id="rId6"/>
    <p:sldLayoutId id="2147483828" r:id="rId7"/>
    <p:sldLayoutId id="2147483829" r:id="rId8"/>
    <p:sldLayoutId id="2147483830" r:id="rId9"/>
    <p:sldLayoutId id="2147483831" r:id="rId10"/>
    <p:sldLayoutId id="2147483832" r:id="rId11"/>
    <p:sldLayoutId id="214748383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ekingknowledges.blogspot.com/2011/06/software-engineering-layers.htm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2.xml"/><Relationship Id="rId1" Type="http://schemas.openxmlformats.org/officeDocument/2006/relationships/slideLayout" Target="../slideLayouts/slideLayout4.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4.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061481"/>
            <a:ext cx="9144000" cy="2387600"/>
          </a:xfrm>
        </p:spPr>
        <p:txBody>
          <a:bodyPr>
            <a:normAutofit fontScale="90000"/>
          </a:bodyPr>
          <a:lstStyle/>
          <a:p>
            <a:r>
              <a:rPr lang="en-US" sz="8800" dirty="0"/>
              <a:t>Software Development Processes</a:t>
            </a:r>
          </a:p>
        </p:txBody>
      </p:sp>
      <p:sp>
        <p:nvSpPr>
          <p:cNvPr id="3" name="Subtitle 2"/>
          <p:cNvSpPr>
            <a:spLocks noGrp="1"/>
          </p:cNvSpPr>
          <p:nvPr>
            <p:ph type="subTitle" idx="1"/>
          </p:nvPr>
        </p:nvSpPr>
        <p:spPr>
          <a:xfrm>
            <a:off x="1524000" y="4541156"/>
            <a:ext cx="9144000" cy="1655762"/>
          </a:xfrm>
        </p:spPr>
        <p:txBody>
          <a:bodyPr/>
          <a:lstStyle/>
          <a:p>
            <a:r>
              <a:rPr lang="en-US" dirty="0"/>
              <a:t>CSCI 420</a:t>
            </a:r>
          </a:p>
        </p:txBody>
      </p:sp>
    </p:spTree>
    <p:extLst>
      <p:ext uri="{BB962C8B-B14F-4D97-AF65-F5344CB8AC3E}">
        <p14:creationId xmlns:p14="http://schemas.microsoft.com/office/powerpoint/2010/main" val="32042305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2"/>
          <p:cNvSpPr>
            <a:spLocks noGrp="1" noChangeArrowheads="1"/>
          </p:cNvSpPr>
          <p:nvPr>
            <p:ph type="title"/>
          </p:nvPr>
        </p:nvSpPr>
        <p:spPr/>
        <p:txBody>
          <a:bodyPr/>
          <a:lstStyle/>
          <a:p>
            <a:r>
              <a:rPr lang="en-US">
                <a:ea typeface="ＭＳ Ｐゴシック" panose="020B0600070205080204" pitchFamily="34" charset="-128"/>
              </a:rPr>
              <a:t>5. Integration</a:t>
            </a:r>
          </a:p>
        </p:txBody>
      </p:sp>
      <p:sp>
        <p:nvSpPr>
          <p:cNvPr id="14341" name="Rectangle 3"/>
          <p:cNvSpPr>
            <a:spLocks noGrp="1" noChangeArrowheads="1"/>
          </p:cNvSpPr>
          <p:nvPr>
            <p:ph type="body" sz="half" idx="1"/>
          </p:nvPr>
        </p:nvSpPr>
        <p:spPr/>
        <p:txBody>
          <a:bodyPr/>
          <a:lstStyle/>
          <a:p>
            <a:r>
              <a:rPr lang="en-US" sz="2400">
                <a:ea typeface="ＭＳ Ｐゴシック" panose="020B0600070205080204" pitchFamily="34" charset="-128"/>
              </a:rPr>
              <a:t>Put the pieces together</a:t>
            </a:r>
          </a:p>
          <a:p>
            <a:endParaRPr lang="en-US" sz="2400">
              <a:ea typeface="ＭＳ Ｐゴシック" panose="020B0600070205080204" pitchFamily="34" charset="-128"/>
            </a:endParaRPr>
          </a:p>
          <a:p>
            <a:r>
              <a:rPr lang="en-US" sz="2400">
                <a:ea typeface="ＭＳ Ｐゴシック" panose="020B0600070205080204" pitchFamily="34" charset="-128"/>
              </a:rPr>
              <a:t>A major QA effort at this point to test the entire system</a:t>
            </a:r>
          </a:p>
        </p:txBody>
      </p:sp>
      <p:sp>
        <p:nvSpPr>
          <p:cNvPr id="14342" name="AutoShape 12"/>
          <p:cNvSpPr>
            <a:spLocks noChangeArrowheads="1"/>
          </p:cNvSpPr>
          <p:nvPr/>
        </p:nvSpPr>
        <p:spPr bwMode="auto">
          <a:xfrm>
            <a:off x="6629400" y="2819400"/>
            <a:ext cx="2819400" cy="2362200"/>
          </a:xfrm>
          <a:prstGeom prst="flowChartPreparation">
            <a:avLst/>
          </a:prstGeom>
          <a:solidFill>
            <a:srgbClr val="9900CC"/>
          </a:solidFill>
          <a:ln w="38100">
            <a:solidFill>
              <a:srgbClr val="9900CC"/>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4343" name="AutoShape 14"/>
          <p:cNvSpPr>
            <a:spLocks noChangeArrowheads="1"/>
          </p:cNvSpPr>
          <p:nvPr/>
        </p:nvSpPr>
        <p:spPr bwMode="auto">
          <a:xfrm flipV="1">
            <a:off x="7162800" y="2819400"/>
            <a:ext cx="1676400" cy="1219200"/>
          </a:xfrm>
          <a:prstGeom prst="triangle">
            <a:avLst>
              <a:gd name="adj" fmla="val 50000"/>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4344" name="AutoShape 15"/>
          <p:cNvSpPr>
            <a:spLocks noChangeArrowheads="1"/>
          </p:cNvSpPr>
          <p:nvPr/>
        </p:nvSpPr>
        <p:spPr bwMode="auto">
          <a:xfrm>
            <a:off x="7162800" y="4038600"/>
            <a:ext cx="1676400" cy="1143000"/>
          </a:xfrm>
          <a:prstGeom prst="triangle">
            <a:avLst>
              <a:gd name="adj" fmla="val 50000"/>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4345" name="AutoShape 16"/>
          <p:cNvSpPr>
            <a:spLocks noChangeArrowheads="1"/>
          </p:cNvSpPr>
          <p:nvPr/>
        </p:nvSpPr>
        <p:spPr bwMode="auto">
          <a:xfrm rot="3802291">
            <a:off x="6792120" y="3702845"/>
            <a:ext cx="1335087" cy="1235075"/>
          </a:xfrm>
          <a:prstGeom prst="triangle">
            <a:avLst>
              <a:gd name="adj" fmla="val 50000"/>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4346" name="AutoShape 17"/>
          <p:cNvSpPr>
            <a:spLocks noChangeArrowheads="1"/>
          </p:cNvSpPr>
          <p:nvPr/>
        </p:nvSpPr>
        <p:spPr bwMode="auto">
          <a:xfrm rot="17797709" flipH="1">
            <a:off x="7914482" y="3667920"/>
            <a:ext cx="1331913" cy="1311275"/>
          </a:xfrm>
          <a:prstGeom prst="triangle">
            <a:avLst>
              <a:gd name="adj" fmla="val 50000"/>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4347" name="AutoShape 18"/>
          <p:cNvSpPr>
            <a:spLocks noChangeArrowheads="1"/>
          </p:cNvSpPr>
          <p:nvPr/>
        </p:nvSpPr>
        <p:spPr bwMode="auto">
          <a:xfrm rot="17797709" flipV="1">
            <a:off x="6815932" y="3078957"/>
            <a:ext cx="1295400" cy="1227137"/>
          </a:xfrm>
          <a:prstGeom prst="triangle">
            <a:avLst>
              <a:gd name="adj" fmla="val 44750"/>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4348" name="AutoShape 19"/>
          <p:cNvSpPr>
            <a:spLocks noChangeArrowheads="1"/>
          </p:cNvSpPr>
          <p:nvPr/>
        </p:nvSpPr>
        <p:spPr bwMode="auto">
          <a:xfrm rot="3802291" flipH="1" flipV="1">
            <a:off x="7900194" y="3077369"/>
            <a:ext cx="1371600" cy="1300162"/>
          </a:xfrm>
          <a:prstGeom prst="triangle">
            <a:avLst>
              <a:gd name="adj" fmla="val 48042"/>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Tree>
    <p:extLst>
      <p:ext uri="{BB962C8B-B14F-4D97-AF65-F5344CB8AC3E}">
        <p14:creationId xmlns:p14="http://schemas.microsoft.com/office/powerpoint/2010/main" val="14490959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p:txBody>
          <a:bodyPr/>
          <a:lstStyle/>
          <a:p>
            <a:r>
              <a:rPr lang="en-US">
                <a:ea typeface="ＭＳ Ｐゴシック" panose="020B0600070205080204" pitchFamily="34" charset="-128"/>
              </a:rPr>
              <a:t>6. Product</a:t>
            </a:r>
          </a:p>
        </p:txBody>
      </p:sp>
      <p:sp>
        <p:nvSpPr>
          <p:cNvPr id="79875" name="Rectangle 3"/>
          <p:cNvSpPr>
            <a:spLocks noGrp="1" noChangeArrowheads="1"/>
          </p:cNvSpPr>
          <p:nvPr>
            <p:ph idx="1"/>
          </p:nvPr>
        </p:nvSpPr>
        <p:spPr/>
        <p:txBody>
          <a:bodyPr/>
          <a:lstStyle/>
          <a:p>
            <a:endParaRPr lang="en-US">
              <a:ea typeface="ＭＳ Ｐゴシック" panose="020B0600070205080204" pitchFamily="34" charset="-128"/>
            </a:endParaRPr>
          </a:p>
          <a:p>
            <a:r>
              <a:rPr lang="en-US">
                <a:ea typeface="ＭＳ Ｐゴシック" panose="020B0600070205080204" pitchFamily="34" charset="-128"/>
              </a:rPr>
              <a:t>Ship and be happy</a:t>
            </a:r>
          </a:p>
          <a:p>
            <a:endParaRPr lang="en-US">
              <a:ea typeface="ＭＳ Ｐゴシック" panose="020B0600070205080204" pitchFamily="34" charset="-128"/>
            </a:endParaRPr>
          </a:p>
          <a:p>
            <a:r>
              <a:rPr lang="en-US">
                <a:ea typeface="ＭＳ Ｐゴシック" panose="020B0600070205080204" pitchFamily="34" charset="-128"/>
              </a:rPr>
              <a:t>Actually, start maintenance</a:t>
            </a:r>
          </a:p>
        </p:txBody>
      </p:sp>
      <p:sp>
        <p:nvSpPr>
          <p:cNvPr id="79876" name="AutoShape 4"/>
          <p:cNvSpPr>
            <a:spLocks noChangeArrowheads="1"/>
          </p:cNvSpPr>
          <p:nvPr/>
        </p:nvSpPr>
        <p:spPr bwMode="auto">
          <a:xfrm>
            <a:off x="7315200" y="2590800"/>
            <a:ext cx="2819400" cy="2362200"/>
          </a:xfrm>
          <a:prstGeom prst="flowChartPreparation">
            <a:avLst/>
          </a:prstGeom>
          <a:solidFill>
            <a:srgbClr val="FF0000"/>
          </a:solidFill>
          <a:ln w="38100">
            <a:solidFill>
              <a:srgbClr val="9900CC"/>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Tree>
    <p:extLst>
      <p:ext uri="{BB962C8B-B14F-4D97-AF65-F5344CB8AC3E}">
        <p14:creationId xmlns:p14="http://schemas.microsoft.com/office/powerpoint/2010/main" val="2530049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9876"/>
                                        </p:tgtEl>
                                        <p:attrNameLst>
                                          <p:attrName>style.visibility</p:attrName>
                                        </p:attrNameLst>
                                      </p:cBhvr>
                                      <p:to>
                                        <p:strVal val="visible"/>
                                      </p:to>
                                    </p:set>
                                    <p:animEffect transition="in" filter="dissolve">
                                      <p:cBhvr>
                                        <p:cTn id="7" dur="500"/>
                                        <p:tgtEl>
                                          <p:spTgt spid="7987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79875">
                                            <p:txEl>
                                              <p:pRg st="1" end="1"/>
                                            </p:txEl>
                                          </p:spTgt>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7987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5" grpId="0" build="p"/>
      <p:bldP spid="7987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2"/>
          <p:cNvSpPr>
            <a:spLocks noGrp="1" noChangeArrowheads="1"/>
          </p:cNvSpPr>
          <p:nvPr>
            <p:ph type="title"/>
          </p:nvPr>
        </p:nvSpPr>
        <p:spPr/>
        <p:txBody>
          <a:bodyPr/>
          <a:lstStyle/>
          <a:p>
            <a:r>
              <a:rPr lang="en-US">
                <a:ea typeface="ＭＳ Ｐゴシック" panose="020B0600070205080204" pitchFamily="34" charset="-128"/>
              </a:rPr>
              <a:t>A Software Process: Waterfall Model</a:t>
            </a:r>
          </a:p>
        </p:txBody>
      </p:sp>
      <p:sp>
        <p:nvSpPr>
          <p:cNvPr id="16389" name="Rectangle 3"/>
          <p:cNvSpPr>
            <a:spLocks noGrp="1" noChangeArrowheads="1"/>
          </p:cNvSpPr>
          <p:nvPr>
            <p:ph idx="1"/>
          </p:nvPr>
        </p:nvSpPr>
        <p:spPr/>
        <p:txBody>
          <a:bodyPr/>
          <a:lstStyle/>
          <a:p>
            <a:r>
              <a:rPr lang="en-US">
                <a:ea typeface="ＭＳ Ｐゴシック" panose="020B0600070205080204" pitchFamily="34" charset="-128"/>
              </a:rPr>
              <a:t>One of the standard models for developing software</a:t>
            </a:r>
          </a:p>
          <a:p>
            <a:pPr lvl="1"/>
            <a:endParaRPr lang="en-US">
              <a:ea typeface="ＭＳ Ｐゴシック" panose="020B0600070205080204" pitchFamily="34" charset="-128"/>
            </a:endParaRPr>
          </a:p>
          <a:p>
            <a:r>
              <a:rPr lang="en-US">
                <a:ea typeface="ＭＳ Ｐゴシック" panose="020B0600070205080204" pitchFamily="34" charset="-128"/>
              </a:rPr>
              <a:t>Each stage leads on to the next</a:t>
            </a:r>
          </a:p>
          <a:p>
            <a:pPr lvl="1"/>
            <a:r>
              <a:rPr lang="en-US">
                <a:ea typeface="ＭＳ Ｐゴシック" panose="020B0600070205080204" pitchFamily="34" charset="-128"/>
              </a:rPr>
              <a:t>No iteration or feedback between stages</a:t>
            </a:r>
          </a:p>
        </p:txBody>
      </p:sp>
    </p:spTree>
    <p:extLst>
      <p:ext uri="{BB962C8B-B14F-4D97-AF65-F5344CB8AC3E}">
        <p14:creationId xmlns:p14="http://schemas.microsoft.com/office/powerpoint/2010/main" val="23388203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2"/>
          <p:cNvSpPr>
            <a:spLocks noGrp="1" noChangeArrowheads="1"/>
          </p:cNvSpPr>
          <p:nvPr>
            <p:ph type="title"/>
          </p:nvPr>
        </p:nvSpPr>
        <p:spPr/>
        <p:txBody>
          <a:bodyPr/>
          <a:lstStyle/>
          <a:p>
            <a:r>
              <a:rPr lang="en-US">
                <a:ea typeface="ＭＳ Ｐゴシック" panose="020B0600070205080204" pitchFamily="34" charset="-128"/>
              </a:rPr>
              <a:t>The Waterfall Model</a:t>
            </a:r>
          </a:p>
        </p:txBody>
      </p:sp>
      <p:sp>
        <p:nvSpPr>
          <p:cNvPr id="17413" name="Text Box 3"/>
          <p:cNvSpPr txBox="1">
            <a:spLocks noChangeArrowheads="1"/>
          </p:cNvSpPr>
          <p:nvPr/>
        </p:nvSpPr>
        <p:spPr bwMode="auto">
          <a:xfrm>
            <a:off x="1676400" y="1752601"/>
            <a:ext cx="3505200" cy="473075"/>
          </a:xfrm>
          <a:prstGeom prst="rect">
            <a:avLst/>
          </a:prstGeom>
          <a:solidFill>
            <a:schemeClr val="hlink"/>
          </a:solidFill>
          <a:ln w="15875">
            <a:solidFill>
              <a:schemeClr val="tx1"/>
            </a:solidFill>
            <a:miter lim="800000"/>
            <a:headEnd/>
            <a:tailEnd/>
          </a:ln>
        </p:spPr>
        <p:txBody>
          <a:bodyPr>
            <a:spAutoFit/>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spcBef>
                <a:spcPct val="50000"/>
              </a:spcBef>
            </a:pPr>
            <a:r>
              <a:rPr lang="en-US"/>
              <a:t>Gather Requirements</a:t>
            </a:r>
          </a:p>
        </p:txBody>
      </p:sp>
      <p:sp>
        <p:nvSpPr>
          <p:cNvPr id="17414" name="Text Box 4"/>
          <p:cNvSpPr txBox="1">
            <a:spLocks noChangeArrowheads="1"/>
          </p:cNvSpPr>
          <p:nvPr/>
        </p:nvSpPr>
        <p:spPr bwMode="auto">
          <a:xfrm>
            <a:off x="3581400" y="2743201"/>
            <a:ext cx="2133600" cy="473075"/>
          </a:xfrm>
          <a:prstGeom prst="rect">
            <a:avLst/>
          </a:prstGeom>
          <a:solidFill>
            <a:schemeClr val="hlink"/>
          </a:solidFill>
          <a:ln w="15875">
            <a:solidFill>
              <a:schemeClr val="tx1"/>
            </a:solidFill>
            <a:miter lim="800000"/>
            <a:headEnd/>
            <a:tailEnd/>
          </a:ln>
        </p:spPr>
        <p:txBody>
          <a:bodyPr>
            <a:spAutoFit/>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spcBef>
                <a:spcPct val="50000"/>
              </a:spcBef>
            </a:pPr>
            <a:r>
              <a:rPr lang="en-US"/>
              <a:t>Specification</a:t>
            </a:r>
          </a:p>
        </p:txBody>
      </p:sp>
      <p:sp>
        <p:nvSpPr>
          <p:cNvPr id="17415" name="Text Box 5"/>
          <p:cNvSpPr txBox="1">
            <a:spLocks noChangeArrowheads="1"/>
          </p:cNvSpPr>
          <p:nvPr/>
        </p:nvSpPr>
        <p:spPr bwMode="auto">
          <a:xfrm>
            <a:off x="4724400" y="3581401"/>
            <a:ext cx="1447800" cy="473075"/>
          </a:xfrm>
          <a:prstGeom prst="rect">
            <a:avLst/>
          </a:prstGeom>
          <a:solidFill>
            <a:schemeClr val="hlink"/>
          </a:solidFill>
          <a:ln w="15875">
            <a:solidFill>
              <a:schemeClr val="tx1"/>
            </a:solidFill>
            <a:miter lim="800000"/>
            <a:headEnd/>
            <a:tailEnd/>
          </a:ln>
        </p:spPr>
        <p:txBody>
          <a:bodyPr>
            <a:spAutoFit/>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spcBef>
                <a:spcPct val="50000"/>
              </a:spcBef>
            </a:pPr>
            <a:r>
              <a:rPr lang="en-US"/>
              <a:t>Design</a:t>
            </a:r>
          </a:p>
        </p:txBody>
      </p:sp>
      <p:sp>
        <p:nvSpPr>
          <p:cNvPr id="17416" name="Text Box 6"/>
          <p:cNvSpPr txBox="1">
            <a:spLocks noChangeArrowheads="1"/>
          </p:cNvSpPr>
          <p:nvPr/>
        </p:nvSpPr>
        <p:spPr bwMode="auto">
          <a:xfrm>
            <a:off x="4648200" y="4495801"/>
            <a:ext cx="2438400" cy="473075"/>
          </a:xfrm>
          <a:prstGeom prst="rect">
            <a:avLst/>
          </a:prstGeom>
          <a:solidFill>
            <a:schemeClr val="hlink"/>
          </a:solidFill>
          <a:ln w="15875">
            <a:solidFill>
              <a:schemeClr val="tx1"/>
            </a:solidFill>
            <a:miter lim="800000"/>
            <a:headEnd/>
            <a:tailEnd/>
          </a:ln>
        </p:spPr>
        <p:txBody>
          <a:bodyPr>
            <a:spAutoFit/>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spcBef>
                <a:spcPct val="50000"/>
              </a:spcBef>
            </a:pPr>
            <a:r>
              <a:rPr lang="en-US"/>
              <a:t>Implementation</a:t>
            </a:r>
          </a:p>
        </p:txBody>
      </p:sp>
      <p:sp>
        <p:nvSpPr>
          <p:cNvPr id="17417" name="Text Box 7"/>
          <p:cNvSpPr txBox="1">
            <a:spLocks noChangeArrowheads="1"/>
          </p:cNvSpPr>
          <p:nvPr/>
        </p:nvSpPr>
        <p:spPr bwMode="auto">
          <a:xfrm>
            <a:off x="6096000" y="5334001"/>
            <a:ext cx="1905000" cy="473075"/>
          </a:xfrm>
          <a:prstGeom prst="rect">
            <a:avLst/>
          </a:prstGeom>
          <a:solidFill>
            <a:schemeClr val="hlink"/>
          </a:solidFill>
          <a:ln w="15875">
            <a:solidFill>
              <a:schemeClr val="tx1"/>
            </a:solidFill>
            <a:miter lim="800000"/>
            <a:headEnd/>
            <a:tailEnd/>
          </a:ln>
        </p:spPr>
        <p:txBody>
          <a:bodyPr>
            <a:spAutoFit/>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spcBef>
                <a:spcPct val="50000"/>
              </a:spcBef>
            </a:pPr>
            <a:r>
              <a:rPr lang="en-US"/>
              <a:t>Integration</a:t>
            </a:r>
          </a:p>
        </p:txBody>
      </p:sp>
      <p:sp>
        <p:nvSpPr>
          <p:cNvPr id="17418" name="Text Box 8"/>
          <p:cNvSpPr txBox="1">
            <a:spLocks noChangeArrowheads="1"/>
          </p:cNvSpPr>
          <p:nvPr/>
        </p:nvSpPr>
        <p:spPr bwMode="auto">
          <a:xfrm>
            <a:off x="7543800" y="6003926"/>
            <a:ext cx="1905000" cy="473075"/>
          </a:xfrm>
          <a:prstGeom prst="rect">
            <a:avLst/>
          </a:prstGeom>
          <a:solidFill>
            <a:schemeClr val="hlink"/>
          </a:solidFill>
          <a:ln w="15875">
            <a:solidFill>
              <a:schemeClr val="tx1"/>
            </a:solidFill>
            <a:miter lim="800000"/>
            <a:headEnd/>
            <a:tailEnd/>
          </a:ln>
        </p:spPr>
        <p:txBody>
          <a:bodyPr>
            <a:spAutoFit/>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spcBef>
                <a:spcPct val="50000"/>
              </a:spcBef>
            </a:pPr>
            <a:r>
              <a:rPr lang="en-US"/>
              <a:t>Product</a:t>
            </a:r>
          </a:p>
        </p:txBody>
      </p:sp>
      <p:cxnSp>
        <p:nvCxnSpPr>
          <p:cNvPr id="17419" name="AutoShape 9"/>
          <p:cNvCxnSpPr>
            <a:cxnSpLocks noChangeShapeType="1"/>
            <a:stCxn id="17413" idx="3"/>
            <a:endCxn id="17414" idx="0"/>
          </p:cNvCxnSpPr>
          <p:nvPr/>
        </p:nvCxnSpPr>
        <p:spPr bwMode="auto">
          <a:xfrm flipH="1">
            <a:off x="4648200" y="1989139"/>
            <a:ext cx="541338" cy="746125"/>
          </a:xfrm>
          <a:prstGeom prst="bentConnector4">
            <a:avLst>
              <a:gd name="adj1" fmla="val -40764"/>
              <a:gd name="adj2" fmla="val 66384"/>
            </a:avLst>
          </a:prstGeom>
          <a:noFill/>
          <a:ln w="38100">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7420" name="AutoShape 10"/>
          <p:cNvCxnSpPr>
            <a:cxnSpLocks noChangeShapeType="1"/>
            <a:stCxn id="17414" idx="3"/>
            <a:endCxn id="17415" idx="0"/>
          </p:cNvCxnSpPr>
          <p:nvPr/>
        </p:nvCxnSpPr>
        <p:spPr bwMode="auto">
          <a:xfrm flipH="1">
            <a:off x="5448300" y="2979739"/>
            <a:ext cx="274638" cy="593725"/>
          </a:xfrm>
          <a:prstGeom prst="bentConnector4">
            <a:avLst>
              <a:gd name="adj1" fmla="val -80347"/>
              <a:gd name="adj2" fmla="val 70588"/>
            </a:avLst>
          </a:prstGeom>
          <a:noFill/>
          <a:ln w="38100">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7421" name="AutoShape 11"/>
          <p:cNvCxnSpPr>
            <a:cxnSpLocks noChangeShapeType="1"/>
            <a:stCxn id="17415" idx="3"/>
            <a:endCxn id="17416" idx="0"/>
          </p:cNvCxnSpPr>
          <p:nvPr/>
        </p:nvCxnSpPr>
        <p:spPr bwMode="auto">
          <a:xfrm flipH="1">
            <a:off x="5867400" y="3817939"/>
            <a:ext cx="312738" cy="669925"/>
          </a:xfrm>
          <a:prstGeom prst="bentConnector4">
            <a:avLst>
              <a:gd name="adj1" fmla="val -70560"/>
              <a:gd name="adj2" fmla="val 68245"/>
            </a:avLst>
          </a:prstGeom>
          <a:noFill/>
          <a:ln w="38100">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7422" name="AutoShape 12"/>
          <p:cNvCxnSpPr>
            <a:cxnSpLocks noChangeShapeType="1"/>
            <a:stCxn id="17416" idx="3"/>
            <a:endCxn id="17417" idx="0"/>
          </p:cNvCxnSpPr>
          <p:nvPr/>
        </p:nvCxnSpPr>
        <p:spPr bwMode="auto">
          <a:xfrm flipH="1">
            <a:off x="7048500" y="4732339"/>
            <a:ext cx="46038" cy="593725"/>
          </a:xfrm>
          <a:prstGeom prst="bentConnector4">
            <a:avLst>
              <a:gd name="adj1" fmla="val -479310"/>
              <a:gd name="adj2" fmla="val 70588"/>
            </a:avLst>
          </a:prstGeom>
          <a:noFill/>
          <a:ln w="38100">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7423" name="AutoShape 13"/>
          <p:cNvCxnSpPr>
            <a:cxnSpLocks noChangeShapeType="1"/>
            <a:stCxn id="17417" idx="3"/>
            <a:endCxn id="17418" idx="0"/>
          </p:cNvCxnSpPr>
          <p:nvPr/>
        </p:nvCxnSpPr>
        <p:spPr bwMode="auto">
          <a:xfrm>
            <a:off x="8008938" y="5570538"/>
            <a:ext cx="487362" cy="425450"/>
          </a:xfrm>
          <a:prstGeom prst="bentConnector2">
            <a:avLst/>
          </a:prstGeom>
          <a:noFill/>
          <a:ln w="38100">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17424" name="Rectangle 14"/>
          <p:cNvSpPr>
            <a:spLocks noChangeArrowheads="1"/>
          </p:cNvSpPr>
          <p:nvPr/>
        </p:nvSpPr>
        <p:spPr bwMode="auto">
          <a:xfrm>
            <a:off x="9067800" y="1828800"/>
            <a:ext cx="1143000" cy="3962400"/>
          </a:xfrm>
          <a:prstGeom prst="rect">
            <a:avLst/>
          </a:prstGeom>
          <a:solidFill>
            <a:srgbClr val="FFB0B9"/>
          </a:solidFill>
          <a:ln w="1587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7425" name="Text Box 15"/>
          <p:cNvSpPr txBox="1">
            <a:spLocks noChangeArrowheads="1"/>
          </p:cNvSpPr>
          <p:nvPr/>
        </p:nvSpPr>
        <p:spPr bwMode="auto">
          <a:xfrm>
            <a:off x="8991600" y="3581400"/>
            <a:ext cx="12573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r>
              <a:rPr lang="en-US"/>
              <a:t>Testing</a:t>
            </a:r>
          </a:p>
        </p:txBody>
      </p:sp>
    </p:spTree>
    <p:extLst>
      <p:ext uri="{BB962C8B-B14F-4D97-AF65-F5344CB8AC3E}">
        <p14:creationId xmlns:p14="http://schemas.microsoft.com/office/powerpoint/2010/main" val="5323463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2"/>
          <p:cNvSpPr>
            <a:spLocks noGrp="1" noChangeArrowheads="1"/>
          </p:cNvSpPr>
          <p:nvPr>
            <p:ph type="title"/>
          </p:nvPr>
        </p:nvSpPr>
        <p:spPr/>
        <p:txBody>
          <a:bodyPr/>
          <a:lstStyle/>
          <a:p>
            <a:r>
              <a:rPr lang="en-US">
                <a:ea typeface="ＭＳ Ｐゴシック" panose="020B0600070205080204" pitchFamily="34" charset="-128"/>
              </a:rPr>
              <a:t>The Waterfall Model (Cont.)</a:t>
            </a:r>
          </a:p>
        </p:txBody>
      </p:sp>
      <p:sp>
        <p:nvSpPr>
          <p:cNvPr id="82947" name="Rectangle 3"/>
          <p:cNvSpPr>
            <a:spLocks noGrp="1" noChangeArrowheads="1"/>
          </p:cNvSpPr>
          <p:nvPr>
            <p:ph idx="1"/>
          </p:nvPr>
        </p:nvSpPr>
        <p:spPr/>
        <p:txBody>
          <a:bodyPr/>
          <a:lstStyle/>
          <a:p>
            <a:r>
              <a:rPr lang="en-US">
                <a:ea typeface="ＭＳ Ｐゴシック" panose="020B0600070205080204" pitchFamily="34" charset="-128"/>
              </a:rPr>
              <a:t>There is testing after each phase</a:t>
            </a:r>
          </a:p>
          <a:p>
            <a:pPr lvl="1"/>
            <a:r>
              <a:rPr lang="en-US">
                <a:ea typeface="ＭＳ Ｐゴシック" panose="020B0600070205080204" pitchFamily="34" charset="-128"/>
              </a:rPr>
              <a:t>Verify the requirements, the spec, the design</a:t>
            </a:r>
          </a:p>
          <a:p>
            <a:pPr lvl="1"/>
            <a:r>
              <a:rPr lang="en-US">
                <a:ea typeface="ＭＳ Ｐゴシック" panose="020B0600070205080204" pitchFamily="34" charset="-128"/>
              </a:rPr>
              <a:t>Not just the coding and the integration</a:t>
            </a:r>
          </a:p>
          <a:p>
            <a:pPr lvl="1"/>
            <a:endParaRPr lang="en-US">
              <a:ea typeface="ＭＳ Ｐゴシック" panose="020B0600070205080204" pitchFamily="34" charset="-128"/>
            </a:endParaRPr>
          </a:p>
          <a:p>
            <a:r>
              <a:rPr lang="en-US">
                <a:ea typeface="ＭＳ Ｐゴシック" panose="020B0600070205080204" pitchFamily="34" charset="-128"/>
              </a:rPr>
              <a:t>Note the top-down design</a:t>
            </a:r>
          </a:p>
          <a:p>
            <a:pPr lvl="1"/>
            <a:r>
              <a:rPr lang="en-US">
                <a:ea typeface="ＭＳ Ｐゴシック" panose="020B0600070205080204" pitchFamily="34" charset="-128"/>
              </a:rPr>
              <a:t>Requirements, spec, design</a:t>
            </a:r>
          </a:p>
          <a:p>
            <a:pPr lvl="1"/>
            <a:endParaRPr lang="en-US">
              <a:ea typeface="ＭＳ Ｐゴシック" panose="020B0600070205080204" pitchFamily="34" charset="-128"/>
            </a:endParaRPr>
          </a:p>
          <a:p>
            <a:r>
              <a:rPr lang="en-US">
                <a:ea typeface="ＭＳ Ｐゴシック" panose="020B0600070205080204" pitchFamily="34" charset="-128"/>
              </a:rPr>
              <a:t>Bottom-up implementation</a:t>
            </a:r>
          </a:p>
          <a:p>
            <a:pPr lvl="1"/>
            <a:r>
              <a:rPr lang="en-US">
                <a:ea typeface="ＭＳ Ｐゴシック" panose="020B0600070205080204" pitchFamily="34" charset="-128"/>
              </a:rPr>
              <a:t>Implement, integrate subparts, integrate product</a:t>
            </a:r>
          </a:p>
        </p:txBody>
      </p:sp>
    </p:spTree>
    <p:extLst>
      <p:ext uri="{BB962C8B-B14F-4D97-AF65-F5344CB8AC3E}">
        <p14:creationId xmlns:p14="http://schemas.microsoft.com/office/powerpoint/2010/main" val="30720273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2"/>
          <p:cNvSpPr>
            <a:spLocks noGrp="1" noChangeArrowheads="1"/>
          </p:cNvSpPr>
          <p:nvPr>
            <p:ph type="title"/>
          </p:nvPr>
        </p:nvSpPr>
        <p:spPr/>
        <p:txBody>
          <a:bodyPr/>
          <a:lstStyle/>
          <a:p>
            <a:r>
              <a:rPr lang="en-US">
                <a:ea typeface="ＭＳ Ｐゴシック" panose="020B0600070205080204" pitchFamily="34" charset="-128"/>
              </a:rPr>
              <a:t>The Waterfall Model (Discussion)</a:t>
            </a:r>
          </a:p>
        </p:txBody>
      </p:sp>
      <p:sp>
        <p:nvSpPr>
          <p:cNvPr id="19461" name="Rectangle 3"/>
          <p:cNvSpPr>
            <a:spLocks noGrp="1" noChangeArrowheads="1"/>
          </p:cNvSpPr>
          <p:nvPr>
            <p:ph idx="1"/>
          </p:nvPr>
        </p:nvSpPr>
        <p:spPr/>
        <p:txBody>
          <a:bodyPr/>
          <a:lstStyle/>
          <a:p>
            <a:endParaRPr lang="en-US">
              <a:ea typeface="ＭＳ Ｐゴシック" panose="020B0600070205080204" pitchFamily="34" charset="-128"/>
            </a:endParaRPr>
          </a:p>
          <a:p>
            <a:r>
              <a:rPr lang="en-US">
                <a:ea typeface="ＭＳ Ｐゴシック" panose="020B0600070205080204" pitchFamily="34" charset="-128"/>
              </a:rPr>
              <a:t>What are the risks with the waterfall model?</a:t>
            </a:r>
          </a:p>
        </p:txBody>
      </p:sp>
    </p:spTree>
    <p:extLst>
      <p:ext uri="{BB962C8B-B14F-4D97-AF65-F5344CB8AC3E}">
        <p14:creationId xmlns:p14="http://schemas.microsoft.com/office/powerpoint/2010/main" val="20659809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2"/>
          <p:cNvSpPr>
            <a:spLocks noGrp="1" noChangeArrowheads="1"/>
          </p:cNvSpPr>
          <p:nvPr>
            <p:ph type="title"/>
          </p:nvPr>
        </p:nvSpPr>
        <p:spPr/>
        <p:txBody>
          <a:bodyPr/>
          <a:lstStyle/>
          <a:p>
            <a:r>
              <a:rPr lang="en-US" dirty="0">
                <a:ea typeface="ＭＳ Ｐゴシック" panose="020B0600070205080204" pitchFamily="34" charset="-128"/>
              </a:rPr>
              <a:t>Opinions</a:t>
            </a:r>
          </a:p>
        </p:txBody>
      </p:sp>
      <p:sp>
        <p:nvSpPr>
          <p:cNvPr id="20485" name="Rectangle 3"/>
          <p:cNvSpPr>
            <a:spLocks noGrp="1" noChangeArrowheads="1"/>
          </p:cNvSpPr>
          <p:nvPr>
            <p:ph idx="1"/>
          </p:nvPr>
        </p:nvSpPr>
        <p:spPr>
          <a:xfrm>
            <a:off x="1981200" y="1600200"/>
            <a:ext cx="8077200" cy="5029200"/>
          </a:xfrm>
        </p:spPr>
        <p:txBody>
          <a:bodyPr/>
          <a:lstStyle/>
          <a:p>
            <a:r>
              <a:rPr lang="en-US" sz="2400" dirty="0">
                <a:ea typeface="ＭＳ Ｐゴシック" panose="020B0600070205080204" pitchFamily="34" charset="-128"/>
              </a:rPr>
              <a:t>The major risks are:</a:t>
            </a:r>
          </a:p>
          <a:p>
            <a:pPr lvl="1"/>
            <a:r>
              <a:rPr lang="en-US" sz="2000" dirty="0">
                <a:ea typeface="ＭＳ Ｐゴシック" panose="020B0600070205080204" pitchFamily="34" charset="-128"/>
              </a:rPr>
              <a:t>Relies heavily on being able to accurately assess requirements at the start</a:t>
            </a:r>
          </a:p>
          <a:p>
            <a:pPr lvl="1"/>
            <a:r>
              <a:rPr lang="en-US" sz="2000" dirty="0">
                <a:ea typeface="ＭＳ Ｐゴシック" panose="020B0600070205080204" pitchFamily="34" charset="-128"/>
              </a:rPr>
              <a:t>Little feedback from users until very late</a:t>
            </a:r>
          </a:p>
          <a:p>
            <a:pPr lvl="2"/>
            <a:r>
              <a:rPr lang="en-US" sz="1800" dirty="0">
                <a:ea typeface="ＭＳ Ｐゴシック" panose="020B0600070205080204" pitchFamily="34" charset="-128"/>
              </a:rPr>
              <a:t>Unless they understand specification documents</a:t>
            </a:r>
          </a:p>
          <a:p>
            <a:pPr lvl="1"/>
            <a:r>
              <a:rPr lang="en-US" sz="2000" dirty="0">
                <a:ea typeface="ＭＳ Ｐゴシック" panose="020B0600070205080204" pitchFamily="34" charset="-128"/>
              </a:rPr>
              <a:t>Problems in the specification may be found very late</a:t>
            </a:r>
          </a:p>
          <a:p>
            <a:pPr lvl="2"/>
            <a:r>
              <a:rPr lang="en-US" sz="1800" dirty="0">
                <a:ea typeface="ＭＳ Ｐゴシック" panose="020B0600070205080204" pitchFamily="34" charset="-128"/>
              </a:rPr>
              <a:t>Coding or integration</a:t>
            </a:r>
          </a:p>
          <a:p>
            <a:pPr lvl="1"/>
            <a:r>
              <a:rPr lang="en-US" sz="2000" dirty="0">
                <a:ea typeface="ＭＳ Ｐゴシック" panose="020B0600070205080204" pitchFamily="34" charset="-128"/>
              </a:rPr>
              <a:t>Whole process can take a long time before the first working version is seen</a:t>
            </a:r>
          </a:p>
          <a:p>
            <a:pPr lvl="2"/>
            <a:r>
              <a:rPr lang="en-US" sz="1800" dirty="0">
                <a:ea typeface="ＭＳ Ｐゴシック" panose="020B0600070205080204" pitchFamily="34" charset="-128"/>
              </a:rPr>
              <a:t>Frequent intermediate builds are needed to build confidence for a team</a:t>
            </a:r>
          </a:p>
          <a:p>
            <a:pPr lvl="1"/>
            <a:r>
              <a:rPr lang="en-US" sz="2000" dirty="0">
                <a:ea typeface="ＭＳ Ｐゴシック" panose="020B0600070205080204" pitchFamily="34" charset="-128"/>
              </a:rPr>
              <a:t>Sequential</a:t>
            </a:r>
          </a:p>
          <a:p>
            <a:pPr lvl="2"/>
            <a:r>
              <a:rPr lang="en-US" sz="1800" dirty="0">
                <a:ea typeface="ＭＳ Ｐゴシック" panose="020B0600070205080204" pitchFamily="34" charset="-128"/>
              </a:rPr>
              <a:t>The programmers have nothing to do until the design is ready</a:t>
            </a:r>
          </a:p>
        </p:txBody>
      </p:sp>
    </p:spTree>
    <p:extLst>
      <p:ext uri="{BB962C8B-B14F-4D97-AF65-F5344CB8AC3E}">
        <p14:creationId xmlns:p14="http://schemas.microsoft.com/office/powerpoint/2010/main" val="10542774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2"/>
          <p:cNvSpPr>
            <a:spLocks noGrp="1" noChangeArrowheads="1"/>
          </p:cNvSpPr>
          <p:nvPr>
            <p:ph type="title"/>
          </p:nvPr>
        </p:nvSpPr>
        <p:spPr/>
        <p:txBody>
          <a:bodyPr/>
          <a:lstStyle/>
          <a:p>
            <a:r>
              <a:rPr lang="en-US" dirty="0">
                <a:ea typeface="ＭＳ Ｐゴシック" panose="020B0600070205080204" pitchFamily="34" charset="-128"/>
              </a:rPr>
              <a:t>Opinions</a:t>
            </a:r>
          </a:p>
        </p:txBody>
      </p:sp>
      <p:sp>
        <p:nvSpPr>
          <p:cNvPr id="84995" name="Rectangle 3"/>
          <p:cNvSpPr>
            <a:spLocks noGrp="1" noChangeArrowheads="1"/>
          </p:cNvSpPr>
          <p:nvPr>
            <p:ph idx="1"/>
          </p:nvPr>
        </p:nvSpPr>
        <p:spPr/>
        <p:txBody>
          <a:bodyPr/>
          <a:lstStyle/>
          <a:p>
            <a:r>
              <a:rPr lang="en-US" sz="2400" dirty="0">
                <a:ea typeface="ＭＳ Ｐゴシック" panose="020B0600070205080204" pitchFamily="34" charset="-128"/>
              </a:rPr>
              <a:t>The waterfall model seems to be adopted from other fields of engineering</a:t>
            </a:r>
          </a:p>
          <a:p>
            <a:pPr lvl="1"/>
            <a:r>
              <a:rPr lang="en-US" sz="2000" dirty="0">
                <a:ea typeface="ＭＳ Ｐゴシック" panose="020B0600070205080204" pitchFamily="34" charset="-128"/>
              </a:rPr>
              <a:t>This is how to build bridges</a:t>
            </a:r>
          </a:p>
          <a:p>
            <a:pPr lvl="1"/>
            <a:endParaRPr lang="en-US" sz="2000" dirty="0">
              <a:ea typeface="ＭＳ Ｐゴシック" panose="020B0600070205080204" pitchFamily="34" charset="-128"/>
            </a:endParaRPr>
          </a:p>
          <a:p>
            <a:r>
              <a:rPr lang="en-US" sz="2400" dirty="0">
                <a:ea typeface="ＭＳ Ｐゴシック" panose="020B0600070205080204" pitchFamily="34" charset="-128"/>
              </a:rPr>
              <a:t>I believe very little software is truly built using the waterfall process</a:t>
            </a:r>
          </a:p>
          <a:p>
            <a:pPr lvl="1"/>
            <a:r>
              <a:rPr lang="en-US" sz="2000" dirty="0">
                <a:ea typeface="ＭＳ Ｐゴシック" panose="020B0600070205080204" pitchFamily="34" charset="-128"/>
              </a:rPr>
              <a:t>Where is it most, least applicable?</a:t>
            </a:r>
          </a:p>
          <a:p>
            <a:pPr lvl="1"/>
            <a:endParaRPr lang="en-US" sz="2000" dirty="0">
              <a:ea typeface="ＭＳ Ｐゴシック" panose="020B0600070205080204" pitchFamily="34" charset="-128"/>
            </a:endParaRPr>
          </a:p>
          <a:p>
            <a:r>
              <a:rPr lang="en-US" sz="2400" dirty="0">
                <a:ea typeface="ＭＳ Ｐゴシック" panose="020B0600070205080204" pitchFamily="34" charset="-128"/>
              </a:rPr>
              <a:t>But many good aspects</a:t>
            </a:r>
          </a:p>
          <a:p>
            <a:pPr lvl="1"/>
            <a:r>
              <a:rPr lang="en-US" sz="2000" dirty="0">
                <a:ea typeface="ＭＳ Ｐゴシック" panose="020B0600070205080204" pitchFamily="34" charset="-128"/>
              </a:rPr>
              <a:t>Emphasis on spec, design, testing</a:t>
            </a:r>
          </a:p>
          <a:p>
            <a:pPr lvl="1"/>
            <a:r>
              <a:rPr lang="en-US" sz="2000" dirty="0">
                <a:ea typeface="ＭＳ Ｐゴシック" panose="020B0600070205080204" pitchFamily="34" charset="-128"/>
              </a:rPr>
              <a:t>Emphasis on communication through documents</a:t>
            </a:r>
          </a:p>
          <a:p>
            <a:endParaRPr lang="en-US" sz="2400" dirty="0">
              <a:ea typeface="ＭＳ Ｐゴシック" panose="020B0600070205080204" pitchFamily="34" charset="-128"/>
            </a:endParaRPr>
          </a:p>
          <a:p>
            <a:pPr>
              <a:buFontTx/>
              <a:buNone/>
            </a:pPr>
            <a:endParaRPr lang="en-US" sz="2400" dirty="0">
              <a:ea typeface="ＭＳ Ｐゴシック" panose="020B0600070205080204" pitchFamily="34" charset="-128"/>
            </a:endParaRPr>
          </a:p>
        </p:txBody>
      </p:sp>
    </p:spTree>
    <p:extLst>
      <p:ext uri="{BB962C8B-B14F-4D97-AF65-F5344CB8AC3E}">
        <p14:creationId xmlns:p14="http://schemas.microsoft.com/office/powerpoint/2010/main" val="27848447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2"/>
          <p:cNvSpPr>
            <a:spLocks noGrp="1" noChangeArrowheads="1"/>
          </p:cNvSpPr>
          <p:nvPr>
            <p:ph type="title"/>
          </p:nvPr>
        </p:nvSpPr>
        <p:spPr/>
        <p:txBody>
          <a:bodyPr/>
          <a:lstStyle/>
          <a:p>
            <a:r>
              <a:rPr lang="en-US">
                <a:ea typeface="ＭＳ Ｐゴシック" panose="020B0600070205080204" pitchFamily="34" charset="-128"/>
              </a:rPr>
              <a:t>An Opinion on Time</a:t>
            </a:r>
          </a:p>
        </p:txBody>
      </p:sp>
      <p:sp>
        <p:nvSpPr>
          <p:cNvPr id="22533" name="Rectangle 3"/>
          <p:cNvSpPr>
            <a:spLocks noGrp="1" noChangeArrowheads="1"/>
          </p:cNvSpPr>
          <p:nvPr>
            <p:ph idx="1"/>
          </p:nvPr>
        </p:nvSpPr>
        <p:spPr/>
        <p:txBody>
          <a:bodyPr/>
          <a:lstStyle/>
          <a:p>
            <a:r>
              <a:rPr lang="en-US" dirty="0">
                <a:ea typeface="ＭＳ Ｐゴシック" panose="020B0600070205080204" pitchFamily="34" charset="-128"/>
              </a:rPr>
              <a:t>Time is the enemy of all software projects</a:t>
            </a:r>
          </a:p>
          <a:p>
            <a:endParaRPr lang="en-US" dirty="0">
              <a:ea typeface="ＭＳ Ｐゴシック" panose="020B0600070205080204" pitchFamily="34" charset="-128"/>
            </a:endParaRPr>
          </a:p>
          <a:p>
            <a:r>
              <a:rPr lang="en-US" dirty="0">
                <a:ea typeface="ＭＳ Ｐゴシック" panose="020B0600070205080204" pitchFamily="34" charset="-128"/>
              </a:rPr>
              <a:t>Taking a long time is inherently risky</a:t>
            </a:r>
          </a:p>
          <a:p>
            <a:pPr lvl="1"/>
            <a:endParaRPr lang="en-US" dirty="0">
              <a:ea typeface="ＭＳ Ｐゴシック" panose="020B0600070205080204" pitchFamily="34" charset="-128"/>
            </a:endParaRPr>
          </a:p>
          <a:p>
            <a:pPr lvl="1" algn="ctr">
              <a:buFontTx/>
              <a:buNone/>
            </a:pPr>
            <a:endParaRPr lang="en-US" i="1" dirty="0">
              <a:ea typeface="ＭＳ Ｐゴシック" panose="020B0600070205080204" pitchFamily="34" charset="-128"/>
            </a:endParaRPr>
          </a:p>
          <a:p>
            <a:pPr lvl="1" algn="ctr">
              <a:buFontTx/>
              <a:buNone/>
            </a:pPr>
            <a:r>
              <a:rPr lang="en-US" i="1" dirty="0">
                <a:ea typeface="ＭＳ Ｐゴシック" panose="020B0600070205080204" pitchFamily="34" charset="-128"/>
              </a:rPr>
              <a:t>“It is hard to make predictions, </a:t>
            </a:r>
          </a:p>
          <a:p>
            <a:pPr lvl="1" algn="ctr">
              <a:buFontTx/>
              <a:buNone/>
            </a:pPr>
            <a:r>
              <a:rPr lang="en-US" i="1" dirty="0">
                <a:ea typeface="ＭＳ Ｐゴシック" panose="020B0600070205080204" pitchFamily="34" charset="-128"/>
              </a:rPr>
              <a:t>               especially about the future”</a:t>
            </a:r>
          </a:p>
          <a:p>
            <a:pPr lvl="1"/>
            <a:endParaRPr lang="en-US" i="1" dirty="0">
              <a:ea typeface="ＭＳ Ｐゴシック" panose="020B0600070205080204" pitchFamily="34" charset="-128"/>
            </a:endParaRPr>
          </a:p>
          <a:p>
            <a:pPr lvl="2"/>
            <a:endParaRPr lang="en-US" dirty="0">
              <a:ea typeface="ＭＳ Ｐゴシック" panose="020B0600070205080204" pitchFamily="34" charset="-128"/>
            </a:endParaRPr>
          </a:p>
        </p:txBody>
      </p:sp>
    </p:spTree>
    <p:extLst>
      <p:ext uri="{BB962C8B-B14F-4D97-AF65-F5344CB8AC3E}">
        <p14:creationId xmlns:p14="http://schemas.microsoft.com/office/powerpoint/2010/main" val="12686155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2"/>
          <p:cNvSpPr>
            <a:spLocks noGrp="1" noChangeArrowheads="1"/>
          </p:cNvSpPr>
          <p:nvPr>
            <p:ph type="title"/>
          </p:nvPr>
        </p:nvSpPr>
        <p:spPr/>
        <p:txBody>
          <a:bodyPr/>
          <a:lstStyle/>
          <a:p>
            <a:r>
              <a:rPr lang="en-US">
                <a:ea typeface="ＭＳ Ｐゴシック" panose="020B0600070205080204" pitchFamily="34" charset="-128"/>
              </a:rPr>
              <a:t>Why Time is Important?</a:t>
            </a:r>
          </a:p>
        </p:txBody>
      </p:sp>
      <p:sp>
        <p:nvSpPr>
          <p:cNvPr id="89091" name="Rectangle 3"/>
          <p:cNvSpPr>
            <a:spLocks noGrp="1" noChangeArrowheads="1"/>
          </p:cNvSpPr>
          <p:nvPr>
            <p:ph idx="1"/>
          </p:nvPr>
        </p:nvSpPr>
        <p:spPr/>
        <p:txBody>
          <a:bodyPr>
            <a:normAutofit/>
          </a:bodyPr>
          <a:lstStyle/>
          <a:p>
            <a:pPr>
              <a:lnSpc>
                <a:spcPct val="90000"/>
              </a:lnSpc>
            </a:pPr>
            <a:r>
              <a:rPr lang="en-US" sz="2400">
                <a:ea typeface="ＭＳ Ｐゴシック" panose="020B0600070205080204" pitchFamily="34" charset="-128"/>
              </a:rPr>
              <a:t>The world changes, sometimes quickly</a:t>
            </a:r>
          </a:p>
          <a:p>
            <a:pPr>
              <a:lnSpc>
                <a:spcPct val="90000"/>
              </a:lnSpc>
            </a:pPr>
            <a:endParaRPr lang="en-US" sz="2400">
              <a:ea typeface="ＭＳ Ｐゴシック" panose="020B0600070205080204" pitchFamily="34" charset="-128"/>
            </a:endParaRPr>
          </a:p>
          <a:p>
            <a:pPr>
              <a:lnSpc>
                <a:spcPct val="90000"/>
              </a:lnSpc>
            </a:pPr>
            <a:r>
              <a:rPr lang="en-US" sz="2400">
                <a:ea typeface="ＭＳ Ｐゴシック" panose="020B0600070205080204" pitchFamily="34" charset="-128"/>
              </a:rPr>
              <a:t>Technologies become obsolete</a:t>
            </a:r>
          </a:p>
          <a:p>
            <a:pPr lvl="1">
              <a:lnSpc>
                <a:spcPct val="90000"/>
              </a:lnSpc>
            </a:pPr>
            <a:r>
              <a:rPr lang="en-US" sz="2000">
                <a:ea typeface="ＭＳ Ｐゴシック" panose="020B0600070205080204" pitchFamily="34" charset="-128"/>
              </a:rPr>
              <a:t>Many products obsolete before they first ship!</a:t>
            </a:r>
          </a:p>
          <a:p>
            <a:pPr lvl="1">
              <a:lnSpc>
                <a:spcPct val="90000"/>
              </a:lnSpc>
            </a:pPr>
            <a:endParaRPr lang="en-US" sz="2000">
              <a:ea typeface="ＭＳ Ｐゴシック" panose="020B0600070205080204" pitchFamily="34" charset="-128"/>
            </a:endParaRPr>
          </a:p>
          <a:p>
            <a:pPr>
              <a:lnSpc>
                <a:spcPct val="90000"/>
              </a:lnSpc>
            </a:pPr>
            <a:r>
              <a:rPr lang="en-US" sz="2400">
                <a:ea typeface="ＭＳ Ｐゴシック" panose="020B0600070205080204" pitchFamily="34" charset="-128"/>
              </a:rPr>
              <a:t>Other people produce competitive software</a:t>
            </a:r>
          </a:p>
          <a:p>
            <a:pPr lvl="1">
              <a:lnSpc>
                <a:spcPct val="90000"/>
              </a:lnSpc>
            </a:pPr>
            <a:endParaRPr lang="en-US" sz="2000">
              <a:ea typeface="ＭＳ Ｐゴシック" panose="020B0600070205080204" pitchFamily="34" charset="-128"/>
            </a:endParaRPr>
          </a:p>
          <a:p>
            <a:pPr>
              <a:lnSpc>
                <a:spcPct val="90000"/>
              </a:lnSpc>
            </a:pPr>
            <a:r>
              <a:rPr lang="en-US" sz="2400">
                <a:ea typeface="ＭＳ Ｐゴシック" panose="020B0600070205080204" pitchFamily="34" charset="-128"/>
              </a:rPr>
              <a:t>Software usually depends on many 3</a:t>
            </a:r>
            <a:r>
              <a:rPr lang="en-US" sz="2400" baseline="30000">
                <a:ea typeface="ＭＳ Ｐゴシック" panose="020B0600070205080204" pitchFamily="34" charset="-128"/>
              </a:rPr>
              <a:t>rd</a:t>
            </a:r>
            <a:r>
              <a:rPr lang="en-US" sz="2400">
                <a:ea typeface="ＭＳ Ｐゴシック" panose="020B0600070205080204" pitchFamily="34" charset="-128"/>
              </a:rPr>
              <a:t>-party pieces</a:t>
            </a:r>
          </a:p>
          <a:p>
            <a:pPr lvl="1">
              <a:lnSpc>
                <a:spcPct val="90000"/>
              </a:lnSpc>
            </a:pPr>
            <a:r>
              <a:rPr lang="en-US" sz="2000">
                <a:ea typeface="ＭＳ Ｐゴシック" panose="020B0600070205080204" pitchFamily="34" charset="-128"/>
              </a:rPr>
              <a:t>Compilers, networking libraries, operating systems, etc.</a:t>
            </a:r>
          </a:p>
          <a:p>
            <a:pPr lvl="1">
              <a:lnSpc>
                <a:spcPct val="90000"/>
              </a:lnSpc>
            </a:pPr>
            <a:r>
              <a:rPr lang="en-US" sz="2000">
                <a:ea typeface="ＭＳ Ｐゴシック" panose="020B0600070205080204" pitchFamily="34" charset="-128"/>
              </a:rPr>
              <a:t>All of these are in constant motion</a:t>
            </a:r>
          </a:p>
          <a:p>
            <a:pPr lvl="1">
              <a:lnSpc>
                <a:spcPct val="90000"/>
              </a:lnSpc>
            </a:pPr>
            <a:r>
              <a:rPr lang="en-US" sz="2000">
                <a:ea typeface="ＭＳ Ｐゴシック" panose="020B0600070205080204" pitchFamily="34" charset="-128"/>
              </a:rPr>
              <a:t>Moving slowly means spending lots of energy keeping up with these changes</a:t>
            </a:r>
          </a:p>
          <a:p>
            <a:pPr>
              <a:lnSpc>
                <a:spcPct val="90000"/>
              </a:lnSpc>
            </a:pPr>
            <a:endParaRPr lang="en-US" sz="2400">
              <a:ea typeface="ＭＳ Ｐゴシック" panose="020B0600070205080204" pitchFamily="34" charset="-128"/>
            </a:endParaRPr>
          </a:p>
        </p:txBody>
      </p:sp>
    </p:spTree>
    <p:extLst>
      <p:ext uri="{BB962C8B-B14F-4D97-AF65-F5344CB8AC3E}">
        <p14:creationId xmlns:p14="http://schemas.microsoft.com/office/powerpoint/2010/main" val="321153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2"/>
          <p:cNvSpPr>
            <a:spLocks noGrp="1" noChangeArrowheads="1"/>
          </p:cNvSpPr>
          <p:nvPr>
            <p:ph type="title"/>
          </p:nvPr>
        </p:nvSpPr>
        <p:spPr/>
        <p:txBody>
          <a:bodyPr/>
          <a:lstStyle/>
          <a:p>
            <a:r>
              <a:rPr lang="en-US">
                <a:ea typeface="ＭＳ Ｐゴシック" panose="020B0600070205080204" pitchFamily="34" charset="-128"/>
              </a:rPr>
              <a:t>Software Engineering Layers</a:t>
            </a:r>
          </a:p>
        </p:txBody>
      </p:sp>
      <p:sp>
        <p:nvSpPr>
          <p:cNvPr id="120835" name="Rectangle 3"/>
          <p:cNvSpPr>
            <a:spLocks noGrp="1" noChangeArrowheads="1"/>
          </p:cNvSpPr>
          <p:nvPr>
            <p:ph idx="1"/>
          </p:nvPr>
        </p:nvSpPr>
        <p:spPr>
          <a:xfrm>
            <a:off x="1981200" y="3581400"/>
            <a:ext cx="8305800" cy="2286000"/>
          </a:xfrm>
        </p:spPr>
        <p:txBody>
          <a:bodyPr>
            <a:normAutofit/>
          </a:bodyPr>
          <a:lstStyle/>
          <a:p>
            <a:pPr>
              <a:lnSpc>
                <a:spcPct val="90000"/>
              </a:lnSpc>
            </a:pPr>
            <a:r>
              <a:rPr lang="en-US" u="sng" dirty="0">
                <a:ea typeface="ＭＳ Ｐゴシック" panose="020B0600070205080204" pitchFamily="34" charset="-128"/>
              </a:rPr>
              <a:t>Process</a:t>
            </a:r>
            <a:r>
              <a:rPr lang="en-US" dirty="0">
                <a:ea typeface="ＭＳ Ｐゴシック" panose="020B0600070205080204" pitchFamily="34" charset="-128"/>
              </a:rPr>
              <a:t>: framework of the required tasks</a:t>
            </a:r>
          </a:p>
          <a:p>
            <a:pPr lvl="1">
              <a:lnSpc>
                <a:spcPct val="90000"/>
              </a:lnSpc>
            </a:pPr>
            <a:r>
              <a:rPr lang="en-US" dirty="0">
                <a:ea typeface="ＭＳ Ｐゴシック" panose="020B0600070205080204" pitchFamily="34" charset="-128"/>
              </a:rPr>
              <a:t>e.g., waterfall, extreme programming</a:t>
            </a:r>
          </a:p>
          <a:p>
            <a:pPr>
              <a:lnSpc>
                <a:spcPct val="90000"/>
              </a:lnSpc>
            </a:pPr>
            <a:r>
              <a:rPr lang="en-US" u="sng" dirty="0">
                <a:ea typeface="ＭＳ Ｐゴシック" panose="020B0600070205080204" pitchFamily="34" charset="-128"/>
              </a:rPr>
              <a:t>Methods</a:t>
            </a:r>
            <a:r>
              <a:rPr lang="en-US" dirty="0">
                <a:ea typeface="ＭＳ Ｐゴシック" panose="020B0600070205080204" pitchFamily="34" charset="-128"/>
              </a:rPr>
              <a:t>: technical “how to”</a:t>
            </a:r>
          </a:p>
          <a:p>
            <a:pPr lvl="1">
              <a:lnSpc>
                <a:spcPct val="90000"/>
              </a:lnSpc>
            </a:pPr>
            <a:r>
              <a:rPr lang="en-US" dirty="0">
                <a:ea typeface="ＭＳ Ｐゴシック" panose="020B0600070205080204" pitchFamily="34" charset="-128"/>
              </a:rPr>
              <a:t>e.g., design review, code review, testing </a:t>
            </a:r>
          </a:p>
          <a:p>
            <a:pPr>
              <a:lnSpc>
                <a:spcPct val="90000"/>
              </a:lnSpc>
            </a:pPr>
            <a:r>
              <a:rPr lang="en-US" u="sng" dirty="0">
                <a:ea typeface="ＭＳ Ｐゴシック" panose="020B0600070205080204" pitchFamily="34" charset="-128"/>
              </a:rPr>
              <a:t>Tools</a:t>
            </a:r>
            <a:r>
              <a:rPr lang="en-US" dirty="0">
                <a:ea typeface="ＭＳ Ｐゴシック" panose="020B0600070205080204" pitchFamily="34" charset="-128"/>
              </a:rPr>
              <a:t>: automate processes and methods</a:t>
            </a:r>
          </a:p>
          <a:p>
            <a:pPr>
              <a:lnSpc>
                <a:spcPct val="90000"/>
              </a:lnSpc>
            </a:pPr>
            <a:endParaRPr lang="en-US" dirty="0">
              <a:ea typeface="ＭＳ Ｐゴシック" panose="020B0600070205080204" pitchFamily="34" charset="-128"/>
            </a:endParaRPr>
          </a:p>
          <a:p>
            <a:pPr marL="0" indent="0">
              <a:lnSpc>
                <a:spcPct val="90000"/>
              </a:lnSpc>
              <a:buNone/>
            </a:pPr>
            <a:endParaRPr lang="en-US" dirty="0">
              <a:ea typeface="ＭＳ Ｐゴシック" panose="020B0600070205080204" pitchFamily="34" charset="-128"/>
            </a:endParaRPr>
          </a:p>
        </p:txBody>
      </p:sp>
      <p:sp>
        <p:nvSpPr>
          <p:cNvPr id="5126" name="Oval 4"/>
          <p:cNvSpPr>
            <a:spLocks noChangeArrowheads="1"/>
          </p:cNvSpPr>
          <p:nvPr/>
        </p:nvSpPr>
        <p:spPr bwMode="auto">
          <a:xfrm>
            <a:off x="3429000" y="2057400"/>
            <a:ext cx="5029200" cy="13716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5127" name="Text Box 5"/>
          <p:cNvSpPr txBox="1">
            <a:spLocks noChangeArrowheads="1"/>
          </p:cNvSpPr>
          <p:nvPr/>
        </p:nvSpPr>
        <p:spPr bwMode="auto">
          <a:xfrm>
            <a:off x="5310188" y="2971800"/>
            <a:ext cx="1270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a:t>Process</a:t>
            </a:r>
          </a:p>
        </p:txBody>
      </p:sp>
      <p:sp>
        <p:nvSpPr>
          <p:cNvPr id="5128" name="Oval 6"/>
          <p:cNvSpPr>
            <a:spLocks noChangeArrowheads="1"/>
          </p:cNvSpPr>
          <p:nvPr/>
        </p:nvSpPr>
        <p:spPr bwMode="auto">
          <a:xfrm>
            <a:off x="3581400" y="1828800"/>
            <a:ext cx="4724400" cy="1066800"/>
          </a:xfrm>
          <a:prstGeom prst="ellipse">
            <a:avLst/>
          </a:prstGeom>
          <a:solidFill>
            <a:schemeClr val="bg1"/>
          </a:solidFill>
          <a:ln w="9525">
            <a:solidFill>
              <a:schemeClr val="tx1"/>
            </a:solidFill>
            <a:round/>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5129" name="Text Box 7"/>
          <p:cNvSpPr txBox="1">
            <a:spLocks noChangeArrowheads="1"/>
          </p:cNvSpPr>
          <p:nvPr/>
        </p:nvSpPr>
        <p:spPr bwMode="auto">
          <a:xfrm>
            <a:off x="5202238" y="2362200"/>
            <a:ext cx="14271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dirty="0"/>
              <a:t>Methods</a:t>
            </a:r>
          </a:p>
        </p:txBody>
      </p:sp>
      <p:sp>
        <p:nvSpPr>
          <p:cNvPr id="5130" name="Oval 8"/>
          <p:cNvSpPr>
            <a:spLocks noChangeArrowheads="1"/>
          </p:cNvSpPr>
          <p:nvPr/>
        </p:nvSpPr>
        <p:spPr bwMode="auto">
          <a:xfrm>
            <a:off x="4076700" y="1600200"/>
            <a:ext cx="3733800" cy="685800"/>
          </a:xfrm>
          <a:prstGeom prst="ellipse">
            <a:avLst/>
          </a:prstGeom>
          <a:solidFill>
            <a:schemeClr val="bg1"/>
          </a:solidFill>
          <a:ln w="9525">
            <a:solidFill>
              <a:schemeClr val="tx1"/>
            </a:solidFill>
            <a:round/>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5131" name="Text Box 9"/>
          <p:cNvSpPr txBox="1">
            <a:spLocks noChangeArrowheads="1"/>
          </p:cNvSpPr>
          <p:nvPr/>
        </p:nvSpPr>
        <p:spPr bwMode="auto">
          <a:xfrm>
            <a:off x="5483226" y="1752600"/>
            <a:ext cx="9445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r>
              <a:rPr lang="en-US" dirty="0"/>
              <a:t>Tools</a:t>
            </a:r>
          </a:p>
        </p:txBody>
      </p:sp>
      <p:sp>
        <p:nvSpPr>
          <p:cNvPr id="2" name="TextBox 1"/>
          <p:cNvSpPr txBox="1"/>
          <p:nvPr/>
        </p:nvSpPr>
        <p:spPr>
          <a:xfrm>
            <a:off x="1674055" y="6006905"/>
            <a:ext cx="3636133" cy="365760"/>
          </a:xfrm>
          <a:prstGeom prst="rect">
            <a:avLst/>
          </a:prstGeom>
          <a:noFill/>
        </p:spPr>
        <p:txBody>
          <a:bodyPr wrap="square" rtlCol="0">
            <a:spAutoFit/>
          </a:bodyPr>
          <a:lstStyle/>
          <a:p>
            <a:r>
              <a:rPr lang="en-US" dirty="0">
                <a:hlinkClick r:id="rId3"/>
              </a:rPr>
              <a:t>link</a:t>
            </a:r>
            <a:endParaRPr lang="en-US" dirty="0"/>
          </a:p>
        </p:txBody>
      </p:sp>
    </p:spTree>
    <p:extLst>
      <p:ext uri="{BB962C8B-B14F-4D97-AF65-F5344CB8AC3E}">
        <p14:creationId xmlns:p14="http://schemas.microsoft.com/office/powerpoint/2010/main" val="16588874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2"/>
          <p:cNvSpPr>
            <a:spLocks noGrp="1" noChangeArrowheads="1"/>
          </p:cNvSpPr>
          <p:nvPr>
            <p:ph type="title"/>
          </p:nvPr>
        </p:nvSpPr>
        <p:spPr/>
        <p:txBody>
          <a:bodyPr/>
          <a:lstStyle/>
          <a:p>
            <a:r>
              <a:rPr lang="en-US">
                <a:ea typeface="ＭＳ Ｐゴシック" panose="020B0600070205080204" pitchFamily="34" charset="-128"/>
              </a:rPr>
              <a:t>A Case Study</a:t>
            </a:r>
          </a:p>
        </p:txBody>
      </p:sp>
      <p:sp>
        <p:nvSpPr>
          <p:cNvPr id="24581" name="Rectangle 3"/>
          <p:cNvSpPr>
            <a:spLocks noGrp="1" noChangeArrowheads="1"/>
          </p:cNvSpPr>
          <p:nvPr>
            <p:ph idx="1"/>
          </p:nvPr>
        </p:nvSpPr>
        <p:spPr/>
        <p:txBody>
          <a:bodyPr/>
          <a:lstStyle/>
          <a:p>
            <a:r>
              <a:rPr lang="en-US">
                <a:ea typeface="ＭＳ Ｐゴシック" panose="020B0600070205080204" pitchFamily="34" charset="-128"/>
              </a:rPr>
              <a:t>California DMV software (‘87-’93)</a:t>
            </a:r>
          </a:p>
          <a:p>
            <a:pPr lvl="1"/>
            <a:endParaRPr lang="en-US">
              <a:ea typeface="ＭＳ Ｐゴシック" panose="020B0600070205080204" pitchFamily="34" charset="-128"/>
            </a:endParaRPr>
          </a:p>
          <a:p>
            <a:r>
              <a:rPr lang="en-US">
                <a:ea typeface="ＭＳ Ｐゴシック" panose="020B0600070205080204" pitchFamily="34" charset="-128"/>
              </a:rPr>
              <a:t>Attempt to merge driver &amp; vehicle registration systems</a:t>
            </a:r>
          </a:p>
          <a:p>
            <a:pPr lvl="1"/>
            <a:r>
              <a:rPr lang="en-US">
                <a:ea typeface="ＭＳ Ｐゴシック" panose="020B0600070205080204" pitchFamily="34" charset="-128"/>
              </a:rPr>
              <a:t>thought to take 6 years and $8 million</a:t>
            </a:r>
          </a:p>
          <a:p>
            <a:pPr lvl="2"/>
            <a:endParaRPr lang="en-US">
              <a:ea typeface="ＭＳ Ｐゴシック" panose="020B0600070205080204" pitchFamily="34" charset="-128"/>
            </a:endParaRPr>
          </a:p>
          <a:p>
            <a:r>
              <a:rPr lang="en-US">
                <a:ea typeface="ＭＳ Ｐゴシック" panose="020B0600070205080204" pitchFamily="34" charset="-128"/>
              </a:rPr>
              <a:t>Spent 7 years and $50 million before pulling the plug</a:t>
            </a:r>
          </a:p>
          <a:p>
            <a:pPr lvl="1"/>
            <a:r>
              <a:rPr lang="en-US">
                <a:ea typeface="ＭＳ Ｐゴシック" panose="020B0600070205080204" pitchFamily="34" charset="-128"/>
              </a:rPr>
              <a:t>costs 6.5x initial estimate &amp; expected delivery slipped to 1998 (or 11 years)!</a:t>
            </a:r>
          </a:p>
        </p:txBody>
      </p:sp>
    </p:spTree>
    <p:extLst>
      <p:ext uri="{BB962C8B-B14F-4D97-AF65-F5344CB8AC3E}">
        <p14:creationId xmlns:p14="http://schemas.microsoft.com/office/powerpoint/2010/main" val="3023052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2"/>
          <p:cNvSpPr>
            <a:spLocks noGrp="1" noChangeArrowheads="1"/>
          </p:cNvSpPr>
          <p:nvPr>
            <p:ph type="title"/>
          </p:nvPr>
        </p:nvSpPr>
        <p:spPr/>
        <p:txBody>
          <a:bodyPr/>
          <a:lstStyle/>
          <a:p>
            <a:r>
              <a:rPr lang="en-US">
                <a:ea typeface="ＭＳ Ｐゴシック" panose="020B0600070205080204" pitchFamily="34" charset="-128"/>
              </a:rPr>
              <a:t>The Flip Side: Advantages to Being Fast</a:t>
            </a:r>
          </a:p>
        </p:txBody>
      </p:sp>
      <p:sp>
        <p:nvSpPr>
          <p:cNvPr id="90115" name="Rectangle 3"/>
          <p:cNvSpPr>
            <a:spLocks noGrp="1" noChangeArrowheads="1"/>
          </p:cNvSpPr>
          <p:nvPr>
            <p:ph idx="1"/>
          </p:nvPr>
        </p:nvSpPr>
        <p:spPr/>
        <p:txBody>
          <a:bodyPr/>
          <a:lstStyle/>
          <a:p>
            <a:r>
              <a:rPr lang="en-US">
                <a:ea typeface="ＭＳ Ｐゴシック" panose="020B0600070205080204" pitchFamily="34" charset="-128"/>
              </a:rPr>
              <a:t>In the short-term, we can assume the world will not change</a:t>
            </a:r>
          </a:p>
          <a:p>
            <a:pPr lvl="1"/>
            <a:r>
              <a:rPr lang="en-US">
                <a:ea typeface="ＭＳ Ｐゴシック" panose="020B0600070205080204" pitchFamily="34" charset="-128"/>
              </a:rPr>
              <a:t>At least not much</a:t>
            </a:r>
          </a:p>
          <a:p>
            <a:pPr lvl="1"/>
            <a:endParaRPr lang="en-US">
              <a:ea typeface="ＭＳ Ｐゴシック" panose="020B0600070205080204" pitchFamily="34" charset="-128"/>
            </a:endParaRPr>
          </a:p>
          <a:p>
            <a:r>
              <a:rPr lang="en-US">
                <a:ea typeface="ＭＳ Ｐゴシック" panose="020B0600070205080204" pitchFamily="34" charset="-128"/>
              </a:rPr>
              <a:t>Being fast greatly simplifies planning</a:t>
            </a:r>
          </a:p>
          <a:p>
            <a:pPr lvl="1"/>
            <a:r>
              <a:rPr lang="en-US">
                <a:ea typeface="ＭＳ Ｐゴシック" panose="020B0600070205080204" pitchFamily="34" charset="-128"/>
              </a:rPr>
              <a:t>Near-term predictions are much more reliable</a:t>
            </a:r>
          </a:p>
          <a:p>
            <a:pPr lvl="1"/>
            <a:endParaRPr lang="en-US">
              <a:ea typeface="ＭＳ Ｐゴシック" panose="020B0600070205080204" pitchFamily="34" charset="-128"/>
            </a:endParaRPr>
          </a:p>
          <a:p>
            <a:r>
              <a:rPr lang="en-US">
                <a:ea typeface="ＭＳ Ｐゴシック" panose="020B0600070205080204" pitchFamily="34" charset="-128"/>
              </a:rPr>
              <a:t>Unfortunately, the waterfall model does not lend itself to speed . . .</a:t>
            </a:r>
          </a:p>
        </p:txBody>
      </p:sp>
      <p:sp>
        <p:nvSpPr>
          <p:cNvPr id="2560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r>
              <a:rPr lang="en-US" sz="1400">
                <a:latin typeface="Times New Roman" panose="02020603050405020304" pitchFamily="18" charset="0"/>
              </a:rPr>
              <a:t>Prof. Majumdar  CS 130  Lecture 2</a:t>
            </a:r>
          </a:p>
        </p:txBody>
      </p:sp>
      <p:sp>
        <p:nvSpPr>
          <p:cNvPr id="2560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D0FC5967-33A3-4498-89ED-FF854F5EA835}" type="slidenum">
              <a:rPr lang="en-US" sz="1400">
                <a:latin typeface="Times New Roman" panose="02020603050405020304" pitchFamily="18" charset="0"/>
              </a:rPr>
              <a:pPr/>
              <a:t>21</a:t>
            </a:fld>
            <a:endParaRPr lang="en-US" sz="1400">
              <a:latin typeface="Times New Roman" panose="02020603050405020304" pitchFamily="18" charset="0"/>
            </a:endParaRPr>
          </a:p>
        </p:txBody>
      </p:sp>
    </p:spTree>
    <p:extLst>
      <p:ext uri="{BB962C8B-B14F-4D97-AF65-F5344CB8AC3E}">
        <p14:creationId xmlns:p14="http://schemas.microsoft.com/office/powerpoint/2010/main" val="29707022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2"/>
          <p:cNvSpPr>
            <a:spLocks noGrp="1" noChangeArrowheads="1"/>
          </p:cNvSpPr>
          <p:nvPr>
            <p:ph type="title"/>
          </p:nvPr>
        </p:nvSpPr>
        <p:spPr/>
        <p:txBody>
          <a:bodyPr/>
          <a:lstStyle/>
          <a:p>
            <a:r>
              <a:rPr lang="en-US">
                <a:ea typeface="ＭＳ Ｐゴシック" panose="020B0600070205080204" pitchFamily="34" charset="-128"/>
              </a:rPr>
              <a:t>Something Faster: Rapid Prototyping</a:t>
            </a:r>
          </a:p>
        </p:txBody>
      </p:sp>
      <p:sp>
        <p:nvSpPr>
          <p:cNvPr id="26629" name="Rectangle 3"/>
          <p:cNvSpPr>
            <a:spLocks noGrp="1" noChangeArrowheads="1"/>
          </p:cNvSpPr>
          <p:nvPr>
            <p:ph idx="1"/>
          </p:nvPr>
        </p:nvSpPr>
        <p:spPr/>
        <p:txBody>
          <a:bodyPr/>
          <a:lstStyle/>
          <a:p>
            <a:r>
              <a:rPr lang="en-US">
                <a:ea typeface="ＭＳ Ｐゴシック" panose="020B0600070205080204" pitchFamily="34" charset="-128"/>
              </a:rPr>
              <a:t>Write a quick prototype</a:t>
            </a:r>
          </a:p>
          <a:p>
            <a:endParaRPr lang="en-US">
              <a:ea typeface="ＭＳ Ｐゴシック" panose="020B0600070205080204" pitchFamily="34" charset="-128"/>
            </a:endParaRPr>
          </a:p>
          <a:p>
            <a:r>
              <a:rPr lang="en-US">
                <a:ea typeface="ＭＳ Ｐゴシック" panose="020B0600070205080204" pitchFamily="34" charset="-128"/>
              </a:rPr>
              <a:t>Show it to users</a:t>
            </a:r>
          </a:p>
          <a:p>
            <a:pPr lvl="1"/>
            <a:r>
              <a:rPr lang="en-US">
                <a:ea typeface="ＭＳ Ｐゴシック" panose="020B0600070205080204" pitchFamily="34" charset="-128"/>
              </a:rPr>
              <a:t>Use to refine requirements</a:t>
            </a:r>
          </a:p>
          <a:p>
            <a:pPr lvl="1"/>
            <a:endParaRPr lang="en-US">
              <a:ea typeface="ＭＳ Ｐゴシック" panose="020B0600070205080204" pitchFamily="34" charset="-128"/>
            </a:endParaRPr>
          </a:p>
          <a:p>
            <a:r>
              <a:rPr lang="en-US">
                <a:ea typeface="ＭＳ Ｐゴシック" panose="020B0600070205080204" pitchFamily="34" charset="-128"/>
              </a:rPr>
              <a:t>Then proceed as in waterfall model</a:t>
            </a:r>
          </a:p>
          <a:p>
            <a:pPr lvl="1"/>
            <a:r>
              <a:rPr lang="en-US">
                <a:ea typeface="ＭＳ Ｐゴシック" panose="020B0600070205080204" pitchFamily="34" charset="-128"/>
              </a:rPr>
              <a:t>Throw away the prototype</a:t>
            </a:r>
          </a:p>
          <a:p>
            <a:pPr lvl="1"/>
            <a:r>
              <a:rPr lang="en-US">
                <a:ea typeface="ＭＳ Ｐゴシック" panose="020B0600070205080204" pitchFamily="34" charset="-128"/>
              </a:rPr>
              <a:t>Do spec, design, coding, integration, etc.</a:t>
            </a:r>
          </a:p>
        </p:txBody>
      </p:sp>
    </p:spTree>
    <p:extLst>
      <p:ext uri="{BB962C8B-B14F-4D97-AF65-F5344CB8AC3E}">
        <p14:creationId xmlns:p14="http://schemas.microsoft.com/office/powerpoint/2010/main" val="16409111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a:spLocks noGrp="1" noChangeArrowheads="1"/>
          </p:cNvSpPr>
          <p:nvPr>
            <p:ph type="title"/>
          </p:nvPr>
        </p:nvSpPr>
        <p:spPr/>
        <p:txBody>
          <a:bodyPr/>
          <a:lstStyle/>
          <a:p>
            <a:r>
              <a:rPr lang="en-US">
                <a:ea typeface="ＭＳ Ｐゴシック" panose="020B0600070205080204" pitchFamily="34" charset="-128"/>
              </a:rPr>
              <a:t>Comments on Rapid Prototyping</a:t>
            </a:r>
          </a:p>
        </p:txBody>
      </p:sp>
      <p:sp>
        <p:nvSpPr>
          <p:cNvPr id="91139" name="Rectangle 3"/>
          <p:cNvSpPr>
            <a:spLocks noGrp="1" noChangeArrowheads="1"/>
          </p:cNvSpPr>
          <p:nvPr>
            <p:ph idx="1"/>
          </p:nvPr>
        </p:nvSpPr>
        <p:spPr/>
        <p:txBody>
          <a:bodyPr/>
          <a:lstStyle/>
          <a:p>
            <a:r>
              <a:rPr lang="en-US">
                <a:ea typeface="ＭＳ Ｐゴシック" panose="020B0600070205080204" pitchFamily="34" charset="-128"/>
              </a:rPr>
              <a:t>Hard to throw away the prototype</a:t>
            </a:r>
          </a:p>
          <a:p>
            <a:pPr lvl="1"/>
            <a:r>
              <a:rPr lang="en-US">
                <a:ea typeface="ＭＳ Ｐゴシック" panose="020B0600070205080204" pitchFamily="34" charset="-128"/>
              </a:rPr>
              <a:t>Slogan “the prototype is the product”</a:t>
            </a:r>
          </a:p>
          <a:p>
            <a:pPr lvl="1"/>
            <a:r>
              <a:rPr lang="en-US">
                <a:ea typeface="ＭＳ Ｐゴシック" panose="020B0600070205080204" pitchFamily="34" charset="-128"/>
              </a:rPr>
              <a:t>Happens more often than you might think!</a:t>
            </a:r>
          </a:p>
          <a:p>
            <a:r>
              <a:rPr lang="en-US">
                <a:ea typeface="ＭＳ Ｐゴシック" panose="020B0600070205080204" pitchFamily="34" charset="-128"/>
              </a:rPr>
              <a:t>A prototype is useful in refining requirements</a:t>
            </a:r>
          </a:p>
          <a:p>
            <a:pPr lvl="1"/>
            <a:r>
              <a:rPr lang="en-US">
                <a:ea typeface="ＭＳ Ｐゴシック" panose="020B0600070205080204" pitchFamily="34" charset="-128"/>
              </a:rPr>
              <a:t>Much more realistic to show users a system rather than specification documents</a:t>
            </a:r>
          </a:p>
          <a:p>
            <a:r>
              <a:rPr lang="en-US">
                <a:ea typeface="ＭＳ Ｐゴシック" panose="020B0600070205080204" pitchFamily="34" charset="-128"/>
              </a:rPr>
              <a:t>A prototype exposes design mistakes</a:t>
            </a:r>
          </a:p>
          <a:p>
            <a:r>
              <a:rPr lang="en-US">
                <a:ea typeface="ＭＳ Ｐゴシック" panose="020B0600070205080204" pitchFamily="34" charset="-128"/>
              </a:rPr>
              <a:t>Experience building a prototype will improve greatly the accuracy of plans </a:t>
            </a:r>
          </a:p>
        </p:txBody>
      </p:sp>
    </p:spTree>
    <p:extLst>
      <p:ext uri="{BB962C8B-B14F-4D97-AF65-F5344CB8AC3E}">
        <p14:creationId xmlns:p14="http://schemas.microsoft.com/office/powerpoint/2010/main" val="8790321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2"/>
          <p:cNvSpPr>
            <a:spLocks noGrp="1" noChangeArrowheads="1"/>
          </p:cNvSpPr>
          <p:nvPr>
            <p:ph type="title"/>
          </p:nvPr>
        </p:nvSpPr>
        <p:spPr/>
        <p:txBody>
          <a:bodyPr/>
          <a:lstStyle/>
          <a:p>
            <a:r>
              <a:rPr lang="en-US">
                <a:ea typeface="ＭＳ Ｐゴシック" panose="020B0600070205080204" pitchFamily="34" charset="-128"/>
              </a:rPr>
              <a:t>Opinions on Reality</a:t>
            </a:r>
          </a:p>
        </p:txBody>
      </p:sp>
      <p:sp>
        <p:nvSpPr>
          <p:cNvPr id="92163" name="Rectangle 3"/>
          <p:cNvSpPr>
            <a:spLocks noGrp="1" noChangeArrowheads="1"/>
          </p:cNvSpPr>
          <p:nvPr>
            <p:ph idx="1"/>
          </p:nvPr>
        </p:nvSpPr>
        <p:spPr/>
        <p:txBody>
          <a:bodyPr/>
          <a:lstStyle/>
          <a:p>
            <a:r>
              <a:rPr lang="en-US">
                <a:ea typeface="ＭＳ Ｐゴシック" panose="020B0600070205080204" pitchFamily="34" charset="-128"/>
              </a:rPr>
              <a:t>Neither of these models is true to life</a:t>
            </a:r>
          </a:p>
          <a:p>
            <a:r>
              <a:rPr lang="en-US">
                <a:ea typeface="ＭＳ Ｐゴシック" panose="020B0600070205080204" pitchFamily="34" charset="-128"/>
              </a:rPr>
              <a:t>In reality, feedback between all stages</a:t>
            </a:r>
          </a:p>
          <a:p>
            <a:pPr lvl="1"/>
            <a:r>
              <a:rPr lang="en-US">
                <a:ea typeface="ＭＳ Ｐゴシック" panose="020B0600070205080204" pitchFamily="34" charset="-128"/>
              </a:rPr>
              <a:t>Specifications will demand refined requirements </a:t>
            </a:r>
          </a:p>
          <a:p>
            <a:pPr lvl="1"/>
            <a:r>
              <a:rPr lang="en-US">
                <a:ea typeface="ＭＳ Ｐゴシック" panose="020B0600070205080204" pitchFamily="34" charset="-128"/>
              </a:rPr>
              <a:t>Design can affect the specification</a:t>
            </a:r>
          </a:p>
          <a:p>
            <a:pPr lvl="1"/>
            <a:r>
              <a:rPr lang="en-US">
                <a:ea typeface="ＭＳ Ｐゴシック" panose="020B0600070205080204" pitchFamily="34" charset="-128"/>
              </a:rPr>
              <a:t>Coding problems can affect the design</a:t>
            </a:r>
          </a:p>
          <a:p>
            <a:pPr lvl="1"/>
            <a:r>
              <a:rPr lang="en-US">
                <a:ea typeface="ＭＳ Ｐゴシック" panose="020B0600070205080204" pitchFamily="34" charset="-128"/>
              </a:rPr>
              <a:t>Final product may lead to changes in requirements</a:t>
            </a:r>
          </a:p>
          <a:p>
            <a:pPr lvl="2"/>
            <a:r>
              <a:rPr lang="en-US">
                <a:ea typeface="ＭＳ Ｐゴシック" panose="020B0600070205080204" pitchFamily="34" charset="-128"/>
              </a:rPr>
              <a:t>I.e., the initial requirements weren’t right!</a:t>
            </a:r>
          </a:p>
          <a:p>
            <a:r>
              <a:rPr lang="en-US">
                <a:ea typeface="ＭＳ Ｐゴシック" panose="020B0600070205080204" pitchFamily="34" charset="-128"/>
              </a:rPr>
              <a:t>Waterfall model with “feedback loops”</a:t>
            </a:r>
          </a:p>
        </p:txBody>
      </p:sp>
    </p:spTree>
    <p:extLst>
      <p:ext uri="{BB962C8B-B14F-4D97-AF65-F5344CB8AC3E}">
        <p14:creationId xmlns:p14="http://schemas.microsoft.com/office/powerpoint/2010/main" val="24707670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2"/>
          <p:cNvSpPr>
            <a:spLocks noGrp="1" noChangeArrowheads="1"/>
          </p:cNvSpPr>
          <p:nvPr>
            <p:ph type="title"/>
          </p:nvPr>
        </p:nvSpPr>
        <p:spPr/>
        <p:txBody>
          <a:bodyPr/>
          <a:lstStyle/>
          <a:p>
            <a:r>
              <a:rPr lang="en-US">
                <a:ea typeface="ＭＳ Ｐゴシック" panose="020B0600070205080204" pitchFamily="34" charset="-128"/>
              </a:rPr>
              <a:t>What to Do?</a:t>
            </a:r>
          </a:p>
        </p:txBody>
      </p:sp>
      <p:sp>
        <p:nvSpPr>
          <p:cNvPr id="29701" name="Rectangle 3"/>
          <p:cNvSpPr>
            <a:spLocks noGrp="1" noChangeArrowheads="1"/>
          </p:cNvSpPr>
          <p:nvPr>
            <p:ph idx="1"/>
          </p:nvPr>
        </p:nvSpPr>
        <p:spPr/>
        <p:txBody>
          <a:bodyPr/>
          <a:lstStyle/>
          <a:p>
            <a:r>
              <a:rPr lang="en-US">
                <a:ea typeface="ＭＳ Ｐゴシック" panose="020B0600070205080204" pitchFamily="34" charset="-128"/>
              </a:rPr>
              <a:t>Accept that later stages may force changes in earlier decisions</a:t>
            </a:r>
          </a:p>
          <a:p>
            <a:endParaRPr lang="en-US">
              <a:ea typeface="ＭＳ Ｐゴシック" panose="020B0600070205080204" pitchFamily="34" charset="-128"/>
            </a:endParaRPr>
          </a:p>
          <a:p>
            <a:r>
              <a:rPr lang="en-US">
                <a:ea typeface="ＭＳ Ｐゴシック" panose="020B0600070205080204" pitchFamily="34" charset="-128"/>
              </a:rPr>
              <a:t>And plan for it</a:t>
            </a:r>
          </a:p>
          <a:p>
            <a:endParaRPr lang="en-US">
              <a:ea typeface="ＭＳ Ｐゴシック" panose="020B0600070205080204" pitchFamily="34" charset="-128"/>
            </a:endParaRPr>
          </a:p>
          <a:p>
            <a:r>
              <a:rPr lang="en-US">
                <a:ea typeface="ＭＳ Ｐゴシック" panose="020B0600070205080204" pitchFamily="34" charset="-128"/>
              </a:rPr>
              <a:t>The key: Minimize the risk</a:t>
            </a:r>
          </a:p>
          <a:p>
            <a:pPr lvl="1"/>
            <a:r>
              <a:rPr lang="en-US">
                <a:ea typeface="ＭＳ Ｐゴシック" panose="020B0600070205080204" pitchFamily="34" charset="-128"/>
              </a:rPr>
              <a:t>Recognize which decisions may need to be revised</a:t>
            </a:r>
          </a:p>
          <a:p>
            <a:pPr lvl="1"/>
            <a:r>
              <a:rPr lang="en-US">
                <a:ea typeface="ＭＳ Ｐゴシック" panose="020B0600070205080204" pitchFamily="34" charset="-128"/>
              </a:rPr>
              <a:t>Plan to get confirmation/refutation as soon as possible</a:t>
            </a:r>
          </a:p>
          <a:p>
            <a:pPr lvl="1"/>
            <a:endParaRPr lang="en-US">
              <a:ea typeface="ＭＳ Ｐゴシック" panose="020B0600070205080204" pitchFamily="34" charset="-128"/>
            </a:endParaRPr>
          </a:p>
        </p:txBody>
      </p:sp>
    </p:spTree>
    <p:extLst>
      <p:ext uri="{BB962C8B-B14F-4D97-AF65-F5344CB8AC3E}">
        <p14:creationId xmlns:p14="http://schemas.microsoft.com/office/powerpoint/2010/main" val="11485067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2"/>
          <p:cNvSpPr>
            <a:spLocks noGrp="1" noChangeArrowheads="1"/>
          </p:cNvSpPr>
          <p:nvPr>
            <p:ph type="title"/>
          </p:nvPr>
        </p:nvSpPr>
        <p:spPr/>
        <p:txBody>
          <a:bodyPr/>
          <a:lstStyle/>
          <a:p>
            <a:r>
              <a:rPr lang="en-US">
                <a:ea typeface="ＭＳ Ｐゴシック" panose="020B0600070205080204" pitchFamily="34" charset="-128"/>
              </a:rPr>
              <a:t>Iterative Models: Plan for Change</a:t>
            </a:r>
          </a:p>
        </p:txBody>
      </p:sp>
      <p:sp>
        <p:nvSpPr>
          <p:cNvPr id="31749" name="Rectangle 3"/>
          <p:cNvSpPr>
            <a:spLocks noGrp="1" noChangeArrowheads="1"/>
          </p:cNvSpPr>
          <p:nvPr>
            <p:ph idx="1"/>
          </p:nvPr>
        </p:nvSpPr>
        <p:spPr>
          <a:xfrm>
            <a:off x="1069848" y="2093976"/>
            <a:ext cx="10058400" cy="4050792"/>
          </a:xfrm>
        </p:spPr>
        <p:txBody>
          <a:bodyPr/>
          <a:lstStyle/>
          <a:p>
            <a:pPr>
              <a:lnSpc>
                <a:spcPct val="90000"/>
              </a:lnSpc>
            </a:pPr>
            <a:r>
              <a:rPr lang="en-US" dirty="0">
                <a:ea typeface="ＭＳ Ｐゴシック" panose="020B0600070205080204" pitchFamily="34" charset="-128"/>
              </a:rPr>
              <a:t>Use the same stages as the waterfall model</a:t>
            </a:r>
          </a:p>
          <a:p>
            <a:pPr>
              <a:lnSpc>
                <a:spcPct val="90000"/>
              </a:lnSpc>
            </a:pPr>
            <a:endParaRPr lang="en-US" dirty="0">
              <a:ea typeface="ＭＳ Ｐゴシック" panose="020B0600070205080204" pitchFamily="34" charset="-128"/>
            </a:endParaRPr>
          </a:p>
          <a:p>
            <a:pPr>
              <a:lnSpc>
                <a:spcPct val="90000"/>
              </a:lnSpc>
            </a:pPr>
            <a:r>
              <a:rPr lang="en-US" dirty="0">
                <a:ea typeface="ＭＳ Ｐゴシック" panose="020B0600070205080204" pitchFamily="34" charset="-128"/>
              </a:rPr>
              <a:t>But plan to iterate the whole cycle several times</a:t>
            </a:r>
          </a:p>
          <a:p>
            <a:pPr lvl="1">
              <a:lnSpc>
                <a:spcPct val="90000"/>
              </a:lnSpc>
            </a:pPr>
            <a:r>
              <a:rPr lang="en-US" dirty="0">
                <a:ea typeface="ＭＳ Ｐゴシック" panose="020B0600070205080204" pitchFamily="34" charset="-128"/>
              </a:rPr>
              <a:t>Each cycle is a “build”</a:t>
            </a:r>
          </a:p>
          <a:p>
            <a:pPr lvl="1">
              <a:lnSpc>
                <a:spcPct val="90000"/>
              </a:lnSpc>
            </a:pPr>
            <a:r>
              <a:rPr lang="en-US" dirty="0">
                <a:ea typeface="ＭＳ Ｐゴシック" panose="020B0600070205080204" pitchFamily="34" charset="-128"/>
              </a:rPr>
              <a:t>Smaller, lighter-weight than entire product</a:t>
            </a:r>
          </a:p>
          <a:p>
            <a:pPr lvl="1">
              <a:lnSpc>
                <a:spcPct val="90000"/>
              </a:lnSpc>
            </a:pPr>
            <a:endParaRPr lang="en-US" dirty="0">
              <a:ea typeface="ＭＳ Ｐゴシック" panose="020B0600070205080204" pitchFamily="34" charset="-128"/>
            </a:endParaRPr>
          </a:p>
          <a:p>
            <a:pPr>
              <a:lnSpc>
                <a:spcPct val="90000"/>
              </a:lnSpc>
            </a:pPr>
            <a:r>
              <a:rPr lang="en-US" dirty="0">
                <a:ea typeface="ＭＳ Ｐゴシック" panose="020B0600070205080204" pitchFamily="34" charset="-128"/>
              </a:rPr>
              <a:t>Break the project into a series of builds which lead from a skeletal prototype to a finished product</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10449" y="1995500"/>
            <a:ext cx="4546911" cy="2379550"/>
          </a:xfrm>
          <a:prstGeom prst="rect">
            <a:avLst/>
          </a:prstGeom>
        </p:spPr>
      </p:pic>
    </p:spTree>
    <p:extLst>
      <p:ext uri="{BB962C8B-B14F-4D97-AF65-F5344CB8AC3E}">
        <p14:creationId xmlns:p14="http://schemas.microsoft.com/office/powerpoint/2010/main" val="22921589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2"/>
          <p:cNvSpPr>
            <a:spLocks noGrp="1" noChangeArrowheads="1"/>
          </p:cNvSpPr>
          <p:nvPr>
            <p:ph type="title"/>
          </p:nvPr>
        </p:nvSpPr>
        <p:spPr/>
        <p:txBody>
          <a:bodyPr/>
          <a:lstStyle/>
          <a:p>
            <a:r>
              <a:rPr lang="en-US">
                <a:ea typeface="ＭＳ Ｐゴシック" panose="020B0600070205080204" pitchFamily="34" charset="-128"/>
              </a:rPr>
              <a:t>Gather Requirements</a:t>
            </a:r>
          </a:p>
        </p:txBody>
      </p:sp>
      <p:sp>
        <p:nvSpPr>
          <p:cNvPr id="32773" name="Rectangle 3"/>
          <p:cNvSpPr>
            <a:spLocks noGrp="1" noChangeArrowheads="1"/>
          </p:cNvSpPr>
          <p:nvPr>
            <p:ph sz="half" idx="1"/>
          </p:nvPr>
        </p:nvSpPr>
        <p:spPr/>
        <p:txBody>
          <a:bodyPr>
            <a:normAutofit fontScale="92500" lnSpcReduction="10000"/>
          </a:bodyPr>
          <a:lstStyle/>
          <a:p>
            <a:r>
              <a:rPr lang="en-US">
                <a:ea typeface="ＭＳ Ｐゴシック" panose="020B0600070205080204" pitchFamily="34" charset="-128"/>
              </a:rPr>
              <a:t>Same idea as before</a:t>
            </a:r>
          </a:p>
          <a:p>
            <a:endParaRPr lang="en-US">
              <a:ea typeface="ＭＳ Ｐゴシック" panose="020B0600070205080204" pitchFamily="34" charset="-128"/>
            </a:endParaRPr>
          </a:p>
          <a:p>
            <a:r>
              <a:rPr lang="en-US">
                <a:ea typeface="ＭＳ Ｐゴシック" panose="020B0600070205080204" pitchFamily="34" charset="-128"/>
              </a:rPr>
              <a:t>Talk to users, find out what is needed</a:t>
            </a:r>
          </a:p>
          <a:p>
            <a:endParaRPr lang="en-US">
              <a:ea typeface="ＭＳ Ｐゴシック" panose="020B0600070205080204" pitchFamily="34" charset="-128"/>
            </a:endParaRPr>
          </a:p>
          <a:p>
            <a:r>
              <a:rPr lang="en-US">
                <a:ea typeface="ＭＳ Ｐゴシック" panose="020B0600070205080204" pitchFamily="34" charset="-128"/>
              </a:rPr>
              <a:t>But recognize diminishing returns</a:t>
            </a:r>
          </a:p>
          <a:p>
            <a:endParaRPr lang="en-US">
              <a:ea typeface="ＭＳ Ｐゴシック" panose="020B0600070205080204" pitchFamily="34" charset="-128"/>
            </a:endParaRPr>
          </a:p>
          <a:p>
            <a:r>
              <a:rPr lang="en-US">
                <a:ea typeface="ＭＳ Ｐゴシック" panose="020B0600070205080204" pitchFamily="34" charset="-128"/>
              </a:rPr>
              <a:t>Without something to show, probably can’t get full picture of requirements on the first iteration</a:t>
            </a:r>
          </a:p>
        </p:txBody>
      </p:sp>
      <p:grpSp>
        <p:nvGrpSpPr>
          <p:cNvPr id="2" name="Group 4"/>
          <p:cNvGrpSpPr>
            <a:grpSpLocks/>
          </p:cNvGrpSpPr>
          <p:nvPr/>
        </p:nvGrpSpPr>
        <p:grpSpPr bwMode="auto">
          <a:xfrm>
            <a:off x="6781800" y="2819400"/>
            <a:ext cx="2590800" cy="2362200"/>
            <a:chOff x="3312" y="1776"/>
            <a:chExt cx="1632" cy="1488"/>
          </a:xfrm>
        </p:grpSpPr>
        <p:sp>
          <p:nvSpPr>
            <p:cNvPr id="32779" name="Line 5"/>
            <p:cNvSpPr>
              <a:spLocks noChangeShapeType="1"/>
            </p:cNvSpPr>
            <p:nvPr/>
          </p:nvSpPr>
          <p:spPr bwMode="auto">
            <a:xfrm>
              <a:off x="3312" y="2688"/>
              <a:ext cx="240" cy="480"/>
            </a:xfrm>
            <a:prstGeom prst="line">
              <a:avLst/>
            </a:prstGeom>
            <a:noFill/>
            <a:ln w="38100">
              <a:solidFill>
                <a:srgbClr val="9900CC"/>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32780" name="Line 6"/>
            <p:cNvSpPr>
              <a:spLocks noChangeShapeType="1"/>
            </p:cNvSpPr>
            <p:nvPr/>
          </p:nvSpPr>
          <p:spPr bwMode="auto">
            <a:xfrm>
              <a:off x="4704" y="1968"/>
              <a:ext cx="240" cy="480"/>
            </a:xfrm>
            <a:prstGeom prst="line">
              <a:avLst/>
            </a:prstGeom>
            <a:noFill/>
            <a:ln w="38100">
              <a:solidFill>
                <a:srgbClr val="9900CC"/>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32781" name="Line 7"/>
            <p:cNvSpPr>
              <a:spLocks noChangeShapeType="1"/>
            </p:cNvSpPr>
            <p:nvPr/>
          </p:nvSpPr>
          <p:spPr bwMode="auto">
            <a:xfrm>
              <a:off x="3648" y="1776"/>
              <a:ext cx="768" cy="0"/>
            </a:xfrm>
            <a:prstGeom prst="line">
              <a:avLst/>
            </a:prstGeom>
            <a:noFill/>
            <a:ln w="38100">
              <a:solidFill>
                <a:srgbClr val="9900CC"/>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32782" name="Line 8"/>
            <p:cNvSpPr>
              <a:spLocks noChangeShapeType="1"/>
            </p:cNvSpPr>
            <p:nvPr/>
          </p:nvSpPr>
          <p:spPr bwMode="auto">
            <a:xfrm>
              <a:off x="3840" y="3264"/>
              <a:ext cx="432" cy="0"/>
            </a:xfrm>
            <a:prstGeom prst="line">
              <a:avLst/>
            </a:prstGeom>
            <a:noFill/>
            <a:ln w="38100">
              <a:solidFill>
                <a:srgbClr val="9900CC"/>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32783" name="Line 9"/>
            <p:cNvSpPr>
              <a:spLocks noChangeShapeType="1"/>
            </p:cNvSpPr>
            <p:nvPr/>
          </p:nvSpPr>
          <p:spPr bwMode="auto">
            <a:xfrm flipV="1">
              <a:off x="4752" y="2784"/>
              <a:ext cx="96" cy="240"/>
            </a:xfrm>
            <a:prstGeom prst="line">
              <a:avLst/>
            </a:prstGeom>
            <a:noFill/>
            <a:ln w="38100">
              <a:solidFill>
                <a:srgbClr val="9900CC"/>
              </a:solidFill>
              <a:round/>
              <a:headEnd/>
              <a:tailEnd/>
            </a:ln>
            <a:extLst>
              <a:ext uri="{909E8E84-426E-40DD-AFC4-6F175D3DCCD1}">
                <a14:hiddenFill xmlns:a14="http://schemas.microsoft.com/office/drawing/2010/main">
                  <a:noFill/>
                </a14:hiddenFill>
              </a:ext>
            </a:extLst>
          </p:spPr>
          <p:txBody>
            <a:bodyPr anchor="ctr"/>
            <a:lstStyle/>
            <a:p>
              <a:endParaRPr lang="en-US"/>
            </a:p>
          </p:txBody>
        </p:sp>
      </p:grpSp>
      <p:sp>
        <p:nvSpPr>
          <p:cNvPr id="95242" name="Rectangle 10"/>
          <p:cNvSpPr>
            <a:spLocks noChangeArrowheads="1"/>
          </p:cNvSpPr>
          <p:nvPr/>
        </p:nvSpPr>
        <p:spPr bwMode="auto">
          <a:xfrm>
            <a:off x="7315200" y="3276600"/>
            <a:ext cx="533400" cy="533400"/>
          </a:xfrm>
          <a:prstGeom prst="rect">
            <a:avLst/>
          </a:prstGeom>
          <a:solidFill>
            <a:srgbClr val="9900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95243" name="Rectangle 11"/>
          <p:cNvSpPr>
            <a:spLocks noChangeArrowheads="1"/>
          </p:cNvSpPr>
          <p:nvPr/>
        </p:nvSpPr>
        <p:spPr bwMode="auto">
          <a:xfrm>
            <a:off x="7620000" y="4343400"/>
            <a:ext cx="533400" cy="533400"/>
          </a:xfrm>
          <a:prstGeom prst="rect">
            <a:avLst/>
          </a:prstGeom>
          <a:solidFill>
            <a:srgbClr val="9900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95244" name="Rectangle 12"/>
          <p:cNvSpPr>
            <a:spLocks noChangeArrowheads="1"/>
          </p:cNvSpPr>
          <p:nvPr/>
        </p:nvSpPr>
        <p:spPr bwMode="auto">
          <a:xfrm>
            <a:off x="8458200" y="3581400"/>
            <a:ext cx="533400" cy="533400"/>
          </a:xfrm>
          <a:prstGeom prst="rect">
            <a:avLst/>
          </a:prstGeom>
          <a:solidFill>
            <a:srgbClr val="9900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95245" name="Rectangle 13"/>
          <p:cNvSpPr>
            <a:spLocks noChangeArrowheads="1"/>
          </p:cNvSpPr>
          <p:nvPr/>
        </p:nvSpPr>
        <p:spPr bwMode="auto">
          <a:xfrm>
            <a:off x="8305800" y="4648200"/>
            <a:ext cx="533400" cy="533400"/>
          </a:xfrm>
          <a:prstGeom prst="rect">
            <a:avLst/>
          </a:prstGeom>
          <a:solidFill>
            <a:srgbClr val="9900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Tree>
    <p:extLst>
      <p:ext uri="{BB962C8B-B14F-4D97-AF65-F5344CB8AC3E}">
        <p14:creationId xmlns:p14="http://schemas.microsoft.com/office/powerpoint/2010/main" val="32408970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par>
                          <p:cTn id="8" fill="hold" nodeType="afterGroup">
                            <p:stCondLst>
                              <p:cond delay="500"/>
                            </p:stCondLst>
                            <p:childTnLst>
                              <p:par>
                                <p:cTn id="9" presetID="9" presetClass="entr" presetSubtype="0" fill="hold" grpId="0" nodeType="afterEffect">
                                  <p:stCondLst>
                                    <p:cond delay="2000"/>
                                  </p:stCondLst>
                                  <p:childTnLst>
                                    <p:set>
                                      <p:cBhvr>
                                        <p:cTn id="10" dur="1" fill="hold">
                                          <p:stCondLst>
                                            <p:cond delay="0"/>
                                          </p:stCondLst>
                                        </p:cTn>
                                        <p:tgtEl>
                                          <p:spTgt spid="95242"/>
                                        </p:tgtEl>
                                        <p:attrNameLst>
                                          <p:attrName>style.visibility</p:attrName>
                                        </p:attrNameLst>
                                      </p:cBhvr>
                                      <p:to>
                                        <p:strVal val="visible"/>
                                      </p:to>
                                    </p:set>
                                    <p:animEffect transition="in" filter="dissolve">
                                      <p:cBhvr>
                                        <p:cTn id="11" dur="500"/>
                                        <p:tgtEl>
                                          <p:spTgt spid="95242"/>
                                        </p:tgtEl>
                                      </p:cBhvr>
                                    </p:animEffect>
                                  </p:childTnLst>
                                </p:cTn>
                              </p:par>
                            </p:childTnLst>
                          </p:cTn>
                        </p:par>
                        <p:par>
                          <p:cTn id="12" fill="hold" nodeType="afterGroup">
                            <p:stCondLst>
                              <p:cond delay="3000"/>
                            </p:stCondLst>
                            <p:childTnLst>
                              <p:par>
                                <p:cTn id="13" presetID="9" presetClass="entr" presetSubtype="0" fill="hold" grpId="0" nodeType="afterEffect">
                                  <p:stCondLst>
                                    <p:cond delay="2000"/>
                                  </p:stCondLst>
                                  <p:childTnLst>
                                    <p:set>
                                      <p:cBhvr>
                                        <p:cTn id="14" dur="1" fill="hold">
                                          <p:stCondLst>
                                            <p:cond delay="0"/>
                                          </p:stCondLst>
                                        </p:cTn>
                                        <p:tgtEl>
                                          <p:spTgt spid="95243"/>
                                        </p:tgtEl>
                                        <p:attrNameLst>
                                          <p:attrName>style.visibility</p:attrName>
                                        </p:attrNameLst>
                                      </p:cBhvr>
                                      <p:to>
                                        <p:strVal val="visible"/>
                                      </p:to>
                                    </p:set>
                                    <p:animEffect transition="in" filter="dissolve">
                                      <p:cBhvr>
                                        <p:cTn id="15" dur="500"/>
                                        <p:tgtEl>
                                          <p:spTgt spid="95243"/>
                                        </p:tgtEl>
                                      </p:cBhvr>
                                    </p:animEffect>
                                  </p:childTnLst>
                                </p:cTn>
                              </p:par>
                            </p:childTnLst>
                          </p:cTn>
                        </p:par>
                        <p:par>
                          <p:cTn id="16" fill="hold" nodeType="afterGroup">
                            <p:stCondLst>
                              <p:cond delay="5500"/>
                            </p:stCondLst>
                            <p:childTnLst>
                              <p:par>
                                <p:cTn id="17" presetID="9" presetClass="entr" presetSubtype="0" fill="hold" grpId="0" nodeType="afterEffect">
                                  <p:stCondLst>
                                    <p:cond delay="2000"/>
                                  </p:stCondLst>
                                  <p:childTnLst>
                                    <p:set>
                                      <p:cBhvr>
                                        <p:cTn id="18" dur="1" fill="hold">
                                          <p:stCondLst>
                                            <p:cond delay="0"/>
                                          </p:stCondLst>
                                        </p:cTn>
                                        <p:tgtEl>
                                          <p:spTgt spid="95244"/>
                                        </p:tgtEl>
                                        <p:attrNameLst>
                                          <p:attrName>style.visibility</p:attrName>
                                        </p:attrNameLst>
                                      </p:cBhvr>
                                      <p:to>
                                        <p:strVal val="visible"/>
                                      </p:to>
                                    </p:set>
                                    <p:animEffect transition="in" filter="dissolve">
                                      <p:cBhvr>
                                        <p:cTn id="19" dur="500"/>
                                        <p:tgtEl>
                                          <p:spTgt spid="95244"/>
                                        </p:tgtEl>
                                      </p:cBhvr>
                                    </p:animEffect>
                                  </p:childTnLst>
                                </p:cTn>
                              </p:par>
                            </p:childTnLst>
                          </p:cTn>
                        </p:par>
                        <p:par>
                          <p:cTn id="20" fill="hold" nodeType="afterGroup">
                            <p:stCondLst>
                              <p:cond delay="8000"/>
                            </p:stCondLst>
                            <p:childTnLst>
                              <p:par>
                                <p:cTn id="21" presetID="9" presetClass="entr" presetSubtype="0" fill="hold" grpId="0" nodeType="afterEffect">
                                  <p:stCondLst>
                                    <p:cond delay="2000"/>
                                  </p:stCondLst>
                                  <p:childTnLst>
                                    <p:set>
                                      <p:cBhvr>
                                        <p:cTn id="22" dur="1" fill="hold">
                                          <p:stCondLst>
                                            <p:cond delay="0"/>
                                          </p:stCondLst>
                                        </p:cTn>
                                        <p:tgtEl>
                                          <p:spTgt spid="95245"/>
                                        </p:tgtEl>
                                        <p:attrNameLst>
                                          <p:attrName>style.visibility</p:attrName>
                                        </p:attrNameLst>
                                      </p:cBhvr>
                                      <p:to>
                                        <p:strVal val="visible"/>
                                      </p:to>
                                    </p:set>
                                    <p:animEffect transition="in" filter="dissolve">
                                      <p:cBhvr>
                                        <p:cTn id="23" dur="500"/>
                                        <p:tgtEl>
                                          <p:spTgt spid="952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42" grpId="0" animBg="1"/>
      <p:bldP spid="95243" grpId="0" animBg="1"/>
      <p:bldP spid="95244" grpId="0" animBg="1"/>
      <p:bldP spid="9524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p:txBody>
          <a:bodyPr/>
          <a:lstStyle/>
          <a:p>
            <a:r>
              <a:rPr lang="en-US">
                <a:ea typeface="ＭＳ Ｐゴシック" panose="020B0600070205080204" pitchFamily="34" charset="-128"/>
              </a:rPr>
              <a:t>Specification</a:t>
            </a:r>
          </a:p>
        </p:txBody>
      </p:sp>
      <p:sp>
        <p:nvSpPr>
          <p:cNvPr id="33797" name="Rectangle 3"/>
          <p:cNvSpPr>
            <a:spLocks noGrp="1" noChangeArrowheads="1"/>
          </p:cNvSpPr>
          <p:nvPr>
            <p:ph type="body" sz="half" idx="1"/>
          </p:nvPr>
        </p:nvSpPr>
        <p:spPr/>
        <p:txBody>
          <a:bodyPr/>
          <a:lstStyle/>
          <a:p>
            <a:r>
              <a:rPr lang="en-US" sz="2400">
                <a:ea typeface="ＭＳ Ｐゴシック" panose="020B0600070205080204" pitchFamily="34" charset="-128"/>
              </a:rPr>
              <a:t>A written description of </a:t>
            </a:r>
            <a:r>
              <a:rPr lang="en-US" sz="2400" i="1">
                <a:ea typeface="ＭＳ Ｐゴシック" panose="020B0600070205080204" pitchFamily="34" charset="-128"/>
              </a:rPr>
              <a:t>what </a:t>
            </a:r>
            <a:r>
              <a:rPr lang="en-US" sz="2400">
                <a:ea typeface="ＭＳ Ｐゴシック" panose="020B0600070205080204" pitchFamily="34" charset="-128"/>
              </a:rPr>
              <a:t>the system does</a:t>
            </a:r>
          </a:p>
          <a:p>
            <a:pPr lvl="1"/>
            <a:r>
              <a:rPr lang="en-US" sz="2000">
                <a:ea typeface="ＭＳ Ｐゴシック" panose="020B0600070205080204" pitchFamily="34" charset="-128"/>
              </a:rPr>
              <a:t>In all circumstances</a:t>
            </a:r>
          </a:p>
          <a:p>
            <a:pPr lvl="2"/>
            <a:r>
              <a:rPr lang="en-US" sz="1800">
                <a:ea typeface="ＭＳ Ｐゴシック" panose="020B0600070205080204" pitchFamily="34" charset="-128"/>
              </a:rPr>
              <a:t>For all inputs</a:t>
            </a:r>
          </a:p>
          <a:p>
            <a:pPr lvl="2"/>
            <a:r>
              <a:rPr lang="en-US" sz="1800">
                <a:ea typeface="ＭＳ Ｐゴシック" panose="020B0600070205080204" pitchFamily="34" charset="-128"/>
              </a:rPr>
              <a:t>In each possible state</a:t>
            </a:r>
          </a:p>
          <a:p>
            <a:pPr lvl="2"/>
            <a:endParaRPr lang="en-US" sz="1800">
              <a:ea typeface="ＭＳ Ｐゴシック" panose="020B0600070205080204" pitchFamily="34" charset="-128"/>
            </a:endParaRPr>
          </a:p>
          <a:p>
            <a:r>
              <a:rPr lang="en-US" sz="2400">
                <a:ea typeface="ＭＳ Ｐゴシック" panose="020B0600070205080204" pitchFamily="34" charset="-128"/>
              </a:rPr>
              <a:t>Still need this</a:t>
            </a:r>
          </a:p>
          <a:p>
            <a:pPr lvl="1"/>
            <a:r>
              <a:rPr lang="en-US" sz="2000">
                <a:ea typeface="ＭＳ Ｐゴシック" panose="020B0600070205080204" pitchFamily="34" charset="-128"/>
              </a:rPr>
              <a:t>Worth significant time</a:t>
            </a:r>
          </a:p>
          <a:p>
            <a:pPr lvl="1"/>
            <a:endParaRPr lang="en-US" sz="2000">
              <a:ea typeface="ＭＳ Ｐゴシック" panose="020B0600070205080204" pitchFamily="34" charset="-128"/>
            </a:endParaRPr>
          </a:p>
          <a:p>
            <a:r>
              <a:rPr lang="en-US" sz="2400">
                <a:ea typeface="ＭＳ Ｐゴシック" panose="020B0600070205080204" pitchFamily="34" charset="-128"/>
              </a:rPr>
              <a:t>Recognize it will evolve</a:t>
            </a:r>
          </a:p>
          <a:p>
            <a:pPr lvl="1"/>
            <a:r>
              <a:rPr lang="en-US" sz="2000">
                <a:ea typeface="ＭＳ Ｐゴシック" panose="020B0600070205080204" pitchFamily="34" charset="-128"/>
              </a:rPr>
              <a:t>Be aware of what aspects are under-specified</a:t>
            </a:r>
          </a:p>
          <a:p>
            <a:pPr lvl="1"/>
            <a:endParaRPr lang="en-US" sz="2000">
              <a:ea typeface="ＭＳ Ｐゴシック" panose="020B0600070205080204" pitchFamily="34" charset="-128"/>
            </a:endParaRPr>
          </a:p>
        </p:txBody>
      </p:sp>
      <p:grpSp>
        <p:nvGrpSpPr>
          <p:cNvPr id="2" name="Group 4"/>
          <p:cNvGrpSpPr>
            <a:grpSpLocks/>
          </p:cNvGrpSpPr>
          <p:nvPr/>
        </p:nvGrpSpPr>
        <p:grpSpPr bwMode="auto">
          <a:xfrm>
            <a:off x="6781800" y="2819400"/>
            <a:ext cx="2590800" cy="2362200"/>
            <a:chOff x="3312" y="1776"/>
            <a:chExt cx="1632" cy="1488"/>
          </a:xfrm>
        </p:grpSpPr>
        <p:grpSp>
          <p:nvGrpSpPr>
            <p:cNvPr id="33800" name="Group 5"/>
            <p:cNvGrpSpPr>
              <a:grpSpLocks/>
            </p:cNvGrpSpPr>
            <p:nvPr/>
          </p:nvGrpSpPr>
          <p:grpSpPr bwMode="auto">
            <a:xfrm>
              <a:off x="3312" y="1776"/>
              <a:ext cx="1632" cy="1488"/>
              <a:chOff x="3312" y="1776"/>
              <a:chExt cx="1632" cy="1488"/>
            </a:xfrm>
          </p:grpSpPr>
          <p:sp>
            <p:nvSpPr>
              <p:cNvPr id="33805" name="Line 6"/>
              <p:cNvSpPr>
                <a:spLocks noChangeShapeType="1"/>
              </p:cNvSpPr>
              <p:nvPr/>
            </p:nvSpPr>
            <p:spPr bwMode="auto">
              <a:xfrm>
                <a:off x="3312" y="2688"/>
                <a:ext cx="240" cy="480"/>
              </a:xfrm>
              <a:prstGeom prst="line">
                <a:avLst/>
              </a:prstGeom>
              <a:noFill/>
              <a:ln w="38100">
                <a:solidFill>
                  <a:srgbClr val="9900CC"/>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33806" name="Line 7"/>
              <p:cNvSpPr>
                <a:spLocks noChangeShapeType="1"/>
              </p:cNvSpPr>
              <p:nvPr/>
            </p:nvSpPr>
            <p:spPr bwMode="auto">
              <a:xfrm>
                <a:off x="4704" y="1968"/>
                <a:ext cx="240" cy="480"/>
              </a:xfrm>
              <a:prstGeom prst="line">
                <a:avLst/>
              </a:prstGeom>
              <a:noFill/>
              <a:ln w="38100">
                <a:solidFill>
                  <a:srgbClr val="9900CC"/>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33807" name="Line 8"/>
              <p:cNvSpPr>
                <a:spLocks noChangeShapeType="1"/>
              </p:cNvSpPr>
              <p:nvPr/>
            </p:nvSpPr>
            <p:spPr bwMode="auto">
              <a:xfrm>
                <a:off x="3648" y="1776"/>
                <a:ext cx="768" cy="0"/>
              </a:xfrm>
              <a:prstGeom prst="line">
                <a:avLst/>
              </a:prstGeom>
              <a:noFill/>
              <a:ln w="38100">
                <a:solidFill>
                  <a:srgbClr val="9900CC"/>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33808" name="Line 9"/>
              <p:cNvSpPr>
                <a:spLocks noChangeShapeType="1"/>
              </p:cNvSpPr>
              <p:nvPr/>
            </p:nvSpPr>
            <p:spPr bwMode="auto">
              <a:xfrm>
                <a:off x="3840" y="3264"/>
                <a:ext cx="432" cy="0"/>
              </a:xfrm>
              <a:prstGeom prst="line">
                <a:avLst/>
              </a:prstGeom>
              <a:noFill/>
              <a:ln w="38100">
                <a:solidFill>
                  <a:srgbClr val="9900CC"/>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33809" name="Line 10"/>
              <p:cNvSpPr>
                <a:spLocks noChangeShapeType="1"/>
              </p:cNvSpPr>
              <p:nvPr/>
            </p:nvSpPr>
            <p:spPr bwMode="auto">
              <a:xfrm flipV="1">
                <a:off x="4752" y="2784"/>
                <a:ext cx="96" cy="240"/>
              </a:xfrm>
              <a:prstGeom prst="line">
                <a:avLst/>
              </a:prstGeom>
              <a:noFill/>
              <a:ln w="38100">
                <a:solidFill>
                  <a:srgbClr val="9900CC"/>
                </a:solidFill>
                <a:round/>
                <a:headEnd/>
                <a:tailEnd/>
              </a:ln>
              <a:extLst>
                <a:ext uri="{909E8E84-426E-40DD-AFC4-6F175D3DCCD1}">
                  <a14:hiddenFill xmlns:a14="http://schemas.microsoft.com/office/drawing/2010/main">
                    <a:noFill/>
                  </a14:hiddenFill>
                </a:ext>
              </a:extLst>
            </p:spPr>
            <p:txBody>
              <a:bodyPr anchor="ctr"/>
              <a:lstStyle/>
              <a:p>
                <a:endParaRPr lang="en-US"/>
              </a:p>
            </p:txBody>
          </p:sp>
        </p:grpSp>
        <p:sp>
          <p:nvSpPr>
            <p:cNvPr id="33801" name="Rectangle 11"/>
            <p:cNvSpPr>
              <a:spLocks noChangeArrowheads="1"/>
            </p:cNvSpPr>
            <p:nvPr/>
          </p:nvSpPr>
          <p:spPr bwMode="auto">
            <a:xfrm>
              <a:off x="3648" y="2064"/>
              <a:ext cx="336" cy="336"/>
            </a:xfrm>
            <a:prstGeom prst="rect">
              <a:avLst/>
            </a:prstGeom>
            <a:solidFill>
              <a:srgbClr val="9900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3802" name="Rectangle 12"/>
            <p:cNvSpPr>
              <a:spLocks noChangeArrowheads="1"/>
            </p:cNvSpPr>
            <p:nvPr/>
          </p:nvSpPr>
          <p:spPr bwMode="auto">
            <a:xfrm>
              <a:off x="3840" y="2736"/>
              <a:ext cx="336" cy="336"/>
            </a:xfrm>
            <a:prstGeom prst="rect">
              <a:avLst/>
            </a:prstGeom>
            <a:solidFill>
              <a:srgbClr val="9900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3803" name="Rectangle 13"/>
            <p:cNvSpPr>
              <a:spLocks noChangeArrowheads="1"/>
            </p:cNvSpPr>
            <p:nvPr/>
          </p:nvSpPr>
          <p:spPr bwMode="auto">
            <a:xfrm>
              <a:off x="4368" y="2256"/>
              <a:ext cx="336" cy="336"/>
            </a:xfrm>
            <a:prstGeom prst="rect">
              <a:avLst/>
            </a:prstGeom>
            <a:solidFill>
              <a:srgbClr val="9900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3804" name="Rectangle 14"/>
            <p:cNvSpPr>
              <a:spLocks noChangeArrowheads="1"/>
            </p:cNvSpPr>
            <p:nvPr/>
          </p:nvSpPr>
          <p:spPr bwMode="auto">
            <a:xfrm>
              <a:off x="4272" y="2928"/>
              <a:ext cx="336" cy="336"/>
            </a:xfrm>
            <a:prstGeom prst="rect">
              <a:avLst/>
            </a:prstGeom>
            <a:solidFill>
              <a:srgbClr val="9900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grpSp>
      <p:sp>
        <p:nvSpPr>
          <p:cNvPr id="96271" name="AutoShape 15"/>
          <p:cNvSpPr>
            <a:spLocks noChangeArrowheads="1"/>
          </p:cNvSpPr>
          <p:nvPr/>
        </p:nvSpPr>
        <p:spPr bwMode="auto">
          <a:xfrm>
            <a:off x="6629400" y="2819400"/>
            <a:ext cx="2819400" cy="2362200"/>
          </a:xfrm>
          <a:prstGeom prst="flowChartPreparation">
            <a:avLst/>
          </a:prstGeom>
          <a:solidFill>
            <a:srgbClr val="9900CC"/>
          </a:solidFill>
          <a:ln w="38100">
            <a:solidFill>
              <a:srgbClr val="9900CC"/>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Tree>
    <p:extLst>
      <p:ext uri="{BB962C8B-B14F-4D97-AF65-F5344CB8AC3E}">
        <p14:creationId xmlns:p14="http://schemas.microsoft.com/office/powerpoint/2010/main" val="28939578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6271"/>
                                        </p:tgtEl>
                                        <p:attrNameLst>
                                          <p:attrName>style.visibility</p:attrName>
                                        </p:attrNameLst>
                                      </p:cBhvr>
                                      <p:to>
                                        <p:strVal val="visible"/>
                                      </p:to>
                                    </p:set>
                                    <p:animEffect transition="in" filter="dissolve">
                                      <p:cBhvr>
                                        <p:cTn id="12" dur="500"/>
                                        <p:tgtEl>
                                          <p:spTgt spid="962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71"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Rectangle 2"/>
          <p:cNvSpPr>
            <a:spLocks noGrp="1" noChangeArrowheads="1"/>
          </p:cNvSpPr>
          <p:nvPr>
            <p:ph type="title"/>
          </p:nvPr>
        </p:nvSpPr>
        <p:spPr/>
        <p:txBody>
          <a:bodyPr/>
          <a:lstStyle/>
          <a:p>
            <a:r>
              <a:rPr lang="en-US">
                <a:ea typeface="ＭＳ Ｐゴシック" panose="020B0600070205080204" pitchFamily="34" charset="-128"/>
              </a:rPr>
              <a:t>Design</a:t>
            </a:r>
          </a:p>
        </p:txBody>
      </p:sp>
      <p:sp>
        <p:nvSpPr>
          <p:cNvPr id="34821" name="Rectangle 3"/>
          <p:cNvSpPr>
            <a:spLocks noGrp="1" noChangeArrowheads="1"/>
          </p:cNvSpPr>
          <p:nvPr>
            <p:ph type="body" sz="half" idx="1"/>
          </p:nvPr>
        </p:nvSpPr>
        <p:spPr/>
        <p:txBody>
          <a:bodyPr/>
          <a:lstStyle/>
          <a:p>
            <a:r>
              <a:rPr lang="en-US" sz="2400">
                <a:ea typeface="ＭＳ Ｐゴシック" panose="020B0600070205080204" pitchFamily="34" charset="-128"/>
              </a:rPr>
              <a:t>Decompose system into modules and specify interfaces</a:t>
            </a:r>
          </a:p>
          <a:p>
            <a:endParaRPr lang="en-US" sz="2400">
              <a:ea typeface="ＭＳ Ｐゴシック" panose="020B0600070205080204" pitchFamily="34" charset="-128"/>
            </a:endParaRPr>
          </a:p>
          <a:p>
            <a:r>
              <a:rPr lang="en-US" sz="2400">
                <a:ea typeface="ＭＳ Ｐゴシック" panose="020B0600070205080204" pitchFamily="34" charset="-128"/>
              </a:rPr>
              <a:t>Design for change</a:t>
            </a:r>
          </a:p>
          <a:p>
            <a:r>
              <a:rPr lang="en-US" sz="2400">
                <a:ea typeface="ＭＳ Ｐゴシック" panose="020B0600070205080204" pitchFamily="34" charset="-128"/>
              </a:rPr>
              <a:t>Which parts are most likely to change? </a:t>
            </a:r>
          </a:p>
          <a:p>
            <a:pPr lvl="1"/>
            <a:r>
              <a:rPr lang="en-US" sz="2000">
                <a:ea typeface="ＭＳ Ｐゴシック" panose="020B0600070205080204" pitchFamily="34" charset="-128"/>
              </a:rPr>
              <a:t>Put abstraction there</a:t>
            </a:r>
          </a:p>
          <a:p>
            <a:endParaRPr lang="en-US" sz="2400">
              <a:ea typeface="ＭＳ Ｐゴシック" panose="020B0600070205080204" pitchFamily="34" charset="-128"/>
            </a:endParaRPr>
          </a:p>
          <a:p>
            <a:endParaRPr lang="en-US" sz="2400">
              <a:ea typeface="ＭＳ Ｐゴシック" panose="020B0600070205080204" pitchFamily="34" charset="-128"/>
            </a:endParaRPr>
          </a:p>
        </p:txBody>
      </p:sp>
      <p:sp>
        <p:nvSpPr>
          <p:cNvPr id="34822" name="AutoShape 4"/>
          <p:cNvSpPr>
            <a:spLocks noChangeArrowheads="1"/>
          </p:cNvSpPr>
          <p:nvPr/>
        </p:nvSpPr>
        <p:spPr bwMode="auto">
          <a:xfrm>
            <a:off x="6629400" y="2819400"/>
            <a:ext cx="2819400" cy="2362200"/>
          </a:xfrm>
          <a:prstGeom prst="flowChartPreparation">
            <a:avLst/>
          </a:prstGeom>
          <a:solidFill>
            <a:srgbClr val="9900CC"/>
          </a:solidFill>
          <a:ln w="38100">
            <a:solidFill>
              <a:srgbClr val="9900CC"/>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grpSp>
        <p:nvGrpSpPr>
          <p:cNvPr id="2" name="Group 5"/>
          <p:cNvGrpSpPr>
            <a:grpSpLocks/>
          </p:cNvGrpSpPr>
          <p:nvPr/>
        </p:nvGrpSpPr>
        <p:grpSpPr bwMode="auto">
          <a:xfrm>
            <a:off x="6842125" y="2819400"/>
            <a:ext cx="2393950" cy="2362200"/>
            <a:chOff x="3350" y="1776"/>
            <a:chExt cx="1508" cy="1488"/>
          </a:xfrm>
        </p:grpSpPr>
        <p:sp>
          <p:nvSpPr>
            <p:cNvPr id="34824" name="AutoShape 6"/>
            <p:cNvSpPr>
              <a:spLocks noChangeArrowheads="1"/>
            </p:cNvSpPr>
            <p:nvPr/>
          </p:nvSpPr>
          <p:spPr bwMode="auto">
            <a:xfrm flipV="1">
              <a:off x="3552" y="1776"/>
              <a:ext cx="1056" cy="768"/>
            </a:xfrm>
            <a:prstGeom prst="triangle">
              <a:avLst>
                <a:gd name="adj" fmla="val 50000"/>
              </a:avLst>
            </a:prstGeom>
            <a:solidFill>
              <a:srgbClr val="9900CC"/>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4825" name="AutoShape 7"/>
            <p:cNvSpPr>
              <a:spLocks noChangeArrowheads="1"/>
            </p:cNvSpPr>
            <p:nvPr/>
          </p:nvSpPr>
          <p:spPr bwMode="auto">
            <a:xfrm>
              <a:off x="3552" y="2544"/>
              <a:ext cx="1056" cy="720"/>
            </a:xfrm>
            <a:prstGeom prst="triangle">
              <a:avLst>
                <a:gd name="adj" fmla="val 50000"/>
              </a:avLst>
            </a:prstGeom>
            <a:solidFill>
              <a:srgbClr val="9900CC"/>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4826" name="AutoShape 8"/>
            <p:cNvSpPr>
              <a:spLocks noChangeArrowheads="1"/>
            </p:cNvSpPr>
            <p:nvPr/>
          </p:nvSpPr>
          <p:spPr bwMode="auto">
            <a:xfrm rot="3802291">
              <a:off x="3318" y="2333"/>
              <a:ext cx="841" cy="778"/>
            </a:xfrm>
            <a:prstGeom prst="triangle">
              <a:avLst>
                <a:gd name="adj" fmla="val 50000"/>
              </a:avLst>
            </a:prstGeom>
            <a:solidFill>
              <a:srgbClr val="9900CC"/>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4827" name="AutoShape 9"/>
            <p:cNvSpPr>
              <a:spLocks noChangeArrowheads="1"/>
            </p:cNvSpPr>
            <p:nvPr/>
          </p:nvSpPr>
          <p:spPr bwMode="auto">
            <a:xfrm rot="17797709" flipH="1">
              <a:off x="4025" y="2311"/>
              <a:ext cx="839" cy="826"/>
            </a:xfrm>
            <a:prstGeom prst="triangle">
              <a:avLst>
                <a:gd name="adj" fmla="val 50000"/>
              </a:avLst>
            </a:prstGeom>
            <a:solidFill>
              <a:srgbClr val="9900CC"/>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4828" name="AutoShape 10"/>
            <p:cNvSpPr>
              <a:spLocks noChangeArrowheads="1"/>
            </p:cNvSpPr>
            <p:nvPr/>
          </p:nvSpPr>
          <p:spPr bwMode="auto">
            <a:xfrm rot="17797709" flipV="1">
              <a:off x="3334" y="1939"/>
              <a:ext cx="816" cy="773"/>
            </a:xfrm>
            <a:prstGeom prst="triangle">
              <a:avLst>
                <a:gd name="adj" fmla="val 44750"/>
              </a:avLst>
            </a:prstGeom>
            <a:solidFill>
              <a:srgbClr val="9900CC"/>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4829" name="AutoShape 11"/>
            <p:cNvSpPr>
              <a:spLocks noChangeArrowheads="1"/>
            </p:cNvSpPr>
            <p:nvPr/>
          </p:nvSpPr>
          <p:spPr bwMode="auto">
            <a:xfrm rot="3802291" flipH="1" flipV="1">
              <a:off x="4017" y="1938"/>
              <a:ext cx="864" cy="819"/>
            </a:xfrm>
            <a:prstGeom prst="triangle">
              <a:avLst>
                <a:gd name="adj" fmla="val 48042"/>
              </a:avLst>
            </a:prstGeom>
            <a:solidFill>
              <a:srgbClr val="9900CC"/>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grpSp>
    </p:spTree>
    <p:extLst>
      <p:ext uri="{BB962C8B-B14F-4D97-AF65-F5344CB8AC3E}">
        <p14:creationId xmlns:p14="http://schemas.microsoft.com/office/powerpoint/2010/main" val="35424480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p:txBody>
          <a:bodyPr/>
          <a:lstStyle/>
          <a:p>
            <a:r>
              <a:rPr lang="en-US">
                <a:ea typeface="ＭＳ Ｐゴシック" panose="020B0600070205080204" pitchFamily="34" charset="-128"/>
              </a:rPr>
              <a:t>Waterfall Process Phases</a:t>
            </a:r>
          </a:p>
        </p:txBody>
      </p:sp>
      <p:sp>
        <p:nvSpPr>
          <p:cNvPr id="1028" name="Text Box 4"/>
          <p:cNvSpPr txBox="1">
            <a:spLocks noChangeArrowheads="1"/>
          </p:cNvSpPr>
          <p:nvPr/>
        </p:nvSpPr>
        <p:spPr bwMode="auto">
          <a:xfrm>
            <a:off x="1981200" y="1752601"/>
            <a:ext cx="3505200" cy="473075"/>
          </a:xfrm>
          <a:prstGeom prst="rect">
            <a:avLst/>
          </a:prstGeom>
          <a:solidFill>
            <a:schemeClr val="hlink"/>
          </a:solidFill>
          <a:ln w="15875">
            <a:solidFill>
              <a:schemeClr val="tx1"/>
            </a:solidFill>
            <a:miter lim="800000"/>
            <a:headEnd/>
            <a:tailEnd/>
          </a:ln>
        </p:spPr>
        <p:txBody>
          <a:bodyPr>
            <a:spAutoFit/>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spcBef>
                <a:spcPct val="50000"/>
              </a:spcBef>
            </a:pPr>
            <a:r>
              <a:rPr lang="en-US" dirty="0"/>
              <a:t>Gather Requirements</a:t>
            </a:r>
          </a:p>
        </p:txBody>
      </p:sp>
      <p:sp>
        <p:nvSpPr>
          <p:cNvPr id="1029" name="Text Box 5"/>
          <p:cNvSpPr txBox="1">
            <a:spLocks noChangeArrowheads="1"/>
          </p:cNvSpPr>
          <p:nvPr/>
        </p:nvSpPr>
        <p:spPr bwMode="auto">
          <a:xfrm>
            <a:off x="2743200" y="2743201"/>
            <a:ext cx="2133600" cy="473075"/>
          </a:xfrm>
          <a:prstGeom prst="rect">
            <a:avLst/>
          </a:prstGeom>
          <a:solidFill>
            <a:schemeClr val="hlink"/>
          </a:solidFill>
          <a:ln w="15875">
            <a:solidFill>
              <a:schemeClr val="tx1"/>
            </a:solidFill>
            <a:miter lim="800000"/>
            <a:headEnd/>
            <a:tailEnd/>
          </a:ln>
        </p:spPr>
        <p:txBody>
          <a:bodyPr>
            <a:spAutoFit/>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spcBef>
                <a:spcPct val="50000"/>
              </a:spcBef>
            </a:pPr>
            <a:r>
              <a:rPr lang="en-US" dirty="0"/>
              <a:t>Specification</a:t>
            </a:r>
          </a:p>
        </p:txBody>
      </p:sp>
      <p:sp>
        <p:nvSpPr>
          <p:cNvPr id="1030" name="Text Box 6"/>
          <p:cNvSpPr txBox="1">
            <a:spLocks noChangeArrowheads="1"/>
          </p:cNvSpPr>
          <p:nvPr/>
        </p:nvSpPr>
        <p:spPr bwMode="auto">
          <a:xfrm>
            <a:off x="3657600" y="3657601"/>
            <a:ext cx="1447800" cy="473075"/>
          </a:xfrm>
          <a:prstGeom prst="rect">
            <a:avLst/>
          </a:prstGeom>
          <a:solidFill>
            <a:schemeClr val="hlink"/>
          </a:solidFill>
          <a:ln w="15875">
            <a:solidFill>
              <a:schemeClr val="tx1"/>
            </a:solidFill>
            <a:miter lim="800000"/>
            <a:headEnd/>
            <a:tailEnd/>
          </a:ln>
        </p:spPr>
        <p:txBody>
          <a:bodyPr>
            <a:spAutoFit/>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spcBef>
                <a:spcPct val="50000"/>
              </a:spcBef>
            </a:pPr>
            <a:r>
              <a:rPr lang="en-US" dirty="0"/>
              <a:t>Design</a:t>
            </a:r>
          </a:p>
        </p:txBody>
      </p:sp>
      <p:sp>
        <p:nvSpPr>
          <p:cNvPr id="1031" name="Text Box 7"/>
          <p:cNvSpPr txBox="1">
            <a:spLocks noChangeArrowheads="1"/>
          </p:cNvSpPr>
          <p:nvPr/>
        </p:nvSpPr>
        <p:spPr bwMode="auto">
          <a:xfrm>
            <a:off x="4648200" y="4495801"/>
            <a:ext cx="2438400" cy="473075"/>
          </a:xfrm>
          <a:prstGeom prst="rect">
            <a:avLst/>
          </a:prstGeom>
          <a:solidFill>
            <a:schemeClr val="hlink"/>
          </a:solidFill>
          <a:ln w="15875">
            <a:solidFill>
              <a:schemeClr val="tx1"/>
            </a:solidFill>
            <a:miter lim="800000"/>
            <a:headEnd/>
            <a:tailEnd/>
          </a:ln>
        </p:spPr>
        <p:txBody>
          <a:bodyPr>
            <a:spAutoFit/>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spcBef>
                <a:spcPct val="50000"/>
              </a:spcBef>
            </a:pPr>
            <a:r>
              <a:rPr lang="en-US"/>
              <a:t>Implementation</a:t>
            </a:r>
          </a:p>
        </p:txBody>
      </p:sp>
      <p:sp>
        <p:nvSpPr>
          <p:cNvPr id="1032" name="Text Box 8"/>
          <p:cNvSpPr txBox="1">
            <a:spLocks noChangeArrowheads="1"/>
          </p:cNvSpPr>
          <p:nvPr/>
        </p:nvSpPr>
        <p:spPr bwMode="auto">
          <a:xfrm>
            <a:off x="6019800" y="5334001"/>
            <a:ext cx="1905000" cy="473075"/>
          </a:xfrm>
          <a:prstGeom prst="rect">
            <a:avLst/>
          </a:prstGeom>
          <a:solidFill>
            <a:schemeClr val="hlink"/>
          </a:solidFill>
          <a:ln w="15875">
            <a:solidFill>
              <a:schemeClr val="tx1"/>
            </a:solidFill>
            <a:miter lim="800000"/>
            <a:headEnd/>
            <a:tailEnd/>
          </a:ln>
        </p:spPr>
        <p:txBody>
          <a:bodyPr>
            <a:spAutoFit/>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spcBef>
                <a:spcPct val="50000"/>
              </a:spcBef>
            </a:pPr>
            <a:r>
              <a:rPr lang="en-US"/>
              <a:t>Integration</a:t>
            </a:r>
          </a:p>
        </p:txBody>
      </p:sp>
      <p:sp>
        <p:nvSpPr>
          <p:cNvPr id="1033" name="Text Box 9"/>
          <p:cNvSpPr txBox="1">
            <a:spLocks noChangeArrowheads="1"/>
          </p:cNvSpPr>
          <p:nvPr/>
        </p:nvSpPr>
        <p:spPr bwMode="auto">
          <a:xfrm>
            <a:off x="7543800" y="6003926"/>
            <a:ext cx="1905000" cy="473075"/>
          </a:xfrm>
          <a:prstGeom prst="rect">
            <a:avLst/>
          </a:prstGeom>
          <a:solidFill>
            <a:schemeClr val="hlink"/>
          </a:solidFill>
          <a:ln w="15875">
            <a:solidFill>
              <a:schemeClr val="tx1"/>
            </a:solidFill>
            <a:miter lim="800000"/>
            <a:headEnd/>
            <a:tailEnd/>
          </a:ln>
        </p:spPr>
        <p:txBody>
          <a:bodyPr>
            <a:spAutoFit/>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spcBef>
                <a:spcPct val="50000"/>
              </a:spcBef>
            </a:pPr>
            <a:r>
              <a:rPr lang="en-US"/>
              <a:t>Product</a:t>
            </a:r>
          </a:p>
        </p:txBody>
      </p:sp>
      <p:sp>
        <p:nvSpPr>
          <p:cNvPr id="12" name="Rectangle 14"/>
          <p:cNvSpPr>
            <a:spLocks noChangeArrowheads="1"/>
          </p:cNvSpPr>
          <p:nvPr/>
        </p:nvSpPr>
        <p:spPr bwMode="auto">
          <a:xfrm>
            <a:off x="9067800" y="1828800"/>
            <a:ext cx="1143000" cy="3962400"/>
          </a:xfrm>
          <a:prstGeom prst="rect">
            <a:avLst/>
          </a:prstGeom>
          <a:solidFill>
            <a:srgbClr val="FFB0B9"/>
          </a:solidFill>
          <a:ln w="1587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3" name="Text Box 15"/>
          <p:cNvSpPr txBox="1">
            <a:spLocks noChangeArrowheads="1"/>
          </p:cNvSpPr>
          <p:nvPr/>
        </p:nvSpPr>
        <p:spPr bwMode="auto">
          <a:xfrm>
            <a:off x="8991600" y="3581400"/>
            <a:ext cx="12573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r>
              <a:rPr lang="en-US"/>
              <a:t>Testing</a:t>
            </a:r>
          </a:p>
        </p:txBody>
      </p:sp>
    </p:spTree>
    <p:extLst>
      <p:ext uri="{BB962C8B-B14F-4D97-AF65-F5344CB8AC3E}">
        <p14:creationId xmlns:p14="http://schemas.microsoft.com/office/powerpoint/2010/main" val="29420851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AutoShape 2"/>
          <p:cNvSpPr>
            <a:spLocks noChangeArrowheads="1"/>
          </p:cNvSpPr>
          <p:nvPr/>
        </p:nvSpPr>
        <p:spPr bwMode="auto">
          <a:xfrm flipV="1">
            <a:off x="7162800" y="2133600"/>
            <a:ext cx="1676400" cy="1219200"/>
          </a:xfrm>
          <a:prstGeom prst="triangle">
            <a:avLst>
              <a:gd name="adj" fmla="val 50000"/>
            </a:avLst>
          </a:prstGeom>
          <a:solidFill>
            <a:srgbClr val="9900CC"/>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5845" name="AutoShape 3"/>
          <p:cNvSpPr>
            <a:spLocks noChangeArrowheads="1"/>
          </p:cNvSpPr>
          <p:nvPr/>
        </p:nvSpPr>
        <p:spPr bwMode="auto">
          <a:xfrm>
            <a:off x="7086600" y="4724400"/>
            <a:ext cx="1676400" cy="1143000"/>
          </a:xfrm>
          <a:prstGeom prst="triangle">
            <a:avLst>
              <a:gd name="adj" fmla="val 50000"/>
            </a:avLst>
          </a:prstGeom>
          <a:solidFill>
            <a:srgbClr val="9900CC"/>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5846" name="AutoShape 4"/>
          <p:cNvSpPr>
            <a:spLocks noChangeArrowheads="1"/>
          </p:cNvSpPr>
          <p:nvPr/>
        </p:nvSpPr>
        <p:spPr bwMode="auto">
          <a:xfrm rot="3802291">
            <a:off x="6274594" y="4012407"/>
            <a:ext cx="1335088" cy="1235075"/>
          </a:xfrm>
          <a:prstGeom prst="triangle">
            <a:avLst>
              <a:gd name="adj" fmla="val 50000"/>
            </a:avLst>
          </a:prstGeom>
          <a:solidFill>
            <a:srgbClr val="9900CC"/>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5847" name="AutoShape 5"/>
          <p:cNvSpPr>
            <a:spLocks noChangeArrowheads="1"/>
          </p:cNvSpPr>
          <p:nvPr/>
        </p:nvSpPr>
        <p:spPr bwMode="auto">
          <a:xfrm rot="17797709" flipH="1">
            <a:off x="8524082" y="3972720"/>
            <a:ext cx="1331913" cy="1311275"/>
          </a:xfrm>
          <a:prstGeom prst="triangle">
            <a:avLst>
              <a:gd name="adj" fmla="val 50000"/>
            </a:avLst>
          </a:prstGeom>
          <a:solidFill>
            <a:srgbClr val="9900CC"/>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5848" name="AutoShape 6"/>
          <p:cNvSpPr>
            <a:spLocks noChangeArrowheads="1"/>
          </p:cNvSpPr>
          <p:nvPr/>
        </p:nvSpPr>
        <p:spPr bwMode="auto">
          <a:xfrm rot="17797709" flipV="1">
            <a:off x="6214269" y="2853531"/>
            <a:ext cx="1295400" cy="1227138"/>
          </a:xfrm>
          <a:prstGeom prst="triangle">
            <a:avLst>
              <a:gd name="adj" fmla="val 44750"/>
            </a:avLst>
          </a:prstGeom>
          <a:solidFill>
            <a:srgbClr val="9900CC"/>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5849" name="AutoShape 7"/>
          <p:cNvSpPr>
            <a:spLocks noChangeArrowheads="1"/>
          </p:cNvSpPr>
          <p:nvPr/>
        </p:nvSpPr>
        <p:spPr bwMode="auto">
          <a:xfrm rot="3802291" flipH="1" flipV="1">
            <a:off x="8498682" y="2626519"/>
            <a:ext cx="1371600" cy="1300163"/>
          </a:xfrm>
          <a:prstGeom prst="triangle">
            <a:avLst>
              <a:gd name="adj" fmla="val 48042"/>
            </a:avLst>
          </a:prstGeom>
          <a:solidFill>
            <a:srgbClr val="9900CC"/>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5850" name="Rectangle 8"/>
          <p:cNvSpPr>
            <a:spLocks noGrp="1" noChangeArrowheads="1"/>
          </p:cNvSpPr>
          <p:nvPr>
            <p:ph type="title"/>
          </p:nvPr>
        </p:nvSpPr>
        <p:spPr/>
        <p:txBody>
          <a:bodyPr/>
          <a:lstStyle/>
          <a:p>
            <a:r>
              <a:rPr lang="en-US">
                <a:ea typeface="ＭＳ Ｐゴシック" panose="020B0600070205080204" pitchFamily="34" charset="-128"/>
              </a:rPr>
              <a:t>Design</a:t>
            </a:r>
          </a:p>
        </p:txBody>
      </p:sp>
      <p:sp>
        <p:nvSpPr>
          <p:cNvPr id="35851" name="Rectangle 9"/>
          <p:cNvSpPr>
            <a:spLocks noGrp="1" noChangeArrowheads="1"/>
          </p:cNvSpPr>
          <p:nvPr>
            <p:ph type="body" sz="half" idx="1"/>
          </p:nvPr>
        </p:nvSpPr>
        <p:spPr/>
        <p:txBody>
          <a:bodyPr/>
          <a:lstStyle/>
          <a:p>
            <a:r>
              <a:rPr lang="en-US" sz="2400">
                <a:ea typeface="ＭＳ Ｐゴシック" panose="020B0600070205080204" pitchFamily="34" charset="-128"/>
              </a:rPr>
              <a:t>Decompose system into modules and specify interfaces</a:t>
            </a:r>
          </a:p>
          <a:p>
            <a:endParaRPr lang="en-US" sz="2400">
              <a:ea typeface="ＭＳ Ｐゴシック" panose="020B0600070205080204" pitchFamily="34" charset="-128"/>
            </a:endParaRPr>
          </a:p>
          <a:p>
            <a:r>
              <a:rPr lang="en-US" sz="2400">
                <a:ea typeface="ＭＳ Ｐゴシック" panose="020B0600070205080204" pitchFamily="34" charset="-128"/>
              </a:rPr>
              <a:t>Which parts are most likely to change? </a:t>
            </a:r>
          </a:p>
          <a:p>
            <a:pPr lvl="1"/>
            <a:r>
              <a:rPr lang="en-US" sz="2000">
                <a:ea typeface="ＭＳ Ｐゴシック" panose="020B0600070205080204" pitchFamily="34" charset="-128"/>
              </a:rPr>
              <a:t>Put abstraction there</a:t>
            </a:r>
          </a:p>
        </p:txBody>
      </p:sp>
      <p:sp>
        <p:nvSpPr>
          <p:cNvPr id="98314" name="Line 10"/>
          <p:cNvSpPr>
            <a:spLocks noChangeShapeType="1"/>
          </p:cNvSpPr>
          <p:nvPr/>
        </p:nvSpPr>
        <p:spPr bwMode="auto">
          <a:xfrm flipV="1">
            <a:off x="6477000" y="1828800"/>
            <a:ext cx="3124200" cy="4343400"/>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98315" name="Line 11"/>
          <p:cNvSpPr>
            <a:spLocks noChangeShapeType="1"/>
          </p:cNvSpPr>
          <p:nvPr/>
        </p:nvSpPr>
        <p:spPr bwMode="auto">
          <a:xfrm flipH="1" flipV="1">
            <a:off x="6477000" y="1981200"/>
            <a:ext cx="3124200" cy="4343400"/>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98316" name="Line 12"/>
          <p:cNvSpPr>
            <a:spLocks noChangeShapeType="1"/>
          </p:cNvSpPr>
          <p:nvPr/>
        </p:nvSpPr>
        <p:spPr bwMode="auto">
          <a:xfrm flipH="1">
            <a:off x="5715000" y="4114800"/>
            <a:ext cx="4648200" cy="0"/>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nchor="ctr"/>
          <a:lstStyle/>
          <a:p>
            <a:endParaRPr lang="en-US"/>
          </a:p>
        </p:txBody>
      </p:sp>
    </p:spTree>
    <p:extLst>
      <p:ext uri="{BB962C8B-B14F-4D97-AF65-F5344CB8AC3E}">
        <p14:creationId xmlns:p14="http://schemas.microsoft.com/office/powerpoint/2010/main" val="26552123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831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9831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983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14" grpId="0" animBg="1"/>
      <p:bldP spid="98315" grpId="0" animBg="1"/>
      <p:bldP spid="98316"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AutoShape 2"/>
          <p:cNvSpPr>
            <a:spLocks noChangeArrowheads="1"/>
          </p:cNvSpPr>
          <p:nvPr/>
        </p:nvSpPr>
        <p:spPr bwMode="auto">
          <a:xfrm flipV="1">
            <a:off x="7162800" y="2133600"/>
            <a:ext cx="1676400" cy="1219200"/>
          </a:xfrm>
          <a:prstGeom prst="triangle">
            <a:avLst>
              <a:gd name="adj" fmla="val 50000"/>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6869" name="AutoShape 3"/>
          <p:cNvSpPr>
            <a:spLocks noChangeArrowheads="1"/>
          </p:cNvSpPr>
          <p:nvPr/>
        </p:nvSpPr>
        <p:spPr bwMode="auto">
          <a:xfrm>
            <a:off x="7086600" y="4724400"/>
            <a:ext cx="1676400" cy="1143000"/>
          </a:xfrm>
          <a:prstGeom prst="triangle">
            <a:avLst>
              <a:gd name="adj" fmla="val 50000"/>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6870" name="AutoShape 4"/>
          <p:cNvSpPr>
            <a:spLocks noChangeArrowheads="1"/>
          </p:cNvSpPr>
          <p:nvPr/>
        </p:nvSpPr>
        <p:spPr bwMode="auto">
          <a:xfrm rot="3802291">
            <a:off x="6274594" y="4012407"/>
            <a:ext cx="1335088" cy="1235075"/>
          </a:xfrm>
          <a:prstGeom prst="triangle">
            <a:avLst>
              <a:gd name="adj" fmla="val 50000"/>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6871" name="AutoShape 5"/>
          <p:cNvSpPr>
            <a:spLocks noChangeArrowheads="1"/>
          </p:cNvSpPr>
          <p:nvPr/>
        </p:nvSpPr>
        <p:spPr bwMode="auto">
          <a:xfrm rot="17797709" flipH="1">
            <a:off x="8524082" y="3972720"/>
            <a:ext cx="1331913" cy="1311275"/>
          </a:xfrm>
          <a:prstGeom prst="triangle">
            <a:avLst>
              <a:gd name="adj" fmla="val 50000"/>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6872" name="AutoShape 6"/>
          <p:cNvSpPr>
            <a:spLocks noChangeArrowheads="1"/>
          </p:cNvSpPr>
          <p:nvPr/>
        </p:nvSpPr>
        <p:spPr bwMode="auto">
          <a:xfrm rot="17797709" flipV="1">
            <a:off x="6214269" y="2853531"/>
            <a:ext cx="1295400" cy="1227138"/>
          </a:xfrm>
          <a:prstGeom prst="triangle">
            <a:avLst>
              <a:gd name="adj" fmla="val 44750"/>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6873" name="AutoShape 7"/>
          <p:cNvSpPr>
            <a:spLocks noChangeArrowheads="1"/>
          </p:cNvSpPr>
          <p:nvPr/>
        </p:nvSpPr>
        <p:spPr bwMode="auto">
          <a:xfrm rot="3802291" flipH="1" flipV="1">
            <a:off x="8498682" y="2626519"/>
            <a:ext cx="1371600" cy="1300163"/>
          </a:xfrm>
          <a:prstGeom prst="triangle">
            <a:avLst>
              <a:gd name="adj" fmla="val 48042"/>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6874" name="Rectangle 8"/>
          <p:cNvSpPr>
            <a:spLocks noGrp="1" noChangeArrowheads="1"/>
          </p:cNvSpPr>
          <p:nvPr>
            <p:ph type="title"/>
          </p:nvPr>
        </p:nvSpPr>
        <p:spPr/>
        <p:txBody>
          <a:bodyPr/>
          <a:lstStyle/>
          <a:p>
            <a:r>
              <a:rPr lang="en-US">
                <a:ea typeface="ＭＳ Ｐゴシック" panose="020B0600070205080204" pitchFamily="34" charset="-128"/>
              </a:rPr>
              <a:t>Design</a:t>
            </a:r>
          </a:p>
        </p:txBody>
      </p:sp>
      <p:sp>
        <p:nvSpPr>
          <p:cNvPr id="36875" name="Rectangle 9"/>
          <p:cNvSpPr>
            <a:spLocks noGrp="1" noChangeArrowheads="1"/>
          </p:cNvSpPr>
          <p:nvPr>
            <p:ph type="body" sz="half" idx="1"/>
          </p:nvPr>
        </p:nvSpPr>
        <p:spPr/>
        <p:txBody>
          <a:bodyPr/>
          <a:lstStyle/>
          <a:p>
            <a:r>
              <a:rPr lang="en-US" sz="2400">
                <a:ea typeface="ＭＳ Ｐゴシック" panose="020B0600070205080204" pitchFamily="34" charset="-128"/>
              </a:rPr>
              <a:t>Plan incremental development of each module</a:t>
            </a:r>
          </a:p>
          <a:p>
            <a:endParaRPr lang="en-US" sz="2400">
              <a:ea typeface="ＭＳ Ｐゴシック" panose="020B0600070205080204" pitchFamily="34" charset="-128"/>
            </a:endParaRPr>
          </a:p>
          <a:p>
            <a:r>
              <a:rPr lang="en-US" sz="2400">
                <a:ea typeface="ＭＳ Ｐゴシック" panose="020B0600070205080204" pitchFamily="34" charset="-128"/>
              </a:rPr>
              <a:t>From skeletal component to full functionality</a:t>
            </a:r>
          </a:p>
          <a:p>
            <a:endParaRPr lang="en-US" sz="2400">
              <a:ea typeface="ＭＳ Ｐゴシック" panose="020B0600070205080204" pitchFamily="34" charset="-128"/>
            </a:endParaRPr>
          </a:p>
          <a:p>
            <a:r>
              <a:rPr lang="en-US" sz="2400">
                <a:ea typeface="ＭＳ Ｐゴシック" panose="020B0600070205080204" pitchFamily="34" charset="-128"/>
              </a:rPr>
              <a:t>From most critical to least critical features</a:t>
            </a:r>
          </a:p>
        </p:txBody>
      </p:sp>
      <p:sp>
        <p:nvSpPr>
          <p:cNvPr id="103437" name="AutoShape 13"/>
          <p:cNvSpPr>
            <a:spLocks noChangeArrowheads="1"/>
          </p:cNvSpPr>
          <p:nvPr/>
        </p:nvSpPr>
        <p:spPr bwMode="auto">
          <a:xfrm flipV="1">
            <a:off x="7620000" y="2819400"/>
            <a:ext cx="762000" cy="533400"/>
          </a:xfrm>
          <a:prstGeom prst="triangle">
            <a:avLst>
              <a:gd name="adj" fmla="val 50000"/>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03438" name="AutoShape 14"/>
          <p:cNvSpPr>
            <a:spLocks noChangeArrowheads="1"/>
          </p:cNvSpPr>
          <p:nvPr/>
        </p:nvSpPr>
        <p:spPr bwMode="auto">
          <a:xfrm flipV="1">
            <a:off x="7391400" y="2438400"/>
            <a:ext cx="1219200" cy="914400"/>
          </a:xfrm>
          <a:prstGeom prst="triangle">
            <a:avLst>
              <a:gd name="adj" fmla="val 50000"/>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03439" name="AutoShape 15"/>
          <p:cNvSpPr>
            <a:spLocks noChangeArrowheads="1"/>
          </p:cNvSpPr>
          <p:nvPr/>
        </p:nvSpPr>
        <p:spPr bwMode="auto">
          <a:xfrm flipV="1">
            <a:off x="7162800" y="2133600"/>
            <a:ext cx="1676400" cy="1219200"/>
          </a:xfrm>
          <a:prstGeom prst="triangle">
            <a:avLst>
              <a:gd name="adj" fmla="val 50000"/>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Tree>
    <p:extLst>
      <p:ext uri="{BB962C8B-B14F-4D97-AF65-F5344CB8AC3E}">
        <p14:creationId xmlns:p14="http://schemas.microsoft.com/office/powerpoint/2010/main" val="40943568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3437"/>
                                        </p:tgtEl>
                                        <p:attrNameLst>
                                          <p:attrName>style.visibility</p:attrName>
                                        </p:attrNameLst>
                                      </p:cBhvr>
                                      <p:to>
                                        <p:strVal val="visible"/>
                                      </p:to>
                                    </p:set>
                                    <p:animEffect transition="in" filter="dissolve">
                                      <p:cBhvr>
                                        <p:cTn id="7" dur="500"/>
                                        <p:tgtEl>
                                          <p:spTgt spid="10343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3438"/>
                                        </p:tgtEl>
                                        <p:attrNameLst>
                                          <p:attrName>style.visibility</p:attrName>
                                        </p:attrNameLst>
                                      </p:cBhvr>
                                      <p:to>
                                        <p:strVal val="visible"/>
                                      </p:to>
                                    </p:set>
                                    <p:animEffect transition="in" filter="dissolve">
                                      <p:cBhvr>
                                        <p:cTn id="12" dur="500"/>
                                        <p:tgtEl>
                                          <p:spTgt spid="10343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3439"/>
                                        </p:tgtEl>
                                        <p:attrNameLst>
                                          <p:attrName>style.visibility</p:attrName>
                                        </p:attrNameLst>
                                      </p:cBhvr>
                                      <p:to>
                                        <p:strVal val="visible"/>
                                      </p:to>
                                    </p:set>
                                    <p:animEffect transition="in" filter="dissolve">
                                      <p:cBhvr>
                                        <p:cTn id="17" dur="500"/>
                                        <p:tgtEl>
                                          <p:spTgt spid="1034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37" grpId="0" animBg="1"/>
      <p:bldP spid="103438" grpId="0" animBg="1"/>
      <p:bldP spid="103439"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2"/>
          <p:cNvSpPr>
            <a:spLocks noGrp="1" noChangeArrowheads="1"/>
          </p:cNvSpPr>
          <p:nvPr>
            <p:ph type="title"/>
          </p:nvPr>
        </p:nvSpPr>
        <p:spPr/>
        <p:txBody>
          <a:bodyPr/>
          <a:lstStyle/>
          <a:p>
            <a:r>
              <a:rPr lang="en-US">
                <a:ea typeface="ＭＳ Ｐゴシック" panose="020B0600070205080204" pitchFamily="34" charset="-128"/>
              </a:rPr>
              <a:t>Implementation: Build 1</a:t>
            </a:r>
          </a:p>
        </p:txBody>
      </p:sp>
      <p:sp>
        <p:nvSpPr>
          <p:cNvPr id="37893" name="Rectangle 3"/>
          <p:cNvSpPr>
            <a:spLocks noGrp="1" noChangeArrowheads="1"/>
          </p:cNvSpPr>
          <p:nvPr>
            <p:ph type="body" sz="half" idx="1"/>
          </p:nvPr>
        </p:nvSpPr>
        <p:spPr/>
        <p:txBody>
          <a:bodyPr>
            <a:normAutofit fontScale="92500" lnSpcReduction="20000"/>
          </a:bodyPr>
          <a:lstStyle/>
          <a:p>
            <a:pPr>
              <a:lnSpc>
                <a:spcPct val="90000"/>
              </a:lnSpc>
            </a:pPr>
            <a:r>
              <a:rPr lang="en-US">
                <a:ea typeface="ＭＳ Ｐゴシック" panose="020B0600070205080204" pitchFamily="34" charset="-128"/>
              </a:rPr>
              <a:t>Get a skeletal system working</a:t>
            </a:r>
          </a:p>
          <a:p>
            <a:pPr>
              <a:lnSpc>
                <a:spcPct val="90000"/>
              </a:lnSpc>
            </a:pPr>
            <a:endParaRPr lang="en-US">
              <a:ea typeface="ＭＳ Ｐゴシック" panose="020B0600070205080204" pitchFamily="34" charset="-128"/>
            </a:endParaRPr>
          </a:p>
          <a:p>
            <a:pPr>
              <a:lnSpc>
                <a:spcPct val="90000"/>
              </a:lnSpc>
            </a:pPr>
            <a:r>
              <a:rPr lang="en-US">
                <a:ea typeface="ＭＳ Ｐゴシック" panose="020B0600070205080204" pitchFamily="34" charset="-128"/>
              </a:rPr>
              <a:t>All the pieces are there, but none of them do very much</a:t>
            </a:r>
          </a:p>
          <a:p>
            <a:pPr>
              <a:lnSpc>
                <a:spcPct val="90000"/>
              </a:lnSpc>
            </a:pPr>
            <a:endParaRPr lang="en-US">
              <a:ea typeface="ＭＳ Ｐゴシック" panose="020B0600070205080204" pitchFamily="34" charset="-128"/>
            </a:endParaRPr>
          </a:p>
          <a:p>
            <a:pPr>
              <a:lnSpc>
                <a:spcPct val="90000"/>
              </a:lnSpc>
            </a:pPr>
            <a:r>
              <a:rPr lang="en-US">
                <a:ea typeface="ＭＳ Ｐゴシック" panose="020B0600070205080204" pitchFamily="34" charset="-128"/>
              </a:rPr>
              <a:t>But the interfaces are implemented</a:t>
            </a:r>
          </a:p>
          <a:p>
            <a:pPr>
              <a:lnSpc>
                <a:spcPct val="90000"/>
              </a:lnSpc>
            </a:pPr>
            <a:endParaRPr lang="en-US">
              <a:ea typeface="ＭＳ Ｐゴシック" panose="020B0600070205080204" pitchFamily="34" charset="-128"/>
            </a:endParaRPr>
          </a:p>
          <a:p>
            <a:pPr>
              <a:lnSpc>
                <a:spcPct val="90000"/>
              </a:lnSpc>
            </a:pPr>
            <a:r>
              <a:rPr lang="en-US">
                <a:ea typeface="ＭＳ Ｐゴシック" panose="020B0600070205080204" pitchFamily="34" charset="-128"/>
              </a:rPr>
              <a:t>This allows</a:t>
            </a:r>
          </a:p>
          <a:p>
            <a:pPr lvl="1">
              <a:lnSpc>
                <a:spcPct val="90000"/>
              </a:lnSpc>
            </a:pPr>
            <a:r>
              <a:rPr lang="en-US">
                <a:ea typeface="ＭＳ Ｐゴシック" panose="020B0600070205080204" pitchFamily="34" charset="-128"/>
              </a:rPr>
              <a:t>A complete system to be built</a:t>
            </a:r>
          </a:p>
          <a:p>
            <a:pPr lvl="1">
              <a:lnSpc>
                <a:spcPct val="90000"/>
              </a:lnSpc>
            </a:pPr>
            <a:r>
              <a:rPr lang="en-US">
                <a:ea typeface="ＭＳ Ｐゴシック" panose="020B0600070205080204" pitchFamily="34" charset="-128"/>
              </a:rPr>
              <a:t>Development of individual components to rely on all interfaces of other components</a:t>
            </a:r>
          </a:p>
        </p:txBody>
      </p:sp>
      <p:sp>
        <p:nvSpPr>
          <p:cNvPr id="99332" name="AutoShape 4"/>
          <p:cNvSpPr>
            <a:spLocks noChangeArrowheads="1"/>
          </p:cNvSpPr>
          <p:nvPr/>
        </p:nvSpPr>
        <p:spPr bwMode="auto">
          <a:xfrm flipV="1">
            <a:off x="7162800" y="2133600"/>
            <a:ext cx="1676400" cy="1219200"/>
          </a:xfrm>
          <a:prstGeom prst="triangle">
            <a:avLst>
              <a:gd name="adj" fmla="val 50000"/>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99333" name="AutoShape 5"/>
          <p:cNvSpPr>
            <a:spLocks noChangeArrowheads="1"/>
          </p:cNvSpPr>
          <p:nvPr/>
        </p:nvSpPr>
        <p:spPr bwMode="auto">
          <a:xfrm>
            <a:off x="7086600" y="4724400"/>
            <a:ext cx="1676400" cy="1143000"/>
          </a:xfrm>
          <a:prstGeom prst="triangle">
            <a:avLst>
              <a:gd name="adj" fmla="val 50000"/>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99334" name="AutoShape 6"/>
          <p:cNvSpPr>
            <a:spLocks noChangeArrowheads="1"/>
          </p:cNvSpPr>
          <p:nvPr/>
        </p:nvSpPr>
        <p:spPr bwMode="auto">
          <a:xfrm rot="3802291">
            <a:off x="6274594" y="4012407"/>
            <a:ext cx="1335088" cy="1235075"/>
          </a:xfrm>
          <a:prstGeom prst="triangle">
            <a:avLst>
              <a:gd name="adj" fmla="val 50000"/>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99335" name="AutoShape 7"/>
          <p:cNvSpPr>
            <a:spLocks noChangeArrowheads="1"/>
          </p:cNvSpPr>
          <p:nvPr/>
        </p:nvSpPr>
        <p:spPr bwMode="auto">
          <a:xfrm rot="17797709" flipH="1">
            <a:off x="8524082" y="3972720"/>
            <a:ext cx="1331913" cy="1311275"/>
          </a:xfrm>
          <a:prstGeom prst="triangle">
            <a:avLst>
              <a:gd name="adj" fmla="val 50000"/>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99336" name="AutoShape 8"/>
          <p:cNvSpPr>
            <a:spLocks noChangeArrowheads="1"/>
          </p:cNvSpPr>
          <p:nvPr/>
        </p:nvSpPr>
        <p:spPr bwMode="auto">
          <a:xfrm rot="17797709" flipV="1">
            <a:off x="6214269" y="2853531"/>
            <a:ext cx="1295400" cy="1227138"/>
          </a:xfrm>
          <a:prstGeom prst="triangle">
            <a:avLst>
              <a:gd name="adj" fmla="val 44750"/>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99337" name="AutoShape 9"/>
          <p:cNvSpPr>
            <a:spLocks noChangeArrowheads="1"/>
          </p:cNvSpPr>
          <p:nvPr/>
        </p:nvSpPr>
        <p:spPr bwMode="auto">
          <a:xfrm rot="3802291" flipH="1" flipV="1">
            <a:off x="8498682" y="2626519"/>
            <a:ext cx="1371600" cy="1300163"/>
          </a:xfrm>
          <a:prstGeom prst="triangle">
            <a:avLst>
              <a:gd name="adj" fmla="val 48042"/>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Tree>
    <p:extLst>
      <p:ext uri="{BB962C8B-B14F-4D97-AF65-F5344CB8AC3E}">
        <p14:creationId xmlns:p14="http://schemas.microsoft.com/office/powerpoint/2010/main" val="16031750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99332"/>
                                        </p:tgtEl>
                                        <p:attrNameLst>
                                          <p:attrName>style.visibility</p:attrName>
                                        </p:attrNameLst>
                                      </p:cBhvr>
                                      <p:to>
                                        <p:strVal val="visible"/>
                                      </p:to>
                                    </p:set>
                                    <p:animEffect transition="in" filter="checkerboard(across)">
                                      <p:cBhvr>
                                        <p:cTn id="7" dur="500"/>
                                        <p:tgtEl>
                                          <p:spTgt spid="99332"/>
                                        </p:tgtEl>
                                      </p:cBhvr>
                                    </p:animEffect>
                                  </p:childTnLst>
                                </p:cTn>
                              </p:par>
                            </p:childTnLst>
                          </p:cTn>
                        </p:par>
                        <p:par>
                          <p:cTn id="8" fill="hold" nodeType="afterGroup">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99333"/>
                                        </p:tgtEl>
                                        <p:attrNameLst>
                                          <p:attrName>style.visibility</p:attrName>
                                        </p:attrNameLst>
                                      </p:cBhvr>
                                      <p:to>
                                        <p:strVal val="visible"/>
                                      </p:to>
                                    </p:set>
                                    <p:animEffect transition="in" filter="checkerboard(across)">
                                      <p:cBhvr>
                                        <p:cTn id="11" dur="500"/>
                                        <p:tgtEl>
                                          <p:spTgt spid="99333"/>
                                        </p:tgtEl>
                                      </p:cBhvr>
                                    </p:animEffect>
                                  </p:childTnLst>
                                </p:cTn>
                              </p:par>
                            </p:childTnLst>
                          </p:cTn>
                        </p:par>
                        <p:par>
                          <p:cTn id="12" fill="hold" nodeType="afterGroup">
                            <p:stCondLst>
                              <p:cond delay="1000"/>
                            </p:stCondLst>
                            <p:childTnLst>
                              <p:par>
                                <p:cTn id="13" presetID="5" presetClass="entr" presetSubtype="10" fill="hold" grpId="0" nodeType="afterEffect">
                                  <p:stCondLst>
                                    <p:cond delay="0"/>
                                  </p:stCondLst>
                                  <p:childTnLst>
                                    <p:set>
                                      <p:cBhvr>
                                        <p:cTn id="14" dur="1" fill="hold">
                                          <p:stCondLst>
                                            <p:cond delay="0"/>
                                          </p:stCondLst>
                                        </p:cTn>
                                        <p:tgtEl>
                                          <p:spTgt spid="99334"/>
                                        </p:tgtEl>
                                        <p:attrNameLst>
                                          <p:attrName>style.visibility</p:attrName>
                                        </p:attrNameLst>
                                      </p:cBhvr>
                                      <p:to>
                                        <p:strVal val="visible"/>
                                      </p:to>
                                    </p:set>
                                    <p:animEffect transition="in" filter="checkerboard(across)">
                                      <p:cBhvr>
                                        <p:cTn id="15" dur="500"/>
                                        <p:tgtEl>
                                          <p:spTgt spid="99334"/>
                                        </p:tgtEl>
                                      </p:cBhvr>
                                    </p:animEffect>
                                  </p:childTnLst>
                                </p:cTn>
                              </p:par>
                            </p:childTnLst>
                          </p:cTn>
                        </p:par>
                        <p:par>
                          <p:cTn id="16" fill="hold" nodeType="afterGroup">
                            <p:stCondLst>
                              <p:cond delay="1500"/>
                            </p:stCondLst>
                            <p:childTnLst>
                              <p:par>
                                <p:cTn id="17" presetID="5" presetClass="entr" presetSubtype="10" fill="hold" grpId="0" nodeType="afterEffect">
                                  <p:stCondLst>
                                    <p:cond delay="0"/>
                                  </p:stCondLst>
                                  <p:childTnLst>
                                    <p:set>
                                      <p:cBhvr>
                                        <p:cTn id="18" dur="1" fill="hold">
                                          <p:stCondLst>
                                            <p:cond delay="0"/>
                                          </p:stCondLst>
                                        </p:cTn>
                                        <p:tgtEl>
                                          <p:spTgt spid="99335"/>
                                        </p:tgtEl>
                                        <p:attrNameLst>
                                          <p:attrName>style.visibility</p:attrName>
                                        </p:attrNameLst>
                                      </p:cBhvr>
                                      <p:to>
                                        <p:strVal val="visible"/>
                                      </p:to>
                                    </p:set>
                                    <p:animEffect transition="in" filter="checkerboard(across)">
                                      <p:cBhvr>
                                        <p:cTn id="19" dur="500"/>
                                        <p:tgtEl>
                                          <p:spTgt spid="99335"/>
                                        </p:tgtEl>
                                      </p:cBhvr>
                                    </p:animEffect>
                                  </p:childTnLst>
                                </p:cTn>
                              </p:par>
                            </p:childTnLst>
                          </p:cTn>
                        </p:par>
                        <p:par>
                          <p:cTn id="20" fill="hold" nodeType="afterGroup">
                            <p:stCondLst>
                              <p:cond delay="2000"/>
                            </p:stCondLst>
                            <p:childTnLst>
                              <p:par>
                                <p:cTn id="21" presetID="9" presetClass="entr" presetSubtype="0" fill="hold" grpId="0" nodeType="afterEffect">
                                  <p:stCondLst>
                                    <p:cond delay="0"/>
                                  </p:stCondLst>
                                  <p:childTnLst>
                                    <p:set>
                                      <p:cBhvr>
                                        <p:cTn id="22" dur="1" fill="hold">
                                          <p:stCondLst>
                                            <p:cond delay="0"/>
                                          </p:stCondLst>
                                        </p:cTn>
                                        <p:tgtEl>
                                          <p:spTgt spid="99336"/>
                                        </p:tgtEl>
                                        <p:attrNameLst>
                                          <p:attrName>style.visibility</p:attrName>
                                        </p:attrNameLst>
                                      </p:cBhvr>
                                      <p:to>
                                        <p:strVal val="visible"/>
                                      </p:to>
                                    </p:set>
                                    <p:animEffect transition="in" filter="dissolve">
                                      <p:cBhvr>
                                        <p:cTn id="23" dur="500"/>
                                        <p:tgtEl>
                                          <p:spTgt spid="99336"/>
                                        </p:tgtEl>
                                      </p:cBhvr>
                                    </p:animEffect>
                                  </p:childTnLst>
                                </p:cTn>
                              </p:par>
                            </p:childTnLst>
                          </p:cTn>
                        </p:par>
                        <p:par>
                          <p:cTn id="24" fill="hold" nodeType="afterGroup">
                            <p:stCondLst>
                              <p:cond delay="2500"/>
                            </p:stCondLst>
                            <p:childTnLst>
                              <p:par>
                                <p:cTn id="25" presetID="14" presetClass="entr" presetSubtype="10" fill="hold" grpId="0" nodeType="afterEffect">
                                  <p:stCondLst>
                                    <p:cond delay="0"/>
                                  </p:stCondLst>
                                  <p:childTnLst>
                                    <p:set>
                                      <p:cBhvr>
                                        <p:cTn id="26" dur="1" fill="hold">
                                          <p:stCondLst>
                                            <p:cond delay="0"/>
                                          </p:stCondLst>
                                        </p:cTn>
                                        <p:tgtEl>
                                          <p:spTgt spid="99337"/>
                                        </p:tgtEl>
                                        <p:attrNameLst>
                                          <p:attrName>style.visibility</p:attrName>
                                        </p:attrNameLst>
                                      </p:cBhvr>
                                      <p:to>
                                        <p:strVal val="visible"/>
                                      </p:to>
                                    </p:set>
                                    <p:animEffect transition="in" filter="randombar(horizontal)">
                                      <p:cBhvr>
                                        <p:cTn id="27" dur="500"/>
                                        <p:tgtEl>
                                          <p:spTgt spid="993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2" grpId="0" animBg="1"/>
      <p:bldP spid="99333" grpId="0" animBg="1"/>
      <p:bldP spid="99334" grpId="0" animBg="1"/>
      <p:bldP spid="99335" grpId="0" animBg="1"/>
      <p:bldP spid="99336" grpId="0" animBg="1"/>
      <p:bldP spid="99337"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2"/>
          <p:cNvSpPr>
            <a:spLocks noGrp="1" noChangeArrowheads="1"/>
          </p:cNvSpPr>
          <p:nvPr>
            <p:ph type="title"/>
          </p:nvPr>
        </p:nvSpPr>
        <p:spPr/>
        <p:txBody>
          <a:bodyPr/>
          <a:lstStyle/>
          <a:p>
            <a:r>
              <a:rPr lang="en-US">
                <a:ea typeface="ＭＳ Ｐゴシック" panose="020B0600070205080204" pitchFamily="34" charset="-128"/>
              </a:rPr>
              <a:t>Implementation: Subsequent Builds</a:t>
            </a:r>
          </a:p>
        </p:txBody>
      </p:sp>
      <p:sp>
        <p:nvSpPr>
          <p:cNvPr id="38917" name="Rectangle 3"/>
          <p:cNvSpPr>
            <a:spLocks noGrp="1" noChangeArrowheads="1"/>
          </p:cNvSpPr>
          <p:nvPr>
            <p:ph type="body" sz="half" idx="1"/>
          </p:nvPr>
        </p:nvSpPr>
        <p:spPr/>
        <p:txBody>
          <a:bodyPr/>
          <a:lstStyle/>
          <a:p>
            <a:r>
              <a:rPr lang="en-US" sz="2400">
                <a:ea typeface="ＭＳ Ｐゴシック" panose="020B0600070205080204" pitchFamily="34" charset="-128"/>
              </a:rPr>
              <a:t>After build 1, always have a demo to show</a:t>
            </a:r>
          </a:p>
          <a:p>
            <a:pPr lvl="1"/>
            <a:r>
              <a:rPr lang="en-US" sz="2000">
                <a:ea typeface="ＭＳ Ｐゴシック" panose="020B0600070205080204" pitchFamily="34" charset="-128"/>
              </a:rPr>
              <a:t>To customers</a:t>
            </a:r>
          </a:p>
          <a:p>
            <a:pPr lvl="1"/>
            <a:r>
              <a:rPr lang="en-US" sz="2000">
                <a:ea typeface="ＭＳ Ｐゴシック" panose="020B0600070205080204" pitchFamily="34" charset="-128"/>
              </a:rPr>
              <a:t>To the team</a:t>
            </a:r>
          </a:p>
          <a:p>
            <a:pPr lvl="1"/>
            <a:r>
              <a:rPr lang="en-US" sz="2000">
                <a:ea typeface="ＭＳ Ｐゴシック" panose="020B0600070205080204" pitchFamily="34" charset="-128"/>
              </a:rPr>
              <a:t>Communication!</a:t>
            </a:r>
          </a:p>
          <a:p>
            <a:endParaRPr lang="en-US" sz="2400">
              <a:ea typeface="ＭＳ Ｐゴシック" panose="020B0600070205080204" pitchFamily="34" charset="-128"/>
            </a:endParaRPr>
          </a:p>
          <a:p>
            <a:r>
              <a:rPr lang="en-US" sz="2400">
                <a:ea typeface="ＭＳ Ｐゴシック" panose="020B0600070205080204" pitchFamily="34" charset="-128"/>
              </a:rPr>
              <a:t>Each build adds more functionality</a:t>
            </a:r>
          </a:p>
          <a:p>
            <a:pPr lvl="1"/>
            <a:endParaRPr lang="en-US" sz="2000">
              <a:ea typeface="ＭＳ Ｐゴシック" panose="020B0600070205080204" pitchFamily="34" charset="-128"/>
            </a:endParaRPr>
          </a:p>
          <a:p>
            <a:pPr lvl="1"/>
            <a:endParaRPr lang="en-US" sz="2000">
              <a:ea typeface="ＭＳ Ｐゴシック" panose="020B0600070205080204" pitchFamily="34" charset="-128"/>
            </a:endParaRPr>
          </a:p>
        </p:txBody>
      </p:sp>
      <p:sp>
        <p:nvSpPr>
          <p:cNvPr id="38918" name="AutoShape 4"/>
          <p:cNvSpPr>
            <a:spLocks noChangeArrowheads="1"/>
          </p:cNvSpPr>
          <p:nvPr/>
        </p:nvSpPr>
        <p:spPr bwMode="auto">
          <a:xfrm flipV="1">
            <a:off x="7162800" y="2133600"/>
            <a:ext cx="1676400" cy="1219200"/>
          </a:xfrm>
          <a:prstGeom prst="triangle">
            <a:avLst>
              <a:gd name="adj" fmla="val 50000"/>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8919" name="AutoShape 5"/>
          <p:cNvSpPr>
            <a:spLocks noChangeArrowheads="1"/>
          </p:cNvSpPr>
          <p:nvPr/>
        </p:nvSpPr>
        <p:spPr bwMode="auto">
          <a:xfrm>
            <a:off x="7086600" y="4724400"/>
            <a:ext cx="1676400" cy="1143000"/>
          </a:xfrm>
          <a:prstGeom prst="triangle">
            <a:avLst>
              <a:gd name="adj" fmla="val 50000"/>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8920" name="AutoShape 6"/>
          <p:cNvSpPr>
            <a:spLocks noChangeArrowheads="1"/>
          </p:cNvSpPr>
          <p:nvPr/>
        </p:nvSpPr>
        <p:spPr bwMode="auto">
          <a:xfrm rot="3802291">
            <a:off x="6274594" y="4012407"/>
            <a:ext cx="1335088" cy="1235075"/>
          </a:xfrm>
          <a:prstGeom prst="triangle">
            <a:avLst>
              <a:gd name="adj" fmla="val 50000"/>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8921" name="AutoShape 7"/>
          <p:cNvSpPr>
            <a:spLocks noChangeArrowheads="1"/>
          </p:cNvSpPr>
          <p:nvPr/>
        </p:nvSpPr>
        <p:spPr bwMode="auto">
          <a:xfrm rot="17797709" flipH="1">
            <a:off x="8524082" y="3972720"/>
            <a:ext cx="1331913" cy="1311275"/>
          </a:xfrm>
          <a:prstGeom prst="triangle">
            <a:avLst>
              <a:gd name="adj" fmla="val 50000"/>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8922" name="AutoShape 8"/>
          <p:cNvSpPr>
            <a:spLocks noChangeArrowheads="1"/>
          </p:cNvSpPr>
          <p:nvPr/>
        </p:nvSpPr>
        <p:spPr bwMode="auto">
          <a:xfrm rot="17797709" flipV="1">
            <a:off x="6214269" y="2853531"/>
            <a:ext cx="1295400" cy="1227138"/>
          </a:xfrm>
          <a:prstGeom prst="triangle">
            <a:avLst>
              <a:gd name="adj" fmla="val 44750"/>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8923" name="AutoShape 9"/>
          <p:cNvSpPr>
            <a:spLocks noChangeArrowheads="1"/>
          </p:cNvSpPr>
          <p:nvPr/>
        </p:nvSpPr>
        <p:spPr bwMode="auto">
          <a:xfrm rot="3802291" flipH="1" flipV="1">
            <a:off x="8498682" y="2626519"/>
            <a:ext cx="1371600" cy="1300163"/>
          </a:xfrm>
          <a:prstGeom prst="triangle">
            <a:avLst>
              <a:gd name="adj" fmla="val 48042"/>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grpSp>
        <p:nvGrpSpPr>
          <p:cNvPr id="2" name="Group 17"/>
          <p:cNvGrpSpPr>
            <a:grpSpLocks/>
          </p:cNvGrpSpPr>
          <p:nvPr/>
        </p:nvGrpSpPr>
        <p:grpSpPr bwMode="auto">
          <a:xfrm>
            <a:off x="6737350" y="2819400"/>
            <a:ext cx="2503488" cy="2438400"/>
            <a:chOff x="3284" y="1776"/>
            <a:chExt cx="1577" cy="1536"/>
          </a:xfrm>
        </p:grpSpPr>
        <p:sp>
          <p:nvSpPr>
            <p:cNvPr id="38925" name="AutoShape 10"/>
            <p:cNvSpPr>
              <a:spLocks noChangeArrowheads="1"/>
            </p:cNvSpPr>
            <p:nvPr/>
          </p:nvSpPr>
          <p:spPr bwMode="auto">
            <a:xfrm rot="17797709" flipV="1">
              <a:off x="3268" y="2039"/>
              <a:ext cx="477" cy="445"/>
            </a:xfrm>
            <a:prstGeom prst="triangle">
              <a:avLst>
                <a:gd name="adj" fmla="val 44750"/>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8926" name="AutoShape 11"/>
            <p:cNvSpPr>
              <a:spLocks noChangeArrowheads="1"/>
            </p:cNvSpPr>
            <p:nvPr/>
          </p:nvSpPr>
          <p:spPr bwMode="auto">
            <a:xfrm rot="3802291" flipH="1" flipV="1">
              <a:off x="4400" y="1939"/>
              <a:ext cx="477" cy="445"/>
            </a:xfrm>
            <a:prstGeom prst="triangle">
              <a:avLst>
                <a:gd name="adj" fmla="val 44750"/>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8927" name="AutoShape 12"/>
            <p:cNvSpPr>
              <a:spLocks noChangeArrowheads="1"/>
            </p:cNvSpPr>
            <p:nvPr/>
          </p:nvSpPr>
          <p:spPr bwMode="auto">
            <a:xfrm rot="17797709" flipH="1">
              <a:off x="4423" y="2592"/>
              <a:ext cx="436" cy="432"/>
            </a:xfrm>
            <a:prstGeom prst="triangle">
              <a:avLst>
                <a:gd name="adj" fmla="val 47569"/>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8928" name="AutoShape 13"/>
            <p:cNvSpPr>
              <a:spLocks noChangeArrowheads="1"/>
            </p:cNvSpPr>
            <p:nvPr/>
          </p:nvSpPr>
          <p:spPr bwMode="auto">
            <a:xfrm rot="3802291">
              <a:off x="3331" y="2608"/>
              <a:ext cx="477" cy="445"/>
            </a:xfrm>
            <a:prstGeom prst="triangle">
              <a:avLst>
                <a:gd name="adj" fmla="val 48657"/>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8929" name="AutoShape 14"/>
            <p:cNvSpPr>
              <a:spLocks noChangeArrowheads="1"/>
            </p:cNvSpPr>
            <p:nvPr/>
          </p:nvSpPr>
          <p:spPr bwMode="auto">
            <a:xfrm flipV="1">
              <a:off x="3840" y="1776"/>
              <a:ext cx="480" cy="336"/>
            </a:xfrm>
            <a:prstGeom prst="triangle">
              <a:avLst>
                <a:gd name="adj" fmla="val 50000"/>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8930" name="AutoShape 15"/>
            <p:cNvSpPr>
              <a:spLocks noChangeArrowheads="1"/>
            </p:cNvSpPr>
            <p:nvPr/>
          </p:nvSpPr>
          <p:spPr bwMode="auto">
            <a:xfrm>
              <a:off x="3792" y="2976"/>
              <a:ext cx="480" cy="336"/>
            </a:xfrm>
            <a:prstGeom prst="triangle">
              <a:avLst>
                <a:gd name="adj" fmla="val 50000"/>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grpSp>
    </p:spTree>
    <p:extLst>
      <p:ext uri="{BB962C8B-B14F-4D97-AF65-F5344CB8AC3E}">
        <p14:creationId xmlns:p14="http://schemas.microsoft.com/office/powerpoint/2010/main" val="276133057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2"/>
          <p:cNvSpPr>
            <a:spLocks noGrp="1" noChangeArrowheads="1"/>
          </p:cNvSpPr>
          <p:nvPr>
            <p:ph type="title"/>
          </p:nvPr>
        </p:nvSpPr>
        <p:spPr/>
        <p:txBody>
          <a:bodyPr/>
          <a:lstStyle/>
          <a:p>
            <a:r>
              <a:rPr lang="en-US">
                <a:ea typeface="ＭＳ Ｐゴシック" panose="020B0600070205080204" pitchFamily="34" charset="-128"/>
              </a:rPr>
              <a:t>Integration</a:t>
            </a:r>
          </a:p>
        </p:txBody>
      </p:sp>
      <p:sp>
        <p:nvSpPr>
          <p:cNvPr id="39941" name="Rectangle 3"/>
          <p:cNvSpPr>
            <a:spLocks noGrp="1" noChangeArrowheads="1"/>
          </p:cNvSpPr>
          <p:nvPr>
            <p:ph type="body" sz="half" idx="1"/>
          </p:nvPr>
        </p:nvSpPr>
        <p:spPr/>
        <p:txBody>
          <a:bodyPr/>
          <a:lstStyle/>
          <a:p>
            <a:r>
              <a:rPr lang="en-US" sz="2400">
                <a:ea typeface="ＭＳ Ｐゴシック" panose="020B0600070205080204" pitchFamily="34" charset="-128"/>
              </a:rPr>
              <a:t>Integration and major test for each build</a:t>
            </a:r>
          </a:p>
          <a:p>
            <a:endParaRPr lang="en-US" sz="2400">
              <a:ea typeface="ＭＳ Ｐゴシック" panose="020B0600070205080204" pitchFamily="34" charset="-128"/>
            </a:endParaRPr>
          </a:p>
          <a:p>
            <a:r>
              <a:rPr lang="en-US" sz="2400">
                <a:ea typeface="ＭＳ Ｐゴシック" panose="020B0600070205080204" pitchFamily="34" charset="-128"/>
              </a:rPr>
              <a:t>Stabilization point</a:t>
            </a:r>
          </a:p>
          <a:p>
            <a:endParaRPr lang="en-US" sz="2400">
              <a:ea typeface="ＭＳ Ｐゴシック" panose="020B0600070205080204" pitchFamily="34" charset="-128"/>
            </a:endParaRPr>
          </a:p>
          <a:p>
            <a:r>
              <a:rPr lang="en-US" sz="2400">
                <a:ea typeface="ＭＳ Ｐゴシック" panose="020B0600070205080204" pitchFamily="34" charset="-128"/>
              </a:rPr>
              <a:t>Continues until last build</a:t>
            </a:r>
          </a:p>
          <a:p>
            <a:pPr lvl="1"/>
            <a:r>
              <a:rPr lang="en-US" sz="2000">
                <a:ea typeface="ＭＳ Ｐゴシック" panose="020B0600070205080204" pitchFamily="34" charset="-128"/>
              </a:rPr>
              <a:t>But may begin shipping earlier builds</a:t>
            </a:r>
          </a:p>
        </p:txBody>
      </p:sp>
      <p:grpSp>
        <p:nvGrpSpPr>
          <p:cNvPr id="39942" name="Group 4"/>
          <p:cNvGrpSpPr>
            <a:grpSpLocks/>
          </p:cNvGrpSpPr>
          <p:nvPr/>
        </p:nvGrpSpPr>
        <p:grpSpPr bwMode="auto">
          <a:xfrm>
            <a:off x="6248401" y="2133600"/>
            <a:ext cx="3597275" cy="3733800"/>
            <a:chOff x="2976" y="1344"/>
            <a:chExt cx="2266" cy="2352"/>
          </a:xfrm>
        </p:grpSpPr>
        <p:sp>
          <p:nvSpPr>
            <p:cNvPr id="39943" name="AutoShape 5"/>
            <p:cNvSpPr>
              <a:spLocks noChangeArrowheads="1"/>
            </p:cNvSpPr>
            <p:nvPr/>
          </p:nvSpPr>
          <p:spPr bwMode="auto">
            <a:xfrm flipV="1">
              <a:off x="3552" y="1344"/>
              <a:ext cx="1056" cy="768"/>
            </a:xfrm>
            <a:prstGeom prst="triangle">
              <a:avLst>
                <a:gd name="adj" fmla="val 50000"/>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9944" name="AutoShape 6"/>
            <p:cNvSpPr>
              <a:spLocks noChangeArrowheads="1"/>
            </p:cNvSpPr>
            <p:nvPr/>
          </p:nvSpPr>
          <p:spPr bwMode="auto">
            <a:xfrm>
              <a:off x="3504" y="2976"/>
              <a:ext cx="1056" cy="720"/>
            </a:xfrm>
            <a:prstGeom prst="triangle">
              <a:avLst>
                <a:gd name="adj" fmla="val 50000"/>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9945" name="AutoShape 7"/>
            <p:cNvSpPr>
              <a:spLocks noChangeArrowheads="1"/>
            </p:cNvSpPr>
            <p:nvPr/>
          </p:nvSpPr>
          <p:spPr bwMode="auto">
            <a:xfrm rot="3802291">
              <a:off x="2992" y="2528"/>
              <a:ext cx="841" cy="778"/>
            </a:xfrm>
            <a:prstGeom prst="triangle">
              <a:avLst>
                <a:gd name="adj" fmla="val 50000"/>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9946" name="AutoShape 8"/>
            <p:cNvSpPr>
              <a:spLocks noChangeArrowheads="1"/>
            </p:cNvSpPr>
            <p:nvPr/>
          </p:nvSpPr>
          <p:spPr bwMode="auto">
            <a:xfrm rot="17797709" flipH="1">
              <a:off x="4409" y="2503"/>
              <a:ext cx="839" cy="826"/>
            </a:xfrm>
            <a:prstGeom prst="triangle">
              <a:avLst>
                <a:gd name="adj" fmla="val 50000"/>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9947" name="AutoShape 9"/>
            <p:cNvSpPr>
              <a:spLocks noChangeArrowheads="1"/>
            </p:cNvSpPr>
            <p:nvPr/>
          </p:nvSpPr>
          <p:spPr bwMode="auto">
            <a:xfrm rot="17797709" flipV="1">
              <a:off x="2955" y="1797"/>
              <a:ext cx="816" cy="773"/>
            </a:xfrm>
            <a:prstGeom prst="triangle">
              <a:avLst>
                <a:gd name="adj" fmla="val 44750"/>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39948" name="AutoShape 10"/>
            <p:cNvSpPr>
              <a:spLocks noChangeArrowheads="1"/>
            </p:cNvSpPr>
            <p:nvPr/>
          </p:nvSpPr>
          <p:spPr bwMode="auto">
            <a:xfrm rot="3802291" flipH="1" flipV="1">
              <a:off x="4394" y="1654"/>
              <a:ext cx="864" cy="819"/>
            </a:xfrm>
            <a:prstGeom prst="triangle">
              <a:avLst>
                <a:gd name="adj" fmla="val 48042"/>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grpSp>
    </p:spTree>
    <p:extLst>
      <p:ext uri="{BB962C8B-B14F-4D97-AF65-F5344CB8AC3E}">
        <p14:creationId xmlns:p14="http://schemas.microsoft.com/office/powerpoint/2010/main" val="15372592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2"/>
          <p:cNvSpPr>
            <a:spLocks noGrp="1" noChangeArrowheads="1"/>
          </p:cNvSpPr>
          <p:nvPr>
            <p:ph type="title"/>
          </p:nvPr>
        </p:nvSpPr>
        <p:spPr/>
        <p:txBody>
          <a:bodyPr/>
          <a:lstStyle/>
          <a:p>
            <a:r>
              <a:rPr lang="en-US">
                <a:ea typeface="ＭＳ Ｐゴシック" panose="020B0600070205080204" pitchFamily="34" charset="-128"/>
              </a:rPr>
              <a:t>Advantages</a:t>
            </a:r>
          </a:p>
        </p:txBody>
      </p:sp>
      <p:sp>
        <p:nvSpPr>
          <p:cNvPr id="105475" name="Rectangle 3"/>
          <p:cNvSpPr>
            <a:spLocks noGrp="1" noChangeArrowheads="1"/>
          </p:cNvSpPr>
          <p:nvPr>
            <p:ph idx="1"/>
          </p:nvPr>
        </p:nvSpPr>
        <p:spPr/>
        <p:txBody>
          <a:bodyPr/>
          <a:lstStyle/>
          <a:p>
            <a:r>
              <a:rPr lang="en-US">
                <a:ea typeface="ＭＳ Ｐゴシック" panose="020B0600070205080204" pitchFamily="34" charset="-128"/>
              </a:rPr>
              <a:t>Find problems sooner</a:t>
            </a:r>
          </a:p>
          <a:p>
            <a:pPr lvl="1"/>
            <a:r>
              <a:rPr lang="en-US">
                <a:ea typeface="ＭＳ Ｐゴシック" panose="020B0600070205080204" pitchFamily="34" charset="-128"/>
              </a:rPr>
              <a:t>Get early feedback from users</a:t>
            </a:r>
          </a:p>
          <a:p>
            <a:pPr lvl="1"/>
            <a:r>
              <a:rPr lang="en-US">
                <a:ea typeface="ＭＳ Ｐゴシック" panose="020B0600070205080204" pitchFamily="34" charset="-128"/>
              </a:rPr>
              <a:t>Get early feedback on whether spec/design are feasible</a:t>
            </a:r>
          </a:p>
          <a:p>
            <a:pPr lvl="1"/>
            <a:endParaRPr lang="en-US">
              <a:ea typeface="ＭＳ Ｐゴシック" panose="020B0600070205080204" pitchFamily="34" charset="-128"/>
            </a:endParaRPr>
          </a:p>
          <a:p>
            <a:r>
              <a:rPr lang="en-US">
                <a:ea typeface="ＭＳ Ｐゴシック" panose="020B0600070205080204" pitchFamily="34" charset="-128"/>
              </a:rPr>
              <a:t>More quantifiable than waterfall</a:t>
            </a:r>
          </a:p>
          <a:p>
            <a:pPr lvl="1"/>
            <a:r>
              <a:rPr lang="en-US">
                <a:ea typeface="ＭＳ Ｐゴシック" panose="020B0600070205080204" pitchFamily="34" charset="-128"/>
              </a:rPr>
              <a:t>When build 3 of 4 is done, product is 75% complete</a:t>
            </a:r>
          </a:p>
          <a:p>
            <a:pPr lvl="1"/>
            <a:r>
              <a:rPr lang="en-US">
                <a:ea typeface="ＭＳ Ｐゴシック" panose="020B0600070205080204" pitchFamily="34" charset="-128"/>
              </a:rPr>
              <a:t>What percentage have we completed at the implementation stage of the waterfall model?</a:t>
            </a:r>
          </a:p>
        </p:txBody>
      </p:sp>
    </p:spTree>
    <p:extLst>
      <p:ext uri="{BB962C8B-B14F-4D97-AF65-F5344CB8AC3E}">
        <p14:creationId xmlns:p14="http://schemas.microsoft.com/office/powerpoint/2010/main" val="17322023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2"/>
          <p:cNvSpPr>
            <a:spLocks noGrp="1" noChangeArrowheads="1"/>
          </p:cNvSpPr>
          <p:nvPr>
            <p:ph type="title"/>
          </p:nvPr>
        </p:nvSpPr>
        <p:spPr/>
        <p:txBody>
          <a:bodyPr/>
          <a:lstStyle/>
          <a:p>
            <a:r>
              <a:rPr lang="en-US">
                <a:ea typeface="ＭＳ Ｐゴシック" panose="020B0600070205080204" pitchFamily="34" charset="-128"/>
              </a:rPr>
              <a:t>Disadvantages</a:t>
            </a:r>
          </a:p>
        </p:txBody>
      </p:sp>
      <p:sp>
        <p:nvSpPr>
          <p:cNvPr id="107523" name="Rectangle 3"/>
          <p:cNvSpPr>
            <a:spLocks noGrp="1" noChangeArrowheads="1"/>
          </p:cNvSpPr>
          <p:nvPr>
            <p:ph idx="1"/>
          </p:nvPr>
        </p:nvSpPr>
        <p:spPr/>
        <p:txBody>
          <a:bodyPr/>
          <a:lstStyle/>
          <a:p>
            <a:r>
              <a:rPr lang="en-US">
                <a:ea typeface="ＭＳ Ｐゴシック" panose="020B0600070205080204" pitchFamily="34" charset="-128"/>
              </a:rPr>
              <a:t>Main risk is making a major mistake in requirements, spec, or design</a:t>
            </a:r>
          </a:p>
          <a:p>
            <a:pPr lvl="1"/>
            <a:r>
              <a:rPr lang="en-US">
                <a:ea typeface="ＭＳ Ｐゴシック" panose="020B0600070205080204" pitchFamily="34" charset="-128"/>
              </a:rPr>
              <a:t>Because we don’t invest as much time before build 1</a:t>
            </a:r>
          </a:p>
          <a:p>
            <a:pPr lvl="1"/>
            <a:r>
              <a:rPr lang="en-US">
                <a:ea typeface="ＭＳ Ｐゴシック" panose="020B0600070205080204" pitchFamily="34" charset="-128"/>
              </a:rPr>
              <a:t>Begin coding before problem is fully understood</a:t>
            </a:r>
          </a:p>
          <a:p>
            <a:pPr lvl="1"/>
            <a:endParaRPr lang="en-US">
              <a:ea typeface="ＭＳ Ｐゴシック" panose="020B0600070205080204" pitchFamily="34" charset="-128"/>
            </a:endParaRPr>
          </a:p>
          <a:p>
            <a:r>
              <a:rPr lang="en-US">
                <a:ea typeface="ＭＳ Ｐゴシック" panose="020B0600070205080204" pitchFamily="34" charset="-128"/>
              </a:rPr>
              <a:t>Trade this off against the risks of being slow</a:t>
            </a:r>
          </a:p>
          <a:p>
            <a:pPr lvl="1"/>
            <a:r>
              <a:rPr lang="en-US">
                <a:ea typeface="ＭＳ Ｐゴシック" panose="020B0600070205080204" pitchFamily="34" charset="-128"/>
              </a:rPr>
              <a:t>Often better to get something working and get feedback on that rather than study problem in the abstract</a:t>
            </a:r>
          </a:p>
        </p:txBody>
      </p:sp>
    </p:spTree>
    <p:extLst>
      <p:ext uri="{BB962C8B-B14F-4D97-AF65-F5344CB8AC3E}">
        <p14:creationId xmlns:p14="http://schemas.microsoft.com/office/powerpoint/2010/main" val="36269093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2"/>
          <p:cNvSpPr>
            <a:spLocks noGrp="1" noChangeArrowheads="1"/>
          </p:cNvSpPr>
          <p:nvPr>
            <p:ph type="title"/>
          </p:nvPr>
        </p:nvSpPr>
        <p:spPr/>
        <p:txBody>
          <a:bodyPr/>
          <a:lstStyle/>
          <a:p>
            <a:r>
              <a:rPr lang="en-US">
                <a:ea typeface="ＭＳ Ｐゴシック" panose="020B0600070205080204" pitchFamily="34" charset="-128"/>
              </a:rPr>
              <a:t>In Practice</a:t>
            </a:r>
          </a:p>
        </p:txBody>
      </p:sp>
      <p:sp>
        <p:nvSpPr>
          <p:cNvPr id="43013" name="Rectangle 3"/>
          <p:cNvSpPr>
            <a:spLocks noGrp="1" noChangeArrowheads="1"/>
          </p:cNvSpPr>
          <p:nvPr>
            <p:ph idx="1"/>
          </p:nvPr>
        </p:nvSpPr>
        <p:spPr/>
        <p:txBody>
          <a:bodyPr/>
          <a:lstStyle/>
          <a:p>
            <a:r>
              <a:rPr lang="en-US">
                <a:ea typeface="ＭＳ Ｐゴシック" panose="020B0600070205080204" pitchFamily="34" charset="-128"/>
              </a:rPr>
              <a:t>Most consumer software development uses the iterative model</a:t>
            </a:r>
          </a:p>
          <a:p>
            <a:pPr lvl="1"/>
            <a:r>
              <a:rPr lang="en-US">
                <a:ea typeface="ＭＳ Ｐゴシック" panose="020B0600070205080204" pitchFamily="34" charset="-128"/>
              </a:rPr>
              <a:t>Daily builds</a:t>
            </a:r>
          </a:p>
          <a:p>
            <a:pPr lvl="1"/>
            <a:r>
              <a:rPr lang="en-US">
                <a:ea typeface="ＭＳ Ｐゴシック" panose="020B0600070205080204" pitchFamily="34" charset="-128"/>
              </a:rPr>
              <a:t>System is </a:t>
            </a:r>
            <a:r>
              <a:rPr lang="en-US" i="1">
                <a:ea typeface="ＭＳ Ｐゴシック" panose="020B0600070205080204" pitchFamily="34" charset="-128"/>
              </a:rPr>
              <a:t>always </a:t>
            </a:r>
            <a:r>
              <a:rPr lang="en-US">
                <a:ea typeface="ＭＳ Ｐゴシック" panose="020B0600070205080204" pitchFamily="34" charset="-128"/>
              </a:rPr>
              <a:t> working</a:t>
            </a:r>
          </a:p>
          <a:p>
            <a:pPr lvl="1"/>
            <a:r>
              <a:rPr lang="en-US">
                <a:ea typeface="ＭＳ Ｐゴシック" panose="020B0600070205080204" pitchFamily="34" charset="-128"/>
              </a:rPr>
              <a:t>Microsoft is a well-known example</a:t>
            </a:r>
          </a:p>
          <a:p>
            <a:pPr lvl="1"/>
            <a:r>
              <a:rPr lang="en-US">
                <a:ea typeface="ＭＳ Ｐゴシック" panose="020B0600070205080204" pitchFamily="34" charset="-128"/>
              </a:rPr>
              <a:t>IBM Rational Unified Process</a:t>
            </a:r>
          </a:p>
          <a:p>
            <a:pPr lvl="1"/>
            <a:endParaRPr lang="en-US">
              <a:ea typeface="ＭＳ Ｐゴシック" panose="020B0600070205080204" pitchFamily="34" charset="-128"/>
            </a:endParaRPr>
          </a:p>
          <a:p>
            <a:r>
              <a:rPr lang="en-US">
                <a:ea typeface="ＭＳ Ｐゴシック" panose="020B0600070205080204" pitchFamily="34" charset="-128"/>
              </a:rPr>
              <a:t>Many systems that are hard to test use something more like a waterfall model</a:t>
            </a:r>
          </a:p>
          <a:p>
            <a:pPr lvl="1"/>
            <a:r>
              <a:rPr lang="en-US">
                <a:ea typeface="ＭＳ Ｐゴシック" panose="020B0600070205080204" pitchFamily="34" charset="-128"/>
              </a:rPr>
              <a:t>E.g., unmanned space probes</a:t>
            </a:r>
          </a:p>
        </p:txBody>
      </p:sp>
    </p:spTree>
    <p:extLst>
      <p:ext uri="{BB962C8B-B14F-4D97-AF65-F5344CB8AC3E}">
        <p14:creationId xmlns:p14="http://schemas.microsoft.com/office/powerpoint/2010/main" val="8135716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2"/>
          <p:cNvSpPr>
            <a:spLocks noGrp="1" noChangeArrowheads="1"/>
          </p:cNvSpPr>
          <p:nvPr>
            <p:ph type="title"/>
          </p:nvPr>
        </p:nvSpPr>
        <p:spPr/>
        <p:txBody>
          <a:bodyPr/>
          <a:lstStyle/>
          <a:p>
            <a:r>
              <a:rPr lang="en-US">
                <a:ea typeface="ＭＳ Ｐゴシック" panose="020B0600070205080204" pitchFamily="34" charset="-128"/>
              </a:rPr>
              <a:t>Summary</a:t>
            </a:r>
          </a:p>
        </p:txBody>
      </p:sp>
      <p:sp>
        <p:nvSpPr>
          <p:cNvPr id="44037" name="Rectangle 3"/>
          <p:cNvSpPr>
            <a:spLocks noGrp="1" noChangeArrowheads="1"/>
          </p:cNvSpPr>
          <p:nvPr>
            <p:ph idx="1"/>
          </p:nvPr>
        </p:nvSpPr>
        <p:spPr/>
        <p:txBody>
          <a:bodyPr/>
          <a:lstStyle/>
          <a:p>
            <a:r>
              <a:rPr lang="en-US">
                <a:ea typeface="ＭＳ Ｐゴシック" panose="020B0600070205080204" pitchFamily="34" charset="-128"/>
              </a:rPr>
              <a:t>Important to follow a good process</a:t>
            </a:r>
          </a:p>
          <a:p>
            <a:r>
              <a:rPr lang="en-US">
                <a:ea typeface="ＭＳ Ｐゴシック" panose="020B0600070205080204" pitchFamily="34" charset="-128"/>
              </a:rPr>
              <a:t>Waterfall</a:t>
            </a:r>
          </a:p>
          <a:p>
            <a:pPr lvl="1"/>
            <a:r>
              <a:rPr lang="en-US">
                <a:ea typeface="ＭＳ Ｐゴシック" panose="020B0600070205080204" pitchFamily="34" charset="-128"/>
              </a:rPr>
              <a:t>top-down design, bottom-up implementation</a:t>
            </a:r>
          </a:p>
          <a:p>
            <a:pPr lvl="1"/>
            <a:r>
              <a:rPr lang="en-US">
                <a:ea typeface="ＭＳ Ｐゴシック" panose="020B0600070205080204" pitchFamily="34" charset="-128"/>
              </a:rPr>
              <a:t>Lots of upfront thinking, but slow, hard to iterate</a:t>
            </a:r>
          </a:p>
          <a:p>
            <a:pPr lvl="1"/>
            <a:endParaRPr lang="en-US">
              <a:ea typeface="ＭＳ Ｐゴシック" panose="020B0600070205080204" pitchFamily="34" charset="-128"/>
            </a:endParaRPr>
          </a:p>
          <a:p>
            <a:r>
              <a:rPr lang="en-US">
                <a:ea typeface="ＭＳ Ｐゴシック" panose="020B0600070205080204" pitchFamily="34" charset="-128"/>
              </a:rPr>
              <a:t>Iterative, or evolutionary processes</a:t>
            </a:r>
          </a:p>
          <a:p>
            <a:pPr lvl="1"/>
            <a:r>
              <a:rPr lang="en-US">
                <a:ea typeface="ＭＳ Ｐゴシック" panose="020B0600070205080204" pitchFamily="34" charset="-128"/>
              </a:rPr>
              <a:t>Build a prototype quickly, then evolve it</a:t>
            </a:r>
          </a:p>
          <a:p>
            <a:pPr lvl="1"/>
            <a:r>
              <a:rPr lang="en-US">
                <a:ea typeface="ＭＳ Ｐゴシック" panose="020B0600070205080204" pitchFamily="34" charset="-128"/>
              </a:rPr>
              <a:t>Postpone some of the thinking</a:t>
            </a:r>
          </a:p>
          <a:p>
            <a:r>
              <a:rPr lang="en-US">
                <a:ea typeface="ＭＳ Ｐゴシック" panose="020B0600070205080204" pitchFamily="34" charset="-128"/>
              </a:rPr>
              <a:t>Extreme programming, Agile process, next …</a:t>
            </a:r>
          </a:p>
        </p:txBody>
      </p:sp>
    </p:spTree>
    <p:extLst>
      <p:ext uri="{BB962C8B-B14F-4D97-AF65-F5344CB8AC3E}">
        <p14:creationId xmlns:p14="http://schemas.microsoft.com/office/powerpoint/2010/main" val="26281613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2"/>
          <p:cNvSpPr>
            <a:spLocks noGrp="1" noChangeArrowheads="1"/>
          </p:cNvSpPr>
          <p:nvPr>
            <p:ph type="title"/>
          </p:nvPr>
        </p:nvSpPr>
        <p:spPr/>
        <p:txBody>
          <a:bodyPr/>
          <a:lstStyle/>
          <a:p>
            <a:r>
              <a:rPr lang="en-US">
                <a:ea typeface="ＭＳ Ｐゴシック" panose="020B0600070205080204" pitchFamily="34" charset="-128"/>
              </a:rPr>
              <a:t>Extreme Programming</a:t>
            </a:r>
          </a:p>
        </p:txBody>
      </p:sp>
      <p:sp>
        <p:nvSpPr>
          <p:cNvPr id="167939" name="Rectangle 3"/>
          <p:cNvSpPr>
            <a:spLocks noGrp="1" noChangeArrowheads="1"/>
          </p:cNvSpPr>
          <p:nvPr>
            <p:ph idx="1"/>
          </p:nvPr>
        </p:nvSpPr>
        <p:spPr/>
        <p:txBody>
          <a:bodyPr/>
          <a:lstStyle/>
          <a:p>
            <a:r>
              <a:rPr lang="en-US">
                <a:ea typeface="ＭＳ Ｐゴシック" panose="020B0600070205080204" pitchFamily="34" charset="-128"/>
              </a:rPr>
              <a:t>Waterfall model inspired by civil engineering</a:t>
            </a:r>
          </a:p>
          <a:p>
            <a:r>
              <a:rPr lang="en-US">
                <a:ea typeface="ＭＳ Ｐゴシック" panose="020B0600070205080204" pitchFamily="34" charset="-128"/>
              </a:rPr>
              <a:t>Civil engineering metaphor is not perfect</a:t>
            </a:r>
          </a:p>
          <a:p>
            <a:pPr lvl="1"/>
            <a:r>
              <a:rPr lang="en-US">
                <a:ea typeface="ＭＳ Ｐゴシック" panose="020B0600070205080204" pitchFamily="34" charset="-128"/>
              </a:rPr>
              <a:t>Software is more organic than concrete</a:t>
            </a:r>
          </a:p>
          <a:p>
            <a:pPr lvl="1"/>
            <a:r>
              <a:rPr lang="en-US">
                <a:ea typeface="ＭＳ Ｐゴシック" panose="020B0600070205080204" pitchFamily="34" charset="-128"/>
              </a:rPr>
              <a:t>You “grow the software” to meet changing requirements</a:t>
            </a:r>
          </a:p>
          <a:p>
            <a:r>
              <a:rPr lang="en-US">
                <a:ea typeface="ＭＳ Ｐゴシック" panose="020B0600070205080204" pitchFamily="34" charset="-128"/>
              </a:rPr>
              <a:t>Extreme Programming (XP) addresses this</a:t>
            </a:r>
          </a:p>
          <a:p>
            <a:pPr lvl="1"/>
            <a:r>
              <a:rPr lang="en-US">
                <a:ea typeface="ＭＳ Ｐゴシック" panose="020B0600070205080204" pitchFamily="34" charset="-128"/>
              </a:rPr>
              <a:t>A version of the iterative model discussed before</a:t>
            </a:r>
          </a:p>
          <a:p>
            <a:pPr>
              <a:buFontTx/>
              <a:buNone/>
            </a:pPr>
            <a:endParaRPr lang="en-US">
              <a:ea typeface="ＭＳ Ｐゴシック" panose="020B0600070205080204" pitchFamily="34" charset="-128"/>
            </a:endParaRPr>
          </a:p>
        </p:txBody>
      </p:sp>
    </p:spTree>
    <p:extLst>
      <p:ext uri="{BB962C8B-B14F-4D97-AF65-F5344CB8AC3E}">
        <p14:creationId xmlns:p14="http://schemas.microsoft.com/office/powerpoint/2010/main" val="852428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2"/>
          <p:cNvSpPr>
            <a:spLocks noGrp="1" noChangeArrowheads="1"/>
          </p:cNvSpPr>
          <p:nvPr>
            <p:ph type="title"/>
          </p:nvPr>
        </p:nvSpPr>
        <p:spPr/>
        <p:txBody>
          <a:bodyPr/>
          <a:lstStyle/>
          <a:p>
            <a:r>
              <a:rPr lang="en-US">
                <a:ea typeface="ＭＳ Ｐゴシック" panose="020B0600070205080204" pitchFamily="34" charset="-128"/>
              </a:rPr>
              <a:t>1. Gather Requirements</a:t>
            </a:r>
          </a:p>
        </p:txBody>
      </p:sp>
      <p:sp>
        <p:nvSpPr>
          <p:cNvPr id="72707" name="Rectangle 3"/>
          <p:cNvSpPr>
            <a:spLocks noGrp="1" noChangeArrowheads="1"/>
          </p:cNvSpPr>
          <p:nvPr>
            <p:ph sz="half" idx="1"/>
          </p:nvPr>
        </p:nvSpPr>
        <p:spPr/>
        <p:txBody>
          <a:bodyPr>
            <a:normAutofit fontScale="92500" lnSpcReduction="10000"/>
          </a:bodyPr>
          <a:lstStyle/>
          <a:p>
            <a:r>
              <a:rPr lang="en-US">
                <a:ea typeface="ＭＳ Ｐゴシック" panose="020B0600070205080204" pitchFamily="34" charset="-128"/>
              </a:rPr>
              <a:t>Figure out what this thing is supposed to do</a:t>
            </a:r>
          </a:p>
          <a:p>
            <a:pPr lvl="1"/>
            <a:r>
              <a:rPr lang="en-US">
                <a:ea typeface="ＭＳ Ｐゴシック" panose="020B0600070205080204" pitchFamily="34" charset="-128"/>
              </a:rPr>
              <a:t>A raw list of features</a:t>
            </a:r>
          </a:p>
          <a:p>
            <a:pPr lvl="1"/>
            <a:r>
              <a:rPr lang="en-US">
                <a:ea typeface="ＭＳ Ｐゴシック" panose="020B0600070205080204" pitchFamily="34" charset="-128"/>
              </a:rPr>
              <a:t>Written down . . .</a:t>
            </a:r>
            <a:endParaRPr lang="en-US" sz="2000">
              <a:ea typeface="ＭＳ Ｐゴシック" panose="020B0600070205080204" pitchFamily="34" charset="-128"/>
            </a:endParaRPr>
          </a:p>
          <a:p>
            <a:r>
              <a:rPr lang="en-US">
                <a:ea typeface="ＭＳ Ｐゴシック" panose="020B0600070205080204" pitchFamily="34" charset="-128"/>
              </a:rPr>
              <a:t>Usually a good idea to talk to users, clients, or customers!</a:t>
            </a:r>
          </a:p>
          <a:p>
            <a:pPr lvl="1"/>
            <a:r>
              <a:rPr lang="en-US">
                <a:ea typeface="ＭＳ Ｐゴシック" panose="020B0600070205080204" pitchFamily="34" charset="-128"/>
              </a:rPr>
              <a:t>But note, they don’t always know what they want</a:t>
            </a:r>
          </a:p>
          <a:p>
            <a:r>
              <a:rPr lang="en-US">
                <a:ea typeface="ＭＳ Ｐゴシック" panose="020B0600070205080204" pitchFamily="34" charset="-128"/>
              </a:rPr>
              <a:t>Purpose: </a:t>
            </a:r>
          </a:p>
          <a:p>
            <a:pPr lvl="1"/>
            <a:r>
              <a:rPr lang="en-US">
                <a:ea typeface="ＭＳ Ｐゴシック" panose="020B0600070205080204" pitchFamily="34" charset="-128"/>
              </a:rPr>
              <a:t>Make sure we don’t build the wrong thing</a:t>
            </a:r>
          </a:p>
          <a:p>
            <a:pPr lvl="1"/>
            <a:r>
              <a:rPr lang="en-US">
                <a:ea typeface="ＭＳ Ｐゴシック" panose="020B0600070205080204" pitchFamily="34" charset="-128"/>
              </a:rPr>
              <a:t>Gather information for planning</a:t>
            </a:r>
          </a:p>
        </p:txBody>
      </p:sp>
      <p:grpSp>
        <p:nvGrpSpPr>
          <p:cNvPr id="2" name="Group 17"/>
          <p:cNvGrpSpPr>
            <a:grpSpLocks/>
          </p:cNvGrpSpPr>
          <p:nvPr/>
        </p:nvGrpSpPr>
        <p:grpSpPr bwMode="auto">
          <a:xfrm>
            <a:off x="6781800" y="2819400"/>
            <a:ext cx="2590800" cy="2362200"/>
            <a:chOff x="3312" y="1776"/>
            <a:chExt cx="1632" cy="1488"/>
          </a:xfrm>
        </p:grpSpPr>
        <p:sp>
          <p:nvSpPr>
            <p:cNvPr id="8203" name="Line 6"/>
            <p:cNvSpPr>
              <a:spLocks noChangeShapeType="1"/>
            </p:cNvSpPr>
            <p:nvPr/>
          </p:nvSpPr>
          <p:spPr bwMode="auto">
            <a:xfrm>
              <a:off x="3312" y="2688"/>
              <a:ext cx="240" cy="480"/>
            </a:xfrm>
            <a:prstGeom prst="line">
              <a:avLst/>
            </a:prstGeom>
            <a:noFill/>
            <a:ln w="38100">
              <a:solidFill>
                <a:srgbClr val="9900CC"/>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8204" name="Line 7"/>
            <p:cNvSpPr>
              <a:spLocks noChangeShapeType="1"/>
            </p:cNvSpPr>
            <p:nvPr/>
          </p:nvSpPr>
          <p:spPr bwMode="auto">
            <a:xfrm>
              <a:off x="4704" y="1968"/>
              <a:ext cx="240" cy="480"/>
            </a:xfrm>
            <a:prstGeom prst="line">
              <a:avLst/>
            </a:prstGeom>
            <a:noFill/>
            <a:ln w="38100">
              <a:solidFill>
                <a:srgbClr val="9900CC"/>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8205" name="Line 8"/>
            <p:cNvSpPr>
              <a:spLocks noChangeShapeType="1"/>
            </p:cNvSpPr>
            <p:nvPr/>
          </p:nvSpPr>
          <p:spPr bwMode="auto">
            <a:xfrm>
              <a:off x="3648" y="1776"/>
              <a:ext cx="768" cy="0"/>
            </a:xfrm>
            <a:prstGeom prst="line">
              <a:avLst/>
            </a:prstGeom>
            <a:noFill/>
            <a:ln w="38100">
              <a:solidFill>
                <a:srgbClr val="9900CC"/>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8206" name="Line 9"/>
            <p:cNvSpPr>
              <a:spLocks noChangeShapeType="1"/>
            </p:cNvSpPr>
            <p:nvPr/>
          </p:nvSpPr>
          <p:spPr bwMode="auto">
            <a:xfrm>
              <a:off x="3840" y="3264"/>
              <a:ext cx="432" cy="0"/>
            </a:xfrm>
            <a:prstGeom prst="line">
              <a:avLst/>
            </a:prstGeom>
            <a:noFill/>
            <a:ln w="38100">
              <a:solidFill>
                <a:srgbClr val="9900CC"/>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8207" name="Line 10"/>
            <p:cNvSpPr>
              <a:spLocks noChangeShapeType="1"/>
            </p:cNvSpPr>
            <p:nvPr/>
          </p:nvSpPr>
          <p:spPr bwMode="auto">
            <a:xfrm flipV="1">
              <a:off x="4752" y="2784"/>
              <a:ext cx="96" cy="240"/>
            </a:xfrm>
            <a:prstGeom prst="line">
              <a:avLst/>
            </a:prstGeom>
            <a:noFill/>
            <a:ln w="38100">
              <a:solidFill>
                <a:srgbClr val="9900CC"/>
              </a:solidFill>
              <a:round/>
              <a:headEnd/>
              <a:tailEnd/>
            </a:ln>
            <a:extLst>
              <a:ext uri="{909E8E84-426E-40DD-AFC4-6F175D3DCCD1}">
                <a14:hiddenFill xmlns:a14="http://schemas.microsoft.com/office/drawing/2010/main">
                  <a:noFill/>
                </a14:hiddenFill>
              </a:ext>
            </a:extLst>
          </p:spPr>
          <p:txBody>
            <a:bodyPr anchor="ctr"/>
            <a:lstStyle/>
            <a:p>
              <a:endParaRPr lang="en-US"/>
            </a:p>
          </p:txBody>
        </p:sp>
      </p:grpSp>
      <p:sp>
        <p:nvSpPr>
          <p:cNvPr id="72715" name="Rectangle 11"/>
          <p:cNvSpPr>
            <a:spLocks noChangeArrowheads="1"/>
          </p:cNvSpPr>
          <p:nvPr/>
        </p:nvSpPr>
        <p:spPr bwMode="auto">
          <a:xfrm>
            <a:off x="7315200" y="3276600"/>
            <a:ext cx="533400" cy="533400"/>
          </a:xfrm>
          <a:prstGeom prst="rect">
            <a:avLst/>
          </a:prstGeom>
          <a:solidFill>
            <a:srgbClr val="9900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72716" name="Rectangle 12"/>
          <p:cNvSpPr>
            <a:spLocks noChangeArrowheads="1"/>
          </p:cNvSpPr>
          <p:nvPr/>
        </p:nvSpPr>
        <p:spPr bwMode="auto">
          <a:xfrm>
            <a:off x="7239000" y="4038600"/>
            <a:ext cx="533400" cy="533400"/>
          </a:xfrm>
          <a:prstGeom prst="rect">
            <a:avLst/>
          </a:prstGeom>
          <a:solidFill>
            <a:srgbClr val="9900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72717" name="Rectangle 13"/>
          <p:cNvSpPr>
            <a:spLocks noChangeArrowheads="1"/>
          </p:cNvSpPr>
          <p:nvPr/>
        </p:nvSpPr>
        <p:spPr bwMode="auto">
          <a:xfrm>
            <a:off x="8458200" y="3581400"/>
            <a:ext cx="533400" cy="533400"/>
          </a:xfrm>
          <a:prstGeom prst="rect">
            <a:avLst/>
          </a:prstGeom>
          <a:solidFill>
            <a:srgbClr val="9900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72718" name="Rectangle 14"/>
          <p:cNvSpPr>
            <a:spLocks noChangeArrowheads="1"/>
          </p:cNvSpPr>
          <p:nvPr/>
        </p:nvSpPr>
        <p:spPr bwMode="auto">
          <a:xfrm>
            <a:off x="8153400" y="4419600"/>
            <a:ext cx="533400" cy="533400"/>
          </a:xfrm>
          <a:prstGeom prst="rect">
            <a:avLst/>
          </a:prstGeom>
          <a:solidFill>
            <a:srgbClr val="9900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Tree>
    <p:extLst>
      <p:ext uri="{BB962C8B-B14F-4D97-AF65-F5344CB8AC3E}">
        <p14:creationId xmlns:p14="http://schemas.microsoft.com/office/powerpoint/2010/main" val="34393821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par>
                          <p:cTn id="8" fill="hold" nodeType="afterGroup">
                            <p:stCondLst>
                              <p:cond delay="500"/>
                            </p:stCondLst>
                            <p:childTnLst>
                              <p:par>
                                <p:cTn id="9" presetID="9" presetClass="entr" presetSubtype="0" fill="hold" grpId="0" nodeType="afterEffect">
                                  <p:stCondLst>
                                    <p:cond delay="2000"/>
                                  </p:stCondLst>
                                  <p:childTnLst>
                                    <p:set>
                                      <p:cBhvr>
                                        <p:cTn id="10" dur="1" fill="hold">
                                          <p:stCondLst>
                                            <p:cond delay="0"/>
                                          </p:stCondLst>
                                        </p:cTn>
                                        <p:tgtEl>
                                          <p:spTgt spid="72715"/>
                                        </p:tgtEl>
                                        <p:attrNameLst>
                                          <p:attrName>style.visibility</p:attrName>
                                        </p:attrNameLst>
                                      </p:cBhvr>
                                      <p:to>
                                        <p:strVal val="visible"/>
                                      </p:to>
                                    </p:set>
                                    <p:animEffect transition="in" filter="dissolve">
                                      <p:cBhvr>
                                        <p:cTn id="11" dur="500"/>
                                        <p:tgtEl>
                                          <p:spTgt spid="72715"/>
                                        </p:tgtEl>
                                      </p:cBhvr>
                                    </p:animEffect>
                                  </p:childTnLst>
                                </p:cTn>
                              </p:par>
                            </p:childTnLst>
                          </p:cTn>
                        </p:par>
                        <p:par>
                          <p:cTn id="12" fill="hold" nodeType="afterGroup">
                            <p:stCondLst>
                              <p:cond delay="3000"/>
                            </p:stCondLst>
                            <p:childTnLst>
                              <p:par>
                                <p:cTn id="13" presetID="9" presetClass="entr" presetSubtype="0" fill="hold" grpId="0" nodeType="afterEffect">
                                  <p:stCondLst>
                                    <p:cond delay="2000"/>
                                  </p:stCondLst>
                                  <p:childTnLst>
                                    <p:set>
                                      <p:cBhvr>
                                        <p:cTn id="14" dur="1" fill="hold">
                                          <p:stCondLst>
                                            <p:cond delay="0"/>
                                          </p:stCondLst>
                                        </p:cTn>
                                        <p:tgtEl>
                                          <p:spTgt spid="72716"/>
                                        </p:tgtEl>
                                        <p:attrNameLst>
                                          <p:attrName>style.visibility</p:attrName>
                                        </p:attrNameLst>
                                      </p:cBhvr>
                                      <p:to>
                                        <p:strVal val="visible"/>
                                      </p:to>
                                    </p:set>
                                    <p:animEffect transition="in" filter="dissolve">
                                      <p:cBhvr>
                                        <p:cTn id="15" dur="500"/>
                                        <p:tgtEl>
                                          <p:spTgt spid="72716"/>
                                        </p:tgtEl>
                                      </p:cBhvr>
                                    </p:animEffect>
                                  </p:childTnLst>
                                </p:cTn>
                              </p:par>
                            </p:childTnLst>
                          </p:cTn>
                        </p:par>
                        <p:par>
                          <p:cTn id="16" fill="hold" nodeType="afterGroup">
                            <p:stCondLst>
                              <p:cond delay="5500"/>
                            </p:stCondLst>
                            <p:childTnLst>
                              <p:par>
                                <p:cTn id="17" presetID="9" presetClass="entr" presetSubtype="0" fill="hold" grpId="0" nodeType="afterEffect">
                                  <p:stCondLst>
                                    <p:cond delay="2000"/>
                                  </p:stCondLst>
                                  <p:childTnLst>
                                    <p:set>
                                      <p:cBhvr>
                                        <p:cTn id="18" dur="1" fill="hold">
                                          <p:stCondLst>
                                            <p:cond delay="0"/>
                                          </p:stCondLst>
                                        </p:cTn>
                                        <p:tgtEl>
                                          <p:spTgt spid="72717"/>
                                        </p:tgtEl>
                                        <p:attrNameLst>
                                          <p:attrName>style.visibility</p:attrName>
                                        </p:attrNameLst>
                                      </p:cBhvr>
                                      <p:to>
                                        <p:strVal val="visible"/>
                                      </p:to>
                                    </p:set>
                                    <p:animEffect transition="in" filter="dissolve">
                                      <p:cBhvr>
                                        <p:cTn id="19" dur="500"/>
                                        <p:tgtEl>
                                          <p:spTgt spid="72717"/>
                                        </p:tgtEl>
                                      </p:cBhvr>
                                    </p:animEffect>
                                  </p:childTnLst>
                                </p:cTn>
                              </p:par>
                            </p:childTnLst>
                          </p:cTn>
                        </p:par>
                        <p:par>
                          <p:cTn id="20" fill="hold" nodeType="afterGroup">
                            <p:stCondLst>
                              <p:cond delay="8000"/>
                            </p:stCondLst>
                            <p:childTnLst>
                              <p:par>
                                <p:cTn id="21" presetID="9" presetClass="entr" presetSubtype="0" fill="hold" grpId="0" nodeType="afterEffect">
                                  <p:stCondLst>
                                    <p:cond delay="2000"/>
                                  </p:stCondLst>
                                  <p:childTnLst>
                                    <p:set>
                                      <p:cBhvr>
                                        <p:cTn id="22" dur="1" fill="hold">
                                          <p:stCondLst>
                                            <p:cond delay="0"/>
                                          </p:stCondLst>
                                        </p:cTn>
                                        <p:tgtEl>
                                          <p:spTgt spid="72718"/>
                                        </p:tgtEl>
                                        <p:attrNameLst>
                                          <p:attrName>style.visibility</p:attrName>
                                        </p:attrNameLst>
                                      </p:cBhvr>
                                      <p:to>
                                        <p:strVal val="visible"/>
                                      </p:to>
                                    </p:set>
                                    <p:animEffect transition="in" filter="dissolve">
                                      <p:cBhvr>
                                        <p:cTn id="23" dur="500"/>
                                        <p:tgtEl>
                                          <p:spTgt spid="72718"/>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72707">
                                            <p:txEl>
                                              <p:pRg st="0" end="0"/>
                                            </p:txEl>
                                          </p:spTgt>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72707">
                                            <p:txEl>
                                              <p:pRg st="1" end="1"/>
                                            </p:txEl>
                                          </p:spTgt>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72707">
                                            <p:txEl>
                                              <p:pRg st="2" end="2"/>
                                            </p:txEl>
                                          </p:spTgt>
                                        </p:tgtEl>
                                        <p:attrNameLst>
                                          <p:attrName>style.visibility</p:attrName>
                                        </p:attrNameLst>
                                      </p:cBhvr>
                                      <p:to>
                                        <p:strVal val="visible"/>
                                      </p:to>
                                    </p:set>
                                  </p:childTnLst>
                                </p:cTn>
                              </p:par>
                            </p:childTnLst>
                          </p:cTn>
                        </p:par>
                      </p:childTnLst>
                    </p:cTn>
                  </p:par>
                  <p:par>
                    <p:cTn id="32" fill="hold" nodeType="clickPar">
                      <p:stCondLst>
                        <p:cond delay="indefinite"/>
                      </p:stCondLst>
                      <p:childTnLst>
                        <p:par>
                          <p:cTn id="33" fill="hold" nodeType="withGroup">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72707">
                                            <p:txEl>
                                              <p:pRg st="3" end="3"/>
                                            </p:txEl>
                                          </p:spTgt>
                                        </p:tgtEl>
                                        <p:attrNameLst>
                                          <p:attrName>style.visibility</p:attrName>
                                        </p:attrNameLst>
                                      </p:cBhvr>
                                      <p:to>
                                        <p:strVal val="visible"/>
                                      </p:to>
                                    </p:set>
                                  </p:childTnLst>
                                </p:cTn>
                              </p:par>
                              <p:par>
                                <p:cTn id="36" presetID="1" presetClass="entr" presetSubtype="0" fill="hold" grpId="0" nodeType="withEffect">
                                  <p:stCondLst>
                                    <p:cond delay="0"/>
                                  </p:stCondLst>
                                  <p:childTnLst>
                                    <p:set>
                                      <p:cBhvr>
                                        <p:cTn id="37" dur="1" fill="hold">
                                          <p:stCondLst>
                                            <p:cond delay="0"/>
                                          </p:stCondLst>
                                        </p:cTn>
                                        <p:tgtEl>
                                          <p:spTgt spid="72707">
                                            <p:txEl>
                                              <p:pRg st="4" end="4"/>
                                            </p:txEl>
                                          </p:spTgt>
                                        </p:tgtEl>
                                        <p:attrNameLst>
                                          <p:attrName>style.visibility</p:attrName>
                                        </p:attrNameLst>
                                      </p:cBhvr>
                                      <p:to>
                                        <p:strVal val="visible"/>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72707">
                                            <p:txEl>
                                              <p:pRg st="5" end="5"/>
                                            </p:txEl>
                                          </p:spTgt>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72707">
                                            <p:txEl>
                                              <p:pRg st="6" end="6"/>
                                            </p:txEl>
                                          </p:spTgt>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7270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build="p"/>
      <p:bldP spid="72715" grpId="0" animBg="1"/>
      <p:bldP spid="72716" grpId="0" animBg="1"/>
      <p:bldP spid="72717" grpId="0" animBg="1"/>
      <p:bldP spid="72718"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4" name="Rectangle 2"/>
          <p:cNvSpPr>
            <a:spLocks noGrp="1" noChangeArrowheads="1"/>
          </p:cNvSpPr>
          <p:nvPr>
            <p:ph type="title"/>
          </p:nvPr>
        </p:nvSpPr>
        <p:spPr/>
        <p:txBody>
          <a:bodyPr/>
          <a:lstStyle/>
          <a:p>
            <a:r>
              <a:rPr lang="en-US">
                <a:ea typeface="ＭＳ Ｐゴシック" panose="020B0600070205080204" pitchFamily="34" charset="-128"/>
              </a:rPr>
              <a:t>Goals </a:t>
            </a:r>
          </a:p>
        </p:txBody>
      </p:sp>
      <p:sp>
        <p:nvSpPr>
          <p:cNvPr id="46085" name="Rectangle 3"/>
          <p:cNvSpPr>
            <a:spLocks noGrp="1" noChangeArrowheads="1"/>
          </p:cNvSpPr>
          <p:nvPr>
            <p:ph idx="1"/>
          </p:nvPr>
        </p:nvSpPr>
        <p:spPr/>
        <p:txBody>
          <a:bodyPr/>
          <a:lstStyle/>
          <a:p>
            <a:r>
              <a:rPr lang="en-US">
                <a:ea typeface="ＭＳ Ｐゴシック" panose="020B0600070205080204" pitchFamily="34" charset="-128"/>
              </a:rPr>
              <a:t>Minimize unnecessary work</a:t>
            </a:r>
          </a:p>
          <a:p>
            <a:r>
              <a:rPr lang="en-US">
                <a:ea typeface="ＭＳ Ｐゴシック" panose="020B0600070205080204" pitchFamily="34" charset="-128"/>
              </a:rPr>
              <a:t>Maximize communication and feedback</a:t>
            </a:r>
          </a:p>
          <a:p>
            <a:r>
              <a:rPr lang="en-US">
                <a:ea typeface="ＭＳ Ｐゴシック" panose="020B0600070205080204" pitchFamily="34" charset="-128"/>
              </a:rPr>
              <a:t>Make sure that developers do most important work</a:t>
            </a:r>
          </a:p>
          <a:p>
            <a:r>
              <a:rPr lang="en-US">
                <a:ea typeface="ＭＳ Ｐゴシック" panose="020B0600070205080204" pitchFamily="34" charset="-128"/>
              </a:rPr>
              <a:t>Make system flexible, ready to meet any change in requirements</a:t>
            </a:r>
          </a:p>
        </p:txBody>
      </p:sp>
    </p:spTree>
    <p:extLst>
      <p:ext uri="{BB962C8B-B14F-4D97-AF65-F5344CB8AC3E}">
        <p14:creationId xmlns:p14="http://schemas.microsoft.com/office/powerpoint/2010/main" val="3649486905"/>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ea typeface="ＭＳ Ｐゴシック" panose="020B0600070205080204" pitchFamily="34" charset="-128"/>
              </a:rPr>
              <a:t>History</a:t>
            </a:r>
          </a:p>
        </p:txBody>
      </p:sp>
      <p:sp>
        <p:nvSpPr>
          <p:cNvPr id="47107" name="Content Placeholder 2"/>
          <p:cNvSpPr>
            <a:spLocks noGrp="1"/>
          </p:cNvSpPr>
          <p:nvPr>
            <p:ph idx="1"/>
          </p:nvPr>
        </p:nvSpPr>
        <p:spPr/>
        <p:txBody>
          <a:bodyPr/>
          <a:lstStyle/>
          <a:p>
            <a:r>
              <a:rPr lang="en-US" dirty="0">
                <a:ea typeface="ＭＳ Ｐゴシック" panose="020B0600070205080204" pitchFamily="34" charset="-128"/>
              </a:rPr>
              <a:t>Kent Beck</a:t>
            </a:r>
          </a:p>
          <a:p>
            <a:pPr lvl="1"/>
            <a:r>
              <a:rPr lang="en-US" dirty="0">
                <a:ea typeface="ＭＳ Ｐゴシック" panose="020B0600070205080204" pitchFamily="34" charset="-128"/>
              </a:rPr>
              <a:t>Influential book “Extreme Programming Explained” (1999)</a:t>
            </a:r>
          </a:p>
          <a:p>
            <a:pPr lvl="1"/>
            <a:endParaRPr lang="en-US" dirty="0">
              <a:ea typeface="ＭＳ Ｐゴシック" panose="020B0600070205080204" pitchFamily="34" charset="-128"/>
            </a:endParaRPr>
          </a:p>
          <a:p>
            <a:r>
              <a:rPr lang="en-US" dirty="0">
                <a:ea typeface="ＭＳ Ｐゴシック" panose="020B0600070205080204" pitchFamily="34" charset="-128"/>
              </a:rPr>
              <a:t>Speed to market, rapidly changing requirements</a:t>
            </a:r>
          </a:p>
          <a:p>
            <a:endParaRPr lang="en-US" dirty="0">
              <a:ea typeface="ＭＳ Ｐゴシック" panose="020B0600070205080204" pitchFamily="34" charset="-128"/>
            </a:endParaRPr>
          </a:p>
          <a:p>
            <a:r>
              <a:rPr lang="en-US" dirty="0">
                <a:ea typeface="ＭＳ Ｐゴシック" panose="020B0600070205080204" pitchFamily="34" charset="-128"/>
              </a:rPr>
              <a:t>Some ideas go back much further</a:t>
            </a:r>
          </a:p>
          <a:p>
            <a:pPr lvl="1"/>
            <a:r>
              <a:rPr lang="en-US" dirty="0">
                <a:ea typeface="ＭＳ Ｐゴシック" panose="020B0600070205080204" pitchFamily="34" charset="-128"/>
              </a:rPr>
              <a:t>“Test first development” used in NASA in the 60s</a:t>
            </a:r>
          </a:p>
        </p:txBody>
      </p:sp>
    </p:spTree>
    <p:extLst>
      <p:ext uri="{BB962C8B-B14F-4D97-AF65-F5344CB8AC3E}">
        <p14:creationId xmlns:p14="http://schemas.microsoft.com/office/powerpoint/2010/main" val="18300100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2" name="Rectangle 2"/>
          <p:cNvSpPr>
            <a:spLocks noGrp="1" noChangeArrowheads="1"/>
          </p:cNvSpPr>
          <p:nvPr>
            <p:ph type="title"/>
          </p:nvPr>
        </p:nvSpPr>
        <p:spPr/>
        <p:txBody>
          <a:bodyPr/>
          <a:lstStyle/>
          <a:p>
            <a:r>
              <a:rPr lang="en-US">
                <a:ea typeface="ＭＳ Ｐゴシック" panose="020B0600070205080204" pitchFamily="34" charset="-128"/>
              </a:rPr>
              <a:t>XP Practices</a:t>
            </a:r>
          </a:p>
        </p:txBody>
      </p:sp>
      <p:sp>
        <p:nvSpPr>
          <p:cNvPr id="48133" name="Rectangle 3"/>
          <p:cNvSpPr>
            <a:spLocks noGrp="1" noChangeArrowheads="1"/>
          </p:cNvSpPr>
          <p:nvPr>
            <p:ph sz="half" idx="1"/>
          </p:nvPr>
        </p:nvSpPr>
        <p:spPr/>
        <p:txBody>
          <a:bodyPr/>
          <a:lstStyle/>
          <a:p>
            <a:r>
              <a:rPr lang="en-US" sz="2400">
                <a:ea typeface="ＭＳ Ｐゴシック" panose="020B0600070205080204" pitchFamily="34" charset="-128"/>
              </a:rPr>
              <a:t>On-site customer</a:t>
            </a:r>
          </a:p>
          <a:p>
            <a:r>
              <a:rPr lang="en-US" sz="2400">
                <a:ea typeface="ＭＳ Ｐゴシック" panose="020B0600070205080204" pitchFamily="34" charset="-128"/>
              </a:rPr>
              <a:t>The Planning Game</a:t>
            </a:r>
          </a:p>
          <a:p>
            <a:r>
              <a:rPr lang="en-US" sz="2400">
                <a:ea typeface="ＭＳ Ｐゴシック" panose="020B0600070205080204" pitchFamily="34" charset="-128"/>
              </a:rPr>
              <a:t>Small releases</a:t>
            </a:r>
          </a:p>
          <a:p>
            <a:r>
              <a:rPr lang="en-US" sz="2400">
                <a:ea typeface="ＭＳ Ｐゴシック" panose="020B0600070205080204" pitchFamily="34" charset="-128"/>
              </a:rPr>
              <a:t>Testing</a:t>
            </a:r>
          </a:p>
          <a:p>
            <a:r>
              <a:rPr lang="en-US" sz="2400">
                <a:ea typeface="ＭＳ Ｐゴシック" panose="020B0600070205080204" pitchFamily="34" charset="-128"/>
              </a:rPr>
              <a:t>Simple design</a:t>
            </a:r>
          </a:p>
          <a:p>
            <a:r>
              <a:rPr lang="en-US" sz="2400">
                <a:ea typeface="ＭＳ Ｐゴシック" panose="020B0600070205080204" pitchFamily="34" charset="-128"/>
              </a:rPr>
              <a:t>Refactoring</a:t>
            </a:r>
          </a:p>
          <a:p>
            <a:endParaRPr lang="en-US" sz="2400">
              <a:ea typeface="ＭＳ Ｐゴシック" panose="020B0600070205080204" pitchFamily="34" charset="-128"/>
            </a:endParaRPr>
          </a:p>
        </p:txBody>
      </p:sp>
      <p:sp>
        <p:nvSpPr>
          <p:cNvPr id="48134" name="Rectangle 4"/>
          <p:cNvSpPr>
            <a:spLocks noGrp="1" noChangeArrowheads="1"/>
          </p:cNvSpPr>
          <p:nvPr>
            <p:ph sz="half" idx="2"/>
          </p:nvPr>
        </p:nvSpPr>
        <p:spPr/>
        <p:txBody>
          <a:bodyPr/>
          <a:lstStyle/>
          <a:p>
            <a:r>
              <a:rPr lang="en-US" sz="2400">
                <a:ea typeface="ＭＳ Ｐゴシック" panose="020B0600070205080204" pitchFamily="34" charset="-128"/>
              </a:rPr>
              <a:t>Metaphor</a:t>
            </a:r>
          </a:p>
          <a:p>
            <a:r>
              <a:rPr lang="en-US" sz="2400">
                <a:ea typeface="ＭＳ Ｐゴシック" panose="020B0600070205080204" pitchFamily="34" charset="-128"/>
              </a:rPr>
              <a:t>Pair programming</a:t>
            </a:r>
          </a:p>
          <a:p>
            <a:r>
              <a:rPr lang="en-US" sz="2400">
                <a:ea typeface="ＭＳ Ｐゴシック" panose="020B0600070205080204" pitchFamily="34" charset="-128"/>
              </a:rPr>
              <a:t>Collective ownership</a:t>
            </a:r>
          </a:p>
          <a:p>
            <a:r>
              <a:rPr lang="en-US" sz="2400">
                <a:ea typeface="ＭＳ Ｐゴシック" panose="020B0600070205080204" pitchFamily="34" charset="-128"/>
              </a:rPr>
              <a:t>Continuous integration</a:t>
            </a:r>
          </a:p>
          <a:p>
            <a:r>
              <a:rPr lang="en-US" sz="2400">
                <a:ea typeface="ＭＳ Ｐゴシック" panose="020B0600070205080204" pitchFamily="34" charset="-128"/>
              </a:rPr>
              <a:t>40-hour week</a:t>
            </a:r>
          </a:p>
          <a:p>
            <a:r>
              <a:rPr lang="en-US" sz="2400">
                <a:ea typeface="ＭＳ Ｐゴシック" panose="020B0600070205080204" pitchFamily="34" charset="-128"/>
              </a:rPr>
              <a:t>Coding standards</a:t>
            </a:r>
          </a:p>
          <a:p>
            <a:endParaRPr lang="en-US" sz="2400">
              <a:ea typeface="ＭＳ Ｐゴシック" panose="020B0600070205080204" pitchFamily="34" charset="-128"/>
            </a:endParaRPr>
          </a:p>
        </p:txBody>
      </p:sp>
    </p:spTree>
    <p:extLst>
      <p:ext uri="{BB962C8B-B14F-4D97-AF65-F5344CB8AC3E}">
        <p14:creationId xmlns:p14="http://schemas.microsoft.com/office/powerpoint/2010/main" val="773089673"/>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Rectangle 2"/>
          <p:cNvSpPr>
            <a:spLocks noGrp="1" noChangeArrowheads="1"/>
          </p:cNvSpPr>
          <p:nvPr>
            <p:ph type="title"/>
          </p:nvPr>
        </p:nvSpPr>
        <p:spPr/>
        <p:txBody>
          <a:bodyPr/>
          <a:lstStyle/>
          <a:p>
            <a:r>
              <a:rPr lang="en-US">
                <a:ea typeface="ＭＳ Ｐゴシック" panose="020B0600070205080204" pitchFamily="34" charset="-128"/>
              </a:rPr>
              <a:t>XP Process</a:t>
            </a:r>
          </a:p>
        </p:txBody>
      </p:sp>
      <p:sp>
        <p:nvSpPr>
          <p:cNvPr id="187395" name="Rectangle 3"/>
          <p:cNvSpPr>
            <a:spLocks noGrp="1" noChangeArrowheads="1"/>
          </p:cNvSpPr>
          <p:nvPr>
            <p:ph idx="1"/>
          </p:nvPr>
        </p:nvSpPr>
        <p:spPr/>
        <p:txBody>
          <a:bodyPr>
            <a:normAutofit/>
          </a:bodyPr>
          <a:lstStyle/>
          <a:p>
            <a:pPr marL="533400" indent="-533400">
              <a:buNone/>
            </a:pPr>
            <a:r>
              <a:rPr lang="en-US" sz="2400">
                <a:ea typeface="ＭＳ Ｐゴシック" panose="020B0600070205080204" pitchFamily="34" charset="-128"/>
              </a:rPr>
              <a:t>Multiple short cycles (2 weeks): </a:t>
            </a:r>
          </a:p>
          <a:p>
            <a:pPr marL="533400" indent="-533400">
              <a:spcBef>
                <a:spcPct val="10000"/>
              </a:spcBef>
              <a:buFontTx/>
              <a:buAutoNum type="arabicPeriod"/>
            </a:pPr>
            <a:r>
              <a:rPr lang="en-US" sz="2400">
                <a:ea typeface="ＭＳ Ｐゴシック" panose="020B0600070205080204" pitchFamily="34" charset="-128"/>
              </a:rPr>
              <a:t>Meet with client to elicit requirements</a:t>
            </a:r>
          </a:p>
          <a:p>
            <a:pPr marL="914400" lvl="1" indent="-457200">
              <a:spcBef>
                <a:spcPct val="10000"/>
              </a:spcBef>
              <a:buFontTx/>
              <a:buChar char="•"/>
            </a:pPr>
            <a:r>
              <a:rPr lang="en-US" sz="2000">
                <a:ea typeface="ＭＳ Ｐゴシック" panose="020B0600070205080204" pitchFamily="34" charset="-128"/>
              </a:rPr>
              <a:t>User stories + acceptance tests</a:t>
            </a:r>
          </a:p>
          <a:p>
            <a:pPr marL="533400" indent="-533400">
              <a:spcBef>
                <a:spcPct val="10000"/>
              </a:spcBef>
              <a:buFontTx/>
              <a:buAutoNum type="arabicPeriod"/>
            </a:pPr>
            <a:r>
              <a:rPr lang="en-US" sz="2400">
                <a:ea typeface="ＭＳ Ｐゴシック" panose="020B0600070205080204" pitchFamily="34" charset="-128"/>
              </a:rPr>
              <a:t>Planning game</a:t>
            </a:r>
          </a:p>
          <a:p>
            <a:pPr marL="914400" lvl="1" indent="-457200">
              <a:spcBef>
                <a:spcPct val="10000"/>
              </a:spcBef>
              <a:buFontTx/>
              <a:buChar char="•"/>
            </a:pPr>
            <a:r>
              <a:rPr lang="en-US" sz="2000">
                <a:ea typeface="ＭＳ Ｐゴシック" panose="020B0600070205080204" pitchFamily="34" charset="-128"/>
              </a:rPr>
              <a:t>Break stories into tasks, estimate cost</a:t>
            </a:r>
          </a:p>
          <a:p>
            <a:pPr marL="914400" lvl="1" indent="-457200">
              <a:spcBef>
                <a:spcPct val="10000"/>
              </a:spcBef>
              <a:buFontTx/>
              <a:buChar char="•"/>
            </a:pPr>
            <a:r>
              <a:rPr lang="en-US" sz="2000">
                <a:ea typeface="ＭＳ Ｐゴシック" panose="020B0600070205080204" pitchFamily="34" charset="-128"/>
              </a:rPr>
              <a:t>Client prioritizes stories to do first</a:t>
            </a:r>
          </a:p>
          <a:p>
            <a:pPr marL="533400" indent="-533400">
              <a:spcBef>
                <a:spcPct val="10000"/>
              </a:spcBef>
              <a:buFontTx/>
              <a:buAutoNum type="arabicPeriod"/>
            </a:pPr>
            <a:r>
              <a:rPr lang="en-US" sz="2400">
                <a:ea typeface="ＭＳ Ｐゴシック" panose="020B0600070205080204" pitchFamily="34" charset="-128"/>
              </a:rPr>
              <a:t>Implementation</a:t>
            </a:r>
          </a:p>
          <a:p>
            <a:pPr marL="914400" lvl="1" indent="-457200">
              <a:spcBef>
                <a:spcPct val="10000"/>
              </a:spcBef>
              <a:buFontTx/>
              <a:buChar char="•"/>
            </a:pPr>
            <a:r>
              <a:rPr lang="en-US" sz="2000">
                <a:ea typeface="ＭＳ Ｐゴシック" panose="020B0600070205080204" pitchFamily="34" charset="-128"/>
              </a:rPr>
              <a:t>Write programmer tests first</a:t>
            </a:r>
          </a:p>
          <a:p>
            <a:pPr marL="914400" lvl="1" indent="-457200">
              <a:spcBef>
                <a:spcPct val="10000"/>
              </a:spcBef>
              <a:buFontTx/>
              <a:buChar char="•"/>
            </a:pPr>
            <a:r>
              <a:rPr lang="en-US" sz="2000">
                <a:ea typeface="ＭＳ Ｐゴシック" panose="020B0600070205080204" pitchFamily="34" charset="-128"/>
              </a:rPr>
              <a:t>Simplest possible design to pass the tests</a:t>
            </a:r>
          </a:p>
          <a:p>
            <a:pPr marL="914400" lvl="1" indent="-457200">
              <a:spcBef>
                <a:spcPct val="10000"/>
              </a:spcBef>
              <a:buFontTx/>
              <a:buChar char="•"/>
            </a:pPr>
            <a:r>
              <a:rPr lang="en-US" sz="2000">
                <a:ea typeface="ＭＳ Ｐゴシック" panose="020B0600070205080204" pitchFamily="34" charset="-128"/>
              </a:rPr>
              <a:t>Code in pairs</a:t>
            </a:r>
          </a:p>
          <a:p>
            <a:pPr marL="914400" lvl="1" indent="-457200">
              <a:spcBef>
                <a:spcPct val="10000"/>
              </a:spcBef>
              <a:buFontTx/>
              <a:buChar char="•"/>
            </a:pPr>
            <a:r>
              <a:rPr lang="en-US" sz="2000">
                <a:ea typeface="ＭＳ Ｐゴシック" panose="020B0600070205080204" pitchFamily="34" charset="-128"/>
              </a:rPr>
              <a:t>Occasionally refactor the code</a:t>
            </a:r>
          </a:p>
          <a:p>
            <a:pPr marL="533400" indent="-533400">
              <a:spcBef>
                <a:spcPct val="10000"/>
              </a:spcBef>
              <a:buFontTx/>
              <a:buAutoNum type="arabicPeriod"/>
            </a:pPr>
            <a:r>
              <a:rPr lang="en-US" sz="2400">
                <a:ea typeface="ＭＳ Ｐゴシック" panose="020B0600070205080204" pitchFamily="34" charset="-128"/>
              </a:rPr>
              <a:t>Evaluate progress and reiterate from step 1</a:t>
            </a:r>
          </a:p>
        </p:txBody>
      </p:sp>
    </p:spTree>
    <p:extLst>
      <p:ext uri="{BB962C8B-B14F-4D97-AF65-F5344CB8AC3E}">
        <p14:creationId xmlns:p14="http://schemas.microsoft.com/office/powerpoint/2010/main" val="642863689"/>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0" name="Rectangle 2"/>
          <p:cNvSpPr>
            <a:spLocks noGrp="1" noChangeArrowheads="1"/>
          </p:cNvSpPr>
          <p:nvPr>
            <p:ph type="title"/>
          </p:nvPr>
        </p:nvSpPr>
        <p:spPr/>
        <p:txBody>
          <a:bodyPr/>
          <a:lstStyle/>
          <a:p>
            <a:r>
              <a:rPr lang="en-US">
                <a:ea typeface="ＭＳ Ｐゴシック" panose="020B0600070205080204" pitchFamily="34" charset="-128"/>
              </a:rPr>
              <a:t>Extreme Programming (XP)</a:t>
            </a:r>
          </a:p>
        </p:txBody>
      </p:sp>
      <p:sp>
        <p:nvSpPr>
          <p:cNvPr id="50181" name="Rectangle 3"/>
          <p:cNvSpPr>
            <a:spLocks noGrp="1" noChangeArrowheads="1"/>
          </p:cNvSpPr>
          <p:nvPr>
            <p:ph idx="1"/>
          </p:nvPr>
        </p:nvSpPr>
        <p:spPr>
          <a:xfrm>
            <a:off x="1871004" y="1892095"/>
            <a:ext cx="8686800" cy="4419600"/>
          </a:xfrm>
        </p:spPr>
        <p:txBody>
          <a:bodyPr/>
          <a:lstStyle/>
          <a:p>
            <a:r>
              <a:rPr lang="en-US" dirty="0">
                <a:ea typeface="ＭＳ Ｐゴシック" panose="020B0600070205080204" pitchFamily="34" charset="-128"/>
              </a:rPr>
              <a:t>XP: like iterative but taken to the </a:t>
            </a:r>
            <a:r>
              <a:rPr lang="en-US" i="1" dirty="0">
                <a:ea typeface="ＭＳ Ｐゴシック" panose="020B0600070205080204" pitchFamily="34" charset="-128"/>
              </a:rPr>
              <a:t>extreme</a:t>
            </a:r>
          </a:p>
        </p:txBody>
      </p:sp>
      <p:sp>
        <p:nvSpPr>
          <p:cNvPr id="5017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r>
              <a:rPr lang="en-US" sz="1400">
                <a:latin typeface="Times New Roman" panose="02020603050405020304" pitchFamily="18" charset="0"/>
              </a:rPr>
              <a:t>Prof. Majumdar  CS 130  Lecture 2</a:t>
            </a:r>
          </a:p>
        </p:txBody>
      </p:sp>
      <p:sp>
        <p:nvSpPr>
          <p:cNvPr id="5017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E26FC5EF-F145-49AA-9F1C-FE7CD60C4FD5}" type="slidenum">
              <a:rPr lang="en-US" sz="1400">
                <a:latin typeface="Times New Roman" panose="02020603050405020304" pitchFamily="18" charset="0"/>
              </a:rPr>
              <a:pPr/>
              <a:t>44</a:t>
            </a:fld>
            <a:endParaRPr lang="en-US" sz="1400">
              <a:latin typeface="Times New Roman" panose="02020603050405020304" pitchFamily="18" charset="0"/>
            </a:endParaRPr>
          </a:p>
        </p:txBody>
      </p:sp>
      <p:sp>
        <p:nvSpPr>
          <p:cNvPr id="50182" name="Line 4"/>
          <p:cNvSpPr>
            <a:spLocks noChangeShapeType="1"/>
          </p:cNvSpPr>
          <p:nvPr/>
        </p:nvSpPr>
        <p:spPr bwMode="auto">
          <a:xfrm>
            <a:off x="2057400" y="5410200"/>
            <a:ext cx="8077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nchor="ctr"/>
          <a:lstStyle/>
          <a:p>
            <a:endParaRPr lang="en-US"/>
          </a:p>
        </p:txBody>
      </p:sp>
      <p:sp>
        <p:nvSpPr>
          <p:cNvPr id="50183" name="Text Box 5"/>
          <p:cNvSpPr txBox="1">
            <a:spLocks noChangeArrowheads="1"/>
          </p:cNvSpPr>
          <p:nvPr/>
        </p:nvSpPr>
        <p:spPr bwMode="auto">
          <a:xfrm>
            <a:off x="9677400" y="4918075"/>
            <a:ext cx="928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a:latin typeface="Times New Roman" panose="02020603050405020304" pitchFamily="18" charset="0"/>
              </a:rPr>
              <a:t>Scope</a:t>
            </a:r>
          </a:p>
        </p:txBody>
      </p:sp>
      <p:sp>
        <p:nvSpPr>
          <p:cNvPr id="50184" name="Line 6"/>
          <p:cNvSpPr>
            <a:spLocks noChangeShapeType="1"/>
          </p:cNvSpPr>
          <p:nvPr/>
        </p:nvSpPr>
        <p:spPr bwMode="auto">
          <a:xfrm flipV="1">
            <a:off x="2057400" y="2743200"/>
            <a:ext cx="0" cy="2667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nchor="ctr"/>
          <a:lstStyle/>
          <a:p>
            <a:endParaRPr lang="en-US"/>
          </a:p>
        </p:txBody>
      </p:sp>
      <p:sp>
        <p:nvSpPr>
          <p:cNvPr id="50185" name="Text Box 7"/>
          <p:cNvSpPr txBox="1">
            <a:spLocks noChangeArrowheads="1"/>
          </p:cNvSpPr>
          <p:nvPr/>
        </p:nvSpPr>
        <p:spPr bwMode="auto">
          <a:xfrm>
            <a:off x="2133600" y="2819400"/>
            <a:ext cx="8270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r>
              <a:rPr lang="en-US">
                <a:latin typeface="Times New Roman" panose="02020603050405020304" pitchFamily="18" charset="0"/>
              </a:rPr>
              <a:t>Time</a:t>
            </a:r>
          </a:p>
        </p:txBody>
      </p:sp>
      <p:sp>
        <p:nvSpPr>
          <p:cNvPr id="50186" name="Rectangle 8"/>
          <p:cNvSpPr>
            <a:spLocks noChangeArrowheads="1"/>
          </p:cNvSpPr>
          <p:nvPr/>
        </p:nvSpPr>
        <p:spPr bwMode="auto">
          <a:xfrm>
            <a:off x="3124200" y="4876800"/>
            <a:ext cx="1828800" cy="381000"/>
          </a:xfrm>
          <a:prstGeom prst="rect">
            <a:avLst/>
          </a:prstGeom>
          <a:solidFill>
            <a:srgbClr val="EF1F0F"/>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r>
              <a:rPr lang="en-US">
                <a:latin typeface="Times New Roman" panose="02020603050405020304" pitchFamily="18" charset="0"/>
              </a:rPr>
              <a:t>Analyze</a:t>
            </a:r>
          </a:p>
        </p:txBody>
      </p:sp>
      <p:sp>
        <p:nvSpPr>
          <p:cNvPr id="50187" name="Rectangle 10"/>
          <p:cNvSpPr>
            <a:spLocks noChangeArrowheads="1"/>
          </p:cNvSpPr>
          <p:nvPr/>
        </p:nvSpPr>
        <p:spPr bwMode="auto">
          <a:xfrm>
            <a:off x="3124200" y="4495800"/>
            <a:ext cx="1828800" cy="381000"/>
          </a:xfrm>
          <a:prstGeom prst="rect">
            <a:avLst/>
          </a:prstGeom>
          <a:solidFill>
            <a:srgbClr val="FFCC66"/>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r>
              <a:rPr lang="en-US">
                <a:latin typeface="Times New Roman" panose="02020603050405020304" pitchFamily="18" charset="0"/>
              </a:rPr>
              <a:t>Design</a:t>
            </a:r>
          </a:p>
        </p:txBody>
      </p:sp>
      <p:sp>
        <p:nvSpPr>
          <p:cNvPr id="50188" name="Rectangle 11"/>
          <p:cNvSpPr>
            <a:spLocks noChangeArrowheads="1"/>
          </p:cNvSpPr>
          <p:nvPr/>
        </p:nvSpPr>
        <p:spPr bwMode="auto">
          <a:xfrm>
            <a:off x="3124200" y="4116388"/>
            <a:ext cx="1828800" cy="381000"/>
          </a:xfrm>
          <a:prstGeom prst="rect">
            <a:avLst/>
          </a:prstGeom>
          <a:solidFill>
            <a:srgbClr val="6666FF"/>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r>
              <a:rPr lang="en-US">
                <a:latin typeface="Times New Roman" panose="02020603050405020304" pitchFamily="18" charset="0"/>
              </a:rPr>
              <a:t>Implement</a:t>
            </a:r>
          </a:p>
        </p:txBody>
      </p:sp>
      <p:sp>
        <p:nvSpPr>
          <p:cNvPr id="50189" name="Rectangle 12"/>
          <p:cNvSpPr>
            <a:spLocks noChangeArrowheads="1"/>
          </p:cNvSpPr>
          <p:nvPr/>
        </p:nvSpPr>
        <p:spPr bwMode="auto">
          <a:xfrm>
            <a:off x="3124200" y="3733800"/>
            <a:ext cx="1828800" cy="381000"/>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r>
              <a:rPr lang="en-US">
                <a:latin typeface="Times New Roman" panose="02020603050405020304" pitchFamily="18" charset="0"/>
              </a:rPr>
              <a:t>Test</a:t>
            </a:r>
          </a:p>
        </p:txBody>
      </p:sp>
      <p:grpSp>
        <p:nvGrpSpPr>
          <p:cNvPr id="2" name="Group 30"/>
          <p:cNvGrpSpPr>
            <a:grpSpLocks/>
          </p:cNvGrpSpPr>
          <p:nvPr/>
        </p:nvGrpSpPr>
        <p:grpSpPr bwMode="auto">
          <a:xfrm>
            <a:off x="6099175" y="4648200"/>
            <a:ext cx="609600" cy="609600"/>
            <a:chOff x="2640" y="3312"/>
            <a:chExt cx="384" cy="384"/>
          </a:xfrm>
        </p:grpSpPr>
        <p:sp>
          <p:nvSpPr>
            <p:cNvPr id="50223" name="Rectangle 14"/>
            <p:cNvSpPr>
              <a:spLocks noChangeArrowheads="1"/>
            </p:cNvSpPr>
            <p:nvPr/>
          </p:nvSpPr>
          <p:spPr bwMode="auto">
            <a:xfrm>
              <a:off x="2640" y="3408"/>
              <a:ext cx="384" cy="96"/>
            </a:xfrm>
            <a:prstGeom prst="rect">
              <a:avLst/>
            </a:prstGeom>
            <a:solidFill>
              <a:srgbClr val="6666FF"/>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50224" name="Rectangle 17"/>
            <p:cNvSpPr>
              <a:spLocks noChangeArrowheads="1"/>
            </p:cNvSpPr>
            <p:nvPr/>
          </p:nvSpPr>
          <p:spPr bwMode="auto">
            <a:xfrm>
              <a:off x="2640" y="3312"/>
              <a:ext cx="384" cy="96"/>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50225" name="Rectangle 18"/>
            <p:cNvSpPr>
              <a:spLocks noChangeArrowheads="1"/>
            </p:cNvSpPr>
            <p:nvPr/>
          </p:nvSpPr>
          <p:spPr bwMode="auto">
            <a:xfrm>
              <a:off x="2640" y="3504"/>
              <a:ext cx="384" cy="96"/>
            </a:xfrm>
            <a:prstGeom prst="rect">
              <a:avLst/>
            </a:prstGeom>
            <a:solidFill>
              <a:srgbClr val="FFCC66"/>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50226" name="Rectangle 19"/>
            <p:cNvSpPr>
              <a:spLocks noChangeArrowheads="1"/>
            </p:cNvSpPr>
            <p:nvPr/>
          </p:nvSpPr>
          <p:spPr bwMode="auto">
            <a:xfrm>
              <a:off x="2640" y="3600"/>
              <a:ext cx="384" cy="96"/>
            </a:xfrm>
            <a:prstGeom prst="rect">
              <a:avLst/>
            </a:prstGeom>
            <a:solidFill>
              <a:srgbClr val="EF1F0F"/>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grpSp>
      <p:sp>
        <p:nvSpPr>
          <p:cNvPr id="162836" name="Rectangle 20"/>
          <p:cNvSpPr>
            <a:spLocks noChangeArrowheads="1"/>
          </p:cNvSpPr>
          <p:nvPr/>
        </p:nvSpPr>
        <p:spPr bwMode="auto">
          <a:xfrm>
            <a:off x="6099175" y="3886200"/>
            <a:ext cx="1219200" cy="152400"/>
          </a:xfrm>
          <a:prstGeom prst="rect">
            <a:avLst/>
          </a:prstGeom>
          <a:solidFill>
            <a:srgbClr val="6666FF"/>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62837" name="Rectangle 21"/>
          <p:cNvSpPr>
            <a:spLocks noChangeArrowheads="1"/>
          </p:cNvSpPr>
          <p:nvPr/>
        </p:nvSpPr>
        <p:spPr bwMode="auto">
          <a:xfrm>
            <a:off x="6099175" y="3733800"/>
            <a:ext cx="1219200" cy="152400"/>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62838" name="Rectangle 22"/>
          <p:cNvSpPr>
            <a:spLocks noChangeArrowheads="1"/>
          </p:cNvSpPr>
          <p:nvPr/>
        </p:nvSpPr>
        <p:spPr bwMode="auto">
          <a:xfrm>
            <a:off x="6099175" y="4038600"/>
            <a:ext cx="1219200" cy="152400"/>
          </a:xfrm>
          <a:prstGeom prst="rect">
            <a:avLst/>
          </a:prstGeom>
          <a:solidFill>
            <a:srgbClr val="FFCC66"/>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62839" name="Rectangle 23"/>
          <p:cNvSpPr>
            <a:spLocks noChangeArrowheads="1"/>
          </p:cNvSpPr>
          <p:nvPr/>
        </p:nvSpPr>
        <p:spPr bwMode="auto">
          <a:xfrm>
            <a:off x="6099175" y="4191000"/>
            <a:ext cx="1219200" cy="152400"/>
          </a:xfrm>
          <a:prstGeom prst="rect">
            <a:avLst/>
          </a:prstGeom>
          <a:solidFill>
            <a:srgbClr val="EF1F0F"/>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grpSp>
        <p:nvGrpSpPr>
          <p:cNvPr id="3" name="Group 31"/>
          <p:cNvGrpSpPr>
            <a:grpSpLocks/>
          </p:cNvGrpSpPr>
          <p:nvPr/>
        </p:nvGrpSpPr>
        <p:grpSpPr bwMode="auto">
          <a:xfrm>
            <a:off x="8382000" y="4953000"/>
            <a:ext cx="381000" cy="304800"/>
            <a:chOff x="2640" y="3312"/>
            <a:chExt cx="384" cy="384"/>
          </a:xfrm>
        </p:grpSpPr>
        <p:sp>
          <p:nvSpPr>
            <p:cNvPr id="50219" name="Rectangle 32"/>
            <p:cNvSpPr>
              <a:spLocks noChangeArrowheads="1"/>
            </p:cNvSpPr>
            <p:nvPr/>
          </p:nvSpPr>
          <p:spPr bwMode="auto">
            <a:xfrm>
              <a:off x="2640" y="3408"/>
              <a:ext cx="384" cy="96"/>
            </a:xfrm>
            <a:prstGeom prst="rect">
              <a:avLst/>
            </a:prstGeom>
            <a:solidFill>
              <a:srgbClr val="6666FF"/>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50220" name="Rectangle 33"/>
            <p:cNvSpPr>
              <a:spLocks noChangeArrowheads="1"/>
            </p:cNvSpPr>
            <p:nvPr/>
          </p:nvSpPr>
          <p:spPr bwMode="auto">
            <a:xfrm>
              <a:off x="2640" y="3312"/>
              <a:ext cx="384" cy="96"/>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50221" name="Rectangle 34"/>
            <p:cNvSpPr>
              <a:spLocks noChangeArrowheads="1"/>
            </p:cNvSpPr>
            <p:nvPr/>
          </p:nvSpPr>
          <p:spPr bwMode="auto">
            <a:xfrm>
              <a:off x="2640" y="3504"/>
              <a:ext cx="384" cy="96"/>
            </a:xfrm>
            <a:prstGeom prst="rect">
              <a:avLst/>
            </a:prstGeom>
            <a:solidFill>
              <a:srgbClr val="FFCC66"/>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50222" name="Rectangle 35"/>
            <p:cNvSpPr>
              <a:spLocks noChangeArrowheads="1"/>
            </p:cNvSpPr>
            <p:nvPr/>
          </p:nvSpPr>
          <p:spPr bwMode="auto">
            <a:xfrm>
              <a:off x="2640" y="3600"/>
              <a:ext cx="384" cy="96"/>
            </a:xfrm>
            <a:prstGeom prst="rect">
              <a:avLst/>
            </a:prstGeom>
            <a:solidFill>
              <a:srgbClr val="EF1F0F"/>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grpSp>
      <p:grpSp>
        <p:nvGrpSpPr>
          <p:cNvPr id="4" name="Group 36"/>
          <p:cNvGrpSpPr>
            <a:grpSpLocks/>
          </p:cNvGrpSpPr>
          <p:nvPr/>
        </p:nvGrpSpPr>
        <p:grpSpPr bwMode="auto">
          <a:xfrm>
            <a:off x="8382001" y="4648200"/>
            <a:ext cx="523875" cy="304800"/>
            <a:chOff x="2640" y="3312"/>
            <a:chExt cx="384" cy="384"/>
          </a:xfrm>
        </p:grpSpPr>
        <p:sp>
          <p:nvSpPr>
            <p:cNvPr id="50215" name="Rectangle 37"/>
            <p:cNvSpPr>
              <a:spLocks noChangeArrowheads="1"/>
            </p:cNvSpPr>
            <p:nvPr/>
          </p:nvSpPr>
          <p:spPr bwMode="auto">
            <a:xfrm>
              <a:off x="2640" y="3408"/>
              <a:ext cx="384" cy="96"/>
            </a:xfrm>
            <a:prstGeom prst="rect">
              <a:avLst/>
            </a:prstGeom>
            <a:solidFill>
              <a:srgbClr val="6666FF"/>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50216" name="Rectangle 38"/>
            <p:cNvSpPr>
              <a:spLocks noChangeArrowheads="1"/>
            </p:cNvSpPr>
            <p:nvPr/>
          </p:nvSpPr>
          <p:spPr bwMode="auto">
            <a:xfrm>
              <a:off x="2640" y="3312"/>
              <a:ext cx="384" cy="96"/>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50217" name="Rectangle 39"/>
            <p:cNvSpPr>
              <a:spLocks noChangeArrowheads="1"/>
            </p:cNvSpPr>
            <p:nvPr/>
          </p:nvSpPr>
          <p:spPr bwMode="auto">
            <a:xfrm>
              <a:off x="2640" y="3504"/>
              <a:ext cx="384" cy="96"/>
            </a:xfrm>
            <a:prstGeom prst="rect">
              <a:avLst/>
            </a:prstGeom>
            <a:solidFill>
              <a:srgbClr val="FFCC66"/>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50218" name="Rectangle 40"/>
            <p:cNvSpPr>
              <a:spLocks noChangeArrowheads="1"/>
            </p:cNvSpPr>
            <p:nvPr/>
          </p:nvSpPr>
          <p:spPr bwMode="auto">
            <a:xfrm>
              <a:off x="2640" y="3600"/>
              <a:ext cx="384" cy="96"/>
            </a:xfrm>
            <a:prstGeom prst="rect">
              <a:avLst/>
            </a:prstGeom>
            <a:solidFill>
              <a:srgbClr val="EF1F0F"/>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grpSp>
      <p:grpSp>
        <p:nvGrpSpPr>
          <p:cNvPr id="5" name="Group 41"/>
          <p:cNvGrpSpPr>
            <a:grpSpLocks/>
          </p:cNvGrpSpPr>
          <p:nvPr/>
        </p:nvGrpSpPr>
        <p:grpSpPr bwMode="auto">
          <a:xfrm>
            <a:off x="8382000" y="4343400"/>
            <a:ext cx="685800" cy="304800"/>
            <a:chOff x="2640" y="3312"/>
            <a:chExt cx="384" cy="384"/>
          </a:xfrm>
        </p:grpSpPr>
        <p:sp>
          <p:nvSpPr>
            <p:cNvPr id="50211" name="Rectangle 42"/>
            <p:cNvSpPr>
              <a:spLocks noChangeArrowheads="1"/>
            </p:cNvSpPr>
            <p:nvPr/>
          </p:nvSpPr>
          <p:spPr bwMode="auto">
            <a:xfrm>
              <a:off x="2640" y="3408"/>
              <a:ext cx="384" cy="96"/>
            </a:xfrm>
            <a:prstGeom prst="rect">
              <a:avLst/>
            </a:prstGeom>
            <a:solidFill>
              <a:srgbClr val="6666FF"/>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50212" name="Rectangle 43"/>
            <p:cNvSpPr>
              <a:spLocks noChangeArrowheads="1"/>
            </p:cNvSpPr>
            <p:nvPr/>
          </p:nvSpPr>
          <p:spPr bwMode="auto">
            <a:xfrm>
              <a:off x="2640" y="3312"/>
              <a:ext cx="384" cy="96"/>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50213" name="Rectangle 44"/>
            <p:cNvSpPr>
              <a:spLocks noChangeArrowheads="1"/>
            </p:cNvSpPr>
            <p:nvPr/>
          </p:nvSpPr>
          <p:spPr bwMode="auto">
            <a:xfrm>
              <a:off x="2640" y="3504"/>
              <a:ext cx="384" cy="96"/>
            </a:xfrm>
            <a:prstGeom prst="rect">
              <a:avLst/>
            </a:prstGeom>
            <a:solidFill>
              <a:srgbClr val="FFCC66"/>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50214" name="Rectangle 45"/>
            <p:cNvSpPr>
              <a:spLocks noChangeArrowheads="1"/>
            </p:cNvSpPr>
            <p:nvPr/>
          </p:nvSpPr>
          <p:spPr bwMode="auto">
            <a:xfrm>
              <a:off x="2640" y="3600"/>
              <a:ext cx="384" cy="96"/>
            </a:xfrm>
            <a:prstGeom prst="rect">
              <a:avLst/>
            </a:prstGeom>
            <a:solidFill>
              <a:srgbClr val="EF1F0F"/>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grpSp>
      <p:grpSp>
        <p:nvGrpSpPr>
          <p:cNvPr id="6" name="Group 46"/>
          <p:cNvGrpSpPr>
            <a:grpSpLocks/>
          </p:cNvGrpSpPr>
          <p:nvPr/>
        </p:nvGrpSpPr>
        <p:grpSpPr bwMode="auto">
          <a:xfrm>
            <a:off x="8382000" y="4038600"/>
            <a:ext cx="838200" cy="304800"/>
            <a:chOff x="2640" y="3312"/>
            <a:chExt cx="384" cy="384"/>
          </a:xfrm>
        </p:grpSpPr>
        <p:sp>
          <p:nvSpPr>
            <p:cNvPr id="50207" name="Rectangle 47"/>
            <p:cNvSpPr>
              <a:spLocks noChangeArrowheads="1"/>
            </p:cNvSpPr>
            <p:nvPr/>
          </p:nvSpPr>
          <p:spPr bwMode="auto">
            <a:xfrm>
              <a:off x="2640" y="3408"/>
              <a:ext cx="384" cy="96"/>
            </a:xfrm>
            <a:prstGeom prst="rect">
              <a:avLst/>
            </a:prstGeom>
            <a:solidFill>
              <a:srgbClr val="6666FF"/>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50208" name="Rectangle 48"/>
            <p:cNvSpPr>
              <a:spLocks noChangeArrowheads="1"/>
            </p:cNvSpPr>
            <p:nvPr/>
          </p:nvSpPr>
          <p:spPr bwMode="auto">
            <a:xfrm>
              <a:off x="2640" y="3312"/>
              <a:ext cx="384" cy="96"/>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50209" name="Rectangle 49"/>
            <p:cNvSpPr>
              <a:spLocks noChangeArrowheads="1"/>
            </p:cNvSpPr>
            <p:nvPr/>
          </p:nvSpPr>
          <p:spPr bwMode="auto">
            <a:xfrm>
              <a:off x="2640" y="3504"/>
              <a:ext cx="384" cy="96"/>
            </a:xfrm>
            <a:prstGeom prst="rect">
              <a:avLst/>
            </a:prstGeom>
            <a:solidFill>
              <a:srgbClr val="FFCC66"/>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50210" name="Rectangle 50"/>
            <p:cNvSpPr>
              <a:spLocks noChangeArrowheads="1"/>
            </p:cNvSpPr>
            <p:nvPr/>
          </p:nvSpPr>
          <p:spPr bwMode="auto">
            <a:xfrm>
              <a:off x="2640" y="3600"/>
              <a:ext cx="384" cy="96"/>
            </a:xfrm>
            <a:prstGeom prst="rect">
              <a:avLst/>
            </a:prstGeom>
            <a:solidFill>
              <a:srgbClr val="EF1F0F"/>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grpSp>
      <p:grpSp>
        <p:nvGrpSpPr>
          <p:cNvPr id="7" name="Group 51"/>
          <p:cNvGrpSpPr>
            <a:grpSpLocks/>
          </p:cNvGrpSpPr>
          <p:nvPr/>
        </p:nvGrpSpPr>
        <p:grpSpPr bwMode="auto">
          <a:xfrm>
            <a:off x="8382000" y="3733800"/>
            <a:ext cx="990600" cy="304800"/>
            <a:chOff x="2640" y="3312"/>
            <a:chExt cx="384" cy="384"/>
          </a:xfrm>
        </p:grpSpPr>
        <p:sp>
          <p:nvSpPr>
            <p:cNvPr id="50203" name="Rectangle 52"/>
            <p:cNvSpPr>
              <a:spLocks noChangeArrowheads="1"/>
            </p:cNvSpPr>
            <p:nvPr/>
          </p:nvSpPr>
          <p:spPr bwMode="auto">
            <a:xfrm>
              <a:off x="2640" y="3408"/>
              <a:ext cx="384" cy="96"/>
            </a:xfrm>
            <a:prstGeom prst="rect">
              <a:avLst/>
            </a:prstGeom>
            <a:solidFill>
              <a:srgbClr val="6666FF"/>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50204" name="Rectangle 53"/>
            <p:cNvSpPr>
              <a:spLocks noChangeArrowheads="1"/>
            </p:cNvSpPr>
            <p:nvPr/>
          </p:nvSpPr>
          <p:spPr bwMode="auto">
            <a:xfrm>
              <a:off x="2640" y="3312"/>
              <a:ext cx="384" cy="96"/>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50205" name="Rectangle 54"/>
            <p:cNvSpPr>
              <a:spLocks noChangeArrowheads="1"/>
            </p:cNvSpPr>
            <p:nvPr/>
          </p:nvSpPr>
          <p:spPr bwMode="auto">
            <a:xfrm>
              <a:off x="2640" y="3504"/>
              <a:ext cx="384" cy="96"/>
            </a:xfrm>
            <a:prstGeom prst="rect">
              <a:avLst/>
            </a:prstGeom>
            <a:solidFill>
              <a:srgbClr val="FFCC66"/>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50206" name="Rectangle 55"/>
            <p:cNvSpPr>
              <a:spLocks noChangeArrowheads="1"/>
            </p:cNvSpPr>
            <p:nvPr/>
          </p:nvSpPr>
          <p:spPr bwMode="auto">
            <a:xfrm>
              <a:off x="2640" y="3600"/>
              <a:ext cx="384" cy="96"/>
            </a:xfrm>
            <a:prstGeom prst="rect">
              <a:avLst/>
            </a:prstGeom>
            <a:solidFill>
              <a:srgbClr val="EF1F0F"/>
            </a:solidFill>
            <a:ln w="9525">
              <a:solidFill>
                <a:schemeClr val="tx1"/>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grpSp>
      <p:sp>
        <p:nvSpPr>
          <p:cNvPr id="50200" name="Text Box 57"/>
          <p:cNvSpPr txBox="1">
            <a:spLocks noChangeArrowheads="1"/>
          </p:cNvSpPr>
          <p:nvPr/>
        </p:nvSpPr>
        <p:spPr bwMode="auto">
          <a:xfrm>
            <a:off x="3055938" y="3094038"/>
            <a:ext cx="15922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r>
              <a:rPr lang="en-US"/>
              <a:t>Waterfall</a:t>
            </a:r>
          </a:p>
        </p:txBody>
      </p:sp>
      <p:sp>
        <p:nvSpPr>
          <p:cNvPr id="162874" name="Text Box 58"/>
          <p:cNvSpPr txBox="1">
            <a:spLocks noChangeArrowheads="1"/>
          </p:cNvSpPr>
          <p:nvPr/>
        </p:nvSpPr>
        <p:spPr bwMode="auto">
          <a:xfrm>
            <a:off x="5961064" y="3086100"/>
            <a:ext cx="15081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r>
              <a:rPr lang="en-US"/>
              <a:t>Iterative</a:t>
            </a:r>
          </a:p>
        </p:txBody>
      </p:sp>
      <p:sp>
        <p:nvSpPr>
          <p:cNvPr id="162875" name="Text Box 59"/>
          <p:cNvSpPr txBox="1">
            <a:spLocks noChangeArrowheads="1"/>
          </p:cNvSpPr>
          <p:nvPr/>
        </p:nvSpPr>
        <p:spPr bwMode="auto">
          <a:xfrm>
            <a:off x="8775701" y="3048000"/>
            <a:ext cx="5635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r>
              <a:rPr lang="en-US"/>
              <a:t>XP</a:t>
            </a:r>
          </a:p>
        </p:txBody>
      </p:sp>
    </p:spTree>
    <p:extLst>
      <p:ext uri="{BB962C8B-B14F-4D97-AF65-F5344CB8AC3E}">
        <p14:creationId xmlns:p14="http://schemas.microsoft.com/office/powerpoint/2010/main" val="185322257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283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283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283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283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2874"/>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28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36" grpId="0" animBg="1"/>
      <p:bldP spid="162837" grpId="0" animBg="1"/>
      <p:bldP spid="162838" grpId="0" animBg="1"/>
      <p:bldP spid="162839" grpId="0" animBg="1"/>
      <p:bldP spid="162874" grpId="0"/>
      <p:bldP spid="162875"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Rectangle 2"/>
          <p:cNvSpPr>
            <a:spLocks noGrp="1" noChangeArrowheads="1"/>
          </p:cNvSpPr>
          <p:nvPr>
            <p:ph type="title"/>
          </p:nvPr>
        </p:nvSpPr>
        <p:spPr/>
        <p:txBody>
          <a:bodyPr/>
          <a:lstStyle/>
          <a:p>
            <a:r>
              <a:rPr lang="en-US">
                <a:ea typeface="ＭＳ Ｐゴシック" panose="020B0600070205080204" pitchFamily="34" charset="-128"/>
              </a:rPr>
              <a:t>XP Customer</a:t>
            </a:r>
          </a:p>
        </p:txBody>
      </p:sp>
      <p:sp>
        <p:nvSpPr>
          <p:cNvPr id="175107" name="Rectangle 3"/>
          <p:cNvSpPr>
            <a:spLocks noGrp="1" noChangeArrowheads="1"/>
          </p:cNvSpPr>
          <p:nvPr>
            <p:ph idx="1"/>
          </p:nvPr>
        </p:nvSpPr>
        <p:spPr>
          <a:xfrm>
            <a:off x="1172424" y="2080849"/>
            <a:ext cx="8305800" cy="4419600"/>
          </a:xfrm>
        </p:spPr>
        <p:txBody>
          <a:bodyPr>
            <a:normAutofit lnSpcReduction="10000"/>
          </a:bodyPr>
          <a:lstStyle/>
          <a:p>
            <a:r>
              <a:rPr lang="en-US" dirty="0">
                <a:ea typeface="ＭＳ Ｐゴシック" panose="020B0600070205080204" pitchFamily="34" charset="-128"/>
              </a:rPr>
              <a:t>Expert customer is part of the team</a:t>
            </a:r>
          </a:p>
          <a:p>
            <a:pPr lvl="1"/>
            <a:r>
              <a:rPr lang="en-US" dirty="0">
                <a:ea typeface="ＭＳ Ｐゴシック" panose="020B0600070205080204" pitchFamily="34" charset="-128"/>
              </a:rPr>
              <a:t>On site, available constantly </a:t>
            </a:r>
          </a:p>
          <a:p>
            <a:pPr lvl="1"/>
            <a:r>
              <a:rPr lang="en-US" dirty="0">
                <a:ea typeface="ＭＳ Ｐゴシック" panose="020B0600070205080204" pitchFamily="34" charset="-128"/>
              </a:rPr>
              <a:t>XP principles: communication and feedback</a:t>
            </a:r>
          </a:p>
          <a:p>
            <a:pPr lvl="1"/>
            <a:r>
              <a:rPr lang="en-US" dirty="0">
                <a:ea typeface="ＭＳ Ｐゴシック" panose="020B0600070205080204" pitchFamily="34" charset="-128"/>
              </a:rPr>
              <a:t>Make sure we build what the client wants</a:t>
            </a:r>
          </a:p>
          <a:p>
            <a:pPr lvl="1"/>
            <a:endParaRPr lang="en-US" dirty="0">
              <a:ea typeface="ＭＳ Ｐゴシック" panose="020B0600070205080204" pitchFamily="34" charset="-128"/>
            </a:endParaRPr>
          </a:p>
          <a:p>
            <a:r>
              <a:rPr lang="en-US" dirty="0">
                <a:ea typeface="ＭＳ Ｐゴシック" panose="020B0600070205080204" pitchFamily="34" charset="-128"/>
              </a:rPr>
              <a:t>Customer involved active in all stages:</a:t>
            </a:r>
          </a:p>
          <a:p>
            <a:pPr lvl="1"/>
            <a:r>
              <a:rPr lang="en-US" dirty="0">
                <a:ea typeface="ＭＳ Ｐゴシック" panose="020B0600070205080204" pitchFamily="34" charset="-128"/>
              </a:rPr>
              <a:t>Clarifies the requirements</a:t>
            </a:r>
          </a:p>
          <a:p>
            <a:pPr lvl="1"/>
            <a:r>
              <a:rPr lang="en-US" dirty="0">
                <a:ea typeface="ＭＳ Ｐゴシック" panose="020B0600070205080204" pitchFamily="34" charset="-128"/>
              </a:rPr>
              <a:t>Negotiates with the team what to do next</a:t>
            </a:r>
          </a:p>
          <a:p>
            <a:pPr lvl="1"/>
            <a:r>
              <a:rPr lang="en-US" dirty="0">
                <a:ea typeface="ＭＳ Ｐゴシック" panose="020B0600070205080204" pitchFamily="34" charset="-128"/>
              </a:rPr>
              <a:t>Writes and runs acceptance tests</a:t>
            </a:r>
          </a:p>
          <a:p>
            <a:pPr lvl="1"/>
            <a:r>
              <a:rPr lang="en-US" dirty="0">
                <a:ea typeface="ＭＳ Ｐゴシック" panose="020B0600070205080204" pitchFamily="34" charset="-128"/>
              </a:rPr>
              <a:t>Constantly evaluates intermediate versions</a:t>
            </a:r>
          </a:p>
          <a:p>
            <a:pPr lvl="1"/>
            <a:r>
              <a:rPr lang="en-US" dirty="0">
                <a:ea typeface="ＭＳ Ｐゴシック" panose="020B0600070205080204" pitchFamily="34" charset="-128"/>
              </a:rPr>
              <a:t>Question: How often is this feasible?</a:t>
            </a:r>
          </a:p>
        </p:txBody>
      </p:sp>
    </p:spTree>
    <p:extLst>
      <p:ext uri="{BB962C8B-B14F-4D97-AF65-F5344CB8AC3E}">
        <p14:creationId xmlns:p14="http://schemas.microsoft.com/office/powerpoint/2010/main" val="1880348536"/>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8" name="Rectangle 2"/>
          <p:cNvSpPr>
            <a:spLocks noGrp="1" noChangeArrowheads="1"/>
          </p:cNvSpPr>
          <p:nvPr>
            <p:ph type="title"/>
          </p:nvPr>
        </p:nvSpPr>
        <p:spPr/>
        <p:txBody>
          <a:bodyPr/>
          <a:lstStyle/>
          <a:p>
            <a:r>
              <a:rPr lang="en-US">
                <a:ea typeface="ＭＳ Ｐゴシック" panose="020B0600070205080204" pitchFamily="34" charset="-128"/>
              </a:rPr>
              <a:t>The Planning Game: User Stories</a:t>
            </a:r>
          </a:p>
        </p:txBody>
      </p:sp>
      <p:sp>
        <p:nvSpPr>
          <p:cNvPr id="52229" name="Rectangle 3"/>
          <p:cNvSpPr>
            <a:spLocks noGrp="1" noChangeArrowheads="1"/>
          </p:cNvSpPr>
          <p:nvPr>
            <p:ph idx="1"/>
          </p:nvPr>
        </p:nvSpPr>
        <p:spPr/>
        <p:txBody>
          <a:bodyPr>
            <a:normAutofit lnSpcReduction="10000"/>
          </a:bodyPr>
          <a:lstStyle/>
          <a:p>
            <a:r>
              <a:rPr lang="en-US">
                <a:ea typeface="ＭＳ Ｐゴシック" panose="020B0600070205080204" pitchFamily="34" charset="-128"/>
              </a:rPr>
              <a:t>Write on index cards (or on a wiki)</a:t>
            </a:r>
          </a:p>
          <a:p>
            <a:pPr lvl="1"/>
            <a:r>
              <a:rPr lang="en-US">
                <a:ea typeface="ＭＳ Ｐゴシック" panose="020B0600070205080204" pitchFamily="34" charset="-128"/>
              </a:rPr>
              <a:t>meaningful title</a:t>
            </a:r>
          </a:p>
          <a:p>
            <a:pPr lvl="1"/>
            <a:r>
              <a:rPr lang="en-US">
                <a:ea typeface="ＭＳ Ｐゴシック" panose="020B0600070205080204" pitchFamily="34" charset="-128"/>
              </a:rPr>
              <a:t>short (customer-centered) description</a:t>
            </a:r>
          </a:p>
          <a:p>
            <a:endParaRPr lang="en-US">
              <a:ea typeface="ＭＳ Ｐゴシック" panose="020B0600070205080204" pitchFamily="34" charset="-128"/>
            </a:endParaRPr>
          </a:p>
          <a:p>
            <a:r>
              <a:rPr lang="en-US">
                <a:ea typeface="ＭＳ Ｐゴシック" panose="020B0600070205080204" pitchFamily="34" charset="-128"/>
              </a:rPr>
              <a:t>Focus on “what” not the “why” or “how”</a:t>
            </a:r>
          </a:p>
          <a:p>
            <a:endParaRPr lang="en-US">
              <a:ea typeface="ＭＳ Ｐゴシック" panose="020B0600070205080204" pitchFamily="34" charset="-128"/>
            </a:endParaRPr>
          </a:p>
          <a:p>
            <a:r>
              <a:rPr lang="en-US">
                <a:ea typeface="ＭＳ Ｐゴシック" panose="020B0600070205080204" pitchFamily="34" charset="-128"/>
              </a:rPr>
              <a:t>Uses client language</a:t>
            </a:r>
          </a:p>
          <a:p>
            <a:pPr lvl="1"/>
            <a:r>
              <a:rPr lang="en-US">
                <a:ea typeface="ＭＳ Ｐゴシック" panose="020B0600070205080204" pitchFamily="34" charset="-128"/>
              </a:rPr>
              <a:t>Client must be able to test if a story is completed</a:t>
            </a:r>
          </a:p>
          <a:p>
            <a:pPr lvl="1"/>
            <a:endParaRPr lang="en-US">
              <a:ea typeface="ＭＳ Ｐゴシック" panose="020B0600070205080204" pitchFamily="34" charset="-128"/>
            </a:endParaRPr>
          </a:p>
          <a:p>
            <a:r>
              <a:rPr lang="en-US">
                <a:ea typeface="ＭＳ Ｐゴシック" panose="020B0600070205080204" pitchFamily="34" charset="-128"/>
              </a:rPr>
              <a:t>No need to have all stories in first iteration</a:t>
            </a:r>
          </a:p>
        </p:txBody>
      </p:sp>
    </p:spTree>
    <p:extLst>
      <p:ext uri="{BB962C8B-B14F-4D97-AF65-F5344CB8AC3E}">
        <p14:creationId xmlns:p14="http://schemas.microsoft.com/office/powerpoint/2010/main" val="826231075"/>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r>
              <a:rPr lang="en-US" dirty="0">
                <a:ea typeface="ＭＳ Ｐゴシック" panose="020B0600070205080204" pitchFamily="34" charset="-128"/>
              </a:rPr>
              <a:t>Example: Accounting Software</a:t>
            </a:r>
          </a:p>
        </p:txBody>
      </p:sp>
      <p:sp>
        <p:nvSpPr>
          <p:cNvPr id="53251" name="Content Placeholder 2"/>
          <p:cNvSpPr>
            <a:spLocks noGrp="1"/>
          </p:cNvSpPr>
          <p:nvPr>
            <p:ph idx="1"/>
          </p:nvPr>
        </p:nvSpPr>
        <p:spPr/>
        <p:txBody>
          <a:bodyPr/>
          <a:lstStyle/>
          <a:p>
            <a:r>
              <a:rPr lang="en-US" dirty="0">
                <a:ea typeface="ＭＳ Ｐゴシック" panose="020B0600070205080204" pitchFamily="34" charset="-128"/>
              </a:rPr>
              <a:t>CEO: “I need an accounting software using which I can create a named account, list accounts, query the account balance, and delete an account.”</a:t>
            </a:r>
          </a:p>
          <a:p>
            <a:endParaRPr lang="en-US" dirty="0">
              <a:ea typeface="ＭＳ Ｐゴシック" panose="020B0600070205080204" pitchFamily="34" charset="-128"/>
            </a:endParaRPr>
          </a:p>
          <a:p>
            <a:r>
              <a:rPr lang="en-US" dirty="0">
                <a:ea typeface="ＭＳ Ｐゴシック" panose="020B0600070205080204" pitchFamily="34" charset="-128"/>
              </a:rPr>
              <a:t>Analyze the CEO’s statement and create some user stories </a:t>
            </a:r>
          </a:p>
        </p:txBody>
      </p:sp>
    </p:spTree>
    <p:extLst>
      <p:ext uri="{BB962C8B-B14F-4D97-AF65-F5344CB8AC3E}">
        <p14:creationId xmlns:p14="http://schemas.microsoft.com/office/powerpoint/2010/main" val="2876726180"/>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lstStyle/>
          <a:p>
            <a:r>
              <a:rPr lang="en-US">
                <a:ea typeface="ＭＳ Ｐゴシック" panose="020B0600070205080204" pitchFamily="34" charset="-128"/>
              </a:rPr>
              <a:t>User Stories</a:t>
            </a:r>
          </a:p>
        </p:txBody>
      </p:sp>
      <p:grpSp>
        <p:nvGrpSpPr>
          <p:cNvPr id="54277" name="Group 8"/>
          <p:cNvGrpSpPr>
            <a:grpSpLocks/>
          </p:cNvGrpSpPr>
          <p:nvPr/>
        </p:nvGrpSpPr>
        <p:grpSpPr bwMode="auto">
          <a:xfrm>
            <a:off x="2057400" y="1658820"/>
            <a:ext cx="3429000" cy="1981200"/>
            <a:chOff x="533400" y="1447800"/>
            <a:chExt cx="3429000" cy="1981200"/>
          </a:xfrm>
        </p:grpSpPr>
        <p:sp>
          <p:nvSpPr>
            <p:cNvPr id="54287" name="Rectangle 5"/>
            <p:cNvSpPr>
              <a:spLocks noChangeArrowheads="1"/>
            </p:cNvSpPr>
            <p:nvPr/>
          </p:nvSpPr>
          <p:spPr bwMode="auto">
            <a:xfrm>
              <a:off x="533400" y="1447800"/>
              <a:ext cx="3429000" cy="1981200"/>
            </a:xfrm>
            <a:prstGeom prst="rect">
              <a:avLst/>
            </a:prstGeom>
            <a:solidFill>
              <a:srgbClr val="FFFCA4"/>
            </a:solidFill>
            <a:ln w="9525">
              <a:solidFill>
                <a:schemeClr val="tx1"/>
              </a:solidFill>
              <a:round/>
              <a:headEnd/>
              <a:tailEnd type="triangle" w="med" len="med"/>
            </a:ln>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sz="2000" u="sng"/>
                <a:t>Title: </a:t>
              </a:r>
              <a:r>
                <a:rPr lang="en-US" sz="2000"/>
                <a:t>Create Account</a:t>
              </a:r>
            </a:p>
            <a:p>
              <a:pPr algn="l"/>
              <a:r>
                <a:rPr lang="en-US" sz="2000" u="sng"/>
                <a:t>Description: </a:t>
              </a:r>
              <a:r>
                <a:rPr lang="en-US" sz="2000"/>
                <a:t>I can create a named account</a:t>
              </a:r>
            </a:p>
          </p:txBody>
        </p:sp>
        <p:cxnSp>
          <p:nvCxnSpPr>
            <p:cNvPr id="54288" name="Straight Connector 7"/>
            <p:cNvCxnSpPr>
              <a:cxnSpLocks noChangeShapeType="1"/>
            </p:cNvCxnSpPr>
            <p:nvPr/>
          </p:nvCxnSpPr>
          <p:spPr bwMode="auto">
            <a:xfrm>
              <a:off x="533400" y="1828800"/>
              <a:ext cx="3429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3" name="Group 9"/>
          <p:cNvGrpSpPr>
            <a:grpSpLocks/>
          </p:cNvGrpSpPr>
          <p:nvPr/>
        </p:nvGrpSpPr>
        <p:grpSpPr bwMode="auto">
          <a:xfrm>
            <a:off x="5943600" y="1658820"/>
            <a:ext cx="3429000" cy="1981200"/>
            <a:chOff x="533400" y="1447800"/>
            <a:chExt cx="3429000" cy="1981200"/>
          </a:xfrm>
        </p:grpSpPr>
        <p:sp>
          <p:nvSpPr>
            <p:cNvPr id="54285" name="Rectangle 10"/>
            <p:cNvSpPr>
              <a:spLocks noChangeArrowheads="1"/>
            </p:cNvSpPr>
            <p:nvPr/>
          </p:nvSpPr>
          <p:spPr bwMode="auto">
            <a:xfrm>
              <a:off x="533400" y="1447800"/>
              <a:ext cx="3429000" cy="1981200"/>
            </a:xfrm>
            <a:prstGeom prst="rect">
              <a:avLst/>
            </a:prstGeom>
            <a:solidFill>
              <a:srgbClr val="FFFCA4"/>
            </a:solidFill>
            <a:ln w="9525">
              <a:solidFill>
                <a:schemeClr val="tx1"/>
              </a:solidFill>
              <a:round/>
              <a:headEnd/>
              <a:tailEnd type="triangle" w="med" len="med"/>
            </a:ln>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sz="2000"/>
                <a:t>Title: List Accounts</a:t>
              </a:r>
            </a:p>
            <a:p>
              <a:pPr algn="l"/>
              <a:r>
                <a:rPr lang="en-US" sz="2000"/>
                <a:t>Description: I can get a list of all accounts.</a:t>
              </a:r>
            </a:p>
          </p:txBody>
        </p:sp>
        <p:cxnSp>
          <p:nvCxnSpPr>
            <p:cNvPr id="54286" name="Straight Connector 11"/>
            <p:cNvCxnSpPr>
              <a:cxnSpLocks noChangeShapeType="1"/>
            </p:cNvCxnSpPr>
            <p:nvPr/>
          </p:nvCxnSpPr>
          <p:spPr bwMode="auto">
            <a:xfrm>
              <a:off x="533400" y="1828800"/>
              <a:ext cx="3429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4" name="Group 12"/>
          <p:cNvGrpSpPr>
            <a:grpSpLocks/>
          </p:cNvGrpSpPr>
          <p:nvPr/>
        </p:nvGrpSpPr>
        <p:grpSpPr bwMode="auto">
          <a:xfrm>
            <a:off x="6172200" y="4097220"/>
            <a:ext cx="3429000" cy="1981200"/>
            <a:chOff x="533400" y="1447800"/>
            <a:chExt cx="3429000" cy="1981200"/>
          </a:xfrm>
        </p:grpSpPr>
        <p:sp>
          <p:nvSpPr>
            <p:cNvPr id="54283" name="Rectangle 13"/>
            <p:cNvSpPr>
              <a:spLocks noChangeArrowheads="1"/>
            </p:cNvSpPr>
            <p:nvPr/>
          </p:nvSpPr>
          <p:spPr bwMode="auto">
            <a:xfrm>
              <a:off x="533400" y="1447800"/>
              <a:ext cx="3429000" cy="1981200"/>
            </a:xfrm>
            <a:prstGeom prst="rect">
              <a:avLst/>
            </a:prstGeom>
            <a:solidFill>
              <a:srgbClr val="FFFCA4"/>
            </a:solidFill>
            <a:ln w="9525">
              <a:solidFill>
                <a:schemeClr val="tx1"/>
              </a:solidFill>
              <a:round/>
              <a:headEnd/>
              <a:tailEnd type="triangle" w="med" len="med"/>
            </a:ln>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sz="2000"/>
                <a:t>Title: Delete Account</a:t>
              </a:r>
            </a:p>
            <a:p>
              <a:pPr algn="l"/>
              <a:r>
                <a:rPr lang="en-US" sz="2000"/>
                <a:t>Description: I can delete a named account</a:t>
              </a:r>
            </a:p>
          </p:txBody>
        </p:sp>
        <p:cxnSp>
          <p:nvCxnSpPr>
            <p:cNvPr id="54284" name="Straight Connector 14"/>
            <p:cNvCxnSpPr>
              <a:cxnSpLocks noChangeShapeType="1"/>
            </p:cNvCxnSpPr>
            <p:nvPr/>
          </p:nvCxnSpPr>
          <p:spPr bwMode="auto">
            <a:xfrm>
              <a:off x="533400" y="1828800"/>
              <a:ext cx="3429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5" name="Group 15"/>
          <p:cNvGrpSpPr>
            <a:grpSpLocks/>
          </p:cNvGrpSpPr>
          <p:nvPr/>
        </p:nvGrpSpPr>
        <p:grpSpPr bwMode="auto">
          <a:xfrm>
            <a:off x="2057400" y="4097220"/>
            <a:ext cx="3657600" cy="1981200"/>
            <a:chOff x="533400" y="1447800"/>
            <a:chExt cx="3657600" cy="1981200"/>
          </a:xfrm>
        </p:grpSpPr>
        <p:sp>
          <p:nvSpPr>
            <p:cNvPr id="54281" name="Rectangle 16"/>
            <p:cNvSpPr>
              <a:spLocks noChangeArrowheads="1"/>
            </p:cNvSpPr>
            <p:nvPr/>
          </p:nvSpPr>
          <p:spPr bwMode="auto">
            <a:xfrm>
              <a:off x="533400" y="1447800"/>
              <a:ext cx="3657600" cy="1981200"/>
            </a:xfrm>
            <a:prstGeom prst="rect">
              <a:avLst/>
            </a:prstGeom>
            <a:solidFill>
              <a:srgbClr val="FFFCA4"/>
            </a:solidFill>
            <a:ln w="9525">
              <a:solidFill>
                <a:schemeClr val="tx1"/>
              </a:solidFill>
              <a:round/>
              <a:headEnd/>
              <a:tailEnd type="triangle" w="med" len="med"/>
            </a:ln>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sz="2000"/>
                <a:t>Title</a:t>
              </a:r>
              <a:r>
                <a:rPr lang="en-US" sz="1800"/>
                <a:t>: Query Account Balance</a:t>
              </a:r>
              <a:endParaRPr lang="en-US" sz="2000"/>
            </a:p>
            <a:p>
              <a:pPr algn="l"/>
              <a:r>
                <a:rPr lang="en-US" sz="2000"/>
                <a:t>Description: I can query account balance.</a:t>
              </a:r>
            </a:p>
          </p:txBody>
        </p:sp>
        <p:cxnSp>
          <p:nvCxnSpPr>
            <p:cNvPr id="54282" name="Straight Connector 17"/>
            <p:cNvCxnSpPr>
              <a:cxnSpLocks noChangeShapeType="1"/>
            </p:cNvCxnSpPr>
            <p:nvPr/>
          </p:nvCxnSpPr>
          <p:spPr bwMode="auto">
            <a:xfrm>
              <a:off x="533400" y="1828800"/>
              <a:ext cx="3429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122733792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p:txBody>
          <a:bodyPr/>
          <a:lstStyle/>
          <a:p>
            <a:r>
              <a:rPr lang="en-US" dirty="0">
                <a:ea typeface="ＭＳ Ｐゴシック" panose="020B0600070205080204" pitchFamily="34" charset="-128"/>
              </a:rPr>
              <a:t>User Stories</a:t>
            </a:r>
          </a:p>
        </p:txBody>
      </p:sp>
      <p:grpSp>
        <p:nvGrpSpPr>
          <p:cNvPr id="55301" name="Group 8"/>
          <p:cNvGrpSpPr>
            <a:grpSpLocks/>
          </p:cNvGrpSpPr>
          <p:nvPr/>
        </p:nvGrpSpPr>
        <p:grpSpPr bwMode="auto">
          <a:xfrm>
            <a:off x="2057400" y="1672883"/>
            <a:ext cx="3429000" cy="1981200"/>
            <a:chOff x="533400" y="1447800"/>
            <a:chExt cx="3429000" cy="1981200"/>
          </a:xfrm>
        </p:grpSpPr>
        <p:sp>
          <p:nvSpPr>
            <p:cNvPr id="55312" name="Rectangle 5"/>
            <p:cNvSpPr>
              <a:spLocks noChangeArrowheads="1"/>
            </p:cNvSpPr>
            <p:nvPr/>
          </p:nvSpPr>
          <p:spPr bwMode="auto">
            <a:xfrm>
              <a:off x="533400" y="1447800"/>
              <a:ext cx="3429000" cy="1981200"/>
            </a:xfrm>
            <a:prstGeom prst="rect">
              <a:avLst/>
            </a:prstGeom>
            <a:solidFill>
              <a:srgbClr val="FFFCA4"/>
            </a:solidFill>
            <a:ln w="9525">
              <a:solidFill>
                <a:schemeClr val="tx1"/>
              </a:solidFill>
              <a:round/>
              <a:headEnd/>
              <a:tailEnd type="triangle" w="med" len="med"/>
            </a:ln>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sz="2000" u="sng"/>
                <a:t>Title: </a:t>
              </a:r>
              <a:r>
                <a:rPr lang="en-US" sz="2000"/>
                <a:t>Create Account</a:t>
              </a:r>
            </a:p>
            <a:p>
              <a:pPr algn="l"/>
              <a:r>
                <a:rPr lang="en-US" sz="2000" u="sng"/>
                <a:t>Description: </a:t>
              </a:r>
              <a:r>
                <a:rPr lang="en-US" sz="2000"/>
                <a:t>I can create a named account</a:t>
              </a:r>
            </a:p>
          </p:txBody>
        </p:sp>
        <p:cxnSp>
          <p:nvCxnSpPr>
            <p:cNvPr id="55313" name="Straight Connector 7"/>
            <p:cNvCxnSpPr>
              <a:cxnSpLocks noChangeShapeType="1"/>
            </p:cNvCxnSpPr>
            <p:nvPr/>
          </p:nvCxnSpPr>
          <p:spPr bwMode="auto">
            <a:xfrm>
              <a:off x="533400" y="1828800"/>
              <a:ext cx="3429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55302" name="Group 9"/>
          <p:cNvGrpSpPr>
            <a:grpSpLocks/>
          </p:cNvGrpSpPr>
          <p:nvPr/>
        </p:nvGrpSpPr>
        <p:grpSpPr bwMode="auto">
          <a:xfrm>
            <a:off x="5943600" y="1672883"/>
            <a:ext cx="3429000" cy="1981200"/>
            <a:chOff x="533400" y="1447800"/>
            <a:chExt cx="3429000" cy="1981200"/>
          </a:xfrm>
        </p:grpSpPr>
        <p:sp>
          <p:nvSpPr>
            <p:cNvPr id="55310" name="Rectangle 10"/>
            <p:cNvSpPr>
              <a:spLocks noChangeArrowheads="1"/>
            </p:cNvSpPr>
            <p:nvPr/>
          </p:nvSpPr>
          <p:spPr bwMode="auto">
            <a:xfrm>
              <a:off x="533400" y="1447800"/>
              <a:ext cx="3429000" cy="1981200"/>
            </a:xfrm>
            <a:prstGeom prst="rect">
              <a:avLst/>
            </a:prstGeom>
            <a:solidFill>
              <a:srgbClr val="FFFCA4"/>
            </a:solidFill>
            <a:ln w="9525">
              <a:solidFill>
                <a:schemeClr val="tx1"/>
              </a:solidFill>
              <a:round/>
              <a:headEnd/>
              <a:tailEnd type="triangle" w="med" len="med"/>
            </a:ln>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sz="2000"/>
                <a:t>Title: List Accounts</a:t>
              </a:r>
            </a:p>
            <a:p>
              <a:pPr algn="l"/>
              <a:r>
                <a:rPr lang="en-US" sz="2000"/>
                <a:t>Description: I can get a list of all accounts.</a:t>
              </a:r>
            </a:p>
          </p:txBody>
        </p:sp>
        <p:cxnSp>
          <p:nvCxnSpPr>
            <p:cNvPr id="55311" name="Straight Connector 11"/>
            <p:cNvCxnSpPr>
              <a:cxnSpLocks noChangeShapeType="1"/>
            </p:cNvCxnSpPr>
            <p:nvPr/>
          </p:nvCxnSpPr>
          <p:spPr bwMode="auto">
            <a:xfrm>
              <a:off x="533400" y="1828800"/>
              <a:ext cx="3429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55303" name="Group 12"/>
          <p:cNvGrpSpPr>
            <a:grpSpLocks/>
          </p:cNvGrpSpPr>
          <p:nvPr/>
        </p:nvGrpSpPr>
        <p:grpSpPr bwMode="auto">
          <a:xfrm>
            <a:off x="6172200" y="4111283"/>
            <a:ext cx="3429000" cy="1981200"/>
            <a:chOff x="533400" y="1447800"/>
            <a:chExt cx="3429000" cy="1981200"/>
          </a:xfrm>
        </p:grpSpPr>
        <p:sp>
          <p:nvSpPr>
            <p:cNvPr id="55308" name="Rectangle 13"/>
            <p:cNvSpPr>
              <a:spLocks noChangeArrowheads="1"/>
            </p:cNvSpPr>
            <p:nvPr/>
          </p:nvSpPr>
          <p:spPr bwMode="auto">
            <a:xfrm>
              <a:off x="533400" y="1447800"/>
              <a:ext cx="3429000" cy="1981200"/>
            </a:xfrm>
            <a:prstGeom prst="rect">
              <a:avLst/>
            </a:prstGeom>
            <a:solidFill>
              <a:srgbClr val="FFFCA4"/>
            </a:solidFill>
            <a:ln w="9525">
              <a:solidFill>
                <a:schemeClr val="tx1"/>
              </a:solidFill>
              <a:round/>
              <a:headEnd/>
              <a:tailEnd type="triangle" w="med" len="med"/>
            </a:ln>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sz="2000"/>
                <a:t>Title: Delete Account</a:t>
              </a:r>
            </a:p>
            <a:p>
              <a:pPr algn="l"/>
              <a:r>
                <a:rPr lang="en-US" sz="2000"/>
                <a:t>Description: I can delete a named account</a:t>
              </a:r>
            </a:p>
          </p:txBody>
        </p:sp>
        <p:cxnSp>
          <p:nvCxnSpPr>
            <p:cNvPr id="55309" name="Straight Connector 14"/>
            <p:cNvCxnSpPr>
              <a:cxnSpLocks noChangeShapeType="1"/>
            </p:cNvCxnSpPr>
            <p:nvPr/>
          </p:nvCxnSpPr>
          <p:spPr bwMode="auto">
            <a:xfrm>
              <a:off x="533400" y="1828800"/>
              <a:ext cx="3429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55304" name="Group 15"/>
          <p:cNvGrpSpPr>
            <a:grpSpLocks/>
          </p:cNvGrpSpPr>
          <p:nvPr/>
        </p:nvGrpSpPr>
        <p:grpSpPr bwMode="auto">
          <a:xfrm>
            <a:off x="2057400" y="4111283"/>
            <a:ext cx="3657600" cy="1981200"/>
            <a:chOff x="533400" y="1447800"/>
            <a:chExt cx="3657600" cy="1981200"/>
          </a:xfrm>
        </p:grpSpPr>
        <p:sp>
          <p:nvSpPr>
            <p:cNvPr id="55306" name="Rectangle 16"/>
            <p:cNvSpPr>
              <a:spLocks noChangeArrowheads="1"/>
            </p:cNvSpPr>
            <p:nvPr/>
          </p:nvSpPr>
          <p:spPr bwMode="auto">
            <a:xfrm>
              <a:off x="533400" y="1447800"/>
              <a:ext cx="3657600" cy="1981200"/>
            </a:xfrm>
            <a:prstGeom prst="rect">
              <a:avLst/>
            </a:prstGeom>
            <a:solidFill>
              <a:srgbClr val="FFFCA4"/>
            </a:solidFill>
            <a:ln w="9525">
              <a:solidFill>
                <a:schemeClr val="tx1"/>
              </a:solidFill>
              <a:round/>
              <a:headEnd/>
              <a:tailEnd type="triangle" w="med" len="med"/>
            </a:ln>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sz="2000"/>
                <a:t>Title</a:t>
              </a:r>
              <a:r>
                <a:rPr lang="en-US" sz="1800"/>
                <a:t>: Query Account Balance</a:t>
              </a:r>
              <a:endParaRPr lang="en-US" sz="2000"/>
            </a:p>
            <a:p>
              <a:pPr algn="l"/>
              <a:r>
                <a:rPr lang="en-US" sz="2000"/>
                <a:t>Description: I can query account balance.</a:t>
              </a:r>
            </a:p>
          </p:txBody>
        </p:sp>
        <p:cxnSp>
          <p:nvCxnSpPr>
            <p:cNvPr id="55307" name="Straight Connector 17"/>
            <p:cNvCxnSpPr>
              <a:cxnSpLocks noChangeShapeType="1"/>
            </p:cNvCxnSpPr>
            <p:nvPr/>
          </p:nvCxnSpPr>
          <p:spPr bwMode="auto">
            <a:xfrm>
              <a:off x="533400" y="1828800"/>
              <a:ext cx="3429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grpSp>
      <p:sp>
        <p:nvSpPr>
          <p:cNvPr id="19" name="Oval Callout 18"/>
          <p:cNvSpPr/>
          <p:nvPr/>
        </p:nvSpPr>
        <p:spPr bwMode="auto">
          <a:xfrm>
            <a:off x="6248400" y="225083"/>
            <a:ext cx="3429000" cy="1295400"/>
          </a:xfrm>
          <a:prstGeom prst="wedgeEllipseCallout">
            <a:avLst/>
          </a:prstGeom>
          <a:solidFill>
            <a:schemeClr val="accent2">
              <a:lumMod val="20000"/>
              <a:lumOff val="80000"/>
            </a:schemeClr>
          </a:solidFill>
          <a:ln w="9525" cap="flat" cmpd="sng" algn="ctr">
            <a:solidFill>
              <a:schemeClr val="tx1"/>
            </a:solidFill>
            <a:prstDash val="solid"/>
            <a:round/>
            <a:headEnd type="none" w="med" len="med"/>
            <a:tailEnd type="triangle" w="med" len="med"/>
          </a:ln>
          <a:effectLst/>
        </p:spPr>
        <p:txBody>
          <a:bodyPr anchor="ctr"/>
          <a:lstStyle/>
          <a:p>
            <a:pPr>
              <a:defRPr/>
            </a:pPr>
            <a:r>
              <a:rPr lang="en-US">
                <a:latin typeface="Comic Sans MS" charset="0"/>
                <a:ea typeface="ＭＳ Ｐゴシック" charset="-128"/>
              </a:rPr>
              <a:t>How is the list ordered?</a:t>
            </a:r>
          </a:p>
        </p:txBody>
      </p:sp>
    </p:spTree>
    <p:extLst>
      <p:ext uri="{BB962C8B-B14F-4D97-AF65-F5344CB8AC3E}">
        <p14:creationId xmlns:p14="http://schemas.microsoft.com/office/powerpoint/2010/main" val="91379723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2"/>
          <p:cNvSpPr>
            <a:spLocks noGrp="1" noChangeArrowheads="1"/>
          </p:cNvSpPr>
          <p:nvPr>
            <p:ph type="title"/>
          </p:nvPr>
        </p:nvSpPr>
        <p:spPr/>
        <p:txBody>
          <a:bodyPr/>
          <a:lstStyle/>
          <a:p>
            <a:r>
              <a:rPr lang="en-US">
                <a:ea typeface="ＭＳ Ｐゴシック" panose="020B0600070205080204" pitchFamily="34" charset="-128"/>
              </a:rPr>
              <a:t>2. Specification</a:t>
            </a:r>
          </a:p>
        </p:txBody>
      </p:sp>
      <p:sp>
        <p:nvSpPr>
          <p:cNvPr id="73731" name="Rectangle 3"/>
          <p:cNvSpPr>
            <a:spLocks noGrp="1" noChangeArrowheads="1"/>
          </p:cNvSpPr>
          <p:nvPr>
            <p:ph type="body" sz="half" idx="1"/>
          </p:nvPr>
        </p:nvSpPr>
        <p:spPr/>
        <p:txBody>
          <a:bodyPr/>
          <a:lstStyle/>
          <a:p>
            <a:pPr>
              <a:lnSpc>
                <a:spcPct val="90000"/>
              </a:lnSpc>
            </a:pPr>
            <a:r>
              <a:rPr lang="en-US" sz="2400">
                <a:ea typeface="ＭＳ Ｐゴシック" panose="020B0600070205080204" pitchFamily="34" charset="-128"/>
              </a:rPr>
              <a:t>A written description of </a:t>
            </a:r>
            <a:r>
              <a:rPr lang="en-US" sz="2400" i="1">
                <a:ea typeface="ＭＳ Ｐゴシック" panose="020B0600070205080204" pitchFamily="34" charset="-128"/>
              </a:rPr>
              <a:t>what </a:t>
            </a:r>
            <a:r>
              <a:rPr lang="en-US" sz="2400">
                <a:ea typeface="ＭＳ Ｐゴシック" panose="020B0600070205080204" pitchFamily="34" charset="-128"/>
              </a:rPr>
              <a:t>the system does</a:t>
            </a:r>
          </a:p>
          <a:p>
            <a:pPr lvl="1">
              <a:lnSpc>
                <a:spcPct val="90000"/>
              </a:lnSpc>
            </a:pPr>
            <a:r>
              <a:rPr lang="en-US" sz="2000">
                <a:ea typeface="ＭＳ Ｐゴシック" panose="020B0600070205080204" pitchFamily="34" charset="-128"/>
              </a:rPr>
              <a:t>In all circumstances</a:t>
            </a:r>
          </a:p>
          <a:p>
            <a:pPr lvl="2">
              <a:lnSpc>
                <a:spcPct val="90000"/>
              </a:lnSpc>
            </a:pPr>
            <a:r>
              <a:rPr lang="en-US" sz="1800">
                <a:ea typeface="ＭＳ Ｐゴシック" panose="020B0600070205080204" pitchFamily="34" charset="-128"/>
              </a:rPr>
              <a:t>For all inputs</a:t>
            </a:r>
          </a:p>
          <a:p>
            <a:pPr lvl="2">
              <a:lnSpc>
                <a:spcPct val="90000"/>
              </a:lnSpc>
            </a:pPr>
            <a:r>
              <a:rPr lang="en-US" sz="1800">
                <a:ea typeface="ＭＳ Ｐゴシック" panose="020B0600070205080204" pitchFamily="34" charset="-128"/>
              </a:rPr>
              <a:t>In each possible state</a:t>
            </a:r>
          </a:p>
          <a:p>
            <a:pPr lvl="2">
              <a:lnSpc>
                <a:spcPct val="90000"/>
              </a:lnSpc>
            </a:pPr>
            <a:endParaRPr lang="en-US" sz="1800">
              <a:ea typeface="ＭＳ Ｐゴシック" panose="020B0600070205080204" pitchFamily="34" charset="-128"/>
            </a:endParaRPr>
          </a:p>
          <a:p>
            <a:pPr>
              <a:lnSpc>
                <a:spcPct val="90000"/>
              </a:lnSpc>
            </a:pPr>
            <a:r>
              <a:rPr lang="en-US" sz="2400">
                <a:ea typeface="ＭＳ Ｐゴシック" panose="020B0600070205080204" pitchFamily="34" charset="-128"/>
              </a:rPr>
              <a:t>A written document</a:t>
            </a:r>
          </a:p>
          <a:p>
            <a:pPr>
              <a:lnSpc>
                <a:spcPct val="90000"/>
              </a:lnSpc>
            </a:pPr>
            <a:endParaRPr lang="en-US" sz="2400">
              <a:ea typeface="ＭＳ Ｐゴシック" panose="020B0600070205080204" pitchFamily="34" charset="-128"/>
            </a:endParaRPr>
          </a:p>
          <a:p>
            <a:pPr>
              <a:lnSpc>
                <a:spcPct val="90000"/>
              </a:lnSpc>
            </a:pPr>
            <a:r>
              <a:rPr lang="en-US" sz="2400">
                <a:ea typeface="ＭＳ Ｐゴシック" panose="020B0600070205080204" pitchFamily="34" charset="-128"/>
              </a:rPr>
              <a:t>Because it covers all situations, much more comprehensive than requirements</a:t>
            </a:r>
          </a:p>
        </p:txBody>
      </p:sp>
      <p:grpSp>
        <p:nvGrpSpPr>
          <p:cNvPr id="2" name="Group 36"/>
          <p:cNvGrpSpPr>
            <a:grpSpLocks/>
          </p:cNvGrpSpPr>
          <p:nvPr/>
        </p:nvGrpSpPr>
        <p:grpSpPr bwMode="auto">
          <a:xfrm>
            <a:off x="6781800" y="2819400"/>
            <a:ext cx="2590800" cy="2362200"/>
            <a:chOff x="3312" y="1776"/>
            <a:chExt cx="1632" cy="1488"/>
          </a:xfrm>
        </p:grpSpPr>
        <p:grpSp>
          <p:nvGrpSpPr>
            <p:cNvPr id="9224" name="Group 26"/>
            <p:cNvGrpSpPr>
              <a:grpSpLocks/>
            </p:cNvGrpSpPr>
            <p:nvPr/>
          </p:nvGrpSpPr>
          <p:grpSpPr bwMode="auto">
            <a:xfrm>
              <a:off x="3312" y="1776"/>
              <a:ext cx="1632" cy="1488"/>
              <a:chOff x="3312" y="1776"/>
              <a:chExt cx="1632" cy="1488"/>
            </a:xfrm>
          </p:grpSpPr>
          <p:sp>
            <p:nvSpPr>
              <p:cNvPr id="9229" name="Line 27"/>
              <p:cNvSpPr>
                <a:spLocks noChangeShapeType="1"/>
              </p:cNvSpPr>
              <p:nvPr/>
            </p:nvSpPr>
            <p:spPr bwMode="auto">
              <a:xfrm>
                <a:off x="3312" y="2688"/>
                <a:ext cx="240" cy="480"/>
              </a:xfrm>
              <a:prstGeom prst="line">
                <a:avLst/>
              </a:prstGeom>
              <a:noFill/>
              <a:ln w="38100">
                <a:solidFill>
                  <a:srgbClr val="9900CC"/>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9230" name="Line 28"/>
              <p:cNvSpPr>
                <a:spLocks noChangeShapeType="1"/>
              </p:cNvSpPr>
              <p:nvPr/>
            </p:nvSpPr>
            <p:spPr bwMode="auto">
              <a:xfrm>
                <a:off x="4704" y="1968"/>
                <a:ext cx="240" cy="480"/>
              </a:xfrm>
              <a:prstGeom prst="line">
                <a:avLst/>
              </a:prstGeom>
              <a:noFill/>
              <a:ln w="38100">
                <a:solidFill>
                  <a:srgbClr val="9900CC"/>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9231" name="Line 29"/>
              <p:cNvSpPr>
                <a:spLocks noChangeShapeType="1"/>
              </p:cNvSpPr>
              <p:nvPr/>
            </p:nvSpPr>
            <p:spPr bwMode="auto">
              <a:xfrm>
                <a:off x="3648" y="1776"/>
                <a:ext cx="768" cy="0"/>
              </a:xfrm>
              <a:prstGeom prst="line">
                <a:avLst/>
              </a:prstGeom>
              <a:noFill/>
              <a:ln w="38100">
                <a:solidFill>
                  <a:srgbClr val="9900CC"/>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9232" name="Line 30"/>
              <p:cNvSpPr>
                <a:spLocks noChangeShapeType="1"/>
              </p:cNvSpPr>
              <p:nvPr/>
            </p:nvSpPr>
            <p:spPr bwMode="auto">
              <a:xfrm>
                <a:off x="3840" y="3264"/>
                <a:ext cx="432" cy="0"/>
              </a:xfrm>
              <a:prstGeom prst="line">
                <a:avLst/>
              </a:prstGeom>
              <a:noFill/>
              <a:ln w="38100">
                <a:solidFill>
                  <a:srgbClr val="9900CC"/>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9233" name="Line 31"/>
              <p:cNvSpPr>
                <a:spLocks noChangeShapeType="1"/>
              </p:cNvSpPr>
              <p:nvPr/>
            </p:nvSpPr>
            <p:spPr bwMode="auto">
              <a:xfrm flipV="1">
                <a:off x="4752" y="2784"/>
                <a:ext cx="96" cy="240"/>
              </a:xfrm>
              <a:prstGeom prst="line">
                <a:avLst/>
              </a:prstGeom>
              <a:noFill/>
              <a:ln w="38100">
                <a:solidFill>
                  <a:srgbClr val="9900CC"/>
                </a:solidFill>
                <a:round/>
                <a:headEnd/>
                <a:tailEnd/>
              </a:ln>
              <a:extLst>
                <a:ext uri="{909E8E84-426E-40DD-AFC4-6F175D3DCCD1}">
                  <a14:hiddenFill xmlns:a14="http://schemas.microsoft.com/office/drawing/2010/main">
                    <a:noFill/>
                  </a14:hiddenFill>
                </a:ext>
              </a:extLst>
            </p:spPr>
            <p:txBody>
              <a:bodyPr anchor="ctr"/>
              <a:lstStyle/>
              <a:p>
                <a:endParaRPr lang="en-US"/>
              </a:p>
            </p:txBody>
          </p:sp>
        </p:grpSp>
        <p:sp>
          <p:nvSpPr>
            <p:cNvPr id="9225" name="Rectangle 32"/>
            <p:cNvSpPr>
              <a:spLocks noChangeArrowheads="1"/>
            </p:cNvSpPr>
            <p:nvPr/>
          </p:nvSpPr>
          <p:spPr bwMode="auto">
            <a:xfrm>
              <a:off x="3648" y="2064"/>
              <a:ext cx="336" cy="336"/>
            </a:xfrm>
            <a:prstGeom prst="rect">
              <a:avLst/>
            </a:prstGeom>
            <a:solidFill>
              <a:srgbClr val="9900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9226" name="Rectangle 33"/>
            <p:cNvSpPr>
              <a:spLocks noChangeArrowheads="1"/>
            </p:cNvSpPr>
            <p:nvPr/>
          </p:nvSpPr>
          <p:spPr bwMode="auto">
            <a:xfrm>
              <a:off x="3840" y="2736"/>
              <a:ext cx="336" cy="336"/>
            </a:xfrm>
            <a:prstGeom prst="rect">
              <a:avLst/>
            </a:prstGeom>
            <a:solidFill>
              <a:srgbClr val="9900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9227" name="Rectangle 34"/>
            <p:cNvSpPr>
              <a:spLocks noChangeArrowheads="1"/>
            </p:cNvSpPr>
            <p:nvPr/>
          </p:nvSpPr>
          <p:spPr bwMode="auto">
            <a:xfrm>
              <a:off x="4368" y="2256"/>
              <a:ext cx="336" cy="336"/>
            </a:xfrm>
            <a:prstGeom prst="rect">
              <a:avLst/>
            </a:prstGeom>
            <a:solidFill>
              <a:srgbClr val="9900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9228" name="Rectangle 35"/>
            <p:cNvSpPr>
              <a:spLocks noChangeArrowheads="1"/>
            </p:cNvSpPr>
            <p:nvPr/>
          </p:nvSpPr>
          <p:spPr bwMode="auto">
            <a:xfrm>
              <a:off x="4272" y="2928"/>
              <a:ext cx="336" cy="336"/>
            </a:xfrm>
            <a:prstGeom prst="rect">
              <a:avLst/>
            </a:prstGeom>
            <a:solidFill>
              <a:srgbClr val="9900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grpSp>
      <p:sp>
        <p:nvSpPr>
          <p:cNvPr id="73765" name="AutoShape 37"/>
          <p:cNvSpPr>
            <a:spLocks noChangeArrowheads="1"/>
          </p:cNvSpPr>
          <p:nvPr/>
        </p:nvSpPr>
        <p:spPr bwMode="auto">
          <a:xfrm>
            <a:off x="6629400" y="2819400"/>
            <a:ext cx="2819400" cy="2362200"/>
          </a:xfrm>
          <a:prstGeom prst="flowChartPreparation">
            <a:avLst/>
          </a:prstGeom>
          <a:solidFill>
            <a:srgbClr val="9900CC"/>
          </a:solidFill>
          <a:ln w="38100">
            <a:solidFill>
              <a:srgbClr val="9900CC"/>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Tree>
    <p:extLst>
      <p:ext uri="{BB962C8B-B14F-4D97-AF65-F5344CB8AC3E}">
        <p14:creationId xmlns:p14="http://schemas.microsoft.com/office/powerpoint/2010/main" val="37536688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3765"/>
                                        </p:tgtEl>
                                        <p:attrNameLst>
                                          <p:attrName>style.visibility</p:attrName>
                                        </p:attrNameLst>
                                      </p:cBhvr>
                                      <p:to>
                                        <p:strVal val="visible"/>
                                      </p:to>
                                    </p:set>
                                    <p:animEffect transition="in" filter="dissolve">
                                      <p:cBhvr>
                                        <p:cTn id="12" dur="500"/>
                                        <p:tgtEl>
                                          <p:spTgt spid="7376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3731">
                                            <p:txEl>
                                              <p:pRg st="0" end="0"/>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3731">
                                            <p:txEl>
                                              <p:pRg st="1" end="1"/>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3731">
                                            <p:txEl>
                                              <p:pRg st="2" end="2"/>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3731">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3731">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373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1" grpId="0" build="p"/>
      <p:bldP spid="73765"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r>
              <a:rPr lang="en-US">
                <a:ea typeface="ＭＳ Ｐゴシック" panose="020B0600070205080204" pitchFamily="34" charset="-128"/>
              </a:rPr>
              <a:t>User Stories</a:t>
            </a:r>
          </a:p>
        </p:txBody>
      </p:sp>
      <p:grpSp>
        <p:nvGrpSpPr>
          <p:cNvPr id="56325" name="Group 8"/>
          <p:cNvGrpSpPr>
            <a:grpSpLocks/>
          </p:cNvGrpSpPr>
          <p:nvPr/>
        </p:nvGrpSpPr>
        <p:grpSpPr bwMode="auto">
          <a:xfrm>
            <a:off x="2057400" y="1715081"/>
            <a:ext cx="3429000" cy="1981200"/>
            <a:chOff x="533400" y="1447800"/>
            <a:chExt cx="3429000" cy="1981200"/>
          </a:xfrm>
        </p:grpSpPr>
        <p:sp>
          <p:nvSpPr>
            <p:cNvPr id="56336" name="Rectangle 5"/>
            <p:cNvSpPr>
              <a:spLocks noChangeArrowheads="1"/>
            </p:cNvSpPr>
            <p:nvPr/>
          </p:nvSpPr>
          <p:spPr bwMode="auto">
            <a:xfrm>
              <a:off x="533400" y="1447800"/>
              <a:ext cx="3429000" cy="1981200"/>
            </a:xfrm>
            <a:prstGeom prst="rect">
              <a:avLst/>
            </a:prstGeom>
            <a:solidFill>
              <a:srgbClr val="FFFCA4"/>
            </a:solidFill>
            <a:ln w="9525">
              <a:solidFill>
                <a:schemeClr val="tx1"/>
              </a:solidFill>
              <a:round/>
              <a:headEnd/>
              <a:tailEnd type="triangle" w="med" len="med"/>
            </a:ln>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sz="2000" u="sng"/>
                <a:t>Title: </a:t>
              </a:r>
              <a:r>
                <a:rPr lang="en-US" sz="2000"/>
                <a:t>Create Account</a:t>
              </a:r>
            </a:p>
            <a:p>
              <a:pPr algn="l"/>
              <a:r>
                <a:rPr lang="en-US" sz="2000" u="sng"/>
                <a:t>Description: </a:t>
              </a:r>
              <a:r>
                <a:rPr lang="en-US" sz="2000"/>
                <a:t>I can create a named account</a:t>
              </a:r>
            </a:p>
          </p:txBody>
        </p:sp>
        <p:cxnSp>
          <p:nvCxnSpPr>
            <p:cNvPr id="56337" name="Straight Connector 7"/>
            <p:cNvCxnSpPr>
              <a:cxnSpLocks noChangeShapeType="1"/>
            </p:cNvCxnSpPr>
            <p:nvPr/>
          </p:nvCxnSpPr>
          <p:spPr bwMode="auto">
            <a:xfrm>
              <a:off x="533400" y="1828800"/>
              <a:ext cx="3429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56326" name="Group 9"/>
          <p:cNvGrpSpPr>
            <a:grpSpLocks/>
          </p:cNvGrpSpPr>
          <p:nvPr/>
        </p:nvGrpSpPr>
        <p:grpSpPr bwMode="auto">
          <a:xfrm>
            <a:off x="5943600" y="1715081"/>
            <a:ext cx="3429000" cy="1981200"/>
            <a:chOff x="533400" y="1447800"/>
            <a:chExt cx="3429000" cy="1981200"/>
          </a:xfrm>
        </p:grpSpPr>
        <p:sp>
          <p:nvSpPr>
            <p:cNvPr id="56334" name="Rectangle 10"/>
            <p:cNvSpPr>
              <a:spLocks noChangeArrowheads="1"/>
            </p:cNvSpPr>
            <p:nvPr/>
          </p:nvSpPr>
          <p:spPr bwMode="auto">
            <a:xfrm>
              <a:off x="533400" y="1447800"/>
              <a:ext cx="3429000" cy="1981200"/>
            </a:xfrm>
            <a:prstGeom prst="rect">
              <a:avLst/>
            </a:prstGeom>
            <a:solidFill>
              <a:srgbClr val="FFFCA4"/>
            </a:solidFill>
            <a:ln w="9525">
              <a:solidFill>
                <a:schemeClr val="tx1"/>
              </a:solidFill>
              <a:round/>
              <a:headEnd/>
              <a:tailEnd type="triangle" w="med" len="med"/>
            </a:ln>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sz="2000"/>
                <a:t>Title: List Accounts</a:t>
              </a:r>
            </a:p>
            <a:p>
              <a:pPr algn="l"/>
              <a:r>
                <a:rPr lang="en-US" sz="2000"/>
                <a:t>Description: I can get a list of all accounts.  I can get an alphabetical list of all accounts.</a:t>
              </a:r>
            </a:p>
          </p:txBody>
        </p:sp>
        <p:cxnSp>
          <p:nvCxnSpPr>
            <p:cNvPr id="56335" name="Straight Connector 11"/>
            <p:cNvCxnSpPr>
              <a:cxnSpLocks noChangeShapeType="1"/>
            </p:cNvCxnSpPr>
            <p:nvPr/>
          </p:nvCxnSpPr>
          <p:spPr bwMode="auto">
            <a:xfrm>
              <a:off x="533400" y="1828800"/>
              <a:ext cx="3429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56327" name="Group 12"/>
          <p:cNvGrpSpPr>
            <a:grpSpLocks/>
          </p:cNvGrpSpPr>
          <p:nvPr/>
        </p:nvGrpSpPr>
        <p:grpSpPr bwMode="auto">
          <a:xfrm>
            <a:off x="6172200" y="4153481"/>
            <a:ext cx="3429000" cy="1981200"/>
            <a:chOff x="533400" y="1447800"/>
            <a:chExt cx="3429000" cy="1981200"/>
          </a:xfrm>
        </p:grpSpPr>
        <p:sp>
          <p:nvSpPr>
            <p:cNvPr id="56332" name="Rectangle 13"/>
            <p:cNvSpPr>
              <a:spLocks noChangeArrowheads="1"/>
            </p:cNvSpPr>
            <p:nvPr/>
          </p:nvSpPr>
          <p:spPr bwMode="auto">
            <a:xfrm>
              <a:off x="533400" y="1447800"/>
              <a:ext cx="3429000" cy="1981200"/>
            </a:xfrm>
            <a:prstGeom prst="rect">
              <a:avLst/>
            </a:prstGeom>
            <a:solidFill>
              <a:srgbClr val="FFFCA4"/>
            </a:solidFill>
            <a:ln w="9525">
              <a:solidFill>
                <a:schemeClr val="tx1"/>
              </a:solidFill>
              <a:round/>
              <a:headEnd/>
              <a:tailEnd type="triangle" w="med" len="med"/>
            </a:ln>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sz="2000"/>
                <a:t>Title: Delete Account</a:t>
              </a:r>
            </a:p>
            <a:p>
              <a:pPr algn="l"/>
              <a:r>
                <a:rPr lang="en-US" sz="2000"/>
                <a:t>Description: I can delete a named account</a:t>
              </a:r>
            </a:p>
          </p:txBody>
        </p:sp>
        <p:cxnSp>
          <p:nvCxnSpPr>
            <p:cNvPr id="56333" name="Straight Connector 14"/>
            <p:cNvCxnSpPr>
              <a:cxnSpLocks noChangeShapeType="1"/>
            </p:cNvCxnSpPr>
            <p:nvPr/>
          </p:nvCxnSpPr>
          <p:spPr bwMode="auto">
            <a:xfrm>
              <a:off x="533400" y="1828800"/>
              <a:ext cx="3429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56328" name="Group 15"/>
          <p:cNvGrpSpPr>
            <a:grpSpLocks/>
          </p:cNvGrpSpPr>
          <p:nvPr/>
        </p:nvGrpSpPr>
        <p:grpSpPr bwMode="auto">
          <a:xfrm>
            <a:off x="2057400" y="4153481"/>
            <a:ext cx="3657600" cy="1981200"/>
            <a:chOff x="533400" y="1447800"/>
            <a:chExt cx="3657600" cy="1981200"/>
          </a:xfrm>
        </p:grpSpPr>
        <p:sp>
          <p:nvSpPr>
            <p:cNvPr id="56330" name="Rectangle 16"/>
            <p:cNvSpPr>
              <a:spLocks noChangeArrowheads="1"/>
            </p:cNvSpPr>
            <p:nvPr/>
          </p:nvSpPr>
          <p:spPr bwMode="auto">
            <a:xfrm>
              <a:off x="533400" y="1447800"/>
              <a:ext cx="3657600" cy="1981200"/>
            </a:xfrm>
            <a:prstGeom prst="rect">
              <a:avLst/>
            </a:prstGeom>
            <a:solidFill>
              <a:srgbClr val="FFFCA4"/>
            </a:solidFill>
            <a:ln w="9525">
              <a:solidFill>
                <a:schemeClr val="tx1"/>
              </a:solidFill>
              <a:round/>
              <a:headEnd/>
              <a:tailEnd type="triangle" w="med" len="med"/>
            </a:ln>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sz="2000"/>
                <a:t>Title</a:t>
              </a:r>
              <a:r>
                <a:rPr lang="en-US" sz="1800"/>
                <a:t>: Query Account Balance</a:t>
              </a:r>
              <a:endParaRPr lang="en-US" sz="2000"/>
            </a:p>
            <a:p>
              <a:pPr algn="l"/>
              <a:r>
                <a:rPr lang="en-US" sz="2000"/>
                <a:t>Description: I can query account balance.</a:t>
              </a:r>
            </a:p>
          </p:txBody>
        </p:sp>
        <p:cxnSp>
          <p:nvCxnSpPr>
            <p:cNvPr id="56331" name="Straight Connector 17"/>
            <p:cNvCxnSpPr>
              <a:cxnSpLocks noChangeShapeType="1"/>
            </p:cNvCxnSpPr>
            <p:nvPr/>
          </p:nvCxnSpPr>
          <p:spPr bwMode="auto">
            <a:xfrm>
              <a:off x="533400" y="1828800"/>
              <a:ext cx="3429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grpSp>
      <p:sp>
        <p:nvSpPr>
          <p:cNvPr id="19" name="Oval Callout 18"/>
          <p:cNvSpPr/>
          <p:nvPr/>
        </p:nvSpPr>
        <p:spPr bwMode="auto">
          <a:xfrm>
            <a:off x="6248400" y="267281"/>
            <a:ext cx="3429000" cy="1295400"/>
          </a:xfrm>
          <a:prstGeom prst="wedgeEllipseCallout">
            <a:avLst/>
          </a:prstGeom>
          <a:solidFill>
            <a:schemeClr val="accent2">
              <a:lumMod val="20000"/>
              <a:lumOff val="80000"/>
            </a:schemeClr>
          </a:solidFill>
          <a:ln w="9525" cap="flat" cmpd="sng" algn="ctr">
            <a:solidFill>
              <a:schemeClr val="tx1"/>
            </a:solidFill>
            <a:prstDash val="solid"/>
            <a:round/>
            <a:headEnd type="none" w="med" len="med"/>
            <a:tailEnd type="triangle" w="med" len="med"/>
          </a:ln>
          <a:effectLst/>
        </p:spPr>
        <p:txBody>
          <a:bodyPr anchor="ctr"/>
          <a:lstStyle/>
          <a:p>
            <a:pPr>
              <a:defRPr/>
            </a:pPr>
            <a:r>
              <a:rPr lang="en-US">
                <a:latin typeface="Comic Sans MS" charset="0"/>
                <a:ea typeface="ＭＳ Ｐゴシック" charset="-128"/>
              </a:rPr>
              <a:t>How is the list ordered?</a:t>
            </a:r>
          </a:p>
        </p:txBody>
      </p:sp>
    </p:spTree>
    <p:extLst>
      <p:ext uri="{BB962C8B-B14F-4D97-AF65-F5344CB8AC3E}">
        <p14:creationId xmlns:p14="http://schemas.microsoft.com/office/powerpoint/2010/main" val="900186313"/>
      </p:ext>
    </p:extLst>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p:txBody>
          <a:bodyPr/>
          <a:lstStyle/>
          <a:p>
            <a:r>
              <a:rPr lang="en-US">
                <a:ea typeface="ＭＳ Ｐゴシック" panose="020B0600070205080204" pitchFamily="34" charset="-128"/>
              </a:rPr>
              <a:t>User Stories</a:t>
            </a:r>
          </a:p>
        </p:txBody>
      </p:sp>
      <p:grpSp>
        <p:nvGrpSpPr>
          <p:cNvPr id="57349" name="Group 8"/>
          <p:cNvGrpSpPr>
            <a:grpSpLocks/>
          </p:cNvGrpSpPr>
          <p:nvPr/>
        </p:nvGrpSpPr>
        <p:grpSpPr bwMode="auto">
          <a:xfrm>
            <a:off x="2057400" y="1686949"/>
            <a:ext cx="3429000" cy="1981200"/>
            <a:chOff x="533400" y="1447800"/>
            <a:chExt cx="3429000" cy="1981200"/>
          </a:xfrm>
        </p:grpSpPr>
        <p:sp>
          <p:nvSpPr>
            <p:cNvPr id="57360" name="Rectangle 5"/>
            <p:cNvSpPr>
              <a:spLocks noChangeArrowheads="1"/>
            </p:cNvSpPr>
            <p:nvPr/>
          </p:nvSpPr>
          <p:spPr bwMode="auto">
            <a:xfrm>
              <a:off x="533400" y="1447800"/>
              <a:ext cx="3429000" cy="1981200"/>
            </a:xfrm>
            <a:prstGeom prst="rect">
              <a:avLst/>
            </a:prstGeom>
            <a:solidFill>
              <a:srgbClr val="FFFCA4"/>
            </a:solidFill>
            <a:ln w="9525">
              <a:solidFill>
                <a:schemeClr val="tx1"/>
              </a:solidFill>
              <a:round/>
              <a:headEnd/>
              <a:tailEnd type="triangle" w="med" len="med"/>
            </a:ln>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sz="2000" u="sng"/>
                <a:t>Title: </a:t>
              </a:r>
              <a:r>
                <a:rPr lang="en-US" sz="2000"/>
                <a:t>Create Account</a:t>
              </a:r>
            </a:p>
            <a:p>
              <a:pPr algn="l"/>
              <a:r>
                <a:rPr lang="en-US" sz="2000" u="sng"/>
                <a:t>Description: </a:t>
              </a:r>
              <a:r>
                <a:rPr lang="en-US" sz="2000"/>
                <a:t>I can create a named account</a:t>
              </a:r>
            </a:p>
          </p:txBody>
        </p:sp>
        <p:cxnSp>
          <p:nvCxnSpPr>
            <p:cNvPr id="57361" name="Straight Connector 7"/>
            <p:cNvCxnSpPr>
              <a:cxnSpLocks noChangeShapeType="1"/>
            </p:cNvCxnSpPr>
            <p:nvPr/>
          </p:nvCxnSpPr>
          <p:spPr bwMode="auto">
            <a:xfrm>
              <a:off x="533400" y="1828800"/>
              <a:ext cx="3429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57350" name="Group 9"/>
          <p:cNvGrpSpPr>
            <a:grpSpLocks/>
          </p:cNvGrpSpPr>
          <p:nvPr/>
        </p:nvGrpSpPr>
        <p:grpSpPr bwMode="auto">
          <a:xfrm>
            <a:off x="5943600" y="1686949"/>
            <a:ext cx="3429000" cy="1981200"/>
            <a:chOff x="533400" y="1447800"/>
            <a:chExt cx="3429000" cy="1981200"/>
          </a:xfrm>
        </p:grpSpPr>
        <p:sp>
          <p:nvSpPr>
            <p:cNvPr id="57358" name="Rectangle 10"/>
            <p:cNvSpPr>
              <a:spLocks noChangeArrowheads="1"/>
            </p:cNvSpPr>
            <p:nvPr/>
          </p:nvSpPr>
          <p:spPr bwMode="auto">
            <a:xfrm>
              <a:off x="533400" y="1447800"/>
              <a:ext cx="3429000" cy="1981200"/>
            </a:xfrm>
            <a:prstGeom prst="rect">
              <a:avLst/>
            </a:prstGeom>
            <a:solidFill>
              <a:srgbClr val="FFFCA4"/>
            </a:solidFill>
            <a:ln w="9525">
              <a:solidFill>
                <a:schemeClr val="tx1"/>
              </a:solidFill>
              <a:round/>
              <a:headEnd/>
              <a:tailEnd type="triangle" w="med" len="med"/>
            </a:ln>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sz="2000" dirty="0"/>
                <a:t>Title: List Accounts</a:t>
              </a:r>
            </a:p>
            <a:p>
              <a:pPr algn="l"/>
              <a:r>
                <a:rPr lang="en-US" sz="2000" dirty="0"/>
                <a:t>Description: I can get a list of all accounts.  I can get an alphabetical list of all accounts.</a:t>
              </a:r>
            </a:p>
          </p:txBody>
        </p:sp>
        <p:cxnSp>
          <p:nvCxnSpPr>
            <p:cNvPr id="57359" name="Straight Connector 11"/>
            <p:cNvCxnSpPr>
              <a:cxnSpLocks noChangeShapeType="1"/>
            </p:cNvCxnSpPr>
            <p:nvPr/>
          </p:nvCxnSpPr>
          <p:spPr bwMode="auto">
            <a:xfrm>
              <a:off x="533400" y="1828800"/>
              <a:ext cx="3429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57351" name="Group 12"/>
          <p:cNvGrpSpPr>
            <a:grpSpLocks/>
          </p:cNvGrpSpPr>
          <p:nvPr/>
        </p:nvGrpSpPr>
        <p:grpSpPr bwMode="auto">
          <a:xfrm>
            <a:off x="6172200" y="4125349"/>
            <a:ext cx="3429000" cy="1981200"/>
            <a:chOff x="533400" y="1447800"/>
            <a:chExt cx="3429000" cy="1981200"/>
          </a:xfrm>
        </p:grpSpPr>
        <p:sp>
          <p:nvSpPr>
            <p:cNvPr id="57356" name="Rectangle 13"/>
            <p:cNvSpPr>
              <a:spLocks noChangeArrowheads="1"/>
            </p:cNvSpPr>
            <p:nvPr/>
          </p:nvSpPr>
          <p:spPr bwMode="auto">
            <a:xfrm>
              <a:off x="533400" y="1447800"/>
              <a:ext cx="3429000" cy="1981200"/>
            </a:xfrm>
            <a:prstGeom prst="rect">
              <a:avLst/>
            </a:prstGeom>
            <a:solidFill>
              <a:srgbClr val="FFFCA4"/>
            </a:solidFill>
            <a:ln w="9525">
              <a:solidFill>
                <a:schemeClr val="tx1"/>
              </a:solidFill>
              <a:round/>
              <a:headEnd/>
              <a:tailEnd type="triangle" w="med" len="med"/>
            </a:ln>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sz="2000"/>
                <a:t>Title: Delete Account</a:t>
              </a:r>
            </a:p>
            <a:p>
              <a:pPr algn="l"/>
              <a:r>
                <a:rPr lang="en-US" sz="2000"/>
                <a:t>Description: I can delete a named account</a:t>
              </a:r>
            </a:p>
          </p:txBody>
        </p:sp>
        <p:cxnSp>
          <p:nvCxnSpPr>
            <p:cNvPr id="57357" name="Straight Connector 14"/>
            <p:cNvCxnSpPr>
              <a:cxnSpLocks noChangeShapeType="1"/>
            </p:cNvCxnSpPr>
            <p:nvPr/>
          </p:nvCxnSpPr>
          <p:spPr bwMode="auto">
            <a:xfrm>
              <a:off x="533400" y="1828800"/>
              <a:ext cx="3429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57352" name="Group 15"/>
          <p:cNvGrpSpPr>
            <a:grpSpLocks/>
          </p:cNvGrpSpPr>
          <p:nvPr/>
        </p:nvGrpSpPr>
        <p:grpSpPr bwMode="auto">
          <a:xfrm>
            <a:off x="2057400" y="4125349"/>
            <a:ext cx="3657600" cy="1981200"/>
            <a:chOff x="533400" y="1447800"/>
            <a:chExt cx="3657600" cy="1981200"/>
          </a:xfrm>
        </p:grpSpPr>
        <p:sp>
          <p:nvSpPr>
            <p:cNvPr id="57354" name="Rectangle 16"/>
            <p:cNvSpPr>
              <a:spLocks noChangeArrowheads="1"/>
            </p:cNvSpPr>
            <p:nvPr/>
          </p:nvSpPr>
          <p:spPr bwMode="auto">
            <a:xfrm>
              <a:off x="533400" y="1447800"/>
              <a:ext cx="3657600" cy="1981200"/>
            </a:xfrm>
            <a:prstGeom prst="rect">
              <a:avLst/>
            </a:prstGeom>
            <a:solidFill>
              <a:srgbClr val="FFFCA4"/>
            </a:solidFill>
            <a:ln w="9525">
              <a:solidFill>
                <a:schemeClr val="tx1"/>
              </a:solidFill>
              <a:round/>
              <a:headEnd/>
              <a:tailEnd type="triangle" w="med" len="med"/>
            </a:ln>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sz="2000"/>
                <a:t>Title</a:t>
              </a:r>
              <a:r>
                <a:rPr lang="en-US" sz="1800"/>
                <a:t>: Query Account Balance</a:t>
              </a:r>
              <a:endParaRPr lang="en-US" sz="2000"/>
            </a:p>
            <a:p>
              <a:pPr algn="l"/>
              <a:r>
                <a:rPr lang="en-US" sz="2000"/>
                <a:t>Description: I can query account balance.</a:t>
              </a:r>
            </a:p>
          </p:txBody>
        </p:sp>
        <p:cxnSp>
          <p:nvCxnSpPr>
            <p:cNvPr id="57355" name="Straight Connector 17"/>
            <p:cNvCxnSpPr>
              <a:cxnSpLocks noChangeShapeType="1"/>
            </p:cNvCxnSpPr>
            <p:nvPr/>
          </p:nvCxnSpPr>
          <p:spPr bwMode="auto">
            <a:xfrm>
              <a:off x="533400" y="1828800"/>
              <a:ext cx="3429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grpSp>
      <p:sp>
        <p:nvSpPr>
          <p:cNvPr id="19" name="Oval Callout 18"/>
          <p:cNvSpPr/>
          <p:nvPr/>
        </p:nvSpPr>
        <p:spPr bwMode="auto">
          <a:xfrm>
            <a:off x="5638800" y="2677549"/>
            <a:ext cx="3429000" cy="1295400"/>
          </a:xfrm>
          <a:prstGeom prst="wedgeEllipseCallout">
            <a:avLst/>
          </a:prstGeom>
          <a:solidFill>
            <a:schemeClr val="accent2">
              <a:lumMod val="20000"/>
              <a:lumOff val="80000"/>
            </a:schemeClr>
          </a:solidFill>
          <a:ln w="9525" cap="flat" cmpd="sng" algn="ctr">
            <a:solidFill>
              <a:schemeClr val="tx1"/>
            </a:solidFill>
            <a:prstDash val="solid"/>
            <a:round/>
            <a:headEnd type="none" w="med" len="med"/>
            <a:tailEnd type="triangle" w="med" len="med"/>
          </a:ln>
          <a:effectLst/>
        </p:spPr>
        <p:txBody>
          <a:bodyPr anchor="ctr"/>
          <a:lstStyle/>
          <a:p>
            <a:pPr>
              <a:defRPr/>
            </a:pPr>
            <a:r>
              <a:rPr lang="en-US" dirty="0">
                <a:latin typeface="Comic Sans MS" charset="0"/>
                <a:ea typeface="ＭＳ Ｐゴシック" charset="-128"/>
              </a:rPr>
              <a:t>Can I delete if a balance is not zero?</a:t>
            </a:r>
          </a:p>
        </p:txBody>
      </p:sp>
    </p:spTree>
    <p:extLst>
      <p:ext uri="{BB962C8B-B14F-4D97-AF65-F5344CB8AC3E}">
        <p14:creationId xmlns:p14="http://schemas.microsoft.com/office/powerpoint/2010/main" val="3956028506"/>
      </p:ext>
    </p:extLst>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p:txBody>
          <a:bodyPr/>
          <a:lstStyle/>
          <a:p>
            <a:r>
              <a:rPr lang="en-US" dirty="0">
                <a:ea typeface="ＭＳ Ｐゴシック" panose="020B0600070205080204" pitchFamily="34" charset="-128"/>
              </a:rPr>
              <a:t>User Stories</a:t>
            </a:r>
          </a:p>
        </p:txBody>
      </p:sp>
      <p:grpSp>
        <p:nvGrpSpPr>
          <p:cNvPr id="58373" name="Group 8"/>
          <p:cNvGrpSpPr>
            <a:grpSpLocks/>
          </p:cNvGrpSpPr>
          <p:nvPr/>
        </p:nvGrpSpPr>
        <p:grpSpPr bwMode="auto">
          <a:xfrm>
            <a:off x="2057400" y="1701021"/>
            <a:ext cx="3429000" cy="1981200"/>
            <a:chOff x="533400" y="1447800"/>
            <a:chExt cx="3429000" cy="1981200"/>
          </a:xfrm>
        </p:grpSpPr>
        <p:sp>
          <p:nvSpPr>
            <p:cNvPr id="58384" name="Rectangle 5"/>
            <p:cNvSpPr>
              <a:spLocks noChangeArrowheads="1"/>
            </p:cNvSpPr>
            <p:nvPr/>
          </p:nvSpPr>
          <p:spPr bwMode="auto">
            <a:xfrm>
              <a:off x="533400" y="1447800"/>
              <a:ext cx="3429000" cy="1981200"/>
            </a:xfrm>
            <a:prstGeom prst="rect">
              <a:avLst/>
            </a:prstGeom>
            <a:solidFill>
              <a:srgbClr val="FFFCA4"/>
            </a:solidFill>
            <a:ln w="9525">
              <a:solidFill>
                <a:schemeClr val="tx1"/>
              </a:solidFill>
              <a:round/>
              <a:headEnd/>
              <a:tailEnd type="triangle" w="med" len="med"/>
            </a:ln>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sz="2000" u="sng"/>
                <a:t>Title: </a:t>
              </a:r>
              <a:r>
                <a:rPr lang="en-US" sz="2000"/>
                <a:t>Create Account</a:t>
              </a:r>
            </a:p>
            <a:p>
              <a:pPr algn="l"/>
              <a:r>
                <a:rPr lang="en-US" sz="2000" u="sng"/>
                <a:t>Description: </a:t>
              </a:r>
              <a:r>
                <a:rPr lang="en-US" sz="2000"/>
                <a:t>I can create a named account</a:t>
              </a:r>
            </a:p>
          </p:txBody>
        </p:sp>
        <p:cxnSp>
          <p:nvCxnSpPr>
            <p:cNvPr id="58385" name="Straight Connector 7"/>
            <p:cNvCxnSpPr>
              <a:cxnSpLocks noChangeShapeType="1"/>
            </p:cNvCxnSpPr>
            <p:nvPr/>
          </p:nvCxnSpPr>
          <p:spPr bwMode="auto">
            <a:xfrm>
              <a:off x="533400" y="1828800"/>
              <a:ext cx="3429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58374" name="Group 9"/>
          <p:cNvGrpSpPr>
            <a:grpSpLocks/>
          </p:cNvGrpSpPr>
          <p:nvPr/>
        </p:nvGrpSpPr>
        <p:grpSpPr bwMode="auto">
          <a:xfrm>
            <a:off x="5943600" y="1701021"/>
            <a:ext cx="3429000" cy="1981200"/>
            <a:chOff x="533400" y="1447800"/>
            <a:chExt cx="3429000" cy="1981200"/>
          </a:xfrm>
        </p:grpSpPr>
        <p:sp>
          <p:nvSpPr>
            <p:cNvPr id="58382" name="Rectangle 10"/>
            <p:cNvSpPr>
              <a:spLocks noChangeArrowheads="1"/>
            </p:cNvSpPr>
            <p:nvPr/>
          </p:nvSpPr>
          <p:spPr bwMode="auto">
            <a:xfrm>
              <a:off x="533400" y="1447800"/>
              <a:ext cx="3429000" cy="1981200"/>
            </a:xfrm>
            <a:prstGeom prst="rect">
              <a:avLst/>
            </a:prstGeom>
            <a:solidFill>
              <a:srgbClr val="FFFCA4"/>
            </a:solidFill>
            <a:ln w="9525">
              <a:solidFill>
                <a:schemeClr val="tx1"/>
              </a:solidFill>
              <a:round/>
              <a:headEnd/>
              <a:tailEnd type="triangle" w="med" len="med"/>
            </a:ln>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sz="2000"/>
                <a:t>Title: List Accounts</a:t>
              </a:r>
            </a:p>
            <a:p>
              <a:pPr algn="l"/>
              <a:r>
                <a:rPr lang="en-US" sz="2000"/>
                <a:t>Description: I can get a list of all accounts.  I can get an alphabetical list of all accounts.</a:t>
              </a:r>
            </a:p>
          </p:txBody>
        </p:sp>
        <p:cxnSp>
          <p:nvCxnSpPr>
            <p:cNvPr id="58383" name="Straight Connector 11"/>
            <p:cNvCxnSpPr>
              <a:cxnSpLocks noChangeShapeType="1"/>
            </p:cNvCxnSpPr>
            <p:nvPr/>
          </p:nvCxnSpPr>
          <p:spPr bwMode="auto">
            <a:xfrm>
              <a:off x="533400" y="1828800"/>
              <a:ext cx="3429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58375" name="Group 12"/>
          <p:cNvGrpSpPr>
            <a:grpSpLocks/>
          </p:cNvGrpSpPr>
          <p:nvPr/>
        </p:nvGrpSpPr>
        <p:grpSpPr bwMode="auto">
          <a:xfrm>
            <a:off x="6172200" y="4139421"/>
            <a:ext cx="3429000" cy="1981200"/>
            <a:chOff x="533400" y="1447800"/>
            <a:chExt cx="3429000" cy="1981200"/>
          </a:xfrm>
        </p:grpSpPr>
        <p:sp>
          <p:nvSpPr>
            <p:cNvPr id="58380" name="Rectangle 13"/>
            <p:cNvSpPr>
              <a:spLocks noChangeArrowheads="1"/>
            </p:cNvSpPr>
            <p:nvPr/>
          </p:nvSpPr>
          <p:spPr bwMode="auto">
            <a:xfrm>
              <a:off x="533400" y="1447800"/>
              <a:ext cx="3429000" cy="1981200"/>
            </a:xfrm>
            <a:prstGeom prst="rect">
              <a:avLst/>
            </a:prstGeom>
            <a:solidFill>
              <a:srgbClr val="FFFCA4"/>
            </a:solidFill>
            <a:ln w="9525">
              <a:solidFill>
                <a:schemeClr val="tx1"/>
              </a:solidFill>
              <a:round/>
              <a:headEnd/>
              <a:tailEnd type="triangle" w="med" len="med"/>
            </a:ln>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sz="2000"/>
                <a:t>Title: Delete Account</a:t>
              </a:r>
            </a:p>
            <a:p>
              <a:pPr algn="l"/>
              <a:r>
                <a:rPr lang="en-US" sz="2000"/>
                <a:t>Description: I can delete a named account if the balance is zero.</a:t>
              </a:r>
            </a:p>
          </p:txBody>
        </p:sp>
        <p:cxnSp>
          <p:nvCxnSpPr>
            <p:cNvPr id="58381" name="Straight Connector 14"/>
            <p:cNvCxnSpPr>
              <a:cxnSpLocks noChangeShapeType="1"/>
            </p:cNvCxnSpPr>
            <p:nvPr/>
          </p:nvCxnSpPr>
          <p:spPr bwMode="auto">
            <a:xfrm>
              <a:off x="533400" y="1828800"/>
              <a:ext cx="3429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58376" name="Group 15"/>
          <p:cNvGrpSpPr>
            <a:grpSpLocks/>
          </p:cNvGrpSpPr>
          <p:nvPr/>
        </p:nvGrpSpPr>
        <p:grpSpPr bwMode="auto">
          <a:xfrm>
            <a:off x="2057400" y="4139421"/>
            <a:ext cx="3657600" cy="1981200"/>
            <a:chOff x="533400" y="1447800"/>
            <a:chExt cx="3657600" cy="1981200"/>
          </a:xfrm>
        </p:grpSpPr>
        <p:sp>
          <p:nvSpPr>
            <p:cNvPr id="58378" name="Rectangle 16"/>
            <p:cNvSpPr>
              <a:spLocks noChangeArrowheads="1"/>
            </p:cNvSpPr>
            <p:nvPr/>
          </p:nvSpPr>
          <p:spPr bwMode="auto">
            <a:xfrm>
              <a:off x="533400" y="1447800"/>
              <a:ext cx="3657600" cy="1981200"/>
            </a:xfrm>
            <a:prstGeom prst="rect">
              <a:avLst/>
            </a:prstGeom>
            <a:solidFill>
              <a:srgbClr val="FFFCA4"/>
            </a:solidFill>
            <a:ln w="9525">
              <a:solidFill>
                <a:schemeClr val="tx1"/>
              </a:solidFill>
              <a:round/>
              <a:headEnd/>
              <a:tailEnd type="triangle" w="med" len="med"/>
            </a:ln>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sz="2000"/>
                <a:t>Title</a:t>
              </a:r>
              <a:r>
                <a:rPr lang="en-US" sz="1800"/>
                <a:t>: Query Account Balance</a:t>
              </a:r>
              <a:endParaRPr lang="en-US" sz="2000"/>
            </a:p>
            <a:p>
              <a:pPr algn="l"/>
              <a:r>
                <a:rPr lang="en-US" sz="2000"/>
                <a:t>Description: I can query account balance.</a:t>
              </a:r>
            </a:p>
          </p:txBody>
        </p:sp>
        <p:cxnSp>
          <p:nvCxnSpPr>
            <p:cNvPr id="58379" name="Straight Connector 17"/>
            <p:cNvCxnSpPr>
              <a:cxnSpLocks noChangeShapeType="1"/>
            </p:cNvCxnSpPr>
            <p:nvPr/>
          </p:nvCxnSpPr>
          <p:spPr bwMode="auto">
            <a:xfrm>
              <a:off x="533400" y="1828800"/>
              <a:ext cx="3429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grpSp>
      <p:sp>
        <p:nvSpPr>
          <p:cNvPr id="19" name="Oval Callout 18"/>
          <p:cNvSpPr/>
          <p:nvPr/>
        </p:nvSpPr>
        <p:spPr bwMode="auto">
          <a:xfrm>
            <a:off x="5638800" y="2691621"/>
            <a:ext cx="3429000" cy="1295400"/>
          </a:xfrm>
          <a:prstGeom prst="wedgeEllipseCallout">
            <a:avLst/>
          </a:prstGeom>
          <a:solidFill>
            <a:schemeClr val="accent2">
              <a:lumMod val="20000"/>
              <a:lumOff val="80000"/>
            </a:schemeClr>
          </a:solidFill>
          <a:ln w="9525" cap="flat" cmpd="sng" algn="ctr">
            <a:solidFill>
              <a:schemeClr val="tx1"/>
            </a:solidFill>
            <a:prstDash val="solid"/>
            <a:round/>
            <a:headEnd type="none" w="med" len="med"/>
            <a:tailEnd type="triangle" w="med" len="med"/>
          </a:ln>
          <a:effectLst/>
        </p:spPr>
        <p:txBody>
          <a:bodyPr anchor="ctr"/>
          <a:lstStyle/>
          <a:p>
            <a:pPr>
              <a:defRPr/>
            </a:pPr>
            <a:r>
              <a:rPr lang="en-US">
                <a:latin typeface="Comic Sans MS" charset="0"/>
                <a:ea typeface="ＭＳ Ｐゴシック" charset="-128"/>
              </a:rPr>
              <a:t>Can I delete if a balance is not zero?</a:t>
            </a:r>
          </a:p>
        </p:txBody>
      </p:sp>
    </p:spTree>
    <p:extLst>
      <p:ext uri="{BB962C8B-B14F-4D97-AF65-F5344CB8AC3E}">
        <p14:creationId xmlns:p14="http://schemas.microsoft.com/office/powerpoint/2010/main" val="2298102065"/>
      </p:ext>
    </p:extLst>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lstStyle/>
          <a:p>
            <a:r>
              <a:rPr lang="en-US">
                <a:ea typeface="ＭＳ Ｐゴシック" panose="020B0600070205080204" pitchFamily="34" charset="-128"/>
              </a:rPr>
              <a:t>User Story?</a:t>
            </a:r>
          </a:p>
        </p:txBody>
      </p:sp>
      <p:grpSp>
        <p:nvGrpSpPr>
          <p:cNvPr id="59397" name="Group 12"/>
          <p:cNvGrpSpPr>
            <a:grpSpLocks/>
          </p:cNvGrpSpPr>
          <p:nvPr/>
        </p:nvGrpSpPr>
        <p:grpSpPr bwMode="auto">
          <a:xfrm>
            <a:off x="4343400" y="2438400"/>
            <a:ext cx="3429000" cy="1981200"/>
            <a:chOff x="533400" y="1447800"/>
            <a:chExt cx="3429000" cy="1981200"/>
          </a:xfrm>
        </p:grpSpPr>
        <p:sp>
          <p:nvSpPr>
            <p:cNvPr id="59398" name="Rectangle 7"/>
            <p:cNvSpPr>
              <a:spLocks noChangeArrowheads="1"/>
            </p:cNvSpPr>
            <p:nvPr/>
          </p:nvSpPr>
          <p:spPr bwMode="auto">
            <a:xfrm>
              <a:off x="533400" y="1447800"/>
              <a:ext cx="3429000" cy="1981200"/>
            </a:xfrm>
            <a:prstGeom prst="rect">
              <a:avLst/>
            </a:prstGeom>
            <a:solidFill>
              <a:srgbClr val="FFFCA4"/>
            </a:solidFill>
            <a:ln w="9525">
              <a:solidFill>
                <a:schemeClr val="tx1"/>
              </a:solidFill>
              <a:round/>
              <a:headEnd/>
              <a:tailEnd type="triangle" w="med" len="med"/>
            </a:ln>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sz="2000"/>
                <a:t>Title: Use AJAX for UI</a:t>
              </a:r>
            </a:p>
            <a:p>
              <a:pPr algn="l"/>
              <a:r>
                <a:rPr lang="en-US" sz="2000"/>
                <a:t>Description: The user interface will use AJAX technologies to provide a cool and slick online experience.</a:t>
              </a:r>
            </a:p>
          </p:txBody>
        </p:sp>
        <p:cxnSp>
          <p:nvCxnSpPr>
            <p:cNvPr id="59399" name="Straight Connector 8"/>
            <p:cNvCxnSpPr>
              <a:cxnSpLocks noChangeShapeType="1"/>
            </p:cNvCxnSpPr>
            <p:nvPr/>
          </p:nvCxnSpPr>
          <p:spPr bwMode="auto">
            <a:xfrm>
              <a:off x="533400" y="1828800"/>
              <a:ext cx="3429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3865272510"/>
      </p:ext>
    </p:extLst>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p:txBody>
          <a:bodyPr/>
          <a:lstStyle/>
          <a:p>
            <a:r>
              <a:rPr lang="en-US">
                <a:ea typeface="ＭＳ Ｐゴシック" panose="020B0600070205080204" pitchFamily="34" charset="-128"/>
              </a:rPr>
              <a:t>User Story?</a:t>
            </a:r>
          </a:p>
        </p:txBody>
      </p:sp>
      <p:grpSp>
        <p:nvGrpSpPr>
          <p:cNvPr id="60421" name="Group 12"/>
          <p:cNvGrpSpPr>
            <a:grpSpLocks/>
          </p:cNvGrpSpPr>
          <p:nvPr/>
        </p:nvGrpSpPr>
        <p:grpSpPr bwMode="auto">
          <a:xfrm>
            <a:off x="4343400" y="2438400"/>
            <a:ext cx="3429000" cy="1981200"/>
            <a:chOff x="533400" y="1447800"/>
            <a:chExt cx="3429000" cy="1981200"/>
          </a:xfrm>
        </p:grpSpPr>
        <p:sp>
          <p:nvSpPr>
            <p:cNvPr id="60424" name="Rectangle 7"/>
            <p:cNvSpPr>
              <a:spLocks noChangeArrowheads="1"/>
            </p:cNvSpPr>
            <p:nvPr/>
          </p:nvSpPr>
          <p:spPr bwMode="auto">
            <a:xfrm>
              <a:off x="533400" y="1447800"/>
              <a:ext cx="3429000" cy="1981200"/>
            </a:xfrm>
            <a:prstGeom prst="rect">
              <a:avLst/>
            </a:prstGeom>
            <a:solidFill>
              <a:srgbClr val="FFFCA4"/>
            </a:solidFill>
            <a:ln w="9525">
              <a:solidFill>
                <a:schemeClr val="tx1"/>
              </a:solidFill>
              <a:round/>
              <a:headEnd/>
              <a:tailEnd type="triangle" w="med" len="med"/>
            </a:ln>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sz="2000"/>
                <a:t>Title: Use AJAX for UI</a:t>
              </a:r>
            </a:p>
            <a:p>
              <a:pPr algn="l"/>
              <a:r>
                <a:rPr lang="en-US" sz="2000"/>
                <a:t>Description: The user interface will use AJAX technologies to provide a cool and slick online experience.</a:t>
              </a:r>
            </a:p>
          </p:txBody>
        </p:sp>
        <p:cxnSp>
          <p:nvCxnSpPr>
            <p:cNvPr id="60425" name="Straight Connector 8"/>
            <p:cNvCxnSpPr>
              <a:cxnSpLocks noChangeShapeType="1"/>
            </p:cNvCxnSpPr>
            <p:nvPr/>
          </p:nvCxnSpPr>
          <p:spPr bwMode="auto">
            <a:xfrm>
              <a:off x="533400" y="1828800"/>
              <a:ext cx="3429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grpSp>
      <p:sp>
        <p:nvSpPr>
          <p:cNvPr id="10" name="&quot;No&quot; Symbol 9"/>
          <p:cNvSpPr/>
          <p:nvPr/>
        </p:nvSpPr>
        <p:spPr bwMode="auto">
          <a:xfrm>
            <a:off x="8305800" y="2819400"/>
            <a:ext cx="1219200" cy="1219200"/>
          </a:xfrm>
          <a:prstGeom prst="noSmoking">
            <a:avLst/>
          </a:prstGeom>
          <a:solidFill>
            <a:srgbClr val="FF0000"/>
          </a:solidFill>
          <a:ln w="9525" cap="flat" cmpd="sng" algn="ctr">
            <a:solidFill>
              <a:schemeClr val="tx1"/>
            </a:solidFill>
            <a:prstDash val="solid"/>
            <a:round/>
            <a:headEnd type="none" w="med" len="med"/>
            <a:tailEnd type="triangle" w="med" len="med"/>
          </a:ln>
          <a:effectLst/>
        </p:spPr>
        <p:txBody>
          <a:bodyPr anchor="ctr"/>
          <a:lstStyle/>
          <a:p>
            <a:pPr>
              <a:defRPr/>
            </a:pPr>
            <a:endParaRPr lang="en-US">
              <a:latin typeface="Comic Sans MS" charset="0"/>
              <a:ea typeface="ＭＳ Ｐゴシック" charset="-128"/>
            </a:endParaRPr>
          </a:p>
        </p:txBody>
      </p:sp>
      <p:sp>
        <p:nvSpPr>
          <p:cNvPr id="60423" name="TextBox 10"/>
          <p:cNvSpPr txBox="1">
            <a:spLocks noChangeArrowheads="1"/>
          </p:cNvSpPr>
          <p:nvPr/>
        </p:nvSpPr>
        <p:spPr bwMode="auto">
          <a:xfrm>
            <a:off x="8229600" y="4343401"/>
            <a:ext cx="179247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r>
              <a:rPr lang="en-US"/>
              <a:t>Not a user </a:t>
            </a:r>
          </a:p>
          <a:p>
            <a:r>
              <a:rPr lang="en-US"/>
              <a:t>story</a:t>
            </a:r>
          </a:p>
        </p:txBody>
      </p:sp>
    </p:spTree>
    <p:extLst>
      <p:ext uri="{BB962C8B-B14F-4D97-AF65-F5344CB8AC3E}">
        <p14:creationId xmlns:p14="http://schemas.microsoft.com/office/powerpoint/2010/main" val="1748152679"/>
      </p:ext>
    </p:extLst>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4" name="Rectangle 2"/>
          <p:cNvSpPr>
            <a:spLocks noGrp="1" noChangeArrowheads="1"/>
          </p:cNvSpPr>
          <p:nvPr>
            <p:ph type="title"/>
          </p:nvPr>
        </p:nvSpPr>
        <p:spPr/>
        <p:txBody>
          <a:bodyPr/>
          <a:lstStyle/>
          <a:p>
            <a:r>
              <a:rPr lang="en-US">
                <a:ea typeface="ＭＳ Ｐゴシック" panose="020B0600070205080204" pitchFamily="34" charset="-128"/>
              </a:rPr>
              <a:t>Customer Acceptance Tests</a:t>
            </a:r>
          </a:p>
        </p:txBody>
      </p:sp>
      <p:sp>
        <p:nvSpPr>
          <p:cNvPr id="61445" name="Rectangle 3"/>
          <p:cNvSpPr>
            <a:spLocks noGrp="1" noChangeArrowheads="1"/>
          </p:cNvSpPr>
          <p:nvPr>
            <p:ph idx="1"/>
          </p:nvPr>
        </p:nvSpPr>
        <p:spPr/>
        <p:txBody>
          <a:bodyPr/>
          <a:lstStyle/>
          <a:p>
            <a:r>
              <a:rPr lang="en-US">
                <a:ea typeface="ＭＳ Ｐゴシック" panose="020B0600070205080204" pitchFamily="34" charset="-128"/>
              </a:rPr>
              <a:t>Client must describe how the user stories will be tested</a:t>
            </a:r>
          </a:p>
          <a:p>
            <a:pPr lvl="1"/>
            <a:r>
              <a:rPr lang="en-US">
                <a:ea typeface="ＭＳ Ｐゴシック" panose="020B0600070205080204" pitchFamily="34" charset="-128"/>
              </a:rPr>
              <a:t>With concrete data examples,</a:t>
            </a:r>
          </a:p>
          <a:p>
            <a:pPr lvl="1"/>
            <a:r>
              <a:rPr lang="en-US">
                <a:ea typeface="ＭＳ Ｐゴシック" panose="020B0600070205080204" pitchFamily="34" charset="-128"/>
              </a:rPr>
              <a:t>Associated with (one or more) user stories</a:t>
            </a:r>
          </a:p>
          <a:p>
            <a:pPr>
              <a:buFontTx/>
              <a:buNone/>
            </a:pPr>
            <a:endParaRPr lang="en-US">
              <a:ea typeface="ＭＳ Ｐゴシック" panose="020B0600070205080204" pitchFamily="34" charset="-128"/>
            </a:endParaRPr>
          </a:p>
          <a:p>
            <a:r>
              <a:rPr lang="en-US">
                <a:ea typeface="ＭＳ Ｐゴシック" panose="020B0600070205080204" pitchFamily="34" charset="-128"/>
              </a:rPr>
              <a:t>Concrete expressions of user stories</a:t>
            </a:r>
          </a:p>
          <a:p>
            <a:endParaRPr lang="en-US">
              <a:ea typeface="ＭＳ Ｐゴシック" panose="020B0600070205080204" pitchFamily="34" charset="-128"/>
            </a:endParaRPr>
          </a:p>
        </p:txBody>
      </p:sp>
    </p:spTree>
    <p:extLst>
      <p:ext uri="{BB962C8B-B14F-4D97-AF65-F5344CB8AC3E}">
        <p14:creationId xmlns:p14="http://schemas.microsoft.com/office/powerpoint/2010/main" val="262371068"/>
      </p:ext>
    </p:extLst>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p:txBody>
          <a:bodyPr/>
          <a:lstStyle/>
          <a:p>
            <a:r>
              <a:rPr lang="en-US">
                <a:ea typeface="ＭＳ Ｐゴシック" panose="020B0600070205080204" pitchFamily="34" charset="-128"/>
              </a:rPr>
              <a:t>User Stories</a:t>
            </a:r>
          </a:p>
        </p:txBody>
      </p:sp>
      <p:grpSp>
        <p:nvGrpSpPr>
          <p:cNvPr id="62469" name="Group 8"/>
          <p:cNvGrpSpPr>
            <a:grpSpLocks/>
          </p:cNvGrpSpPr>
          <p:nvPr/>
        </p:nvGrpSpPr>
        <p:grpSpPr bwMode="auto">
          <a:xfrm>
            <a:off x="2057400" y="1757291"/>
            <a:ext cx="3429000" cy="1981200"/>
            <a:chOff x="533400" y="1447800"/>
            <a:chExt cx="3429000" cy="1981200"/>
          </a:xfrm>
        </p:grpSpPr>
        <p:sp>
          <p:nvSpPr>
            <p:cNvPr id="62479" name="Rectangle 5"/>
            <p:cNvSpPr>
              <a:spLocks noChangeArrowheads="1"/>
            </p:cNvSpPr>
            <p:nvPr/>
          </p:nvSpPr>
          <p:spPr bwMode="auto">
            <a:xfrm>
              <a:off x="533400" y="1447800"/>
              <a:ext cx="3429000" cy="1981200"/>
            </a:xfrm>
            <a:prstGeom prst="rect">
              <a:avLst/>
            </a:prstGeom>
            <a:solidFill>
              <a:srgbClr val="FFFCA4"/>
            </a:solidFill>
            <a:ln w="9525">
              <a:solidFill>
                <a:schemeClr val="tx1"/>
              </a:solidFill>
              <a:round/>
              <a:headEnd/>
              <a:tailEnd type="triangle" w="med" len="med"/>
            </a:ln>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sz="2000" u="sng"/>
                <a:t>Title: </a:t>
              </a:r>
              <a:r>
                <a:rPr lang="en-US" sz="2000"/>
                <a:t>Create Account</a:t>
              </a:r>
            </a:p>
            <a:p>
              <a:pPr algn="l"/>
              <a:r>
                <a:rPr lang="en-US" sz="2000" u="sng"/>
                <a:t>Description: </a:t>
              </a:r>
              <a:r>
                <a:rPr lang="en-US" sz="2000"/>
                <a:t>I can create a named account</a:t>
              </a:r>
            </a:p>
          </p:txBody>
        </p:sp>
        <p:cxnSp>
          <p:nvCxnSpPr>
            <p:cNvPr id="62480" name="Straight Connector 7"/>
            <p:cNvCxnSpPr>
              <a:cxnSpLocks noChangeShapeType="1"/>
            </p:cNvCxnSpPr>
            <p:nvPr/>
          </p:nvCxnSpPr>
          <p:spPr bwMode="auto">
            <a:xfrm>
              <a:off x="533400" y="1828800"/>
              <a:ext cx="3429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62470" name="Group 9"/>
          <p:cNvGrpSpPr>
            <a:grpSpLocks/>
          </p:cNvGrpSpPr>
          <p:nvPr/>
        </p:nvGrpSpPr>
        <p:grpSpPr bwMode="auto">
          <a:xfrm>
            <a:off x="5943600" y="1757291"/>
            <a:ext cx="3429000" cy="1981200"/>
            <a:chOff x="533400" y="1447800"/>
            <a:chExt cx="3429000" cy="1981200"/>
          </a:xfrm>
        </p:grpSpPr>
        <p:sp>
          <p:nvSpPr>
            <p:cNvPr id="62477" name="Rectangle 10"/>
            <p:cNvSpPr>
              <a:spLocks noChangeArrowheads="1"/>
            </p:cNvSpPr>
            <p:nvPr/>
          </p:nvSpPr>
          <p:spPr bwMode="auto">
            <a:xfrm>
              <a:off x="533400" y="1447800"/>
              <a:ext cx="3429000" cy="1981200"/>
            </a:xfrm>
            <a:prstGeom prst="rect">
              <a:avLst/>
            </a:prstGeom>
            <a:solidFill>
              <a:srgbClr val="FFFCA4"/>
            </a:solidFill>
            <a:ln w="9525">
              <a:solidFill>
                <a:schemeClr val="tx1"/>
              </a:solidFill>
              <a:round/>
              <a:headEnd/>
              <a:tailEnd type="triangle" w="med" len="med"/>
            </a:ln>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sz="2000"/>
                <a:t>Title: List Accounts</a:t>
              </a:r>
            </a:p>
            <a:p>
              <a:pPr algn="l"/>
              <a:r>
                <a:rPr lang="en-US" sz="2000"/>
                <a:t>Description: I can get a list of all accounts.  I can get an alphabetical list of all accounts.</a:t>
              </a:r>
            </a:p>
          </p:txBody>
        </p:sp>
        <p:cxnSp>
          <p:nvCxnSpPr>
            <p:cNvPr id="62478" name="Straight Connector 11"/>
            <p:cNvCxnSpPr>
              <a:cxnSpLocks noChangeShapeType="1"/>
            </p:cNvCxnSpPr>
            <p:nvPr/>
          </p:nvCxnSpPr>
          <p:spPr bwMode="auto">
            <a:xfrm>
              <a:off x="533400" y="1828800"/>
              <a:ext cx="3429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62471" name="Group 12"/>
          <p:cNvGrpSpPr>
            <a:grpSpLocks/>
          </p:cNvGrpSpPr>
          <p:nvPr/>
        </p:nvGrpSpPr>
        <p:grpSpPr bwMode="auto">
          <a:xfrm>
            <a:off x="6172200" y="4195691"/>
            <a:ext cx="3429000" cy="1981200"/>
            <a:chOff x="533400" y="1447800"/>
            <a:chExt cx="3429000" cy="1981200"/>
          </a:xfrm>
        </p:grpSpPr>
        <p:sp>
          <p:nvSpPr>
            <p:cNvPr id="62475" name="Rectangle 13"/>
            <p:cNvSpPr>
              <a:spLocks noChangeArrowheads="1"/>
            </p:cNvSpPr>
            <p:nvPr/>
          </p:nvSpPr>
          <p:spPr bwMode="auto">
            <a:xfrm>
              <a:off x="533400" y="1447800"/>
              <a:ext cx="3429000" cy="1981200"/>
            </a:xfrm>
            <a:prstGeom prst="rect">
              <a:avLst/>
            </a:prstGeom>
            <a:solidFill>
              <a:srgbClr val="FFFCA4"/>
            </a:solidFill>
            <a:ln w="9525">
              <a:solidFill>
                <a:schemeClr val="tx1"/>
              </a:solidFill>
              <a:round/>
              <a:headEnd/>
              <a:tailEnd type="triangle" w="med" len="med"/>
            </a:ln>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sz="2000"/>
                <a:t>Title: Delete Account</a:t>
              </a:r>
            </a:p>
            <a:p>
              <a:pPr algn="l"/>
              <a:r>
                <a:rPr lang="en-US" sz="2000"/>
                <a:t>Description: I can delete a named account if the balance is zero.</a:t>
              </a:r>
            </a:p>
          </p:txBody>
        </p:sp>
        <p:cxnSp>
          <p:nvCxnSpPr>
            <p:cNvPr id="62476" name="Straight Connector 14"/>
            <p:cNvCxnSpPr>
              <a:cxnSpLocks noChangeShapeType="1"/>
            </p:cNvCxnSpPr>
            <p:nvPr/>
          </p:nvCxnSpPr>
          <p:spPr bwMode="auto">
            <a:xfrm>
              <a:off x="533400" y="1828800"/>
              <a:ext cx="3429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62472" name="Group 15"/>
          <p:cNvGrpSpPr>
            <a:grpSpLocks/>
          </p:cNvGrpSpPr>
          <p:nvPr/>
        </p:nvGrpSpPr>
        <p:grpSpPr bwMode="auto">
          <a:xfrm>
            <a:off x="2057400" y="4195691"/>
            <a:ext cx="3657600" cy="1981200"/>
            <a:chOff x="533400" y="1447800"/>
            <a:chExt cx="3657600" cy="1981200"/>
          </a:xfrm>
        </p:grpSpPr>
        <p:sp>
          <p:nvSpPr>
            <p:cNvPr id="62473" name="Rectangle 16"/>
            <p:cNvSpPr>
              <a:spLocks noChangeArrowheads="1"/>
            </p:cNvSpPr>
            <p:nvPr/>
          </p:nvSpPr>
          <p:spPr bwMode="auto">
            <a:xfrm>
              <a:off x="533400" y="1447800"/>
              <a:ext cx="3657600" cy="1981200"/>
            </a:xfrm>
            <a:prstGeom prst="rect">
              <a:avLst/>
            </a:prstGeom>
            <a:solidFill>
              <a:srgbClr val="FFFCA4"/>
            </a:solidFill>
            <a:ln w="9525">
              <a:solidFill>
                <a:schemeClr val="tx1"/>
              </a:solidFill>
              <a:round/>
              <a:headEnd/>
              <a:tailEnd type="triangle" w="med" len="med"/>
            </a:ln>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sz="2000"/>
                <a:t>Title</a:t>
              </a:r>
              <a:r>
                <a:rPr lang="en-US" sz="1800"/>
                <a:t>: Query Account Balance</a:t>
              </a:r>
              <a:endParaRPr lang="en-US" sz="2000"/>
            </a:p>
            <a:p>
              <a:pPr algn="l"/>
              <a:r>
                <a:rPr lang="en-US" sz="2000"/>
                <a:t>Description: I can query account balance.</a:t>
              </a:r>
            </a:p>
          </p:txBody>
        </p:sp>
        <p:cxnSp>
          <p:nvCxnSpPr>
            <p:cNvPr id="62474" name="Straight Connector 17"/>
            <p:cNvCxnSpPr>
              <a:cxnSpLocks noChangeShapeType="1"/>
            </p:cNvCxnSpPr>
            <p:nvPr/>
          </p:nvCxnSpPr>
          <p:spPr bwMode="auto">
            <a:xfrm>
              <a:off x="533400" y="1828800"/>
              <a:ext cx="3429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1745146492"/>
      </p:ext>
    </p:extLst>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2" name="Rectangle 2"/>
          <p:cNvSpPr>
            <a:spLocks noGrp="1" noChangeArrowheads="1"/>
          </p:cNvSpPr>
          <p:nvPr>
            <p:ph type="title"/>
          </p:nvPr>
        </p:nvSpPr>
        <p:spPr/>
        <p:txBody>
          <a:bodyPr/>
          <a:lstStyle/>
          <a:p>
            <a:r>
              <a:rPr lang="en-US">
                <a:ea typeface="ＭＳ Ｐゴシック" panose="020B0600070205080204" pitchFamily="34" charset="-128"/>
              </a:rPr>
              <a:t>Example: Accounting Customer Tests</a:t>
            </a:r>
          </a:p>
        </p:txBody>
      </p:sp>
      <p:sp>
        <p:nvSpPr>
          <p:cNvPr id="191491" name="Rectangle 3"/>
          <p:cNvSpPr>
            <a:spLocks noGrp="1" noChangeArrowheads="1"/>
          </p:cNvSpPr>
          <p:nvPr>
            <p:ph idx="1"/>
          </p:nvPr>
        </p:nvSpPr>
        <p:spPr/>
        <p:txBody>
          <a:bodyPr>
            <a:normAutofit/>
          </a:bodyPr>
          <a:lstStyle/>
          <a:p>
            <a:r>
              <a:rPr lang="en-US" sz="2400">
                <a:ea typeface="ＭＳ Ｐゴシック" panose="020B0600070205080204" pitchFamily="34" charset="-128"/>
              </a:rPr>
              <a:t>Tests are associated with (one or more) stories</a:t>
            </a:r>
          </a:p>
          <a:p>
            <a:endParaRPr lang="en-US" sz="2400">
              <a:ea typeface="ＭＳ Ｐゴシック" panose="020B0600070205080204" pitchFamily="34" charset="-128"/>
            </a:endParaRPr>
          </a:p>
          <a:p>
            <a:pPr>
              <a:buFontTx/>
              <a:buNone/>
            </a:pPr>
            <a:r>
              <a:rPr lang="en-US" sz="2400">
                <a:ea typeface="ＭＳ Ｐゴシック" panose="020B0600070205080204" pitchFamily="34" charset="-128"/>
              </a:rPr>
              <a:t>1. If I create an account “savings”, then another called “checking”, and I ask for the list of accounts I must obtain: “checking”, “savings”</a:t>
            </a:r>
          </a:p>
          <a:p>
            <a:pPr>
              <a:buFontTx/>
              <a:buNone/>
            </a:pPr>
            <a:r>
              <a:rPr lang="en-US" sz="2400">
                <a:ea typeface="ＭＳ Ｐゴシック" panose="020B0600070205080204" pitchFamily="34" charset="-128"/>
              </a:rPr>
              <a:t>2. If I now try to create “checking” again, I get an error</a:t>
            </a:r>
          </a:p>
          <a:p>
            <a:pPr>
              <a:buFontTx/>
              <a:buNone/>
            </a:pPr>
            <a:r>
              <a:rPr lang="en-US" sz="2400">
                <a:ea typeface="ＭＳ Ｐゴシック" panose="020B0600070205080204" pitchFamily="34" charset="-128"/>
              </a:rPr>
              <a:t>3. If now I query the balance of “checking”, I must get 0.</a:t>
            </a:r>
          </a:p>
          <a:p>
            <a:pPr>
              <a:buFontTx/>
              <a:buNone/>
            </a:pPr>
            <a:r>
              <a:rPr lang="en-US" sz="2400">
                <a:ea typeface="ＭＳ Ｐゴシック" panose="020B0600070205080204" pitchFamily="34" charset="-128"/>
              </a:rPr>
              <a:t>4. If I try to delete “stocks”, I get an error</a:t>
            </a:r>
          </a:p>
          <a:p>
            <a:pPr>
              <a:buFontTx/>
              <a:buNone/>
            </a:pPr>
            <a:r>
              <a:rPr lang="en-US" sz="2400">
                <a:ea typeface="ＭＳ Ｐゴシック" panose="020B0600070205080204" pitchFamily="34" charset="-128"/>
              </a:rPr>
              <a:t>5. If I delete “checking”, it should not appear in the new listing of accounts</a:t>
            </a:r>
          </a:p>
          <a:p>
            <a:pPr>
              <a:buFontTx/>
              <a:buNone/>
            </a:pPr>
            <a:r>
              <a:rPr lang="en-US" sz="2400">
                <a:ea typeface="ＭＳ Ｐゴシック" panose="020B0600070205080204" pitchFamily="34" charset="-128"/>
              </a:rPr>
              <a:t>…</a:t>
            </a:r>
          </a:p>
        </p:txBody>
      </p:sp>
    </p:spTree>
    <p:extLst>
      <p:ext uri="{BB962C8B-B14F-4D97-AF65-F5344CB8AC3E}">
        <p14:creationId xmlns:p14="http://schemas.microsoft.com/office/powerpoint/2010/main" val="131026037"/>
      </p:ext>
    </p:extLst>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6" name="Rectangle 2"/>
          <p:cNvSpPr>
            <a:spLocks noGrp="1" noChangeArrowheads="1"/>
          </p:cNvSpPr>
          <p:nvPr>
            <p:ph type="title"/>
          </p:nvPr>
        </p:nvSpPr>
        <p:spPr/>
        <p:txBody>
          <a:bodyPr/>
          <a:lstStyle/>
          <a:p>
            <a:r>
              <a:rPr lang="en-US">
                <a:ea typeface="ＭＳ Ｐゴシック" panose="020B0600070205080204" pitchFamily="34" charset="-128"/>
              </a:rPr>
              <a:t>Automate Acceptance Tests</a:t>
            </a:r>
          </a:p>
        </p:txBody>
      </p:sp>
      <p:sp>
        <p:nvSpPr>
          <p:cNvPr id="64517" name="Rectangle 3"/>
          <p:cNvSpPr>
            <a:spLocks noGrp="1" noChangeArrowheads="1"/>
          </p:cNvSpPr>
          <p:nvPr>
            <p:ph idx="1"/>
          </p:nvPr>
        </p:nvSpPr>
        <p:spPr/>
        <p:txBody>
          <a:bodyPr/>
          <a:lstStyle/>
          <a:p>
            <a:r>
              <a:rPr lang="en-US">
                <a:ea typeface="ＭＳ Ｐゴシック" panose="020B0600070205080204" pitchFamily="34" charset="-128"/>
              </a:rPr>
              <a:t>Customer can write and later (re)run tests</a:t>
            </a:r>
          </a:p>
          <a:p>
            <a:pPr lvl="1"/>
            <a:r>
              <a:rPr lang="en-US">
                <a:ea typeface="ＭＳ Ｐゴシック" panose="020B0600070205080204" pitchFamily="34" charset="-128"/>
              </a:rPr>
              <a:t>E.g., customer writes an XML table with data examples, developers write tool to interpret table </a:t>
            </a:r>
          </a:p>
          <a:p>
            <a:endParaRPr lang="en-US">
              <a:ea typeface="ＭＳ Ｐゴシック" panose="020B0600070205080204" pitchFamily="34" charset="-128"/>
            </a:endParaRPr>
          </a:p>
          <a:p>
            <a:r>
              <a:rPr lang="en-US">
                <a:ea typeface="ＭＳ Ｐゴシック" panose="020B0600070205080204" pitchFamily="34" charset="-128"/>
              </a:rPr>
              <a:t>Tests should be automated</a:t>
            </a:r>
          </a:p>
          <a:p>
            <a:pPr lvl="1"/>
            <a:r>
              <a:rPr lang="en-US">
                <a:ea typeface="ＭＳ Ｐゴシック" panose="020B0600070205080204" pitchFamily="34" charset="-128"/>
              </a:rPr>
              <a:t>To ensure they are run after each release</a:t>
            </a:r>
          </a:p>
        </p:txBody>
      </p:sp>
    </p:spTree>
    <p:extLst>
      <p:ext uri="{BB962C8B-B14F-4D97-AF65-F5344CB8AC3E}">
        <p14:creationId xmlns:p14="http://schemas.microsoft.com/office/powerpoint/2010/main" val="2636550315"/>
      </p:ext>
    </p:extLst>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40" name="Rectangle 2"/>
          <p:cNvSpPr>
            <a:spLocks noGrp="1" noChangeArrowheads="1"/>
          </p:cNvSpPr>
          <p:nvPr>
            <p:ph type="title"/>
          </p:nvPr>
        </p:nvSpPr>
        <p:spPr/>
        <p:txBody>
          <a:bodyPr/>
          <a:lstStyle/>
          <a:p>
            <a:r>
              <a:rPr lang="en-US">
                <a:ea typeface="ＭＳ Ｐゴシック" panose="020B0600070205080204" pitchFamily="34" charset="-128"/>
              </a:rPr>
              <a:t>Tasks</a:t>
            </a:r>
          </a:p>
        </p:txBody>
      </p:sp>
      <p:sp>
        <p:nvSpPr>
          <p:cNvPr id="192515" name="Rectangle 3"/>
          <p:cNvSpPr>
            <a:spLocks noGrp="1" noChangeArrowheads="1"/>
          </p:cNvSpPr>
          <p:nvPr>
            <p:ph idx="1"/>
          </p:nvPr>
        </p:nvSpPr>
        <p:spPr/>
        <p:txBody>
          <a:bodyPr>
            <a:normAutofit fontScale="92500" lnSpcReduction="10000"/>
          </a:bodyPr>
          <a:lstStyle/>
          <a:p>
            <a:pPr>
              <a:lnSpc>
                <a:spcPct val="90000"/>
              </a:lnSpc>
            </a:pPr>
            <a:r>
              <a:rPr lang="en-US" sz="2400">
                <a:ea typeface="ＭＳ Ｐゴシック" panose="020B0600070205080204" pitchFamily="34" charset="-128"/>
              </a:rPr>
              <a:t>Each story is broken into tasks</a:t>
            </a:r>
          </a:p>
          <a:p>
            <a:pPr lvl="1">
              <a:lnSpc>
                <a:spcPct val="90000"/>
              </a:lnSpc>
            </a:pPr>
            <a:r>
              <a:rPr lang="en-US" sz="2000">
                <a:ea typeface="ＭＳ Ｐゴシック" panose="020B0600070205080204" pitchFamily="34" charset="-128"/>
              </a:rPr>
              <a:t>To split the work and to improve cost estimates</a:t>
            </a:r>
          </a:p>
          <a:p>
            <a:pPr>
              <a:lnSpc>
                <a:spcPct val="90000"/>
              </a:lnSpc>
            </a:pPr>
            <a:r>
              <a:rPr lang="en-US" sz="2400">
                <a:ea typeface="ＭＳ Ｐゴシック" panose="020B0600070205080204" pitchFamily="34" charset="-128"/>
              </a:rPr>
              <a:t>Story: customer-centered description</a:t>
            </a:r>
          </a:p>
          <a:p>
            <a:pPr>
              <a:lnSpc>
                <a:spcPct val="90000"/>
              </a:lnSpc>
            </a:pPr>
            <a:r>
              <a:rPr lang="en-US" sz="2400">
                <a:ea typeface="ＭＳ Ｐゴシック" panose="020B0600070205080204" pitchFamily="34" charset="-128"/>
              </a:rPr>
              <a:t>Task: developer-centered description</a:t>
            </a:r>
          </a:p>
          <a:p>
            <a:pPr>
              <a:lnSpc>
                <a:spcPct val="90000"/>
              </a:lnSpc>
            </a:pPr>
            <a:r>
              <a:rPr lang="en-US" sz="2400">
                <a:ea typeface="ＭＳ Ｐゴシック" panose="020B0600070205080204" pitchFamily="34" charset="-128"/>
              </a:rPr>
              <a:t>Example: </a:t>
            </a:r>
          </a:p>
          <a:p>
            <a:pPr lvl="1">
              <a:lnSpc>
                <a:spcPct val="90000"/>
              </a:lnSpc>
            </a:pPr>
            <a:r>
              <a:rPr lang="en-US" sz="2000">
                <a:ea typeface="ＭＳ Ｐゴシック" panose="020B0600070205080204" pitchFamily="34" charset="-128"/>
              </a:rPr>
              <a:t>Story: “I can create named accounts”</a:t>
            </a:r>
          </a:p>
          <a:p>
            <a:pPr lvl="1">
              <a:lnSpc>
                <a:spcPct val="90000"/>
              </a:lnSpc>
            </a:pPr>
            <a:r>
              <a:rPr lang="en-US" sz="2000">
                <a:ea typeface="ＭＳ Ｐゴシック" panose="020B0600070205080204" pitchFamily="34" charset="-128"/>
              </a:rPr>
              <a:t>Tasks: “ask the user the name of the account” </a:t>
            </a:r>
          </a:p>
          <a:p>
            <a:pPr lvl="1">
              <a:lnSpc>
                <a:spcPct val="90000"/>
              </a:lnSpc>
              <a:buFontTx/>
              <a:buNone/>
            </a:pPr>
            <a:r>
              <a:rPr lang="en-US" sz="2000">
                <a:ea typeface="ＭＳ Ｐゴシック" panose="020B0600070205080204" pitchFamily="34" charset="-128"/>
              </a:rPr>
              <a:t>               “check to see if the account already exists”</a:t>
            </a:r>
          </a:p>
          <a:p>
            <a:pPr lvl="1">
              <a:lnSpc>
                <a:spcPct val="90000"/>
              </a:lnSpc>
              <a:buFontTx/>
              <a:buNone/>
            </a:pPr>
            <a:r>
              <a:rPr lang="en-US" sz="2000">
                <a:ea typeface="ＭＳ Ｐゴシック" panose="020B0600070205080204" pitchFamily="34" charset="-128"/>
              </a:rPr>
              <a:t>               “create an empty account”</a:t>
            </a:r>
          </a:p>
          <a:p>
            <a:pPr lvl="1">
              <a:lnSpc>
                <a:spcPct val="90000"/>
              </a:lnSpc>
              <a:buFontTx/>
              <a:buNone/>
            </a:pPr>
            <a:endParaRPr lang="en-US" sz="2000">
              <a:ea typeface="ＭＳ Ｐゴシック" panose="020B0600070205080204" pitchFamily="34" charset="-128"/>
            </a:endParaRPr>
          </a:p>
          <a:p>
            <a:pPr>
              <a:lnSpc>
                <a:spcPct val="90000"/>
              </a:lnSpc>
            </a:pPr>
            <a:r>
              <a:rPr lang="en-US" sz="2400">
                <a:ea typeface="ＭＳ Ｐゴシック" panose="020B0600070205080204" pitchFamily="34" charset="-128"/>
              </a:rPr>
              <a:t>Break down only as much as needed to estimate cost</a:t>
            </a:r>
          </a:p>
          <a:p>
            <a:pPr>
              <a:lnSpc>
                <a:spcPct val="90000"/>
              </a:lnSpc>
            </a:pPr>
            <a:r>
              <a:rPr lang="en-US" sz="2400">
                <a:ea typeface="ＭＳ Ｐゴシック" panose="020B0600070205080204" pitchFamily="34" charset="-128"/>
              </a:rPr>
              <a:t>Validate the breakdown of stories into tasks with the customer</a:t>
            </a:r>
          </a:p>
          <a:p>
            <a:pPr>
              <a:lnSpc>
                <a:spcPct val="90000"/>
              </a:lnSpc>
            </a:pPr>
            <a:endParaRPr lang="en-US" sz="2400">
              <a:ea typeface="ＭＳ Ｐゴシック" panose="020B0600070205080204" pitchFamily="34" charset="-128"/>
            </a:endParaRPr>
          </a:p>
        </p:txBody>
      </p:sp>
    </p:spTree>
    <p:extLst>
      <p:ext uri="{BB962C8B-B14F-4D97-AF65-F5344CB8AC3E}">
        <p14:creationId xmlns:p14="http://schemas.microsoft.com/office/powerpoint/2010/main" val="409673436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p:cNvSpPr>
            <a:spLocks noGrp="1" noChangeArrowheads="1"/>
          </p:cNvSpPr>
          <p:nvPr>
            <p:ph type="title"/>
          </p:nvPr>
        </p:nvSpPr>
        <p:spPr/>
        <p:txBody>
          <a:bodyPr/>
          <a:lstStyle/>
          <a:p>
            <a:r>
              <a:rPr lang="en-US">
                <a:ea typeface="ＭＳ Ｐゴシック" panose="020B0600070205080204" pitchFamily="34" charset="-128"/>
              </a:rPr>
              <a:t>3. Design</a:t>
            </a:r>
          </a:p>
        </p:txBody>
      </p:sp>
      <p:sp>
        <p:nvSpPr>
          <p:cNvPr id="74755" name="Rectangle 3"/>
          <p:cNvSpPr>
            <a:spLocks noGrp="1" noChangeArrowheads="1"/>
          </p:cNvSpPr>
          <p:nvPr>
            <p:ph type="body" sz="half" idx="1"/>
          </p:nvPr>
        </p:nvSpPr>
        <p:spPr/>
        <p:txBody>
          <a:bodyPr/>
          <a:lstStyle/>
          <a:p>
            <a:pPr>
              <a:lnSpc>
                <a:spcPct val="90000"/>
              </a:lnSpc>
            </a:pPr>
            <a:r>
              <a:rPr lang="en-US" sz="2400">
                <a:ea typeface="ＭＳ Ｐゴシック" panose="020B0600070205080204" pitchFamily="34" charset="-128"/>
              </a:rPr>
              <a:t>The system architecture</a:t>
            </a:r>
          </a:p>
          <a:p>
            <a:pPr>
              <a:lnSpc>
                <a:spcPct val="90000"/>
              </a:lnSpc>
            </a:pPr>
            <a:endParaRPr lang="en-US" sz="2400">
              <a:ea typeface="ＭＳ Ｐゴシック" panose="020B0600070205080204" pitchFamily="34" charset="-128"/>
            </a:endParaRPr>
          </a:p>
          <a:p>
            <a:pPr>
              <a:lnSpc>
                <a:spcPct val="90000"/>
              </a:lnSpc>
            </a:pPr>
            <a:r>
              <a:rPr lang="en-US" sz="2400">
                <a:ea typeface="ＭＳ Ｐゴシック" panose="020B0600070205080204" pitchFamily="34" charset="-128"/>
              </a:rPr>
              <a:t>Decompose system into modules</a:t>
            </a:r>
          </a:p>
          <a:p>
            <a:pPr>
              <a:lnSpc>
                <a:spcPct val="90000"/>
              </a:lnSpc>
            </a:pPr>
            <a:endParaRPr lang="en-US" sz="2400">
              <a:ea typeface="ＭＳ Ｐゴシック" panose="020B0600070205080204" pitchFamily="34" charset="-128"/>
            </a:endParaRPr>
          </a:p>
          <a:p>
            <a:pPr>
              <a:lnSpc>
                <a:spcPct val="90000"/>
              </a:lnSpc>
            </a:pPr>
            <a:r>
              <a:rPr lang="en-US" sz="2400">
                <a:ea typeface="ＭＳ Ｐゴシック" panose="020B0600070205080204" pitchFamily="34" charset="-128"/>
              </a:rPr>
              <a:t>Specify interfaces between modules</a:t>
            </a:r>
          </a:p>
          <a:p>
            <a:pPr>
              <a:lnSpc>
                <a:spcPct val="90000"/>
              </a:lnSpc>
            </a:pPr>
            <a:endParaRPr lang="en-US" sz="2400">
              <a:ea typeface="ＭＳ Ｐゴシック" panose="020B0600070205080204" pitchFamily="34" charset="-128"/>
            </a:endParaRPr>
          </a:p>
          <a:p>
            <a:pPr>
              <a:lnSpc>
                <a:spcPct val="90000"/>
              </a:lnSpc>
            </a:pPr>
            <a:r>
              <a:rPr lang="en-US" sz="2400">
                <a:ea typeface="ＭＳ Ｐゴシック" panose="020B0600070205080204" pitchFamily="34" charset="-128"/>
              </a:rPr>
              <a:t>Much more of </a:t>
            </a:r>
            <a:r>
              <a:rPr lang="en-US" sz="2400" i="1">
                <a:ea typeface="ＭＳ Ｐゴシック" panose="020B0600070205080204" pitchFamily="34" charset="-128"/>
              </a:rPr>
              <a:t>how</a:t>
            </a:r>
            <a:r>
              <a:rPr lang="en-US" sz="2400">
                <a:ea typeface="ＭＳ Ｐゴシック" panose="020B0600070205080204" pitchFamily="34" charset="-128"/>
              </a:rPr>
              <a:t> the system works, rather than </a:t>
            </a:r>
            <a:r>
              <a:rPr lang="en-US" sz="2400" i="1">
                <a:ea typeface="ＭＳ Ｐゴシック" panose="020B0600070205080204" pitchFamily="34" charset="-128"/>
              </a:rPr>
              <a:t>what</a:t>
            </a:r>
            <a:r>
              <a:rPr lang="en-US" sz="2400">
                <a:ea typeface="ＭＳ Ｐゴシック" panose="020B0600070205080204" pitchFamily="34" charset="-128"/>
              </a:rPr>
              <a:t> it does</a:t>
            </a:r>
          </a:p>
        </p:txBody>
      </p:sp>
      <p:sp>
        <p:nvSpPr>
          <p:cNvPr id="10246" name="AutoShape 5"/>
          <p:cNvSpPr>
            <a:spLocks noChangeArrowheads="1"/>
          </p:cNvSpPr>
          <p:nvPr/>
        </p:nvSpPr>
        <p:spPr bwMode="auto">
          <a:xfrm>
            <a:off x="6629400" y="2819400"/>
            <a:ext cx="2819400" cy="2362200"/>
          </a:xfrm>
          <a:prstGeom prst="flowChartPreparation">
            <a:avLst/>
          </a:prstGeom>
          <a:solidFill>
            <a:srgbClr val="9900CC"/>
          </a:solidFill>
          <a:ln w="38100">
            <a:solidFill>
              <a:srgbClr val="9900CC"/>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grpSp>
        <p:nvGrpSpPr>
          <p:cNvPr id="2" name="Group 13"/>
          <p:cNvGrpSpPr>
            <a:grpSpLocks/>
          </p:cNvGrpSpPr>
          <p:nvPr/>
        </p:nvGrpSpPr>
        <p:grpSpPr bwMode="auto">
          <a:xfrm>
            <a:off x="6842125" y="2819400"/>
            <a:ext cx="2393950" cy="2362200"/>
            <a:chOff x="3350" y="1776"/>
            <a:chExt cx="1508" cy="1488"/>
          </a:xfrm>
        </p:grpSpPr>
        <p:sp>
          <p:nvSpPr>
            <p:cNvPr id="10248" name="AutoShape 7"/>
            <p:cNvSpPr>
              <a:spLocks noChangeArrowheads="1"/>
            </p:cNvSpPr>
            <p:nvPr/>
          </p:nvSpPr>
          <p:spPr bwMode="auto">
            <a:xfrm flipV="1">
              <a:off x="3552" y="1776"/>
              <a:ext cx="1056" cy="768"/>
            </a:xfrm>
            <a:prstGeom prst="triangle">
              <a:avLst>
                <a:gd name="adj" fmla="val 50000"/>
              </a:avLst>
            </a:prstGeom>
            <a:solidFill>
              <a:srgbClr val="9900CC"/>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0249" name="AutoShape 8"/>
            <p:cNvSpPr>
              <a:spLocks noChangeArrowheads="1"/>
            </p:cNvSpPr>
            <p:nvPr/>
          </p:nvSpPr>
          <p:spPr bwMode="auto">
            <a:xfrm>
              <a:off x="3552" y="2544"/>
              <a:ext cx="1056" cy="720"/>
            </a:xfrm>
            <a:prstGeom prst="triangle">
              <a:avLst>
                <a:gd name="adj" fmla="val 50000"/>
              </a:avLst>
            </a:prstGeom>
            <a:solidFill>
              <a:srgbClr val="9900CC"/>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0250" name="AutoShape 9"/>
            <p:cNvSpPr>
              <a:spLocks noChangeArrowheads="1"/>
            </p:cNvSpPr>
            <p:nvPr/>
          </p:nvSpPr>
          <p:spPr bwMode="auto">
            <a:xfrm rot="3802291">
              <a:off x="3318" y="2333"/>
              <a:ext cx="841" cy="778"/>
            </a:xfrm>
            <a:prstGeom prst="triangle">
              <a:avLst>
                <a:gd name="adj" fmla="val 50000"/>
              </a:avLst>
            </a:prstGeom>
            <a:solidFill>
              <a:srgbClr val="9900CC"/>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0251" name="AutoShape 10"/>
            <p:cNvSpPr>
              <a:spLocks noChangeArrowheads="1"/>
            </p:cNvSpPr>
            <p:nvPr/>
          </p:nvSpPr>
          <p:spPr bwMode="auto">
            <a:xfrm rot="17797709" flipH="1">
              <a:off x="4025" y="2311"/>
              <a:ext cx="839" cy="826"/>
            </a:xfrm>
            <a:prstGeom prst="triangle">
              <a:avLst>
                <a:gd name="adj" fmla="val 50000"/>
              </a:avLst>
            </a:prstGeom>
            <a:solidFill>
              <a:srgbClr val="9900CC"/>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0252" name="AutoShape 11"/>
            <p:cNvSpPr>
              <a:spLocks noChangeArrowheads="1"/>
            </p:cNvSpPr>
            <p:nvPr/>
          </p:nvSpPr>
          <p:spPr bwMode="auto">
            <a:xfrm rot="17797709" flipV="1">
              <a:off x="3334" y="1939"/>
              <a:ext cx="816" cy="773"/>
            </a:xfrm>
            <a:prstGeom prst="triangle">
              <a:avLst>
                <a:gd name="adj" fmla="val 44750"/>
              </a:avLst>
            </a:prstGeom>
            <a:solidFill>
              <a:srgbClr val="9900CC"/>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0253" name="AutoShape 12"/>
            <p:cNvSpPr>
              <a:spLocks noChangeArrowheads="1"/>
            </p:cNvSpPr>
            <p:nvPr/>
          </p:nvSpPr>
          <p:spPr bwMode="auto">
            <a:xfrm rot="3802291" flipH="1" flipV="1">
              <a:off x="4017" y="1938"/>
              <a:ext cx="864" cy="819"/>
            </a:xfrm>
            <a:prstGeom prst="triangle">
              <a:avLst>
                <a:gd name="adj" fmla="val 48042"/>
              </a:avLst>
            </a:prstGeom>
            <a:solidFill>
              <a:srgbClr val="9900CC"/>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grpSp>
    </p:spTree>
    <p:extLst>
      <p:ext uri="{BB962C8B-B14F-4D97-AF65-F5344CB8AC3E}">
        <p14:creationId xmlns:p14="http://schemas.microsoft.com/office/powerpoint/2010/main" val="24949611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74755">
                                            <p:txEl>
                                              <p:pRg st="0" end="0"/>
                                            </p:txEl>
                                          </p:spTgt>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74755">
                                            <p:txEl>
                                              <p:pRg st="2" end="2"/>
                                            </p:txEl>
                                          </p:spTgt>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74755">
                                            <p:txEl>
                                              <p:pRg st="4" end="4"/>
                                            </p:txEl>
                                          </p:spTgt>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7475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5"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4" name="Rectangle 2"/>
          <p:cNvSpPr>
            <a:spLocks noGrp="1" noChangeArrowheads="1"/>
          </p:cNvSpPr>
          <p:nvPr>
            <p:ph type="title"/>
          </p:nvPr>
        </p:nvSpPr>
        <p:spPr/>
        <p:txBody>
          <a:bodyPr/>
          <a:lstStyle/>
          <a:p>
            <a:r>
              <a:rPr lang="en-US">
                <a:ea typeface="ＭＳ Ｐゴシック" panose="020B0600070205080204" pitchFamily="34" charset="-128"/>
              </a:rPr>
              <a:t>Tasks</a:t>
            </a:r>
          </a:p>
        </p:txBody>
      </p:sp>
      <p:sp>
        <p:nvSpPr>
          <p:cNvPr id="66565" name="Rectangle 3"/>
          <p:cNvSpPr>
            <a:spLocks noGrp="1" noChangeArrowheads="1"/>
          </p:cNvSpPr>
          <p:nvPr>
            <p:ph idx="1"/>
          </p:nvPr>
        </p:nvSpPr>
        <p:spPr>
          <a:xfrm>
            <a:off x="1069147" y="2055049"/>
            <a:ext cx="8458200" cy="4724400"/>
          </a:xfrm>
        </p:spPr>
        <p:txBody>
          <a:bodyPr/>
          <a:lstStyle/>
          <a:p>
            <a:r>
              <a:rPr lang="en-US" dirty="0">
                <a:ea typeface="ＭＳ Ｐゴシック" panose="020B0600070205080204" pitchFamily="34" charset="-128"/>
              </a:rPr>
              <a:t>If a story has too many tasks: break it down</a:t>
            </a:r>
          </a:p>
          <a:p>
            <a:endParaRPr lang="en-US" dirty="0">
              <a:ea typeface="ＭＳ Ｐゴシック" panose="020B0600070205080204" pitchFamily="34" charset="-128"/>
            </a:endParaRPr>
          </a:p>
          <a:p>
            <a:r>
              <a:rPr lang="en-US" dirty="0">
                <a:ea typeface="ＭＳ Ｐゴシック" panose="020B0600070205080204" pitchFamily="34" charset="-128"/>
              </a:rPr>
              <a:t>Team assigns cost to tasks</a:t>
            </a:r>
          </a:p>
          <a:p>
            <a:pPr lvl="1"/>
            <a:r>
              <a:rPr lang="en-US" dirty="0">
                <a:ea typeface="ＭＳ Ｐゴシック" panose="020B0600070205080204" pitchFamily="34" charset="-128"/>
              </a:rPr>
              <a:t>We care about relative cost of task/stories</a:t>
            </a:r>
          </a:p>
          <a:p>
            <a:pPr lvl="1"/>
            <a:r>
              <a:rPr lang="en-US" dirty="0">
                <a:ea typeface="ＭＳ Ｐゴシック" panose="020B0600070205080204" pitchFamily="34" charset="-128"/>
              </a:rPr>
              <a:t>Use abstract “units” (as opposed to hours, days)</a:t>
            </a:r>
          </a:p>
          <a:p>
            <a:pPr lvl="1"/>
            <a:r>
              <a:rPr lang="en-US" dirty="0">
                <a:ea typeface="ＭＳ Ｐゴシック" panose="020B0600070205080204" pitchFamily="34" charset="-128"/>
              </a:rPr>
              <a:t>Decide what is the smallest task, and assign it 1 unit</a:t>
            </a:r>
          </a:p>
          <a:p>
            <a:pPr lvl="1"/>
            <a:r>
              <a:rPr lang="en-US" dirty="0">
                <a:ea typeface="ＭＳ Ｐゴシック" panose="020B0600070205080204" pitchFamily="34" charset="-128"/>
              </a:rPr>
              <a:t>Experience will tell us how much a unit is</a:t>
            </a:r>
          </a:p>
          <a:p>
            <a:pPr lvl="1"/>
            <a:r>
              <a:rPr lang="en-US" dirty="0">
                <a:ea typeface="ＭＳ Ｐゴシック" panose="020B0600070205080204" pitchFamily="34" charset="-128"/>
              </a:rPr>
              <a:t>Developers can assign/estimate units by bidding: “I can do this task in 2 units”</a:t>
            </a:r>
          </a:p>
          <a:p>
            <a:endParaRPr lang="en-US" dirty="0">
              <a:ea typeface="ＭＳ Ｐゴシック" panose="020B0600070205080204" pitchFamily="34" charset="-128"/>
            </a:endParaRPr>
          </a:p>
        </p:txBody>
      </p:sp>
    </p:spTree>
    <p:extLst>
      <p:ext uri="{BB962C8B-B14F-4D97-AF65-F5344CB8AC3E}">
        <p14:creationId xmlns:p14="http://schemas.microsoft.com/office/powerpoint/2010/main" val="2818805660"/>
      </p:ext>
    </p:extLst>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90" name="Rectangle 2"/>
          <p:cNvSpPr>
            <a:spLocks noGrp="1" noChangeArrowheads="1"/>
          </p:cNvSpPr>
          <p:nvPr>
            <p:ph type="title"/>
          </p:nvPr>
        </p:nvSpPr>
        <p:spPr>
          <a:xfrm>
            <a:off x="1069848" y="203275"/>
            <a:ext cx="10058400" cy="1609344"/>
          </a:xfrm>
        </p:spPr>
        <p:txBody>
          <a:bodyPr/>
          <a:lstStyle/>
          <a:p>
            <a:r>
              <a:rPr lang="en-US" dirty="0">
                <a:ea typeface="ＭＳ Ｐゴシック" panose="020B0600070205080204" pitchFamily="34" charset="-128"/>
              </a:rPr>
              <a:t>Play the Planning Game</a:t>
            </a:r>
          </a:p>
        </p:txBody>
      </p:sp>
      <p:pic>
        <p:nvPicPr>
          <p:cNvPr id="67588" name="Picture 3" descr="Game board showing iteration planning activities"/>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514600" y="1451314"/>
            <a:ext cx="7239000" cy="5332413"/>
          </a:xfrm>
          <a:noFill/>
        </p:spPr>
      </p:pic>
      <p:sp>
        <p:nvSpPr>
          <p:cNvPr id="67589" name="Rectangle 4"/>
          <p:cNvSpPr>
            <a:spLocks noChangeArrowheads="1"/>
          </p:cNvSpPr>
          <p:nvPr/>
        </p:nvSpPr>
        <p:spPr bwMode="auto">
          <a:xfrm>
            <a:off x="7250430" y="841714"/>
            <a:ext cx="3733800" cy="6096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Tree>
    <p:extLst>
      <p:ext uri="{BB962C8B-B14F-4D97-AF65-F5344CB8AC3E}">
        <p14:creationId xmlns:p14="http://schemas.microsoft.com/office/powerpoint/2010/main" val="98720342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2" name="Rectangle 2"/>
          <p:cNvSpPr>
            <a:spLocks noGrp="1" noChangeArrowheads="1"/>
          </p:cNvSpPr>
          <p:nvPr>
            <p:ph type="title"/>
          </p:nvPr>
        </p:nvSpPr>
        <p:spPr/>
        <p:txBody>
          <a:bodyPr/>
          <a:lstStyle/>
          <a:p>
            <a:r>
              <a:rPr lang="en-US">
                <a:ea typeface="ＭＳ Ｐゴシック" panose="020B0600070205080204" pitchFamily="34" charset="-128"/>
              </a:rPr>
              <a:t>Planning Game</a:t>
            </a:r>
          </a:p>
        </p:txBody>
      </p:sp>
      <p:sp>
        <p:nvSpPr>
          <p:cNvPr id="68613" name="Rectangle 3"/>
          <p:cNvSpPr>
            <a:spLocks noGrp="1" noChangeArrowheads="1"/>
          </p:cNvSpPr>
          <p:nvPr>
            <p:ph idx="1"/>
          </p:nvPr>
        </p:nvSpPr>
        <p:spPr/>
        <p:txBody>
          <a:bodyPr/>
          <a:lstStyle/>
          <a:p>
            <a:r>
              <a:rPr lang="en-US">
                <a:ea typeface="ＭＳ Ｐゴシック" panose="020B0600070205080204" pitchFamily="34" charset="-128"/>
              </a:rPr>
              <a:t>Customer chooses the important stories for the next release</a:t>
            </a:r>
          </a:p>
          <a:p>
            <a:r>
              <a:rPr lang="en-US">
                <a:ea typeface="ＭＳ Ｐゴシック" panose="020B0600070205080204" pitchFamily="34" charset="-128"/>
              </a:rPr>
              <a:t>Development team bids on tasks</a:t>
            </a:r>
          </a:p>
          <a:p>
            <a:pPr lvl="1"/>
            <a:r>
              <a:rPr lang="en-US">
                <a:ea typeface="ＭＳ Ｐゴシック" panose="020B0600070205080204" pitchFamily="34" charset="-128"/>
              </a:rPr>
              <a:t>After first iteration, we know the speed (units/week) for each subteam</a:t>
            </a:r>
          </a:p>
          <a:p>
            <a:r>
              <a:rPr lang="en-US">
                <a:ea typeface="ＭＳ Ｐゴシック" panose="020B0600070205080204" pitchFamily="34" charset="-128"/>
              </a:rPr>
              <a:t>Pick tasks =&gt; find completion date</a:t>
            </a:r>
          </a:p>
          <a:p>
            <a:r>
              <a:rPr lang="en-US">
                <a:ea typeface="ＭＳ Ｐゴシック" panose="020B0600070205080204" pitchFamily="34" charset="-128"/>
              </a:rPr>
              <a:t>Pick completion date, pick stories until you fill the budget</a:t>
            </a:r>
          </a:p>
          <a:p>
            <a:r>
              <a:rPr lang="en-US">
                <a:ea typeface="ＭＳ Ｐゴシック" panose="020B0600070205080204" pitchFamily="34" charset="-128"/>
              </a:rPr>
              <a:t>Customer might have to re-prioritize stories</a:t>
            </a:r>
          </a:p>
        </p:txBody>
      </p:sp>
    </p:spTree>
    <p:extLst>
      <p:ext uri="{BB962C8B-B14F-4D97-AF65-F5344CB8AC3E}">
        <p14:creationId xmlns:p14="http://schemas.microsoft.com/office/powerpoint/2010/main" val="2763860307"/>
      </p:ext>
    </p:extLst>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0" name="Rectangle 2"/>
          <p:cNvSpPr>
            <a:spLocks noGrp="1" noChangeArrowheads="1"/>
          </p:cNvSpPr>
          <p:nvPr>
            <p:ph type="title"/>
          </p:nvPr>
        </p:nvSpPr>
        <p:spPr/>
        <p:txBody>
          <a:bodyPr/>
          <a:lstStyle/>
          <a:p>
            <a:r>
              <a:rPr lang="en-US">
                <a:ea typeface="ＭＳ Ｐゴシック" panose="020B0600070205080204" pitchFamily="34" charset="-128"/>
              </a:rPr>
              <a:t>Test-driven development</a:t>
            </a:r>
          </a:p>
        </p:txBody>
      </p:sp>
      <p:sp>
        <p:nvSpPr>
          <p:cNvPr id="171011" name="Rectangle 3"/>
          <p:cNvSpPr>
            <a:spLocks noGrp="1" noChangeArrowheads="1"/>
          </p:cNvSpPr>
          <p:nvPr>
            <p:ph idx="1"/>
          </p:nvPr>
        </p:nvSpPr>
        <p:spPr/>
        <p:txBody>
          <a:bodyPr/>
          <a:lstStyle/>
          <a:p>
            <a:pPr marL="533400" indent="-533400"/>
            <a:r>
              <a:rPr lang="en-US">
                <a:ea typeface="ＭＳ Ｐゴシック" panose="020B0600070205080204" pitchFamily="34" charset="-128"/>
              </a:rPr>
              <a:t>Write unit tests before implementing tasks</a:t>
            </a:r>
          </a:p>
          <a:p>
            <a:pPr marL="533400" indent="-533400"/>
            <a:r>
              <a:rPr lang="en-US">
                <a:ea typeface="ＭＳ Ｐゴシック" panose="020B0600070205080204" pitchFamily="34" charset="-128"/>
              </a:rPr>
              <a:t>Unit test: concentrate on one module</a:t>
            </a:r>
          </a:p>
          <a:p>
            <a:pPr marL="914400" lvl="1" indent="-457200"/>
            <a:r>
              <a:rPr lang="en-US">
                <a:ea typeface="ＭＳ Ｐゴシック" panose="020B0600070205080204" pitchFamily="34" charset="-128"/>
              </a:rPr>
              <a:t>Start by breaking acceptance tests into units</a:t>
            </a:r>
          </a:p>
          <a:p>
            <a:pPr marL="914400" lvl="1" indent="-457200"/>
            <a:endParaRPr lang="en-US">
              <a:ea typeface="ＭＳ Ｐゴシック" panose="020B0600070205080204" pitchFamily="34" charset="-128"/>
            </a:endParaRPr>
          </a:p>
          <a:p>
            <a:pPr marL="533400" indent="-533400"/>
            <a:r>
              <a:rPr lang="en-US">
                <a:ea typeface="ＭＳ Ｐゴシック" panose="020B0600070205080204" pitchFamily="34" charset="-128"/>
              </a:rPr>
              <a:t>Example of a test </a:t>
            </a:r>
          </a:p>
          <a:p>
            <a:pPr marL="914400" lvl="1" indent="-457200">
              <a:buNone/>
            </a:pPr>
            <a:r>
              <a:rPr lang="en-US">
                <a:ea typeface="ＭＳ Ｐゴシック" panose="020B0600070205080204" pitchFamily="34" charset="-128"/>
              </a:rPr>
              <a:t>addAccount(“checking”);</a:t>
            </a:r>
          </a:p>
          <a:p>
            <a:pPr marL="914400" lvl="1" indent="-457200">
              <a:buNone/>
            </a:pPr>
            <a:r>
              <a:rPr lang="en-US">
                <a:ea typeface="ＭＳ Ｐゴシック" panose="020B0600070205080204" pitchFamily="34" charset="-128"/>
              </a:rPr>
              <a:t>if(balance(“checking”) != 0) throw …;</a:t>
            </a:r>
          </a:p>
          <a:p>
            <a:pPr marL="914400" lvl="1" indent="-457200">
              <a:buNone/>
            </a:pPr>
            <a:r>
              <a:rPr lang="en-US">
                <a:ea typeface="ＭＳ Ｐゴシック" panose="020B0600070205080204" pitchFamily="34" charset="-128"/>
              </a:rPr>
              <a:t>try { addAccount(“checking”); </a:t>
            </a:r>
          </a:p>
          <a:p>
            <a:pPr marL="914400" lvl="1" indent="-457200">
              <a:buNone/>
            </a:pPr>
            <a:r>
              <a:rPr lang="en-US">
                <a:ea typeface="ＭＳ Ｐゴシック" panose="020B0600070205080204" pitchFamily="34" charset="-128"/>
              </a:rPr>
              <a:t>        throw …;</a:t>
            </a:r>
          </a:p>
          <a:p>
            <a:pPr marL="914400" lvl="1" indent="-457200">
              <a:buNone/>
            </a:pPr>
            <a:r>
              <a:rPr lang="en-US">
                <a:ea typeface="ＭＳ Ｐゴシック" panose="020B0600070205080204" pitchFamily="34" charset="-128"/>
              </a:rPr>
              <a:t>} catch(DuplicateAccount e) { };</a:t>
            </a:r>
          </a:p>
        </p:txBody>
      </p:sp>
      <p:sp>
        <p:nvSpPr>
          <p:cNvPr id="171012" name="Text Box 4"/>
          <p:cNvSpPr txBox="1">
            <a:spLocks noChangeArrowheads="1"/>
          </p:cNvSpPr>
          <p:nvPr/>
        </p:nvSpPr>
        <p:spPr bwMode="auto">
          <a:xfrm>
            <a:off x="6934200" y="2971801"/>
            <a:ext cx="353494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a:solidFill>
                  <a:schemeClr val="accent2"/>
                </a:solidFill>
              </a:rPr>
              <a:t>Think about names and </a:t>
            </a:r>
          </a:p>
          <a:p>
            <a:pPr algn="l"/>
            <a:r>
              <a:rPr lang="en-US">
                <a:solidFill>
                  <a:schemeClr val="accent2"/>
                </a:solidFill>
              </a:rPr>
              <a:t>calling conventions</a:t>
            </a:r>
          </a:p>
        </p:txBody>
      </p:sp>
      <p:sp>
        <p:nvSpPr>
          <p:cNvPr id="171013" name="Text Box 5"/>
          <p:cNvSpPr txBox="1">
            <a:spLocks noChangeArrowheads="1"/>
          </p:cNvSpPr>
          <p:nvPr/>
        </p:nvSpPr>
        <p:spPr bwMode="auto">
          <a:xfrm>
            <a:off x="7315201" y="5029201"/>
            <a:ext cx="305724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pPr algn="l"/>
            <a:r>
              <a:rPr lang="en-US">
                <a:solidFill>
                  <a:schemeClr val="accent2"/>
                </a:solidFill>
              </a:rPr>
              <a:t>Test both good and </a:t>
            </a:r>
          </a:p>
          <a:p>
            <a:pPr algn="l"/>
            <a:r>
              <a:rPr lang="en-US">
                <a:solidFill>
                  <a:schemeClr val="accent2"/>
                </a:solidFill>
              </a:rPr>
              <a:t>bad behavior</a:t>
            </a:r>
          </a:p>
        </p:txBody>
      </p:sp>
      <p:sp>
        <p:nvSpPr>
          <p:cNvPr id="171014" name="Line 6"/>
          <p:cNvSpPr>
            <a:spLocks noChangeShapeType="1"/>
          </p:cNvSpPr>
          <p:nvPr/>
        </p:nvSpPr>
        <p:spPr bwMode="auto">
          <a:xfrm flipH="1">
            <a:off x="6019800" y="3352800"/>
            <a:ext cx="9906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nchor="ctr"/>
          <a:lstStyle/>
          <a:p>
            <a:endParaRPr lang="en-US"/>
          </a:p>
        </p:txBody>
      </p:sp>
      <p:sp>
        <p:nvSpPr>
          <p:cNvPr id="171015" name="Line 7"/>
          <p:cNvSpPr>
            <a:spLocks noChangeShapeType="1"/>
          </p:cNvSpPr>
          <p:nvPr/>
        </p:nvSpPr>
        <p:spPr bwMode="auto">
          <a:xfrm flipH="1">
            <a:off x="6019800" y="3352800"/>
            <a:ext cx="990600" cy="838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nchor="ctr"/>
          <a:lstStyle/>
          <a:p>
            <a:endParaRPr lang="en-US"/>
          </a:p>
        </p:txBody>
      </p:sp>
      <p:sp>
        <p:nvSpPr>
          <p:cNvPr id="171016" name="Line 8"/>
          <p:cNvSpPr>
            <a:spLocks noChangeShapeType="1"/>
          </p:cNvSpPr>
          <p:nvPr/>
        </p:nvSpPr>
        <p:spPr bwMode="auto">
          <a:xfrm flipH="1">
            <a:off x="5486400" y="5257800"/>
            <a:ext cx="175260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nchor="ctr"/>
          <a:lstStyle/>
          <a:p>
            <a:endParaRPr lang="en-US"/>
          </a:p>
        </p:txBody>
      </p:sp>
      <p:sp>
        <p:nvSpPr>
          <p:cNvPr id="171017" name="Line 9"/>
          <p:cNvSpPr>
            <a:spLocks noChangeShapeType="1"/>
          </p:cNvSpPr>
          <p:nvPr/>
        </p:nvSpPr>
        <p:spPr bwMode="auto">
          <a:xfrm flipH="1" flipV="1">
            <a:off x="5715000" y="4114800"/>
            <a:ext cx="1447800" cy="1143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nchor="ctr"/>
          <a:lstStyle/>
          <a:p>
            <a:endParaRPr lang="en-US"/>
          </a:p>
        </p:txBody>
      </p:sp>
    </p:spTree>
    <p:extLst>
      <p:ext uri="{BB962C8B-B14F-4D97-AF65-F5344CB8AC3E}">
        <p14:creationId xmlns:p14="http://schemas.microsoft.com/office/powerpoint/2010/main" val="21720574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71011">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1011">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71011">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71011">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71011">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71011">
                                            <p:txEl>
                                              <p:pRg st="9" end="9"/>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7101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7101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71015"/>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7101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7101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710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2" grpId="0"/>
      <p:bldP spid="171013" grpId="0"/>
      <p:bldP spid="171014" grpId="0" animBg="1"/>
      <p:bldP spid="171015" grpId="0" animBg="1"/>
      <p:bldP spid="171016" grpId="0" animBg="1"/>
      <p:bldP spid="171017"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4" name="Rectangle 2"/>
          <p:cNvSpPr>
            <a:spLocks noGrp="1" noChangeArrowheads="1"/>
          </p:cNvSpPr>
          <p:nvPr>
            <p:ph type="title"/>
          </p:nvPr>
        </p:nvSpPr>
        <p:spPr/>
        <p:txBody>
          <a:bodyPr/>
          <a:lstStyle/>
          <a:p>
            <a:r>
              <a:rPr lang="en-US">
                <a:ea typeface="ＭＳ Ｐゴシック" panose="020B0600070205080204" pitchFamily="34" charset="-128"/>
              </a:rPr>
              <a:t>Why Write Tests First?</a:t>
            </a:r>
          </a:p>
        </p:txBody>
      </p:sp>
      <p:sp>
        <p:nvSpPr>
          <p:cNvPr id="209923" name="Rectangle 3"/>
          <p:cNvSpPr>
            <a:spLocks noGrp="1" noChangeArrowheads="1"/>
          </p:cNvSpPr>
          <p:nvPr>
            <p:ph idx="1"/>
          </p:nvPr>
        </p:nvSpPr>
        <p:spPr/>
        <p:txBody>
          <a:bodyPr>
            <a:normAutofit lnSpcReduction="10000"/>
          </a:bodyPr>
          <a:lstStyle/>
          <a:p>
            <a:pPr>
              <a:lnSpc>
                <a:spcPct val="90000"/>
              </a:lnSpc>
            </a:pPr>
            <a:r>
              <a:rPr lang="en-US">
                <a:ea typeface="ＭＳ Ｐゴシック" panose="020B0600070205080204" pitchFamily="34" charset="-128"/>
              </a:rPr>
              <a:t>Testing-first clarifies the task at hand</a:t>
            </a:r>
          </a:p>
          <a:p>
            <a:pPr lvl="1">
              <a:lnSpc>
                <a:spcPct val="90000"/>
              </a:lnSpc>
            </a:pPr>
            <a:r>
              <a:rPr lang="en-US">
                <a:ea typeface="ＭＳ Ｐゴシック" panose="020B0600070205080204" pitchFamily="34" charset="-128"/>
              </a:rPr>
              <a:t>Forces you to think in concrete terms</a:t>
            </a:r>
          </a:p>
          <a:p>
            <a:pPr lvl="1">
              <a:lnSpc>
                <a:spcPct val="90000"/>
              </a:lnSpc>
            </a:pPr>
            <a:r>
              <a:rPr lang="en-US">
                <a:ea typeface="ＭＳ Ｐゴシック" panose="020B0600070205080204" pitchFamily="34" charset="-128"/>
              </a:rPr>
              <a:t>Helps identify and focus on corner cases</a:t>
            </a:r>
          </a:p>
          <a:p>
            <a:pPr>
              <a:lnSpc>
                <a:spcPct val="90000"/>
              </a:lnSpc>
            </a:pPr>
            <a:r>
              <a:rPr lang="en-US">
                <a:ea typeface="ＭＳ Ｐゴシック" panose="020B0600070205080204" pitchFamily="34" charset="-128"/>
              </a:rPr>
              <a:t>Testing forces simplicity</a:t>
            </a:r>
          </a:p>
          <a:p>
            <a:pPr lvl="1">
              <a:lnSpc>
                <a:spcPct val="90000"/>
              </a:lnSpc>
            </a:pPr>
            <a:r>
              <a:rPr lang="en-US">
                <a:ea typeface="ＭＳ Ｐゴシック" panose="020B0600070205080204" pitchFamily="34" charset="-128"/>
              </a:rPr>
              <a:t>Your only goal (now) is to pass the test</a:t>
            </a:r>
          </a:p>
          <a:p>
            <a:pPr lvl="1">
              <a:lnSpc>
                <a:spcPct val="90000"/>
              </a:lnSpc>
            </a:pPr>
            <a:r>
              <a:rPr lang="en-US">
                <a:ea typeface="ＭＳ Ｐゴシック" panose="020B0600070205080204" pitchFamily="34" charset="-128"/>
              </a:rPr>
              <a:t>Fight premature optimization</a:t>
            </a:r>
          </a:p>
          <a:p>
            <a:pPr>
              <a:lnSpc>
                <a:spcPct val="90000"/>
              </a:lnSpc>
            </a:pPr>
            <a:r>
              <a:rPr lang="en-US">
                <a:ea typeface="ＭＳ Ｐゴシック" panose="020B0600070205080204" pitchFamily="34" charset="-128"/>
              </a:rPr>
              <a:t>Tests act as useful documentation</a:t>
            </a:r>
          </a:p>
          <a:p>
            <a:pPr lvl="1">
              <a:lnSpc>
                <a:spcPct val="90000"/>
              </a:lnSpc>
            </a:pPr>
            <a:r>
              <a:rPr lang="en-US">
                <a:ea typeface="ＭＳ Ｐゴシック" panose="020B0600070205080204" pitchFamily="34" charset="-128"/>
              </a:rPr>
              <a:t>Exposes (completely) the programmer’s intent</a:t>
            </a:r>
          </a:p>
          <a:p>
            <a:pPr>
              <a:lnSpc>
                <a:spcPct val="90000"/>
              </a:lnSpc>
            </a:pPr>
            <a:r>
              <a:rPr lang="en-US">
                <a:ea typeface="ＭＳ Ｐゴシック" panose="020B0600070205080204" pitchFamily="34" charset="-128"/>
              </a:rPr>
              <a:t>Testing increases confidence in the code</a:t>
            </a:r>
          </a:p>
          <a:p>
            <a:pPr lvl="1">
              <a:lnSpc>
                <a:spcPct val="90000"/>
              </a:lnSpc>
            </a:pPr>
            <a:r>
              <a:rPr lang="en-US">
                <a:ea typeface="ＭＳ Ｐゴシック" panose="020B0600070205080204" pitchFamily="34" charset="-128"/>
              </a:rPr>
              <a:t>Courage to refactor code</a:t>
            </a:r>
          </a:p>
          <a:p>
            <a:pPr lvl="1">
              <a:lnSpc>
                <a:spcPct val="90000"/>
              </a:lnSpc>
            </a:pPr>
            <a:r>
              <a:rPr lang="en-US">
                <a:ea typeface="ＭＳ Ｐゴシック" panose="020B0600070205080204" pitchFamily="34" charset="-128"/>
              </a:rPr>
              <a:t>Courage to change code</a:t>
            </a:r>
          </a:p>
        </p:txBody>
      </p:sp>
    </p:spTree>
    <p:extLst>
      <p:ext uri="{BB962C8B-B14F-4D97-AF65-F5344CB8AC3E}">
        <p14:creationId xmlns:p14="http://schemas.microsoft.com/office/powerpoint/2010/main" val="2803810015"/>
      </p:ext>
    </p:extLst>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8" name="Rectangle 2"/>
          <p:cNvSpPr>
            <a:spLocks noGrp="1" noChangeArrowheads="1"/>
          </p:cNvSpPr>
          <p:nvPr>
            <p:ph type="title"/>
          </p:nvPr>
        </p:nvSpPr>
        <p:spPr/>
        <p:txBody>
          <a:bodyPr/>
          <a:lstStyle/>
          <a:p>
            <a:r>
              <a:rPr lang="en-US">
                <a:ea typeface="ＭＳ Ｐゴシック" panose="020B0600070205080204" pitchFamily="34" charset="-128"/>
              </a:rPr>
              <a:t>Test-Driven Development. Bug Fixes</a:t>
            </a:r>
          </a:p>
        </p:txBody>
      </p:sp>
      <p:sp>
        <p:nvSpPr>
          <p:cNvPr id="208899" name="Rectangle 3"/>
          <p:cNvSpPr>
            <a:spLocks noGrp="1" noChangeArrowheads="1"/>
          </p:cNvSpPr>
          <p:nvPr>
            <p:ph idx="1"/>
          </p:nvPr>
        </p:nvSpPr>
        <p:spPr>
          <a:xfrm>
            <a:off x="1828800" y="1942511"/>
            <a:ext cx="8458200" cy="4724400"/>
          </a:xfrm>
        </p:spPr>
        <p:txBody>
          <a:bodyPr/>
          <a:lstStyle/>
          <a:p>
            <a:r>
              <a:rPr lang="en-US" dirty="0">
                <a:ea typeface="ＭＳ Ｐゴシック" panose="020B0600070205080204" pitchFamily="34" charset="-128"/>
              </a:rPr>
              <a:t>Fail a unit test</a:t>
            </a:r>
          </a:p>
          <a:p>
            <a:pPr lvl="1"/>
            <a:r>
              <a:rPr lang="en-US" dirty="0">
                <a:ea typeface="ＭＳ Ｐゴシック" panose="020B0600070205080204" pitchFamily="34" charset="-128"/>
              </a:rPr>
              <a:t>Fix the code to pass the test</a:t>
            </a:r>
          </a:p>
          <a:p>
            <a:r>
              <a:rPr lang="en-US" dirty="0">
                <a:ea typeface="ＭＳ Ｐゴシック" panose="020B0600070205080204" pitchFamily="34" charset="-128"/>
              </a:rPr>
              <a:t>Fail an acceptance test (user story)</a:t>
            </a:r>
          </a:p>
          <a:p>
            <a:pPr lvl="1"/>
            <a:r>
              <a:rPr lang="en-US" dirty="0">
                <a:ea typeface="ＭＳ Ｐゴシック" panose="020B0600070205080204" pitchFamily="34" charset="-128"/>
              </a:rPr>
              <a:t>Means that there aren’t enough user tests</a:t>
            </a:r>
          </a:p>
          <a:p>
            <a:pPr lvl="1"/>
            <a:r>
              <a:rPr lang="en-US" dirty="0">
                <a:ea typeface="ＭＳ Ｐゴシック" panose="020B0600070205080204" pitchFamily="34" charset="-128"/>
              </a:rPr>
              <a:t>Add a user test, then fix the code to pass the test</a:t>
            </a:r>
          </a:p>
          <a:p>
            <a:r>
              <a:rPr lang="en-US" dirty="0">
                <a:ea typeface="ＭＳ Ｐゴシック" panose="020B0600070205080204" pitchFamily="34" charset="-128"/>
              </a:rPr>
              <a:t>Fail on beta-testing</a:t>
            </a:r>
          </a:p>
          <a:p>
            <a:pPr lvl="1"/>
            <a:r>
              <a:rPr lang="en-US" dirty="0">
                <a:ea typeface="ＭＳ Ｐゴシック" panose="020B0600070205080204" pitchFamily="34" charset="-128"/>
              </a:rPr>
              <a:t>Make one or more unit tests from failing scenario </a:t>
            </a:r>
          </a:p>
          <a:p>
            <a:r>
              <a:rPr lang="en-US" dirty="0">
                <a:solidFill>
                  <a:srgbClr val="FF0000"/>
                </a:solidFill>
                <a:ea typeface="ＭＳ Ｐゴシック" panose="020B0600070205080204" pitchFamily="34" charset="-128"/>
              </a:rPr>
              <a:t>Always write code to fix tests</a:t>
            </a:r>
          </a:p>
          <a:p>
            <a:pPr lvl="1"/>
            <a:r>
              <a:rPr lang="en-US" dirty="0">
                <a:ea typeface="ＭＳ Ｐゴシック" panose="020B0600070205080204" pitchFamily="34" charset="-128"/>
              </a:rPr>
              <a:t>Ensures that you will have a solid test suite</a:t>
            </a:r>
          </a:p>
        </p:txBody>
      </p:sp>
    </p:spTree>
    <p:extLst>
      <p:ext uri="{BB962C8B-B14F-4D97-AF65-F5344CB8AC3E}">
        <p14:creationId xmlns:p14="http://schemas.microsoft.com/office/powerpoint/2010/main" val="3442612601"/>
      </p:ext>
    </p:extLst>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2" name="Rectangle 2"/>
          <p:cNvSpPr>
            <a:spLocks noGrp="1" noChangeArrowheads="1"/>
          </p:cNvSpPr>
          <p:nvPr>
            <p:ph type="title"/>
          </p:nvPr>
        </p:nvSpPr>
        <p:spPr/>
        <p:txBody>
          <a:bodyPr/>
          <a:lstStyle/>
          <a:p>
            <a:r>
              <a:rPr lang="en-US">
                <a:ea typeface="ＭＳ Ｐゴシック" panose="020B0600070205080204" pitchFamily="34" charset="-128"/>
              </a:rPr>
              <a:t>Simplicity (KISS)</a:t>
            </a:r>
          </a:p>
        </p:txBody>
      </p:sp>
      <p:sp>
        <p:nvSpPr>
          <p:cNvPr id="73733" name="Rectangle 3"/>
          <p:cNvSpPr>
            <a:spLocks noGrp="1" noChangeArrowheads="1"/>
          </p:cNvSpPr>
          <p:nvPr>
            <p:ph idx="1"/>
          </p:nvPr>
        </p:nvSpPr>
        <p:spPr/>
        <p:txBody>
          <a:bodyPr/>
          <a:lstStyle/>
          <a:p>
            <a:r>
              <a:rPr lang="en-US">
                <a:ea typeface="ＭＳ Ｐゴシック" panose="020B0600070205080204" pitchFamily="34" charset="-128"/>
              </a:rPr>
              <a:t>Just-in-time design</a:t>
            </a:r>
          </a:p>
          <a:p>
            <a:pPr lvl="1"/>
            <a:r>
              <a:rPr lang="en-US">
                <a:ea typeface="ＭＳ Ｐゴシック" panose="020B0600070205080204" pitchFamily="34" charset="-128"/>
              </a:rPr>
              <a:t>design and implement what you know right now; don’t worry too much about future design decisions</a:t>
            </a:r>
          </a:p>
          <a:p>
            <a:pPr lvl="2"/>
            <a:endParaRPr lang="en-US">
              <a:ea typeface="ＭＳ Ｐゴシック" panose="020B0600070205080204" pitchFamily="34" charset="-128"/>
            </a:endParaRPr>
          </a:p>
          <a:p>
            <a:r>
              <a:rPr lang="en-US">
                <a:ea typeface="ＭＳ Ｐゴシック" panose="020B0600070205080204" pitchFamily="34" charset="-128"/>
              </a:rPr>
              <a:t>No premature optimization</a:t>
            </a:r>
          </a:p>
          <a:p>
            <a:pPr lvl="1"/>
            <a:r>
              <a:rPr lang="en-US">
                <a:ea typeface="ＭＳ Ｐゴシック" panose="020B0600070205080204" pitchFamily="34" charset="-128"/>
              </a:rPr>
              <a:t>You are not going to need it (YAGNI)</a:t>
            </a:r>
          </a:p>
          <a:p>
            <a:pPr lvl="2"/>
            <a:endParaRPr lang="en-US">
              <a:ea typeface="ＭＳ Ｐゴシック" panose="020B0600070205080204" pitchFamily="34" charset="-128"/>
            </a:endParaRPr>
          </a:p>
          <a:p>
            <a:r>
              <a:rPr lang="en-US">
                <a:ea typeface="ＭＳ Ｐゴシック" panose="020B0600070205080204" pitchFamily="34" charset="-128"/>
              </a:rPr>
              <a:t>In every big system there is a simple one waiting to get out</a:t>
            </a:r>
          </a:p>
        </p:txBody>
      </p:sp>
    </p:spTree>
    <p:extLst>
      <p:ext uri="{BB962C8B-B14F-4D97-AF65-F5344CB8AC3E}">
        <p14:creationId xmlns:p14="http://schemas.microsoft.com/office/powerpoint/2010/main" val="2829067374"/>
      </p:ext>
    </p:extLst>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6" name="Rectangle 2"/>
          <p:cNvSpPr>
            <a:spLocks noGrp="1" noChangeArrowheads="1"/>
          </p:cNvSpPr>
          <p:nvPr>
            <p:ph type="title"/>
          </p:nvPr>
        </p:nvSpPr>
        <p:spPr/>
        <p:txBody>
          <a:bodyPr/>
          <a:lstStyle/>
          <a:p>
            <a:r>
              <a:rPr lang="en-US" dirty="0">
                <a:ea typeface="ＭＳ Ｐゴシック" panose="020B0600070205080204" pitchFamily="34" charset="-128"/>
              </a:rPr>
              <a:t>Refactoring: Improving the Design of Code</a:t>
            </a:r>
          </a:p>
        </p:txBody>
      </p:sp>
      <p:sp>
        <p:nvSpPr>
          <p:cNvPr id="188419" name="Rectangle 3"/>
          <p:cNvSpPr>
            <a:spLocks noGrp="1" noChangeArrowheads="1"/>
          </p:cNvSpPr>
          <p:nvPr>
            <p:ph idx="1"/>
          </p:nvPr>
        </p:nvSpPr>
        <p:spPr>
          <a:xfrm>
            <a:off x="1069848" y="2810723"/>
            <a:ext cx="10058400" cy="4050792"/>
          </a:xfrm>
        </p:spPr>
        <p:txBody>
          <a:bodyPr/>
          <a:lstStyle/>
          <a:p>
            <a:r>
              <a:rPr lang="en-US" dirty="0">
                <a:ea typeface="ＭＳ Ｐゴシック" panose="020B0600070205080204" pitchFamily="34" charset="-128"/>
              </a:rPr>
              <a:t>Make the code easier to read/use/modify</a:t>
            </a:r>
          </a:p>
          <a:p>
            <a:pPr lvl="1"/>
            <a:r>
              <a:rPr lang="en-US" dirty="0">
                <a:ea typeface="ＭＳ Ｐゴシック" panose="020B0600070205080204" pitchFamily="34" charset="-128"/>
              </a:rPr>
              <a:t>Change “how” code does something</a:t>
            </a:r>
          </a:p>
          <a:p>
            <a:r>
              <a:rPr lang="en-US" dirty="0">
                <a:ea typeface="ＭＳ Ｐゴシック" panose="020B0600070205080204" pitchFamily="34" charset="-128"/>
              </a:rPr>
              <a:t>Why? </a:t>
            </a:r>
          </a:p>
          <a:p>
            <a:pPr lvl="1"/>
            <a:r>
              <a:rPr lang="en-US" dirty="0">
                <a:ea typeface="ＭＳ Ｐゴシック" panose="020B0600070205080204" pitchFamily="34" charset="-128"/>
              </a:rPr>
              <a:t>Incremental feature extension might outgrow the initial design</a:t>
            </a:r>
          </a:p>
          <a:p>
            <a:pPr lvl="1"/>
            <a:r>
              <a:rPr lang="en-US" dirty="0">
                <a:ea typeface="ＭＳ Ｐゴシック" panose="020B0600070205080204" pitchFamily="34" charset="-128"/>
              </a:rPr>
              <a:t>Expected because of lack of extensive early design</a:t>
            </a:r>
          </a:p>
        </p:txBody>
      </p:sp>
    </p:spTree>
    <p:extLst>
      <p:ext uri="{BB962C8B-B14F-4D97-AF65-F5344CB8AC3E}">
        <p14:creationId xmlns:p14="http://schemas.microsoft.com/office/powerpoint/2010/main" val="3508378660"/>
      </p:ext>
    </p:extLst>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0" name="Rectangle 2"/>
          <p:cNvSpPr>
            <a:spLocks noGrp="1" noChangeArrowheads="1"/>
          </p:cNvSpPr>
          <p:nvPr>
            <p:ph type="title"/>
          </p:nvPr>
        </p:nvSpPr>
        <p:spPr/>
        <p:txBody>
          <a:bodyPr/>
          <a:lstStyle/>
          <a:p>
            <a:r>
              <a:rPr lang="en-US">
                <a:ea typeface="ＭＳ Ｐゴシック" panose="020B0600070205080204" pitchFamily="34" charset="-128"/>
              </a:rPr>
              <a:t>Refactoring: Remove Duplicated Code</a:t>
            </a:r>
          </a:p>
        </p:txBody>
      </p:sp>
      <p:sp>
        <p:nvSpPr>
          <p:cNvPr id="195587" name="Rectangle 3"/>
          <p:cNvSpPr>
            <a:spLocks noGrp="1" noChangeArrowheads="1"/>
          </p:cNvSpPr>
          <p:nvPr>
            <p:ph idx="1"/>
          </p:nvPr>
        </p:nvSpPr>
        <p:spPr/>
        <p:txBody>
          <a:bodyPr/>
          <a:lstStyle/>
          <a:p>
            <a:r>
              <a:rPr lang="en-US">
                <a:ea typeface="ＭＳ Ｐゴシック" panose="020B0600070205080204" pitchFamily="34" charset="-128"/>
              </a:rPr>
              <a:t>Why? Easier to change, understand</a:t>
            </a:r>
          </a:p>
          <a:p>
            <a:r>
              <a:rPr lang="en-US">
                <a:ea typeface="ＭＳ Ｐゴシック" panose="020B0600070205080204" pitchFamily="34" charset="-128"/>
              </a:rPr>
              <a:t>Inside a single method: move code outside conditionals</a:t>
            </a:r>
          </a:p>
          <a:p>
            <a:pPr lvl="1">
              <a:buFontTx/>
              <a:buNone/>
            </a:pPr>
            <a:r>
              <a:rPr lang="en-US">
                <a:ea typeface="ＭＳ Ｐゴシック" panose="020B0600070205080204" pitchFamily="34" charset="-128"/>
              </a:rPr>
              <a:t>if(…) { c1; c2 } else { c1; c3} </a:t>
            </a:r>
          </a:p>
          <a:p>
            <a:pPr lvl="1">
              <a:buFontTx/>
              <a:buNone/>
            </a:pPr>
            <a:r>
              <a:rPr lang="en-US">
                <a:ea typeface="ＭＳ Ｐゴシック" panose="020B0600070205080204" pitchFamily="34" charset="-128"/>
              </a:rPr>
              <a:t>c1; if(…) { c2 } else { c3 } </a:t>
            </a:r>
          </a:p>
          <a:p>
            <a:r>
              <a:rPr lang="en-US">
                <a:ea typeface="ＭＳ Ｐゴシック" panose="020B0600070205080204" pitchFamily="34" charset="-128"/>
              </a:rPr>
              <a:t>In several methods: create new methods</a:t>
            </a:r>
          </a:p>
          <a:p>
            <a:r>
              <a:rPr lang="en-US">
                <a:ea typeface="ＭＳ Ｐゴシック" panose="020B0600070205080204" pitchFamily="34" charset="-128"/>
              </a:rPr>
              <a:t>Almost duplicate code</a:t>
            </a:r>
          </a:p>
          <a:p>
            <a:pPr lvl="1"/>
            <a:r>
              <a:rPr lang="en-US">
                <a:ea typeface="ＭＳ Ｐゴシック" panose="020B0600070205080204" pitchFamily="34" charset="-128"/>
              </a:rPr>
              <a:t>… balance + 5 …    and … balance – x …</a:t>
            </a:r>
          </a:p>
          <a:p>
            <a:pPr lvl="1"/>
            <a:r>
              <a:rPr lang="en-US">
                <a:ea typeface="ＭＳ Ｐゴシック" panose="020B0600070205080204" pitchFamily="34" charset="-128"/>
              </a:rPr>
              <a:t>int incrBalance(int what) { return balance + what; }</a:t>
            </a:r>
          </a:p>
          <a:p>
            <a:pPr lvl="1">
              <a:buFontTx/>
              <a:buNone/>
            </a:pPr>
            <a:r>
              <a:rPr lang="en-US">
                <a:ea typeface="ＭＳ Ｐゴシック" panose="020B0600070205080204" pitchFamily="34" charset="-128"/>
              </a:rPr>
              <a:t>   … incrBalance(5) …    and … incrBalance(- x) …</a:t>
            </a:r>
          </a:p>
        </p:txBody>
      </p:sp>
    </p:spTree>
    <p:extLst>
      <p:ext uri="{BB962C8B-B14F-4D97-AF65-F5344CB8AC3E}">
        <p14:creationId xmlns:p14="http://schemas.microsoft.com/office/powerpoint/2010/main" val="2004114532"/>
      </p:ext>
    </p:extLst>
  </p:cSld>
  <p:clrMapOvr>
    <a:masterClrMapping/>
  </p:clrMapOv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4" name="Rectangle 2"/>
          <p:cNvSpPr>
            <a:spLocks noGrp="1" noChangeArrowheads="1"/>
          </p:cNvSpPr>
          <p:nvPr>
            <p:ph type="title"/>
          </p:nvPr>
        </p:nvSpPr>
        <p:spPr/>
        <p:txBody>
          <a:bodyPr/>
          <a:lstStyle/>
          <a:p>
            <a:r>
              <a:rPr lang="en-US">
                <a:ea typeface="ＭＳ Ｐゴシック" panose="020B0600070205080204" pitchFamily="34" charset="-128"/>
              </a:rPr>
              <a:t>Refactoring: Change Names</a:t>
            </a:r>
          </a:p>
        </p:txBody>
      </p:sp>
      <p:sp>
        <p:nvSpPr>
          <p:cNvPr id="196611" name="Rectangle 3"/>
          <p:cNvSpPr>
            <a:spLocks noGrp="1" noChangeArrowheads="1"/>
          </p:cNvSpPr>
          <p:nvPr>
            <p:ph idx="1"/>
          </p:nvPr>
        </p:nvSpPr>
        <p:spPr/>
        <p:txBody>
          <a:bodyPr/>
          <a:lstStyle/>
          <a:p>
            <a:r>
              <a:rPr lang="en-US">
                <a:ea typeface="ＭＳ Ｐゴシック" panose="020B0600070205080204" pitchFamily="34" charset="-128"/>
              </a:rPr>
              <a:t>Why? </a:t>
            </a:r>
          </a:p>
          <a:p>
            <a:pPr lvl="1"/>
            <a:r>
              <a:rPr lang="en-US">
                <a:ea typeface="ＭＳ Ｐゴシック" panose="020B0600070205080204" pitchFamily="34" charset="-128"/>
              </a:rPr>
              <a:t>A name should suggest what the method does and how it should be used</a:t>
            </a:r>
          </a:p>
          <a:p>
            <a:r>
              <a:rPr lang="en-US">
                <a:ea typeface="ＭＳ Ｐゴシック" panose="020B0600070205080204" pitchFamily="34" charset="-128"/>
              </a:rPr>
              <a:t>Examples:</a:t>
            </a:r>
          </a:p>
          <a:p>
            <a:pPr lvl="1"/>
            <a:r>
              <a:rPr lang="en-US">
                <a:ea typeface="ＭＳ Ｐゴシック" panose="020B0600070205080204" pitchFamily="34" charset="-128"/>
              </a:rPr>
              <a:t>moveRightIfCan, moveRight, canMoveRight</a:t>
            </a:r>
          </a:p>
          <a:p>
            <a:r>
              <a:rPr lang="en-US">
                <a:ea typeface="ＭＳ Ｐゴシック" panose="020B0600070205080204" pitchFamily="34" charset="-128"/>
              </a:rPr>
              <a:t>Meth1: </a:t>
            </a:r>
            <a:r>
              <a:rPr lang="en-US" sz="2400">
                <a:ea typeface="ＭＳ Ｐゴシック" panose="020B0600070205080204" pitchFamily="34" charset="-128"/>
              </a:rPr>
              <a:t>rename the method, then fix compiler errors</a:t>
            </a:r>
          </a:p>
          <a:p>
            <a:pPr lvl="1"/>
            <a:r>
              <a:rPr lang="en-US">
                <a:ea typeface="ＭＳ Ｐゴシック" panose="020B0600070205080204" pitchFamily="34" charset="-128"/>
              </a:rPr>
              <a:t>Drawback: many edits until you can re-run tests</a:t>
            </a:r>
          </a:p>
          <a:p>
            <a:r>
              <a:rPr lang="en-US">
                <a:ea typeface="ＭＳ Ｐゴシック" panose="020B0600070205080204" pitchFamily="34" charset="-128"/>
              </a:rPr>
              <a:t>Meth2: </a:t>
            </a:r>
            <a:r>
              <a:rPr lang="en-US" sz="2400">
                <a:ea typeface="ＭＳ Ｐゴシック" panose="020B0600070205080204" pitchFamily="34" charset="-128"/>
              </a:rPr>
              <a:t>copy method with new name, make old one call the new one, slowly change references</a:t>
            </a:r>
          </a:p>
          <a:p>
            <a:pPr lvl="1"/>
            <a:r>
              <a:rPr lang="en-US">
                <a:ea typeface="ＭＳ Ｐゴシック" panose="020B0600070205080204" pitchFamily="34" charset="-128"/>
              </a:rPr>
              <a:t>Advantage: can run tests continuously</a:t>
            </a:r>
          </a:p>
        </p:txBody>
      </p:sp>
      <p:sp>
        <p:nvSpPr>
          <p:cNvPr id="7680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DD3254F4-397A-49C0-ADEE-2058C5B8E7E1}" type="slidenum">
              <a:rPr lang="en-US" sz="1400">
                <a:latin typeface="Times New Roman" panose="02020603050405020304" pitchFamily="18" charset="0"/>
              </a:rPr>
              <a:pPr/>
              <a:t>69</a:t>
            </a:fld>
            <a:endParaRPr lang="en-US" sz="1400">
              <a:latin typeface="Times New Roman" panose="02020603050405020304" pitchFamily="18" charset="0"/>
            </a:endParaRPr>
          </a:p>
        </p:txBody>
      </p:sp>
    </p:spTree>
    <p:extLst>
      <p:ext uri="{BB962C8B-B14F-4D97-AF65-F5344CB8AC3E}">
        <p14:creationId xmlns:p14="http://schemas.microsoft.com/office/powerpoint/2010/main" val="302442474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AutoShape 6"/>
          <p:cNvSpPr>
            <a:spLocks noChangeArrowheads="1"/>
          </p:cNvSpPr>
          <p:nvPr/>
        </p:nvSpPr>
        <p:spPr bwMode="auto">
          <a:xfrm flipV="1">
            <a:off x="7162800" y="2133600"/>
            <a:ext cx="1676400" cy="1219200"/>
          </a:xfrm>
          <a:prstGeom prst="triangle">
            <a:avLst>
              <a:gd name="adj" fmla="val 50000"/>
            </a:avLst>
          </a:prstGeom>
          <a:solidFill>
            <a:srgbClr val="9900CC"/>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1269" name="AutoShape 7"/>
          <p:cNvSpPr>
            <a:spLocks noChangeArrowheads="1"/>
          </p:cNvSpPr>
          <p:nvPr/>
        </p:nvSpPr>
        <p:spPr bwMode="auto">
          <a:xfrm>
            <a:off x="7086600" y="4724400"/>
            <a:ext cx="1676400" cy="1143000"/>
          </a:xfrm>
          <a:prstGeom prst="triangle">
            <a:avLst>
              <a:gd name="adj" fmla="val 50000"/>
            </a:avLst>
          </a:prstGeom>
          <a:solidFill>
            <a:srgbClr val="9900CC"/>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1270" name="AutoShape 8"/>
          <p:cNvSpPr>
            <a:spLocks noChangeArrowheads="1"/>
          </p:cNvSpPr>
          <p:nvPr/>
        </p:nvSpPr>
        <p:spPr bwMode="auto">
          <a:xfrm rot="3802291">
            <a:off x="6274594" y="4012407"/>
            <a:ext cx="1335088" cy="1235075"/>
          </a:xfrm>
          <a:prstGeom prst="triangle">
            <a:avLst>
              <a:gd name="adj" fmla="val 50000"/>
            </a:avLst>
          </a:prstGeom>
          <a:solidFill>
            <a:srgbClr val="9900CC"/>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1271" name="AutoShape 9"/>
          <p:cNvSpPr>
            <a:spLocks noChangeArrowheads="1"/>
          </p:cNvSpPr>
          <p:nvPr/>
        </p:nvSpPr>
        <p:spPr bwMode="auto">
          <a:xfrm rot="17797709" flipH="1">
            <a:off x="8524082" y="3972720"/>
            <a:ext cx="1331913" cy="1311275"/>
          </a:xfrm>
          <a:prstGeom prst="triangle">
            <a:avLst>
              <a:gd name="adj" fmla="val 50000"/>
            </a:avLst>
          </a:prstGeom>
          <a:solidFill>
            <a:srgbClr val="9900CC"/>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1272" name="AutoShape 10"/>
          <p:cNvSpPr>
            <a:spLocks noChangeArrowheads="1"/>
          </p:cNvSpPr>
          <p:nvPr/>
        </p:nvSpPr>
        <p:spPr bwMode="auto">
          <a:xfrm rot="17797709" flipV="1">
            <a:off x="6214269" y="2853531"/>
            <a:ext cx="1295400" cy="1227138"/>
          </a:xfrm>
          <a:prstGeom prst="triangle">
            <a:avLst>
              <a:gd name="adj" fmla="val 44750"/>
            </a:avLst>
          </a:prstGeom>
          <a:solidFill>
            <a:srgbClr val="9900CC"/>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1273" name="AutoShape 11"/>
          <p:cNvSpPr>
            <a:spLocks noChangeArrowheads="1"/>
          </p:cNvSpPr>
          <p:nvPr/>
        </p:nvSpPr>
        <p:spPr bwMode="auto">
          <a:xfrm rot="3802291" flipH="1" flipV="1">
            <a:off x="8498682" y="2626519"/>
            <a:ext cx="1371600" cy="1300163"/>
          </a:xfrm>
          <a:prstGeom prst="triangle">
            <a:avLst>
              <a:gd name="adj" fmla="val 48042"/>
            </a:avLst>
          </a:prstGeom>
          <a:solidFill>
            <a:srgbClr val="9900CC"/>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1274" name="Rectangle 2"/>
          <p:cNvSpPr>
            <a:spLocks noGrp="1" noChangeArrowheads="1"/>
          </p:cNvSpPr>
          <p:nvPr>
            <p:ph type="title"/>
          </p:nvPr>
        </p:nvSpPr>
        <p:spPr/>
        <p:txBody>
          <a:bodyPr/>
          <a:lstStyle/>
          <a:p>
            <a:r>
              <a:rPr lang="en-US">
                <a:ea typeface="ＭＳ Ｐゴシック" panose="020B0600070205080204" pitchFamily="34" charset="-128"/>
              </a:rPr>
              <a:t>3. Design</a:t>
            </a:r>
          </a:p>
        </p:txBody>
      </p:sp>
      <p:sp>
        <p:nvSpPr>
          <p:cNvPr id="11275" name="Rectangle 3"/>
          <p:cNvSpPr>
            <a:spLocks noGrp="1" noChangeArrowheads="1"/>
          </p:cNvSpPr>
          <p:nvPr>
            <p:ph type="body" sz="half" idx="1"/>
          </p:nvPr>
        </p:nvSpPr>
        <p:spPr/>
        <p:txBody>
          <a:bodyPr/>
          <a:lstStyle/>
          <a:p>
            <a:pPr>
              <a:lnSpc>
                <a:spcPct val="90000"/>
              </a:lnSpc>
            </a:pPr>
            <a:r>
              <a:rPr lang="en-US" sz="2400">
                <a:ea typeface="ＭＳ Ｐゴシック" panose="020B0600070205080204" pitchFamily="34" charset="-128"/>
              </a:rPr>
              <a:t>The system architecture</a:t>
            </a:r>
          </a:p>
          <a:p>
            <a:pPr>
              <a:lnSpc>
                <a:spcPct val="90000"/>
              </a:lnSpc>
            </a:pPr>
            <a:endParaRPr lang="en-US" sz="2400">
              <a:ea typeface="ＭＳ Ｐゴシック" panose="020B0600070205080204" pitchFamily="34" charset="-128"/>
            </a:endParaRPr>
          </a:p>
          <a:p>
            <a:pPr>
              <a:lnSpc>
                <a:spcPct val="90000"/>
              </a:lnSpc>
            </a:pPr>
            <a:r>
              <a:rPr lang="en-US" sz="2400">
                <a:ea typeface="ＭＳ Ｐゴシック" panose="020B0600070205080204" pitchFamily="34" charset="-128"/>
              </a:rPr>
              <a:t>Decompose system in modules </a:t>
            </a:r>
          </a:p>
          <a:p>
            <a:pPr>
              <a:lnSpc>
                <a:spcPct val="90000"/>
              </a:lnSpc>
            </a:pPr>
            <a:endParaRPr lang="en-US" sz="2400">
              <a:ea typeface="ＭＳ Ｐゴシック" panose="020B0600070205080204" pitchFamily="34" charset="-128"/>
            </a:endParaRPr>
          </a:p>
          <a:p>
            <a:pPr>
              <a:lnSpc>
                <a:spcPct val="90000"/>
              </a:lnSpc>
            </a:pPr>
            <a:r>
              <a:rPr lang="en-US" sz="2400">
                <a:ea typeface="ＭＳ Ｐゴシック" panose="020B0600070205080204" pitchFamily="34" charset="-128"/>
              </a:rPr>
              <a:t>Specify interfaces between modules</a:t>
            </a:r>
          </a:p>
          <a:p>
            <a:pPr>
              <a:lnSpc>
                <a:spcPct val="90000"/>
              </a:lnSpc>
            </a:pPr>
            <a:endParaRPr lang="en-US" sz="2400">
              <a:ea typeface="ＭＳ Ｐゴシック" panose="020B0600070205080204" pitchFamily="34" charset="-128"/>
            </a:endParaRPr>
          </a:p>
          <a:p>
            <a:pPr>
              <a:lnSpc>
                <a:spcPct val="90000"/>
              </a:lnSpc>
            </a:pPr>
            <a:r>
              <a:rPr lang="en-US" sz="2400">
                <a:ea typeface="ＭＳ Ｐゴシック" panose="020B0600070205080204" pitchFamily="34" charset="-128"/>
              </a:rPr>
              <a:t>Much more of </a:t>
            </a:r>
            <a:r>
              <a:rPr lang="en-US" sz="2400" i="1">
                <a:ea typeface="ＭＳ Ｐゴシック" panose="020B0600070205080204" pitchFamily="34" charset="-128"/>
              </a:rPr>
              <a:t>how</a:t>
            </a:r>
            <a:r>
              <a:rPr lang="en-US" sz="2400">
                <a:ea typeface="ＭＳ Ｐゴシック" panose="020B0600070205080204" pitchFamily="34" charset="-128"/>
              </a:rPr>
              <a:t> the system works, rather than </a:t>
            </a:r>
            <a:r>
              <a:rPr lang="en-US" sz="2400" i="1">
                <a:ea typeface="ＭＳ Ｐゴシック" panose="020B0600070205080204" pitchFamily="34" charset="-128"/>
              </a:rPr>
              <a:t>what</a:t>
            </a:r>
            <a:r>
              <a:rPr lang="en-US" sz="2400">
                <a:ea typeface="ＭＳ Ｐゴシック" panose="020B0600070205080204" pitchFamily="34" charset="-128"/>
              </a:rPr>
              <a:t> it does</a:t>
            </a:r>
          </a:p>
        </p:txBody>
      </p:sp>
      <p:sp>
        <p:nvSpPr>
          <p:cNvPr id="75788" name="Line 12"/>
          <p:cNvSpPr>
            <a:spLocks noChangeShapeType="1"/>
          </p:cNvSpPr>
          <p:nvPr/>
        </p:nvSpPr>
        <p:spPr bwMode="auto">
          <a:xfrm flipV="1">
            <a:off x="6477000" y="1828800"/>
            <a:ext cx="3124200" cy="4343400"/>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75789" name="Line 13"/>
          <p:cNvSpPr>
            <a:spLocks noChangeShapeType="1"/>
          </p:cNvSpPr>
          <p:nvPr/>
        </p:nvSpPr>
        <p:spPr bwMode="auto">
          <a:xfrm flipH="1" flipV="1">
            <a:off x="6477000" y="1981200"/>
            <a:ext cx="3124200" cy="4343400"/>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75790" name="Line 14"/>
          <p:cNvSpPr>
            <a:spLocks noChangeShapeType="1"/>
          </p:cNvSpPr>
          <p:nvPr/>
        </p:nvSpPr>
        <p:spPr bwMode="auto">
          <a:xfrm flipH="1">
            <a:off x="5715000" y="4114800"/>
            <a:ext cx="4648200" cy="0"/>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nchor="ctr"/>
          <a:lstStyle/>
          <a:p>
            <a:endParaRPr lang="en-US"/>
          </a:p>
        </p:txBody>
      </p:sp>
    </p:spTree>
    <p:extLst>
      <p:ext uri="{BB962C8B-B14F-4D97-AF65-F5344CB8AC3E}">
        <p14:creationId xmlns:p14="http://schemas.microsoft.com/office/powerpoint/2010/main" val="12439938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578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578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57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88" grpId="0" animBg="1"/>
      <p:bldP spid="75789" grpId="0" animBg="1"/>
      <p:bldP spid="75790" grpId="0"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8" name="Rectangle 2"/>
          <p:cNvSpPr>
            <a:spLocks noGrp="1" noChangeArrowheads="1"/>
          </p:cNvSpPr>
          <p:nvPr>
            <p:ph type="title"/>
          </p:nvPr>
        </p:nvSpPr>
        <p:spPr/>
        <p:txBody>
          <a:bodyPr/>
          <a:lstStyle/>
          <a:p>
            <a:r>
              <a:rPr lang="en-US">
                <a:ea typeface="ＭＳ Ｐゴシック" panose="020B0600070205080204" pitchFamily="34" charset="-128"/>
              </a:rPr>
              <a:t>Refactoring and Regression Testing</a:t>
            </a:r>
          </a:p>
        </p:txBody>
      </p:sp>
      <p:sp>
        <p:nvSpPr>
          <p:cNvPr id="193539" name="Rectangle 3"/>
          <p:cNvSpPr>
            <a:spLocks noGrp="1" noChangeArrowheads="1"/>
          </p:cNvSpPr>
          <p:nvPr>
            <p:ph idx="1"/>
          </p:nvPr>
        </p:nvSpPr>
        <p:spPr/>
        <p:txBody>
          <a:bodyPr/>
          <a:lstStyle/>
          <a:p>
            <a:r>
              <a:rPr lang="en-US" sz="2400" dirty="0">
                <a:ea typeface="ＭＳ Ｐゴシック" panose="020B0600070205080204" pitchFamily="34" charset="-128"/>
              </a:rPr>
              <a:t>Comprehensive suite </a:t>
            </a:r>
            <a:r>
              <a:rPr lang="en-US" sz="2400" dirty="0">
                <a:solidFill>
                  <a:srgbClr val="FF0000"/>
                </a:solidFill>
                <a:ea typeface="ＭＳ Ｐゴシック" panose="020B0600070205080204" pitchFamily="34" charset="-128"/>
              </a:rPr>
              <a:t>needed</a:t>
            </a:r>
            <a:r>
              <a:rPr lang="en-US" sz="2400" dirty="0">
                <a:ea typeface="ＭＳ Ｐゴシック" panose="020B0600070205080204" pitchFamily="34" charset="-128"/>
              </a:rPr>
              <a:t> for fearless refactoring</a:t>
            </a:r>
          </a:p>
          <a:p>
            <a:pPr lvl="2"/>
            <a:endParaRPr lang="en-US" sz="1800" dirty="0">
              <a:ea typeface="ＭＳ Ｐゴシック" panose="020B0600070205080204" pitchFamily="34" charset="-128"/>
            </a:endParaRPr>
          </a:p>
          <a:p>
            <a:r>
              <a:rPr lang="en-US" sz="2400" dirty="0">
                <a:ea typeface="ＭＳ Ｐゴシック" panose="020B0600070205080204" pitchFamily="34" charset="-128"/>
              </a:rPr>
              <a:t>Only refactor working code</a:t>
            </a:r>
          </a:p>
          <a:p>
            <a:pPr lvl="1"/>
            <a:r>
              <a:rPr lang="en-US" sz="2000" dirty="0">
                <a:ea typeface="ＭＳ Ｐゴシック" panose="020B0600070205080204" pitchFamily="34" charset="-128"/>
              </a:rPr>
              <a:t>Do not refactor in the middle of implementing a feature</a:t>
            </a:r>
          </a:p>
          <a:p>
            <a:pPr lvl="2"/>
            <a:endParaRPr lang="en-US" sz="1800" dirty="0">
              <a:ea typeface="ＭＳ Ｐゴシック" panose="020B0600070205080204" pitchFamily="34" charset="-128"/>
            </a:endParaRPr>
          </a:p>
          <a:p>
            <a:r>
              <a:rPr lang="en-US" sz="2400" dirty="0">
                <a:ea typeface="ＭＳ Ｐゴシック" panose="020B0600070205080204" pitchFamily="34" charset="-128"/>
              </a:rPr>
              <a:t>Plan your refactoring to allow frequent regression tests</a:t>
            </a:r>
          </a:p>
          <a:p>
            <a:pPr lvl="1"/>
            <a:endParaRPr lang="en-US" sz="2000" dirty="0">
              <a:ea typeface="ＭＳ Ｐゴシック" panose="020B0600070205080204" pitchFamily="34" charset="-128"/>
            </a:endParaRPr>
          </a:p>
          <a:p>
            <a:r>
              <a:rPr lang="en-US" sz="2400" dirty="0">
                <a:ea typeface="ＭＳ Ｐゴシック" panose="020B0600070205080204" pitchFamily="34" charset="-128"/>
              </a:rPr>
              <a:t>Modern tools provide help with refactoring</a:t>
            </a:r>
          </a:p>
          <a:p>
            <a:pPr lvl="1"/>
            <a:endParaRPr lang="en-US" sz="2000" dirty="0">
              <a:ea typeface="ＭＳ Ｐゴシック" panose="020B0600070205080204" pitchFamily="34" charset="-128"/>
            </a:endParaRPr>
          </a:p>
          <a:p>
            <a:r>
              <a:rPr lang="en-US" sz="2400" dirty="0">
                <a:ea typeface="ＭＳ Ｐゴシック" panose="020B0600070205080204" pitchFamily="34" charset="-128"/>
              </a:rPr>
              <a:t>Recommended book: Martin Fowler’s “Refactoring”</a:t>
            </a:r>
          </a:p>
        </p:txBody>
      </p:sp>
      <p:sp>
        <p:nvSpPr>
          <p:cNvPr id="7782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fld id="{9B2EC4D7-0BE3-4536-805A-4FF069D8CB11}" type="slidenum">
              <a:rPr lang="en-US" sz="1400">
                <a:latin typeface="Times New Roman" panose="02020603050405020304" pitchFamily="18" charset="0"/>
              </a:rPr>
              <a:pPr/>
              <a:t>70</a:t>
            </a:fld>
            <a:endParaRPr lang="en-US" sz="1400">
              <a:latin typeface="Times New Roman" panose="02020603050405020304" pitchFamily="18" charset="0"/>
            </a:endParaRPr>
          </a:p>
        </p:txBody>
      </p:sp>
    </p:spTree>
    <p:extLst>
      <p:ext uri="{BB962C8B-B14F-4D97-AF65-F5344CB8AC3E}">
        <p14:creationId xmlns:p14="http://schemas.microsoft.com/office/powerpoint/2010/main" val="2191684990"/>
      </p:ext>
    </p:extLst>
  </p:cSld>
  <p:clrMapOvr>
    <a:masterClrMapping/>
  </p:clrMapOv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2" name="Rectangle 2"/>
          <p:cNvSpPr>
            <a:spLocks noGrp="1" noChangeArrowheads="1"/>
          </p:cNvSpPr>
          <p:nvPr>
            <p:ph type="title"/>
          </p:nvPr>
        </p:nvSpPr>
        <p:spPr/>
        <p:txBody>
          <a:bodyPr/>
          <a:lstStyle/>
          <a:p>
            <a:r>
              <a:rPr lang="en-US">
                <a:ea typeface="ＭＳ Ｐゴシック" panose="020B0600070205080204" pitchFamily="34" charset="-128"/>
              </a:rPr>
              <a:t>Continuous Integration</a:t>
            </a:r>
          </a:p>
        </p:txBody>
      </p:sp>
      <p:sp>
        <p:nvSpPr>
          <p:cNvPr id="241667" name="Rectangle 3"/>
          <p:cNvSpPr>
            <a:spLocks noGrp="1" noChangeArrowheads="1"/>
          </p:cNvSpPr>
          <p:nvPr>
            <p:ph idx="1"/>
          </p:nvPr>
        </p:nvSpPr>
        <p:spPr>
          <a:xfrm>
            <a:off x="1474765" y="1815898"/>
            <a:ext cx="7273925" cy="4724400"/>
          </a:xfrm>
        </p:spPr>
        <p:txBody>
          <a:bodyPr/>
          <a:lstStyle/>
          <a:p>
            <a:r>
              <a:rPr lang="en-US" dirty="0">
                <a:ea typeface="ＭＳ Ｐゴシック" panose="020B0600070205080204" pitchFamily="34" charset="-128"/>
              </a:rPr>
              <a:t>Integrate your work after each task.</a:t>
            </a:r>
          </a:p>
          <a:p>
            <a:pPr lvl="1"/>
            <a:r>
              <a:rPr lang="en-US" dirty="0">
                <a:ea typeface="ＭＳ Ｐゴシック" panose="020B0600070205080204" pitchFamily="34" charset="-128"/>
              </a:rPr>
              <a:t>Start with official “release”</a:t>
            </a:r>
          </a:p>
          <a:p>
            <a:pPr lvl="1"/>
            <a:r>
              <a:rPr lang="en-US" dirty="0">
                <a:ea typeface="ＭＳ Ｐゴシック" panose="020B0600070205080204" pitchFamily="34" charset="-128"/>
              </a:rPr>
              <a:t>Once task is completed, integrate changes with current official release.</a:t>
            </a:r>
          </a:p>
          <a:p>
            <a:r>
              <a:rPr lang="en-US" dirty="0">
                <a:ea typeface="ＭＳ Ｐゴシック" panose="020B0600070205080204" pitchFamily="34" charset="-128"/>
              </a:rPr>
              <a:t>All unit tests must run after integration</a:t>
            </a:r>
          </a:p>
          <a:p>
            <a:endParaRPr lang="en-US" dirty="0">
              <a:ea typeface="ＭＳ Ｐゴシック" panose="020B0600070205080204" pitchFamily="34" charset="-128"/>
            </a:endParaRPr>
          </a:p>
          <a:p>
            <a:r>
              <a:rPr lang="en-US" dirty="0">
                <a:ea typeface="ＭＳ Ｐゴシック" panose="020B0600070205080204" pitchFamily="34" charset="-128"/>
              </a:rPr>
              <a:t>Good tool support:</a:t>
            </a:r>
          </a:p>
          <a:p>
            <a:pPr lvl="1"/>
            <a:r>
              <a:rPr lang="en-US" dirty="0">
                <a:ea typeface="ＭＳ Ｐゴシック" panose="020B0600070205080204" pitchFamily="34" charset="-128"/>
              </a:rPr>
              <a:t>Hudson, </a:t>
            </a:r>
            <a:r>
              <a:rPr lang="en-US" dirty="0" err="1">
                <a:ea typeface="ＭＳ Ｐゴシック" panose="020B0600070205080204" pitchFamily="34" charset="-128"/>
              </a:rPr>
              <a:t>CruiseControl</a:t>
            </a:r>
            <a:endParaRPr lang="en-US" dirty="0">
              <a:ea typeface="ＭＳ Ｐゴシック" panose="020B0600070205080204" pitchFamily="34" charset="-128"/>
            </a:endParaRPr>
          </a:p>
        </p:txBody>
      </p:sp>
      <p:sp>
        <p:nvSpPr>
          <p:cNvPr id="78854" name="Line 4"/>
          <p:cNvSpPr>
            <a:spLocks noChangeShapeType="1"/>
          </p:cNvSpPr>
          <p:nvPr/>
        </p:nvSpPr>
        <p:spPr bwMode="auto">
          <a:xfrm>
            <a:off x="9296400" y="2971800"/>
            <a:ext cx="0" cy="3124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78855" name="Line 5"/>
          <p:cNvSpPr>
            <a:spLocks noChangeShapeType="1"/>
          </p:cNvSpPr>
          <p:nvPr/>
        </p:nvSpPr>
        <p:spPr bwMode="auto">
          <a:xfrm>
            <a:off x="9296400" y="3200400"/>
            <a:ext cx="22860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78856" name="Line 6"/>
          <p:cNvSpPr>
            <a:spLocks noChangeShapeType="1"/>
          </p:cNvSpPr>
          <p:nvPr/>
        </p:nvSpPr>
        <p:spPr bwMode="auto">
          <a:xfrm>
            <a:off x="9525000" y="3429000"/>
            <a:ext cx="0" cy="685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78857" name="Line 7"/>
          <p:cNvSpPr>
            <a:spLocks noChangeShapeType="1"/>
          </p:cNvSpPr>
          <p:nvPr/>
        </p:nvSpPr>
        <p:spPr bwMode="auto">
          <a:xfrm flipH="1">
            <a:off x="9296400" y="4114800"/>
            <a:ext cx="228600" cy="152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78858" name="Line 8"/>
          <p:cNvSpPr>
            <a:spLocks noChangeShapeType="1"/>
          </p:cNvSpPr>
          <p:nvPr/>
        </p:nvSpPr>
        <p:spPr bwMode="auto">
          <a:xfrm>
            <a:off x="9296400" y="4419600"/>
            <a:ext cx="22860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78859" name="Line 9"/>
          <p:cNvSpPr>
            <a:spLocks noChangeShapeType="1"/>
          </p:cNvSpPr>
          <p:nvPr/>
        </p:nvSpPr>
        <p:spPr bwMode="auto">
          <a:xfrm>
            <a:off x="9525000" y="4648200"/>
            <a:ext cx="0" cy="685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78860" name="Line 10"/>
          <p:cNvSpPr>
            <a:spLocks noChangeShapeType="1"/>
          </p:cNvSpPr>
          <p:nvPr/>
        </p:nvSpPr>
        <p:spPr bwMode="auto">
          <a:xfrm flipH="1">
            <a:off x="9296400" y="5334000"/>
            <a:ext cx="228600" cy="152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78861" name="Line 11"/>
          <p:cNvSpPr>
            <a:spLocks noChangeShapeType="1"/>
          </p:cNvSpPr>
          <p:nvPr/>
        </p:nvSpPr>
        <p:spPr bwMode="auto">
          <a:xfrm flipH="1">
            <a:off x="9067800" y="3657600"/>
            <a:ext cx="228600" cy="152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78862" name="Line 12"/>
          <p:cNvSpPr>
            <a:spLocks noChangeShapeType="1"/>
          </p:cNvSpPr>
          <p:nvPr/>
        </p:nvSpPr>
        <p:spPr bwMode="auto">
          <a:xfrm>
            <a:off x="9067800" y="3810000"/>
            <a:ext cx="0" cy="1066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78863" name="Line 13"/>
          <p:cNvSpPr>
            <a:spLocks noChangeShapeType="1"/>
          </p:cNvSpPr>
          <p:nvPr/>
        </p:nvSpPr>
        <p:spPr bwMode="auto">
          <a:xfrm>
            <a:off x="9067800" y="4876800"/>
            <a:ext cx="228600" cy="152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79773337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6" name="Rectangle 2"/>
          <p:cNvSpPr>
            <a:spLocks noGrp="1" noChangeArrowheads="1"/>
          </p:cNvSpPr>
          <p:nvPr>
            <p:ph type="title"/>
          </p:nvPr>
        </p:nvSpPr>
        <p:spPr/>
        <p:txBody>
          <a:bodyPr/>
          <a:lstStyle/>
          <a:p>
            <a:r>
              <a:rPr lang="en-US">
                <a:ea typeface="ＭＳ Ｐゴシック" panose="020B0600070205080204" pitchFamily="34" charset="-128"/>
              </a:rPr>
              <a:t>XP: Pair programming</a:t>
            </a:r>
          </a:p>
        </p:txBody>
      </p:sp>
      <p:sp>
        <p:nvSpPr>
          <p:cNvPr id="79877" name="Rectangle 3"/>
          <p:cNvSpPr>
            <a:spLocks noGrp="1" noChangeArrowheads="1"/>
          </p:cNvSpPr>
          <p:nvPr>
            <p:ph idx="1"/>
          </p:nvPr>
        </p:nvSpPr>
        <p:spPr/>
        <p:txBody>
          <a:bodyPr/>
          <a:lstStyle/>
          <a:p>
            <a:pPr marL="533400" indent="-533400"/>
            <a:r>
              <a:rPr lang="en-US">
                <a:ea typeface="ＭＳ Ｐゴシック" panose="020B0600070205080204" pitchFamily="34" charset="-128"/>
              </a:rPr>
              <a:t>Pilot and copilot metaphor</a:t>
            </a:r>
          </a:p>
          <a:p>
            <a:pPr marL="914400" lvl="1" indent="-457200"/>
            <a:r>
              <a:rPr lang="en-US">
                <a:ea typeface="ＭＳ Ｐゴシック" panose="020B0600070205080204" pitchFamily="34" charset="-128"/>
              </a:rPr>
              <a:t>Or driver and navigator</a:t>
            </a:r>
          </a:p>
          <a:p>
            <a:pPr marL="533400" indent="-533400"/>
            <a:r>
              <a:rPr lang="en-US">
                <a:ea typeface="ＭＳ Ｐゴシック" panose="020B0600070205080204" pitchFamily="34" charset="-128"/>
              </a:rPr>
              <a:t>Pilot types, copilot monitors high-level issues</a:t>
            </a:r>
          </a:p>
          <a:p>
            <a:pPr marL="914400" lvl="1" indent="-457200">
              <a:buFontTx/>
              <a:buChar char="•"/>
            </a:pPr>
            <a:r>
              <a:rPr lang="en-US">
                <a:ea typeface="ＭＳ Ｐゴシック" panose="020B0600070205080204" pitchFamily="34" charset="-128"/>
              </a:rPr>
              <a:t>simplicity, integration with other components, assumptions being made implicitly</a:t>
            </a:r>
          </a:p>
          <a:p>
            <a:pPr marL="533400" indent="-533400"/>
            <a:r>
              <a:rPr lang="en-US">
                <a:ea typeface="ＭＳ Ｐゴシック" panose="020B0600070205080204" pitchFamily="34" charset="-128"/>
              </a:rPr>
              <a:t>Disagreements point early to design problems</a:t>
            </a:r>
          </a:p>
          <a:p>
            <a:pPr marL="533400" indent="-533400"/>
            <a:r>
              <a:rPr lang="en-US">
                <a:ea typeface="ＭＳ Ｐゴシック" panose="020B0600070205080204" pitchFamily="34" charset="-128"/>
              </a:rPr>
              <a:t>Pairs are shuffled periodically</a:t>
            </a:r>
          </a:p>
        </p:txBody>
      </p:sp>
    </p:spTree>
    <p:extLst>
      <p:ext uri="{BB962C8B-B14F-4D97-AF65-F5344CB8AC3E}">
        <p14:creationId xmlns:p14="http://schemas.microsoft.com/office/powerpoint/2010/main" val="319401073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00" name="Rectangle 2"/>
          <p:cNvSpPr>
            <a:spLocks noGrp="1" noChangeArrowheads="1"/>
          </p:cNvSpPr>
          <p:nvPr>
            <p:ph type="title"/>
          </p:nvPr>
        </p:nvSpPr>
        <p:spPr/>
        <p:txBody>
          <a:bodyPr/>
          <a:lstStyle/>
          <a:p>
            <a:r>
              <a:rPr lang="en-US">
                <a:ea typeface="ＭＳ Ｐゴシック" panose="020B0600070205080204" pitchFamily="34" charset="-128"/>
              </a:rPr>
              <a:t>Pair programming</a:t>
            </a:r>
          </a:p>
        </p:txBody>
      </p:sp>
      <p:pic>
        <p:nvPicPr>
          <p:cNvPr id="80901" name="Picture 3" descr="dilbert20031828970109"/>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1519881" y="1782134"/>
            <a:ext cx="9609672" cy="3840190"/>
          </a:xfrm>
        </p:spPr>
      </p:pic>
    </p:spTree>
    <p:extLst>
      <p:ext uri="{BB962C8B-B14F-4D97-AF65-F5344CB8AC3E}">
        <p14:creationId xmlns:p14="http://schemas.microsoft.com/office/powerpoint/2010/main" val="343310215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4" name="Rectangle 2"/>
          <p:cNvSpPr>
            <a:spLocks noGrp="1" noChangeArrowheads="1"/>
          </p:cNvSpPr>
          <p:nvPr>
            <p:ph type="title"/>
          </p:nvPr>
        </p:nvSpPr>
        <p:spPr/>
        <p:txBody>
          <a:bodyPr/>
          <a:lstStyle/>
          <a:p>
            <a:r>
              <a:rPr lang="en-US">
                <a:ea typeface="ＭＳ Ｐゴシック" panose="020B0600070205080204" pitchFamily="34" charset="-128"/>
              </a:rPr>
              <a:t>Benefits of Pair Programming</a:t>
            </a:r>
          </a:p>
        </p:txBody>
      </p:sp>
      <p:sp>
        <p:nvSpPr>
          <p:cNvPr id="180227" name="Rectangle 3"/>
          <p:cNvSpPr>
            <a:spLocks noGrp="1" noChangeArrowheads="1"/>
          </p:cNvSpPr>
          <p:nvPr>
            <p:ph idx="1"/>
          </p:nvPr>
        </p:nvSpPr>
        <p:spPr/>
        <p:txBody>
          <a:bodyPr/>
          <a:lstStyle/>
          <a:p>
            <a:r>
              <a:rPr lang="en-US">
                <a:ea typeface="ＭＳ Ｐゴシック" panose="020B0600070205080204" pitchFamily="34" charset="-128"/>
              </a:rPr>
              <a:t>Results in better code</a:t>
            </a:r>
          </a:p>
          <a:p>
            <a:pPr lvl="1"/>
            <a:r>
              <a:rPr lang="en-US">
                <a:ea typeface="ＭＳ Ｐゴシック" panose="020B0600070205080204" pitchFamily="34" charset="-128"/>
              </a:rPr>
              <a:t>instant and complete and pleasant code review</a:t>
            </a:r>
          </a:p>
          <a:p>
            <a:pPr lvl="1"/>
            <a:r>
              <a:rPr lang="en-US">
                <a:ea typeface="ＭＳ Ｐゴシック" panose="020B0600070205080204" pitchFamily="34" charset="-128"/>
              </a:rPr>
              <a:t>copilot can think about big-picture</a:t>
            </a:r>
          </a:p>
          <a:p>
            <a:r>
              <a:rPr lang="en-US">
                <a:ea typeface="ＭＳ Ｐゴシック" panose="020B0600070205080204" pitchFamily="34" charset="-128"/>
              </a:rPr>
              <a:t>Reduces risk</a:t>
            </a:r>
          </a:p>
          <a:p>
            <a:pPr lvl="1"/>
            <a:r>
              <a:rPr lang="en-US">
                <a:ea typeface="ＭＳ Ｐゴシック" panose="020B0600070205080204" pitchFamily="34" charset="-128"/>
              </a:rPr>
              <a:t>collective understanding of design/code</a:t>
            </a:r>
          </a:p>
          <a:p>
            <a:r>
              <a:rPr lang="en-US">
                <a:ea typeface="ＭＳ Ｐゴシック" panose="020B0600070205080204" pitchFamily="34" charset="-128"/>
              </a:rPr>
              <a:t>Improves focus and productivity</a:t>
            </a:r>
          </a:p>
          <a:p>
            <a:pPr lvl="1"/>
            <a:r>
              <a:rPr lang="en-US">
                <a:ea typeface="ＭＳ Ｐゴシック" panose="020B0600070205080204" pitchFamily="34" charset="-128"/>
              </a:rPr>
              <a:t>instant source of advice</a:t>
            </a:r>
          </a:p>
          <a:p>
            <a:r>
              <a:rPr lang="en-US">
                <a:ea typeface="ＭＳ Ｐゴシック" panose="020B0600070205080204" pitchFamily="34" charset="-128"/>
              </a:rPr>
              <a:t>Knowledge and skill migration</a:t>
            </a:r>
          </a:p>
          <a:p>
            <a:pPr lvl="1"/>
            <a:r>
              <a:rPr lang="en-US">
                <a:ea typeface="ＭＳ Ｐゴシック" panose="020B0600070205080204" pitchFamily="34" charset="-128"/>
              </a:rPr>
              <a:t>good habits spread</a:t>
            </a:r>
          </a:p>
        </p:txBody>
      </p:sp>
    </p:spTree>
    <p:extLst>
      <p:ext uri="{BB962C8B-B14F-4D97-AF65-F5344CB8AC3E}">
        <p14:creationId xmlns:p14="http://schemas.microsoft.com/office/powerpoint/2010/main" val="3445320777"/>
      </p:ext>
    </p:extLst>
  </p:cSld>
  <p:clrMapOvr>
    <a:masterClrMapping/>
  </p:clrMapOvr>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8" name="Rectangle 2"/>
          <p:cNvSpPr>
            <a:spLocks noGrp="1" noChangeArrowheads="1"/>
          </p:cNvSpPr>
          <p:nvPr>
            <p:ph type="title"/>
          </p:nvPr>
        </p:nvSpPr>
        <p:spPr/>
        <p:txBody>
          <a:bodyPr/>
          <a:lstStyle/>
          <a:p>
            <a:r>
              <a:rPr lang="en-US">
                <a:ea typeface="ＭＳ Ｐゴシック" panose="020B0600070205080204" pitchFamily="34" charset="-128"/>
              </a:rPr>
              <a:t>Why Some Programmers Resist Pairing ?</a:t>
            </a:r>
          </a:p>
        </p:txBody>
      </p:sp>
      <p:sp>
        <p:nvSpPr>
          <p:cNvPr id="181251" name="Rectangle 3"/>
          <p:cNvSpPr>
            <a:spLocks noGrp="1" noChangeArrowheads="1"/>
          </p:cNvSpPr>
          <p:nvPr>
            <p:ph idx="1"/>
          </p:nvPr>
        </p:nvSpPr>
        <p:spPr/>
        <p:txBody>
          <a:bodyPr/>
          <a:lstStyle/>
          <a:p>
            <a:r>
              <a:rPr lang="en-US">
                <a:ea typeface="ＭＳ Ｐゴシック" panose="020B0600070205080204" pitchFamily="34" charset="-128"/>
              </a:rPr>
              <a:t>“Will slow me down”</a:t>
            </a:r>
          </a:p>
          <a:p>
            <a:pPr lvl="1"/>
            <a:r>
              <a:rPr lang="en-US">
                <a:ea typeface="ＭＳ Ｐゴシック" panose="020B0600070205080204" pitchFamily="34" charset="-128"/>
              </a:rPr>
              <a:t>Even the best hacker can learn something from even the lowliest programmer</a:t>
            </a:r>
          </a:p>
          <a:p>
            <a:r>
              <a:rPr lang="en-US">
                <a:ea typeface="ＭＳ Ｐゴシック" panose="020B0600070205080204" pitchFamily="34" charset="-128"/>
              </a:rPr>
              <a:t>Afraid to show you are not a genius</a:t>
            </a:r>
          </a:p>
          <a:p>
            <a:pPr lvl="1"/>
            <a:r>
              <a:rPr lang="en-US">
                <a:ea typeface="ＭＳ Ｐゴシック" panose="020B0600070205080204" pitchFamily="34" charset="-128"/>
              </a:rPr>
              <a:t>Neither is your partner</a:t>
            </a:r>
          </a:p>
          <a:p>
            <a:pPr lvl="1"/>
            <a:r>
              <a:rPr lang="en-US">
                <a:ea typeface="ＭＳ Ｐゴシック" panose="020B0600070205080204" pitchFamily="34" charset="-128"/>
              </a:rPr>
              <a:t>Best way to learn</a:t>
            </a:r>
          </a:p>
        </p:txBody>
      </p:sp>
    </p:spTree>
    <p:extLst>
      <p:ext uri="{BB962C8B-B14F-4D97-AF65-F5344CB8AC3E}">
        <p14:creationId xmlns:p14="http://schemas.microsoft.com/office/powerpoint/2010/main" val="3093911135"/>
      </p:ext>
    </p:extLst>
  </p:cSld>
  <p:clrMapOvr>
    <a:masterClrMapping/>
  </p:clrMapOvr>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2" name="Rectangle 2"/>
          <p:cNvSpPr>
            <a:spLocks noGrp="1" noChangeArrowheads="1"/>
          </p:cNvSpPr>
          <p:nvPr>
            <p:ph type="title"/>
          </p:nvPr>
        </p:nvSpPr>
        <p:spPr/>
        <p:txBody>
          <a:bodyPr/>
          <a:lstStyle/>
          <a:p>
            <a:r>
              <a:rPr lang="en-US" dirty="0">
                <a:ea typeface="ＭＳ Ｐゴシック" panose="020B0600070205080204" pitchFamily="34" charset="-128"/>
              </a:rPr>
              <a:t>Why Some Managers Resist Pairing?</a:t>
            </a:r>
          </a:p>
        </p:txBody>
      </p:sp>
      <p:sp>
        <p:nvSpPr>
          <p:cNvPr id="83973" name="Rectangle 3"/>
          <p:cNvSpPr>
            <a:spLocks noGrp="1" noChangeArrowheads="1"/>
          </p:cNvSpPr>
          <p:nvPr>
            <p:ph idx="1"/>
          </p:nvPr>
        </p:nvSpPr>
        <p:spPr>
          <a:xfrm>
            <a:off x="1828800" y="1900307"/>
            <a:ext cx="8458200" cy="4724400"/>
          </a:xfrm>
        </p:spPr>
        <p:txBody>
          <a:bodyPr/>
          <a:lstStyle/>
          <a:p>
            <a:r>
              <a:rPr lang="en-US" dirty="0">
                <a:ea typeface="ＭＳ Ｐゴシック" panose="020B0600070205080204" pitchFamily="34" charset="-128"/>
              </a:rPr>
              <a:t>Myth: Inefficient use of personnel</a:t>
            </a:r>
          </a:p>
          <a:p>
            <a:pPr lvl="1"/>
            <a:r>
              <a:rPr lang="en-US" dirty="0">
                <a:ea typeface="ＭＳ Ｐゴシック" panose="020B0600070205080204" pitchFamily="34" charset="-128"/>
              </a:rPr>
              <a:t>That would be true if the most time consuming part of programming was typing !</a:t>
            </a:r>
          </a:p>
          <a:p>
            <a:pPr lvl="1"/>
            <a:r>
              <a:rPr lang="en-US" dirty="0">
                <a:ea typeface="ＭＳ Ｐゴシック" panose="020B0600070205080204" pitchFamily="34" charset="-128"/>
              </a:rPr>
              <a:t>15% increase in dev. cost, and same decrease in bugs</a:t>
            </a:r>
          </a:p>
          <a:p>
            <a:r>
              <a:rPr lang="en-US" dirty="0">
                <a:ea typeface="ＭＳ Ｐゴシック" panose="020B0600070205080204" pitchFamily="34" charset="-128"/>
              </a:rPr>
              <a:t>Resistance from developers</a:t>
            </a:r>
          </a:p>
          <a:p>
            <a:pPr lvl="1"/>
            <a:r>
              <a:rPr lang="en-US" dirty="0">
                <a:ea typeface="ＭＳ Ｐゴシック" panose="020B0600070205080204" pitchFamily="34" charset="-128"/>
              </a:rPr>
              <a:t>Ask them to experiment for a short time</a:t>
            </a:r>
          </a:p>
          <a:p>
            <a:pPr lvl="1"/>
            <a:r>
              <a:rPr lang="en-US" dirty="0">
                <a:ea typeface="ＭＳ Ｐゴシック" panose="020B0600070205080204" pitchFamily="34" charset="-128"/>
              </a:rPr>
              <a:t>Find people who want to pair </a:t>
            </a:r>
          </a:p>
        </p:txBody>
      </p:sp>
    </p:spTree>
    <p:extLst>
      <p:ext uri="{BB962C8B-B14F-4D97-AF65-F5344CB8AC3E}">
        <p14:creationId xmlns:p14="http://schemas.microsoft.com/office/powerpoint/2010/main" val="2129784429"/>
      </p:ext>
    </p:extLst>
  </p:cSld>
  <p:clrMapOvr>
    <a:masterClrMapping/>
  </p:clrMapOvr>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6" name="Rectangle 2"/>
          <p:cNvSpPr>
            <a:spLocks noGrp="1" noChangeArrowheads="1"/>
          </p:cNvSpPr>
          <p:nvPr>
            <p:ph type="title"/>
          </p:nvPr>
        </p:nvSpPr>
        <p:spPr/>
        <p:txBody>
          <a:bodyPr/>
          <a:lstStyle/>
          <a:p>
            <a:r>
              <a:rPr lang="en-US">
                <a:ea typeface="ＭＳ Ｐゴシック" panose="020B0600070205080204" pitchFamily="34" charset="-128"/>
              </a:rPr>
              <a:t>Evaluation and Planning</a:t>
            </a:r>
          </a:p>
        </p:txBody>
      </p:sp>
      <p:sp>
        <p:nvSpPr>
          <p:cNvPr id="84997" name="Rectangle 3"/>
          <p:cNvSpPr>
            <a:spLocks noGrp="1" noChangeArrowheads="1"/>
          </p:cNvSpPr>
          <p:nvPr>
            <p:ph idx="1"/>
          </p:nvPr>
        </p:nvSpPr>
        <p:spPr/>
        <p:txBody>
          <a:bodyPr/>
          <a:lstStyle/>
          <a:p>
            <a:r>
              <a:rPr lang="en-US">
                <a:ea typeface="ＭＳ Ｐゴシック" panose="020B0600070205080204" pitchFamily="34" charset="-128"/>
              </a:rPr>
              <a:t>Run acceptance tests</a:t>
            </a:r>
          </a:p>
          <a:p>
            <a:r>
              <a:rPr lang="en-US">
                <a:ea typeface="ＭＳ Ｐゴシック" panose="020B0600070205080204" pitchFamily="34" charset="-128"/>
              </a:rPr>
              <a:t>Assess what was completed</a:t>
            </a:r>
          </a:p>
          <a:p>
            <a:pPr lvl="1"/>
            <a:r>
              <a:rPr lang="en-US">
                <a:ea typeface="ＭＳ Ｐゴシック" panose="020B0600070205080204" pitchFamily="34" charset="-128"/>
              </a:rPr>
              <a:t>How many stories ?</a:t>
            </a:r>
          </a:p>
          <a:p>
            <a:r>
              <a:rPr lang="en-US">
                <a:ea typeface="ＭＳ Ｐゴシック" panose="020B0600070205080204" pitchFamily="34" charset="-128"/>
              </a:rPr>
              <a:t>Discuss problems that came up</a:t>
            </a:r>
          </a:p>
          <a:p>
            <a:pPr lvl="1"/>
            <a:r>
              <a:rPr lang="en-US">
                <a:ea typeface="ＭＳ Ｐゴシック" panose="020B0600070205080204" pitchFamily="34" charset="-128"/>
              </a:rPr>
              <a:t>Both technical and team issues</a:t>
            </a:r>
          </a:p>
          <a:p>
            <a:r>
              <a:rPr lang="en-US">
                <a:ea typeface="ＭＳ Ｐゴシック" panose="020B0600070205080204" pitchFamily="34" charset="-128"/>
              </a:rPr>
              <a:t>Compute the speed of the team</a:t>
            </a:r>
          </a:p>
          <a:p>
            <a:r>
              <a:rPr lang="en-US">
                <a:ea typeface="ＭＳ Ｐゴシック" panose="020B0600070205080204" pitchFamily="34" charset="-128"/>
              </a:rPr>
              <a:t>Re-estimate remaining user stories</a:t>
            </a:r>
          </a:p>
          <a:p>
            <a:r>
              <a:rPr lang="en-US">
                <a:ea typeface="ＭＳ Ｐゴシック" panose="020B0600070205080204" pitchFamily="34" charset="-128"/>
              </a:rPr>
              <a:t>Plan with the client next iteration  </a:t>
            </a:r>
          </a:p>
        </p:txBody>
      </p:sp>
    </p:spTree>
    <p:extLst>
      <p:ext uri="{BB962C8B-B14F-4D97-AF65-F5344CB8AC3E}">
        <p14:creationId xmlns:p14="http://schemas.microsoft.com/office/powerpoint/2010/main" val="1104006249"/>
      </p:ext>
    </p:extLst>
  </p:cSld>
  <p:clrMapOvr>
    <a:masterClrMapping/>
  </p:clrMapOvr>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20" name="Rectangle 2"/>
          <p:cNvSpPr>
            <a:spLocks noGrp="1" noChangeArrowheads="1"/>
          </p:cNvSpPr>
          <p:nvPr>
            <p:ph type="title"/>
          </p:nvPr>
        </p:nvSpPr>
        <p:spPr/>
        <p:txBody>
          <a:bodyPr/>
          <a:lstStyle/>
          <a:p>
            <a:r>
              <a:rPr lang="en-US">
                <a:ea typeface="ＭＳ Ｐゴシック" panose="020B0600070205080204" pitchFamily="34" charset="-128"/>
              </a:rPr>
              <a:t>XP Practices</a:t>
            </a:r>
          </a:p>
        </p:txBody>
      </p:sp>
      <p:sp>
        <p:nvSpPr>
          <p:cNvPr id="62469" name="Rectangle 3"/>
          <p:cNvSpPr>
            <a:spLocks noGrp="1" noChangeArrowheads="1"/>
          </p:cNvSpPr>
          <p:nvPr>
            <p:ph sz="half" idx="1"/>
          </p:nvPr>
        </p:nvSpPr>
        <p:spPr/>
        <p:txBody>
          <a:bodyPr/>
          <a:lstStyle/>
          <a:p>
            <a:r>
              <a:rPr lang="en-US" sz="2400">
                <a:ea typeface="ＭＳ Ｐゴシック" panose="020B0600070205080204" pitchFamily="34" charset="-128"/>
              </a:rPr>
              <a:t>On-site customer</a:t>
            </a:r>
          </a:p>
          <a:p>
            <a:r>
              <a:rPr lang="en-US" sz="2400">
                <a:ea typeface="ＭＳ Ｐゴシック" panose="020B0600070205080204" pitchFamily="34" charset="-128"/>
              </a:rPr>
              <a:t>The Planning Game</a:t>
            </a:r>
          </a:p>
          <a:p>
            <a:r>
              <a:rPr lang="en-US" sz="2400">
                <a:ea typeface="ＭＳ Ｐゴシック" panose="020B0600070205080204" pitchFamily="34" charset="-128"/>
              </a:rPr>
              <a:t>Small releases</a:t>
            </a:r>
          </a:p>
          <a:p>
            <a:r>
              <a:rPr lang="en-US" sz="2400">
                <a:ea typeface="ＭＳ Ｐゴシック" panose="020B0600070205080204" pitchFamily="34" charset="-128"/>
              </a:rPr>
              <a:t>Testing</a:t>
            </a:r>
          </a:p>
          <a:p>
            <a:r>
              <a:rPr lang="en-US" sz="2400">
                <a:ea typeface="ＭＳ Ｐゴシック" panose="020B0600070205080204" pitchFamily="34" charset="-128"/>
              </a:rPr>
              <a:t>Simple design</a:t>
            </a:r>
          </a:p>
          <a:p>
            <a:r>
              <a:rPr lang="en-US" sz="2400">
                <a:ea typeface="ＭＳ Ｐゴシック" panose="020B0600070205080204" pitchFamily="34" charset="-128"/>
              </a:rPr>
              <a:t>Refactoring</a:t>
            </a:r>
          </a:p>
          <a:p>
            <a:endParaRPr lang="en-US" sz="2400">
              <a:ea typeface="ＭＳ Ｐゴシック" panose="020B0600070205080204" pitchFamily="34" charset="-128"/>
            </a:endParaRPr>
          </a:p>
        </p:txBody>
      </p:sp>
      <p:sp>
        <p:nvSpPr>
          <p:cNvPr id="62470" name="Rectangle 4"/>
          <p:cNvSpPr>
            <a:spLocks noGrp="1" noChangeArrowheads="1"/>
          </p:cNvSpPr>
          <p:nvPr>
            <p:ph sz="half" idx="2"/>
          </p:nvPr>
        </p:nvSpPr>
        <p:spPr/>
        <p:txBody>
          <a:bodyPr/>
          <a:lstStyle/>
          <a:p>
            <a:r>
              <a:rPr lang="en-US" sz="2400">
                <a:ea typeface="ＭＳ Ｐゴシック" panose="020B0600070205080204" pitchFamily="34" charset="-128"/>
              </a:rPr>
              <a:t>Metaphor</a:t>
            </a:r>
          </a:p>
          <a:p>
            <a:r>
              <a:rPr lang="en-US" sz="2400">
                <a:ea typeface="ＭＳ Ｐゴシック" panose="020B0600070205080204" pitchFamily="34" charset="-128"/>
              </a:rPr>
              <a:t>Pair programming</a:t>
            </a:r>
          </a:p>
          <a:p>
            <a:r>
              <a:rPr lang="en-US" sz="2400">
                <a:ea typeface="ＭＳ Ｐゴシック" panose="020B0600070205080204" pitchFamily="34" charset="-128"/>
              </a:rPr>
              <a:t>Collective ownership</a:t>
            </a:r>
          </a:p>
          <a:p>
            <a:r>
              <a:rPr lang="en-US" sz="2400">
                <a:ea typeface="ＭＳ Ｐゴシック" panose="020B0600070205080204" pitchFamily="34" charset="-128"/>
              </a:rPr>
              <a:t>Continuous integration</a:t>
            </a:r>
          </a:p>
          <a:p>
            <a:r>
              <a:rPr lang="en-US" sz="2400">
                <a:ea typeface="ＭＳ Ｐゴシック" panose="020B0600070205080204" pitchFamily="34" charset="-128"/>
              </a:rPr>
              <a:t>40-hour week</a:t>
            </a:r>
          </a:p>
          <a:p>
            <a:r>
              <a:rPr lang="en-US" sz="2400">
                <a:ea typeface="ＭＳ Ｐゴシック" panose="020B0600070205080204" pitchFamily="34" charset="-128"/>
              </a:rPr>
              <a:t>Coding standards</a:t>
            </a:r>
          </a:p>
          <a:p>
            <a:endParaRPr lang="en-US" sz="2400">
              <a:ea typeface="ＭＳ Ｐゴシック" panose="020B0600070205080204" pitchFamily="34" charset="-128"/>
            </a:endParaRPr>
          </a:p>
        </p:txBody>
      </p:sp>
    </p:spTree>
    <p:extLst>
      <p:ext uri="{BB962C8B-B14F-4D97-AF65-F5344CB8AC3E}">
        <p14:creationId xmlns:p14="http://schemas.microsoft.com/office/powerpoint/2010/main" val="959266506"/>
      </p:ext>
    </p:extLst>
  </p:cSld>
  <p:clrMapOvr>
    <a:masterClrMapping/>
  </p:clrMapOvr>
  <p:transition/>
</p:sld>
</file>

<file path=ppt/slides/slide7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044" name="Rectangle 2"/>
          <p:cNvSpPr>
            <a:spLocks noGrp="1" noChangeArrowheads="1"/>
          </p:cNvSpPr>
          <p:nvPr>
            <p:ph type="title"/>
          </p:nvPr>
        </p:nvSpPr>
        <p:spPr/>
        <p:txBody>
          <a:bodyPr/>
          <a:lstStyle/>
          <a:p>
            <a:r>
              <a:rPr lang="en-US">
                <a:ea typeface="ＭＳ Ｐゴシック" panose="020B0600070205080204" pitchFamily="34" charset="-128"/>
              </a:rPr>
              <a:t>What’s Different About XP</a:t>
            </a:r>
          </a:p>
        </p:txBody>
      </p:sp>
      <p:sp>
        <p:nvSpPr>
          <p:cNvPr id="202755" name="Rectangle 3"/>
          <p:cNvSpPr>
            <a:spLocks noGrp="1" noChangeArrowheads="1"/>
          </p:cNvSpPr>
          <p:nvPr>
            <p:ph idx="1"/>
          </p:nvPr>
        </p:nvSpPr>
        <p:spPr/>
        <p:txBody>
          <a:bodyPr/>
          <a:lstStyle/>
          <a:p>
            <a:pPr marL="285750" indent="-285750"/>
            <a:r>
              <a:rPr lang="en-US">
                <a:ea typeface="ＭＳ Ｐゴシック" panose="020B0600070205080204" pitchFamily="34" charset="-128"/>
              </a:rPr>
              <a:t>No specialized analysts, architects, programmers, testers, and integrators</a:t>
            </a:r>
          </a:p>
          <a:p>
            <a:pPr marL="685800" lvl="1" indent="-228600"/>
            <a:r>
              <a:rPr lang="en-US">
                <a:ea typeface="ＭＳ Ｐゴシック" panose="020B0600070205080204" pitchFamily="34" charset="-128"/>
              </a:rPr>
              <a:t> every XP programmer participates in all of these critical activities every day. </a:t>
            </a:r>
          </a:p>
          <a:p>
            <a:pPr marL="685800" lvl="1" indent="-228600"/>
            <a:endParaRPr lang="en-US">
              <a:ea typeface="ＭＳ Ｐゴシック" panose="020B0600070205080204" pitchFamily="34" charset="-128"/>
            </a:endParaRPr>
          </a:p>
          <a:p>
            <a:pPr marL="285750" indent="-285750"/>
            <a:r>
              <a:rPr lang="en-US">
                <a:ea typeface="ＭＳ Ｐゴシック" panose="020B0600070205080204" pitchFamily="34" charset="-128"/>
              </a:rPr>
              <a:t>No complete up-front analysis and design</a:t>
            </a:r>
          </a:p>
          <a:p>
            <a:pPr marL="685800" lvl="1" indent="-228600"/>
            <a:r>
              <a:rPr lang="en-US">
                <a:ea typeface="ＭＳ Ｐゴシック" panose="020B0600070205080204" pitchFamily="34" charset="-128"/>
              </a:rPr>
              <a:t> start with a quick analysis of the system</a:t>
            </a:r>
          </a:p>
          <a:p>
            <a:pPr marL="685800" lvl="1" indent="-228600"/>
            <a:r>
              <a:rPr lang="en-US">
                <a:ea typeface="ＭＳ Ｐゴシック" panose="020B0600070205080204" pitchFamily="34" charset="-128"/>
              </a:rPr>
              <a:t> team continues to make analysis and design decisions throughout development. </a:t>
            </a:r>
          </a:p>
        </p:txBody>
      </p:sp>
    </p:spTree>
    <p:extLst>
      <p:ext uri="{BB962C8B-B14F-4D97-AF65-F5344CB8AC3E}">
        <p14:creationId xmlns:p14="http://schemas.microsoft.com/office/powerpoint/2010/main" val="13129975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2"/>
          <p:cNvSpPr>
            <a:spLocks noGrp="1" noChangeArrowheads="1"/>
          </p:cNvSpPr>
          <p:nvPr>
            <p:ph type="title"/>
          </p:nvPr>
        </p:nvSpPr>
        <p:spPr/>
        <p:txBody>
          <a:bodyPr/>
          <a:lstStyle/>
          <a:p>
            <a:r>
              <a:rPr lang="en-US">
                <a:ea typeface="ＭＳ Ｐゴシック" panose="020B0600070205080204" pitchFamily="34" charset="-128"/>
              </a:rPr>
              <a:t>4. Implementation</a:t>
            </a:r>
          </a:p>
        </p:txBody>
      </p:sp>
      <p:sp>
        <p:nvSpPr>
          <p:cNvPr id="76803" name="Rectangle 3"/>
          <p:cNvSpPr>
            <a:spLocks noGrp="1" noChangeArrowheads="1"/>
          </p:cNvSpPr>
          <p:nvPr>
            <p:ph type="body" sz="half" idx="1"/>
          </p:nvPr>
        </p:nvSpPr>
        <p:spPr/>
        <p:txBody>
          <a:bodyPr/>
          <a:lstStyle/>
          <a:p>
            <a:pPr>
              <a:lnSpc>
                <a:spcPct val="90000"/>
              </a:lnSpc>
            </a:pPr>
            <a:r>
              <a:rPr lang="en-US" sz="2400">
                <a:ea typeface="ＭＳ Ｐゴシック" panose="020B0600070205080204" pitchFamily="34" charset="-128"/>
              </a:rPr>
              <a:t>Code up the design</a:t>
            </a:r>
          </a:p>
          <a:p>
            <a:pPr>
              <a:lnSpc>
                <a:spcPct val="90000"/>
              </a:lnSpc>
            </a:pPr>
            <a:endParaRPr lang="en-US" sz="2400">
              <a:ea typeface="ＭＳ Ｐゴシック" panose="020B0600070205080204" pitchFamily="34" charset="-128"/>
            </a:endParaRPr>
          </a:p>
          <a:p>
            <a:pPr>
              <a:lnSpc>
                <a:spcPct val="90000"/>
              </a:lnSpc>
            </a:pPr>
            <a:r>
              <a:rPr lang="en-US" sz="2400">
                <a:ea typeface="ＭＳ Ｐゴシック" panose="020B0600070205080204" pitchFamily="34" charset="-128"/>
              </a:rPr>
              <a:t>First, make a plan</a:t>
            </a:r>
          </a:p>
          <a:p>
            <a:pPr lvl="1">
              <a:lnSpc>
                <a:spcPct val="90000"/>
              </a:lnSpc>
            </a:pPr>
            <a:r>
              <a:rPr lang="en-US" sz="2000">
                <a:ea typeface="ＭＳ Ｐゴシック" panose="020B0600070205080204" pitchFamily="34" charset="-128"/>
              </a:rPr>
              <a:t>The order in which things will be done</a:t>
            </a:r>
          </a:p>
          <a:p>
            <a:pPr lvl="1">
              <a:lnSpc>
                <a:spcPct val="90000"/>
              </a:lnSpc>
            </a:pPr>
            <a:r>
              <a:rPr lang="en-US" sz="2000">
                <a:ea typeface="ＭＳ Ｐゴシック" panose="020B0600070205080204" pitchFamily="34" charset="-128"/>
              </a:rPr>
              <a:t>Usually by priority</a:t>
            </a:r>
          </a:p>
          <a:p>
            <a:pPr lvl="1">
              <a:lnSpc>
                <a:spcPct val="90000"/>
              </a:lnSpc>
            </a:pPr>
            <a:r>
              <a:rPr lang="en-US" sz="2000">
                <a:ea typeface="ＭＳ Ｐゴシック" panose="020B0600070205080204" pitchFamily="34" charset="-128"/>
              </a:rPr>
              <a:t>Also for testability</a:t>
            </a:r>
          </a:p>
          <a:p>
            <a:pPr lvl="1">
              <a:lnSpc>
                <a:spcPct val="90000"/>
              </a:lnSpc>
            </a:pPr>
            <a:endParaRPr lang="en-US" sz="2000">
              <a:ea typeface="ＭＳ Ｐゴシック" panose="020B0600070205080204" pitchFamily="34" charset="-128"/>
            </a:endParaRPr>
          </a:p>
          <a:p>
            <a:pPr>
              <a:lnSpc>
                <a:spcPct val="90000"/>
              </a:lnSpc>
            </a:pPr>
            <a:r>
              <a:rPr lang="en-US" sz="2400">
                <a:ea typeface="ＭＳ Ｐゴシック" panose="020B0600070205080204" pitchFamily="34" charset="-128"/>
              </a:rPr>
              <a:t>Test each module</a:t>
            </a:r>
          </a:p>
        </p:txBody>
      </p:sp>
      <p:sp>
        <p:nvSpPr>
          <p:cNvPr id="76805" name="AutoShape 5"/>
          <p:cNvSpPr>
            <a:spLocks noChangeArrowheads="1"/>
          </p:cNvSpPr>
          <p:nvPr/>
        </p:nvSpPr>
        <p:spPr bwMode="auto">
          <a:xfrm flipV="1">
            <a:off x="7162800" y="2133600"/>
            <a:ext cx="1676400" cy="1219200"/>
          </a:xfrm>
          <a:prstGeom prst="triangle">
            <a:avLst>
              <a:gd name="adj" fmla="val 50000"/>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76806" name="AutoShape 6"/>
          <p:cNvSpPr>
            <a:spLocks noChangeArrowheads="1"/>
          </p:cNvSpPr>
          <p:nvPr/>
        </p:nvSpPr>
        <p:spPr bwMode="auto">
          <a:xfrm>
            <a:off x="7086600" y="4724400"/>
            <a:ext cx="1676400" cy="1143000"/>
          </a:xfrm>
          <a:prstGeom prst="triangle">
            <a:avLst>
              <a:gd name="adj" fmla="val 50000"/>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76807" name="AutoShape 7"/>
          <p:cNvSpPr>
            <a:spLocks noChangeArrowheads="1"/>
          </p:cNvSpPr>
          <p:nvPr/>
        </p:nvSpPr>
        <p:spPr bwMode="auto">
          <a:xfrm rot="3802291">
            <a:off x="6274594" y="4012407"/>
            <a:ext cx="1335088" cy="1235075"/>
          </a:xfrm>
          <a:prstGeom prst="triangle">
            <a:avLst>
              <a:gd name="adj" fmla="val 50000"/>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76808" name="AutoShape 8"/>
          <p:cNvSpPr>
            <a:spLocks noChangeArrowheads="1"/>
          </p:cNvSpPr>
          <p:nvPr/>
        </p:nvSpPr>
        <p:spPr bwMode="auto">
          <a:xfrm rot="17797709" flipH="1">
            <a:off x="8524082" y="3972720"/>
            <a:ext cx="1331913" cy="1311275"/>
          </a:xfrm>
          <a:prstGeom prst="triangle">
            <a:avLst>
              <a:gd name="adj" fmla="val 50000"/>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76809" name="AutoShape 9"/>
          <p:cNvSpPr>
            <a:spLocks noChangeArrowheads="1"/>
          </p:cNvSpPr>
          <p:nvPr/>
        </p:nvSpPr>
        <p:spPr bwMode="auto">
          <a:xfrm rot="17797709" flipV="1">
            <a:off x="6214269" y="2853531"/>
            <a:ext cx="1295400" cy="1227138"/>
          </a:xfrm>
          <a:prstGeom prst="triangle">
            <a:avLst>
              <a:gd name="adj" fmla="val 44750"/>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76810" name="AutoShape 10"/>
          <p:cNvSpPr>
            <a:spLocks noChangeArrowheads="1"/>
          </p:cNvSpPr>
          <p:nvPr/>
        </p:nvSpPr>
        <p:spPr bwMode="auto">
          <a:xfrm rot="3802291" flipH="1" flipV="1">
            <a:off x="8498682" y="2626519"/>
            <a:ext cx="1371600" cy="1300163"/>
          </a:xfrm>
          <a:prstGeom prst="triangle">
            <a:avLst>
              <a:gd name="adj" fmla="val 48042"/>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Tree>
    <p:extLst>
      <p:ext uri="{BB962C8B-B14F-4D97-AF65-F5344CB8AC3E}">
        <p14:creationId xmlns:p14="http://schemas.microsoft.com/office/powerpoint/2010/main" val="17936959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6805"/>
                                        </p:tgtEl>
                                        <p:attrNameLst>
                                          <p:attrName>style.visibility</p:attrName>
                                        </p:attrNameLst>
                                      </p:cBhvr>
                                      <p:to>
                                        <p:strVal val="visible"/>
                                      </p:to>
                                    </p:set>
                                    <p:animEffect transition="in" filter="checkerboard(across)">
                                      <p:cBhvr>
                                        <p:cTn id="7" dur="500"/>
                                        <p:tgtEl>
                                          <p:spTgt spid="76805"/>
                                        </p:tgtEl>
                                      </p:cBhvr>
                                    </p:animEffect>
                                  </p:childTnLst>
                                </p:cTn>
                              </p:par>
                            </p:childTnLst>
                          </p:cTn>
                        </p:par>
                        <p:par>
                          <p:cTn id="8" fill="hold" nodeType="afterGroup">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76806"/>
                                        </p:tgtEl>
                                        <p:attrNameLst>
                                          <p:attrName>style.visibility</p:attrName>
                                        </p:attrNameLst>
                                      </p:cBhvr>
                                      <p:to>
                                        <p:strVal val="visible"/>
                                      </p:to>
                                    </p:set>
                                    <p:animEffect transition="in" filter="checkerboard(across)">
                                      <p:cBhvr>
                                        <p:cTn id="11" dur="500"/>
                                        <p:tgtEl>
                                          <p:spTgt spid="76806"/>
                                        </p:tgtEl>
                                      </p:cBhvr>
                                    </p:animEffect>
                                  </p:childTnLst>
                                </p:cTn>
                              </p:par>
                            </p:childTnLst>
                          </p:cTn>
                        </p:par>
                        <p:par>
                          <p:cTn id="12" fill="hold" nodeType="afterGroup">
                            <p:stCondLst>
                              <p:cond delay="1000"/>
                            </p:stCondLst>
                            <p:childTnLst>
                              <p:par>
                                <p:cTn id="13" presetID="5" presetClass="entr" presetSubtype="10" fill="hold" grpId="0" nodeType="afterEffect">
                                  <p:stCondLst>
                                    <p:cond delay="0"/>
                                  </p:stCondLst>
                                  <p:childTnLst>
                                    <p:set>
                                      <p:cBhvr>
                                        <p:cTn id="14" dur="1" fill="hold">
                                          <p:stCondLst>
                                            <p:cond delay="0"/>
                                          </p:stCondLst>
                                        </p:cTn>
                                        <p:tgtEl>
                                          <p:spTgt spid="76807"/>
                                        </p:tgtEl>
                                        <p:attrNameLst>
                                          <p:attrName>style.visibility</p:attrName>
                                        </p:attrNameLst>
                                      </p:cBhvr>
                                      <p:to>
                                        <p:strVal val="visible"/>
                                      </p:to>
                                    </p:set>
                                    <p:animEffect transition="in" filter="checkerboard(across)">
                                      <p:cBhvr>
                                        <p:cTn id="15" dur="500"/>
                                        <p:tgtEl>
                                          <p:spTgt spid="76807"/>
                                        </p:tgtEl>
                                      </p:cBhvr>
                                    </p:animEffect>
                                  </p:childTnLst>
                                </p:cTn>
                              </p:par>
                            </p:childTnLst>
                          </p:cTn>
                        </p:par>
                        <p:par>
                          <p:cTn id="16" fill="hold" nodeType="afterGroup">
                            <p:stCondLst>
                              <p:cond delay="1500"/>
                            </p:stCondLst>
                            <p:childTnLst>
                              <p:par>
                                <p:cTn id="17" presetID="5" presetClass="entr" presetSubtype="10" fill="hold" grpId="0" nodeType="afterEffect">
                                  <p:stCondLst>
                                    <p:cond delay="0"/>
                                  </p:stCondLst>
                                  <p:childTnLst>
                                    <p:set>
                                      <p:cBhvr>
                                        <p:cTn id="18" dur="1" fill="hold">
                                          <p:stCondLst>
                                            <p:cond delay="0"/>
                                          </p:stCondLst>
                                        </p:cTn>
                                        <p:tgtEl>
                                          <p:spTgt spid="76808"/>
                                        </p:tgtEl>
                                        <p:attrNameLst>
                                          <p:attrName>style.visibility</p:attrName>
                                        </p:attrNameLst>
                                      </p:cBhvr>
                                      <p:to>
                                        <p:strVal val="visible"/>
                                      </p:to>
                                    </p:set>
                                    <p:animEffect transition="in" filter="checkerboard(across)">
                                      <p:cBhvr>
                                        <p:cTn id="19" dur="500"/>
                                        <p:tgtEl>
                                          <p:spTgt spid="76808"/>
                                        </p:tgtEl>
                                      </p:cBhvr>
                                    </p:animEffect>
                                  </p:childTnLst>
                                </p:cTn>
                              </p:par>
                            </p:childTnLst>
                          </p:cTn>
                        </p:par>
                        <p:par>
                          <p:cTn id="20" fill="hold" nodeType="afterGroup">
                            <p:stCondLst>
                              <p:cond delay="2000"/>
                            </p:stCondLst>
                            <p:childTnLst>
                              <p:par>
                                <p:cTn id="21" presetID="9" presetClass="entr" presetSubtype="0" fill="hold" grpId="0" nodeType="afterEffect">
                                  <p:stCondLst>
                                    <p:cond delay="0"/>
                                  </p:stCondLst>
                                  <p:childTnLst>
                                    <p:set>
                                      <p:cBhvr>
                                        <p:cTn id="22" dur="1" fill="hold">
                                          <p:stCondLst>
                                            <p:cond delay="0"/>
                                          </p:stCondLst>
                                        </p:cTn>
                                        <p:tgtEl>
                                          <p:spTgt spid="76809"/>
                                        </p:tgtEl>
                                        <p:attrNameLst>
                                          <p:attrName>style.visibility</p:attrName>
                                        </p:attrNameLst>
                                      </p:cBhvr>
                                      <p:to>
                                        <p:strVal val="visible"/>
                                      </p:to>
                                    </p:set>
                                    <p:animEffect transition="in" filter="dissolve">
                                      <p:cBhvr>
                                        <p:cTn id="23" dur="500"/>
                                        <p:tgtEl>
                                          <p:spTgt spid="76809"/>
                                        </p:tgtEl>
                                      </p:cBhvr>
                                    </p:animEffect>
                                  </p:childTnLst>
                                </p:cTn>
                              </p:par>
                            </p:childTnLst>
                          </p:cTn>
                        </p:par>
                        <p:par>
                          <p:cTn id="24" fill="hold" nodeType="afterGroup">
                            <p:stCondLst>
                              <p:cond delay="2500"/>
                            </p:stCondLst>
                            <p:childTnLst>
                              <p:par>
                                <p:cTn id="25" presetID="14" presetClass="entr" presetSubtype="10" fill="hold" grpId="0" nodeType="afterEffect">
                                  <p:stCondLst>
                                    <p:cond delay="0"/>
                                  </p:stCondLst>
                                  <p:childTnLst>
                                    <p:set>
                                      <p:cBhvr>
                                        <p:cTn id="26" dur="1" fill="hold">
                                          <p:stCondLst>
                                            <p:cond delay="0"/>
                                          </p:stCondLst>
                                        </p:cTn>
                                        <p:tgtEl>
                                          <p:spTgt spid="76810"/>
                                        </p:tgtEl>
                                        <p:attrNameLst>
                                          <p:attrName>style.visibility</p:attrName>
                                        </p:attrNameLst>
                                      </p:cBhvr>
                                      <p:to>
                                        <p:strVal val="visible"/>
                                      </p:to>
                                    </p:set>
                                    <p:animEffect transition="in" filter="randombar(horizontal)">
                                      <p:cBhvr>
                                        <p:cTn id="27" dur="500"/>
                                        <p:tgtEl>
                                          <p:spTgt spid="7681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76803">
                                            <p:txEl>
                                              <p:pRg st="0" end="0"/>
                                            </p:txEl>
                                          </p:spTgt>
                                        </p:tgtEl>
                                        <p:attrNameLst>
                                          <p:attrName>style.visibility</p:attrName>
                                        </p:attrNameLst>
                                      </p:cBhvr>
                                      <p:to>
                                        <p:strVal val="visible"/>
                                      </p:to>
                                    </p:set>
                                  </p:childTnLst>
                                </p:cTn>
                              </p:par>
                            </p:childTnLst>
                          </p:cTn>
                        </p:par>
                      </p:childTnLst>
                    </p:cTn>
                  </p:par>
                  <p:par>
                    <p:cTn id="32" fill="hold" nodeType="clickPar">
                      <p:stCondLst>
                        <p:cond delay="indefinite"/>
                      </p:stCondLst>
                      <p:childTnLst>
                        <p:par>
                          <p:cTn id="33" fill="hold" nodeType="withGroup">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76803">
                                            <p:txEl>
                                              <p:pRg st="2" end="2"/>
                                            </p:txEl>
                                          </p:spTgt>
                                        </p:tgtEl>
                                        <p:attrNameLst>
                                          <p:attrName>style.visibility</p:attrName>
                                        </p:attrNameLst>
                                      </p:cBhvr>
                                      <p:to>
                                        <p:strVal val="visible"/>
                                      </p:to>
                                    </p:set>
                                  </p:childTnLst>
                                </p:cTn>
                              </p:par>
                              <p:par>
                                <p:cTn id="36" presetID="1" presetClass="entr" presetSubtype="0" fill="hold" grpId="0" nodeType="withEffect">
                                  <p:stCondLst>
                                    <p:cond delay="0"/>
                                  </p:stCondLst>
                                  <p:childTnLst>
                                    <p:set>
                                      <p:cBhvr>
                                        <p:cTn id="37" dur="1" fill="hold">
                                          <p:stCondLst>
                                            <p:cond delay="0"/>
                                          </p:stCondLst>
                                        </p:cTn>
                                        <p:tgtEl>
                                          <p:spTgt spid="76803">
                                            <p:txEl>
                                              <p:pRg st="3" end="3"/>
                                            </p:txEl>
                                          </p:spTgt>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76803">
                                            <p:txEl>
                                              <p:pRg st="4" end="4"/>
                                            </p:txEl>
                                          </p:spTgt>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76803">
                                            <p:txEl>
                                              <p:pRg st="5" end="5"/>
                                            </p:txEl>
                                          </p:spTgt>
                                        </p:tgtEl>
                                        <p:attrNameLst>
                                          <p:attrName>style.visibility</p:attrName>
                                        </p:attrNameLst>
                                      </p:cBhvr>
                                      <p:to>
                                        <p:strVal val="visible"/>
                                      </p:to>
                                    </p:set>
                                  </p:childTnLst>
                                </p:cTn>
                              </p:par>
                            </p:childTnLst>
                          </p:cTn>
                        </p:par>
                      </p:childTnLst>
                    </p:cTn>
                  </p:par>
                  <p:par>
                    <p:cTn id="42" fill="hold" nodeType="clickPar">
                      <p:stCondLst>
                        <p:cond delay="indefinite"/>
                      </p:stCondLst>
                      <p:childTnLst>
                        <p:par>
                          <p:cTn id="43" fill="hold" nodeType="withGroup">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7680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3" grpId="0" build="p"/>
      <p:bldP spid="76805" grpId="0" animBg="1"/>
      <p:bldP spid="76806" grpId="0" animBg="1"/>
      <p:bldP spid="76807" grpId="0" animBg="1"/>
      <p:bldP spid="76808" grpId="0" animBg="1"/>
      <p:bldP spid="76809" grpId="0" animBg="1"/>
      <p:bldP spid="76810" grpId="0" animBg="1"/>
    </p:bldLst>
  </p:timing>
</p:sld>
</file>

<file path=ppt/slides/slide8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068" name="Rectangle 2"/>
          <p:cNvSpPr>
            <a:spLocks noGrp="1" noChangeArrowheads="1"/>
          </p:cNvSpPr>
          <p:nvPr>
            <p:ph type="title"/>
          </p:nvPr>
        </p:nvSpPr>
        <p:spPr/>
        <p:txBody>
          <a:bodyPr/>
          <a:lstStyle/>
          <a:p>
            <a:r>
              <a:rPr lang="en-US">
                <a:ea typeface="ＭＳ Ｐゴシック" panose="020B0600070205080204" pitchFamily="34" charset="-128"/>
              </a:rPr>
              <a:t>What’s Different About XP</a:t>
            </a:r>
          </a:p>
        </p:txBody>
      </p:sp>
      <p:sp>
        <p:nvSpPr>
          <p:cNvPr id="88069" name="Rectangle 3"/>
          <p:cNvSpPr>
            <a:spLocks noGrp="1" noChangeArrowheads="1"/>
          </p:cNvSpPr>
          <p:nvPr>
            <p:ph idx="1"/>
          </p:nvPr>
        </p:nvSpPr>
        <p:spPr/>
        <p:txBody>
          <a:bodyPr/>
          <a:lstStyle/>
          <a:p>
            <a:pPr marL="285750" indent="-285750"/>
            <a:r>
              <a:rPr lang="en-US">
                <a:ea typeface="ＭＳ Ｐゴシック" panose="020B0600070205080204" pitchFamily="34" charset="-128"/>
              </a:rPr>
              <a:t>Develop infrastructure and frameworks as you develop your application</a:t>
            </a:r>
          </a:p>
          <a:p>
            <a:pPr marL="685800" lvl="1" indent="-228600"/>
            <a:r>
              <a:rPr lang="en-US">
                <a:ea typeface="ＭＳ Ｐゴシック" panose="020B0600070205080204" pitchFamily="34" charset="-128"/>
              </a:rPr>
              <a:t>not up-front</a:t>
            </a:r>
          </a:p>
          <a:p>
            <a:pPr marL="685800" lvl="1" indent="-228600"/>
            <a:r>
              <a:rPr lang="en-US">
                <a:ea typeface="ＭＳ Ｐゴシック" panose="020B0600070205080204" pitchFamily="34" charset="-128"/>
              </a:rPr>
              <a:t>quickly delivering business value is the driver of XP projects. </a:t>
            </a:r>
          </a:p>
          <a:p>
            <a:pPr marL="285750" indent="-285750">
              <a:buNone/>
            </a:pPr>
            <a:endParaRPr lang="en-US">
              <a:ea typeface="ＭＳ Ｐゴシック" panose="020B0600070205080204" pitchFamily="34" charset="-128"/>
            </a:endParaRPr>
          </a:p>
        </p:txBody>
      </p:sp>
    </p:spTree>
    <p:extLst>
      <p:ext uri="{BB962C8B-B14F-4D97-AF65-F5344CB8AC3E}">
        <p14:creationId xmlns:p14="http://schemas.microsoft.com/office/powerpoint/2010/main" val="222427673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Rectangle 2"/>
          <p:cNvSpPr>
            <a:spLocks noGrp="1" noChangeArrowheads="1"/>
          </p:cNvSpPr>
          <p:nvPr>
            <p:ph type="title"/>
          </p:nvPr>
        </p:nvSpPr>
        <p:spPr/>
        <p:txBody>
          <a:bodyPr/>
          <a:lstStyle/>
          <a:p>
            <a:r>
              <a:rPr lang="en-US">
                <a:ea typeface="ＭＳ Ｐゴシック" panose="020B0600070205080204" pitchFamily="34" charset="-128"/>
              </a:rPr>
              <a:t>When to (Not) Use XP</a:t>
            </a:r>
          </a:p>
        </p:txBody>
      </p:sp>
      <p:sp>
        <p:nvSpPr>
          <p:cNvPr id="67589" name="Rectangle 3"/>
          <p:cNvSpPr>
            <a:spLocks noGrp="1" noChangeArrowheads="1"/>
          </p:cNvSpPr>
          <p:nvPr>
            <p:ph idx="1"/>
          </p:nvPr>
        </p:nvSpPr>
        <p:spPr/>
        <p:txBody>
          <a:bodyPr/>
          <a:lstStyle/>
          <a:p>
            <a:r>
              <a:rPr lang="en-US">
                <a:ea typeface="ＭＳ Ｐゴシック" panose="020B0600070205080204" pitchFamily="34" charset="-128"/>
              </a:rPr>
              <a:t>Use for: </a:t>
            </a:r>
          </a:p>
          <a:p>
            <a:pPr lvl="1"/>
            <a:r>
              <a:rPr lang="en-US">
                <a:ea typeface="ＭＳ Ｐゴシック" panose="020B0600070205080204" pitchFamily="34" charset="-128"/>
              </a:rPr>
              <a:t>A dynamic project done in small teams (2-10 people)</a:t>
            </a:r>
          </a:p>
          <a:p>
            <a:pPr lvl="1"/>
            <a:r>
              <a:rPr lang="en-US">
                <a:ea typeface="ＭＳ Ｐゴシック" panose="020B0600070205080204" pitchFamily="34" charset="-128"/>
              </a:rPr>
              <a:t>Projects with requirements prone to change</a:t>
            </a:r>
          </a:p>
          <a:p>
            <a:pPr lvl="1"/>
            <a:r>
              <a:rPr lang="en-US">
                <a:ea typeface="ＭＳ Ｐゴシック" panose="020B0600070205080204" pitchFamily="34" charset="-128"/>
              </a:rPr>
              <a:t>Have a customer available</a:t>
            </a:r>
          </a:p>
          <a:p>
            <a:r>
              <a:rPr lang="en-US">
                <a:ea typeface="ＭＳ Ｐゴシック" panose="020B0600070205080204" pitchFamily="34" charset="-128"/>
              </a:rPr>
              <a:t>Do not use when: </a:t>
            </a:r>
          </a:p>
          <a:p>
            <a:pPr lvl="1"/>
            <a:r>
              <a:rPr lang="en-US">
                <a:ea typeface="ＭＳ Ｐゴシック" panose="020B0600070205080204" pitchFamily="34" charset="-128"/>
              </a:rPr>
              <a:t>Requirements are truly known and fixed</a:t>
            </a:r>
          </a:p>
          <a:p>
            <a:pPr lvl="1"/>
            <a:r>
              <a:rPr lang="en-US">
                <a:ea typeface="ＭＳ Ｐゴシック" panose="020B0600070205080204" pitchFamily="34" charset="-128"/>
              </a:rPr>
              <a:t>Cost of late changes is very high </a:t>
            </a:r>
          </a:p>
          <a:p>
            <a:pPr lvl="1"/>
            <a:r>
              <a:rPr lang="en-US">
                <a:ea typeface="ＭＳ Ｐゴシック" panose="020B0600070205080204" pitchFamily="34" charset="-128"/>
              </a:rPr>
              <a:t>Your customer is not available (e.g., space probe)</a:t>
            </a:r>
          </a:p>
        </p:txBody>
      </p:sp>
    </p:spTree>
    <p:extLst>
      <p:ext uri="{BB962C8B-B14F-4D97-AF65-F5344CB8AC3E}">
        <p14:creationId xmlns:p14="http://schemas.microsoft.com/office/powerpoint/2010/main" val="4211924135"/>
      </p:ext>
    </p:extLst>
  </p:cSld>
  <p:clrMapOvr>
    <a:masterClrMapping/>
  </p:clrMapOvr>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itle 1"/>
          <p:cNvSpPr>
            <a:spLocks noGrp="1"/>
          </p:cNvSpPr>
          <p:nvPr>
            <p:ph type="title"/>
          </p:nvPr>
        </p:nvSpPr>
        <p:spPr/>
        <p:txBody>
          <a:bodyPr/>
          <a:lstStyle/>
          <a:p>
            <a:r>
              <a:rPr lang="en-US">
                <a:ea typeface="ＭＳ Ｐゴシック" panose="020B0600070205080204" pitchFamily="34" charset="-128"/>
              </a:rPr>
              <a:t>What can go wrong?</a:t>
            </a:r>
          </a:p>
        </p:txBody>
      </p:sp>
      <p:sp>
        <p:nvSpPr>
          <p:cNvPr id="90115" name="Content Placeholder 2"/>
          <p:cNvSpPr>
            <a:spLocks noGrp="1"/>
          </p:cNvSpPr>
          <p:nvPr>
            <p:ph idx="1"/>
          </p:nvPr>
        </p:nvSpPr>
        <p:spPr/>
        <p:txBody>
          <a:bodyPr/>
          <a:lstStyle/>
          <a:p>
            <a:r>
              <a:rPr lang="en-US">
                <a:ea typeface="ＭＳ Ｐゴシック" panose="020B0600070205080204" pitchFamily="34" charset="-128"/>
              </a:rPr>
              <a:t>Requirements defined incrementally</a:t>
            </a:r>
          </a:p>
          <a:p>
            <a:pPr lvl="1"/>
            <a:r>
              <a:rPr lang="en-US">
                <a:ea typeface="ＭＳ Ｐゴシック" panose="020B0600070205080204" pitchFamily="34" charset="-128"/>
              </a:rPr>
              <a:t>Can lead to rework or scope creep</a:t>
            </a:r>
          </a:p>
          <a:p>
            <a:pPr lvl="1"/>
            <a:endParaRPr lang="en-US">
              <a:ea typeface="ＭＳ Ｐゴシック" panose="020B0600070205080204" pitchFamily="34" charset="-128"/>
            </a:endParaRPr>
          </a:p>
          <a:p>
            <a:r>
              <a:rPr lang="en-US">
                <a:ea typeface="ＭＳ Ｐゴシック" panose="020B0600070205080204" pitchFamily="34" charset="-128"/>
              </a:rPr>
              <a:t>Design is on the fly</a:t>
            </a:r>
          </a:p>
          <a:p>
            <a:pPr lvl="1"/>
            <a:r>
              <a:rPr lang="en-US">
                <a:ea typeface="ＭＳ Ｐゴシック" panose="020B0600070205080204" pitchFamily="34" charset="-128"/>
              </a:rPr>
              <a:t>Can lead to significant redesign</a:t>
            </a:r>
          </a:p>
          <a:p>
            <a:pPr lvl="1"/>
            <a:endParaRPr lang="en-US">
              <a:ea typeface="ＭＳ Ｐゴシック" panose="020B0600070205080204" pitchFamily="34" charset="-128"/>
            </a:endParaRPr>
          </a:p>
          <a:p>
            <a:r>
              <a:rPr lang="en-US">
                <a:ea typeface="ＭＳ Ｐゴシック" panose="020B0600070205080204" pitchFamily="34" charset="-128"/>
              </a:rPr>
              <a:t>Customer representative</a:t>
            </a:r>
          </a:p>
          <a:p>
            <a:pPr lvl="1"/>
            <a:r>
              <a:rPr lang="en-US">
                <a:ea typeface="ＭＳ Ｐゴシック" panose="020B0600070205080204" pitchFamily="34" charset="-128"/>
              </a:rPr>
              <a:t>Single point of failure</a:t>
            </a:r>
          </a:p>
          <a:p>
            <a:pPr lvl="1"/>
            <a:r>
              <a:rPr lang="en-US">
                <a:ea typeface="ＭＳ Ｐゴシック" panose="020B0600070205080204" pitchFamily="34" charset="-128"/>
              </a:rPr>
              <a:t>Frequent meetings can be costly</a:t>
            </a:r>
          </a:p>
        </p:txBody>
      </p:sp>
    </p:spTree>
    <p:extLst>
      <p:ext uri="{BB962C8B-B14F-4D97-AF65-F5344CB8AC3E}">
        <p14:creationId xmlns:p14="http://schemas.microsoft.com/office/powerpoint/2010/main" val="54579045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0" name="Rectangle 2"/>
          <p:cNvSpPr>
            <a:spLocks noGrp="1" noChangeArrowheads="1"/>
          </p:cNvSpPr>
          <p:nvPr>
            <p:ph type="title"/>
          </p:nvPr>
        </p:nvSpPr>
        <p:spPr/>
        <p:txBody>
          <a:bodyPr/>
          <a:lstStyle/>
          <a:p>
            <a:r>
              <a:rPr lang="en-US">
                <a:ea typeface="ＭＳ Ｐゴシック" panose="020B0600070205080204" pitchFamily="34" charset="-128"/>
              </a:rPr>
              <a:t>Conclusion: XP</a:t>
            </a:r>
          </a:p>
        </p:txBody>
      </p:sp>
      <p:sp>
        <p:nvSpPr>
          <p:cNvPr id="91141" name="Rectangle 3"/>
          <p:cNvSpPr>
            <a:spLocks noGrp="1" noChangeArrowheads="1"/>
          </p:cNvSpPr>
          <p:nvPr>
            <p:ph idx="1"/>
          </p:nvPr>
        </p:nvSpPr>
        <p:spPr/>
        <p:txBody>
          <a:bodyPr/>
          <a:lstStyle/>
          <a:p>
            <a:pPr>
              <a:lnSpc>
                <a:spcPct val="90000"/>
              </a:lnSpc>
            </a:pPr>
            <a:r>
              <a:rPr lang="en-US">
                <a:ea typeface="ＭＳ Ｐゴシック" panose="020B0600070205080204" pitchFamily="34" charset="-128"/>
              </a:rPr>
              <a:t>Extreme Programming is an incremental software process designed to cope with change</a:t>
            </a:r>
          </a:p>
          <a:p>
            <a:pPr lvl="1">
              <a:lnSpc>
                <a:spcPct val="90000"/>
              </a:lnSpc>
              <a:buFontTx/>
              <a:buNone/>
            </a:pPr>
            <a:endParaRPr lang="en-US">
              <a:ea typeface="ＭＳ Ｐゴシック" panose="020B0600070205080204" pitchFamily="34" charset="-128"/>
            </a:endParaRPr>
          </a:p>
          <a:p>
            <a:pPr>
              <a:lnSpc>
                <a:spcPct val="90000"/>
              </a:lnSpc>
            </a:pPr>
            <a:r>
              <a:rPr lang="en-US">
                <a:ea typeface="ＭＳ Ｐゴシック" panose="020B0600070205080204" pitchFamily="34" charset="-128"/>
              </a:rPr>
              <a:t>With XP you never miss a deadline; you just deliver less content</a:t>
            </a:r>
          </a:p>
        </p:txBody>
      </p:sp>
    </p:spTree>
    <p:extLst>
      <p:ext uri="{BB962C8B-B14F-4D97-AF65-F5344CB8AC3E}">
        <p14:creationId xmlns:p14="http://schemas.microsoft.com/office/powerpoint/2010/main" val="3590546715"/>
      </p:ext>
    </p:extLst>
  </p:cSld>
  <p:clrMapOvr>
    <a:masterClrMapping/>
  </p:clrMapOvr>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itle 1"/>
          <p:cNvSpPr>
            <a:spLocks noGrp="1"/>
          </p:cNvSpPr>
          <p:nvPr>
            <p:ph type="title"/>
          </p:nvPr>
        </p:nvSpPr>
        <p:spPr/>
        <p:txBody>
          <a:bodyPr/>
          <a:lstStyle/>
          <a:p>
            <a:r>
              <a:rPr lang="en-US">
                <a:ea typeface="ＭＳ Ｐゴシック" panose="020B0600070205080204" pitchFamily="34" charset="-128"/>
              </a:rPr>
              <a:t>Agile Software Development</a:t>
            </a:r>
          </a:p>
        </p:txBody>
      </p:sp>
      <p:sp>
        <p:nvSpPr>
          <p:cNvPr id="92163" name="Content Placeholder 2"/>
          <p:cNvSpPr>
            <a:spLocks noGrp="1"/>
          </p:cNvSpPr>
          <p:nvPr>
            <p:ph idx="1"/>
          </p:nvPr>
        </p:nvSpPr>
        <p:spPr/>
        <p:txBody>
          <a:bodyPr/>
          <a:lstStyle/>
          <a:p>
            <a:r>
              <a:rPr lang="en-US">
                <a:ea typeface="ＭＳ Ｐゴシック" panose="020B0600070205080204" pitchFamily="34" charset="-128"/>
              </a:rPr>
              <a:t>“Agile Manifesto” 2001</a:t>
            </a:r>
          </a:p>
          <a:p>
            <a:pPr>
              <a:buFontTx/>
              <a:buNone/>
            </a:pPr>
            <a:endParaRPr lang="en-US">
              <a:ea typeface="ＭＳ Ｐゴシック" panose="020B0600070205080204" pitchFamily="34" charset="-128"/>
            </a:endParaRPr>
          </a:p>
          <a:p>
            <a:endParaRPr lang="en-US">
              <a:ea typeface="ＭＳ Ｐゴシック" panose="020B0600070205080204" pitchFamily="34" charset="-128"/>
            </a:endParaRPr>
          </a:p>
          <a:p>
            <a:pPr>
              <a:buFontTx/>
              <a:buNone/>
            </a:pPr>
            <a:r>
              <a:rPr lang="en-US">
                <a:ea typeface="ＭＳ Ｐゴシック" panose="020B0600070205080204" pitchFamily="34" charset="-128"/>
              </a:rPr>
              <a:t>“Scrum” project management</a:t>
            </a:r>
          </a:p>
          <a:p>
            <a:pPr>
              <a:buFontTx/>
              <a:buNone/>
            </a:pPr>
            <a:r>
              <a:rPr lang="en-US">
                <a:ea typeface="ＭＳ Ｐゴシック" panose="020B0600070205080204" pitchFamily="34" charset="-128"/>
              </a:rPr>
              <a:t>+ Extreme programming engineering practice</a:t>
            </a:r>
          </a:p>
          <a:p>
            <a:pPr>
              <a:buFontTx/>
              <a:buNone/>
            </a:pPr>
            <a:endParaRPr lang="en-US">
              <a:ea typeface="ＭＳ Ｐゴシック" panose="020B0600070205080204" pitchFamily="34" charset="-128"/>
            </a:endParaRPr>
          </a:p>
          <a:p>
            <a:pPr>
              <a:buFontTx/>
              <a:buNone/>
            </a:pPr>
            <a:r>
              <a:rPr lang="en-US">
                <a:ea typeface="ＭＳ Ｐゴシック" panose="020B0600070205080204" pitchFamily="34" charset="-128"/>
              </a:rPr>
              <a:t>Build software incrementally, using short 1-4 week iterations</a:t>
            </a:r>
          </a:p>
          <a:p>
            <a:pPr>
              <a:buFontTx/>
              <a:buNone/>
            </a:pPr>
            <a:r>
              <a:rPr lang="en-US">
                <a:ea typeface="ＭＳ Ｐゴシック" panose="020B0600070205080204" pitchFamily="34" charset="-128"/>
              </a:rPr>
              <a:t>	Keep development aligned with changing needs</a:t>
            </a:r>
          </a:p>
        </p:txBody>
      </p:sp>
    </p:spTree>
    <p:extLst>
      <p:ext uri="{BB962C8B-B14F-4D97-AF65-F5344CB8AC3E}">
        <p14:creationId xmlns:p14="http://schemas.microsoft.com/office/powerpoint/2010/main" val="382169916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itle 1"/>
          <p:cNvSpPr>
            <a:spLocks noGrp="1"/>
          </p:cNvSpPr>
          <p:nvPr>
            <p:ph type="title"/>
          </p:nvPr>
        </p:nvSpPr>
        <p:spPr/>
        <p:txBody>
          <a:bodyPr/>
          <a:lstStyle/>
          <a:p>
            <a:r>
              <a:rPr lang="en-US">
                <a:ea typeface="ＭＳ Ｐゴシック" panose="020B0600070205080204" pitchFamily="34" charset="-128"/>
              </a:rPr>
              <a:t>Structure of Agile Team</a:t>
            </a:r>
          </a:p>
        </p:txBody>
      </p:sp>
      <p:sp>
        <p:nvSpPr>
          <p:cNvPr id="93187" name="Content Placeholder 2"/>
          <p:cNvSpPr>
            <a:spLocks noGrp="1"/>
          </p:cNvSpPr>
          <p:nvPr>
            <p:ph idx="1"/>
          </p:nvPr>
        </p:nvSpPr>
        <p:spPr/>
        <p:txBody>
          <a:bodyPr/>
          <a:lstStyle/>
          <a:p>
            <a:r>
              <a:rPr lang="en-US">
                <a:ea typeface="ＭＳ Ｐゴシック" panose="020B0600070205080204" pitchFamily="34" charset="-128"/>
              </a:rPr>
              <a:t>Cross functional team</a:t>
            </a:r>
          </a:p>
          <a:p>
            <a:pPr lvl="1"/>
            <a:r>
              <a:rPr lang="en-US">
                <a:ea typeface="ＭＳ Ｐゴシック" panose="020B0600070205080204" pitchFamily="34" charset="-128"/>
              </a:rPr>
              <a:t>Developers, testers, product owner, scrum master</a:t>
            </a:r>
          </a:p>
          <a:p>
            <a:pPr lvl="1"/>
            <a:endParaRPr lang="en-US">
              <a:ea typeface="ＭＳ Ｐゴシック" panose="020B0600070205080204" pitchFamily="34" charset="-128"/>
            </a:endParaRPr>
          </a:p>
          <a:p>
            <a:r>
              <a:rPr lang="en-US">
                <a:ea typeface="ＭＳ Ｐゴシック" panose="020B0600070205080204" pitchFamily="34" charset="-128"/>
              </a:rPr>
              <a:t>Product Owner: Drive product from business perspective</a:t>
            </a:r>
          </a:p>
          <a:p>
            <a:pPr lvl="1"/>
            <a:r>
              <a:rPr lang="en-US">
                <a:ea typeface="ＭＳ Ｐゴシック" panose="020B0600070205080204" pitchFamily="34" charset="-128"/>
              </a:rPr>
              <a:t>Define and prioritize requirements</a:t>
            </a:r>
          </a:p>
          <a:p>
            <a:pPr lvl="1"/>
            <a:r>
              <a:rPr lang="en-US">
                <a:ea typeface="ＭＳ Ｐゴシック" panose="020B0600070205080204" pitchFamily="34" charset="-128"/>
              </a:rPr>
              <a:t>Determine release date and content</a:t>
            </a:r>
          </a:p>
          <a:p>
            <a:pPr lvl="1"/>
            <a:r>
              <a:rPr lang="en-US">
                <a:ea typeface="ＭＳ Ｐゴシック" panose="020B0600070205080204" pitchFamily="34" charset="-128"/>
              </a:rPr>
              <a:t>Lead iteration and release planning meetings</a:t>
            </a:r>
          </a:p>
          <a:p>
            <a:pPr lvl="1"/>
            <a:r>
              <a:rPr lang="en-US">
                <a:ea typeface="ＭＳ Ｐゴシック" panose="020B0600070205080204" pitchFamily="34" charset="-128"/>
              </a:rPr>
              <a:t>Accept/reject work of each iteration</a:t>
            </a:r>
          </a:p>
        </p:txBody>
      </p:sp>
    </p:spTree>
    <p:extLst>
      <p:ext uri="{BB962C8B-B14F-4D97-AF65-F5344CB8AC3E}">
        <p14:creationId xmlns:p14="http://schemas.microsoft.com/office/powerpoint/2010/main" val="246430489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itle 1"/>
          <p:cNvSpPr>
            <a:spLocks noGrp="1"/>
          </p:cNvSpPr>
          <p:nvPr>
            <p:ph type="title"/>
          </p:nvPr>
        </p:nvSpPr>
        <p:spPr/>
        <p:txBody>
          <a:bodyPr/>
          <a:lstStyle/>
          <a:p>
            <a:r>
              <a:rPr lang="en-US">
                <a:ea typeface="ＭＳ Ｐゴシック" panose="020B0600070205080204" pitchFamily="34" charset="-128"/>
              </a:rPr>
              <a:t>Structure of Agile Team</a:t>
            </a:r>
          </a:p>
        </p:txBody>
      </p:sp>
      <p:sp>
        <p:nvSpPr>
          <p:cNvPr id="94211" name="Content Placeholder 2"/>
          <p:cNvSpPr>
            <a:spLocks noGrp="1"/>
          </p:cNvSpPr>
          <p:nvPr>
            <p:ph idx="1"/>
          </p:nvPr>
        </p:nvSpPr>
        <p:spPr/>
        <p:txBody>
          <a:bodyPr/>
          <a:lstStyle/>
          <a:p>
            <a:r>
              <a:rPr lang="en-US">
                <a:ea typeface="ＭＳ Ｐゴシック" panose="020B0600070205080204" pitchFamily="34" charset="-128"/>
              </a:rPr>
              <a:t>Cross functional team</a:t>
            </a:r>
          </a:p>
          <a:p>
            <a:pPr lvl="1"/>
            <a:r>
              <a:rPr lang="en-US">
                <a:ea typeface="ＭＳ Ｐゴシック" panose="020B0600070205080204" pitchFamily="34" charset="-128"/>
              </a:rPr>
              <a:t>Developers, testers, product owner, scrum master</a:t>
            </a:r>
          </a:p>
          <a:p>
            <a:pPr lvl="1"/>
            <a:endParaRPr lang="en-US">
              <a:ea typeface="ＭＳ Ｐゴシック" panose="020B0600070205080204" pitchFamily="34" charset="-128"/>
            </a:endParaRPr>
          </a:p>
          <a:p>
            <a:r>
              <a:rPr lang="en-US">
                <a:ea typeface="ＭＳ Ｐゴシック" panose="020B0600070205080204" pitchFamily="34" charset="-128"/>
              </a:rPr>
              <a:t>Scrum Master:Team leader who ensures team is fully productive</a:t>
            </a:r>
          </a:p>
          <a:p>
            <a:pPr lvl="1"/>
            <a:r>
              <a:rPr lang="en-US">
                <a:ea typeface="ＭＳ Ｐゴシック" panose="020B0600070205080204" pitchFamily="34" charset="-128"/>
              </a:rPr>
              <a:t>Enable close cooperation across roles</a:t>
            </a:r>
          </a:p>
          <a:p>
            <a:pPr lvl="1"/>
            <a:r>
              <a:rPr lang="en-US">
                <a:ea typeface="ＭＳ Ｐゴシック" panose="020B0600070205080204" pitchFamily="34" charset="-128"/>
              </a:rPr>
              <a:t>Remove blocks</a:t>
            </a:r>
          </a:p>
          <a:p>
            <a:pPr lvl="1"/>
            <a:r>
              <a:rPr lang="en-US">
                <a:ea typeface="ＭＳ Ｐゴシック" panose="020B0600070205080204" pitchFamily="34" charset="-128"/>
              </a:rPr>
              <a:t>Work with management to track progress</a:t>
            </a:r>
          </a:p>
          <a:p>
            <a:pPr lvl="1"/>
            <a:r>
              <a:rPr lang="en-US">
                <a:ea typeface="ＭＳ Ｐゴシック" panose="020B0600070205080204" pitchFamily="34" charset="-128"/>
              </a:rPr>
              <a:t>Lead the “inspect and adapt” processes</a:t>
            </a:r>
          </a:p>
        </p:txBody>
      </p:sp>
    </p:spTree>
    <p:extLst>
      <p:ext uri="{BB962C8B-B14F-4D97-AF65-F5344CB8AC3E}">
        <p14:creationId xmlns:p14="http://schemas.microsoft.com/office/powerpoint/2010/main" val="74362799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le 1"/>
          <p:cNvSpPr>
            <a:spLocks noGrp="1"/>
          </p:cNvSpPr>
          <p:nvPr>
            <p:ph type="title"/>
          </p:nvPr>
        </p:nvSpPr>
        <p:spPr/>
        <p:txBody>
          <a:bodyPr/>
          <a:lstStyle/>
          <a:p>
            <a:r>
              <a:rPr lang="en-US">
                <a:ea typeface="ＭＳ Ｐゴシック" panose="020B0600070205080204" pitchFamily="34" charset="-128"/>
              </a:rPr>
              <a:t>Iterations</a:t>
            </a:r>
          </a:p>
        </p:txBody>
      </p:sp>
      <p:sp>
        <p:nvSpPr>
          <p:cNvPr id="95235" name="Content Placeholder 2"/>
          <p:cNvSpPr>
            <a:spLocks noGrp="1"/>
          </p:cNvSpPr>
          <p:nvPr>
            <p:ph idx="1"/>
          </p:nvPr>
        </p:nvSpPr>
        <p:spPr/>
        <p:txBody>
          <a:bodyPr/>
          <a:lstStyle/>
          <a:p>
            <a:r>
              <a:rPr lang="en-US">
                <a:ea typeface="ＭＳ Ｐゴシック" panose="020B0600070205080204" pitchFamily="34" charset="-128"/>
              </a:rPr>
              <a:t>Team works in iterations to deliver user stories</a:t>
            </a:r>
          </a:p>
          <a:p>
            <a:endParaRPr lang="en-US">
              <a:ea typeface="ＭＳ Ｐゴシック" panose="020B0600070205080204" pitchFamily="34" charset="-128"/>
            </a:endParaRPr>
          </a:p>
          <a:p>
            <a:r>
              <a:rPr lang="en-US">
                <a:ea typeface="ＭＳ Ｐゴシック" panose="020B0600070205080204" pitchFamily="34" charset="-128"/>
              </a:rPr>
              <a:t>Set of unfinished user stories kept in “backlog”</a:t>
            </a:r>
          </a:p>
          <a:p>
            <a:r>
              <a:rPr lang="en-US">
                <a:ea typeface="ＭＳ Ｐゴシック" panose="020B0600070205080204" pitchFamily="34" charset="-128"/>
              </a:rPr>
              <a:t>Iteration time fixed (say 2 weeks)</a:t>
            </a:r>
          </a:p>
          <a:p>
            <a:pPr lvl="1"/>
            <a:r>
              <a:rPr lang="en-US">
                <a:ea typeface="ＭＳ Ｐゴシック" panose="020B0600070205080204" pitchFamily="34" charset="-128"/>
              </a:rPr>
              <a:t>Stories planned into iterations based on priority/size/team capacity</a:t>
            </a:r>
          </a:p>
          <a:p>
            <a:pPr lvl="1"/>
            <a:r>
              <a:rPr lang="en-US">
                <a:ea typeface="ＭＳ Ｐゴシック" panose="020B0600070205080204" pitchFamily="34" charset="-128"/>
              </a:rPr>
              <a:t>Each user story is given a rough size estimate using a relative scale</a:t>
            </a:r>
          </a:p>
        </p:txBody>
      </p:sp>
    </p:spTree>
    <p:extLst>
      <p:ext uri="{BB962C8B-B14F-4D97-AF65-F5344CB8AC3E}">
        <p14:creationId xmlns:p14="http://schemas.microsoft.com/office/powerpoint/2010/main" val="218542794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itle 1"/>
          <p:cNvSpPr>
            <a:spLocks noGrp="1"/>
          </p:cNvSpPr>
          <p:nvPr>
            <p:ph type="title"/>
          </p:nvPr>
        </p:nvSpPr>
        <p:spPr/>
        <p:txBody>
          <a:bodyPr/>
          <a:lstStyle/>
          <a:p>
            <a:r>
              <a:rPr lang="en-US">
                <a:ea typeface="ＭＳ Ｐゴシック" panose="020B0600070205080204" pitchFamily="34" charset="-128"/>
              </a:rPr>
              <a:t>Stories implemented by Tasks</a:t>
            </a:r>
          </a:p>
        </p:txBody>
      </p:sp>
      <p:sp>
        <p:nvSpPr>
          <p:cNvPr id="96259" name="Content Placeholder 2"/>
          <p:cNvSpPr>
            <a:spLocks noGrp="1"/>
          </p:cNvSpPr>
          <p:nvPr>
            <p:ph idx="1"/>
          </p:nvPr>
        </p:nvSpPr>
        <p:spPr/>
        <p:txBody>
          <a:bodyPr/>
          <a:lstStyle/>
          <a:p>
            <a:r>
              <a:rPr lang="en-US">
                <a:ea typeface="ＭＳ Ｐゴシック" panose="020B0600070205080204" pitchFamily="34" charset="-128"/>
              </a:rPr>
              <a:t>Story = Collection of tasks</a:t>
            </a:r>
          </a:p>
          <a:p>
            <a:endParaRPr lang="en-US">
              <a:ea typeface="ＭＳ Ｐゴシック" panose="020B0600070205080204" pitchFamily="34" charset="-128"/>
            </a:endParaRPr>
          </a:p>
          <a:p>
            <a:r>
              <a:rPr lang="en-US">
                <a:ea typeface="ＭＳ Ｐゴシック" panose="020B0600070205080204" pitchFamily="34" charset="-128"/>
              </a:rPr>
              <a:t>Wait to break stories into task until story is planned for current iteration</a:t>
            </a:r>
          </a:p>
          <a:p>
            <a:endParaRPr lang="en-US">
              <a:ea typeface="ＭＳ Ｐゴシック" panose="020B0600070205080204" pitchFamily="34" charset="-128"/>
            </a:endParaRPr>
          </a:p>
          <a:p>
            <a:r>
              <a:rPr lang="en-US">
                <a:ea typeface="ＭＳ Ｐゴシック" panose="020B0600070205080204" pitchFamily="34" charset="-128"/>
              </a:rPr>
              <a:t>Tasks estimated in hours</a:t>
            </a:r>
          </a:p>
          <a:p>
            <a:endParaRPr lang="en-US">
              <a:ea typeface="ＭＳ Ｐゴシック" panose="020B0600070205080204" pitchFamily="34" charset="-128"/>
            </a:endParaRPr>
          </a:p>
          <a:p>
            <a:r>
              <a:rPr lang="en-US">
                <a:ea typeface="ＭＳ Ｐゴシック" panose="020B0600070205080204" pitchFamily="34" charset="-128"/>
              </a:rPr>
              <a:t>Stories validated by acceptance tests</a:t>
            </a:r>
          </a:p>
        </p:txBody>
      </p:sp>
    </p:spTree>
    <p:extLst>
      <p:ext uri="{BB962C8B-B14F-4D97-AF65-F5344CB8AC3E}">
        <p14:creationId xmlns:p14="http://schemas.microsoft.com/office/powerpoint/2010/main" val="378022641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tle 1"/>
          <p:cNvSpPr>
            <a:spLocks noGrp="1"/>
          </p:cNvSpPr>
          <p:nvPr>
            <p:ph type="title"/>
          </p:nvPr>
        </p:nvSpPr>
        <p:spPr/>
        <p:txBody>
          <a:bodyPr/>
          <a:lstStyle/>
          <a:p>
            <a:r>
              <a:rPr lang="en-US">
                <a:ea typeface="ＭＳ Ｐゴシック" panose="020B0600070205080204" pitchFamily="34" charset="-128"/>
              </a:rPr>
              <a:t>When is a Story done?</a:t>
            </a:r>
          </a:p>
        </p:txBody>
      </p:sp>
      <p:sp>
        <p:nvSpPr>
          <p:cNvPr id="97283" name="Content Placeholder 2"/>
          <p:cNvSpPr>
            <a:spLocks noGrp="1"/>
          </p:cNvSpPr>
          <p:nvPr>
            <p:ph idx="1"/>
          </p:nvPr>
        </p:nvSpPr>
        <p:spPr/>
        <p:txBody>
          <a:bodyPr/>
          <a:lstStyle/>
          <a:p>
            <a:r>
              <a:rPr lang="en-US">
                <a:ea typeface="ＭＳ Ｐゴシック" panose="020B0600070205080204" pitchFamily="34" charset="-128"/>
              </a:rPr>
              <a:t>“done” means:</a:t>
            </a:r>
          </a:p>
          <a:p>
            <a:pPr lvl="1"/>
            <a:r>
              <a:rPr lang="en-US">
                <a:ea typeface="ＭＳ Ｐゴシック" panose="020B0600070205080204" pitchFamily="34" charset="-128"/>
              </a:rPr>
              <a:t>All tasks completed (dev, test, doc, …)</a:t>
            </a:r>
          </a:p>
          <a:p>
            <a:pPr lvl="1"/>
            <a:r>
              <a:rPr lang="en-US">
                <a:ea typeface="ＭＳ Ｐゴシック" panose="020B0600070205080204" pitchFamily="34" charset="-128"/>
              </a:rPr>
              <a:t>All acceptance tests running</a:t>
            </a:r>
          </a:p>
          <a:p>
            <a:pPr lvl="1"/>
            <a:r>
              <a:rPr lang="en-US">
                <a:ea typeface="ＭＳ Ｐゴシック" panose="020B0600070205080204" pitchFamily="34" charset="-128"/>
              </a:rPr>
              <a:t>Zero open defects</a:t>
            </a:r>
          </a:p>
          <a:p>
            <a:pPr lvl="1"/>
            <a:r>
              <a:rPr lang="en-US">
                <a:ea typeface="ＭＳ Ｐゴシック" panose="020B0600070205080204" pitchFamily="34" charset="-128"/>
              </a:rPr>
              <a:t>Accepted by product owner</a:t>
            </a:r>
          </a:p>
          <a:p>
            <a:pPr lvl="1"/>
            <a:endParaRPr lang="en-US">
              <a:ea typeface="ＭＳ Ｐゴシック" panose="020B0600070205080204" pitchFamily="34" charset="-128"/>
            </a:endParaRPr>
          </a:p>
        </p:txBody>
      </p:sp>
    </p:spTree>
    <p:extLst>
      <p:ext uri="{BB962C8B-B14F-4D97-AF65-F5344CB8AC3E}">
        <p14:creationId xmlns:p14="http://schemas.microsoft.com/office/powerpoint/2010/main" val="17846068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2"/>
          <p:cNvSpPr>
            <a:spLocks noGrp="1" noChangeArrowheads="1"/>
          </p:cNvSpPr>
          <p:nvPr>
            <p:ph type="title"/>
          </p:nvPr>
        </p:nvSpPr>
        <p:spPr/>
        <p:txBody>
          <a:bodyPr/>
          <a:lstStyle/>
          <a:p>
            <a:r>
              <a:rPr lang="en-US">
                <a:ea typeface="ＭＳ Ｐゴシック" panose="020B0600070205080204" pitchFamily="34" charset="-128"/>
              </a:rPr>
              <a:t>5. Integration</a:t>
            </a:r>
          </a:p>
        </p:txBody>
      </p:sp>
      <p:sp>
        <p:nvSpPr>
          <p:cNvPr id="77827" name="Rectangle 3"/>
          <p:cNvSpPr>
            <a:spLocks noGrp="1" noChangeArrowheads="1"/>
          </p:cNvSpPr>
          <p:nvPr>
            <p:ph type="body" sz="half" idx="1"/>
          </p:nvPr>
        </p:nvSpPr>
        <p:spPr/>
        <p:txBody>
          <a:bodyPr/>
          <a:lstStyle/>
          <a:p>
            <a:r>
              <a:rPr lang="en-US" sz="2400">
                <a:ea typeface="ＭＳ Ｐゴシック" panose="020B0600070205080204" pitchFamily="34" charset="-128"/>
              </a:rPr>
              <a:t>Put the pieces together</a:t>
            </a:r>
          </a:p>
          <a:p>
            <a:endParaRPr lang="en-US" sz="2400">
              <a:ea typeface="ＭＳ Ｐゴシック" panose="020B0600070205080204" pitchFamily="34" charset="-128"/>
            </a:endParaRPr>
          </a:p>
          <a:p>
            <a:r>
              <a:rPr lang="en-US" sz="2400">
                <a:ea typeface="ＭＳ Ｐゴシック" panose="020B0600070205080204" pitchFamily="34" charset="-128"/>
              </a:rPr>
              <a:t>A major QA effort at this point to test the entire system</a:t>
            </a:r>
          </a:p>
        </p:txBody>
      </p:sp>
      <p:grpSp>
        <p:nvGrpSpPr>
          <p:cNvPr id="13318" name="Group 11"/>
          <p:cNvGrpSpPr>
            <a:grpSpLocks/>
          </p:cNvGrpSpPr>
          <p:nvPr/>
        </p:nvGrpSpPr>
        <p:grpSpPr bwMode="auto">
          <a:xfrm>
            <a:off x="6248401" y="2133600"/>
            <a:ext cx="3597275" cy="3733800"/>
            <a:chOff x="2976" y="1344"/>
            <a:chExt cx="2266" cy="2352"/>
          </a:xfrm>
        </p:grpSpPr>
        <p:sp>
          <p:nvSpPr>
            <p:cNvPr id="13319" name="AutoShape 5"/>
            <p:cNvSpPr>
              <a:spLocks noChangeArrowheads="1"/>
            </p:cNvSpPr>
            <p:nvPr/>
          </p:nvSpPr>
          <p:spPr bwMode="auto">
            <a:xfrm flipV="1">
              <a:off x="3552" y="1344"/>
              <a:ext cx="1056" cy="768"/>
            </a:xfrm>
            <a:prstGeom prst="triangle">
              <a:avLst>
                <a:gd name="adj" fmla="val 50000"/>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3320" name="AutoShape 6"/>
            <p:cNvSpPr>
              <a:spLocks noChangeArrowheads="1"/>
            </p:cNvSpPr>
            <p:nvPr/>
          </p:nvSpPr>
          <p:spPr bwMode="auto">
            <a:xfrm>
              <a:off x="3504" y="2976"/>
              <a:ext cx="1056" cy="720"/>
            </a:xfrm>
            <a:prstGeom prst="triangle">
              <a:avLst>
                <a:gd name="adj" fmla="val 50000"/>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3321" name="AutoShape 7"/>
            <p:cNvSpPr>
              <a:spLocks noChangeArrowheads="1"/>
            </p:cNvSpPr>
            <p:nvPr/>
          </p:nvSpPr>
          <p:spPr bwMode="auto">
            <a:xfrm rot="3802291">
              <a:off x="2992" y="2528"/>
              <a:ext cx="841" cy="778"/>
            </a:xfrm>
            <a:prstGeom prst="triangle">
              <a:avLst>
                <a:gd name="adj" fmla="val 50000"/>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3322" name="AutoShape 8"/>
            <p:cNvSpPr>
              <a:spLocks noChangeArrowheads="1"/>
            </p:cNvSpPr>
            <p:nvPr/>
          </p:nvSpPr>
          <p:spPr bwMode="auto">
            <a:xfrm rot="17797709" flipH="1">
              <a:off x="4409" y="2503"/>
              <a:ext cx="839" cy="826"/>
            </a:xfrm>
            <a:prstGeom prst="triangle">
              <a:avLst>
                <a:gd name="adj" fmla="val 50000"/>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3323" name="AutoShape 9"/>
            <p:cNvSpPr>
              <a:spLocks noChangeArrowheads="1"/>
            </p:cNvSpPr>
            <p:nvPr/>
          </p:nvSpPr>
          <p:spPr bwMode="auto">
            <a:xfrm rot="17797709" flipV="1">
              <a:off x="2955" y="1797"/>
              <a:ext cx="816" cy="773"/>
            </a:xfrm>
            <a:prstGeom prst="triangle">
              <a:avLst>
                <a:gd name="adj" fmla="val 44750"/>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sp>
          <p:nvSpPr>
            <p:cNvPr id="13324" name="AutoShape 10"/>
            <p:cNvSpPr>
              <a:spLocks noChangeArrowheads="1"/>
            </p:cNvSpPr>
            <p:nvPr/>
          </p:nvSpPr>
          <p:spPr bwMode="auto">
            <a:xfrm rot="3802291" flipH="1" flipV="1">
              <a:off x="4394" y="1654"/>
              <a:ext cx="864" cy="819"/>
            </a:xfrm>
            <a:prstGeom prst="triangle">
              <a:avLst>
                <a:gd name="adj" fmla="val 48042"/>
              </a:avLst>
            </a:prstGeom>
            <a:solidFill>
              <a:srgbClr val="FF0000"/>
            </a:solidFill>
            <a:ln w="9525">
              <a:solidFill>
                <a:schemeClr val="accent2"/>
              </a:solidFill>
              <a:miter lim="800000"/>
              <a:headEnd/>
              <a:tailEnd/>
            </a:ln>
          </p:spPr>
          <p:txBody>
            <a:bodyPr wrap="none" anchor="ctr"/>
            <a:lstStyle>
              <a:lvl1pPr>
                <a:defRPr sz="2400">
                  <a:solidFill>
                    <a:schemeClr val="tx1"/>
                  </a:solidFill>
                  <a:latin typeface="Comic Sans MS" panose="030F0702030302020204" pitchFamily="66" charset="0"/>
                  <a:ea typeface="ＭＳ Ｐゴシック" panose="020B0600070205080204" pitchFamily="34" charset="-128"/>
                </a:defRPr>
              </a:lvl1pPr>
              <a:lvl2pPr marL="742950" indent="-285750">
                <a:defRPr sz="2400">
                  <a:solidFill>
                    <a:schemeClr val="tx1"/>
                  </a:solidFill>
                  <a:latin typeface="Comic Sans MS" panose="030F0702030302020204" pitchFamily="66" charset="0"/>
                  <a:ea typeface="ＭＳ Ｐゴシック" panose="020B0600070205080204" pitchFamily="34" charset="-128"/>
                </a:defRPr>
              </a:lvl2pPr>
              <a:lvl3pPr marL="1143000" indent="-228600">
                <a:defRPr sz="2400">
                  <a:solidFill>
                    <a:schemeClr val="tx1"/>
                  </a:solidFill>
                  <a:latin typeface="Comic Sans MS" panose="030F0702030302020204" pitchFamily="66" charset="0"/>
                  <a:ea typeface="ＭＳ Ｐゴシック" panose="020B0600070205080204" pitchFamily="34" charset="-128"/>
                </a:defRPr>
              </a:lvl3pPr>
              <a:lvl4pPr marL="1600200" indent="-228600">
                <a:defRPr sz="2400">
                  <a:solidFill>
                    <a:schemeClr val="tx1"/>
                  </a:solidFill>
                  <a:latin typeface="Comic Sans MS" panose="030F0702030302020204" pitchFamily="66" charset="0"/>
                  <a:ea typeface="ＭＳ Ｐゴシック" panose="020B0600070205080204" pitchFamily="34" charset="-128"/>
                </a:defRPr>
              </a:lvl4pPr>
              <a:lvl5pPr marL="2057400" indent="-228600">
                <a:defRPr sz="2400">
                  <a:solidFill>
                    <a:schemeClr val="tx1"/>
                  </a:solidFill>
                  <a:latin typeface="Comic Sans MS" panose="030F0702030302020204" pitchFamily="66" charset="0"/>
                  <a:ea typeface="ＭＳ Ｐゴシック" panose="020B0600070205080204" pitchFamily="34" charset="-128"/>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ea typeface="ＭＳ Ｐゴシック" panose="020B0600070205080204" pitchFamily="34" charset="-128"/>
                </a:defRPr>
              </a:lvl9pPr>
            </a:lstStyle>
            <a:p>
              <a:endParaRPr lang="en-US"/>
            </a:p>
          </p:txBody>
        </p:sp>
      </p:grpSp>
    </p:spTree>
    <p:extLst>
      <p:ext uri="{BB962C8B-B14F-4D97-AF65-F5344CB8AC3E}">
        <p14:creationId xmlns:p14="http://schemas.microsoft.com/office/powerpoint/2010/main" val="30335217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782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782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7" grpId="0" build="p"/>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tle 1"/>
          <p:cNvSpPr>
            <a:spLocks noGrp="1"/>
          </p:cNvSpPr>
          <p:nvPr>
            <p:ph type="title"/>
          </p:nvPr>
        </p:nvSpPr>
        <p:spPr/>
        <p:txBody>
          <a:bodyPr/>
          <a:lstStyle/>
          <a:p>
            <a:r>
              <a:rPr lang="en-US">
                <a:ea typeface="ＭＳ Ｐゴシック" panose="020B0600070205080204" pitchFamily="34" charset="-128"/>
              </a:rPr>
              <a:t>SCRUM</a:t>
            </a:r>
          </a:p>
        </p:txBody>
      </p:sp>
      <p:sp>
        <p:nvSpPr>
          <p:cNvPr id="98307" name="Content Placeholder 2"/>
          <p:cNvSpPr>
            <a:spLocks noGrp="1"/>
          </p:cNvSpPr>
          <p:nvPr>
            <p:ph idx="1"/>
          </p:nvPr>
        </p:nvSpPr>
        <p:spPr/>
        <p:txBody>
          <a:bodyPr/>
          <a:lstStyle/>
          <a:p>
            <a:r>
              <a:rPr lang="en-US" dirty="0">
                <a:ea typeface="ＭＳ Ｐゴシック" panose="020B0600070205080204" pitchFamily="34" charset="-128"/>
              </a:rPr>
              <a:t>“Process skeleton” which contains a set of practices and predefined roles</a:t>
            </a:r>
          </a:p>
          <a:p>
            <a:pPr lvl="1"/>
            <a:r>
              <a:rPr lang="en-US" dirty="0" err="1">
                <a:ea typeface="ＭＳ Ｐゴシック" panose="020B0600070205080204" pitchFamily="34" charset="-128"/>
              </a:rPr>
              <a:t>ScrumMaster</a:t>
            </a:r>
            <a:r>
              <a:rPr lang="en-US" dirty="0">
                <a:ea typeface="ＭＳ Ｐゴシック" panose="020B0600070205080204" pitchFamily="34" charset="-128"/>
              </a:rPr>
              <a:t> (maintains processes)</a:t>
            </a:r>
          </a:p>
          <a:p>
            <a:pPr lvl="1"/>
            <a:r>
              <a:rPr lang="en-US" dirty="0">
                <a:ea typeface="ＭＳ Ｐゴシック" panose="020B0600070205080204" pitchFamily="34" charset="-128"/>
              </a:rPr>
              <a:t>Product Owner (represents the business)</a:t>
            </a:r>
          </a:p>
          <a:p>
            <a:pPr lvl="1"/>
            <a:r>
              <a:rPr lang="en-US" dirty="0">
                <a:ea typeface="ＭＳ Ｐゴシック" panose="020B0600070205080204" pitchFamily="34" charset="-128"/>
              </a:rPr>
              <a:t>Team (Designers/developers/testers)</a:t>
            </a:r>
          </a:p>
          <a:p>
            <a:endParaRPr lang="en-US" dirty="0">
              <a:ea typeface="ＭＳ Ｐゴシック" panose="020B0600070205080204" pitchFamily="34" charset="-128"/>
            </a:endParaRPr>
          </a:p>
          <a:p>
            <a:r>
              <a:rPr lang="en-US" dirty="0">
                <a:ea typeface="ＭＳ Ｐゴシック" panose="020B0600070205080204" pitchFamily="34" charset="-128"/>
              </a:rPr>
              <a:t>At each point:</a:t>
            </a:r>
          </a:p>
          <a:p>
            <a:pPr lvl="1"/>
            <a:r>
              <a:rPr lang="en-US" dirty="0">
                <a:ea typeface="ＭＳ Ｐゴシック" panose="020B0600070205080204" pitchFamily="34" charset="-128"/>
              </a:rPr>
              <a:t>User requirements go into prioritized backlog</a:t>
            </a:r>
          </a:p>
          <a:p>
            <a:pPr lvl="1"/>
            <a:r>
              <a:rPr lang="en-US" dirty="0">
                <a:ea typeface="ＭＳ Ｐゴシック" panose="020B0600070205080204" pitchFamily="34" charset="-128"/>
              </a:rPr>
              <a:t>Implementation done in iterations or sprints</a:t>
            </a:r>
          </a:p>
          <a:p>
            <a:pPr lvl="1">
              <a:buFontTx/>
              <a:buNone/>
            </a:pPr>
            <a:endParaRPr lang="en-US" dirty="0">
              <a:ea typeface="ＭＳ Ｐゴシック" panose="020B0600070205080204" pitchFamily="34" charset="-128"/>
            </a:endParaRPr>
          </a:p>
        </p:txBody>
      </p:sp>
    </p:spTree>
    <p:extLst>
      <p:ext uri="{BB962C8B-B14F-4D97-AF65-F5344CB8AC3E}">
        <p14:creationId xmlns:p14="http://schemas.microsoft.com/office/powerpoint/2010/main" val="364538452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itle 1"/>
          <p:cNvSpPr>
            <a:spLocks noGrp="1"/>
          </p:cNvSpPr>
          <p:nvPr>
            <p:ph type="title"/>
          </p:nvPr>
        </p:nvSpPr>
        <p:spPr/>
        <p:txBody>
          <a:bodyPr/>
          <a:lstStyle/>
          <a:p>
            <a:r>
              <a:rPr lang="en-US">
                <a:ea typeface="ＭＳ Ｐゴシック" panose="020B0600070205080204" pitchFamily="34" charset="-128"/>
              </a:rPr>
              <a:t>Sprint Planning</a:t>
            </a:r>
          </a:p>
        </p:txBody>
      </p:sp>
      <p:sp>
        <p:nvSpPr>
          <p:cNvPr id="99331" name="Content Placeholder 2"/>
          <p:cNvSpPr>
            <a:spLocks noGrp="1"/>
          </p:cNvSpPr>
          <p:nvPr>
            <p:ph idx="1"/>
          </p:nvPr>
        </p:nvSpPr>
        <p:spPr/>
        <p:txBody>
          <a:bodyPr/>
          <a:lstStyle/>
          <a:p>
            <a:r>
              <a:rPr lang="en-US">
                <a:ea typeface="ＭＳ Ｐゴシック" panose="020B0600070205080204" pitchFamily="34" charset="-128"/>
              </a:rPr>
              <a:t>Decide which user stories from the backlog go into the sprint (usually Product Owner)</a:t>
            </a:r>
          </a:p>
          <a:p>
            <a:endParaRPr lang="en-US">
              <a:ea typeface="ＭＳ Ｐゴシック" panose="020B0600070205080204" pitchFamily="34" charset="-128"/>
            </a:endParaRPr>
          </a:p>
          <a:p>
            <a:r>
              <a:rPr lang="en-US">
                <a:ea typeface="ＭＳ Ｐゴシック" panose="020B0600070205080204" pitchFamily="34" charset="-128"/>
              </a:rPr>
              <a:t>Team determines how much of this they can commit to complete</a:t>
            </a:r>
          </a:p>
          <a:p>
            <a:endParaRPr lang="en-US">
              <a:ea typeface="ＭＳ Ｐゴシック" panose="020B0600070205080204" pitchFamily="34" charset="-128"/>
            </a:endParaRPr>
          </a:p>
          <a:p>
            <a:r>
              <a:rPr lang="en-US">
                <a:ea typeface="ＭＳ Ｐゴシック" panose="020B0600070205080204" pitchFamily="34" charset="-128"/>
              </a:rPr>
              <a:t>During a sprint, the sprint backlog is frozen</a:t>
            </a:r>
          </a:p>
        </p:txBody>
      </p:sp>
    </p:spTree>
    <p:extLst>
      <p:ext uri="{BB962C8B-B14F-4D97-AF65-F5344CB8AC3E}">
        <p14:creationId xmlns:p14="http://schemas.microsoft.com/office/powerpoint/2010/main" val="7287889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tle 1"/>
          <p:cNvSpPr>
            <a:spLocks noGrp="1"/>
          </p:cNvSpPr>
          <p:nvPr>
            <p:ph type="title"/>
          </p:nvPr>
        </p:nvSpPr>
        <p:spPr/>
        <p:txBody>
          <a:bodyPr/>
          <a:lstStyle/>
          <a:p>
            <a:r>
              <a:rPr lang="en-US">
                <a:ea typeface="ＭＳ Ｐゴシック" panose="020B0600070205080204" pitchFamily="34" charset="-128"/>
              </a:rPr>
              <a:t>Meetings: Daily Scrum</a:t>
            </a:r>
          </a:p>
        </p:txBody>
      </p:sp>
      <p:sp>
        <p:nvSpPr>
          <p:cNvPr id="100355" name="Content Placeholder 2"/>
          <p:cNvSpPr>
            <a:spLocks noGrp="1"/>
          </p:cNvSpPr>
          <p:nvPr>
            <p:ph idx="1"/>
          </p:nvPr>
        </p:nvSpPr>
        <p:spPr/>
        <p:txBody>
          <a:bodyPr>
            <a:normAutofit/>
          </a:bodyPr>
          <a:lstStyle/>
          <a:p>
            <a:r>
              <a:rPr lang="en-US" sz="2400">
                <a:ea typeface="ＭＳ Ｐゴシック" panose="020B0600070205080204" pitchFamily="34" charset="-128"/>
              </a:rPr>
              <a:t>Daily Scrum: Each day during the sprint, a project status meeting occurs</a:t>
            </a:r>
          </a:p>
          <a:p>
            <a:endParaRPr lang="en-US" sz="2400">
              <a:ea typeface="ＭＳ Ｐゴシック" panose="020B0600070205080204" pitchFamily="34" charset="-128"/>
            </a:endParaRPr>
          </a:p>
          <a:p>
            <a:r>
              <a:rPr lang="en-US" sz="2400">
                <a:ea typeface="ＭＳ Ｐゴシック" panose="020B0600070205080204" pitchFamily="34" charset="-128"/>
              </a:rPr>
              <a:t>Specific guidelines:</a:t>
            </a:r>
          </a:p>
          <a:p>
            <a:pPr lvl="1"/>
            <a:r>
              <a:rPr lang="en-US" sz="2000">
                <a:ea typeface="ＭＳ Ｐゴシック" panose="020B0600070205080204" pitchFamily="34" charset="-128"/>
              </a:rPr>
              <a:t>Start meeting on time</a:t>
            </a:r>
          </a:p>
          <a:p>
            <a:pPr lvl="1"/>
            <a:r>
              <a:rPr lang="en-US" sz="2000">
                <a:ea typeface="ＭＳ Ｐゴシック" panose="020B0600070205080204" pitchFamily="34" charset="-128"/>
              </a:rPr>
              <a:t>All are welcome, only committed members speak</a:t>
            </a:r>
          </a:p>
          <a:p>
            <a:pPr lvl="1"/>
            <a:r>
              <a:rPr lang="en-US" sz="2000">
                <a:ea typeface="ＭＳ Ｐゴシック" panose="020B0600070205080204" pitchFamily="34" charset="-128"/>
              </a:rPr>
              <a:t>Meeting lasts 15 min</a:t>
            </a:r>
          </a:p>
          <a:p>
            <a:r>
              <a:rPr lang="en-US" sz="2400">
                <a:ea typeface="ＭＳ Ｐゴシック" panose="020B0600070205080204" pitchFamily="34" charset="-128"/>
              </a:rPr>
              <a:t>Questions:</a:t>
            </a:r>
          </a:p>
          <a:p>
            <a:pPr lvl="1"/>
            <a:r>
              <a:rPr lang="en-US" sz="2000">
                <a:ea typeface="ＭＳ Ｐゴシック" panose="020B0600070205080204" pitchFamily="34" charset="-128"/>
              </a:rPr>
              <a:t>What have you done since yesterday?</a:t>
            </a:r>
          </a:p>
          <a:p>
            <a:pPr lvl="1"/>
            <a:r>
              <a:rPr lang="en-US" sz="2000">
                <a:ea typeface="ＭＳ Ｐゴシック" panose="020B0600070205080204" pitchFamily="34" charset="-128"/>
              </a:rPr>
              <a:t>What are you planning to do today?</a:t>
            </a:r>
          </a:p>
          <a:p>
            <a:pPr lvl="1"/>
            <a:r>
              <a:rPr lang="en-US" sz="2000">
                <a:ea typeface="ＭＳ Ｐゴシック" panose="020B0600070205080204" pitchFamily="34" charset="-128"/>
              </a:rPr>
              <a:t>Do you have any problems preventing you from finishing your goals?</a:t>
            </a:r>
          </a:p>
        </p:txBody>
      </p:sp>
    </p:spTree>
    <p:extLst>
      <p:ext uri="{BB962C8B-B14F-4D97-AF65-F5344CB8AC3E}">
        <p14:creationId xmlns:p14="http://schemas.microsoft.com/office/powerpoint/2010/main" val="311383374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itle 1"/>
          <p:cNvSpPr>
            <a:spLocks noGrp="1"/>
          </p:cNvSpPr>
          <p:nvPr>
            <p:ph type="title"/>
          </p:nvPr>
        </p:nvSpPr>
        <p:spPr/>
        <p:txBody>
          <a:bodyPr/>
          <a:lstStyle/>
          <a:p>
            <a:r>
              <a:rPr lang="en-US">
                <a:ea typeface="ＭＳ Ｐゴシック" panose="020B0600070205080204" pitchFamily="34" charset="-128"/>
              </a:rPr>
              <a:t>Scrum of Scrums</a:t>
            </a:r>
          </a:p>
        </p:txBody>
      </p:sp>
      <p:sp>
        <p:nvSpPr>
          <p:cNvPr id="101379" name="Content Placeholder 2"/>
          <p:cNvSpPr>
            <a:spLocks noGrp="1"/>
          </p:cNvSpPr>
          <p:nvPr>
            <p:ph idx="1"/>
          </p:nvPr>
        </p:nvSpPr>
        <p:spPr/>
        <p:txBody>
          <a:bodyPr/>
          <a:lstStyle/>
          <a:p>
            <a:r>
              <a:rPr lang="en-US" sz="2400" dirty="0">
                <a:ea typeface="ＭＳ Ｐゴシック" panose="020B0600070205080204" pitchFamily="34" charset="-128"/>
              </a:rPr>
              <a:t>Meet with clusters of teams to discuss work, overlap and integration</a:t>
            </a:r>
          </a:p>
          <a:p>
            <a:r>
              <a:rPr lang="en-US" sz="2400" dirty="0">
                <a:ea typeface="ＭＳ Ｐゴシック" panose="020B0600070205080204" pitchFamily="34" charset="-128"/>
              </a:rPr>
              <a:t>Designated person from each team attends</a:t>
            </a:r>
          </a:p>
          <a:p>
            <a:endParaRPr lang="en-US" sz="2400" dirty="0">
              <a:ea typeface="ＭＳ Ｐゴシック" panose="020B0600070205080204" pitchFamily="34" charset="-128"/>
            </a:endParaRPr>
          </a:p>
          <a:p>
            <a:r>
              <a:rPr lang="en-US" sz="2400" dirty="0">
                <a:ea typeface="ＭＳ Ｐゴシック" panose="020B0600070205080204" pitchFamily="34" charset="-128"/>
              </a:rPr>
              <a:t>4 additional questions:</a:t>
            </a:r>
          </a:p>
          <a:p>
            <a:pPr lvl="1"/>
            <a:r>
              <a:rPr lang="en-US" sz="2000" dirty="0">
                <a:ea typeface="ＭＳ Ｐゴシック" panose="020B0600070205080204" pitchFamily="34" charset="-128"/>
              </a:rPr>
              <a:t>What has the team done since last meeting?</a:t>
            </a:r>
          </a:p>
          <a:p>
            <a:pPr lvl="1"/>
            <a:r>
              <a:rPr lang="en-US" sz="2000" dirty="0">
                <a:ea typeface="ＭＳ Ｐゴシック" panose="020B0600070205080204" pitchFamily="34" charset="-128"/>
              </a:rPr>
              <a:t>What will the team do before we meet again?</a:t>
            </a:r>
          </a:p>
          <a:p>
            <a:pPr lvl="1"/>
            <a:r>
              <a:rPr lang="en-US" sz="2000" dirty="0">
                <a:ea typeface="ＭＳ Ｐゴシック" panose="020B0600070205080204" pitchFamily="34" charset="-128"/>
              </a:rPr>
              <a:t>Is anything slowing your team down?</a:t>
            </a:r>
          </a:p>
          <a:p>
            <a:pPr lvl="1"/>
            <a:r>
              <a:rPr lang="en-US" sz="2000" dirty="0">
                <a:ea typeface="ＭＳ Ｐゴシック" panose="020B0600070205080204" pitchFamily="34" charset="-128"/>
              </a:rPr>
              <a:t>Are you about to put something in another team’s way?</a:t>
            </a:r>
          </a:p>
        </p:txBody>
      </p:sp>
    </p:spTree>
    <p:extLst>
      <p:ext uri="{BB962C8B-B14F-4D97-AF65-F5344CB8AC3E}">
        <p14:creationId xmlns:p14="http://schemas.microsoft.com/office/powerpoint/2010/main" val="219650308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itle 1"/>
          <p:cNvSpPr>
            <a:spLocks noGrp="1"/>
          </p:cNvSpPr>
          <p:nvPr>
            <p:ph type="title"/>
          </p:nvPr>
        </p:nvSpPr>
        <p:spPr/>
        <p:txBody>
          <a:bodyPr/>
          <a:lstStyle/>
          <a:p>
            <a:r>
              <a:rPr lang="en-US">
                <a:ea typeface="ＭＳ Ｐゴシック" panose="020B0600070205080204" pitchFamily="34" charset="-128"/>
              </a:rPr>
              <a:t>Sprint-related Meetings</a:t>
            </a:r>
          </a:p>
        </p:txBody>
      </p:sp>
      <p:sp>
        <p:nvSpPr>
          <p:cNvPr id="102403" name="Content Placeholder 2"/>
          <p:cNvSpPr>
            <a:spLocks noGrp="1"/>
          </p:cNvSpPr>
          <p:nvPr>
            <p:ph idx="1"/>
          </p:nvPr>
        </p:nvSpPr>
        <p:spPr/>
        <p:txBody>
          <a:bodyPr/>
          <a:lstStyle/>
          <a:p>
            <a:r>
              <a:rPr lang="en-US">
                <a:ea typeface="ＭＳ Ｐゴシック" panose="020B0600070205080204" pitchFamily="34" charset="-128"/>
              </a:rPr>
              <a:t>Sprint Planning</a:t>
            </a:r>
          </a:p>
          <a:p>
            <a:endParaRPr lang="en-US">
              <a:ea typeface="ＭＳ Ｐゴシック" panose="020B0600070205080204" pitchFamily="34" charset="-128"/>
            </a:endParaRPr>
          </a:p>
          <a:p>
            <a:r>
              <a:rPr lang="en-US">
                <a:ea typeface="ＭＳ Ｐゴシック" panose="020B0600070205080204" pitchFamily="34" charset="-128"/>
              </a:rPr>
              <a:t>Sprint Review</a:t>
            </a:r>
          </a:p>
          <a:p>
            <a:endParaRPr lang="en-US">
              <a:ea typeface="ＭＳ Ｐゴシック" panose="020B0600070205080204" pitchFamily="34" charset="-128"/>
            </a:endParaRPr>
          </a:p>
          <a:p>
            <a:r>
              <a:rPr lang="en-US">
                <a:ea typeface="ＭＳ Ｐゴシック" panose="020B0600070205080204" pitchFamily="34" charset="-128"/>
              </a:rPr>
              <a:t>Sprint Retrospective</a:t>
            </a:r>
          </a:p>
        </p:txBody>
      </p:sp>
    </p:spTree>
    <p:extLst>
      <p:ext uri="{BB962C8B-B14F-4D97-AF65-F5344CB8AC3E}">
        <p14:creationId xmlns:p14="http://schemas.microsoft.com/office/powerpoint/2010/main" val="57723326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3428" name="Rectangle 2"/>
          <p:cNvSpPr>
            <a:spLocks noGrp="1" noChangeArrowheads="1"/>
          </p:cNvSpPr>
          <p:nvPr>
            <p:ph type="title"/>
          </p:nvPr>
        </p:nvSpPr>
        <p:spPr/>
        <p:txBody>
          <a:bodyPr/>
          <a:lstStyle/>
          <a:p>
            <a:r>
              <a:rPr lang="en-US">
                <a:ea typeface="ＭＳ Ｐゴシック" panose="020B0600070205080204" pitchFamily="34" charset="-128"/>
              </a:rPr>
              <a:t>Recommended Approach in This Class	</a:t>
            </a:r>
          </a:p>
        </p:txBody>
      </p:sp>
      <p:sp>
        <p:nvSpPr>
          <p:cNvPr id="206851" name="Rectangle 3"/>
          <p:cNvSpPr>
            <a:spLocks noGrp="1" noChangeArrowheads="1"/>
          </p:cNvSpPr>
          <p:nvPr>
            <p:ph idx="1"/>
          </p:nvPr>
        </p:nvSpPr>
        <p:spPr/>
        <p:txBody>
          <a:bodyPr>
            <a:normAutofit lnSpcReduction="10000"/>
          </a:bodyPr>
          <a:lstStyle/>
          <a:p>
            <a:pPr>
              <a:lnSpc>
                <a:spcPct val="90000"/>
              </a:lnSpc>
            </a:pPr>
            <a:r>
              <a:rPr lang="en-US">
                <a:ea typeface="ＭＳ Ｐゴシック" panose="020B0600070205080204" pitchFamily="34" charset="-128"/>
              </a:rPr>
              <a:t>“Agile + Classical”</a:t>
            </a:r>
          </a:p>
          <a:p>
            <a:pPr>
              <a:lnSpc>
                <a:spcPct val="90000"/>
              </a:lnSpc>
            </a:pPr>
            <a:r>
              <a:rPr lang="en-US">
                <a:ea typeface="ＭＳ Ｐゴシック" panose="020B0600070205080204" pitchFamily="34" charset="-128"/>
              </a:rPr>
              <a:t>Classical:</a:t>
            </a:r>
          </a:p>
          <a:p>
            <a:pPr lvl="1">
              <a:lnSpc>
                <a:spcPct val="90000"/>
              </a:lnSpc>
            </a:pPr>
            <a:r>
              <a:rPr lang="en-US">
                <a:ea typeface="ＭＳ Ｐゴシック" panose="020B0600070205080204" pitchFamily="34" charset="-128"/>
              </a:rPr>
              <a:t>Staged waterfall development</a:t>
            </a:r>
          </a:p>
          <a:p>
            <a:pPr lvl="1">
              <a:lnSpc>
                <a:spcPct val="90000"/>
              </a:lnSpc>
            </a:pPr>
            <a:r>
              <a:rPr lang="en-US">
                <a:ea typeface="ＭＳ Ｐゴシック" panose="020B0600070205080204" pitchFamily="34" charset="-128"/>
              </a:rPr>
              <a:t>Generation of project documentation as you go</a:t>
            </a:r>
          </a:p>
          <a:p>
            <a:pPr>
              <a:lnSpc>
                <a:spcPct val="90000"/>
              </a:lnSpc>
            </a:pPr>
            <a:r>
              <a:rPr lang="en-US">
                <a:ea typeface="ＭＳ Ｐゴシック" panose="020B0600070205080204" pitchFamily="34" charset="-128"/>
              </a:rPr>
              <a:t>Agile</a:t>
            </a:r>
          </a:p>
          <a:p>
            <a:pPr lvl="1">
              <a:lnSpc>
                <a:spcPct val="90000"/>
              </a:lnSpc>
            </a:pPr>
            <a:r>
              <a:rPr lang="en-US">
                <a:ea typeface="ＭＳ Ｐゴシック" panose="020B0600070205080204" pitchFamily="34" charset="-128"/>
              </a:rPr>
              <a:t>XP planning game to move from customer requirements (user stories) to design specification</a:t>
            </a:r>
          </a:p>
          <a:p>
            <a:pPr lvl="1">
              <a:lnSpc>
                <a:spcPct val="90000"/>
              </a:lnSpc>
            </a:pPr>
            <a:r>
              <a:rPr lang="en-US">
                <a:ea typeface="ＭＳ Ｐゴシック" panose="020B0600070205080204" pitchFamily="34" charset="-128"/>
              </a:rPr>
              <a:t>Test-driven development</a:t>
            </a:r>
          </a:p>
          <a:p>
            <a:pPr lvl="1">
              <a:lnSpc>
                <a:spcPct val="90000"/>
              </a:lnSpc>
            </a:pPr>
            <a:r>
              <a:rPr lang="en-US">
                <a:ea typeface="ＭＳ Ｐゴシック" panose="020B0600070205080204" pitchFamily="34" charset="-128"/>
              </a:rPr>
              <a:t>Refactoring</a:t>
            </a:r>
          </a:p>
          <a:p>
            <a:pPr lvl="1">
              <a:lnSpc>
                <a:spcPct val="90000"/>
              </a:lnSpc>
            </a:pPr>
            <a:r>
              <a:rPr lang="en-US">
                <a:ea typeface="ＭＳ Ｐゴシック" panose="020B0600070205080204" pitchFamily="34" charset="-128"/>
              </a:rPr>
              <a:t>Continuous system integration</a:t>
            </a:r>
          </a:p>
          <a:p>
            <a:pPr lvl="1">
              <a:lnSpc>
                <a:spcPct val="90000"/>
              </a:lnSpc>
            </a:pPr>
            <a:r>
              <a:rPr lang="en-US">
                <a:ea typeface="ＭＳ Ｐゴシック" panose="020B0600070205080204" pitchFamily="34" charset="-128"/>
              </a:rPr>
              <a:t>Pair-programming (encouraged)</a:t>
            </a:r>
          </a:p>
        </p:txBody>
      </p:sp>
    </p:spTree>
    <p:extLst>
      <p:ext uri="{BB962C8B-B14F-4D97-AF65-F5344CB8AC3E}">
        <p14:creationId xmlns:p14="http://schemas.microsoft.com/office/powerpoint/2010/main" val="32313116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465</TotalTime>
  <Words>4443</Words>
  <Application>Microsoft Macintosh PowerPoint</Application>
  <PresentationFormat>Widescreen</PresentationFormat>
  <Paragraphs>885</Paragraphs>
  <Slides>95</Slides>
  <Notes>94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95</vt:i4>
      </vt:variant>
    </vt:vector>
  </HeadingPairs>
  <TitlesOfParts>
    <vt:vector size="101" baseType="lpstr">
      <vt:lpstr>Arial</vt:lpstr>
      <vt:lpstr>Calibri</vt:lpstr>
      <vt:lpstr>Calibri Light</vt:lpstr>
      <vt:lpstr>Comic Sans MS</vt:lpstr>
      <vt:lpstr>Times New Roman</vt:lpstr>
      <vt:lpstr>Office Theme</vt:lpstr>
      <vt:lpstr>Software Development Processes</vt:lpstr>
      <vt:lpstr>Software Engineering Layers</vt:lpstr>
      <vt:lpstr>Waterfall Process Phases</vt:lpstr>
      <vt:lpstr>1. Gather Requirements</vt:lpstr>
      <vt:lpstr>2. Specification</vt:lpstr>
      <vt:lpstr>3. Design</vt:lpstr>
      <vt:lpstr>3. Design</vt:lpstr>
      <vt:lpstr>4. Implementation</vt:lpstr>
      <vt:lpstr>5. Integration</vt:lpstr>
      <vt:lpstr>5. Integration</vt:lpstr>
      <vt:lpstr>6. Product</vt:lpstr>
      <vt:lpstr>A Software Process: Waterfall Model</vt:lpstr>
      <vt:lpstr>The Waterfall Model</vt:lpstr>
      <vt:lpstr>The Waterfall Model (Cont.)</vt:lpstr>
      <vt:lpstr>The Waterfall Model (Discussion)</vt:lpstr>
      <vt:lpstr>Opinions</vt:lpstr>
      <vt:lpstr>Opinions</vt:lpstr>
      <vt:lpstr>An Opinion on Time</vt:lpstr>
      <vt:lpstr>Why Time is Important?</vt:lpstr>
      <vt:lpstr>A Case Study</vt:lpstr>
      <vt:lpstr>The Flip Side: Advantages to Being Fast</vt:lpstr>
      <vt:lpstr>Something Faster: Rapid Prototyping</vt:lpstr>
      <vt:lpstr>Comments on Rapid Prototyping</vt:lpstr>
      <vt:lpstr>Opinions on Reality</vt:lpstr>
      <vt:lpstr>What to Do?</vt:lpstr>
      <vt:lpstr>Iterative Models: Plan for Change</vt:lpstr>
      <vt:lpstr>Gather Requirements</vt:lpstr>
      <vt:lpstr>Specification</vt:lpstr>
      <vt:lpstr>Design</vt:lpstr>
      <vt:lpstr>Design</vt:lpstr>
      <vt:lpstr>Design</vt:lpstr>
      <vt:lpstr>Implementation: Build 1</vt:lpstr>
      <vt:lpstr>Implementation: Subsequent Builds</vt:lpstr>
      <vt:lpstr>Integration</vt:lpstr>
      <vt:lpstr>Advantages</vt:lpstr>
      <vt:lpstr>Disadvantages</vt:lpstr>
      <vt:lpstr>In Practice</vt:lpstr>
      <vt:lpstr>Summary</vt:lpstr>
      <vt:lpstr>Extreme Programming</vt:lpstr>
      <vt:lpstr>Goals </vt:lpstr>
      <vt:lpstr>History</vt:lpstr>
      <vt:lpstr>XP Practices</vt:lpstr>
      <vt:lpstr>XP Process</vt:lpstr>
      <vt:lpstr>Extreme Programming (XP)</vt:lpstr>
      <vt:lpstr>XP Customer</vt:lpstr>
      <vt:lpstr>The Planning Game: User Stories</vt:lpstr>
      <vt:lpstr>Example: Accounting Software</vt:lpstr>
      <vt:lpstr>User Stories</vt:lpstr>
      <vt:lpstr>User Stories</vt:lpstr>
      <vt:lpstr>User Stories</vt:lpstr>
      <vt:lpstr>User Stories</vt:lpstr>
      <vt:lpstr>User Stories</vt:lpstr>
      <vt:lpstr>User Story?</vt:lpstr>
      <vt:lpstr>User Story?</vt:lpstr>
      <vt:lpstr>Customer Acceptance Tests</vt:lpstr>
      <vt:lpstr>User Stories</vt:lpstr>
      <vt:lpstr>Example: Accounting Customer Tests</vt:lpstr>
      <vt:lpstr>Automate Acceptance Tests</vt:lpstr>
      <vt:lpstr>Tasks</vt:lpstr>
      <vt:lpstr>Tasks</vt:lpstr>
      <vt:lpstr>Play the Planning Game</vt:lpstr>
      <vt:lpstr>Planning Game</vt:lpstr>
      <vt:lpstr>Test-driven development</vt:lpstr>
      <vt:lpstr>Why Write Tests First?</vt:lpstr>
      <vt:lpstr>Test-Driven Development. Bug Fixes</vt:lpstr>
      <vt:lpstr>Simplicity (KISS)</vt:lpstr>
      <vt:lpstr>Refactoring: Improving the Design of Code</vt:lpstr>
      <vt:lpstr>Refactoring: Remove Duplicated Code</vt:lpstr>
      <vt:lpstr>Refactoring: Change Names</vt:lpstr>
      <vt:lpstr>Refactoring and Regression Testing</vt:lpstr>
      <vt:lpstr>Continuous Integration</vt:lpstr>
      <vt:lpstr>XP: Pair programming</vt:lpstr>
      <vt:lpstr>Pair programming</vt:lpstr>
      <vt:lpstr>Benefits of Pair Programming</vt:lpstr>
      <vt:lpstr>Why Some Programmers Resist Pairing ?</vt:lpstr>
      <vt:lpstr>Why Some Managers Resist Pairing?</vt:lpstr>
      <vt:lpstr>Evaluation and Planning</vt:lpstr>
      <vt:lpstr>XP Practices</vt:lpstr>
      <vt:lpstr>What’s Different About XP</vt:lpstr>
      <vt:lpstr>What’s Different About XP</vt:lpstr>
      <vt:lpstr>When to (Not) Use XP</vt:lpstr>
      <vt:lpstr>What can go wrong?</vt:lpstr>
      <vt:lpstr>Conclusion: XP</vt:lpstr>
      <vt:lpstr>Agile Software Development</vt:lpstr>
      <vt:lpstr>Structure of Agile Team</vt:lpstr>
      <vt:lpstr>Structure of Agile Team</vt:lpstr>
      <vt:lpstr>Iterations</vt:lpstr>
      <vt:lpstr>Stories implemented by Tasks</vt:lpstr>
      <vt:lpstr>When is a Story done?</vt:lpstr>
      <vt:lpstr>SCRUM</vt:lpstr>
      <vt:lpstr>Sprint Planning</vt:lpstr>
      <vt:lpstr>Meetings: Daily Scrum</vt:lpstr>
      <vt:lpstr>Scrum of Scrums</vt:lpstr>
      <vt:lpstr>Sprint-related Meetings</vt:lpstr>
      <vt:lpstr>Recommended Approach in This Class </vt:lpstr>
    </vt:vector>
  </TitlesOfParts>
  <Company>Yale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Software Engineering</dc:title>
  <dc:creator>Piskac, Ruzica</dc:creator>
  <cp:lastModifiedBy>William Killian</cp:lastModifiedBy>
  <cp:revision>68</cp:revision>
  <dcterms:created xsi:type="dcterms:W3CDTF">2014-01-12T21:15:03Z</dcterms:created>
  <dcterms:modified xsi:type="dcterms:W3CDTF">2020-01-24T17:38:24Z</dcterms:modified>
</cp:coreProperties>
</file>