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42"/>
  </p:notesMasterIdLst>
  <p:handoutMasterIdLst>
    <p:handoutMasterId r:id="rId43"/>
  </p:handout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83" r:id="rId19"/>
    <p:sldId id="353" r:id="rId20"/>
    <p:sldId id="354" r:id="rId21"/>
    <p:sldId id="355" r:id="rId22"/>
    <p:sldId id="359" r:id="rId23"/>
    <p:sldId id="360" r:id="rId24"/>
    <p:sldId id="361" r:id="rId25"/>
    <p:sldId id="386" r:id="rId26"/>
    <p:sldId id="363" r:id="rId27"/>
    <p:sldId id="364" r:id="rId28"/>
    <p:sldId id="365" r:id="rId29"/>
    <p:sldId id="366" r:id="rId30"/>
    <p:sldId id="384" r:id="rId31"/>
    <p:sldId id="385" r:id="rId32"/>
    <p:sldId id="371" r:id="rId33"/>
    <p:sldId id="372" r:id="rId34"/>
    <p:sldId id="373" r:id="rId35"/>
    <p:sldId id="374" r:id="rId36"/>
    <p:sldId id="375" r:id="rId37"/>
    <p:sldId id="376" r:id="rId38"/>
    <p:sldId id="378" r:id="rId39"/>
    <p:sldId id="379" r:id="rId40"/>
    <p:sldId id="380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 autoAdjust="0"/>
    <p:restoredTop sz="91156" autoAdjust="0"/>
  </p:normalViewPr>
  <p:slideViewPr>
    <p:cSldViewPr snapToGrid="0">
      <p:cViewPr varScale="1">
        <p:scale>
          <a:sx n="112" d="100"/>
          <a:sy n="112" d="100"/>
        </p:scale>
        <p:origin x="100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F94F6-EBCE-422D-AB7D-EB97BED62550}" type="datetimeFigureOut">
              <a:rPr lang="en-US" smtClean="0"/>
              <a:t>1/24/20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C3C30-CC35-40A0-8C72-C0C14CE5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2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99A16-63A3-4F42-892A-E051858DCEF8}" type="datetimeFigureOut">
              <a:rPr lang="en-US" smtClean="0"/>
              <a:t>1/24/20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C8C0C-7535-4431-807F-C2220752E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41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37436C4-D0E4-41A6-B355-A326EE8A2FF1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0413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7EBF0C8-730A-4301-8A0D-2546DE130C26}" type="slidenum">
              <a:rPr lang="en-US" sz="1300"/>
              <a:pPr/>
              <a:t>10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454128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BBE7DEC-F100-46EF-BFE9-B9BB7061E739}" type="slidenum">
              <a:rPr lang="en-US" sz="1300"/>
              <a:pPr/>
              <a:t>11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72341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3AF8127-1B41-4BB2-8EC0-05C32A4C37D5}" type="slidenum">
              <a:rPr lang="en-US" sz="1300"/>
              <a:pPr/>
              <a:t>12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960322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A6DAD63-CD86-4858-B87A-3913144B3BA3}" type="slidenum">
              <a:rPr lang="en-US" sz="1300"/>
              <a:pPr/>
              <a:t>13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367602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317E57A-12CA-4E67-926D-CCB8E2AE787A}" type="slidenum">
              <a:rPr lang="en-US" sz="1300"/>
              <a:pPr/>
              <a:t>14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538423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D420181-3C7A-44A2-83DD-0BEC48687E55}" type="slidenum">
              <a:rPr lang="en-US" sz="1300"/>
              <a:pPr/>
              <a:t>15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998758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3C99905-99C8-47D7-85EE-F5D342D2F088}" type="slidenum">
              <a:rPr lang="en-US" sz="1300"/>
              <a:pPr/>
              <a:t>16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5089667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075EF39-871E-468D-ADD6-44BA60A45ED2}" type="slidenum">
              <a:rPr lang="en-US" sz="1300"/>
              <a:pPr/>
              <a:t>19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5685161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6F7CE73-C4C1-4EC4-B1DA-C42FC0EB5E66}" type="slidenum">
              <a:rPr lang="en-US" sz="1300"/>
              <a:pPr/>
              <a:t>20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361430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D8BA33F-8F61-4BD5-B371-FF062031E313}" type="slidenum">
              <a:rPr lang="en-US" sz="1300"/>
              <a:pPr/>
              <a:t>21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453079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6A2505C-C601-4D25-8501-092DC126F50B}" type="slidenum">
              <a:rPr lang="en-US" sz="1300"/>
              <a:pPr/>
              <a:t>2</a:t>
            </a:fld>
            <a:endParaRPr lang="en-US" sz="13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298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BF2C99E-B055-46BE-844B-1B5F0BDAAE76}" type="slidenum">
              <a:rPr lang="en-US" sz="1300"/>
              <a:pPr/>
              <a:t>22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5039031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BD443E8-6EFA-4FFE-A7F7-166975721AE1}" type="slidenum">
              <a:rPr lang="en-US" sz="1300"/>
              <a:pPr/>
              <a:t>23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7973252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4BC6EBF-7D30-4F00-BBAA-FD2F7A6A08AB}" type="slidenum">
              <a:rPr lang="en-US" sz="1300"/>
              <a:pPr/>
              <a:t>24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0337699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Wikipedia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C8C0C-7535-4431-807F-C2220752EF6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536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DF9C127-3892-461C-BB12-4D08E29C516C}" type="slidenum">
              <a:rPr lang="en-US" sz="1300"/>
              <a:pPr/>
              <a:t>26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9785951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261C5D5-D8B4-4F6E-8DA4-7A9945FEAEF1}" type="slidenum">
              <a:rPr lang="en-US" sz="1300"/>
              <a:pPr/>
              <a:t>27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5447901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D0350EF-881C-437B-9684-22E49778B091}" type="slidenum">
              <a:rPr lang="en-US" sz="1300"/>
              <a:pPr/>
              <a:t>28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6272025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5AF5A53-1FB3-436B-813E-BB587F40F328}" type="slidenum">
              <a:rPr lang="en-US" sz="1300"/>
              <a:pPr/>
              <a:t>29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085005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CC85C2B-AD31-4495-97A2-CA683413B2CE}" type="slidenum">
              <a:rPr lang="en-US" sz="1300"/>
              <a:pPr/>
              <a:t>30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6175175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9076DA1-734C-4AF5-92BE-381D8052A3AC}" type="slidenum">
              <a:rPr lang="en-US" sz="1300"/>
              <a:pPr/>
              <a:t>32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24425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0A9BFBA-D0EC-46AB-B3B1-E0AFBCB47E2B}" type="slidenum">
              <a:rPr lang="en-US" sz="1300"/>
              <a:pPr/>
              <a:t>3</a:t>
            </a:fld>
            <a:endParaRPr lang="en-US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50922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CC85C2B-AD31-4495-97A2-CA683413B2CE}" type="slidenum">
              <a:rPr lang="en-US" sz="1300"/>
              <a:pPr/>
              <a:t>33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4751977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C19E6AB-EF40-4047-84B0-80022912EB52}" type="slidenum">
              <a:rPr lang="en-US" sz="1300"/>
              <a:pPr/>
              <a:t>34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8211211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64D4CD2-0BBF-4394-9480-7953E8475715}" type="slidenum">
              <a:rPr lang="en-US" sz="1300"/>
              <a:pPr/>
              <a:t>35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4289091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D7E4127-7FDC-4E45-8334-4AD9253BB832}" type="slidenum">
              <a:rPr lang="en-US" sz="1300"/>
              <a:pPr/>
              <a:t>36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3565744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FE8A15D-5A29-43D7-95E3-0BD2C7D99DF6}" type="slidenum">
              <a:rPr lang="en-US" sz="1300"/>
              <a:pPr/>
              <a:t>37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2670976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E42BC05-D813-4D8C-9E6D-A9AB0EF5B38B}" type="slidenum">
              <a:rPr lang="en-US" sz="1300"/>
              <a:pPr/>
              <a:t>38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3921200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9FF541C-C8F8-4720-99DC-841A02A5ECF9}" type="slidenum">
              <a:rPr lang="en-US" sz="1300"/>
              <a:pPr/>
              <a:t>39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8985476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7C667CF-EE3F-4D8F-A9A4-0194F5A74B34}" type="slidenum">
              <a:rPr lang="en-US" sz="1300"/>
              <a:pPr/>
              <a:t>40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162965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AFD92A4-5DE9-4B56-B2F9-5D2E7CF63650}" type="slidenum">
              <a:rPr lang="en-US" sz="1300"/>
              <a:pPr/>
              <a:t>4</a:t>
            </a:fld>
            <a:endParaRPr lang="en-US" sz="1300"/>
          </a:p>
        </p:txBody>
      </p:sp>
      <p:sp>
        <p:nvSpPr>
          <p:cNvPr id="235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･Grady </a:t>
            </a:r>
            <a:r>
              <a:rPr lang="en-US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Booch</a:t>
            </a:r>
            <a:r>
              <a:rPr 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had done a lot of work with Rational Software in developing Ada systems.</a:t>
            </a:r>
          </a:p>
          <a:p>
            <a:pPr eaLnBrk="1" hangingPunct="1"/>
            <a:endParaRPr 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Jim </a:t>
            </a:r>
            <a:r>
              <a:rPr lang="en-US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Rumbaugh</a:t>
            </a:r>
            <a:r>
              <a:rPr 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led a team at the research labs at General Electric, which came out with a very popular book about a method called Object Modeling Technique (OMT). </a:t>
            </a:r>
          </a:p>
          <a:p>
            <a:pPr eaLnBrk="1" hangingPunct="1"/>
            <a:endParaRPr 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･Ivar Jacobson built his books on his experience with telephone switches for Ericsson and introduced the concept of use cases in the first one. See Jacobson (1992 and 1995).</a:t>
            </a:r>
          </a:p>
        </p:txBody>
      </p:sp>
    </p:spTree>
    <p:extLst>
      <p:ext uri="{BB962C8B-B14F-4D97-AF65-F5344CB8AC3E}">
        <p14:creationId xmlns:p14="http://schemas.microsoft.com/office/powerpoint/2010/main" val="567818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578788B-FEF8-49A3-9AD6-57439CD5A98C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5697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C16FA64-BE84-489B-A401-B313B17DAE7C}" type="slidenum">
              <a:rPr lang="en-US" sz="1300"/>
              <a:pPr/>
              <a:t>6</a:t>
            </a:fld>
            <a:endParaRPr lang="en-US" sz="1300"/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547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4E3AFF7-4F5F-4400-9454-2040BC7BED4F}" type="slidenum">
              <a:rPr lang="en-US" sz="1300"/>
              <a:pPr/>
              <a:t>7</a:t>
            </a:fld>
            <a:endParaRPr lang="en-US" sz="1300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20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83B2940-E5A2-4B64-A154-49833C4C9D81}" type="slidenum">
              <a:rPr lang="en-US" sz="1300"/>
              <a:pPr/>
              <a:t>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509366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DCB3E86-19BC-4024-BC0E-7082AA6F923D}" type="slidenum">
              <a:rPr lang="en-US" sz="1300"/>
              <a:pPr/>
              <a:t>9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58734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F9F63-F401-494F-BAAA-610307AC5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CE210-1F5B-BD45-BA93-231B3C5A9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21334-DF7D-3A4C-AA1E-160BB661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B6F6C-8925-544F-9BDB-CA074F9E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227F7-635A-804E-B643-6AE61CC1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8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CBBD5-74C1-114C-83CA-158E285B6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E8883-9A6C-AA49-B308-8549204C4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A088C-C309-7148-965E-3516D896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1CD8D-B298-2644-ABE8-9FBA379D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9205E-93CC-8640-BDC7-20D4BB4C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8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3170CE-D4EB-7243-B415-69C3600F6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32B9B-9998-9441-8389-959129996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13330-3A46-6F47-B297-F309D9F27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77F7E-67EA-E44E-9E2E-B8F29352F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DE326-76BE-B94E-8744-975DB9BD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76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4356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248400" y="1600200"/>
            <a:ext cx="5435600" cy="4419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Majumdar  CS 130 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E9344F-0616-44FC-A209-648418948A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617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3C3E-61C8-5043-9830-1CB2E3804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638AB-65AF-F847-A032-8CBF9A404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1A4EC-6266-3349-BE83-7044C1134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1CBFF-D588-6C49-AA0C-40C788EA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2A95B-35C3-F343-ACF6-74C7DA8C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0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42257-C6DC-A246-997A-C863AD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98D7E-B580-6242-AED6-85B81F549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2803C-B170-184E-A1EE-790A58A4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A9AEB-B02B-D44F-B99F-8DA75248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3A30B-5519-BA48-A8EF-59E78727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9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46044-0784-394C-B6EA-6CAD9364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3D0D7-A9CB-AF4F-862E-6172620C4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6C833-AAF9-534C-B34D-CA4ADD96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BC19F-6401-864A-AC47-606DC7DB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0B8B4-BEC4-DF41-9D09-574E0043D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5D44D-AF36-0741-B873-6EEBD59D0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8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7116-F82B-4F42-BBF3-2337E4B9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C41C5-507F-D44F-9E33-BEDBF811D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7DF94-14AB-4E45-AA0F-286E237F2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5967D-D77B-FD41-9EB3-D7A8C37AE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C8C859-E530-2F46-84E3-4594ECC0A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F4E588-16C9-8D46-887B-BED07C78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1E70C4-1126-AA4B-B35F-F62448B5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6B1DFB-246A-354D-8161-DCF207D2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1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57A77-8355-CC43-B1FF-F7A9E764D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C090E-37CD-354E-A989-BDF57CC4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CE070-B223-9240-A773-12ED7F03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7F31F-EA8A-D241-908B-D933406FC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2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EC57C-7711-E94F-B3FD-014A9D89E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9AF350-FEB4-574F-8C4E-DE3A9D3E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00017-875B-1648-8839-09F8FB76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5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A19B4-1AE7-F24D-982C-F6F6E4B08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7E2A0-D89C-D949-9AA9-0D3333043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7FDE1-4A9E-444C-80D6-A213FAE40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1E7FF-02FA-0345-AA33-8F653F4E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FB57E-FCE5-9749-A782-7234FC5CA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E35B95-9D25-744C-9C7C-9AFF39FB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4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60C05-1917-6447-995B-50C9AE1DA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AFE1BC-1302-944D-94C8-347D8E33E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7C065-0EB8-6F4B-865C-8651C20DD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E4512-652F-F548-8D2A-92EB2F1B0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F4D6E-B2A8-C143-8265-9702733E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E1FF1-29CD-B142-AC4F-0FD1015A5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2E1BC3-ECB3-8F4D-8989-F0042CB38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A023A-A7CD-CB44-AC0D-391E05D9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E4713-30A7-3F43-ADA6-E1A235F77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39003-BD5A-4664-8275-085CEF93BB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5A694-0617-CB48-88DB-CCF0B2524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4E80E-130B-3D46-BCB8-1FC369293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F7AD6-1C98-4150-B7B9-9C8331BF4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6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bm.com/developerworks/rational/library/3101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UML: Unified Modeling Language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165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Association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ea typeface="ＭＳ Ｐゴシック" panose="020B0600070205080204" pitchFamily="34" charset="-128"/>
              </a:rPr>
              <a:t>Association between two classes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 if an instance of one class must know about the other in order to perform its work.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Label endpoints of edge with cardinalities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Use * for arbitrary 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Can be directional (use arrows in that case)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6705600" y="4419601"/>
            <a:ext cx="23622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Order</a:t>
            </a:r>
          </a:p>
        </p:txBody>
      </p:sp>
      <p:cxnSp>
        <p:nvCxnSpPr>
          <p:cNvPr id="49159" name="AutoShape 10"/>
          <p:cNvCxnSpPr>
            <a:cxnSpLocks noChangeShapeType="1"/>
            <a:stCxn id="49160" idx="2"/>
            <a:endCxn id="49158" idx="0"/>
          </p:cNvCxnSpPr>
          <p:nvPr/>
        </p:nvCxnSpPr>
        <p:spPr bwMode="auto">
          <a:xfrm rot="5400000">
            <a:off x="6861176" y="3392488"/>
            <a:ext cx="2052637" cy="15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0" name="Text Box 11"/>
          <p:cNvSpPr txBox="1">
            <a:spLocks noChangeArrowheads="1"/>
          </p:cNvSpPr>
          <p:nvPr/>
        </p:nvSpPr>
        <p:spPr bwMode="auto">
          <a:xfrm>
            <a:off x="6858000" y="1905001"/>
            <a:ext cx="20574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Customer</a:t>
            </a:r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74676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*</a:t>
            </a:r>
          </a:p>
        </p:txBody>
      </p:sp>
      <p:sp>
        <p:nvSpPr>
          <p:cNvPr id="49162" name="Text Box 13"/>
          <p:cNvSpPr txBox="1">
            <a:spLocks noChangeArrowheads="1"/>
          </p:cNvSpPr>
          <p:nvPr/>
        </p:nvSpPr>
        <p:spPr bwMode="auto">
          <a:xfrm>
            <a:off x="7467600" y="228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692168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Aggregation			Composition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>
                <a:ea typeface="ＭＳ Ｐゴシック" panose="020B0600070205080204" pitchFamily="34" charset="-128"/>
              </a:rPr>
              <a:t>An association in which one class belongs to a collection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Shared: An object can exist in more than one collections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No ownership implied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Denoted by </a:t>
            </a:r>
            <a:r>
              <a:rPr lang="en-US" sz="2400" u="sng">
                <a:ea typeface="ＭＳ Ｐゴシック" panose="020B0600070205080204" pitchFamily="34" charset="-128"/>
              </a:rPr>
              <a:t>hollow</a:t>
            </a:r>
            <a:r>
              <a:rPr lang="en-US" sz="2400">
                <a:ea typeface="ＭＳ Ｐゴシック" panose="020B0600070205080204" pitchFamily="34" charset="-128"/>
              </a:rPr>
              <a:t> diamond on the “contains” side</a:t>
            </a:r>
          </a:p>
          <a:p>
            <a:endParaRPr lang="en-US" sz="2400">
              <a:ea typeface="ＭＳ Ｐゴシック" panose="020B0600070205080204" pitchFamily="34" charset="-128"/>
            </a:endParaRPr>
          </a:p>
        </p:txBody>
      </p:sp>
      <p:sp>
        <p:nvSpPr>
          <p:cNvPr id="51204" name="Content Placeholder 2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>
                <a:ea typeface="ＭＳ Ｐゴシック" panose="020B0600070205080204" pitchFamily="34" charset="-128"/>
              </a:rPr>
              <a:t>An association in which one class belongs to a collection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No Sharing: An object cannot exist in more than one collections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Strong “has a” relationship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Ownership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Denoted by </a:t>
            </a:r>
            <a:r>
              <a:rPr lang="en-US" sz="2400" u="sng">
                <a:ea typeface="ＭＳ Ｐゴシック" panose="020B0600070205080204" pitchFamily="34" charset="-128"/>
              </a:rPr>
              <a:t>filled</a:t>
            </a:r>
            <a:r>
              <a:rPr lang="en-US" sz="2400">
                <a:ea typeface="ＭＳ Ｐゴシック" panose="020B0600070205080204" pitchFamily="34" charset="-128"/>
              </a:rPr>
              <a:t> diamond on the “contains” side</a:t>
            </a:r>
          </a:p>
          <a:p>
            <a:pPr>
              <a:buFontTx/>
              <a:buNone/>
            </a:pPr>
            <a:endParaRPr 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269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6705600" y="4419601"/>
            <a:ext cx="23622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Consultant</a:t>
            </a:r>
          </a:p>
        </p:txBody>
      </p:sp>
      <p:cxnSp>
        <p:nvCxnSpPr>
          <p:cNvPr id="53253" name="AutoShape 10"/>
          <p:cNvCxnSpPr>
            <a:cxnSpLocks noChangeShapeType="1"/>
            <a:stCxn id="53254" idx="2"/>
            <a:endCxn id="53252" idx="0"/>
          </p:cNvCxnSpPr>
          <p:nvPr/>
        </p:nvCxnSpPr>
        <p:spPr bwMode="auto">
          <a:xfrm rot="5400000">
            <a:off x="6879432" y="3374232"/>
            <a:ext cx="2052637" cy="381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54" name="Text Box 11"/>
          <p:cNvSpPr txBox="1">
            <a:spLocks noChangeArrowheads="1"/>
          </p:cNvSpPr>
          <p:nvPr/>
        </p:nvSpPr>
        <p:spPr bwMode="auto">
          <a:xfrm>
            <a:off x="7162800" y="1905001"/>
            <a:ext cx="15240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Project</a:t>
            </a:r>
          </a:p>
        </p:txBody>
      </p:sp>
      <p:sp>
        <p:nvSpPr>
          <p:cNvPr id="53255" name="Text Box 12"/>
          <p:cNvSpPr txBox="1">
            <a:spLocks noChangeArrowheads="1"/>
          </p:cNvSpPr>
          <p:nvPr/>
        </p:nvSpPr>
        <p:spPr bwMode="auto">
          <a:xfrm>
            <a:off x="7086600" y="3962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1..*</a:t>
            </a:r>
          </a:p>
        </p:txBody>
      </p:sp>
      <p:sp>
        <p:nvSpPr>
          <p:cNvPr id="53256" name="Text Box 13"/>
          <p:cNvSpPr txBox="1">
            <a:spLocks noChangeArrowheads="1"/>
          </p:cNvSpPr>
          <p:nvPr/>
        </p:nvSpPr>
        <p:spPr bwMode="auto">
          <a:xfrm>
            <a:off x="7467600" y="228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3257" name="Text Box 5"/>
          <p:cNvSpPr txBox="1">
            <a:spLocks noChangeArrowheads="1"/>
          </p:cNvSpPr>
          <p:nvPr/>
        </p:nvSpPr>
        <p:spPr bwMode="auto">
          <a:xfrm>
            <a:off x="2362200" y="4419601"/>
            <a:ext cx="23622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Wheels</a:t>
            </a:r>
          </a:p>
        </p:txBody>
      </p:sp>
      <p:cxnSp>
        <p:nvCxnSpPr>
          <p:cNvPr id="53258" name="AutoShape 10"/>
          <p:cNvCxnSpPr>
            <a:cxnSpLocks noChangeShapeType="1"/>
            <a:stCxn id="53259" idx="2"/>
            <a:endCxn id="53257" idx="0"/>
          </p:cNvCxnSpPr>
          <p:nvPr/>
        </p:nvCxnSpPr>
        <p:spPr bwMode="auto">
          <a:xfrm rot="5400000">
            <a:off x="2536032" y="3374232"/>
            <a:ext cx="2052637" cy="381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819400" y="1905001"/>
            <a:ext cx="15240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Car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743200" y="3962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124200" y="228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3262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15925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Composition			Aggregation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705600" y="4419601"/>
            <a:ext cx="23622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Consultant</a:t>
            </a:r>
          </a:p>
        </p:txBody>
      </p:sp>
      <p:cxnSp>
        <p:nvCxnSpPr>
          <p:cNvPr id="55302" name="AutoShape 10"/>
          <p:cNvCxnSpPr>
            <a:cxnSpLocks noChangeShapeType="1"/>
            <a:stCxn id="55306" idx="2"/>
            <a:endCxn id="55301" idx="0"/>
          </p:cNvCxnSpPr>
          <p:nvPr/>
        </p:nvCxnSpPr>
        <p:spPr bwMode="auto">
          <a:xfrm rot="5400000">
            <a:off x="7010401" y="3543301"/>
            <a:ext cx="1752600" cy="317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3" name="Text Box 11"/>
          <p:cNvSpPr txBox="1">
            <a:spLocks noChangeArrowheads="1"/>
          </p:cNvSpPr>
          <p:nvPr/>
        </p:nvSpPr>
        <p:spPr bwMode="auto">
          <a:xfrm>
            <a:off x="7162800" y="1905001"/>
            <a:ext cx="15240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Project</a:t>
            </a:r>
          </a:p>
        </p:txBody>
      </p: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7086600" y="3962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1..*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7467600" y="228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5306" name="AutoShape 15"/>
          <p:cNvSpPr>
            <a:spLocks noChangeArrowheads="1"/>
          </p:cNvSpPr>
          <p:nvPr/>
        </p:nvSpPr>
        <p:spPr bwMode="auto">
          <a:xfrm>
            <a:off x="7772400" y="2438400"/>
            <a:ext cx="228600" cy="228600"/>
          </a:xfrm>
          <a:prstGeom prst="diamond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55307" name="Text Box 5"/>
          <p:cNvSpPr txBox="1">
            <a:spLocks noChangeArrowheads="1"/>
          </p:cNvSpPr>
          <p:nvPr/>
        </p:nvSpPr>
        <p:spPr bwMode="auto">
          <a:xfrm>
            <a:off x="2362200" y="4419601"/>
            <a:ext cx="23622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Wheels</a:t>
            </a:r>
          </a:p>
        </p:txBody>
      </p:sp>
      <p:cxnSp>
        <p:nvCxnSpPr>
          <p:cNvPr id="55308" name="AutoShape 10"/>
          <p:cNvCxnSpPr>
            <a:cxnSpLocks noChangeShapeType="1"/>
            <a:stCxn id="55312" idx="2"/>
            <a:endCxn id="55307" idx="0"/>
          </p:cNvCxnSpPr>
          <p:nvPr/>
        </p:nvCxnSpPr>
        <p:spPr bwMode="auto">
          <a:xfrm rot="5400000">
            <a:off x="2667001" y="3543301"/>
            <a:ext cx="1752600" cy="317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2819400" y="1905001"/>
            <a:ext cx="15240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Car</a:t>
            </a:r>
          </a:p>
        </p:txBody>
      </p:sp>
      <p:sp>
        <p:nvSpPr>
          <p:cNvPr id="55310" name="Text Box 12"/>
          <p:cNvSpPr txBox="1">
            <a:spLocks noChangeArrowheads="1"/>
          </p:cNvSpPr>
          <p:nvPr/>
        </p:nvSpPr>
        <p:spPr bwMode="auto">
          <a:xfrm>
            <a:off x="2743200" y="3962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5311" name="Text Box 13"/>
          <p:cNvSpPr txBox="1">
            <a:spLocks noChangeArrowheads="1"/>
          </p:cNvSpPr>
          <p:nvPr/>
        </p:nvSpPr>
        <p:spPr bwMode="auto">
          <a:xfrm>
            <a:off x="3124200" y="228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5312" name="AutoShape 15"/>
          <p:cNvSpPr>
            <a:spLocks noChangeArrowheads="1"/>
          </p:cNvSpPr>
          <p:nvPr/>
        </p:nvSpPr>
        <p:spPr bwMode="auto">
          <a:xfrm>
            <a:off x="3429000" y="2438400"/>
            <a:ext cx="228600" cy="228600"/>
          </a:xfrm>
          <a:prstGeom prst="diamond">
            <a:avLst/>
          </a:prstGeom>
          <a:solidFill>
            <a:schemeClr val="tx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1643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6705600" y="4419601"/>
            <a:ext cx="23622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classroom</a:t>
            </a:r>
          </a:p>
        </p:txBody>
      </p:sp>
      <p:cxnSp>
        <p:nvCxnSpPr>
          <p:cNvPr id="57349" name="AutoShape 10"/>
          <p:cNvCxnSpPr>
            <a:cxnSpLocks noChangeShapeType="1"/>
            <a:stCxn id="57350" idx="2"/>
            <a:endCxn id="57348" idx="0"/>
          </p:cNvCxnSpPr>
          <p:nvPr/>
        </p:nvCxnSpPr>
        <p:spPr bwMode="auto">
          <a:xfrm rot="5400000">
            <a:off x="6879432" y="3374232"/>
            <a:ext cx="2052637" cy="381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0" name="Text Box 11"/>
          <p:cNvSpPr txBox="1">
            <a:spLocks noChangeArrowheads="1"/>
          </p:cNvSpPr>
          <p:nvPr/>
        </p:nvSpPr>
        <p:spPr bwMode="auto">
          <a:xfrm>
            <a:off x="7162800" y="1905001"/>
            <a:ext cx="15240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latin typeface="Comic Sans MS" panose="030F0702030302020204" pitchFamily="66" charset="0"/>
              </a:rPr>
              <a:t>AKW</a:t>
            </a:r>
          </a:p>
        </p:txBody>
      </p:sp>
      <p:sp>
        <p:nvSpPr>
          <p:cNvPr id="57351" name="Text Box 12"/>
          <p:cNvSpPr txBox="1">
            <a:spLocks noChangeArrowheads="1"/>
          </p:cNvSpPr>
          <p:nvPr/>
        </p:nvSpPr>
        <p:spPr bwMode="auto">
          <a:xfrm>
            <a:off x="7086600" y="3962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1..*</a:t>
            </a:r>
          </a:p>
        </p:txBody>
      </p:sp>
      <p:sp>
        <p:nvSpPr>
          <p:cNvPr id="57352" name="Text Box 13"/>
          <p:cNvSpPr txBox="1">
            <a:spLocks noChangeArrowheads="1"/>
          </p:cNvSpPr>
          <p:nvPr/>
        </p:nvSpPr>
        <p:spPr bwMode="auto">
          <a:xfrm>
            <a:off x="7467600" y="228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7353" name="Text Box 5"/>
          <p:cNvSpPr txBox="1">
            <a:spLocks noChangeArrowheads="1"/>
          </p:cNvSpPr>
          <p:nvPr/>
        </p:nvSpPr>
        <p:spPr bwMode="auto">
          <a:xfrm>
            <a:off x="2362200" y="4419601"/>
            <a:ext cx="23622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Student</a:t>
            </a:r>
          </a:p>
        </p:txBody>
      </p:sp>
      <p:cxnSp>
        <p:nvCxnSpPr>
          <p:cNvPr id="57354" name="AutoShape 10"/>
          <p:cNvCxnSpPr>
            <a:cxnSpLocks noChangeShapeType="1"/>
            <a:stCxn id="57355" idx="2"/>
            <a:endCxn id="57353" idx="0"/>
          </p:cNvCxnSpPr>
          <p:nvPr/>
        </p:nvCxnSpPr>
        <p:spPr bwMode="auto">
          <a:xfrm rot="5400000">
            <a:off x="2536032" y="3374232"/>
            <a:ext cx="2052637" cy="381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2819400" y="1905001"/>
            <a:ext cx="15240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latin typeface="Comic Sans MS" panose="030F0702030302020204" pitchFamily="66" charset="0"/>
              </a:rPr>
              <a:t>CPSC439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743200" y="3962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*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3124200" y="228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7358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044495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Aggregation			Composition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705600" y="4419601"/>
            <a:ext cx="23622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Classroom</a:t>
            </a:r>
          </a:p>
        </p:txBody>
      </p:sp>
      <p:cxnSp>
        <p:nvCxnSpPr>
          <p:cNvPr id="59398" name="AutoShape 10"/>
          <p:cNvCxnSpPr>
            <a:cxnSpLocks noChangeShapeType="1"/>
            <a:stCxn id="59402" idx="2"/>
            <a:endCxn id="59403" idx="0"/>
          </p:cNvCxnSpPr>
          <p:nvPr/>
        </p:nvCxnSpPr>
        <p:spPr bwMode="auto">
          <a:xfrm rot="5400000">
            <a:off x="2628901" y="3505201"/>
            <a:ext cx="1828800" cy="317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399" name="Text Box 11"/>
          <p:cNvSpPr txBox="1">
            <a:spLocks noChangeArrowheads="1"/>
          </p:cNvSpPr>
          <p:nvPr/>
        </p:nvSpPr>
        <p:spPr bwMode="auto">
          <a:xfrm>
            <a:off x="7162800" y="1905001"/>
            <a:ext cx="15240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latin typeface="Comic Sans MS" panose="030F0702030302020204" pitchFamily="66" charset="0"/>
              </a:rPr>
              <a:t>AKW</a:t>
            </a:r>
          </a:p>
        </p:txBody>
      </p:sp>
      <p:sp>
        <p:nvSpPr>
          <p:cNvPr id="59400" name="Text Box 12"/>
          <p:cNvSpPr txBox="1">
            <a:spLocks noChangeArrowheads="1"/>
          </p:cNvSpPr>
          <p:nvPr/>
        </p:nvSpPr>
        <p:spPr bwMode="auto">
          <a:xfrm>
            <a:off x="7086600" y="3962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1..*</a:t>
            </a:r>
          </a:p>
        </p:txBody>
      </p:sp>
      <p:sp>
        <p:nvSpPr>
          <p:cNvPr id="59401" name="Text Box 13"/>
          <p:cNvSpPr txBox="1">
            <a:spLocks noChangeArrowheads="1"/>
          </p:cNvSpPr>
          <p:nvPr/>
        </p:nvSpPr>
        <p:spPr bwMode="auto">
          <a:xfrm>
            <a:off x="7467600" y="228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9402" name="AutoShape 15"/>
          <p:cNvSpPr>
            <a:spLocks noChangeArrowheads="1"/>
          </p:cNvSpPr>
          <p:nvPr/>
        </p:nvSpPr>
        <p:spPr bwMode="auto">
          <a:xfrm>
            <a:off x="3429000" y="2362200"/>
            <a:ext cx="228600" cy="228600"/>
          </a:xfrm>
          <a:prstGeom prst="diamond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59403" name="Text Box 5"/>
          <p:cNvSpPr txBox="1">
            <a:spLocks noChangeArrowheads="1"/>
          </p:cNvSpPr>
          <p:nvPr/>
        </p:nvSpPr>
        <p:spPr bwMode="auto">
          <a:xfrm>
            <a:off x="2362200" y="4419601"/>
            <a:ext cx="23622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latin typeface="Comic Sans MS" panose="030F0702030302020204" pitchFamily="66" charset="0"/>
              </a:rPr>
              <a:t>Student</a:t>
            </a:r>
          </a:p>
        </p:txBody>
      </p:sp>
      <p:cxnSp>
        <p:nvCxnSpPr>
          <p:cNvPr id="59404" name="AutoShape 10"/>
          <p:cNvCxnSpPr>
            <a:cxnSpLocks noChangeShapeType="1"/>
            <a:stCxn id="59399" idx="2"/>
            <a:endCxn id="59397" idx="0"/>
          </p:cNvCxnSpPr>
          <p:nvPr/>
        </p:nvCxnSpPr>
        <p:spPr bwMode="auto">
          <a:xfrm rot="5400000">
            <a:off x="6879432" y="3374232"/>
            <a:ext cx="2052637" cy="381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5" name="Text Box 11"/>
          <p:cNvSpPr txBox="1">
            <a:spLocks noChangeArrowheads="1"/>
          </p:cNvSpPr>
          <p:nvPr/>
        </p:nvSpPr>
        <p:spPr bwMode="auto">
          <a:xfrm>
            <a:off x="2819400" y="1905001"/>
            <a:ext cx="15240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latin typeface="Comic Sans MS" panose="030F0702030302020204" pitchFamily="66" charset="0"/>
              </a:rPr>
              <a:t>CS439</a:t>
            </a:r>
          </a:p>
        </p:txBody>
      </p:sp>
      <p:sp>
        <p:nvSpPr>
          <p:cNvPr id="59406" name="Text Box 12"/>
          <p:cNvSpPr txBox="1">
            <a:spLocks noChangeArrowheads="1"/>
          </p:cNvSpPr>
          <p:nvPr/>
        </p:nvSpPr>
        <p:spPr bwMode="auto">
          <a:xfrm>
            <a:off x="2743200" y="3962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*</a:t>
            </a:r>
          </a:p>
        </p:txBody>
      </p:sp>
      <p:sp>
        <p:nvSpPr>
          <p:cNvPr id="59407" name="Text Box 13"/>
          <p:cNvSpPr txBox="1">
            <a:spLocks noChangeArrowheads="1"/>
          </p:cNvSpPr>
          <p:nvPr/>
        </p:nvSpPr>
        <p:spPr bwMode="auto">
          <a:xfrm>
            <a:off x="3124200" y="228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9408" name="AutoShape 15"/>
          <p:cNvSpPr>
            <a:spLocks noChangeArrowheads="1"/>
          </p:cNvSpPr>
          <p:nvPr/>
        </p:nvSpPr>
        <p:spPr bwMode="auto">
          <a:xfrm>
            <a:off x="7820464" y="2362200"/>
            <a:ext cx="228600" cy="228600"/>
          </a:xfrm>
          <a:prstGeom prst="diamond">
            <a:avLst/>
          </a:prstGeom>
          <a:solidFill>
            <a:schemeClr val="tx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5985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Generalization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ea typeface="ＭＳ Ｐゴシック" panose="020B0600070205080204" pitchFamily="34" charset="-128"/>
              </a:rPr>
              <a:t>Inheritance between classes</a:t>
            </a:r>
          </a:p>
          <a:p>
            <a:endParaRPr lang="en-US" sz="2400">
              <a:ea typeface="ＭＳ Ｐゴシック" panose="020B0600070205080204" pitchFamily="34" charset="-128"/>
            </a:endParaRPr>
          </a:p>
          <a:p>
            <a:r>
              <a:rPr lang="en-US" sz="2400">
                <a:ea typeface="ＭＳ Ｐゴシック" panose="020B0600070205080204" pitchFamily="34" charset="-128"/>
              </a:rPr>
              <a:t>Denoted by open triangle</a:t>
            </a:r>
          </a:p>
        </p:txBody>
      </p:sp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6705600" y="1981201"/>
            <a:ext cx="1524000" cy="46166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Button</a:t>
            </a:r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>
            <a:off x="4648200" y="4800601"/>
            <a:ext cx="2362200" cy="46166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RequestButton</a:t>
            </a:r>
          </a:p>
        </p:txBody>
      </p:sp>
      <p:sp>
        <p:nvSpPr>
          <p:cNvPr id="61448" name="Text Box 16"/>
          <p:cNvSpPr txBox="1">
            <a:spLocks noChangeArrowheads="1"/>
          </p:cNvSpPr>
          <p:nvPr/>
        </p:nvSpPr>
        <p:spPr bwMode="auto">
          <a:xfrm>
            <a:off x="7696200" y="4876801"/>
            <a:ext cx="2743200" cy="46166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EmergencyButton</a:t>
            </a:r>
          </a:p>
        </p:txBody>
      </p:sp>
      <p:sp>
        <p:nvSpPr>
          <p:cNvPr id="61449" name="AutoShape 17"/>
          <p:cNvSpPr>
            <a:spLocks noChangeArrowheads="1"/>
          </p:cNvSpPr>
          <p:nvPr/>
        </p:nvSpPr>
        <p:spPr bwMode="auto">
          <a:xfrm>
            <a:off x="7162800" y="2514600"/>
            <a:ext cx="533400" cy="457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cxnSp>
        <p:nvCxnSpPr>
          <p:cNvPr id="61450" name="AutoShape 18"/>
          <p:cNvCxnSpPr>
            <a:cxnSpLocks noChangeShapeType="1"/>
            <a:stCxn id="61449" idx="3"/>
            <a:endCxn id="61447" idx="0"/>
          </p:cNvCxnSpPr>
          <p:nvPr/>
        </p:nvCxnSpPr>
        <p:spPr bwMode="auto">
          <a:xfrm flipH="1">
            <a:off x="5829300" y="2971800"/>
            <a:ext cx="1600200" cy="18288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1" name="AutoShape 19"/>
          <p:cNvCxnSpPr>
            <a:cxnSpLocks noChangeShapeType="1"/>
            <a:stCxn id="61449" idx="3"/>
            <a:endCxn id="61448" idx="0"/>
          </p:cNvCxnSpPr>
          <p:nvPr/>
        </p:nvCxnSpPr>
        <p:spPr bwMode="auto">
          <a:xfrm>
            <a:off x="7429500" y="2971800"/>
            <a:ext cx="1638300" cy="19050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866317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Generalization</a:t>
            </a:r>
          </a:p>
        </p:txBody>
      </p:sp>
      <p:sp>
        <p:nvSpPr>
          <p:cNvPr id="63491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(Think </a:t>
            </a:r>
            <a:r>
              <a:rPr lang="en-US" dirty="0" err="1">
                <a:ea typeface="ＭＳ Ｐゴシック" panose="020B0600070205080204" pitchFamily="34" charset="-128"/>
              </a:rPr>
              <a:t>subclassing</a:t>
            </a:r>
            <a:r>
              <a:rPr lang="en-US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63494" name="Text Box 5"/>
          <p:cNvSpPr txBox="1">
            <a:spLocks noChangeArrowheads="1"/>
          </p:cNvSpPr>
          <p:nvPr/>
        </p:nvSpPr>
        <p:spPr bwMode="auto">
          <a:xfrm>
            <a:off x="2438400" y="4038601"/>
            <a:ext cx="26670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Hospital Doctor</a:t>
            </a:r>
          </a:p>
        </p:txBody>
      </p:sp>
      <p:sp>
        <p:nvSpPr>
          <p:cNvPr id="63495" name="Text Box 11"/>
          <p:cNvSpPr txBox="1">
            <a:spLocks noChangeArrowheads="1"/>
          </p:cNvSpPr>
          <p:nvPr/>
        </p:nvSpPr>
        <p:spPr bwMode="auto">
          <a:xfrm>
            <a:off x="5334000" y="2357438"/>
            <a:ext cx="2057400" cy="4619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Doctor</a:t>
            </a:r>
          </a:p>
        </p:txBody>
      </p:sp>
      <p:sp>
        <p:nvSpPr>
          <p:cNvPr id="63496" name="Text Box 5"/>
          <p:cNvSpPr txBox="1">
            <a:spLocks noChangeArrowheads="1"/>
          </p:cNvSpPr>
          <p:nvPr/>
        </p:nvSpPr>
        <p:spPr bwMode="auto">
          <a:xfrm>
            <a:off x="6705600" y="4114801"/>
            <a:ext cx="2362200" cy="8302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General Practitioner</a:t>
            </a:r>
          </a:p>
        </p:txBody>
      </p:sp>
      <p:sp>
        <p:nvSpPr>
          <p:cNvPr id="63497" name="Isosceles Triangle 19"/>
          <p:cNvSpPr>
            <a:spLocks noChangeArrowheads="1"/>
          </p:cNvSpPr>
          <p:nvPr/>
        </p:nvSpPr>
        <p:spPr bwMode="auto">
          <a:xfrm>
            <a:off x="5942014" y="2951163"/>
            <a:ext cx="822325" cy="823912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Isosceles Triangle 21"/>
          <p:cNvSpPr>
            <a:spLocks noChangeArrowheads="1"/>
          </p:cNvSpPr>
          <p:nvPr/>
        </p:nvSpPr>
        <p:spPr bwMode="auto">
          <a:xfrm>
            <a:off x="5867400" y="2819400"/>
            <a:ext cx="450850" cy="381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5400">
            <a:solidFill>
              <a:srgbClr val="6633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3" name="Isosceles Triangle 22"/>
          <p:cNvSpPr>
            <a:spLocks noChangeArrowheads="1"/>
          </p:cNvSpPr>
          <p:nvPr/>
        </p:nvSpPr>
        <p:spPr bwMode="auto">
          <a:xfrm>
            <a:off x="3581400" y="4495800"/>
            <a:ext cx="450850" cy="381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5400">
            <a:solidFill>
              <a:srgbClr val="6633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cxnSp>
        <p:nvCxnSpPr>
          <p:cNvPr id="63500" name="Elbow Connector 24"/>
          <p:cNvCxnSpPr>
            <a:cxnSpLocks noChangeShapeType="1"/>
            <a:stCxn id="63494" idx="0"/>
          </p:cNvCxnSpPr>
          <p:nvPr/>
        </p:nvCxnSpPr>
        <p:spPr bwMode="auto">
          <a:xfrm rot="16200000" flipH="1">
            <a:off x="5848350" y="1962150"/>
            <a:ext cx="76200" cy="4229100"/>
          </a:xfrm>
          <a:prstGeom prst="bentConnector4">
            <a:avLst>
              <a:gd name="adj1" fmla="val -300000"/>
              <a:gd name="adj2" fmla="val 10002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1" name="Straight Connector 28"/>
          <p:cNvCxnSpPr>
            <a:cxnSpLocks noChangeShapeType="1"/>
            <a:endCxn id="22" idx="3"/>
          </p:cNvCxnSpPr>
          <p:nvPr/>
        </p:nvCxnSpPr>
        <p:spPr bwMode="auto">
          <a:xfrm rot="16200000" flipV="1">
            <a:off x="5789613" y="3503613"/>
            <a:ext cx="609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02" name="Text Box 5"/>
          <p:cNvSpPr txBox="1">
            <a:spLocks noChangeArrowheads="1"/>
          </p:cNvSpPr>
          <p:nvPr/>
        </p:nvSpPr>
        <p:spPr bwMode="auto">
          <a:xfrm>
            <a:off x="2472396" y="5638801"/>
            <a:ext cx="2667000" cy="4619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Cardiologist</a:t>
            </a:r>
          </a:p>
        </p:txBody>
      </p:sp>
      <p:cxnSp>
        <p:nvCxnSpPr>
          <p:cNvPr id="63503" name="Straight Connector 34"/>
          <p:cNvCxnSpPr>
            <a:cxnSpLocks noChangeShapeType="1"/>
            <a:stCxn id="63502" idx="0"/>
            <a:endCxn id="23" idx="3"/>
          </p:cNvCxnSpPr>
          <p:nvPr/>
        </p:nvCxnSpPr>
        <p:spPr bwMode="auto">
          <a:xfrm flipV="1">
            <a:off x="3805896" y="4876800"/>
            <a:ext cx="929" cy="7620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19481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vs Aggregation in Java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sz="half" idx="1"/>
          </p:nvPr>
        </p:nvSpPr>
        <p:spPr bwMode="auto">
          <a:xfrm>
            <a:off x="1069848" y="2284653"/>
            <a:ext cx="45572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final class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Rockwell (Body)"/>
              </a:rPr>
              <a:t>Car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Rockwell (Body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private final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Rockwell (Body)"/>
              </a:rPr>
              <a:t>Engine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engine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Rockwell (Body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Rockwell (Body)"/>
              </a:rPr>
              <a:t>Car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(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Rockwell (Body)"/>
              </a:rPr>
              <a:t>EngineSpecs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specs)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Rockwell (Body)"/>
              </a:rPr>
              <a:t>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engine =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new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Rockwell (Body)"/>
              </a:rPr>
              <a:t>Engine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(specs);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Rockwell (Body)"/>
              </a:rPr>
              <a:t>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Rockwell (Body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void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move()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Rockwell (Body)"/>
              </a:rPr>
              <a:t>   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engine.work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Rockwell (Body)"/>
              </a:rPr>
              <a:t>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} </a:t>
            </a:r>
            <a:endParaRPr lang="en-US" sz="2000" dirty="0">
              <a:latin typeface="Rockwell (Body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} 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sz="half" idx="2"/>
          </p:nvPr>
        </p:nvSpPr>
        <p:spPr bwMode="auto">
          <a:xfrm>
            <a:off x="6364224" y="2136667"/>
            <a:ext cx="420397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final class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Rockwell (Body)"/>
              </a:rPr>
              <a:t>Car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Rockwell (Body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private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Rockwell (Body)"/>
              </a:rPr>
              <a:t>Engine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engine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Rockwell (Body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void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setEngine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(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Rockwell (Body)"/>
              </a:rPr>
              <a:t>Engine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engine)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Rockwell (Body)"/>
              </a:rPr>
              <a:t>   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this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.engine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= engine;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Rockwell (Body)"/>
              </a:rPr>
              <a:t>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Rockwell (Body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void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move()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Rockwell (Body)"/>
              </a:rPr>
              <a:t>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if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 (engine !=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Rockwell (Body)"/>
              </a:rPr>
              <a:t>null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Rockwell (Body)"/>
              </a:rPr>
              <a:t>      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engine.work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Rockwell (Body)"/>
              </a:rPr>
              <a:t>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(Body)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09215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83883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46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Modeling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Describing a system at a high level of abstraction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A model of the system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Used for requirements and specification</a:t>
            </a:r>
          </a:p>
          <a:p>
            <a:pPr lvl="1">
              <a:lnSpc>
                <a:spcPct val="90000"/>
              </a:lnSpc>
            </a:pPr>
            <a:endParaRPr 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Many notations over time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State machines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Entity-relationship diagrams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Dataflow diagrams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984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s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4" y="228600"/>
            <a:ext cx="5843587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486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 4" descr="s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09538"/>
            <a:ext cx="70866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015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Sequence Diagrams</a:t>
            </a:r>
          </a:p>
        </p:txBody>
      </p:sp>
      <p:sp>
        <p:nvSpPr>
          <p:cNvPr id="7680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Sequence diagrams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Refine use cases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Gives view of dynamic behavior of classes</a:t>
            </a:r>
          </a:p>
          <a:p>
            <a:pPr lvl="2"/>
            <a:r>
              <a:rPr lang="en-US">
                <a:ea typeface="ＭＳ Ｐゴシック" panose="020B0600070205080204" pitchFamily="34" charset="-128"/>
              </a:rPr>
              <a:t>Class diagrams give the static class structure</a:t>
            </a:r>
          </a:p>
          <a:p>
            <a:pPr lvl="2"/>
            <a:endParaRPr lang="en-US">
              <a:ea typeface="ＭＳ Ｐゴシック" panose="020B0600070205080204" pitchFamily="34" charset="-128"/>
            </a:endParaRPr>
          </a:p>
          <a:p>
            <a:r>
              <a:rPr lang="en-US">
                <a:ea typeface="ＭＳ Ｐゴシック" panose="020B0600070205080204" pitchFamily="34" charset="-128"/>
              </a:rPr>
              <a:t>Not orthogonal to other diagrams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Overlapping functionality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True of all UML diagrams</a:t>
            </a:r>
          </a:p>
        </p:txBody>
      </p:sp>
    </p:spTree>
    <p:extLst>
      <p:ext uri="{BB962C8B-B14F-4D97-AF65-F5344CB8AC3E}">
        <p14:creationId xmlns:p14="http://schemas.microsoft.com/office/powerpoint/2010/main" val="3816390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Sequence Diagrams</a:t>
            </a:r>
          </a:p>
        </p:txBody>
      </p:sp>
      <p:sp>
        <p:nvSpPr>
          <p:cNvPr id="7885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Class roles: roles that objects play</a:t>
            </a:r>
          </a:p>
          <a:p>
            <a:r>
              <a:rPr lang="en-US">
                <a:ea typeface="ＭＳ Ｐゴシック" panose="020B0600070205080204" pitchFamily="34" charset="-128"/>
              </a:rPr>
              <a:t>Lifelines: the existence of an object over time</a:t>
            </a:r>
          </a:p>
          <a:p>
            <a:r>
              <a:rPr lang="en-US">
                <a:ea typeface="ＭＳ Ｐゴシック" panose="020B0600070205080204" pitchFamily="34" charset="-128"/>
              </a:rPr>
              <a:t>Activations: time during which an object is performing an operation</a:t>
            </a:r>
          </a:p>
          <a:p>
            <a:r>
              <a:rPr lang="en-US">
                <a:ea typeface="ＭＳ Ｐゴシック" panose="020B0600070205080204" pitchFamily="34" charset="-128"/>
              </a:rPr>
              <a:t>Messages: communications between objects</a:t>
            </a:r>
          </a:p>
        </p:txBody>
      </p:sp>
    </p:spTree>
    <p:extLst>
      <p:ext uri="{BB962C8B-B14F-4D97-AF65-F5344CB8AC3E}">
        <p14:creationId xmlns:p14="http://schemas.microsoft.com/office/powerpoint/2010/main" val="2437205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996950"/>
            <a:ext cx="82550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7792" y="6049108"/>
            <a:ext cx="71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52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966" y="644193"/>
            <a:ext cx="5771857" cy="571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188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6" name="Picture 4" descr="s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"/>
            <a:ext cx="7759700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407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 descr="s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152400"/>
            <a:ext cx="4525962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474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Activity Diagrams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Reincarnation of flow charts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Uses flowchart symbols</a:t>
            </a:r>
          </a:p>
          <a:p>
            <a:endParaRPr lang="en-US">
              <a:ea typeface="ＭＳ Ｐゴシック" panose="020B0600070205080204" pitchFamily="34" charset="-128"/>
            </a:endParaRPr>
          </a:p>
          <a:p>
            <a:r>
              <a:rPr lang="en-US">
                <a:ea typeface="ＭＳ Ｐゴシック" panose="020B0600070205080204" pitchFamily="34" charset="-128"/>
              </a:rPr>
              <a:t>Emphasis on control-flow</a:t>
            </a:r>
          </a:p>
          <a:p>
            <a:pPr>
              <a:buFontTx/>
              <a:buNone/>
            </a:pPr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5754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492" y="436098"/>
            <a:ext cx="694944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History: 1980’s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The rise of object-oriented programming</a:t>
            </a:r>
          </a:p>
          <a:p>
            <a:pPr lvl="1"/>
            <a:endParaRPr lang="en-US" dirty="0">
              <a:ea typeface="ＭＳ Ｐゴシック" panose="020B0600070205080204" pitchFamily="34" charset="-128"/>
            </a:endParaRPr>
          </a:p>
          <a:p>
            <a:r>
              <a:rPr lang="en-US" dirty="0">
                <a:ea typeface="ＭＳ Ｐゴシック" panose="020B0600070205080204" pitchFamily="34" charset="-128"/>
              </a:rPr>
              <a:t>New class of OO modeling languages</a:t>
            </a:r>
          </a:p>
          <a:p>
            <a:endParaRPr lang="en-US" dirty="0">
              <a:ea typeface="ＭＳ Ｐゴシック" panose="020B0600070205080204" pitchFamily="34" charset="-128"/>
            </a:endParaRPr>
          </a:p>
          <a:p>
            <a:r>
              <a:rPr lang="en-US" dirty="0">
                <a:ea typeface="ＭＳ Ｐゴシック" panose="020B0600070205080204" pitchFamily="34" charset="-128"/>
              </a:rPr>
              <a:t>By early ’90’s, over 50 OO modeling languages</a:t>
            </a:r>
          </a:p>
          <a:p>
            <a:pPr lvl="1"/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5248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259" y="0"/>
            <a:ext cx="80748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21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974" y="-225084"/>
            <a:ext cx="782163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1847" y="4754880"/>
            <a:ext cx="3938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Order (output parameter)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9000" y="1910863"/>
            <a:ext cx="3938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Order (input parameter)</a:t>
            </a:r>
          </a:p>
        </p:txBody>
      </p:sp>
    </p:spTree>
    <p:extLst>
      <p:ext uri="{BB962C8B-B14F-4D97-AF65-F5344CB8AC3E}">
        <p14:creationId xmlns:p14="http://schemas.microsoft.com/office/powerpoint/2010/main" val="26658932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Activity Diagrams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Swimlanes: responsibility of one or more objects</a:t>
            </a:r>
          </a:p>
          <a:p>
            <a:r>
              <a:rPr lang="en-US">
                <a:ea typeface="ＭＳ Ｐゴシック" panose="020B0600070205080204" pitchFamily="34" charset="-128"/>
              </a:rPr>
              <a:t>Action states: steps in the execution of an algorithm</a:t>
            </a:r>
          </a:p>
          <a:p>
            <a:r>
              <a:rPr lang="en-US">
                <a:ea typeface="ＭＳ Ｐゴシック" panose="020B0600070205080204" pitchFamily="34" charset="-128"/>
              </a:rPr>
              <a:t>Action flows: relationship between the different action states</a:t>
            </a:r>
          </a:p>
          <a:p>
            <a:r>
              <a:rPr lang="en-US">
                <a:ea typeface="ＭＳ Ｐゴシック" panose="020B0600070205080204" pitchFamily="34" charset="-128"/>
              </a:rPr>
              <a:t>Object flow: utilization of objects by action states </a:t>
            </a:r>
          </a:p>
        </p:txBody>
      </p:sp>
    </p:spTree>
    <p:extLst>
      <p:ext uri="{BB962C8B-B14F-4D97-AF65-F5344CB8AC3E}">
        <p14:creationId xmlns:p14="http://schemas.microsoft.com/office/powerpoint/2010/main" val="753176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259" y="0"/>
            <a:ext cx="80748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07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StateChart Diagrams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Hierarchical finite automata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Invented by David Harel, 1983</a:t>
            </a:r>
          </a:p>
          <a:p>
            <a:endParaRPr lang="en-US">
              <a:ea typeface="ＭＳ Ｐゴシック" panose="020B0600070205080204" pitchFamily="34" charset="-128"/>
            </a:endParaRPr>
          </a:p>
          <a:p>
            <a:r>
              <a:rPr lang="en-US">
                <a:ea typeface="ＭＳ Ｐゴシック" panose="020B0600070205080204" pitchFamily="34" charset="-128"/>
              </a:rPr>
              <a:t>Specify automata with many states compactly</a:t>
            </a:r>
          </a:p>
          <a:p>
            <a:pPr lvl="1">
              <a:buFontTx/>
              <a:buNone/>
            </a:pPr>
            <a:endParaRPr lang="en-US">
              <a:ea typeface="ＭＳ Ｐゴシック" panose="020B0600070205080204" pitchFamily="34" charset="-128"/>
            </a:endParaRPr>
          </a:p>
          <a:p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4106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Example Simple StateChart</a:t>
            </a:r>
          </a:p>
        </p:txBody>
      </p:sp>
      <p:sp>
        <p:nvSpPr>
          <p:cNvPr id="106501" name="Text Box 4"/>
          <p:cNvSpPr txBox="1">
            <a:spLocks noChangeArrowheads="1"/>
          </p:cNvSpPr>
          <p:nvPr/>
        </p:nvSpPr>
        <p:spPr bwMode="auto">
          <a:xfrm>
            <a:off x="5105400" y="3248026"/>
            <a:ext cx="914400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off</a:t>
            </a:r>
          </a:p>
        </p:txBody>
      </p:sp>
      <p:sp>
        <p:nvSpPr>
          <p:cNvPr id="106502" name="Text Box 5"/>
          <p:cNvSpPr txBox="1">
            <a:spLocks noChangeArrowheads="1"/>
          </p:cNvSpPr>
          <p:nvPr/>
        </p:nvSpPr>
        <p:spPr bwMode="auto">
          <a:xfrm>
            <a:off x="5105400" y="4391026"/>
            <a:ext cx="914400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on</a:t>
            </a:r>
          </a:p>
        </p:txBody>
      </p:sp>
      <p:cxnSp>
        <p:nvCxnSpPr>
          <p:cNvPr id="106503" name="AutoShape 6"/>
          <p:cNvCxnSpPr>
            <a:cxnSpLocks noChangeShapeType="1"/>
            <a:stCxn id="106501" idx="3"/>
            <a:endCxn id="106502" idx="3"/>
          </p:cNvCxnSpPr>
          <p:nvPr/>
        </p:nvCxnSpPr>
        <p:spPr bwMode="auto">
          <a:xfrm>
            <a:off x="6019800" y="3478858"/>
            <a:ext cx="12700" cy="1143000"/>
          </a:xfrm>
          <a:prstGeom prst="curvedConnector3">
            <a:avLst>
              <a:gd name="adj1" fmla="val 1800000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504" name="Text Box 7"/>
          <p:cNvSpPr txBox="1">
            <a:spLocks noChangeArrowheads="1"/>
          </p:cNvSpPr>
          <p:nvPr/>
        </p:nvSpPr>
        <p:spPr bwMode="auto">
          <a:xfrm>
            <a:off x="6324600" y="375285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push</a:t>
            </a:r>
          </a:p>
        </p:txBody>
      </p:sp>
      <p:cxnSp>
        <p:nvCxnSpPr>
          <p:cNvPr id="106505" name="AutoShape 8"/>
          <p:cNvCxnSpPr>
            <a:cxnSpLocks noChangeShapeType="1"/>
            <a:stCxn id="106502" idx="1"/>
            <a:endCxn id="106501" idx="1"/>
          </p:cNvCxnSpPr>
          <p:nvPr/>
        </p:nvCxnSpPr>
        <p:spPr bwMode="auto">
          <a:xfrm rot="10800000">
            <a:off x="5105400" y="3478858"/>
            <a:ext cx="12700" cy="1143000"/>
          </a:xfrm>
          <a:prstGeom prst="curvedConnector3">
            <a:avLst>
              <a:gd name="adj1" fmla="val 1800000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506" name="Text Box 9"/>
          <p:cNvSpPr txBox="1">
            <a:spLocks noChangeArrowheads="1"/>
          </p:cNvSpPr>
          <p:nvPr/>
        </p:nvSpPr>
        <p:spPr bwMode="auto">
          <a:xfrm>
            <a:off x="3962400" y="3781426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Comic Sans MS" panose="030F0702030302020204" pitchFamily="66" charset="0"/>
              </a:rPr>
              <a:t>depart</a:t>
            </a:r>
          </a:p>
        </p:txBody>
      </p:sp>
      <p:sp>
        <p:nvSpPr>
          <p:cNvPr id="106507" name="Line 10"/>
          <p:cNvSpPr>
            <a:spLocks noChangeShapeType="1"/>
          </p:cNvSpPr>
          <p:nvPr/>
        </p:nvSpPr>
        <p:spPr bwMode="auto">
          <a:xfrm>
            <a:off x="5486400" y="27432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6508" name="AutoShape 11"/>
          <p:cNvSpPr>
            <a:spLocks noChangeArrowheads="1"/>
          </p:cNvSpPr>
          <p:nvPr/>
        </p:nvSpPr>
        <p:spPr bwMode="auto">
          <a:xfrm>
            <a:off x="3810000" y="2438400"/>
            <a:ext cx="3657600" cy="2743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106509" name="Text Box 12"/>
          <p:cNvSpPr txBox="1">
            <a:spLocks noChangeArrowheads="1"/>
          </p:cNvSpPr>
          <p:nvPr/>
        </p:nvSpPr>
        <p:spPr bwMode="auto">
          <a:xfrm>
            <a:off x="3810000" y="2514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mic Sans MS" panose="030F0702030302020204" pitchFamily="66" charset="0"/>
              </a:rPr>
              <a:t> Button</a:t>
            </a:r>
          </a:p>
        </p:txBody>
      </p:sp>
    </p:spTree>
    <p:extLst>
      <p:ext uri="{BB962C8B-B14F-4D97-AF65-F5344CB8AC3E}">
        <p14:creationId xmlns:p14="http://schemas.microsoft.com/office/powerpoint/2010/main" val="12312245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8" name="Picture 4" descr="s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7823200" cy="585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7740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249238"/>
            <a:ext cx="6727825" cy="638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9081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Opinions about UML: What’s Good</a:t>
            </a:r>
          </a:p>
        </p:txBody>
      </p:sp>
      <p:sp>
        <p:nvSpPr>
          <p:cNvPr id="11469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>
                <a:ea typeface="ＭＳ Ｐゴシック" panose="020B0600070205080204" pitchFamily="34" charset="-128"/>
              </a:rPr>
              <a:t>A common language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panose="020B0600070205080204" pitchFamily="34" charset="-128"/>
              </a:rPr>
              <a:t>Makes it easier to share requirements, specs, designs</a:t>
            </a:r>
          </a:p>
          <a:p>
            <a:pPr lvl="1">
              <a:lnSpc>
                <a:spcPct val="90000"/>
              </a:lnSpc>
            </a:pPr>
            <a:endParaRPr lang="en-US" sz="20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anose="020B0600070205080204" pitchFamily="34" charset="-128"/>
              </a:rPr>
              <a:t>Visual syntax is useful, to a point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panose="020B0600070205080204" pitchFamily="34" charset="-128"/>
              </a:rPr>
              <a:t>A (good) picture is worth 1000 words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panose="020B0600070205080204" pitchFamily="34" charset="-128"/>
              </a:rPr>
              <a:t>For the non-technical, easier to grasp simple diagrams than simple pseudo-code</a:t>
            </a:r>
          </a:p>
          <a:p>
            <a:pPr lvl="1">
              <a:lnSpc>
                <a:spcPct val="90000"/>
              </a:lnSpc>
            </a:pPr>
            <a:endParaRPr lang="en-US" sz="20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anose="020B0600070205080204" pitchFamily="34" charset="-128"/>
              </a:rPr>
              <a:t>To the extent UML is precise, it forces clarity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panose="020B0600070205080204" pitchFamily="34" charset="-128"/>
              </a:rPr>
              <a:t>Much better than natural language</a:t>
            </a:r>
          </a:p>
          <a:p>
            <a:pPr lvl="1">
              <a:lnSpc>
                <a:spcPct val="90000"/>
              </a:lnSpc>
            </a:pPr>
            <a:endParaRPr lang="en-US" sz="20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anose="020B0600070205080204" pitchFamily="34" charset="-128"/>
              </a:rPr>
              <a:t>Commercial tool support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panose="020B0600070205080204" pitchFamily="34" charset="-128"/>
              </a:rPr>
              <a:t>Something natural language could never have</a:t>
            </a:r>
          </a:p>
        </p:txBody>
      </p:sp>
    </p:spTree>
    <p:extLst>
      <p:ext uri="{BB962C8B-B14F-4D97-AF65-F5344CB8AC3E}">
        <p14:creationId xmlns:p14="http://schemas.microsoft.com/office/powerpoint/2010/main" val="27202197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Opinions On UML: What’s Bad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Hodge-podge of ideas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Union of most popular modeling languages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Sublanguages remain largely unintegrated</a:t>
            </a:r>
          </a:p>
          <a:p>
            <a:pPr lvl="1"/>
            <a:endParaRPr lang="en-US">
              <a:ea typeface="ＭＳ Ｐゴシック" panose="020B0600070205080204" pitchFamily="34" charset="-128"/>
            </a:endParaRPr>
          </a:p>
          <a:p>
            <a:r>
              <a:rPr lang="en-US">
                <a:ea typeface="ＭＳ Ｐゴシック" panose="020B0600070205080204" pitchFamily="34" charset="-128"/>
              </a:rPr>
              <a:t>Visual syntax does not scale well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Many details are hard to depict visually</a:t>
            </a:r>
          </a:p>
          <a:p>
            <a:pPr lvl="2"/>
            <a:r>
              <a:rPr lang="en-US">
                <a:ea typeface="ＭＳ Ｐゴシック" panose="020B0600070205080204" pitchFamily="34" charset="-128"/>
              </a:rPr>
              <a:t>Ad hoc text attached to diagrams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No visualization advantage for large diagrams</a:t>
            </a:r>
          </a:p>
          <a:p>
            <a:pPr lvl="2"/>
            <a:r>
              <a:rPr lang="en-US">
                <a:ea typeface="ＭＳ Ｐゴシック" panose="020B0600070205080204" pitchFamily="34" charset="-128"/>
              </a:rPr>
              <a:t>1000 pictures are very hard to understand</a:t>
            </a:r>
          </a:p>
          <a:p>
            <a:pPr lvl="2"/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807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History: 1990’s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Three leading OO notations decide to combine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Grady Booch (BOOCH)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Jim Rumbaugh (OMT: Object Modeling Technique)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Ivar Jacobsen (OOSE: OO Soft. Eng)</a:t>
            </a:r>
          </a:p>
          <a:p>
            <a:pPr lvl="1"/>
            <a:endParaRPr lang="en-US">
              <a:ea typeface="ＭＳ Ｐゴシック" panose="020B0600070205080204" pitchFamily="34" charset="-128"/>
            </a:endParaRPr>
          </a:p>
          <a:p>
            <a:r>
              <a:rPr lang="en-US">
                <a:ea typeface="ＭＳ Ｐゴシック" panose="020B0600070205080204" pitchFamily="34" charset="-128"/>
              </a:rPr>
              <a:t>Why?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Natural evolution towards each other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Effort to set an industry standard</a:t>
            </a:r>
          </a:p>
          <a:p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82615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UML is Happening</a:t>
            </a:r>
          </a:p>
        </p:txBody>
      </p:sp>
      <p:sp>
        <p:nvSpPr>
          <p:cNvPr id="1187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UML is being widely adopted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By users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By tool vendors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By programmers</a:t>
            </a:r>
          </a:p>
          <a:p>
            <a:r>
              <a:rPr lang="en-US">
                <a:ea typeface="ＭＳ Ｐゴシック" panose="020B0600070205080204" pitchFamily="34" charset="-128"/>
              </a:rPr>
              <a:t>A step forward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Seems useful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First standard for high-levels of software process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Expect further evolution, development of UML</a:t>
            </a:r>
          </a:p>
        </p:txBody>
      </p:sp>
    </p:spTree>
    <p:extLst>
      <p:ext uri="{BB962C8B-B14F-4D97-AF65-F5344CB8AC3E}">
        <p14:creationId xmlns:p14="http://schemas.microsoft.com/office/powerpoint/2010/main" val="58769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UML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UML stands for</a:t>
            </a:r>
          </a:p>
          <a:p>
            <a:pPr algn="ctr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Unified Modeling Language</a:t>
            </a:r>
          </a:p>
          <a:p>
            <a:pPr algn="ctr">
              <a:buFontTx/>
              <a:buNone/>
            </a:pPr>
            <a:endParaRPr lang="en-US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r>
              <a:rPr lang="en-US">
                <a:ea typeface="ＭＳ Ｐゴシック" panose="020B0600070205080204" pitchFamily="34" charset="-128"/>
              </a:rPr>
              <a:t>Design by committee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Many interest groups participating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Everyone wants their favorite approach to be “in”</a:t>
            </a:r>
          </a:p>
          <a:p>
            <a:pPr lvl="1"/>
            <a:endParaRPr lang="en-US">
              <a:ea typeface="ＭＳ Ｐゴシック" panose="020B0600070205080204" pitchFamily="34" charset="-128"/>
            </a:endParaRPr>
          </a:p>
          <a:p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331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UML (Cont.)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Resulting design is huge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Many features</a:t>
            </a:r>
          </a:p>
          <a:p>
            <a:pPr lvl="1"/>
            <a:r>
              <a:rPr lang="en-US">
                <a:ea typeface="ＭＳ Ｐゴシック" panose="020B0600070205080204" pitchFamily="34" charset="-128"/>
              </a:rPr>
              <a:t>Many loosely unrelated styles under one roof</a:t>
            </a:r>
          </a:p>
          <a:p>
            <a:pPr lvl="1"/>
            <a:endParaRPr lang="en-US">
              <a:ea typeface="ＭＳ Ｐゴシック" panose="020B0600070205080204" pitchFamily="34" charset="-128"/>
            </a:endParaRPr>
          </a:p>
          <a:p>
            <a:r>
              <a:rPr lang="en-US">
                <a:ea typeface="ＭＳ Ｐゴシック" panose="020B0600070205080204" pitchFamily="34" charset="-128"/>
              </a:rPr>
              <a:t>Could also be called</a:t>
            </a:r>
          </a:p>
          <a:p>
            <a:pPr algn="ctr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Union of all Modeling Languages</a:t>
            </a:r>
          </a:p>
          <a:p>
            <a:pPr algn="ctr">
              <a:buFontTx/>
              <a:buNone/>
            </a:pPr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245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This Lecture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1069848" y="2121407"/>
            <a:ext cx="10058400" cy="4420069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anose="020B0600070205080204" pitchFamily="34" charset="-128"/>
              </a:rPr>
              <a:t>We discuss</a:t>
            </a:r>
          </a:p>
          <a:p>
            <a:pPr lvl="1"/>
            <a:r>
              <a:rPr lang="en-US" dirty="0">
                <a:ea typeface="ＭＳ Ｐゴシック" panose="020B0600070205080204" pitchFamily="34" charset="-128"/>
              </a:rPr>
              <a:t>Class Diagrams    </a:t>
            </a:r>
          </a:p>
          <a:p>
            <a:pPr lvl="1"/>
            <a:r>
              <a:rPr lang="en-US" dirty="0">
                <a:ea typeface="ＭＳ Ｐゴシック" panose="020B0600070205080204" pitchFamily="34" charset="-128"/>
              </a:rPr>
              <a:t>Sequence Diagrams</a:t>
            </a:r>
          </a:p>
          <a:p>
            <a:pPr lvl="1"/>
            <a:r>
              <a:rPr lang="en-US" dirty="0">
                <a:ea typeface="ＭＳ Ｐゴシック" panose="020B0600070205080204" pitchFamily="34" charset="-128"/>
              </a:rPr>
              <a:t>Activity Diagrams          </a:t>
            </a:r>
          </a:p>
          <a:p>
            <a:pPr lvl="1"/>
            <a:r>
              <a:rPr lang="en-US" dirty="0">
                <a:ea typeface="ＭＳ Ｐゴシック" panose="020B0600070205080204" pitchFamily="34" charset="-128"/>
              </a:rPr>
              <a:t>State Diagrams</a:t>
            </a:r>
          </a:p>
          <a:p>
            <a:pPr lvl="1"/>
            <a:endParaRPr lang="en-US" dirty="0">
              <a:ea typeface="ＭＳ Ｐゴシック" panose="020B0600070205080204" pitchFamily="34" charset="-128"/>
            </a:endParaRPr>
          </a:p>
          <a:p>
            <a:r>
              <a:rPr lang="en-US" dirty="0">
                <a:ea typeface="ＭＳ Ｐゴシック" panose="020B0600070205080204" pitchFamily="34" charset="-128"/>
              </a:rPr>
              <a:t>This is a subset of UML</a:t>
            </a:r>
          </a:p>
          <a:p>
            <a:pPr lvl="1"/>
            <a:r>
              <a:rPr lang="en-US" dirty="0">
                <a:ea typeface="ＭＳ Ｐゴシック" panose="020B0600070205080204" pitchFamily="34" charset="-128"/>
              </a:rPr>
              <a:t>But probably the most used subset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1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Class Diagrams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ea typeface="ＭＳ Ｐゴシック" panose="020B0600070205080204" pitchFamily="34" charset="-128"/>
              </a:rPr>
              <a:t>Describe classes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In the OO sense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Class diagrams are static -- they display what interacts but not what happens when they do interact</a:t>
            </a:r>
          </a:p>
          <a:p>
            <a:r>
              <a:rPr lang="en-US" sz="2400">
                <a:ea typeface="ＭＳ Ｐゴシック" panose="020B0600070205080204" pitchFamily="34" charset="-128"/>
              </a:rPr>
              <a:t>Each box is a class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List fields</a:t>
            </a:r>
          </a:p>
          <a:p>
            <a:pPr lvl="1"/>
            <a:r>
              <a:rPr lang="en-US" sz="2000">
                <a:ea typeface="ＭＳ Ｐゴシック" panose="020B0600070205080204" pitchFamily="34" charset="-128"/>
              </a:rPr>
              <a:t>List methods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162800" y="1447800"/>
            <a:ext cx="2590800" cy="4622800"/>
            <a:chOff x="3552" y="912"/>
            <a:chExt cx="1632" cy="2912"/>
          </a:xfrm>
        </p:grpSpPr>
        <p:sp>
          <p:nvSpPr>
            <p:cNvPr id="45063" name="Text Box 5"/>
            <p:cNvSpPr txBox="1">
              <a:spLocks noChangeArrowheads="1"/>
            </p:cNvSpPr>
            <p:nvPr/>
          </p:nvSpPr>
          <p:spPr bwMode="auto">
            <a:xfrm>
              <a:off x="3552" y="912"/>
              <a:ext cx="1632" cy="291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Comic Sans MS" panose="030F0702030302020204" pitchFamily="66" charset="0"/>
                </a:rPr>
                <a:t>Train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Comic Sans MS" panose="030F0702030302020204" pitchFamily="66" charset="0"/>
                </a:rPr>
                <a:t>lastStop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Comic Sans MS" panose="030F0702030302020204" pitchFamily="66" charset="0"/>
                </a:rPr>
                <a:t>nextStop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Comic Sans MS" panose="030F0702030302020204" pitchFamily="66" charset="0"/>
                </a:rPr>
                <a:t>velocity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Comic Sans MS" panose="030F0702030302020204" pitchFamily="66" charset="0"/>
                </a:rPr>
                <a:t>doorsOpen?</a:t>
              </a:r>
            </a:p>
            <a:p>
              <a:pPr>
                <a:spcBef>
                  <a:spcPct val="50000"/>
                </a:spcBef>
              </a:pPr>
              <a:endParaRPr lang="en-US" sz="1800"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Comic Sans MS" panose="030F0702030302020204" pitchFamily="66" charset="0"/>
                </a:rPr>
                <a:t>addStop(stop);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Comic Sans MS" panose="030F0702030302020204" pitchFamily="66" charset="0"/>
                </a:rPr>
                <a:t>startTrain(velocity);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Comic Sans MS" panose="030F0702030302020204" pitchFamily="66" charset="0"/>
                </a:rPr>
                <a:t>stopTrain();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Comic Sans MS" panose="030F0702030302020204" pitchFamily="66" charset="0"/>
                </a:rPr>
                <a:t>openDoors();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Comic Sans MS" panose="030F0702030302020204" pitchFamily="66" charset="0"/>
                </a:rPr>
                <a:t>closeDoors();</a:t>
              </a:r>
              <a:endParaRPr lang="en-US">
                <a:latin typeface="Comic Sans MS" panose="030F0702030302020204" pitchFamily="66" charset="0"/>
              </a:endParaRPr>
            </a:p>
          </p:txBody>
        </p:sp>
        <p:sp>
          <p:nvSpPr>
            <p:cNvPr id="45064" name="Line 6"/>
            <p:cNvSpPr>
              <a:spLocks noChangeShapeType="1"/>
            </p:cNvSpPr>
            <p:nvPr/>
          </p:nvSpPr>
          <p:spPr bwMode="auto">
            <a:xfrm>
              <a:off x="3552" y="1200"/>
              <a:ext cx="163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065" name="Line 7"/>
            <p:cNvSpPr>
              <a:spLocks noChangeShapeType="1"/>
            </p:cNvSpPr>
            <p:nvPr/>
          </p:nvSpPr>
          <p:spPr bwMode="auto">
            <a:xfrm>
              <a:off x="3552" y="2352"/>
              <a:ext cx="163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08919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anose="020B0600070205080204" pitchFamily="34" charset="-128"/>
              </a:rPr>
              <a:t>Class Diagrams: Relationships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>
                <a:ea typeface="ＭＳ Ｐゴシック" panose="020B0600070205080204" pitchFamily="34" charset="-128"/>
              </a:rPr>
              <a:t>Many different kinds of edges to show different relationships between classes</a:t>
            </a:r>
          </a:p>
          <a:p>
            <a:endParaRPr lang="en-US" sz="2400" dirty="0">
              <a:ea typeface="ＭＳ Ｐゴシック" panose="020B0600070205080204" pitchFamily="34" charset="-128"/>
            </a:endParaRPr>
          </a:p>
          <a:p>
            <a:r>
              <a:rPr lang="en-US" sz="2400" dirty="0">
                <a:ea typeface="ＭＳ Ｐゴシック" panose="020B0600070205080204" pitchFamily="34" charset="-128"/>
              </a:rPr>
              <a:t>Mention just a couple</a:t>
            </a:r>
          </a:p>
        </p:txBody>
      </p:sp>
    </p:spTree>
    <p:extLst>
      <p:ext uri="{BB962C8B-B14F-4D97-AF65-F5344CB8AC3E}">
        <p14:creationId xmlns:p14="http://schemas.microsoft.com/office/powerpoint/2010/main" val="5318415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2776</TotalTime>
  <Words>971</Words>
  <Application>Microsoft Macintosh PowerPoint</Application>
  <PresentationFormat>Widescreen</PresentationFormat>
  <Paragraphs>278</Paragraphs>
  <Slides>40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Comic Sans MS</vt:lpstr>
      <vt:lpstr>Rockwell (Body)</vt:lpstr>
      <vt:lpstr>Times New Roman</vt:lpstr>
      <vt:lpstr>Office Theme</vt:lpstr>
      <vt:lpstr>UML: Unified Modeling Language</vt:lpstr>
      <vt:lpstr>Modeling</vt:lpstr>
      <vt:lpstr>History: 1980’s</vt:lpstr>
      <vt:lpstr>History: 1990’s</vt:lpstr>
      <vt:lpstr>UML</vt:lpstr>
      <vt:lpstr>UML (Cont.)</vt:lpstr>
      <vt:lpstr>This Lecture</vt:lpstr>
      <vt:lpstr>Class Diagrams</vt:lpstr>
      <vt:lpstr>Class Diagrams: Relationships</vt:lpstr>
      <vt:lpstr>Association</vt:lpstr>
      <vt:lpstr>Aggregation   Composition</vt:lpstr>
      <vt:lpstr> </vt:lpstr>
      <vt:lpstr>Composition   Aggregation</vt:lpstr>
      <vt:lpstr> </vt:lpstr>
      <vt:lpstr>Aggregation   Composition</vt:lpstr>
      <vt:lpstr>Generalization</vt:lpstr>
      <vt:lpstr>Generalization</vt:lpstr>
      <vt:lpstr>Composition vs Aggregation in Java</vt:lpstr>
      <vt:lpstr>PowerPoint Presentation</vt:lpstr>
      <vt:lpstr>PowerPoint Presentation</vt:lpstr>
      <vt:lpstr>PowerPoint Presentation</vt:lpstr>
      <vt:lpstr>Sequence Diagrams</vt:lpstr>
      <vt:lpstr>Sequence Diagrams</vt:lpstr>
      <vt:lpstr>PowerPoint Presentation</vt:lpstr>
      <vt:lpstr>PowerPoint Presentation</vt:lpstr>
      <vt:lpstr>PowerPoint Presentation</vt:lpstr>
      <vt:lpstr>PowerPoint Presentation</vt:lpstr>
      <vt:lpstr>Activity Diagrams</vt:lpstr>
      <vt:lpstr>PowerPoint Presentation</vt:lpstr>
      <vt:lpstr>PowerPoint Presentation</vt:lpstr>
      <vt:lpstr>PowerPoint Presentation</vt:lpstr>
      <vt:lpstr>Activity Diagrams</vt:lpstr>
      <vt:lpstr>PowerPoint Presentation</vt:lpstr>
      <vt:lpstr>StateChart Diagrams</vt:lpstr>
      <vt:lpstr>Example Simple StateChart</vt:lpstr>
      <vt:lpstr>PowerPoint Presentation</vt:lpstr>
      <vt:lpstr>PowerPoint Presentation</vt:lpstr>
      <vt:lpstr>Opinions about UML: What’s Good</vt:lpstr>
      <vt:lpstr>Opinions On UML: What’s Bad</vt:lpstr>
      <vt:lpstr>UML is Happening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Piskac, Ruzica</dc:creator>
  <cp:lastModifiedBy>William Killian</cp:lastModifiedBy>
  <cp:revision>176</cp:revision>
  <dcterms:created xsi:type="dcterms:W3CDTF">2014-01-12T21:15:03Z</dcterms:created>
  <dcterms:modified xsi:type="dcterms:W3CDTF">2020-01-24T17:36:28Z</dcterms:modified>
</cp:coreProperties>
</file>