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9" r:id="rId1"/>
  </p:sldMasterIdLst>
  <p:notesMasterIdLst>
    <p:notesMasterId r:id="rId42"/>
  </p:notesMasterIdLst>
  <p:handoutMasterIdLst>
    <p:handoutMasterId r:id="rId43"/>
  </p:handoutMasterIdLst>
  <p:sldIdLst>
    <p:sldId id="329" r:id="rId2"/>
    <p:sldId id="330" r:id="rId3"/>
    <p:sldId id="331" r:id="rId4"/>
    <p:sldId id="332" r:id="rId5"/>
    <p:sldId id="333" r:id="rId6"/>
    <p:sldId id="334" r:id="rId7"/>
    <p:sldId id="335" r:id="rId8"/>
    <p:sldId id="343" r:id="rId9"/>
    <p:sldId id="344" r:id="rId10"/>
    <p:sldId id="345" r:id="rId11"/>
    <p:sldId id="346" r:id="rId12"/>
    <p:sldId id="347" r:id="rId13"/>
    <p:sldId id="348" r:id="rId14"/>
    <p:sldId id="349" r:id="rId15"/>
    <p:sldId id="350" r:id="rId16"/>
    <p:sldId id="351" r:id="rId17"/>
    <p:sldId id="352" r:id="rId18"/>
    <p:sldId id="383" r:id="rId19"/>
    <p:sldId id="353" r:id="rId20"/>
    <p:sldId id="354" r:id="rId21"/>
    <p:sldId id="355" r:id="rId22"/>
    <p:sldId id="359" r:id="rId23"/>
    <p:sldId id="360" r:id="rId24"/>
    <p:sldId id="361" r:id="rId25"/>
    <p:sldId id="386" r:id="rId26"/>
    <p:sldId id="363" r:id="rId27"/>
    <p:sldId id="364" r:id="rId28"/>
    <p:sldId id="365" r:id="rId29"/>
    <p:sldId id="366" r:id="rId30"/>
    <p:sldId id="384" r:id="rId31"/>
    <p:sldId id="385" r:id="rId32"/>
    <p:sldId id="371" r:id="rId33"/>
    <p:sldId id="372" r:id="rId34"/>
    <p:sldId id="373" r:id="rId35"/>
    <p:sldId id="374" r:id="rId36"/>
    <p:sldId id="375" r:id="rId37"/>
    <p:sldId id="376" r:id="rId38"/>
    <p:sldId id="378" r:id="rId39"/>
    <p:sldId id="379" r:id="rId40"/>
    <p:sldId id="380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99" autoAdjust="0"/>
    <p:restoredTop sz="91156" autoAdjust="0"/>
  </p:normalViewPr>
  <p:slideViewPr>
    <p:cSldViewPr snapToGrid="0">
      <p:cViewPr varScale="1">
        <p:scale>
          <a:sx n="112" d="100"/>
          <a:sy n="112" d="100"/>
        </p:scale>
        <p:origin x="1008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3F94F6-EBCE-422D-AB7D-EB97BED62550}" type="datetimeFigureOut">
              <a:rPr lang="en-US" smtClean="0"/>
              <a:t>1/24/20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CC3C30-CC35-40A0-8C72-C0C14CE5A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328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699A16-63A3-4F42-892A-E051858DCEF8}" type="datetimeFigureOut">
              <a:rPr lang="en-US" smtClean="0"/>
              <a:t>1/24/20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CC8C0C-7535-4431-807F-C2220752E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41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737436C4-D0E4-41A6-B355-A326EE8A2FF1}" type="slidenum">
              <a:rPr lang="en-US" sz="1300"/>
              <a:pPr/>
              <a:t>1</a:t>
            </a:fld>
            <a:endParaRPr lang="en-US" sz="13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04136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47EBF0C8-730A-4301-8A0D-2546DE130C26}" type="slidenum">
              <a:rPr lang="en-US" sz="1300"/>
              <a:pPr/>
              <a:t>10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14541285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DBBE7DEC-F100-46EF-BFE9-B9BB7061E739}" type="slidenum">
              <a:rPr lang="en-US" sz="1300"/>
              <a:pPr/>
              <a:t>11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1723416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33AF8127-1B41-4BB2-8EC0-05C32A4C37D5}" type="slidenum">
              <a:rPr lang="en-US" sz="1300"/>
              <a:pPr/>
              <a:t>12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29603228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BA6DAD63-CD86-4858-B87A-3913144B3BA3}" type="slidenum">
              <a:rPr lang="en-US" sz="1300"/>
              <a:pPr/>
              <a:t>13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13676023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0317E57A-12CA-4E67-926D-CCB8E2AE787A}" type="slidenum">
              <a:rPr lang="en-US" sz="1300"/>
              <a:pPr/>
              <a:t>14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15384237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DD420181-3C7A-44A2-83DD-0BEC48687E55}" type="slidenum">
              <a:rPr lang="en-US" sz="1300"/>
              <a:pPr/>
              <a:t>15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29987588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93C99905-99C8-47D7-85EE-F5D342D2F088}" type="slidenum">
              <a:rPr lang="en-US" sz="1300"/>
              <a:pPr/>
              <a:t>16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15089667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3075EF39-871E-468D-ADD6-44BA60A45ED2}" type="slidenum">
              <a:rPr lang="en-US" sz="1300"/>
              <a:pPr/>
              <a:t>19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35685161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96F7CE73-C4C1-4EC4-B1DA-C42FC0EB5E66}" type="slidenum">
              <a:rPr lang="en-US" sz="1300"/>
              <a:pPr/>
              <a:t>20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2361430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4D8BA33F-8F61-4BD5-B371-FF062031E313}" type="slidenum">
              <a:rPr lang="en-US" sz="1300"/>
              <a:pPr/>
              <a:t>21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1453079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16A2505C-C601-4D25-8501-092DC126F50B}" type="slidenum">
              <a:rPr lang="en-US" sz="1300"/>
              <a:pPr/>
              <a:t>2</a:t>
            </a:fld>
            <a:endParaRPr lang="en-US" sz="13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52987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0BF2C99E-B055-46BE-844B-1B5F0BDAAE76}" type="slidenum">
              <a:rPr lang="en-US" sz="1300"/>
              <a:pPr/>
              <a:t>22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25039031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4BD443E8-6EFA-4FFE-A7F7-166975721AE1}" type="slidenum">
              <a:rPr lang="en-US" sz="1300"/>
              <a:pPr/>
              <a:t>23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27973252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94BC6EBF-7D30-4F00-BBAA-FD2F7A6A08AB}" type="slidenum">
              <a:rPr lang="en-US" sz="1300"/>
              <a:pPr/>
              <a:t>24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303376995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Source: Wikipedia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CC8C0C-7535-4431-807F-C2220752EF6F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55368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BDF9C127-3892-461C-BB12-4D08E29C516C}" type="slidenum">
              <a:rPr lang="en-US" sz="1300"/>
              <a:pPr/>
              <a:t>26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39785951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6261C5D5-D8B4-4F6E-8DA4-7A9945FEAEF1}" type="slidenum">
              <a:rPr lang="en-US" sz="1300"/>
              <a:pPr/>
              <a:t>27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154479015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1D0350EF-881C-437B-9684-22E49778B091}" type="slidenum">
              <a:rPr lang="en-US" sz="1300"/>
              <a:pPr/>
              <a:t>28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62720259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85AF5A53-1FB3-436B-813E-BB587F40F328}" type="slidenum">
              <a:rPr lang="en-US" sz="1300"/>
              <a:pPr/>
              <a:t>29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20850054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BCC85C2B-AD31-4495-97A2-CA683413B2CE}" type="slidenum">
              <a:rPr lang="en-US" sz="1300"/>
              <a:pPr/>
              <a:t>30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361751759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59076DA1-734C-4AF5-92BE-381D8052A3AC}" type="slidenum">
              <a:rPr lang="en-US" sz="1300"/>
              <a:pPr/>
              <a:t>32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324425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F0A9BFBA-D0EC-46AB-B3B1-E0AFBCB47E2B}" type="slidenum">
              <a:rPr lang="en-US" sz="1300"/>
              <a:pPr/>
              <a:t>3</a:t>
            </a:fld>
            <a:endParaRPr lang="en-US" sz="13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509222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BCC85C2B-AD31-4495-97A2-CA683413B2CE}" type="slidenum">
              <a:rPr lang="en-US" sz="1300"/>
              <a:pPr/>
              <a:t>33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247519772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AC19E6AB-EF40-4047-84B0-80022912EB52}" type="slidenum">
              <a:rPr lang="en-US" sz="1300"/>
              <a:pPr/>
              <a:t>34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282112117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964D4CD2-0BBF-4394-9480-7953E8475715}" type="slidenum">
              <a:rPr lang="en-US" sz="1300"/>
              <a:pPr/>
              <a:t>35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428909104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4D7E4127-7FDC-4E45-8334-4AD9253BB832}" type="slidenum">
              <a:rPr lang="en-US" sz="1300"/>
              <a:pPr/>
              <a:t>36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235657447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AFE8A15D-5A29-43D7-95E3-0BD2C7D99DF6}" type="slidenum">
              <a:rPr lang="en-US" sz="1300"/>
              <a:pPr/>
              <a:t>37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326709763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DE42BC05-D813-4D8C-9E6D-A9AB0EF5B38B}" type="slidenum">
              <a:rPr lang="en-US" sz="1300"/>
              <a:pPr/>
              <a:t>38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339212003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59FF541C-C8F8-4720-99DC-841A02A5ECF9}" type="slidenum">
              <a:rPr lang="en-US" sz="1300"/>
              <a:pPr/>
              <a:t>39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89854762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C7C667CF-EE3F-4D8F-A9A4-0194F5A74B34}" type="slidenum">
              <a:rPr lang="en-US" sz="1300"/>
              <a:pPr/>
              <a:t>40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1162965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5AFD92A4-5DE9-4B56-B2F9-5D2E7CF63650}" type="slidenum">
              <a:rPr lang="en-US" sz="1300"/>
              <a:pPr/>
              <a:t>4</a:t>
            </a:fld>
            <a:endParaRPr lang="en-US" sz="1300"/>
          </a:p>
        </p:txBody>
      </p:sp>
      <p:sp>
        <p:nvSpPr>
          <p:cNvPr id="2355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･Grady </a:t>
            </a:r>
            <a:r>
              <a:rPr lang="en-US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Booch</a:t>
            </a:r>
            <a:r>
              <a:rPr lang="en-US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had done a lot of work with Rational Software in developing Ada systems.</a:t>
            </a:r>
          </a:p>
          <a:p>
            <a:pPr eaLnBrk="1" hangingPunct="1"/>
            <a:endParaRPr 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Jim </a:t>
            </a:r>
            <a:r>
              <a:rPr lang="en-US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Rumbaugh</a:t>
            </a:r>
            <a:r>
              <a:rPr lang="en-US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led a team at the research labs at General Electric, which came out with a very popular book about a method called Object Modeling Technique (OMT). </a:t>
            </a:r>
          </a:p>
          <a:p>
            <a:pPr eaLnBrk="1" hangingPunct="1"/>
            <a:endParaRPr 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･Ivar Jacobson built his books on his experience with telephone switches for Ericsson and introduced the concept of use cases in the first one. See Jacobson (1992 and 1995).</a:t>
            </a:r>
          </a:p>
        </p:txBody>
      </p:sp>
    </p:spTree>
    <p:extLst>
      <p:ext uri="{BB962C8B-B14F-4D97-AF65-F5344CB8AC3E}">
        <p14:creationId xmlns:p14="http://schemas.microsoft.com/office/powerpoint/2010/main" val="5678181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4578788B-FEF8-49A3-9AD6-57439CD5A98C}" type="slidenum">
              <a:rPr lang="en-US" sz="1300"/>
              <a:pPr/>
              <a:t>5</a:t>
            </a:fld>
            <a:endParaRPr lang="en-US" sz="13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56970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FC16FA64-BE84-489B-A401-B313B17DAE7C}" type="slidenum">
              <a:rPr lang="en-US" sz="1300"/>
              <a:pPr/>
              <a:t>6</a:t>
            </a:fld>
            <a:endParaRPr lang="en-US" sz="1300"/>
          </a:p>
        </p:txBody>
      </p:sp>
      <p:sp>
        <p:nvSpPr>
          <p:cNvPr id="2765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45479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F4E3AFF7-4F5F-4400-9454-2040BC7BED4F}" type="slidenum">
              <a:rPr lang="en-US" sz="1300"/>
              <a:pPr/>
              <a:t>7</a:t>
            </a:fld>
            <a:endParaRPr lang="en-US" sz="1300"/>
          </a:p>
        </p:txBody>
      </p:sp>
      <p:sp>
        <p:nvSpPr>
          <p:cNvPr id="296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12087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683B2940-E5A2-4B64-A154-49833C4C9D81}" type="slidenum">
              <a:rPr lang="en-US" sz="1300"/>
              <a:pPr/>
              <a:t>8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5093668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5DCB3E86-19BC-4024-BC0E-7082AA6F923D}" type="slidenum">
              <a:rPr lang="en-US" sz="1300"/>
              <a:pPr/>
              <a:t>9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3587345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F9F63-F401-494F-BAAA-610307AC5A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BCE210-1F5B-BD45-BA93-231B3C5A95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D21334-DF7D-3A4C-AA1E-160BB661D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9003-BD5A-4664-8275-085CEF93BBBA}" type="datetimeFigureOut">
              <a:rPr lang="en-US" smtClean="0"/>
              <a:t>1/24/20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B6F6C-8925-544F-9BDB-CA074F9E0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9227F7-635A-804E-B643-6AE61CC1A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F7AD6-1C98-4150-B7B9-9C8331BF4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987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CBBD5-74C1-114C-83CA-158E285B6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7E8883-9A6C-AA49-B308-8549204C4A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0A088C-C309-7148-965E-3516D896C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9003-BD5A-4664-8275-085CEF93BBBA}" type="datetimeFigureOut">
              <a:rPr lang="en-US" smtClean="0"/>
              <a:t>1/24/20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C1CD8D-B298-2644-ABE8-9FBA379D7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89205E-93CC-8640-BDC7-20D4BB4C7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F7AD6-1C98-4150-B7B9-9C8331BF4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381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3170CE-D4EB-7243-B415-69C3600F66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232B9B-9998-9441-8389-9591299963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613330-3A46-6F47-B297-F309D9F27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9003-BD5A-4664-8275-085CEF93BBBA}" type="datetimeFigureOut">
              <a:rPr lang="en-US" smtClean="0"/>
              <a:t>1/24/20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77F7E-67EA-E44E-9E2E-B8F29352F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2DE326-76BE-B94E-8744-975DB9BD1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F7AD6-1C98-4150-B7B9-9C8331BF4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61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7696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54356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6248400" y="1600200"/>
            <a:ext cx="5435600" cy="4419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Majumdar  CS 130  Lecture 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E9344F-0616-44FC-A209-648418948A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76176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23C3E-61C8-5043-9830-1CB2E3804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638AB-65AF-F847-A032-8CBF9A404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91A4EC-6266-3349-BE83-7044C1134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9003-BD5A-4664-8275-085CEF93BBBA}" type="datetimeFigureOut">
              <a:rPr lang="en-US" smtClean="0"/>
              <a:t>1/24/20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21CBFF-D588-6C49-AA0C-40C788EA0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32A95B-35C3-F343-ACF6-74C7DA8C8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F7AD6-1C98-4150-B7B9-9C8331BF4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302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42257-C6DC-A246-997A-C863AD1B9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098D7E-B580-6242-AED6-85B81F549E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E2803C-B170-184E-A1EE-790A58A42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9003-BD5A-4664-8275-085CEF93BBBA}" type="datetimeFigureOut">
              <a:rPr lang="en-US" smtClean="0"/>
              <a:t>1/24/20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1A9AEB-B02B-D44F-B99F-8DA752484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53A30B-5519-BA48-A8EF-59E78727D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F7AD6-1C98-4150-B7B9-9C8331BF4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592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46044-0784-394C-B6EA-6CAD9364C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83D0D7-A9CB-AF4F-862E-6172620C41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16C833-AAF9-534C-B34D-CA4ADD96A7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FBC19F-6401-864A-AC47-606DC7DB4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9003-BD5A-4664-8275-085CEF93BBBA}" type="datetimeFigureOut">
              <a:rPr lang="en-US" smtClean="0"/>
              <a:t>1/24/20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90B8B4-BEC4-DF41-9D09-574E0043D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85D44D-AF36-0741-B873-6EEBD59D0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F7AD6-1C98-4150-B7B9-9C8331BF4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684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B7116-F82B-4F42-BBF3-2337E4B95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4C41C5-507F-D44F-9E33-BEDBF811DC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27DF94-14AB-4E45-AA0F-286E237F20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45967D-D77B-FD41-9EB3-D7A8C37AE9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C8C859-E530-2F46-84E3-4594ECC0A1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F4E588-16C9-8D46-887B-BED07C78F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9003-BD5A-4664-8275-085CEF93BBBA}" type="datetimeFigureOut">
              <a:rPr lang="en-US" smtClean="0"/>
              <a:t>1/24/20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1E70C4-1126-AA4B-B35F-F62448B5B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6B1DFB-246A-354D-8161-DCF207D27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F7AD6-1C98-4150-B7B9-9C8331BF4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119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57A77-8355-CC43-B1FF-F7A9E764D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EC090E-37CD-354E-A989-BDF57CC41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9003-BD5A-4664-8275-085CEF93BBBA}" type="datetimeFigureOut">
              <a:rPr lang="en-US" smtClean="0"/>
              <a:t>1/24/20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ECE070-B223-9240-A773-12ED7F030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7F31F-EA8A-D241-908B-D933406FC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F7AD6-1C98-4150-B7B9-9C8331BF4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028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CEC57C-7711-E94F-B3FD-014A9D89E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9003-BD5A-4664-8275-085CEF93BBBA}" type="datetimeFigureOut">
              <a:rPr lang="en-US" smtClean="0"/>
              <a:t>1/24/20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9AF350-FEB4-574F-8C4E-DE3A9D3EB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800017-875B-1648-8839-09F8FB762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F7AD6-1C98-4150-B7B9-9C8331BF4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757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A19B4-1AE7-F24D-982C-F6F6E4B08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37E2A0-D89C-D949-9AA9-0D3333043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47FDE1-4A9E-444C-80D6-A213FAE40E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D1E7FF-02FA-0345-AA33-8F653F4E6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9003-BD5A-4664-8275-085CEF93BBBA}" type="datetimeFigureOut">
              <a:rPr lang="en-US" smtClean="0"/>
              <a:t>1/24/20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CFB57E-FCE5-9749-A782-7234FC5CA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E35B95-9D25-744C-9C7C-9AFF39FB3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F7AD6-1C98-4150-B7B9-9C8331BF4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24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60C05-1917-6447-995B-50C9AE1DA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AFE1BC-1302-944D-94C8-347D8E33EA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37C065-0EB8-6F4B-865C-8651C20DD2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9E4512-652F-F548-8D2A-92EB2F1B0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9003-BD5A-4664-8275-085CEF93BBBA}" type="datetimeFigureOut">
              <a:rPr lang="en-US" smtClean="0"/>
              <a:t>1/24/20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BF4D6E-B2A8-C143-8265-9702733E4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EE1FF1-29CD-B142-AC4F-0FD1015A5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F7AD6-1C98-4150-B7B9-9C8331BF4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55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2E1BC3-ECB3-8F4D-8989-F0042CB38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CA023A-A7CD-CB44-AC0D-391E05D9D3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CE4713-30A7-3F43-ADA6-E1A235F77B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39003-BD5A-4664-8275-085CEF93BBBA}" type="datetimeFigureOut">
              <a:rPr lang="en-US" smtClean="0"/>
              <a:t>1/24/20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95A694-0617-CB48-88DB-CCF0B2524B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44E80E-130B-3D46-BCB8-1FC369293E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F7AD6-1C98-4150-B7B9-9C8331BF4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969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  <p:sldLayoutId id="214748382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ibm.com/developerworks/rational/library/3101.html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anose="020B0600070205080204" pitchFamily="34" charset="-128"/>
              </a:rPr>
              <a:t>UML: Unified Modeling Language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3165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anose="020B0600070205080204" pitchFamily="34" charset="-128"/>
              </a:rPr>
              <a:t>Association</a:t>
            </a:r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>
                <a:ea typeface="ＭＳ Ｐゴシック" panose="020B0600070205080204" pitchFamily="34" charset="-128"/>
              </a:rPr>
              <a:t>Association between two classes</a:t>
            </a:r>
          </a:p>
          <a:p>
            <a:pPr lvl="1"/>
            <a:r>
              <a:rPr lang="en-US" sz="2000">
                <a:ea typeface="ＭＳ Ｐゴシック" panose="020B0600070205080204" pitchFamily="34" charset="-128"/>
              </a:rPr>
              <a:t> if an instance of one class must know about the other in order to perform its work.</a:t>
            </a:r>
          </a:p>
          <a:p>
            <a:r>
              <a:rPr lang="en-US" sz="2400">
                <a:ea typeface="ＭＳ Ｐゴシック" panose="020B0600070205080204" pitchFamily="34" charset="-128"/>
              </a:rPr>
              <a:t>Label endpoints of edge with cardinalities</a:t>
            </a:r>
          </a:p>
          <a:p>
            <a:pPr lvl="1"/>
            <a:r>
              <a:rPr lang="en-US" sz="2000">
                <a:ea typeface="ＭＳ Ｐゴシック" panose="020B0600070205080204" pitchFamily="34" charset="-128"/>
              </a:rPr>
              <a:t>Use * for arbitrary </a:t>
            </a:r>
          </a:p>
          <a:p>
            <a:r>
              <a:rPr lang="en-US" sz="2400">
                <a:ea typeface="ＭＳ Ｐゴシック" panose="020B0600070205080204" pitchFamily="34" charset="-128"/>
              </a:rPr>
              <a:t>Can be directional (use arrows in that case)</a:t>
            </a:r>
          </a:p>
        </p:txBody>
      </p:sp>
      <p:sp>
        <p:nvSpPr>
          <p:cNvPr id="49158" name="Text Box 5"/>
          <p:cNvSpPr txBox="1">
            <a:spLocks noChangeArrowheads="1"/>
          </p:cNvSpPr>
          <p:nvPr/>
        </p:nvSpPr>
        <p:spPr bwMode="auto">
          <a:xfrm>
            <a:off x="6705600" y="4419601"/>
            <a:ext cx="2362200" cy="461963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Order</a:t>
            </a:r>
          </a:p>
        </p:txBody>
      </p:sp>
      <p:cxnSp>
        <p:nvCxnSpPr>
          <p:cNvPr id="49159" name="AutoShape 10"/>
          <p:cNvCxnSpPr>
            <a:cxnSpLocks noChangeShapeType="1"/>
            <a:stCxn id="49160" idx="2"/>
            <a:endCxn id="49158" idx="0"/>
          </p:cNvCxnSpPr>
          <p:nvPr/>
        </p:nvCxnSpPr>
        <p:spPr bwMode="auto">
          <a:xfrm rot="5400000">
            <a:off x="6861176" y="3392488"/>
            <a:ext cx="2052637" cy="1588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9160" name="Text Box 11"/>
          <p:cNvSpPr txBox="1">
            <a:spLocks noChangeArrowheads="1"/>
          </p:cNvSpPr>
          <p:nvPr/>
        </p:nvSpPr>
        <p:spPr bwMode="auto">
          <a:xfrm>
            <a:off x="6858000" y="1905001"/>
            <a:ext cx="2057400" cy="461963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Customer</a:t>
            </a:r>
          </a:p>
        </p:txBody>
      </p:sp>
      <p:sp>
        <p:nvSpPr>
          <p:cNvPr id="49161" name="Text Box 12"/>
          <p:cNvSpPr txBox="1">
            <a:spLocks noChangeArrowheads="1"/>
          </p:cNvSpPr>
          <p:nvPr/>
        </p:nvSpPr>
        <p:spPr bwMode="auto">
          <a:xfrm>
            <a:off x="7467600" y="39624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*</a:t>
            </a:r>
          </a:p>
        </p:txBody>
      </p:sp>
      <p:sp>
        <p:nvSpPr>
          <p:cNvPr id="49162" name="Text Box 13"/>
          <p:cNvSpPr txBox="1">
            <a:spLocks noChangeArrowheads="1"/>
          </p:cNvSpPr>
          <p:nvPr/>
        </p:nvSpPr>
        <p:spPr bwMode="auto">
          <a:xfrm>
            <a:off x="7467600" y="2286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869216834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anose="020B0600070205080204" pitchFamily="34" charset="-128"/>
              </a:rPr>
              <a:t>Aggregation			Composition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>
                <a:ea typeface="ＭＳ Ｐゴシック" panose="020B0600070205080204" pitchFamily="34" charset="-128"/>
              </a:rPr>
              <a:t>An association in which one class belongs to a collection</a:t>
            </a:r>
          </a:p>
          <a:p>
            <a:pPr lvl="1"/>
            <a:r>
              <a:rPr lang="en-US" sz="2000">
                <a:ea typeface="ＭＳ Ｐゴシック" panose="020B0600070205080204" pitchFamily="34" charset="-128"/>
              </a:rPr>
              <a:t>Shared: An object can exist in more than one collections</a:t>
            </a:r>
          </a:p>
          <a:p>
            <a:pPr lvl="1"/>
            <a:r>
              <a:rPr lang="en-US" sz="2000">
                <a:ea typeface="ＭＳ Ｐゴシック" panose="020B0600070205080204" pitchFamily="34" charset="-128"/>
              </a:rPr>
              <a:t>No ownership implied</a:t>
            </a:r>
          </a:p>
          <a:p>
            <a:r>
              <a:rPr lang="en-US" sz="2400">
                <a:ea typeface="ＭＳ Ｐゴシック" panose="020B0600070205080204" pitchFamily="34" charset="-128"/>
              </a:rPr>
              <a:t>Denoted by </a:t>
            </a:r>
            <a:r>
              <a:rPr lang="en-US" sz="2400" u="sng">
                <a:ea typeface="ＭＳ Ｐゴシック" panose="020B0600070205080204" pitchFamily="34" charset="-128"/>
              </a:rPr>
              <a:t>hollow</a:t>
            </a:r>
            <a:r>
              <a:rPr lang="en-US" sz="2400">
                <a:ea typeface="ＭＳ Ｐゴシック" panose="020B0600070205080204" pitchFamily="34" charset="-128"/>
              </a:rPr>
              <a:t> diamond on the “contains” side</a:t>
            </a:r>
          </a:p>
          <a:p>
            <a:endParaRPr lang="en-US" sz="2400">
              <a:ea typeface="ＭＳ Ｐゴシック" panose="020B0600070205080204" pitchFamily="34" charset="-128"/>
            </a:endParaRPr>
          </a:p>
        </p:txBody>
      </p:sp>
      <p:sp>
        <p:nvSpPr>
          <p:cNvPr id="51204" name="Content Placeholder 2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>
                <a:ea typeface="ＭＳ Ｐゴシック" panose="020B0600070205080204" pitchFamily="34" charset="-128"/>
              </a:rPr>
              <a:t>An association in which one class belongs to a collection</a:t>
            </a:r>
          </a:p>
          <a:p>
            <a:pPr lvl="1"/>
            <a:r>
              <a:rPr lang="en-US" sz="2000">
                <a:ea typeface="ＭＳ Ｐゴシック" panose="020B0600070205080204" pitchFamily="34" charset="-128"/>
              </a:rPr>
              <a:t>No Sharing: An object cannot exist in more than one collections</a:t>
            </a:r>
          </a:p>
          <a:p>
            <a:pPr lvl="1"/>
            <a:r>
              <a:rPr lang="en-US" sz="2000">
                <a:ea typeface="ＭＳ Ｐゴシック" panose="020B0600070205080204" pitchFamily="34" charset="-128"/>
              </a:rPr>
              <a:t>Strong “has a” relationship</a:t>
            </a:r>
          </a:p>
          <a:p>
            <a:pPr lvl="1"/>
            <a:r>
              <a:rPr lang="en-US" sz="2000">
                <a:ea typeface="ＭＳ Ｐゴシック" panose="020B0600070205080204" pitchFamily="34" charset="-128"/>
              </a:rPr>
              <a:t>Ownership</a:t>
            </a:r>
          </a:p>
          <a:p>
            <a:r>
              <a:rPr lang="en-US" sz="2400">
                <a:ea typeface="ＭＳ Ｐゴシック" panose="020B0600070205080204" pitchFamily="34" charset="-128"/>
              </a:rPr>
              <a:t>Denoted by </a:t>
            </a:r>
            <a:r>
              <a:rPr lang="en-US" sz="2400" u="sng">
                <a:ea typeface="ＭＳ Ｐゴシック" panose="020B0600070205080204" pitchFamily="34" charset="-128"/>
              </a:rPr>
              <a:t>filled</a:t>
            </a:r>
            <a:r>
              <a:rPr lang="en-US" sz="2400">
                <a:ea typeface="ＭＳ Ｐゴシック" panose="020B0600070205080204" pitchFamily="34" charset="-128"/>
              </a:rPr>
              <a:t> diamond on the “contains” side</a:t>
            </a:r>
          </a:p>
          <a:p>
            <a:pPr>
              <a:buFontTx/>
              <a:buNone/>
            </a:pPr>
            <a:endParaRPr lang="en-US" sz="240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7269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Text Box 5"/>
          <p:cNvSpPr txBox="1">
            <a:spLocks noChangeArrowheads="1"/>
          </p:cNvSpPr>
          <p:nvPr/>
        </p:nvSpPr>
        <p:spPr bwMode="auto">
          <a:xfrm>
            <a:off x="6705600" y="4419601"/>
            <a:ext cx="2362200" cy="461963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Consultant</a:t>
            </a:r>
          </a:p>
        </p:txBody>
      </p:sp>
      <p:cxnSp>
        <p:nvCxnSpPr>
          <p:cNvPr id="53253" name="AutoShape 10"/>
          <p:cNvCxnSpPr>
            <a:cxnSpLocks noChangeShapeType="1"/>
            <a:stCxn id="53254" idx="2"/>
            <a:endCxn id="53252" idx="0"/>
          </p:cNvCxnSpPr>
          <p:nvPr/>
        </p:nvCxnSpPr>
        <p:spPr bwMode="auto">
          <a:xfrm rot="5400000">
            <a:off x="6879432" y="3374232"/>
            <a:ext cx="2052637" cy="3810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3254" name="Text Box 11"/>
          <p:cNvSpPr txBox="1">
            <a:spLocks noChangeArrowheads="1"/>
          </p:cNvSpPr>
          <p:nvPr/>
        </p:nvSpPr>
        <p:spPr bwMode="auto">
          <a:xfrm>
            <a:off x="7162800" y="1905001"/>
            <a:ext cx="1524000" cy="461963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Project</a:t>
            </a:r>
          </a:p>
        </p:txBody>
      </p:sp>
      <p:sp>
        <p:nvSpPr>
          <p:cNvPr id="53255" name="Text Box 12"/>
          <p:cNvSpPr txBox="1">
            <a:spLocks noChangeArrowheads="1"/>
          </p:cNvSpPr>
          <p:nvPr/>
        </p:nvSpPr>
        <p:spPr bwMode="auto">
          <a:xfrm>
            <a:off x="7086600" y="39624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1..*</a:t>
            </a:r>
          </a:p>
        </p:txBody>
      </p:sp>
      <p:sp>
        <p:nvSpPr>
          <p:cNvPr id="53256" name="Text Box 13"/>
          <p:cNvSpPr txBox="1">
            <a:spLocks noChangeArrowheads="1"/>
          </p:cNvSpPr>
          <p:nvPr/>
        </p:nvSpPr>
        <p:spPr bwMode="auto">
          <a:xfrm>
            <a:off x="7467600" y="2286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53257" name="Text Box 5"/>
          <p:cNvSpPr txBox="1">
            <a:spLocks noChangeArrowheads="1"/>
          </p:cNvSpPr>
          <p:nvPr/>
        </p:nvSpPr>
        <p:spPr bwMode="auto">
          <a:xfrm>
            <a:off x="2362200" y="4419601"/>
            <a:ext cx="2362200" cy="461963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Wheels</a:t>
            </a:r>
          </a:p>
        </p:txBody>
      </p:sp>
      <p:cxnSp>
        <p:nvCxnSpPr>
          <p:cNvPr id="53258" name="AutoShape 10"/>
          <p:cNvCxnSpPr>
            <a:cxnSpLocks noChangeShapeType="1"/>
            <a:stCxn id="53259" idx="2"/>
            <a:endCxn id="53257" idx="0"/>
          </p:cNvCxnSpPr>
          <p:nvPr/>
        </p:nvCxnSpPr>
        <p:spPr bwMode="auto">
          <a:xfrm rot="5400000">
            <a:off x="2536032" y="3374232"/>
            <a:ext cx="2052637" cy="3810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2819400" y="1905001"/>
            <a:ext cx="1524000" cy="461963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Car</a:t>
            </a:r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2743200" y="39624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53261" name="Text Box 13"/>
          <p:cNvSpPr txBox="1">
            <a:spLocks noChangeArrowheads="1"/>
          </p:cNvSpPr>
          <p:nvPr/>
        </p:nvSpPr>
        <p:spPr bwMode="auto">
          <a:xfrm>
            <a:off x="3124200" y="2286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53262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anose="020B0600070205080204" pitchFamily="34" charset="-12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3159252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anose="020B0600070205080204" pitchFamily="34" charset="-128"/>
              </a:rPr>
              <a:t>Composition			Aggregation</a:t>
            </a:r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6705600" y="4419601"/>
            <a:ext cx="2362200" cy="461963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Consultant</a:t>
            </a:r>
          </a:p>
        </p:txBody>
      </p:sp>
      <p:cxnSp>
        <p:nvCxnSpPr>
          <p:cNvPr id="55302" name="AutoShape 10"/>
          <p:cNvCxnSpPr>
            <a:cxnSpLocks noChangeShapeType="1"/>
            <a:stCxn id="55306" idx="2"/>
            <a:endCxn id="55301" idx="0"/>
          </p:cNvCxnSpPr>
          <p:nvPr/>
        </p:nvCxnSpPr>
        <p:spPr bwMode="auto">
          <a:xfrm rot="5400000">
            <a:off x="7010401" y="3543301"/>
            <a:ext cx="1752600" cy="3175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5303" name="Text Box 11"/>
          <p:cNvSpPr txBox="1">
            <a:spLocks noChangeArrowheads="1"/>
          </p:cNvSpPr>
          <p:nvPr/>
        </p:nvSpPr>
        <p:spPr bwMode="auto">
          <a:xfrm>
            <a:off x="7162800" y="1905001"/>
            <a:ext cx="1524000" cy="461963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Project</a:t>
            </a:r>
          </a:p>
        </p:txBody>
      </p:sp>
      <p:sp>
        <p:nvSpPr>
          <p:cNvPr id="55304" name="Text Box 12"/>
          <p:cNvSpPr txBox="1">
            <a:spLocks noChangeArrowheads="1"/>
          </p:cNvSpPr>
          <p:nvPr/>
        </p:nvSpPr>
        <p:spPr bwMode="auto">
          <a:xfrm>
            <a:off x="7086600" y="39624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1..*</a:t>
            </a:r>
          </a:p>
        </p:txBody>
      </p:sp>
      <p:sp>
        <p:nvSpPr>
          <p:cNvPr id="55305" name="Text Box 13"/>
          <p:cNvSpPr txBox="1">
            <a:spLocks noChangeArrowheads="1"/>
          </p:cNvSpPr>
          <p:nvPr/>
        </p:nvSpPr>
        <p:spPr bwMode="auto">
          <a:xfrm>
            <a:off x="7467600" y="2286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55306" name="AutoShape 15"/>
          <p:cNvSpPr>
            <a:spLocks noChangeArrowheads="1"/>
          </p:cNvSpPr>
          <p:nvPr/>
        </p:nvSpPr>
        <p:spPr bwMode="auto">
          <a:xfrm>
            <a:off x="7772400" y="2438400"/>
            <a:ext cx="228600" cy="228600"/>
          </a:xfrm>
          <a:prstGeom prst="diamond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/>
          </a:p>
        </p:txBody>
      </p:sp>
      <p:sp>
        <p:nvSpPr>
          <p:cNvPr id="55307" name="Text Box 5"/>
          <p:cNvSpPr txBox="1">
            <a:spLocks noChangeArrowheads="1"/>
          </p:cNvSpPr>
          <p:nvPr/>
        </p:nvSpPr>
        <p:spPr bwMode="auto">
          <a:xfrm>
            <a:off x="2362200" y="4419601"/>
            <a:ext cx="2362200" cy="461963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Wheels</a:t>
            </a:r>
          </a:p>
        </p:txBody>
      </p:sp>
      <p:cxnSp>
        <p:nvCxnSpPr>
          <p:cNvPr id="55308" name="AutoShape 10"/>
          <p:cNvCxnSpPr>
            <a:cxnSpLocks noChangeShapeType="1"/>
            <a:stCxn id="55312" idx="2"/>
            <a:endCxn id="55307" idx="0"/>
          </p:cNvCxnSpPr>
          <p:nvPr/>
        </p:nvCxnSpPr>
        <p:spPr bwMode="auto">
          <a:xfrm rot="5400000">
            <a:off x="2667001" y="3543301"/>
            <a:ext cx="1752600" cy="3175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5309" name="Text Box 11"/>
          <p:cNvSpPr txBox="1">
            <a:spLocks noChangeArrowheads="1"/>
          </p:cNvSpPr>
          <p:nvPr/>
        </p:nvSpPr>
        <p:spPr bwMode="auto">
          <a:xfrm>
            <a:off x="2819400" y="1905001"/>
            <a:ext cx="1524000" cy="461963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Car</a:t>
            </a:r>
          </a:p>
        </p:txBody>
      </p:sp>
      <p:sp>
        <p:nvSpPr>
          <p:cNvPr id="55310" name="Text Box 12"/>
          <p:cNvSpPr txBox="1">
            <a:spLocks noChangeArrowheads="1"/>
          </p:cNvSpPr>
          <p:nvPr/>
        </p:nvSpPr>
        <p:spPr bwMode="auto">
          <a:xfrm>
            <a:off x="2743200" y="39624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55311" name="Text Box 13"/>
          <p:cNvSpPr txBox="1">
            <a:spLocks noChangeArrowheads="1"/>
          </p:cNvSpPr>
          <p:nvPr/>
        </p:nvSpPr>
        <p:spPr bwMode="auto">
          <a:xfrm>
            <a:off x="3124200" y="2286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55312" name="AutoShape 15"/>
          <p:cNvSpPr>
            <a:spLocks noChangeArrowheads="1"/>
          </p:cNvSpPr>
          <p:nvPr/>
        </p:nvSpPr>
        <p:spPr bwMode="auto">
          <a:xfrm>
            <a:off x="3429000" y="2438400"/>
            <a:ext cx="228600" cy="228600"/>
          </a:xfrm>
          <a:prstGeom prst="diamond">
            <a:avLst/>
          </a:prstGeom>
          <a:solidFill>
            <a:schemeClr val="tx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516434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Text Box 5"/>
          <p:cNvSpPr txBox="1">
            <a:spLocks noChangeArrowheads="1"/>
          </p:cNvSpPr>
          <p:nvPr/>
        </p:nvSpPr>
        <p:spPr bwMode="auto">
          <a:xfrm>
            <a:off x="6705600" y="4419601"/>
            <a:ext cx="2362200" cy="461963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classroom</a:t>
            </a:r>
          </a:p>
        </p:txBody>
      </p:sp>
      <p:cxnSp>
        <p:nvCxnSpPr>
          <p:cNvPr id="57349" name="AutoShape 10"/>
          <p:cNvCxnSpPr>
            <a:cxnSpLocks noChangeShapeType="1"/>
            <a:stCxn id="57350" idx="2"/>
            <a:endCxn id="57348" idx="0"/>
          </p:cNvCxnSpPr>
          <p:nvPr/>
        </p:nvCxnSpPr>
        <p:spPr bwMode="auto">
          <a:xfrm rot="5400000">
            <a:off x="6879432" y="3374232"/>
            <a:ext cx="2052637" cy="3810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350" name="Text Box 11"/>
          <p:cNvSpPr txBox="1">
            <a:spLocks noChangeArrowheads="1"/>
          </p:cNvSpPr>
          <p:nvPr/>
        </p:nvSpPr>
        <p:spPr bwMode="auto">
          <a:xfrm>
            <a:off x="7162800" y="1905001"/>
            <a:ext cx="1524000" cy="461963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dirty="0">
                <a:latin typeface="Comic Sans MS" panose="030F0702030302020204" pitchFamily="66" charset="0"/>
              </a:rPr>
              <a:t>AKW</a:t>
            </a:r>
          </a:p>
        </p:txBody>
      </p:sp>
      <p:sp>
        <p:nvSpPr>
          <p:cNvPr id="57351" name="Text Box 12"/>
          <p:cNvSpPr txBox="1">
            <a:spLocks noChangeArrowheads="1"/>
          </p:cNvSpPr>
          <p:nvPr/>
        </p:nvSpPr>
        <p:spPr bwMode="auto">
          <a:xfrm>
            <a:off x="7086600" y="39624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1..*</a:t>
            </a:r>
          </a:p>
        </p:txBody>
      </p:sp>
      <p:sp>
        <p:nvSpPr>
          <p:cNvPr id="57352" name="Text Box 13"/>
          <p:cNvSpPr txBox="1">
            <a:spLocks noChangeArrowheads="1"/>
          </p:cNvSpPr>
          <p:nvPr/>
        </p:nvSpPr>
        <p:spPr bwMode="auto">
          <a:xfrm>
            <a:off x="7467600" y="2286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57353" name="Text Box 5"/>
          <p:cNvSpPr txBox="1">
            <a:spLocks noChangeArrowheads="1"/>
          </p:cNvSpPr>
          <p:nvPr/>
        </p:nvSpPr>
        <p:spPr bwMode="auto">
          <a:xfrm>
            <a:off x="2362200" y="4419601"/>
            <a:ext cx="2362200" cy="461963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Student</a:t>
            </a:r>
          </a:p>
        </p:txBody>
      </p:sp>
      <p:cxnSp>
        <p:nvCxnSpPr>
          <p:cNvPr id="57354" name="AutoShape 10"/>
          <p:cNvCxnSpPr>
            <a:cxnSpLocks noChangeShapeType="1"/>
            <a:stCxn id="57355" idx="2"/>
            <a:endCxn id="57353" idx="0"/>
          </p:cNvCxnSpPr>
          <p:nvPr/>
        </p:nvCxnSpPr>
        <p:spPr bwMode="auto">
          <a:xfrm rot="5400000">
            <a:off x="2536032" y="3374232"/>
            <a:ext cx="2052637" cy="3810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2819400" y="1905001"/>
            <a:ext cx="1524000" cy="461963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dirty="0">
                <a:latin typeface="Comic Sans MS" panose="030F0702030302020204" pitchFamily="66" charset="0"/>
              </a:rPr>
              <a:t>CPSC439</a:t>
            </a: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2743200" y="39624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*</a:t>
            </a:r>
          </a:p>
        </p:txBody>
      </p:sp>
      <p:sp>
        <p:nvSpPr>
          <p:cNvPr id="57357" name="Text Box 13"/>
          <p:cNvSpPr txBox="1">
            <a:spLocks noChangeArrowheads="1"/>
          </p:cNvSpPr>
          <p:nvPr/>
        </p:nvSpPr>
        <p:spPr bwMode="auto">
          <a:xfrm>
            <a:off x="3124200" y="2286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57358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anose="020B0600070205080204" pitchFamily="34" charset="-12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60444959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anose="020B0600070205080204" pitchFamily="34" charset="-128"/>
              </a:rPr>
              <a:t>Aggregation			Composition</a:t>
            </a:r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6705600" y="4419601"/>
            <a:ext cx="2362200" cy="461963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Classroom</a:t>
            </a:r>
          </a:p>
        </p:txBody>
      </p:sp>
      <p:cxnSp>
        <p:nvCxnSpPr>
          <p:cNvPr id="59398" name="AutoShape 10"/>
          <p:cNvCxnSpPr>
            <a:cxnSpLocks noChangeShapeType="1"/>
            <a:stCxn id="59402" idx="2"/>
            <a:endCxn id="59403" idx="0"/>
          </p:cNvCxnSpPr>
          <p:nvPr/>
        </p:nvCxnSpPr>
        <p:spPr bwMode="auto">
          <a:xfrm rot="5400000">
            <a:off x="2628901" y="3505201"/>
            <a:ext cx="1828800" cy="3175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9399" name="Text Box 11"/>
          <p:cNvSpPr txBox="1">
            <a:spLocks noChangeArrowheads="1"/>
          </p:cNvSpPr>
          <p:nvPr/>
        </p:nvSpPr>
        <p:spPr bwMode="auto">
          <a:xfrm>
            <a:off x="7162800" y="1905001"/>
            <a:ext cx="1524000" cy="461963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dirty="0">
                <a:latin typeface="Comic Sans MS" panose="030F0702030302020204" pitchFamily="66" charset="0"/>
              </a:rPr>
              <a:t>AKW</a:t>
            </a:r>
          </a:p>
        </p:txBody>
      </p:sp>
      <p:sp>
        <p:nvSpPr>
          <p:cNvPr id="59400" name="Text Box 12"/>
          <p:cNvSpPr txBox="1">
            <a:spLocks noChangeArrowheads="1"/>
          </p:cNvSpPr>
          <p:nvPr/>
        </p:nvSpPr>
        <p:spPr bwMode="auto">
          <a:xfrm>
            <a:off x="7086600" y="39624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1..*</a:t>
            </a:r>
          </a:p>
        </p:txBody>
      </p:sp>
      <p:sp>
        <p:nvSpPr>
          <p:cNvPr id="59401" name="Text Box 13"/>
          <p:cNvSpPr txBox="1">
            <a:spLocks noChangeArrowheads="1"/>
          </p:cNvSpPr>
          <p:nvPr/>
        </p:nvSpPr>
        <p:spPr bwMode="auto">
          <a:xfrm>
            <a:off x="7467600" y="2286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59402" name="AutoShape 15"/>
          <p:cNvSpPr>
            <a:spLocks noChangeArrowheads="1"/>
          </p:cNvSpPr>
          <p:nvPr/>
        </p:nvSpPr>
        <p:spPr bwMode="auto">
          <a:xfrm>
            <a:off x="3429000" y="2362200"/>
            <a:ext cx="228600" cy="228600"/>
          </a:xfrm>
          <a:prstGeom prst="diamond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/>
          </a:p>
        </p:txBody>
      </p:sp>
      <p:sp>
        <p:nvSpPr>
          <p:cNvPr id="59403" name="Text Box 5"/>
          <p:cNvSpPr txBox="1">
            <a:spLocks noChangeArrowheads="1"/>
          </p:cNvSpPr>
          <p:nvPr/>
        </p:nvSpPr>
        <p:spPr bwMode="auto">
          <a:xfrm>
            <a:off x="2362200" y="4419601"/>
            <a:ext cx="2362200" cy="461963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dirty="0">
                <a:latin typeface="Comic Sans MS" panose="030F0702030302020204" pitchFamily="66" charset="0"/>
              </a:rPr>
              <a:t>Student</a:t>
            </a:r>
          </a:p>
        </p:txBody>
      </p:sp>
      <p:cxnSp>
        <p:nvCxnSpPr>
          <p:cNvPr id="59404" name="AutoShape 10"/>
          <p:cNvCxnSpPr>
            <a:cxnSpLocks noChangeShapeType="1"/>
            <a:stCxn id="59399" idx="2"/>
            <a:endCxn id="59397" idx="0"/>
          </p:cNvCxnSpPr>
          <p:nvPr/>
        </p:nvCxnSpPr>
        <p:spPr bwMode="auto">
          <a:xfrm rot="5400000">
            <a:off x="6879432" y="3374232"/>
            <a:ext cx="2052637" cy="3810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9405" name="Text Box 11"/>
          <p:cNvSpPr txBox="1">
            <a:spLocks noChangeArrowheads="1"/>
          </p:cNvSpPr>
          <p:nvPr/>
        </p:nvSpPr>
        <p:spPr bwMode="auto">
          <a:xfrm>
            <a:off x="2819400" y="1905001"/>
            <a:ext cx="1524000" cy="461963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dirty="0">
                <a:latin typeface="Comic Sans MS" panose="030F0702030302020204" pitchFamily="66" charset="0"/>
              </a:rPr>
              <a:t>CS439</a:t>
            </a:r>
          </a:p>
        </p:txBody>
      </p:sp>
      <p:sp>
        <p:nvSpPr>
          <p:cNvPr id="59406" name="Text Box 12"/>
          <p:cNvSpPr txBox="1">
            <a:spLocks noChangeArrowheads="1"/>
          </p:cNvSpPr>
          <p:nvPr/>
        </p:nvSpPr>
        <p:spPr bwMode="auto">
          <a:xfrm>
            <a:off x="2743200" y="39624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*</a:t>
            </a:r>
          </a:p>
        </p:txBody>
      </p:sp>
      <p:sp>
        <p:nvSpPr>
          <p:cNvPr id="59407" name="Text Box 13"/>
          <p:cNvSpPr txBox="1">
            <a:spLocks noChangeArrowheads="1"/>
          </p:cNvSpPr>
          <p:nvPr/>
        </p:nvSpPr>
        <p:spPr bwMode="auto">
          <a:xfrm>
            <a:off x="3124200" y="2286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59408" name="AutoShape 15"/>
          <p:cNvSpPr>
            <a:spLocks noChangeArrowheads="1"/>
          </p:cNvSpPr>
          <p:nvPr/>
        </p:nvSpPr>
        <p:spPr bwMode="auto">
          <a:xfrm>
            <a:off x="7820464" y="2362200"/>
            <a:ext cx="228600" cy="228600"/>
          </a:xfrm>
          <a:prstGeom prst="diamond">
            <a:avLst/>
          </a:prstGeom>
          <a:solidFill>
            <a:schemeClr val="tx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59858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anose="020B0600070205080204" pitchFamily="34" charset="-128"/>
              </a:rPr>
              <a:t>Generalization</a:t>
            </a:r>
          </a:p>
        </p:txBody>
      </p:sp>
      <p:sp>
        <p:nvSpPr>
          <p:cNvPr id="6144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>
                <a:ea typeface="ＭＳ Ｐゴシック" panose="020B0600070205080204" pitchFamily="34" charset="-128"/>
              </a:rPr>
              <a:t>Inheritance between classes</a:t>
            </a:r>
          </a:p>
          <a:p>
            <a:endParaRPr lang="en-US" sz="2400">
              <a:ea typeface="ＭＳ Ｐゴシック" panose="020B0600070205080204" pitchFamily="34" charset="-128"/>
            </a:endParaRPr>
          </a:p>
          <a:p>
            <a:r>
              <a:rPr lang="en-US" sz="2400">
                <a:ea typeface="ＭＳ Ｐゴシック" panose="020B0600070205080204" pitchFamily="34" charset="-128"/>
              </a:rPr>
              <a:t>Denoted by open triangle</a:t>
            </a:r>
          </a:p>
        </p:txBody>
      </p:sp>
      <p:sp>
        <p:nvSpPr>
          <p:cNvPr id="61446" name="Text Box 5"/>
          <p:cNvSpPr txBox="1">
            <a:spLocks noChangeArrowheads="1"/>
          </p:cNvSpPr>
          <p:nvPr/>
        </p:nvSpPr>
        <p:spPr bwMode="auto">
          <a:xfrm>
            <a:off x="6705600" y="1981201"/>
            <a:ext cx="1524000" cy="461665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Button</a:t>
            </a:r>
          </a:p>
        </p:txBody>
      </p:sp>
      <p:sp>
        <p:nvSpPr>
          <p:cNvPr id="61447" name="Text Box 6"/>
          <p:cNvSpPr txBox="1">
            <a:spLocks noChangeArrowheads="1"/>
          </p:cNvSpPr>
          <p:nvPr/>
        </p:nvSpPr>
        <p:spPr bwMode="auto">
          <a:xfrm>
            <a:off x="4648200" y="4800601"/>
            <a:ext cx="2362200" cy="461665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RequestButton</a:t>
            </a:r>
          </a:p>
        </p:txBody>
      </p:sp>
      <p:sp>
        <p:nvSpPr>
          <p:cNvPr id="61448" name="Text Box 16"/>
          <p:cNvSpPr txBox="1">
            <a:spLocks noChangeArrowheads="1"/>
          </p:cNvSpPr>
          <p:nvPr/>
        </p:nvSpPr>
        <p:spPr bwMode="auto">
          <a:xfrm>
            <a:off x="7696200" y="4876801"/>
            <a:ext cx="2743200" cy="461665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EmergencyButton</a:t>
            </a:r>
          </a:p>
        </p:txBody>
      </p:sp>
      <p:sp>
        <p:nvSpPr>
          <p:cNvPr id="61449" name="AutoShape 17"/>
          <p:cNvSpPr>
            <a:spLocks noChangeArrowheads="1"/>
          </p:cNvSpPr>
          <p:nvPr/>
        </p:nvSpPr>
        <p:spPr bwMode="auto">
          <a:xfrm>
            <a:off x="7162800" y="2514600"/>
            <a:ext cx="533400" cy="45720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/>
          </a:p>
        </p:txBody>
      </p:sp>
      <p:cxnSp>
        <p:nvCxnSpPr>
          <p:cNvPr id="61450" name="AutoShape 18"/>
          <p:cNvCxnSpPr>
            <a:cxnSpLocks noChangeShapeType="1"/>
            <a:stCxn id="61449" idx="3"/>
            <a:endCxn id="61447" idx="0"/>
          </p:cNvCxnSpPr>
          <p:nvPr/>
        </p:nvCxnSpPr>
        <p:spPr bwMode="auto">
          <a:xfrm flipH="1">
            <a:off x="5829300" y="2971800"/>
            <a:ext cx="1600200" cy="182880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51" name="AutoShape 19"/>
          <p:cNvCxnSpPr>
            <a:cxnSpLocks noChangeShapeType="1"/>
            <a:stCxn id="61449" idx="3"/>
            <a:endCxn id="61448" idx="0"/>
          </p:cNvCxnSpPr>
          <p:nvPr/>
        </p:nvCxnSpPr>
        <p:spPr bwMode="auto">
          <a:xfrm>
            <a:off x="7429500" y="2971800"/>
            <a:ext cx="1638300" cy="190500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58663179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anose="020B0600070205080204" pitchFamily="34" charset="-128"/>
              </a:rPr>
              <a:t>Generalization</a:t>
            </a:r>
          </a:p>
        </p:txBody>
      </p:sp>
      <p:sp>
        <p:nvSpPr>
          <p:cNvPr id="63491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ＭＳ Ｐゴシック" panose="020B0600070205080204" pitchFamily="34" charset="-128"/>
              </a:rPr>
              <a:t>(Think </a:t>
            </a:r>
            <a:r>
              <a:rPr lang="en-US" dirty="0" err="1">
                <a:ea typeface="ＭＳ Ｐゴシック" panose="020B0600070205080204" pitchFamily="34" charset="-128"/>
              </a:rPr>
              <a:t>subclassing</a:t>
            </a:r>
            <a:r>
              <a:rPr lang="en-US" dirty="0">
                <a:ea typeface="ＭＳ Ｐゴシック" panose="020B0600070205080204" pitchFamily="34" charset="-128"/>
              </a:rPr>
              <a:t>)</a:t>
            </a:r>
          </a:p>
        </p:txBody>
      </p:sp>
      <p:sp>
        <p:nvSpPr>
          <p:cNvPr id="63494" name="Text Box 5"/>
          <p:cNvSpPr txBox="1">
            <a:spLocks noChangeArrowheads="1"/>
          </p:cNvSpPr>
          <p:nvPr/>
        </p:nvSpPr>
        <p:spPr bwMode="auto">
          <a:xfrm>
            <a:off x="2438400" y="4038601"/>
            <a:ext cx="2667000" cy="461963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Hospital Doctor</a:t>
            </a:r>
          </a:p>
        </p:txBody>
      </p:sp>
      <p:sp>
        <p:nvSpPr>
          <p:cNvPr id="63495" name="Text Box 11"/>
          <p:cNvSpPr txBox="1">
            <a:spLocks noChangeArrowheads="1"/>
          </p:cNvSpPr>
          <p:nvPr/>
        </p:nvSpPr>
        <p:spPr bwMode="auto">
          <a:xfrm>
            <a:off x="5334000" y="2357438"/>
            <a:ext cx="2057400" cy="461962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Doctor</a:t>
            </a:r>
          </a:p>
        </p:txBody>
      </p:sp>
      <p:sp>
        <p:nvSpPr>
          <p:cNvPr id="63496" name="Text Box 5"/>
          <p:cNvSpPr txBox="1">
            <a:spLocks noChangeArrowheads="1"/>
          </p:cNvSpPr>
          <p:nvPr/>
        </p:nvSpPr>
        <p:spPr bwMode="auto">
          <a:xfrm>
            <a:off x="6705600" y="4114801"/>
            <a:ext cx="2362200" cy="830263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General Practitioner</a:t>
            </a:r>
          </a:p>
        </p:txBody>
      </p:sp>
      <p:sp>
        <p:nvSpPr>
          <p:cNvPr id="63497" name="Isosceles Triangle 19"/>
          <p:cNvSpPr>
            <a:spLocks noChangeArrowheads="1"/>
          </p:cNvSpPr>
          <p:nvPr/>
        </p:nvSpPr>
        <p:spPr bwMode="auto">
          <a:xfrm>
            <a:off x="5942014" y="2951163"/>
            <a:ext cx="822325" cy="823912"/>
          </a:xfrm>
          <a:prstGeom prst="triangle">
            <a:avLst>
              <a:gd name="adj" fmla="val 500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Isosceles Triangle 21"/>
          <p:cNvSpPr>
            <a:spLocks noChangeArrowheads="1"/>
          </p:cNvSpPr>
          <p:nvPr/>
        </p:nvSpPr>
        <p:spPr bwMode="auto">
          <a:xfrm>
            <a:off x="5867400" y="2819400"/>
            <a:ext cx="450850" cy="38100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FFFFFF"/>
              </a:gs>
              <a:gs pos="100000">
                <a:srgbClr val="FFFFFF"/>
              </a:gs>
            </a:gsLst>
            <a:lin ang="5400000"/>
          </a:gradFill>
          <a:ln w="25400">
            <a:solidFill>
              <a:srgbClr val="6633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3" name="Isosceles Triangle 22"/>
          <p:cNvSpPr>
            <a:spLocks noChangeArrowheads="1"/>
          </p:cNvSpPr>
          <p:nvPr/>
        </p:nvSpPr>
        <p:spPr bwMode="auto">
          <a:xfrm>
            <a:off x="3581400" y="4495800"/>
            <a:ext cx="450850" cy="38100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FFFFFF"/>
              </a:gs>
              <a:gs pos="100000">
                <a:srgbClr val="FFFFFF"/>
              </a:gs>
            </a:gsLst>
            <a:lin ang="5400000"/>
          </a:gradFill>
          <a:ln w="25400">
            <a:solidFill>
              <a:srgbClr val="6633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cxnSp>
        <p:nvCxnSpPr>
          <p:cNvPr id="63500" name="Elbow Connector 24"/>
          <p:cNvCxnSpPr>
            <a:cxnSpLocks noChangeShapeType="1"/>
            <a:stCxn id="63494" idx="0"/>
          </p:cNvCxnSpPr>
          <p:nvPr/>
        </p:nvCxnSpPr>
        <p:spPr bwMode="auto">
          <a:xfrm rot="16200000" flipH="1">
            <a:off x="5848350" y="1962150"/>
            <a:ext cx="76200" cy="4229100"/>
          </a:xfrm>
          <a:prstGeom prst="bentConnector4">
            <a:avLst>
              <a:gd name="adj1" fmla="val -300000"/>
              <a:gd name="adj2" fmla="val 100023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01" name="Straight Connector 28"/>
          <p:cNvCxnSpPr>
            <a:cxnSpLocks noChangeShapeType="1"/>
            <a:endCxn id="22" idx="3"/>
          </p:cNvCxnSpPr>
          <p:nvPr/>
        </p:nvCxnSpPr>
        <p:spPr bwMode="auto">
          <a:xfrm rot="16200000" flipV="1">
            <a:off x="5789613" y="3503613"/>
            <a:ext cx="609600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3502" name="Text Box 5"/>
          <p:cNvSpPr txBox="1">
            <a:spLocks noChangeArrowheads="1"/>
          </p:cNvSpPr>
          <p:nvPr/>
        </p:nvSpPr>
        <p:spPr bwMode="auto">
          <a:xfrm>
            <a:off x="2472396" y="5638801"/>
            <a:ext cx="2667000" cy="461963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Cardiologist</a:t>
            </a:r>
          </a:p>
        </p:txBody>
      </p:sp>
      <p:cxnSp>
        <p:nvCxnSpPr>
          <p:cNvPr id="63503" name="Straight Connector 34"/>
          <p:cNvCxnSpPr>
            <a:cxnSpLocks noChangeShapeType="1"/>
            <a:stCxn id="63502" idx="0"/>
            <a:endCxn id="23" idx="3"/>
          </p:cNvCxnSpPr>
          <p:nvPr/>
        </p:nvCxnSpPr>
        <p:spPr bwMode="auto">
          <a:xfrm flipV="1">
            <a:off x="3805896" y="4876800"/>
            <a:ext cx="929" cy="76200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8194810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Composition vs Aggregation in Java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sz="half" idx="1"/>
          </p:nvPr>
        </p:nvSpPr>
        <p:spPr bwMode="auto">
          <a:xfrm>
            <a:off x="1069848" y="2284653"/>
            <a:ext cx="455722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Rockwell (Body)"/>
              </a:rPr>
              <a:t>final class 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Rockwell (Body)"/>
              </a:rPr>
              <a:t>Car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ckwell (Body)"/>
              </a:rPr>
              <a:t>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Rockwell (Body)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dirty="0">
                <a:ln>
                  <a:noFill/>
                </a:ln>
                <a:solidFill>
                  <a:srgbClr val="002060"/>
                </a:solidFill>
                <a:effectLst/>
                <a:latin typeface="Rockwell (Body)"/>
              </a:rPr>
              <a:t>  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Rockwell (Body)"/>
              </a:rPr>
              <a:t>private final 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Rockwell (Body)"/>
              </a:rPr>
              <a:t>Engine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ckwell (Body)"/>
              </a:rPr>
              <a:t>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Rockwell (Body)"/>
              </a:rPr>
              <a:t>engine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ckwell (Body)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Rockwell (Body)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Rockwell (Body)"/>
              </a:rPr>
              <a:t>  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Rockwell (Body)"/>
              </a:rPr>
              <a:t>Car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ckwell (Body)"/>
              </a:rPr>
              <a:t>(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Rockwell (Body)"/>
              </a:rPr>
              <a:t>EngineSpecs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ckwell (Body)"/>
              </a:rPr>
              <a:t> specs)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Rockwell (Body)"/>
              </a:rPr>
              <a:t>     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ckwell (Body)"/>
              </a:rPr>
              <a:t>engine = 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Rockwell (Body)"/>
              </a:rPr>
              <a:t>new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ckwell (Body)"/>
              </a:rPr>
              <a:t> 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Rockwell (Body)"/>
              </a:rPr>
              <a:t>Engine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ckwell (Body)"/>
              </a:rPr>
              <a:t>(specs);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Rockwell (Body)"/>
              </a:rPr>
              <a:t>  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ckwell (Body)"/>
              </a:rPr>
              <a:t>}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Rockwell (Body)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ckwell (Body)"/>
              </a:rPr>
              <a:t>  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Rockwell (Body)"/>
              </a:rPr>
              <a:t>void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ckwell (Body)"/>
              </a:rPr>
              <a:t> move()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Rockwell (Body)"/>
              </a:rPr>
              <a:t>   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Rockwell (Body)"/>
              </a:rPr>
              <a:t>engine.work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ckwell (Body)"/>
              </a:rPr>
              <a:t>();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Rockwell (Body)"/>
              </a:rPr>
              <a:t>  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ckwell (Body)"/>
              </a:rPr>
              <a:t>} </a:t>
            </a:r>
            <a:endParaRPr lang="en-US" sz="2000" dirty="0">
              <a:latin typeface="Rockwell (Body)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ckwell (Body)"/>
              </a:rPr>
              <a:t>} 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sz="half" idx="2"/>
          </p:nvPr>
        </p:nvSpPr>
        <p:spPr bwMode="auto">
          <a:xfrm>
            <a:off x="6364224" y="2136667"/>
            <a:ext cx="4203971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Rockwell (Body)"/>
              </a:rPr>
              <a:t>final class 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Rockwell (Body)"/>
              </a:rPr>
              <a:t>Car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ckwell (Body)"/>
              </a:rPr>
              <a:t>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Rockwell (Body)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ckwell (Body)"/>
              </a:rPr>
              <a:t>  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Rockwell (Body)"/>
              </a:rPr>
              <a:t>private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ckwell (Body)"/>
              </a:rPr>
              <a:t> 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Rockwell (Body)"/>
              </a:rPr>
              <a:t>Engine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ckwell (Body)"/>
              </a:rPr>
              <a:t>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Rockwell (Body)"/>
              </a:rPr>
              <a:t>engine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ckwell (Body)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Rockwell (Body)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ckwell (Body)"/>
              </a:rPr>
              <a:t>  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Rockwell (Body)"/>
              </a:rPr>
              <a:t>void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ckwell (Body)"/>
              </a:rPr>
              <a:t>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Rockwell (Body)"/>
              </a:rPr>
              <a:t>setEngine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ckwell (Body)"/>
              </a:rPr>
              <a:t>(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Rockwell (Body)"/>
              </a:rPr>
              <a:t>Engine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ckwell (Body)"/>
              </a:rPr>
              <a:t> engine)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Rockwell (Body)"/>
              </a:rPr>
              <a:t>   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Rockwell (Body)"/>
              </a:rPr>
              <a:t>this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Rockwell (Body)"/>
              </a:rPr>
              <a:t>.engine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ckwell (Body)"/>
              </a:rPr>
              <a:t> = engine;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Rockwell (Body)"/>
              </a:rPr>
              <a:t>  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ckwell (Body)"/>
              </a:rPr>
              <a:t>}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Rockwell (Body)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ckwell (Body)"/>
              </a:rPr>
              <a:t>  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Rockwell (Body)"/>
              </a:rPr>
              <a:t>void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ckwell (Body)"/>
              </a:rPr>
              <a:t> move()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Rockwell (Body)"/>
              </a:rPr>
              <a:t>    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Rockwell (Body)"/>
              </a:rPr>
              <a:t>if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ckwell (Body)"/>
              </a:rPr>
              <a:t> (engine != 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Rockwell (Body)"/>
              </a:rPr>
              <a:t>null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ckwell (Body)"/>
              </a:rPr>
              <a:t>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Rockwell (Body)"/>
              </a:rPr>
              <a:t>      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Rockwell (Body)"/>
              </a:rPr>
              <a:t>engine.work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ckwell (Body)"/>
              </a:rPr>
              <a:t>();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Rockwell (Body)"/>
              </a:rPr>
              <a:t>  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ckwell (Body)"/>
              </a:rPr>
              <a:t>}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ckwell (Body)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22092158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6" name="Picture 4" descr="s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600200"/>
            <a:ext cx="8388350" cy="401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4461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anose="020B0600070205080204" pitchFamily="34" charset="-128"/>
              </a:rPr>
              <a:t>Modeling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ea typeface="ＭＳ Ｐゴシック" panose="020B0600070205080204" pitchFamily="34" charset="-128"/>
              </a:rPr>
              <a:t>Describing a system at a high level of abstraction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panose="020B0600070205080204" pitchFamily="34" charset="-128"/>
              </a:rPr>
              <a:t>A model of the system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panose="020B0600070205080204" pitchFamily="34" charset="-128"/>
              </a:rPr>
              <a:t>Used for requirements and specification</a:t>
            </a:r>
          </a:p>
          <a:p>
            <a:pPr lvl="1">
              <a:lnSpc>
                <a:spcPct val="90000"/>
              </a:lnSpc>
            </a:pPr>
            <a:endParaRPr lang="en-US" dirty="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</a:pPr>
            <a:r>
              <a:rPr lang="en-US" dirty="0">
                <a:ea typeface="ＭＳ Ｐゴシック" panose="020B0600070205080204" pitchFamily="34" charset="-128"/>
              </a:rPr>
              <a:t>Many notations over time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panose="020B0600070205080204" pitchFamily="34" charset="-128"/>
              </a:rPr>
              <a:t>State machines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panose="020B0600070205080204" pitchFamily="34" charset="-128"/>
              </a:rPr>
              <a:t>Entity-relationship diagrams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panose="020B0600070205080204" pitchFamily="34" charset="-128"/>
              </a:rPr>
              <a:t>Dataflow diagrams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dirty="0">
              <a:ea typeface="ＭＳ Ｐゴシック" panose="020B0600070205080204" pitchFamily="34" charset="-128"/>
            </a:endParaRPr>
          </a:p>
          <a:p>
            <a:pPr lvl="1">
              <a:lnSpc>
                <a:spcPct val="90000"/>
              </a:lnSpc>
            </a:pPr>
            <a:endParaRPr 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29849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4" name="Picture 4" descr="s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3564" y="228600"/>
            <a:ext cx="5843587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24863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2" name="Picture 4" descr="s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09538"/>
            <a:ext cx="7086600" cy="629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80153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anose="020B0600070205080204" pitchFamily="34" charset="-128"/>
              </a:rPr>
              <a:t>Sequence Diagrams</a:t>
            </a:r>
          </a:p>
        </p:txBody>
      </p:sp>
      <p:sp>
        <p:nvSpPr>
          <p:cNvPr id="7680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ea typeface="ＭＳ Ｐゴシック" panose="020B0600070205080204" pitchFamily="34" charset="-128"/>
              </a:rPr>
              <a:t>Sequence diagrams</a:t>
            </a:r>
          </a:p>
          <a:p>
            <a:pPr lvl="1"/>
            <a:r>
              <a:rPr lang="en-US">
                <a:ea typeface="ＭＳ Ｐゴシック" panose="020B0600070205080204" pitchFamily="34" charset="-128"/>
              </a:rPr>
              <a:t>Refine use cases</a:t>
            </a:r>
          </a:p>
          <a:p>
            <a:pPr lvl="1"/>
            <a:r>
              <a:rPr lang="en-US">
                <a:ea typeface="ＭＳ Ｐゴシック" panose="020B0600070205080204" pitchFamily="34" charset="-128"/>
              </a:rPr>
              <a:t>Gives view of dynamic behavior of classes</a:t>
            </a:r>
          </a:p>
          <a:p>
            <a:pPr lvl="2"/>
            <a:r>
              <a:rPr lang="en-US">
                <a:ea typeface="ＭＳ Ｐゴシック" panose="020B0600070205080204" pitchFamily="34" charset="-128"/>
              </a:rPr>
              <a:t>Class diagrams give the static class structure</a:t>
            </a:r>
          </a:p>
          <a:p>
            <a:pPr lvl="2"/>
            <a:endParaRPr lang="en-US">
              <a:ea typeface="ＭＳ Ｐゴシック" panose="020B0600070205080204" pitchFamily="34" charset="-128"/>
            </a:endParaRPr>
          </a:p>
          <a:p>
            <a:r>
              <a:rPr lang="en-US">
                <a:ea typeface="ＭＳ Ｐゴシック" panose="020B0600070205080204" pitchFamily="34" charset="-128"/>
              </a:rPr>
              <a:t>Not orthogonal to other diagrams</a:t>
            </a:r>
          </a:p>
          <a:p>
            <a:pPr lvl="1"/>
            <a:r>
              <a:rPr lang="en-US">
                <a:ea typeface="ＭＳ Ｐゴシック" panose="020B0600070205080204" pitchFamily="34" charset="-128"/>
              </a:rPr>
              <a:t>Overlapping functionality</a:t>
            </a:r>
          </a:p>
          <a:p>
            <a:pPr lvl="1"/>
            <a:r>
              <a:rPr lang="en-US">
                <a:ea typeface="ＭＳ Ｐゴシック" panose="020B0600070205080204" pitchFamily="34" charset="-128"/>
              </a:rPr>
              <a:t>True of all UML diagrams</a:t>
            </a:r>
          </a:p>
        </p:txBody>
      </p:sp>
    </p:spTree>
    <p:extLst>
      <p:ext uri="{BB962C8B-B14F-4D97-AF65-F5344CB8AC3E}">
        <p14:creationId xmlns:p14="http://schemas.microsoft.com/office/powerpoint/2010/main" val="38163901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anose="020B0600070205080204" pitchFamily="34" charset="-128"/>
              </a:rPr>
              <a:t>Sequence Diagrams</a:t>
            </a:r>
          </a:p>
        </p:txBody>
      </p:sp>
      <p:sp>
        <p:nvSpPr>
          <p:cNvPr id="78851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ea typeface="ＭＳ Ｐゴシック" panose="020B0600070205080204" pitchFamily="34" charset="-128"/>
              </a:rPr>
              <a:t>Class roles: roles that objects play</a:t>
            </a:r>
          </a:p>
          <a:p>
            <a:r>
              <a:rPr lang="en-US">
                <a:ea typeface="ＭＳ Ｐゴシック" panose="020B0600070205080204" pitchFamily="34" charset="-128"/>
              </a:rPr>
              <a:t>Lifelines: the existence of an object over time</a:t>
            </a:r>
          </a:p>
          <a:p>
            <a:r>
              <a:rPr lang="en-US">
                <a:ea typeface="ＭＳ Ｐゴシック" panose="020B0600070205080204" pitchFamily="34" charset="-128"/>
              </a:rPr>
              <a:t>Activations: time during which an object is performing an operation</a:t>
            </a:r>
          </a:p>
          <a:p>
            <a:r>
              <a:rPr lang="en-US">
                <a:ea typeface="ＭＳ Ｐゴシック" panose="020B0600070205080204" pitchFamily="34" charset="-128"/>
              </a:rPr>
              <a:t>Messages: communications between objects</a:t>
            </a:r>
          </a:p>
        </p:txBody>
      </p:sp>
    </p:spTree>
    <p:extLst>
      <p:ext uri="{BB962C8B-B14F-4D97-AF65-F5344CB8AC3E}">
        <p14:creationId xmlns:p14="http://schemas.microsoft.com/office/powerpoint/2010/main" val="24372056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900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00" y="996950"/>
            <a:ext cx="8255000" cy="486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87792" y="6049108"/>
            <a:ext cx="717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4"/>
              </a:rPr>
              <a:t>link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1523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8966" y="644193"/>
            <a:ext cx="5771857" cy="5719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1886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6" name="Picture 4" descr="s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"/>
            <a:ext cx="7759700" cy="646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44077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4" name="Picture 4" descr="s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3813" y="152400"/>
            <a:ext cx="4525962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04741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anose="020B0600070205080204" pitchFamily="34" charset="-128"/>
              </a:rPr>
              <a:t>Activity Diagrams</a:t>
            </a:r>
          </a:p>
        </p:txBody>
      </p:sp>
      <p:sp>
        <p:nvSpPr>
          <p:cNvPr id="8909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ea typeface="ＭＳ Ｐゴシック" panose="020B0600070205080204" pitchFamily="34" charset="-128"/>
              </a:rPr>
              <a:t>Reincarnation of flow charts</a:t>
            </a:r>
          </a:p>
          <a:p>
            <a:pPr lvl="1"/>
            <a:r>
              <a:rPr lang="en-US">
                <a:ea typeface="ＭＳ Ｐゴシック" panose="020B0600070205080204" pitchFamily="34" charset="-128"/>
              </a:rPr>
              <a:t>Uses flowchart symbols</a:t>
            </a:r>
          </a:p>
          <a:p>
            <a:endParaRPr lang="en-US">
              <a:ea typeface="ＭＳ Ｐゴシック" panose="020B0600070205080204" pitchFamily="34" charset="-128"/>
            </a:endParaRPr>
          </a:p>
          <a:p>
            <a:r>
              <a:rPr lang="en-US">
                <a:ea typeface="ＭＳ Ｐゴシック" panose="020B0600070205080204" pitchFamily="34" charset="-128"/>
              </a:rPr>
              <a:t>Emphasis on control-flow</a:t>
            </a:r>
          </a:p>
          <a:p>
            <a:pPr>
              <a:buFontTx/>
              <a:buNone/>
            </a:pPr>
            <a:endParaRPr 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57546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0492" y="436098"/>
            <a:ext cx="6949440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02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anose="020B0600070205080204" pitchFamily="34" charset="-128"/>
              </a:rPr>
              <a:t>History: 1980’s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ＭＳ Ｐゴシック" panose="020B0600070205080204" pitchFamily="34" charset="-128"/>
              </a:rPr>
              <a:t>The rise of object-oriented programming</a:t>
            </a:r>
          </a:p>
          <a:p>
            <a:pPr lvl="1"/>
            <a:endParaRPr lang="en-US" dirty="0">
              <a:ea typeface="ＭＳ Ｐゴシック" panose="020B0600070205080204" pitchFamily="34" charset="-128"/>
            </a:endParaRPr>
          </a:p>
          <a:p>
            <a:r>
              <a:rPr lang="en-US" dirty="0">
                <a:ea typeface="ＭＳ Ｐゴシック" panose="020B0600070205080204" pitchFamily="34" charset="-128"/>
              </a:rPr>
              <a:t>New class of OO modeling languages</a:t>
            </a:r>
          </a:p>
          <a:p>
            <a:endParaRPr lang="en-US" dirty="0">
              <a:ea typeface="ＭＳ Ｐゴシック" panose="020B0600070205080204" pitchFamily="34" charset="-128"/>
            </a:endParaRPr>
          </a:p>
          <a:p>
            <a:r>
              <a:rPr lang="en-US" dirty="0">
                <a:ea typeface="ＭＳ Ｐゴシック" panose="020B0600070205080204" pitchFamily="34" charset="-128"/>
              </a:rPr>
              <a:t>By early ’90’s, over 50 OO modeling languages</a:t>
            </a:r>
          </a:p>
          <a:p>
            <a:pPr lvl="1"/>
            <a:endParaRPr 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52489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6259" y="0"/>
            <a:ext cx="80748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4217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9974" y="-225084"/>
            <a:ext cx="7821637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61847" y="4754880"/>
            <a:ext cx="39389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Order (output parameter)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39000" y="1910863"/>
            <a:ext cx="39389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Order (input parameter)</a:t>
            </a:r>
          </a:p>
        </p:txBody>
      </p:sp>
    </p:spTree>
    <p:extLst>
      <p:ext uri="{BB962C8B-B14F-4D97-AF65-F5344CB8AC3E}">
        <p14:creationId xmlns:p14="http://schemas.microsoft.com/office/powerpoint/2010/main" val="26658932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anose="020B0600070205080204" pitchFamily="34" charset="-128"/>
              </a:rPr>
              <a:t>Activity Diagrams</a:t>
            </a:r>
          </a:p>
        </p:txBody>
      </p:sp>
      <p:sp>
        <p:nvSpPr>
          <p:cNvPr id="1003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ea typeface="ＭＳ Ｐゴシック" panose="020B0600070205080204" pitchFamily="34" charset="-128"/>
              </a:rPr>
              <a:t>Swimlanes: responsibility of one or more objects</a:t>
            </a:r>
          </a:p>
          <a:p>
            <a:r>
              <a:rPr lang="en-US">
                <a:ea typeface="ＭＳ Ｐゴシック" panose="020B0600070205080204" pitchFamily="34" charset="-128"/>
              </a:rPr>
              <a:t>Action states: steps in the execution of an algorithm</a:t>
            </a:r>
          </a:p>
          <a:p>
            <a:r>
              <a:rPr lang="en-US">
                <a:ea typeface="ＭＳ Ｐゴシック" panose="020B0600070205080204" pitchFamily="34" charset="-128"/>
              </a:rPr>
              <a:t>Action flows: relationship between the different action states</a:t>
            </a:r>
          </a:p>
          <a:p>
            <a:r>
              <a:rPr lang="en-US">
                <a:ea typeface="ＭＳ Ｐゴシック" panose="020B0600070205080204" pitchFamily="34" charset="-128"/>
              </a:rPr>
              <a:t>Object flow: utilization of objects by action states </a:t>
            </a:r>
          </a:p>
        </p:txBody>
      </p:sp>
    </p:spTree>
    <p:extLst>
      <p:ext uri="{BB962C8B-B14F-4D97-AF65-F5344CB8AC3E}">
        <p14:creationId xmlns:p14="http://schemas.microsoft.com/office/powerpoint/2010/main" val="7531764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6259" y="0"/>
            <a:ext cx="80748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6075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anose="020B0600070205080204" pitchFamily="34" charset="-128"/>
              </a:rPr>
              <a:t>StateChart Diagrams</a:t>
            </a:r>
          </a:p>
        </p:txBody>
      </p:sp>
      <p:sp>
        <p:nvSpPr>
          <p:cNvPr id="10445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ea typeface="ＭＳ Ｐゴシック" panose="020B0600070205080204" pitchFamily="34" charset="-128"/>
              </a:rPr>
              <a:t>Hierarchical finite automata</a:t>
            </a:r>
          </a:p>
          <a:p>
            <a:pPr lvl="1"/>
            <a:r>
              <a:rPr lang="en-US">
                <a:ea typeface="ＭＳ Ｐゴシック" panose="020B0600070205080204" pitchFamily="34" charset="-128"/>
              </a:rPr>
              <a:t>Invented by David Harel, 1983</a:t>
            </a:r>
          </a:p>
          <a:p>
            <a:endParaRPr lang="en-US">
              <a:ea typeface="ＭＳ Ｐゴシック" panose="020B0600070205080204" pitchFamily="34" charset="-128"/>
            </a:endParaRPr>
          </a:p>
          <a:p>
            <a:r>
              <a:rPr lang="en-US">
                <a:ea typeface="ＭＳ Ｐゴシック" panose="020B0600070205080204" pitchFamily="34" charset="-128"/>
              </a:rPr>
              <a:t>Specify automata with many states compactly</a:t>
            </a:r>
          </a:p>
          <a:p>
            <a:pPr lvl="1">
              <a:buFontTx/>
              <a:buNone/>
            </a:pPr>
            <a:endParaRPr lang="en-US">
              <a:ea typeface="ＭＳ Ｐゴシック" panose="020B0600070205080204" pitchFamily="34" charset="-128"/>
            </a:endParaRPr>
          </a:p>
          <a:p>
            <a:endParaRPr 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44106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anose="020B0600070205080204" pitchFamily="34" charset="-128"/>
              </a:rPr>
              <a:t>Example Simple StateChart</a:t>
            </a:r>
          </a:p>
        </p:txBody>
      </p:sp>
      <p:sp>
        <p:nvSpPr>
          <p:cNvPr id="106501" name="Text Box 4"/>
          <p:cNvSpPr txBox="1">
            <a:spLocks noChangeArrowheads="1"/>
          </p:cNvSpPr>
          <p:nvPr/>
        </p:nvSpPr>
        <p:spPr bwMode="auto">
          <a:xfrm>
            <a:off x="5105400" y="3248026"/>
            <a:ext cx="914400" cy="461665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off</a:t>
            </a:r>
          </a:p>
        </p:txBody>
      </p:sp>
      <p:sp>
        <p:nvSpPr>
          <p:cNvPr id="106502" name="Text Box 5"/>
          <p:cNvSpPr txBox="1">
            <a:spLocks noChangeArrowheads="1"/>
          </p:cNvSpPr>
          <p:nvPr/>
        </p:nvSpPr>
        <p:spPr bwMode="auto">
          <a:xfrm>
            <a:off x="5105400" y="4391026"/>
            <a:ext cx="914400" cy="461665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on</a:t>
            </a:r>
          </a:p>
        </p:txBody>
      </p:sp>
      <p:cxnSp>
        <p:nvCxnSpPr>
          <p:cNvPr id="106503" name="AutoShape 6"/>
          <p:cNvCxnSpPr>
            <a:cxnSpLocks noChangeShapeType="1"/>
            <a:stCxn id="106501" idx="3"/>
            <a:endCxn id="106502" idx="3"/>
          </p:cNvCxnSpPr>
          <p:nvPr/>
        </p:nvCxnSpPr>
        <p:spPr bwMode="auto">
          <a:xfrm>
            <a:off x="6019800" y="3478858"/>
            <a:ext cx="12700" cy="1143000"/>
          </a:xfrm>
          <a:prstGeom prst="curvedConnector3">
            <a:avLst>
              <a:gd name="adj1" fmla="val 1800000"/>
            </a:avLst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6504" name="Text Box 7"/>
          <p:cNvSpPr txBox="1">
            <a:spLocks noChangeArrowheads="1"/>
          </p:cNvSpPr>
          <p:nvPr/>
        </p:nvSpPr>
        <p:spPr bwMode="auto">
          <a:xfrm>
            <a:off x="6324600" y="3752851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>
                <a:latin typeface="Comic Sans MS" panose="030F0702030302020204" pitchFamily="66" charset="0"/>
              </a:rPr>
              <a:t>push</a:t>
            </a:r>
          </a:p>
        </p:txBody>
      </p:sp>
      <p:cxnSp>
        <p:nvCxnSpPr>
          <p:cNvPr id="106505" name="AutoShape 8"/>
          <p:cNvCxnSpPr>
            <a:cxnSpLocks noChangeShapeType="1"/>
            <a:stCxn id="106502" idx="1"/>
            <a:endCxn id="106501" idx="1"/>
          </p:cNvCxnSpPr>
          <p:nvPr/>
        </p:nvCxnSpPr>
        <p:spPr bwMode="auto">
          <a:xfrm rot="10800000">
            <a:off x="5105400" y="3478858"/>
            <a:ext cx="12700" cy="1143000"/>
          </a:xfrm>
          <a:prstGeom prst="curvedConnector3">
            <a:avLst>
              <a:gd name="adj1" fmla="val 1800000"/>
            </a:avLst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6506" name="Text Box 9"/>
          <p:cNvSpPr txBox="1">
            <a:spLocks noChangeArrowheads="1"/>
          </p:cNvSpPr>
          <p:nvPr/>
        </p:nvSpPr>
        <p:spPr bwMode="auto">
          <a:xfrm>
            <a:off x="3962400" y="3781426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>
                <a:latin typeface="Comic Sans MS" panose="030F0702030302020204" pitchFamily="66" charset="0"/>
              </a:rPr>
              <a:t>depart</a:t>
            </a:r>
          </a:p>
        </p:txBody>
      </p:sp>
      <p:sp>
        <p:nvSpPr>
          <p:cNvPr id="106507" name="Line 10"/>
          <p:cNvSpPr>
            <a:spLocks noChangeShapeType="1"/>
          </p:cNvSpPr>
          <p:nvPr/>
        </p:nvSpPr>
        <p:spPr bwMode="auto">
          <a:xfrm>
            <a:off x="5486400" y="2743200"/>
            <a:ext cx="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06508" name="AutoShape 11"/>
          <p:cNvSpPr>
            <a:spLocks noChangeArrowheads="1"/>
          </p:cNvSpPr>
          <p:nvPr/>
        </p:nvSpPr>
        <p:spPr bwMode="auto">
          <a:xfrm>
            <a:off x="3810000" y="2438400"/>
            <a:ext cx="3657600" cy="27432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/>
          </a:p>
        </p:txBody>
      </p:sp>
      <p:sp>
        <p:nvSpPr>
          <p:cNvPr id="106509" name="Text Box 12"/>
          <p:cNvSpPr txBox="1">
            <a:spLocks noChangeArrowheads="1"/>
          </p:cNvSpPr>
          <p:nvPr/>
        </p:nvSpPr>
        <p:spPr bwMode="auto">
          <a:xfrm>
            <a:off x="3810000" y="25146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 Button</a:t>
            </a:r>
          </a:p>
        </p:txBody>
      </p:sp>
    </p:spTree>
    <p:extLst>
      <p:ext uri="{BB962C8B-B14F-4D97-AF65-F5344CB8AC3E}">
        <p14:creationId xmlns:p14="http://schemas.microsoft.com/office/powerpoint/2010/main" val="123122457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548" name="Picture 4" descr="s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04800"/>
            <a:ext cx="7823200" cy="585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57740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59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1" y="249238"/>
            <a:ext cx="6727825" cy="6380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690819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anose="020B0600070205080204" pitchFamily="34" charset="-128"/>
              </a:rPr>
              <a:t>Opinions about UML: What’s Good</a:t>
            </a:r>
          </a:p>
        </p:txBody>
      </p:sp>
      <p:sp>
        <p:nvSpPr>
          <p:cNvPr id="11469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>
                <a:ea typeface="ＭＳ Ｐゴシック" panose="020B0600070205080204" pitchFamily="34" charset="-128"/>
              </a:rPr>
              <a:t>A common language</a:t>
            </a:r>
          </a:p>
          <a:p>
            <a:pPr lvl="1">
              <a:lnSpc>
                <a:spcPct val="90000"/>
              </a:lnSpc>
            </a:pPr>
            <a:r>
              <a:rPr lang="en-US" sz="2000">
                <a:ea typeface="ＭＳ Ｐゴシック" panose="020B0600070205080204" pitchFamily="34" charset="-128"/>
              </a:rPr>
              <a:t>Makes it easier to share requirements, specs, designs</a:t>
            </a:r>
          </a:p>
          <a:p>
            <a:pPr lvl="1">
              <a:lnSpc>
                <a:spcPct val="90000"/>
              </a:lnSpc>
            </a:pPr>
            <a:endParaRPr lang="en-US" sz="200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</a:pPr>
            <a:r>
              <a:rPr lang="en-US" sz="2400">
                <a:ea typeface="ＭＳ Ｐゴシック" panose="020B0600070205080204" pitchFamily="34" charset="-128"/>
              </a:rPr>
              <a:t>Visual syntax is useful, to a point</a:t>
            </a:r>
          </a:p>
          <a:p>
            <a:pPr lvl="1">
              <a:lnSpc>
                <a:spcPct val="90000"/>
              </a:lnSpc>
            </a:pPr>
            <a:r>
              <a:rPr lang="en-US" sz="2000">
                <a:ea typeface="ＭＳ Ｐゴシック" panose="020B0600070205080204" pitchFamily="34" charset="-128"/>
              </a:rPr>
              <a:t>A (good) picture is worth 1000 words</a:t>
            </a:r>
          </a:p>
          <a:p>
            <a:pPr lvl="1">
              <a:lnSpc>
                <a:spcPct val="90000"/>
              </a:lnSpc>
            </a:pPr>
            <a:r>
              <a:rPr lang="en-US" sz="2000">
                <a:ea typeface="ＭＳ Ｐゴシック" panose="020B0600070205080204" pitchFamily="34" charset="-128"/>
              </a:rPr>
              <a:t>For the non-technical, easier to grasp simple diagrams than simple pseudo-code</a:t>
            </a:r>
          </a:p>
          <a:p>
            <a:pPr lvl="1">
              <a:lnSpc>
                <a:spcPct val="90000"/>
              </a:lnSpc>
            </a:pPr>
            <a:endParaRPr lang="en-US" sz="200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</a:pPr>
            <a:r>
              <a:rPr lang="en-US" sz="2400">
                <a:ea typeface="ＭＳ Ｐゴシック" panose="020B0600070205080204" pitchFamily="34" charset="-128"/>
              </a:rPr>
              <a:t>To the extent UML is precise, it forces clarity</a:t>
            </a:r>
          </a:p>
          <a:p>
            <a:pPr lvl="1">
              <a:lnSpc>
                <a:spcPct val="90000"/>
              </a:lnSpc>
            </a:pPr>
            <a:r>
              <a:rPr lang="en-US" sz="2000">
                <a:ea typeface="ＭＳ Ｐゴシック" panose="020B0600070205080204" pitchFamily="34" charset="-128"/>
              </a:rPr>
              <a:t>Much better than natural language</a:t>
            </a:r>
          </a:p>
          <a:p>
            <a:pPr lvl="1">
              <a:lnSpc>
                <a:spcPct val="90000"/>
              </a:lnSpc>
            </a:pPr>
            <a:endParaRPr lang="en-US" sz="200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</a:pPr>
            <a:r>
              <a:rPr lang="en-US" sz="2400">
                <a:ea typeface="ＭＳ Ｐゴシック" panose="020B0600070205080204" pitchFamily="34" charset="-128"/>
              </a:rPr>
              <a:t>Commercial tool support</a:t>
            </a:r>
          </a:p>
          <a:p>
            <a:pPr lvl="1">
              <a:lnSpc>
                <a:spcPct val="90000"/>
              </a:lnSpc>
            </a:pPr>
            <a:r>
              <a:rPr lang="en-US" sz="2000">
                <a:ea typeface="ＭＳ Ｐゴシック" panose="020B0600070205080204" pitchFamily="34" charset="-128"/>
              </a:rPr>
              <a:t>Something natural language could never have</a:t>
            </a:r>
          </a:p>
        </p:txBody>
      </p:sp>
    </p:spTree>
    <p:extLst>
      <p:ext uri="{BB962C8B-B14F-4D97-AF65-F5344CB8AC3E}">
        <p14:creationId xmlns:p14="http://schemas.microsoft.com/office/powerpoint/2010/main" val="27202197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anose="020B0600070205080204" pitchFamily="34" charset="-128"/>
              </a:rPr>
              <a:t>Opinions On UML: What’s Bad</a:t>
            </a:r>
          </a:p>
        </p:txBody>
      </p:sp>
      <p:sp>
        <p:nvSpPr>
          <p:cNvPr id="11674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ea typeface="ＭＳ Ｐゴシック" panose="020B0600070205080204" pitchFamily="34" charset="-128"/>
              </a:rPr>
              <a:t>Hodge-podge of ideas</a:t>
            </a:r>
          </a:p>
          <a:p>
            <a:pPr lvl="1"/>
            <a:r>
              <a:rPr lang="en-US">
                <a:ea typeface="ＭＳ Ｐゴシック" panose="020B0600070205080204" pitchFamily="34" charset="-128"/>
              </a:rPr>
              <a:t>Union of most popular modeling languages</a:t>
            </a:r>
          </a:p>
          <a:p>
            <a:pPr lvl="1"/>
            <a:r>
              <a:rPr lang="en-US">
                <a:ea typeface="ＭＳ Ｐゴシック" panose="020B0600070205080204" pitchFamily="34" charset="-128"/>
              </a:rPr>
              <a:t>Sublanguages remain largely unintegrated</a:t>
            </a:r>
          </a:p>
          <a:p>
            <a:pPr lvl="1"/>
            <a:endParaRPr lang="en-US">
              <a:ea typeface="ＭＳ Ｐゴシック" panose="020B0600070205080204" pitchFamily="34" charset="-128"/>
            </a:endParaRPr>
          </a:p>
          <a:p>
            <a:r>
              <a:rPr lang="en-US">
                <a:ea typeface="ＭＳ Ｐゴシック" panose="020B0600070205080204" pitchFamily="34" charset="-128"/>
              </a:rPr>
              <a:t>Visual syntax does not scale well</a:t>
            </a:r>
          </a:p>
          <a:p>
            <a:pPr lvl="1"/>
            <a:r>
              <a:rPr lang="en-US">
                <a:ea typeface="ＭＳ Ｐゴシック" panose="020B0600070205080204" pitchFamily="34" charset="-128"/>
              </a:rPr>
              <a:t>Many details are hard to depict visually</a:t>
            </a:r>
          </a:p>
          <a:p>
            <a:pPr lvl="2"/>
            <a:r>
              <a:rPr lang="en-US">
                <a:ea typeface="ＭＳ Ｐゴシック" panose="020B0600070205080204" pitchFamily="34" charset="-128"/>
              </a:rPr>
              <a:t>Ad hoc text attached to diagrams</a:t>
            </a:r>
          </a:p>
          <a:p>
            <a:pPr lvl="1"/>
            <a:r>
              <a:rPr lang="en-US">
                <a:ea typeface="ＭＳ Ｐゴシック" panose="020B0600070205080204" pitchFamily="34" charset="-128"/>
              </a:rPr>
              <a:t>No visualization advantage for large diagrams</a:t>
            </a:r>
          </a:p>
          <a:p>
            <a:pPr lvl="2"/>
            <a:r>
              <a:rPr lang="en-US">
                <a:ea typeface="ＭＳ Ｐゴシック" panose="020B0600070205080204" pitchFamily="34" charset="-128"/>
              </a:rPr>
              <a:t>1000 pictures are very hard to understand</a:t>
            </a:r>
          </a:p>
          <a:p>
            <a:pPr lvl="2"/>
            <a:endParaRPr 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8078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anose="020B0600070205080204" pitchFamily="34" charset="-128"/>
              </a:rPr>
              <a:t>History: 1990’s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ea typeface="ＭＳ Ｐゴシック" panose="020B0600070205080204" pitchFamily="34" charset="-128"/>
              </a:rPr>
              <a:t>Three leading OO notations decide to combine</a:t>
            </a:r>
          </a:p>
          <a:p>
            <a:pPr lvl="1"/>
            <a:r>
              <a:rPr lang="en-US">
                <a:ea typeface="ＭＳ Ｐゴシック" panose="020B0600070205080204" pitchFamily="34" charset="-128"/>
              </a:rPr>
              <a:t>Grady Booch (BOOCH)</a:t>
            </a:r>
          </a:p>
          <a:p>
            <a:pPr lvl="1"/>
            <a:r>
              <a:rPr lang="en-US">
                <a:ea typeface="ＭＳ Ｐゴシック" panose="020B0600070205080204" pitchFamily="34" charset="-128"/>
              </a:rPr>
              <a:t>Jim Rumbaugh (OMT: Object Modeling Technique)</a:t>
            </a:r>
          </a:p>
          <a:p>
            <a:pPr lvl="1"/>
            <a:r>
              <a:rPr lang="en-US">
                <a:ea typeface="ＭＳ Ｐゴシック" panose="020B0600070205080204" pitchFamily="34" charset="-128"/>
              </a:rPr>
              <a:t>Ivar Jacobsen (OOSE: OO Soft. Eng)</a:t>
            </a:r>
          </a:p>
          <a:p>
            <a:pPr lvl="1"/>
            <a:endParaRPr lang="en-US">
              <a:ea typeface="ＭＳ Ｐゴシック" panose="020B0600070205080204" pitchFamily="34" charset="-128"/>
            </a:endParaRPr>
          </a:p>
          <a:p>
            <a:r>
              <a:rPr lang="en-US">
                <a:ea typeface="ＭＳ Ｐゴシック" panose="020B0600070205080204" pitchFamily="34" charset="-128"/>
              </a:rPr>
              <a:t>Why?</a:t>
            </a:r>
          </a:p>
          <a:p>
            <a:pPr lvl="1"/>
            <a:r>
              <a:rPr lang="en-US">
                <a:ea typeface="ＭＳ Ｐゴシック" panose="020B0600070205080204" pitchFamily="34" charset="-128"/>
              </a:rPr>
              <a:t>Natural evolution towards each other</a:t>
            </a:r>
          </a:p>
          <a:p>
            <a:pPr lvl="1"/>
            <a:r>
              <a:rPr lang="en-US">
                <a:ea typeface="ＭＳ Ｐゴシック" panose="020B0600070205080204" pitchFamily="34" charset="-128"/>
              </a:rPr>
              <a:t>Effort to set an industry standard</a:t>
            </a:r>
          </a:p>
          <a:p>
            <a:endParaRPr 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826152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anose="020B0600070205080204" pitchFamily="34" charset="-128"/>
              </a:rPr>
              <a:t>UML is Happening</a:t>
            </a:r>
          </a:p>
        </p:txBody>
      </p:sp>
      <p:sp>
        <p:nvSpPr>
          <p:cNvPr id="11878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ea typeface="ＭＳ Ｐゴシック" panose="020B0600070205080204" pitchFamily="34" charset="-128"/>
              </a:rPr>
              <a:t>UML is being widely adopted</a:t>
            </a:r>
          </a:p>
          <a:p>
            <a:pPr lvl="1"/>
            <a:r>
              <a:rPr lang="en-US">
                <a:ea typeface="ＭＳ Ｐゴシック" panose="020B0600070205080204" pitchFamily="34" charset="-128"/>
              </a:rPr>
              <a:t>By users</a:t>
            </a:r>
          </a:p>
          <a:p>
            <a:pPr lvl="1"/>
            <a:r>
              <a:rPr lang="en-US">
                <a:ea typeface="ＭＳ Ｐゴシック" panose="020B0600070205080204" pitchFamily="34" charset="-128"/>
              </a:rPr>
              <a:t>By tool vendors</a:t>
            </a:r>
          </a:p>
          <a:p>
            <a:pPr lvl="1"/>
            <a:r>
              <a:rPr lang="en-US">
                <a:ea typeface="ＭＳ Ｐゴシック" panose="020B0600070205080204" pitchFamily="34" charset="-128"/>
              </a:rPr>
              <a:t>By programmers</a:t>
            </a:r>
          </a:p>
          <a:p>
            <a:r>
              <a:rPr lang="en-US">
                <a:ea typeface="ＭＳ Ｐゴシック" panose="020B0600070205080204" pitchFamily="34" charset="-128"/>
              </a:rPr>
              <a:t>A step forward</a:t>
            </a:r>
          </a:p>
          <a:p>
            <a:pPr lvl="1"/>
            <a:r>
              <a:rPr lang="en-US">
                <a:ea typeface="ＭＳ Ｐゴシック" panose="020B0600070205080204" pitchFamily="34" charset="-128"/>
              </a:rPr>
              <a:t>Seems useful</a:t>
            </a:r>
          </a:p>
          <a:p>
            <a:pPr lvl="1"/>
            <a:r>
              <a:rPr lang="en-US">
                <a:ea typeface="ＭＳ Ｐゴシック" panose="020B0600070205080204" pitchFamily="34" charset="-128"/>
              </a:rPr>
              <a:t>First standard for high-levels of software process</a:t>
            </a:r>
          </a:p>
          <a:p>
            <a:pPr lvl="1"/>
            <a:r>
              <a:rPr lang="en-US">
                <a:ea typeface="ＭＳ Ｐゴシック" panose="020B0600070205080204" pitchFamily="34" charset="-128"/>
              </a:rPr>
              <a:t>Expect further evolution, development of UML</a:t>
            </a:r>
          </a:p>
        </p:txBody>
      </p:sp>
    </p:spTree>
    <p:extLst>
      <p:ext uri="{BB962C8B-B14F-4D97-AF65-F5344CB8AC3E}">
        <p14:creationId xmlns:p14="http://schemas.microsoft.com/office/powerpoint/2010/main" val="58769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anose="020B0600070205080204" pitchFamily="34" charset="-128"/>
              </a:rPr>
              <a:t>UML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ea typeface="ＭＳ Ｐゴシック" panose="020B0600070205080204" pitchFamily="34" charset="-128"/>
              </a:rPr>
              <a:t>UML stands for</a:t>
            </a:r>
          </a:p>
          <a:p>
            <a:pPr algn="ctr">
              <a:buFontTx/>
              <a:buNone/>
            </a:pPr>
            <a:r>
              <a:rPr 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Unified Modeling Language</a:t>
            </a:r>
          </a:p>
          <a:p>
            <a:pPr algn="ctr">
              <a:buFontTx/>
              <a:buNone/>
            </a:pPr>
            <a:endParaRPr lang="en-US">
              <a:solidFill>
                <a:schemeClr val="accent2"/>
              </a:solidFill>
              <a:ea typeface="ＭＳ Ｐゴシック" panose="020B0600070205080204" pitchFamily="34" charset="-128"/>
            </a:endParaRPr>
          </a:p>
          <a:p>
            <a:r>
              <a:rPr lang="en-US">
                <a:ea typeface="ＭＳ Ｐゴシック" panose="020B0600070205080204" pitchFamily="34" charset="-128"/>
              </a:rPr>
              <a:t>Design by committee</a:t>
            </a:r>
          </a:p>
          <a:p>
            <a:pPr lvl="1"/>
            <a:r>
              <a:rPr lang="en-US">
                <a:ea typeface="ＭＳ Ｐゴシック" panose="020B0600070205080204" pitchFamily="34" charset="-128"/>
              </a:rPr>
              <a:t>Many interest groups participating</a:t>
            </a:r>
          </a:p>
          <a:p>
            <a:pPr lvl="1"/>
            <a:r>
              <a:rPr lang="en-US">
                <a:ea typeface="ＭＳ Ｐゴシック" panose="020B0600070205080204" pitchFamily="34" charset="-128"/>
              </a:rPr>
              <a:t>Everyone wants their favorite approach to be “in”</a:t>
            </a:r>
          </a:p>
          <a:p>
            <a:pPr lvl="1"/>
            <a:endParaRPr lang="en-US">
              <a:ea typeface="ＭＳ Ｐゴシック" panose="020B0600070205080204" pitchFamily="34" charset="-128"/>
            </a:endParaRPr>
          </a:p>
          <a:p>
            <a:endParaRPr 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3316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anose="020B0600070205080204" pitchFamily="34" charset="-128"/>
              </a:rPr>
              <a:t>UML (Cont.)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ea typeface="ＭＳ Ｐゴシック" panose="020B0600070205080204" pitchFamily="34" charset="-128"/>
              </a:rPr>
              <a:t>Resulting design is huge</a:t>
            </a:r>
          </a:p>
          <a:p>
            <a:pPr lvl="1"/>
            <a:r>
              <a:rPr lang="en-US">
                <a:ea typeface="ＭＳ Ｐゴシック" panose="020B0600070205080204" pitchFamily="34" charset="-128"/>
              </a:rPr>
              <a:t>Many features</a:t>
            </a:r>
          </a:p>
          <a:p>
            <a:pPr lvl="1"/>
            <a:r>
              <a:rPr lang="en-US">
                <a:ea typeface="ＭＳ Ｐゴシック" panose="020B0600070205080204" pitchFamily="34" charset="-128"/>
              </a:rPr>
              <a:t>Many loosely unrelated styles under one roof</a:t>
            </a:r>
          </a:p>
          <a:p>
            <a:pPr lvl="1"/>
            <a:endParaRPr lang="en-US">
              <a:ea typeface="ＭＳ Ｐゴシック" panose="020B0600070205080204" pitchFamily="34" charset="-128"/>
            </a:endParaRPr>
          </a:p>
          <a:p>
            <a:r>
              <a:rPr lang="en-US">
                <a:ea typeface="ＭＳ Ｐゴシック" panose="020B0600070205080204" pitchFamily="34" charset="-128"/>
              </a:rPr>
              <a:t>Could also be called</a:t>
            </a:r>
          </a:p>
          <a:p>
            <a:pPr algn="ctr">
              <a:buFontTx/>
              <a:buNone/>
            </a:pPr>
            <a:r>
              <a:rPr 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Union of all Modeling Languages</a:t>
            </a:r>
          </a:p>
          <a:p>
            <a:pPr algn="ctr">
              <a:buFontTx/>
              <a:buNone/>
            </a:pPr>
            <a:endParaRPr 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2456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anose="020B0600070205080204" pitchFamily="34" charset="-128"/>
              </a:rPr>
              <a:t>This Lecture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idx="1"/>
          </p:nvPr>
        </p:nvSpPr>
        <p:spPr>
          <a:xfrm>
            <a:off x="1069848" y="2121407"/>
            <a:ext cx="10058400" cy="4420069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anose="020B0600070205080204" pitchFamily="34" charset="-128"/>
              </a:rPr>
              <a:t>We discuss</a:t>
            </a:r>
          </a:p>
          <a:p>
            <a:pPr lvl="1"/>
            <a:r>
              <a:rPr lang="en-US" dirty="0">
                <a:ea typeface="ＭＳ Ｐゴシック" panose="020B0600070205080204" pitchFamily="34" charset="-128"/>
              </a:rPr>
              <a:t>Class Diagrams    </a:t>
            </a:r>
          </a:p>
          <a:p>
            <a:pPr lvl="1"/>
            <a:r>
              <a:rPr lang="en-US" dirty="0">
                <a:ea typeface="ＭＳ Ｐゴシック" panose="020B0600070205080204" pitchFamily="34" charset="-128"/>
              </a:rPr>
              <a:t>Sequence Diagrams</a:t>
            </a:r>
          </a:p>
          <a:p>
            <a:pPr lvl="1"/>
            <a:r>
              <a:rPr lang="en-US" dirty="0">
                <a:ea typeface="ＭＳ Ｐゴシック" panose="020B0600070205080204" pitchFamily="34" charset="-128"/>
              </a:rPr>
              <a:t>Activity Diagrams          </a:t>
            </a:r>
          </a:p>
          <a:p>
            <a:pPr lvl="1"/>
            <a:r>
              <a:rPr lang="en-US" dirty="0">
                <a:ea typeface="ＭＳ Ｐゴシック" panose="020B0600070205080204" pitchFamily="34" charset="-128"/>
              </a:rPr>
              <a:t>State Diagrams</a:t>
            </a:r>
          </a:p>
          <a:p>
            <a:pPr lvl="1"/>
            <a:endParaRPr lang="en-US" dirty="0">
              <a:ea typeface="ＭＳ Ｐゴシック" panose="020B0600070205080204" pitchFamily="34" charset="-128"/>
            </a:endParaRPr>
          </a:p>
          <a:p>
            <a:r>
              <a:rPr lang="en-US" dirty="0">
                <a:ea typeface="ＭＳ Ｐゴシック" panose="020B0600070205080204" pitchFamily="34" charset="-128"/>
              </a:rPr>
              <a:t>This is a subset of UML</a:t>
            </a:r>
          </a:p>
          <a:p>
            <a:pPr lvl="1"/>
            <a:r>
              <a:rPr lang="en-US" dirty="0">
                <a:ea typeface="ＭＳ Ｐゴシック" panose="020B0600070205080204" pitchFamily="34" charset="-128"/>
              </a:rPr>
              <a:t>But probably the most used subset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417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anose="020B0600070205080204" pitchFamily="34" charset="-128"/>
              </a:rPr>
              <a:t>Class Diagrams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>
                <a:ea typeface="ＭＳ Ｐゴシック" panose="020B0600070205080204" pitchFamily="34" charset="-128"/>
              </a:rPr>
              <a:t>Describe classes</a:t>
            </a:r>
          </a:p>
          <a:p>
            <a:pPr lvl="1"/>
            <a:r>
              <a:rPr lang="en-US" sz="2000">
                <a:ea typeface="ＭＳ Ｐゴシック" panose="020B0600070205080204" pitchFamily="34" charset="-128"/>
              </a:rPr>
              <a:t>In the OO sense</a:t>
            </a:r>
          </a:p>
          <a:p>
            <a:r>
              <a:rPr lang="en-US" sz="2400">
                <a:ea typeface="ＭＳ Ｐゴシック" panose="020B0600070205080204" pitchFamily="34" charset="-128"/>
              </a:rPr>
              <a:t>Class diagrams are static -- they display what interacts but not what happens when they do interact</a:t>
            </a:r>
          </a:p>
          <a:p>
            <a:r>
              <a:rPr lang="en-US" sz="2400">
                <a:ea typeface="ＭＳ Ｐゴシック" panose="020B0600070205080204" pitchFamily="34" charset="-128"/>
              </a:rPr>
              <a:t>Each box is a class</a:t>
            </a:r>
          </a:p>
          <a:p>
            <a:pPr lvl="1"/>
            <a:r>
              <a:rPr lang="en-US" sz="2000">
                <a:ea typeface="ＭＳ Ｐゴシック" panose="020B0600070205080204" pitchFamily="34" charset="-128"/>
              </a:rPr>
              <a:t>List fields</a:t>
            </a:r>
          </a:p>
          <a:p>
            <a:pPr lvl="1"/>
            <a:r>
              <a:rPr lang="en-US" sz="2000">
                <a:ea typeface="ＭＳ Ｐゴシック" panose="020B0600070205080204" pitchFamily="34" charset="-128"/>
              </a:rPr>
              <a:t>List methods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7162800" y="1447800"/>
            <a:ext cx="2590800" cy="4622800"/>
            <a:chOff x="3552" y="912"/>
            <a:chExt cx="1632" cy="2912"/>
          </a:xfrm>
        </p:grpSpPr>
        <p:sp>
          <p:nvSpPr>
            <p:cNvPr id="45063" name="Text Box 5"/>
            <p:cNvSpPr txBox="1">
              <a:spLocks noChangeArrowheads="1"/>
            </p:cNvSpPr>
            <p:nvPr/>
          </p:nvSpPr>
          <p:spPr bwMode="auto">
            <a:xfrm>
              <a:off x="3552" y="912"/>
              <a:ext cx="1632" cy="2912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Comic Sans MS" panose="030F0702030302020204" pitchFamily="66" charset="0"/>
                </a:rPr>
                <a:t>Train</a:t>
              </a:r>
            </a:p>
            <a:p>
              <a:pPr>
                <a:spcBef>
                  <a:spcPct val="50000"/>
                </a:spcBef>
              </a:pPr>
              <a:r>
                <a:rPr lang="en-US" sz="1800">
                  <a:latin typeface="Comic Sans MS" panose="030F0702030302020204" pitchFamily="66" charset="0"/>
                </a:rPr>
                <a:t>lastStop</a:t>
              </a:r>
            </a:p>
            <a:p>
              <a:pPr>
                <a:spcBef>
                  <a:spcPct val="50000"/>
                </a:spcBef>
              </a:pPr>
              <a:r>
                <a:rPr lang="en-US" sz="1800">
                  <a:latin typeface="Comic Sans MS" panose="030F0702030302020204" pitchFamily="66" charset="0"/>
                </a:rPr>
                <a:t>nextStop</a:t>
              </a:r>
            </a:p>
            <a:p>
              <a:pPr>
                <a:spcBef>
                  <a:spcPct val="50000"/>
                </a:spcBef>
              </a:pPr>
              <a:r>
                <a:rPr lang="en-US" sz="1800">
                  <a:latin typeface="Comic Sans MS" panose="030F0702030302020204" pitchFamily="66" charset="0"/>
                </a:rPr>
                <a:t>velocity</a:t>
              </a:r>
            </a:p>
            <a:p>
              <a:pPr>
                <a:spcBef>
                  <a:spcPct val="50000"/>
                </a:spcBef>
              </a:pPr>
              <a:r>
                <a:rPr lang="en-US" sz="1800">
                  <a:latin typeface="Comic Sans MS" panose="030F0702030302020204" pitchFamily="66" charset="0"/>
                </a:rPr>
                <a:t>doorsOpen?</a:t>
              </a:r>
            </a:p>
            <a:p>
              <a:pPr>
                <a:spcBef>
                  <a:spcPct val="50000"/>
                </a:spcBef>
              </a:pPr>
              <a:endParaRPr lang="en-US" sz="1800">
                <a:latin typeface="Comic Sans MS" panose="030F0702030302020204" pitchFamily="66" charset="0"/>
              </a:endParaRPr>
            </a:p>
            <a:p>
              <a:pPr>
                <a:spcBef>
                  <a:spcPct val="50000"/>
                </a:spcBef>
              </a:pPr>
              <a:r>
                <a:rPr lang="en-US" sz="1800">
                  <a:latin typeface="Comic Sans MS" panose="030F0702030302020204" pitchFamily="66" charset="0"/>
                </a:rPr>
                <a:t>addStop(stop);</a:t>
              </a:r>
            </a:p>
            <a:p>
              <a:pPr>
                <a:spcBef>
                  <a:spcPct val="50000"/>
                </a:spcBef>
              </a:pPr>
              <a:r>
                <a:rPr lang="en-US" sz="1800">
                  <a:latin typeface="Comic Sans MS" panose="030F0702030302020204" pitchFamily="66" charset="0"/>
                </a:rPr>
                <a:t>startTrain(velocity);</a:t>
              </a:r>
            </a:p>
            <a:p>
              <a:pPr>
                <a:spcBef>
                  <a:spcPct val="50000"/>
                </a:spcBef>
              </a:pPr>
              <a:r>
                <a:rPr lang="en-US" sz="1800">
                  <a:latin typeface="Comic Sans MS" panose="030F0702030302020204" pitchFamily="66" charset="0"/>
                </a:rPr>
                <a:t>stopTrain();</a:t>
              </a:r>
            </a:p>
            <a:p>
              <a:pPr>
                <a:spcBef>
                  <a:spcPct val="50000"/>
                </a:spcBef>
              </a:pPr>
              <a:r>
                <a:rPr lang="en-US" sz="1800">
                  <a:latin typeface="Comic Sans MS" panose="030F0702030302020204" pitchFamily="66" charset="0"/>
                </a:rPr>
                <a:t>openDoors();</a:t>
              </a:r>
            </a:p>
            <a:p>
              <a:pPr>
                <a:spcBef>
                  <a:spcPct val="50000"/>
                </a:spcBef>
              </a:pPr>
              <a:r>
                <a:rPr lang="en-US" sz="1800">
                  <a:latin typeface="Comic Sans MS" panose="030F0702030302020204" pitchFamily="66" charset="0"/>
                </a:rPr>
                <a:t>closeDoors();</a:t>
              </a:r>
              <a:endParaRPr lang="en-US">
                <a:latin typeface="Comic Sans MS" panose="030F0702030302020204" pitchFamily="66" charset="0"/>
              </a:endParaRPr>
            </a:p>
          </p:txBody>
        </p:sp>
        <p:sp>
          <p:nvSpPr>
            <p:cNvPr id="45064" name="Line 6"/>
            <p:cNvSpPr>
              <a:spLocks noChangeShapeType="1"/>
            </p:cNvSpPr>
            <p:nvPr/>
          </p:nvSpPr>
          <p:spPr bwMode="auto">
            <a:xfrm>
              <a:off x="3552" y="1200"/>
              <a:ext cx="1632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45065" name="Line 7"/>
            <p:cNvSpPr>
              <a:spLocks noChangeShapeType="1"/>
            </p:cNvSpPr>
            <p:nvPr/>
          </p:nvSpPr>
          <p:spPr bwMode="auto">
            <a:xfrm>
              <a:off x="3552" y="2352"/>
              <a:ext cx="1632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2089195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anose="020B0600070205080204" pitchFamily="34" charset="-128"/>
              </a:rPr>
              <a:t>Class Diagrams: Relationships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 dirty="0">
                <a:ea typeface="ＭＳ Ｐゴシック" panose="020B0600070205080204" pitchFamily="34" charset="-128"/>
              </a:rPr>
              <a:t>Many different kinds of edges to show different relationships between classes</a:t>
            </a:r>
          </a:p>
          <a:p>
            <a:endParaRPr lang="en-US" sz="2400" dirty="0">
              <a:ea typeface="ＭＳ Ｐゴシック" panose="020B0600070205080204" pitchFamily="34" charset="-128"/>
            </a:endParaRPr>
          </a:p>
          <a:p>
            <a:r>
              <a:rPr lang="en-US" sz="2400" dirty="0">
                <a:ea typeface="ＭＳ Ｐゴシック" panose="020B0600070205080204" pitchFamily="34" charset="-128"/>
              </a:rPr>
              <a:t>Mention just a couple</a:t>
            </a:r>
          </a:p>
        </p:txBody>
      </p:sp>
    </p:spTree>
    <p:extLst>
      <p:ext uri="{BB962C8B-B14F-4D97-AF65-F5344CB8AC3E}">
        <p14:creationId xmlns:p14="http://schemas.microsoft.com/office/powerpoint/2010/main" val="53184152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2776</TotalTime>
  <Words>971</Words>
  <Application>Microsoft Macintosh PowerPoint</Application>
  <PresentationFormat>Widescreen</PresentationFormat>
  <Paragraphs>278</Paragraphs>
  <Slides>40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7" baseType="lpstr">
      <vt:lpstr>Arial</vt:lpstr>
      <vt:lpstr>Calibri</vt:lpstr>
      <vt:lpstr>Calibri Light</vt:lpstr>
      <vt:lpstr>Comic Sans MS</vt:lpstr>
      <vt:lpstr>Rockwell (Body)</vt:lpstr>
      <vt:lpstr>Times New Roman</vt:lpstr>
      <vt:lpstr>Office Theme</vt:lpstr>
      <vt:lpstr>UML: Unified Modeling Language</vt:lpstr>
      <vt:lpstr>Modeling</vt:lpstr>
      <vt:lpstr>History: 1980’s</vt:lpstr>
      <vt:lpstr>History: 1990’s</vt:lpstr>
      <vt:lpstr>UML</vt:lpstr>
      <vt:lpstr>UML (Cont.)</vt:lpstr>
      <vt:lpstr>This Lecture</vt:lpstr>
      <vt:lpstr>Class Diagrams</vt:lpstr>
      <vt:lpstr>Class Diagrams: Relationships</vt:lpstr>
      <vt:lpstr>Association</vt:lpstr>
      <vt:lpstr>Aggregation   Composition</vt:lpstr>
      <vt:lpstr> </vt:lpstr>
      <vt:lpstr>Composition   Aggregation</vt:lpstr>
      <vt:lpstr> </vt:lpstr>
      <vt:lpstr>Aggregation   Composition</vt:lpstr>
      <vt:lpstr>Generalization</vt:lpstr>
      <vt:lpstr>Generalization</vt:lpstr>
      <vt:lpstr>Composition vs Aggregation in Java</vt:lpstr>
      <vt:lpstr>PowerPoint Presentation</vt:lpstr>
      <vt:lpstr>PowerPoint Presentation</vt:lpstr>
      <vt:lpstr>PowerPoint Presentation</vt:lpstr>
      <vt:lpstr>Sequence Diagrams</vt:lpstr>
      <vt:lpstr>Sequence Diagrams</vt:lpstr>
      <vt:lpstr>PowerPoint Presentation</vt:lpstr>
      <vt:lpstr>PowerPoint Presentation</vt:lpstr>
      <vt:lpstr>PowerPoint Presentation</vt:lpstr>
      <vt:lpstr>PowerPoint Presentation</vt:lpstr>
      <vt:lpstr>Activity Diagrams</vt:lpstr>
      <vt:lpstr>PowerPoint Presentation</vt:lpstr>
      <vt:lpstr>PowerPoint Presentation</vt:lpstr>
      <vt:lpstr>PowerPoint Presentation</vt:lpstr>
      <vt:lpstr>Activity Diagrams</vt:lpstr>
      <vt:lpstr>PowerPoint Presentation</vt:lpstr>
      <vt:lpstr>StateChart Diagrams</vt:lpstr>
      <vt:lpstr>Example Simple StateChart</vt:lpstr>
      <vt:lpstr>PowerPoint Presentation</vt:lpstr>
      <vt:lpstr>PowerPoint Presentation</vt:lpstr>
      <vt:lpstr>Opinions about UML: What’s Good</vt:lpstr>
      <vt:lpstr>Opinions On UML: What’s Bad</vt:lpstr>
      <vt:lpstr>UML is Happening</vt:lpstr>
    </vt:vector>
  </TitlesOfParts>
  <Company>Yale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Engineering</dc:title>
  <dc:creator>Piskac, Ruzica</dc:creator>
  <cp:lastModifiedBy>William Killian</cp:lastModifiedBy>
  <cp:revision>176</cp:revision>
  <dcterms:created xsi:type="dcterms:W3CDTF">2014-01-12T21:15:03Z</dcterms:created>
  <dcterms:modified xsi:type="dcterms:W3CDTF">2020-01-24T17:36:28Z</dcterms:modified>
</cp:coreProperties>
</file>