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654"/>
  </p:normalViewPr>
  <p:slideViewPr>
    <p:cSldViewPr snapToGrid="0" snapToObjects="1">
      <p:cViewPr varScale="1">
        <p:scale>
          <a:sx n="128" d="100"/>
          <a:sy n="128" d="100"/>
        </p:scale>
        <p:origin x="17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4/30/20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935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168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4/30/20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2605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4/30/20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16558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4/30/20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022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4/30/20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3219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4/30/20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0294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6656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4/30/20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230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731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4/30/20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016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293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4/30/20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513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4/30/20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534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4/30/20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223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922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175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98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  <p:sldLayoutId id="2147483740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thics.acm.org/integrity-project/case-studies/" TargetMode="External"/><Relationship Id="rId2" Type="http://schemas.openxmlformats.org/officeDocument/2006/relationships/hyperlink" Target="https://ethics.acm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808E5-070C-584F-B14F-1E916A0EAB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ACM Code of Ethics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980321-29E4-F94F-A973-97AC429DE7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CSCI 362: Data Structures</a:t>
            </a:r>
          </a:p>
        </p:txBody>
      </p:sp>
    </p:spTree>
    <p:extLst>
      <p:ext uri="{BB962C8B-B14F-4D97-AF65-F5344CB8AC3E}">
        <p14:creationId xmlns:p14="http://schemas.microsoft.com/office/powerpoint/2010/main" val="1225191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D055B-624D-3B40-891F-C8CF33A60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4. COMPLIANCE WITH THE CODE.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559176-EA54-0E4B-80B8-D00F982F2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A computing professional should…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Uphold, promote, and respect the principles of the Code.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Treat violations of the Code as inconsistent with membership in the ACM.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782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01A3D-AF15-B14A-B03D-01496F035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ACM Ethics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A89DE-FDB8-5E4C-ACD6-71A842C28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Website: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https://ethics.acm.org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Sample Case Studies: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https://ethics.acm.org/integrity-project/case-studies/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There will be a brief case study question on the exam</a:t>
            </a:r>
          </a:p>
        </p:txBody>
      </p:sp>
    </p:spTree>
    <p:extLst>
      <p:ext uri="{BB962C8B-B14F-4D97-AF65-F5344CB8AC3E}">
        <p14:creationId xmlns:p14="http://schemas.microsoft.com/office/powerpoint/2010/main" val="1060909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059D0-D7A9-E14D-BC62-274D13ED7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“The Code”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75812C-8C24-4F47-B7B5-CF0853E535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Developing programs affect the entire world</a:t>
            </a:r>
          </a:p>
          <a:p>
            <a:r>
              <a:rPr lang="en-US" dirty="0"/>
              <a:t>We should attempt to support the public good</a:t>
            </a:r>
          </a:p>
          <a:p>
            <a:r>
              <a:rPr lang="en-US" dirty="0"/>
              <a:t>The ACM Code of Ethics (henceforth referred to as </a:t>
            </a:r>
            <a:r>
              <a:rPr lang="en-US" b="1" dirty="0"/>
              <a:t>“The Code”</a:t>
            </a:r>
            <a:r>
              <a:rPr lang="en-US" dirty="0"/>
              <a:t>) is intended to</a:t>
            </a:r>
          </a:p>
          <a:p>
            <a:pPr lvl="1"/>
            <a:r>
              <a:rPr lang="en-US" i="1" u="sng" dirty="0"/>
              <a:t>express the conscience of the profession</a:t>
            </a:r>
          </a:p>
          <a:p>
            <a:pPr lvl="1"/>
            <a:r>
              <a:rPr lang="en-US" dirty="0"/>
              <a:t>inspire and guide the ethical conduct of all computing professionals</a:t>
            </a:r>
          </a:p>
          <a:p>
            <a:pPr lvl="1"/>
            <a:r>
              <a:rPr lang="en-US" dirty="0"/>
              <a:t>includes students, teachers, and developers</a:t>
            </a:r>
          </a:p>
          <a:p>
            <a:pPr lvl="1"/>
            <a:r>
              <a:rPr lang="en-US" dirty="0"/>
              <a:t>serve as a basis for remediation when violations occur</a:t>
            </a:r>
          </a:p>
        </p:txBody>
      </p:sp>
    </p:spTree>
    <p:extLst>
      <p:ext uri="{BB962C8B-B14F-4D97-AF65-F5344CB8AC3E}">
        <p14:creationId xmlns:p14="http://schemas.microsoft.com/office/powerpoint/2010/main" val="2709902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25BA8-044D-7B4D-A0F5-42621C949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1175" y="764373"/>
            <a:ext cx="7108466" cy="1293028"/>
          </a:xfrm>
        </p:spPr>
        <p:txBody>
          <a:bodyPr/>
          <a:lstStyle/>
          <a:p>
            <a:r>
              <a:rPr lang="en-US" dirty="0"/>
              <a:t>Understanding the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EEAC52-C345-EE46-9307-0F4052EEF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/>
              <a:t>What it is used for:</a:t>
            </a:r>
          </a:p>
          <a:p>
            <a:r>
              <a:rPr lang="en-US" dirty="0"/>
              <a:t>how fundamental ethical principles apply to a computing professional’s conduct</a:t>
            </a:r>
          </a:p>
          <a:p>
            <a:r>
              <a:rPr lang="en-US" dirty="0"/>
              <a:t>serve as a basis for ethical decision-making</a:t>
            </a:r>
          </a:p>
          <a:p>
            <a:r>
              <a:rPr lang="en-US" dirty="0"/>
              <a:t>Intended as a multi-view approach</a:t>
            </a:r>
          </a:p>
          <a:p>
            <a:pPr marL="0" indent="0">
              <a:buNone/>
            </a:pPr>
            <a:r>
              <a:rPr lang="en-US" sz="2800" b="1" dirty="0"/>
              <a:t>What is is NOT:</a:t>
            </a:r>
            <a:endParaRPr lang="en-US" sz="2800" dirty="0"/>
          </a:p>
          <a:p>
            <a:r>
              <a:rPr lang="en-US" dirty="0"/>
              <a:t>an algorithm for solving ethical problems</a:t>
            </a:r>
          </a:p>
          <a:p>
            <a:r>
              <a:rPr lang="en-US" dirty="0"/>
              <a:t>a legal document (though you can be removed from ACM if you are a member and are found in violation)</a:t>
            </a:r>
          </a:p>
        </p:txBody>
      </p:sp>
    </p:spTree>
    <p:extLst>
      <p:ext uri="{BB962C8B-B14F-4D97-AF65-F5344CB8AC3E}">
        <p14:creationId xmlns:p14="http://schemas.microsoft.com/office/powerpoint/2010/main" val="2499802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9A149-F37F-8942-B035-094E62639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of The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2DCB7-DA82-A940-980D-5CEBC6463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/>
              <a:t>Four Sections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Highlights </a:t>
            </a:r>
            <a:r>
              <a:rPr lang="en-US" b="1" dirty="0"/>
              <a:t>fundamental ethical principles </a:t>
            </a:r>
            <a:r>
              <a:rPr lang="en-US" dirty="0"/>
              <a:t>that form the basis for the remainder of the Code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Addresses </a:t>
            </a:r>
            <a:r>
              <a:rPr lang="en-US" b="1" dirty="0"/>
              <a:t>additional, more specific considerations </a:t>
            </a:r>
            <a:r>
              <a:rPr lang="en-US" dirty="0"/>
              <a:t>of professional responsibility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Guides individuals who have a </a:t>
            </a:r>
            <a:r>
              <a:rPr lang="en-US" b="1" dirty="0"/>
              <a:t>leadership role</a:t>
            </a:r>
            <a:r>
              <a:rPr lang="en-US" dirty="0"/>
              <a:t>, whether in the workplace or in a volunteer professional capacity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Overviews </a:t>
            </a:r>
            <a:r>
              <a:rPr lang="en-US" b="1" dirty="0"/>
              <a:t>commitment to ethical conduct</a:t>
            </a:r>
            <a:r>
              <a:rPr lang="en-US" dirty="0"/>
              <a:t> is required of every ACM member, and principles involving compliance with the Code</a:t>
            </a:r>
          </a:p>
        </p:txBody>
      </p:sp>
    </p:spTree>
    <p:extLst>
      <p:ext uri="{BB962C8B-B14F-4D97-AF65-F5344CB8AC3E}">
        <p14:creationId xmlns:p14="http://schemas.microsoft.com/office/powerpoint/2010/main" val="354571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61287-DF5B-EA43-A4C1-23F482E8A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4478" y="764373"/>
            <a:ext cx="6015162" cy="1293028"/>
          </a:xfrm>
        </p:spPr>
        <p:txBody>
          <a:bodyPr>
            <a:normAutofit/>
          </a:bodyPr>
          <a:lstStyle/>
          <a:p>
            <a:r>
              <a:rPr lang="en-US" dirty="0"/>
              <a:t>1. GENERAL ETHICAL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F5DE0-CCE1-6540-8760-3C1B0F23A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60" y="2194559"/>
            <a:ext cx="7955280" cy="4494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/>
              <a:t>A computing professional should…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Contribute to society and to human well-being, acknowledging that all people are stakeholders in computing.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Avoid harm.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Be honest and trustworthy.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Be fair and take action not to discriminate.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Respect the work required to produce new ideas, inventions, creative works, and computing artifacts.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Respect privacy.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Honor confidentiality.</a:t>
            </a:r>
          </a:p>
        </p:txBody>
      </p:sp>
    </p:spTree>
    <p:extLst>
      <p:ext uri="{BB962C8B-B14F-4D97-AF65-F5344CB8AC3E}">
        <p14:creationId xmlns:p14="http://schemas.microsoft.com/office/powerpoint/2010/main" val="3013048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B57DA-D09B-4F44-AEEF-A5F3E11C5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2. PROFESSIONAL RESPONSIBILITIES.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FBF1A-1FEB-A549-A2F8-BBE295985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/>
              <a:t>A computing professional should…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Strive to achieve high quality in both the processes and products of professional work.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Maintain high standards of professional competence, conduct, and ethical practice.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Know and respect existing rules pertaining to professional work.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Accept and provide appropriate professional review.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Give comprehensive and thorough evaluations of computer systems and their impacts, including analysis of possible risks.</a:t>
            </a:r>
          </a:p>
        </p:txBody>
      </p:sp>
    </p:spTree>
    <p:extLst>
      <p:ext uri="{BB962C8B-B14F-4D97-AF65-F5344CB8AC3E}">
        <p14:creationId xmlns:p14="http://schemas.microsoft.com/office/powerpoint/2010/main" val="2124029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B57DA-D09B-4F44-AEEF-A5F3E11C5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2. PROFESSIONAL RESPONSIBILITIES.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FBF1A-1FEB-A549-A2F8-BBE295985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/>
              <a:t>A computing professional should…</a:t>
            </a:r>
            <a:endParaRPr lang="en-US" dirty="0"/>
          </a:p>
          <a:p>
            <a:pPr marL="457200" indent="-457200">
              <a:buFont typeface="+mj-lt"/>
              <a:buAutoNum type="arabicPeriod" startAt="6"/>
            </a:pPr>
            <a:r>
              <a:rPr lang="en-US" dirty="0"/>
              <a:t>Perform work only in areas of competence.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US" dirty="0"/>
              <a:t>Foster public awareness and understanding of computing, related technologies, and their consequences.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US" dirty="0"/>
              <a:t>Access computing and communication resources only when authorized or when compelled by the public good.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US" dirty="0"/>
              <a:t>Design and implement systems that are robustly and usably secure.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645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B8CD9-2E62-E145-BFFA-B348AD22C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9043" y="764373"/>
            <a:ext cx="6760597" cy="1293028"/>
          </a:xfrm>
        </p:spPr>
        <p:txBody>
          <a:bodyPr>
            <a:normAutofit fontScale="90000"/>
          </a:bodyPr>
          <a:lstStyle/>
          <a:p>
            <a:r>
              <a:rPr lang="en-US" dirty="0"/>
              <a:t>3. PROFESSIONAL LEADERSHIP PRINCIPLES.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D349D-0594-904B-A012-D4D9668E40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A computing professional, especially one acting as a leader, should…</a:t>
            </a:r>
          </a:p>
          <a:p>
            <a:pPr marL="0" indent="0">
              <a:buNone/>
            </a:pPr>
            <a:endParaRPr lang="en-US" i="1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Ensure that the public good is the central concern during all professional computing work.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Articulate, encourage acceptance of, and evaluate fulfillment of social responsibilities by members of the organization or group.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Manage personnel and resources to enhance the quality of working life.</a:t>
            </a:r>
          </a:p>
        </p:txBody>
      </p:sp>
    </p:spTree>
    <p:extLst>
      <p:ext uri="{BB962C8B-B14F-4D97-AF65-F5344CB8AC3E}">
        <p14:creationId xmlns:p14="http://schemas.microsoft.com/office/powerpoint/2010/main" val="4056793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B8CD9-2E62-E145-BFFA-B348AD22C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9043" y="764373"/>
            <a:ext cx="6760597" cy="1293028"/>
          </a:xfrm>
        </p:spPr>
        <p:txBody>
          <a:bodyPr>
            <a:normAutofit fontScale="90000"/>
          </a:bodyPr>
          <a:lstStyle/>
          <a:p>
            <a:r>
              <a:rPr lang="en-US" dirty="0"/>
              <a:t>3. PROFESSIONAL LEADERSHIP PRINCIPLES.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D349D-0594-904B-A012-D4D9668E40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A computing professional, especially one acting as a leader, should…</a:t>
            </a:r>
          </a:p>
          <a:p>
            <a:pPr marL="0" indent="0">
              <a:buNone/>
            </a:pPr>
            <a:endParaRPr lang="en-US" i="1" dirty="0"/>
          </a:p>
          <a:p>
            <a:pPr marL="457200" indent="-457200" fontAlgn="base">
              <a:buFont typeface="+mj-lt"/>
              <a:buAutoNum type="arabicPeriod" startAt="4"/>
            </a:pPr>
            <a:r>
              <a:rPr lang="en-US" dirty="0"/>
              <a:t>Articulate, apply, and support policies and processes that reflect the principles of the Code.</a:t>
            </a:r>
          </a:p>
          <a:p>
            <a:pPr marL="457200" indent="-457200" fontAlgn="base">
              <a:buFont typeface="+mj-lt"/>
              <a:buAutoNum type="arabicPeriod" startAt="4"/>
            </a:pPr>
            <a:r>
              <a:rPr lang="en-US" dirty="0"/>
              <a:t>Create opportunities for members of the organization or group to grow as professionals.</a:t>
            </a:r>
          </a:p>
          <a:p>
            <a:pPr marL="457200" indent="-457200" fontAlgn="base">
              <a:buFont typeface="+mj-lt"/>
              <a:buAutoNum type="arabicPeriod" startAt="4"/>
            </a:pPr>
            <a:r>
              <a:rPr lang="en-US" dirty="0"/>
              <a:t>Use care when modifying or retiring systems.</a:t>
            </a:r>
          </a:p>
          <a:p>
            <a:pPr marL="457200" indent="-457200" fontAlgn="base">
              <a:buFont typeface="+mj-lt"/>
              <a:buAutoNum type="arabicPeriod" startAt="4"/>
            </a:pPr>
            <a:r>
              <a:rPr lang="en-US" dirty="0"/>
              <a:t>Recognize and take special care of systems that become integrated into the infrastructure of society.</a:t>
            </a:r>
          </a:p>
        </p:txBody>
      </p:sp>
    </p:spTree>
    <p:extLst>
      <p:ext uri="{BB962C8B-B14F-4D97-AF65-F5344CB8AC3E}">
        <p14:creationId xmlns:p14="http://schemas.microsoft.com/office/powerpoint/2010/main" val="181267937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19</TotalTime>
  <Words>634</Words>
  <Application>Microsoft Macintosh PowerPoint</Application>
  <PresentationFormat>On-screen Show (4:3)</PresentationFormat>
  <Paragraphs>71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Century Gothic</vt:lpstr>
      <vt:lpstr>Vapor Trail</vt:lpstr>
      <vt:lpstr>ACM Code of Ethics</vt:lpstr>
      <vt:lpstr>“The Code”</vt:lpstr>
      <vt:lpstr>Understanding the code</vt:lpstr>
      <vt:lpstr>Structure of The Code</vt:lpstr>
      <vt:lpstr>1. GENERAL ETHICAL PRINCIPLES</vt:lpstr>
      <vt:lpstr>2. PROFESSIONAL RESPONSIBILITIES. (1/2)</vt:lpstr>
      <vt:lpstr>2. PROFESSIONAL RESPONSIBILITIES. (2/2)</vt:lpstr>
      <vt:lpstr>3. PROFESSIONAL LEADERSHIP PRINCIPLES. (1/2)</vt:lpstr>
      <vt:lpstr>3. PROFESSIONAL LEADERSHIP PRINCIPLES. (2/2)</vt:lpstr>
      <vt:lpstr>4. COMPLIANCE WITH THE CODE.</vt:lpstr>
      <vt:lpstr>ACM Ethics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ACM Code of Ethics</dc:title>
  <dc:creator>William Killian</dc:creator>
  <cp:lastModifiedBy>William Killian</cp:lastModifiedBy>
  <cp:revision>1</cp:revision>
  <dcterms:created xsi:type="dcterms:W3CDTF">2020-04-30T12:10:07Z</dcterms:created>
  <dcterms:modified xsi:type="dcterms:W3CDTF">2020-04-30T12:30:00Z</dcterms:modified>
</cp:coreProperties>
</file>