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465" r:id="rId3"/>
    <p:sldId id="437" r:id="rId4"/>
    <p:sldId id="259" r:id="rId5"/>
    <p:sldId id="260" r:id="rId6"/>
    <p:sldId id="261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273" r:id="rId22"/>
    <p:sldId id="276" r:id="rId23"/>
    <p:sldId id="277" r:id="rId24"/>
    <p:sldId id="436" r:id="rId25"/>
    <p:sldId id="306" r:id="rId26"/>
    <p:sldId id="307" r:id="rId27"/>
    <p:sldId id="308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292" r:id="rId37"/>
    <p:sldId id="296" r:id="rId38"/>
    <p:sldId id="317" r:id="rId39"/>
    <p:sldId id="318" r:id="rId40"/>
    <p:sldId id="319" r:id="rId41"/>
    <p:sldId id="365" r:id="rId42"/>
    <p:sldId id="366" r:id="rId43"/>
    <p:sldId id="368" r:id="rId44"/>
    <p:sldId id="370" r:id="rId45"/>
    <p:sldId id="371" r:id="rId46"/>
    <p:sldId id="372" r:id="rId47"/>
    <p:sldId id="373" r:id="rId48"/>
    <p:sldId id="374" r:id="rId49"/>
    <p:sldId id="328" r:id="rId50"/>
    <p:sldId id="287" r:id="rId51"/>
    <p:sldId id="375" r:id="rId52"/>
    <p:sldId id="452" r:id="rId53"/>
    <p:sldId id="453" r:id="rId54"/>
    <p:sldId id="454" r:id="rId55"/>
    <p:sldId id="455" r:id="rId56"/>
    <p:sldId id="456" r:id="rId57"/>
    <p:sldId id="457" r:id="rId58"/>
    <p:sldId id="458" r:id="rId59"/>
    <p:sldId id="351" r:id="rId60"/>
    <p:sldId id="352" r:id="rId61"/>
    <p:sldId id="282" r:id="rId62"/>
    <p:sldId id="353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14" r:id="rId77"/>
    <p:sldId id="316" r:id="rId78"/>
    <p:sldId id="354" r:id="rId79"/>
    <p:sldId id="355" r:id="rId80"/>
    <p:sldId id="35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1322-60E1-D440-BC25-BE8B060C588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E238-7E1A-8549-88C2-DFF5D264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1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0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1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5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1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11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0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9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4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5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5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5038A-379F-4510-8416-9DC453BA7371}" type="slidenum">
              <a:rPr lang="en-US"/>
              <a:pPr/>
              <a:t>58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FD70-8AD3-AA47-82E7-2B654F22682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4C69-136F-4C4F-AEC4-2A3E483C1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Graphs: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58C55-5906-0C4B-A6E9-14F74EB36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Topological Sorting</a:t>
            </a:r>
          </a:p>
          <a:p>
            <a:r>
              <a:rPr lang="en-US" dirty="0"/>
              <a:t>Minimum Spanning Trees</a:t>
            </a:r>
          </a:p>
          <a:p>
            <a:r>
              <a:rPr lang="en-US" dirty="0"/>
              <a:t>Shortest Path</a:t>
            </a:r>
          </a:p>
        </p:txBody>
      </p:sp>
    </p:spTree>
    <p:extLst>
      <p:ext uri="{BB962C8B-B14F-4D97-AF65-F5344CB8AC3E}">
        <p14:creationId xmlns:p14="http://schemas.microsoft.com/office/powerpoint/2010/main" val="49508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59023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4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62957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0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38754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2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58429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1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24241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5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3391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9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1929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0227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67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7930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8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420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63682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3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20260-908C-8247-A521-57B90626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4B34-FC26-D74A-A0D6-9CD96DDBC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420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6909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9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Needed a vertex with in-degree 0 to start</a:t>
            </a:r>
          </a:p>
          <a:p>
            <a:pPr lvl="1"/>
            <a:r>
              <a:rPr lang="en-US" sz="2400" dirty="0"/>
              <a:t>Will always have at least 1 because no cycles</a:t>
            </a:r>
          </a:p>
          <a:p>
            <a:pPr lvl="1"/>
            <a:endParaRPr lang="en-US" sz="2400" dirty="0"/>
          </a:p>
          <a:p>
            <a:r>
              <a:rPr lang="en-US" sz="2400" dirty="0"/>
              <a:t>Ties among vertices with in-degrees of 0 can be broken arbitrarily</a:t>
            </a:r>
          </a:p>
          <a:p>
            <a:pPr lvl="1"/>
            <a:r>
              <a:rPr lang="en-US" sz="2400" dirty="0"/>
              <a:t>Can be more than one correct answer, by definition, depending on the graph</a:t>
            </a:r>
          </a:p>
        </p:txBody>
      </p:sp>
    </p:spTree>
    <p:extLst>
      <p:ext uri="{BB962C8B-B14F-4D97-AF65-F5344CB8AC3E}">
        <p14:creationId xmlns:p14="http://schemas.microsoft.com/office/powerpoint/2010/main" val="6494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Using a queue:</a:t>
            </a:r>
          </a:p>
          <a:p>
            <a:pPr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Label each vertex with its in-degree, </a:t>
            </a:r>
            <a:r>
              <a:rPr lang="en-US" dirty="0" err="1">
                <a:solidFill>
                  <a:schemeClr val="accent1"/>
                </a:solidFill>
              </a:rPr>
              <a:t>enqueue</a:t>
            </a:r>
            <a:r>
              <a:rPr lang="en-US" dirty="0">
                <a:solidFill>
                  <a:schemeClr val="accent1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>
                <a:solidFill>
                  <a:srgbClr val="4F81BD"/>
                </a:solidFill>
              </a:rPr>
              <a:t>v</a:t>
            </a:r>
            <a:r>
              <a:rPr lang="en-US" dirty="0">
                <a:solidFill>
                  <a:srgbClr val="4F81BD"/>
                </a:solidFill>
              </a:rPr>
              <a:t> = </a:t>
            </a:r>
            <a:r>
              <a:rPr lang="en-US" dirty="0" err="1">
                <a:solidFill>
                  <a:srgbClr val="4F81BD"/>
                </a:solidFill>
              </a:rPr>
              <a:t>dequeue</a:t>
            </a:r>
            <a:r>
              <a:rPr lang="en-US" dirty="0">
                <a:solidFill>
                  <a:srgbClr val="4F81BD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Output </a:t>
            </a:r>
            <a:r>
              <a:rPr lang="en-US" b="1" dirty="0"/>
              <a:t>v</a:t>
            </a:r>
            <a:r>
              <a:rPr lang="en-US" dirty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vertex </a:t>
            </a:r>
            <a:r>
              <a:rPr lang="en-US" b="1" dirty="0"/>
              <a:t>u</a:t>
            </a:r>
            <a:r>
              <a:rPr lang="en-US" dirty="0"/>
              <a:t> adjacent to </a:t>
            </a:r>
            <a:r>
              <a:rPr lang="en-US" b="1" dirty="0"/>
              <a:t>v</a:t>
            </a:r>
            <a:r>
              <a:rPr lang="en-US" dirty="0"/>
              <a:t> (i.e.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), decrement the in-degree of </a:t>
            </a:r>
            <a:r>
              <a:rPr lang="en-US" b="1" dirty="0"/>
              <a:t>u</a:t>
            </a:r>
            <a:r>
              <a:rPr lang="en-US" dirty="0"/>
              <a:t>,</a:t>
            </a:r>
            <a:r>
              <a:rPr lang="en-US" dirty="0">
                <a:solidFill>
                  <a:schemeClr val="accent1"/>
                </a:solidFill>
              </a:rPr>
              <a:t> if new degree is 0, </a:t>
            </a:r>
            <a:r>
              <a:rPr lang="en-US" dirty="0" err="1">
                <a:solidFill>
                  <a:schemeClr val="accent1"/>
                </a:solidFill>
              </a:rPr>
              <a:t>enqueue</a:t>
            </a:r>
            <a:r>
              <a:rPr lang="en-US" dirty="0">
                <a:solidFill>
                  <a:schemeClr val="accent1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Running time?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5850" y="1435608"/>
            <a:ext cx="6400800" cy="39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labelAllAndEnqueueZeros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not empty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dequeue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put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v next in output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each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adjacent to v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w.indegree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0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w.indegree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enqueue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(v);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787B55-AF7B-5140-8444-7920C51E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00"/>
            <a:ext cx="7772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worst-case running time?</a:t>
            </a:r>
          </a:p>
          <a:p>
            <a:pPr lvl="1"/>
            <a:r>
              <a:rPr lang="en-US" dirty="0"/>
              <a:t>Initialization: </a:t>
            </a:r>
            <a:r>
              <a:rPr lang="en-US" i="1" dirty="0"/>
              <a:t>O</a:t>
            </a:r>
            <a:r>
              <a:rPr lang="en-US" dirty="0"/>
              <a:t>(|V|+|E|) (assuming </a:t>
            </a:r>
            <a:r>
              <a:rPr lang="en-US" dirty="0" err="1"/>
              <a:t>adjacenty</a:t>
            </a:r>
            <a:r>
              <a:rPr lang="en-US" dirty="0"/>
              <a:t> list)</a:t>
            </a:r>
          </a:p>
          <a:p>
            <a:pPr lvl="1"/>
            <a:r>
              <a:rPr lang="en-US" dirty="0"/>
              <a:t>Sum of all </a:t>
            </a:r>
            <a:r>
              <a:rPr lang="en-US" dirty="0" err="1"/>
              <a:t>enqueues</a:t>
            </a:r>
            <a:r>
              <a:rPr lang="en-US" dirty="0"/>
              <a:t> and </a:t>
            </a:r>
            <a:r>
              <a:rPr lang="en-US" dirty="0" err="1"/>
              <a:t>dequeues</a:t>
            </a:r>
            <a:r>
              <a:rPr lang="en-US" dirty="0"/>
              <a:t>: </a:t>
            </a:r>
            <a:r>
              <a:rPr lang="en-US" i="1" dirty="0"/>
              <a:t>O</a:t>
            </a:r>
            <a:r>
              <a:rPr lang="en-US" dirty="0"/>
              <a:t>(|V|)</a:t>
            </a:r>
          </a:p>
          <a:p>
            <a:pPr lvl="1"/>
            <a:r>
              <a:rPr lang="en-US" dirty="0"/>
              <a:t>Sum of all decrements: </a:t>
            </a:r>
            <a:r>
              <a:rPr lang="en-US" i="1" dirty="0"/>
              <a:t>O</a:t>
            </a:r>
            <a:r>
              <a:rPr lang="en-US" dirty="0"/>
              <a:t>(|E|) (assuming adjacency list)</a:t>
            </a:r>
          </a:p>
          <a:p>
            <a:pPr lvl="1"/>
            <a:r>
              <a:rPr lang="en-US" dirty="0"/>
              <a:t>So total is </a:t>
            </a:r>
            <a:r>
              <a:rPr lang="en-US" i="1" dirty="0"/>
              <a:t>O</a:t>
            </a:r>
            <a:r>
              <a:rPr lang="en-US" dirty="0"/>
              <a:t>(|E| + |V|) – much better for sparse graph!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B29EC-E529-AE48-9500-3FDA30BF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Minimum Spanning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F1BFB-64BD-2A48-989E-8849AAC02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Prim’s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Central Idea: </a:t>
            </a:r>
          </a:p>
          <a:p>
            <a:r>
              <a:rPr lang="en-US" sz="2000" dirty="0"/>
              <a:t>Grow a tree by adding an edge from the “known” vertices to the “unknown” vertices. </a:t>
            </a:r>
          </a:p>
          <a:p>
            <a:r>
              <a:rPr lang="en-US" sz="2000" dirty="0"/>
              <a:t>Pick the edge with the smallest weight that connects “known” to “unknown.”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51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: Prim's Algorithm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 each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, set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</a:p>
          <a:p>
            <a:pPr marL="457200" indent="-457200">
              <a:buFont typeface="+mj-lt"/>
              <a:buAutoNum type="arabicPeriod"/>
            </a:pPr>
            <a:endParaRPr lang="en-US" sz="1800" b="1" dirty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any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v.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latin typeface="+mj-lt"/>
                <a:cs typeface="Courier New" pitchFamily="49" charset="0"/>
              </a:rPr>
              <a:t>Mark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latin typeface="+mj-lt"/>
                <a:cs typeface="Courier New" pitchFamily="49" charset="0"/>
              </a:rPr>
              <a:t>For each edge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with weight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,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w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</a:t>
            </a:r>
          </a:p>
          <a:p>
            <a:pPr marL="457200" indent="-457200">
              <a:buFont typeface="+mj-lt"/>
              <a:buAutoNum type="arabicPeriod"/>
            </a:pPr>
            <a:endParaRPr lang="en-US" sz="1800" b="1" dirty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Select the unknown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Mark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as known and add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v.prev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to output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edge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with weight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,</a:t>
            </a:r>
          </a:p>
          <a:p>
            <a:pPr marL="857250" lvl="1" indent="-457200"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	   </a:t>
            </a:r>
            <a:r>
              <a:rPr lang="en-US" b="1" dirty="0">
                <a:latin typeface="Courier" pitchFamily="2" charset="0"/>
                <a:cs typeface="Courier New" pitchFamily="49" charset="0"/>
              </a:rPr>
              <a:t>if (w &lt; </a:t>
            </a:r>
            <a:r>
              <a:rPr lang="en-US" b="1" dirty="0" err="1">
                <a:latin typeface="Courier" pitchFamily="2" charset="0"/>
                <a:cs typeface="Courier New" pitchFamily="49" charset="0"/>
              </a:rPr>
              <a:t>u.cost</a:t>
            </a:r>
            <a:r>
              <a:rPr lang="en-US" b="1" dirty="0">
                <a:latin typeface="Courier" pitchFamily="2" charset="0"/>
                <a:cs typeface="Courier New" pitchFamily="49" charset="0"/>
              </a:rPr>
              <a:t>) {</a:t>
            </a:r>
          </a:p>
          <a:p>
            <a:pPr marL="857250" lvl="1" indent="-457200">
              <a:buNone/>
            </a:pPr>
            <a:r>
              <a:rPr lang="en-US" b="1" dirty="0">
                <a:latin typeface="Courier" pitchFamily="2" charset="0"/>
                <a:cs typeface="Courier New" pitchFamily="49" charset="0"/>
              </a:rPr>
              <a:t>			</a:t>
            </a:r>
            <a:r>
              <a:rPr lang="en-US" b="1" dirty="0" err="1">
                <a:latin typeface="Courier" pitchFamily="2" charset="0"/>
                <a:cs typeface="Courier New" pitchFamily="49" charset="0"/>
              </a:rPr>
              <a:t>u.cost</a:t>
            </a:r>
            <a:r>
              <a:rPr lang="en-US" b="1" dirty="0">
                <a:latin typeface="Courier" pitchFamily="2" charset="0"/>
                <a:cs typeface="Courier New" pitchFamily="49" charset="0"/>
              </a:rPr>
              <a:t> = w;</a:t>
            </a:r>
          </a:p>
          <a:p>
            <a:pPr marL="857250" lvl="1" indent="-457200">
              <a:buNone/>
            </a:pPr>
            <a:r>
              <a:rPr lang="en-US" b="1" dirty="0">
                <a:latin typeface="Courier" pitchFamily="2" charset="0"/>
                <a:cs typeface="Courier New" pitchFamily="49" charset="0"/>
              </a:rPr>
              <a:t>			</a:t>
            </a:r>
            <a:r>
              <a:rPr lang="en-US" b="1" dirty="0" err="1">
                <a:latin typeface="Courier" pitchFamily="2" charset="0"/>
                <a:cs typeface="Courier New" pitchFamily="49" charset="0"/>
              </a:rPr>
              <a:t>u.prev</a:t>
            </a:r>
            <a:r>
              <a:rPr lang="en-US" b="1" dirty="0">
                <a:latin typeface="Courier" pitchFamily="2" charset="0"/>
                <a:cs typeface="Courier New" pitchFamily="49" charset="0"/>
              </a:rPr>
              <a:t> = v;</a:t>
            </a:r>
          </a:p>
          <a:p>
            <a:pPr marL="857250" lvl="1" indent="-457200">
              <a:buNone/>
            </a:pPr>
            <a:r>
              <a:rPr lang="en-US" dirty="0">
                <a:latin typeface="Courier" pitchFamily="2" charset="0"/>
              </a:rPr>
              <a:t>		   </a:t>
            </a:r>
            <a:r>
              <a:rPr lang="en-US" b="1" dirty="0">
                <a:latin typeface="Courier" pitchFamily="2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5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63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2091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2917507" y="36509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1637345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2917507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4783455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4783455" y="4978464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4783455" y="297434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4783455" y="3638074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6649402" y="538757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6649402" y="483089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6649402" y="2633472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6649402" y="318069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6649402" y="3733292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277425" y="4497610"/>
            <a:ext cx="640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3557587" y="3157220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3557587" y="3820954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557587" y="3833876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3557587" y="3833876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3557587" y="4497610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3557587" y="4497610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3557587" y="3820954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3557587" y="3157220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5423535" y="2816352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5423535" y="3363579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5423535" y="3916172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6649402" y="427420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5423535" y="4457081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5423535" y="4497610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5423535" y="4497610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5423535" y="5161344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5423535" y="2816352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804767B-8BC8-7545-9368-DFDA14D58E0E}"/>
              </a:ext>
            </a:extLst>
          </p:cNvPr>
          <p:cNvSpPr txBox="1"/>
          <p:nvPr/>
        </p:nvSpPr>
        <p:spPr>
          <a:xfrm>
            <a:off x="466344" y="1679123"/>
            <a:ext cx="8049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Problem</a:t>
            </a:r>
            <a:r>
              <a:rPr lang="en-US" dirty="0"/>
              <a:t>: Given a DAG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/>
              <a:t>, output all vertices in an order such that no vertex appears before another vertex that has an edge to it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 input: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Possible Output: </a:t>
            </a:r>
            <a:r>
              <a:rPr lang="en-US" dirty="0"/>
              <a:t>140 161 162 362 370 330 4XX 380 366 340 420 4XX 4XX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49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1236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2860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48523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2442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52224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4511" y="1213650"/>
            <a:ext cx="4208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Output:</a:t>
            </a:r>
          </a:p>
          <a:p>
            <a:r>
              <a:rPr lang="en-US" sz="2000" dirty="0"/>
              <a:t>(A, D)		(C, F)</a:t>
            </a:r>
          </a:p>
          <a:p>
            <a:r>
              <a:rPr lang="en-US" sz="2000" dirty="0"/>
              <a:t>(B, E)		(D, E)</a:t>
            </a:r>
          </a:p>
          <a:p>
            <a:r>
              <a:rPr lang="en-US" sz="2000" dirty="0"/>
              <a:t>(C, D)		(E, G)</a:t>
            </a:r>
          </a:p>
          <a:p>
            <a:endParaRPr lang="en-US" sz="2000" dirty="0"/>
          </a:p>
          <a:p>
            <a:r>
              <a:rPr lang="en-US" sz="2000" b="1" dirty="0"/>
              <a:t>Total Cost: 	9</a:t>
            </a:r>
          </a:p>
        </p:txBody>
      </p:sp>
    </p:spTree>
    <p:extLst>
      <p:ext uri="{BB962C8B-B14F-4D97-AF65-F5344CB8AC3E}">
        <p14:creationId xmlns:p14="http://schemas.microsoft.com/office/powerpoint/2010/main" val="174486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B30ADB-936F-5642-B95E-ECC0E27B2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3114D3A-45C7-8341-BDBD-D4472F14B79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71F3FB2-03BA-3349-A7EB-91EC8AAB5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381000"/>
            <a:ext cx="8737600" cy="685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Running time of Prim’s algorithm (without heaps)</a:t>
            </a:r>
          </a:p>
        </p:txBody>
      </p: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45509D3E-BBA3-EB41-B275-6FEAEF7A198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56708"/>
            <a:ext cx="7467600" cy="3416300"/>
            <a:chOff x="288" y="1440"/>
            <a:chExt cx="4704" cy="2152"/>
          </a:xfrm>
        </p:grpSpPr>
        <p:sp>
          <p:nvSpPr>
            <p:cNvPr id="38918" name="Text Box 6">
              <a:extLst>
                <a:ext uri="{FF2B5EF4-FFF2-40B4-BE49-F238E27FC236}">
                  <a16:creationId xmlns:a16="http://schemas.microsoft.com/office/drawing/2014/main" id="{8D2C8E0C-B64B-4E46-B61D-B95D70C04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40"/>
              <a:ext cx="4704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81038" indent="-2238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 dirty="0">
                  <a:latin typeface="Arial" panose="020B0604020202020204" pitchFamily="34" charset="0"/>
                </a:rPr>
                <a:t>Initialization of priority queue</a:t>
              </a:r>
              <a:r>
                <a:rPr lang="en-US" altLang="en-US" dirty="0">
                  <a:latin typeface="Arial" panose="020B0604020202020204" pitchFamily="34" charset="0"/>
                </a:rPr>
                <a:t> (array): O(|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|)</a:t>
              </a:r>
            </a:p>
            <a:p>
              <a:endParaRPr lang="en-US" altLang="en-US" dirty="0">
                <a:latin typeface="Arial" panose="020B0604020202020204" pitchFamily="34" charset="0"/>
              </a:endParaRPr>
            </a:p>
            <a:p>
              <a:r>
                <a:rPr lang="en-US" altLang="en-US" b="1" dirty="0">
                  <a:latin typeface="Arial" panose="020B0604020202020204" pitchFamily="34" charset="0"/>
                </a:rPr>
                <a:t>Update loop</a:t>
              </a:r>
              <a:r>
                <a:rPr lang="en-US" altLang="en-US" dirty="0">
                  <a:latin typeface="Arial" panose="020B0604020202020204" pitchFamily="34" charset="0"/>
                </a:rPr>
                <a:t>:  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 calls</a:t>
              </a:r>
            </a:p>
            <a:p>
              <a:pPr lvl="1">
                <a:buFontTx/>
                <a:buChar char="•"/>
              </a:pPr>
              <a:r>
                <a:rPr lang="en-US" altLang="en-US" dirty="0">
                  <a:latin typeface="Arial" panose="020B0604020202020204" pitchFamily="34" charset="0"/>
                </a:rPr>
                <a:t>Choosing vertex with minimum cost edge: O(|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|)</a:t>
              </a:r>
            </a:p>
            <a:p>
              <a:pPr lvl="1">
                <a:buFontTx/>
                <a:buChar char="•"/>
              </a:pPr>
              <a:r>
                <a:rPr lang="en-US" altLang="en-US" dirty="0">
                  <a:latin typeface="Arial" panose="020B0604020202020204" pitchFamily="34" charset="0"/>
                </a:rPr>
                <a:t>Updating distance values of unconnected vertices: each edge is considered only </a:t>
              </a:r>
              <a:r>
                <a:rPr lang="en-US" altLang="en-US" b="1" dirty="0">
                  <a:latin typeface="Arial" panose="020B0604020202020204" pitchFamily="34" charset="0"/>
                </a:rPr>
                <a:t>once</a:t>
              </a:r>
              <a:r>
                <a:rPr lang="en-US" altLang="en-US" dirty="0">
                  <a:latin typeface="Arial" panose="020B0604020202020204" pitchFamily="34" charset="0"/>
                </a:rPr>
                <a:t> during entire execution, for a </a:t>
              </a:r>
              <a:r>
                <a:rPr lang="en-US" altLang="en-US" b="1" dirty="0">
                  <a:latin typeface="Arial" panose="020B0604020202020204" pitchFamily="34" charset="0"/>
                </a:rPr>
                <a:t>total</a:t>
              </a:r>
              <a:r>
                <a:rPr lang="en-US" altLang="en-US" dirty="0">
                  <a:latin typeface="Arial" panose="020B0604020202020204" pitchFamily="34" charset="0"/>
                </a:rPr>
                <a:t> of O(|</a:t>
              </a:r>
              <a:r>
                <a:rPr lang="en-US" altLang="en-US" b="1" i="1" dirty="0"/>
                <a:t>E</a:t>
              </a:r>
              <a:r>
                <a:rPr lang="en-US" altLang="en-US" dirty="0">
                  <a:latin typeface="Arial" panose="020B0604020202020204" pitchFamily="34" charset="0"/>
                </a:rPr>
                <a:t>|) updates 			</a:t>
              </a:r>
            </a:p>
            <a:p>
              <a:r>
                <a:rPr lang="en-US" altLang="en-US" b="1" dirty="0">
                  <a:latin typeface="Arial" panose="020B0604020202020204" pitchFamily="34" charset="0"/>
                </a:rPr>
                <a:t>Overall cost without heaps</a:t>
              </a:r>
              <a:r>
                <a:rPr lang="en-US" altLang="en-US" dirty="0">
                  <a:latin typeface="Arial" panose="020B0604020202020204" pitchFamily="34" charset="0"/>
                </a:rPr>
                <a:t>:</a:t>
              </a:r>
            </a:p>
          </p:txBody>
        </p:sp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id="{9DF9678F-B624-8E4B-A169-840C047A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270"/>
              <a:ext cx="1203" cy="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O(|</a:t>
              </a:r>
              <a:r>
                <a:rPr lang="en-US" altLang="en-US" sz="2400" b="1" i="1"/>
                <a:t>E</a:t>
              </a:r>
              <a:r>
                <a:rPr lang="en-US" altLang="en-US" sz="2400">
                  <a:latin typeface="Arial" panose="020B0604020202020204" pitchFamily="34" charset="0"/>
                </a:rPr>
                <a:t>| + |</a:t>
              </a:r>
              <a:r>
                <a:rPr lang="en-US" altLang="en-US" sz="2400" b="1" i="1"/>
                <a:t>V</a:t>
              </a:r>
              <a:r>
                <a:rPr lang="en-US" altLang="en-US" sz="2400">
                  <a:latin typeface="Arial" panose="020B0604020202020204" pitchFamily="34" charset="0"/>
                </a:rPr>
                <a:t>| 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67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AC2B0-9679-244C-A2E4-4F9166378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8CB77F6-31BC-4847-A5B0-D2891C316C7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B565C77-98C6-4A47-9FA7-B17ED496A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Prim’s Algorithm Invariant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2D9A872-A947-144A-AC78-EB556EE12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343400"/>
          </a:xfrm>
        </p:spPr>
        <p:txBody>
          <a:bodyPr/>
          <a:lstStyle/>
          <a:p>
            <a:r>
              <a:rPr lang="en-US" altLang="en-US" sz="2400"/>
              <a:t>At each step, we add the edge 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</a:rPr>
              <a:t>u,v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/>
              <a:t> s.t. the weight of 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</a:rPr>
              <a:t>u,v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/>
              <a:t> is </a:t>
            </a:r>
            <a:r>
              <a:rPr lang="en-US" altLang="en-US" sz="2400" b="1"/>
              <a:t>minimum</a:t>
            </a:r>
            <a:r>
              <a:rPr lang="en-US" altLang="en-US" sz="2400"/>
              <a:t> among all edges where </a:t>
            </a:r>
            <a:r>
              <a:rPr lang="en-US" altLang="en-US" sz="2400" b="1" i="1">
                <a:latin typeface="Times New Roman" panose="02020603050405020304" pitchFamily="18" charset="0"/>
              </a:rPr>
              <a:t>u</a:t>
            </a:r>
            <a:r>
              <a:rPr lang="en-US" altLang="en-US" sz="2400"/>
              <a:t> is in the tree and </a:t>
            </a:r>
            <a:r>
              <a:rPr lang="en-US" altLang="en-US" sz="2400" b="1" i="1">
                <a:latin typeface="Times New Roman" panose="02020603050405020304" pitchFamily="18" charset="0"/>
              </a:rPr>
              <a:t>v</a:t>
            </a:r>
            <a:r>
              <a:rPr lang="en-US" altLang="en-US" sz="2400"/>
              <a:t> is not in the tree</a:t>
            </a:r>
          </a:p>
          <a:p>
            <a:endParaRPr lang="en-US" altLang="en-US" sz="2400"/>
          </a:p>
          <a:p>
            <a:r>
              <a:rPr lang="en-US" altLang="en-US" sz="2400"/>
              <a:t>Each step maintains a minimum spanning tree of the vertices that have been included thus far</a:t>
            </a:r>
          </a:p>
          <a:p>
            <a:endParaRPr lang="en-US" altLang="en-US" sz="2400"/>
          </a:p>
          <a:p>
            <a:r>
              <a:rPr lang="en-US" altLang="en-US" sz="2400"/>
              <a:t>When all vertices have been included, we have a MST for the graph!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6274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770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Central Idea: </a:t>
            </a:r>
          </a:p>
          <a:p>
            <a:r>
              <a:rPr lang="en-US" sz="2000" dirty="0"/>
              <a:t>Grow a forest out of edges that do not grow a cycle, just like for the spanning tree problem.</a:t>
            </a:r>
          </a:p>
          <a:p>
            <a:r>
              <a:rPr lang="en-US" sz="2000" dirty="0"/>
              <a:t>But now consider the edges in order by weight</a:t>
            </a:r>
            <a:endParaRPr lang="en-US" sz="10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Basic implementation: </a:t>
            </a:r>
          </a:p>
          <a:p>
            <a:r>
              <a:rPr lang="en-US" sz="2000" dirty="0"/>
              <a:t>Sort edges by weight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|E|) =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|V|)</a:t>
            </a:r>
          </a:p>
          <a:p>
            <a:r>
              <a:rPr lang="en-US" sz="2000" dirty="0"/>
              <a:t>Iterate through edges using Disjoint Sets for cycle detection </a:t>
            </a:r>
            <a:br>
              <a:rPr lang="en-US" sz="2000" dirty="0"/>
            </a:b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|V|)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8427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Put edges in min-heap using edge weights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Create Disjoint Set with each vertex in its own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While output size &lt; |V|-1</a:t>
            </a:r>
          </a:p>
          <a:p>
            <a:pPr marL="922337" lvl="1" indent="-457200">
              <a:buFont typeface="+mj-lt"/>
              <a:buAutoNum type="alphaLcParenR"/>
            </a:pPr>
            <a:r>
              <a:rPr lang="en-US" sz="2000" dirty="0">
                <a:latin typeface="+mj-lt"/>
              </a:rPr>
              <a:t>Consider next smallest edge </a:t>
            </a:r>
            <a:r>
              <a:rPr lang="en-US" sz="2000" dirty="0">
                <a:latin typeface="+mj-lt"/>
                <a:cs typeface="Courier New" pitchFamily="49" charset="0"/>
              </a:rPr>
              <a:t>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922337" lvl="1" indent="-457200">
              <a:buFont typeface="+mj-lt"/>
              <a:buAutoNum type="alphaLcParenR"/>
            </a:pPr>
            <a:r>
              <a:rPr lang="en-US" sz="2000" dirty="0">
                <a:latin typeface="+mj-lt"/>
              </a:rPr>
              <a:t>if </a:t>
            </a:r>
            <a:r>
              <a:rPr lang="en-US" sz="2000" dirty="0">
                <a:latin typeface="+mj-lt"/>
                <a:cs typeface="Courier New" pitchFamily="49" charset="0"/>
              </a:rPr>
              <a:t>find(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  <a:r>
              <a:rPr lang="en-US" sz="2000" dirty="0">
                <a:latin typeface="+mj-lt"/>
              </a:rPr>
              <a:t> indicates </a:t>
            </a:r>
            <a:r>
              <a:rPr lang="en-US" sz="2000" dirty="0">
                <a:latin typeface="+mj-lt"/>
                <a:cs typeface="Courier New" pitchFamily="49" charset="0"/>
              </a:rPr>
              <a:t>u</a:t>
            </a:r>
            <a:r>
              <a:rPr lang="en-US" sz="2000" dirty="0">
                <a:latin typeface="+mj-lt"/>
              </a:rPr>
              <a:t> and </a:t>
            </a:r>
            <a:r>
              <a:rPr lang="en-US" sz="2000" dirty="0">
                <a:latin typeface="+mj-lt"/>
                <a:cs typeface="Courier New" pitchFamily="49" charset="0"/>
              </a:rPr>
              <a:t>v</a:t>
            </a:r>
            <a:r>
              <a:rPr lang="en-US" sz="2000" dirty="0">
                <a:latin typeface="+mj-lt"/>
              </a:rPr>
              <a:t> are in different sets</a:t>
            </a:r>
          </a:p>
          <a:p>
            <a:pPr marL="1139825" lvl="2" indent="-225425"/>
            <a:r>
              <a:rPr lang="en-US" sz="2000" dirty="0">
                <a:latin typeface="+mj-lt"/>
              </a:rPr>
              <a:t> output </a:t>
            </a:r>
            <a:r>
              <a:rPr lang="en-US" sz="2000" dirty="0">
                <a:latin typeface="+mj-lt"/>
                <a:cs typeface="Courier New" pitchFamily="49" charset="0"/>
              </a:rPr>
              <a:t>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1139825" lvl="2" indent="-225425"/>
            <a:r>
              <a:rPr lang="en-US" sz="2000" dirty="0">
                <a:latin typeface="+mj-lt"/>
                <a:cs typeface="Courier New" pitchFamily="49" charset="0"/>
              </a:rPr>
              <a:t> union(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1257300" lvl="2" indent="-457200"/>
            <a:endParaRPr lang="en-US" sz="2000" dirty="0">
              <a:latin typeface="+mj-lt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Recall invariant: </a:t>
            </a:r>
          </a:p>
          <a:p>
            <a:pPr marL="457200" indent="-45720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	u and v in same set if and only if connected in output-so-far</a:t>
            </a:r>
          </a:p>
          <a:p>
            <a:pPr marL="857250" lvl="1" indent="-457200">
              <a:buNone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11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Questions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Why do we perform topological sorts only on DAGs?</a:t>
            </a:r>
          </a:p>
          <a:p>
            <a:pPr lvl="1"/>
            <a:r>
              <a:rPr lang="en-US" dirty="0"/>
              <a:t>Because a cycle means there is no correct answer</a:t>
            </a:r>
          </a:p>
          <a:p>
            <a:endParaRPr lang="en-US" dirty="0"/>
          </a:p>
          <a:p>
            <a:r>
              <a:rPr lang="en-US" b="1" dirty="0"/>
              <a:t>Is there always a unique answer?</a:t>
            </a:r>
          </a:p>
          <a:p>
            <a:pPr lvl="1"/>
            <a:r>
              <a:rPr lang="en-US" dirty="0"/>
              <a:t>No, there can be 1 or more answers; depends on the graph</a:t>
            </a:r>
          </a:p>
          <a:p>
            <a:pPr lvl="1"/>
            <a:r>
              <a:rPr lang="en-US" dirty="0"/>
              <a:t>Graph with 5 topological orders: </a:t>
            </a:r>
          </a:p>
          <a:p>
            <a:pPr lvl="1"/>
            <a:endParaRPr lang="en-US" dirty="0"/>
          </a:p>
          <a:p>
            <a:r>
              <a:rPr lang="en-US" b="1" dirty="0"/>
              <a:t>Do some DAGs have exactly 1 answer?</a:t>
            </a:r>
          </a:p>
          <a:p>
            <a:pPr lvl="1"/>
            <a:r>
              <a:rPr lang="en-US" dirty="0"/>
              <a:t>Yes, including all lists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Terminology: A DAG represents a </a:t>
            </a:r>
            <a:r>
              <a:rPr lang="en-US" dirty="0">
                <a:solidFill>
                  <a:srgbClr val="4F81BD"/>
                </a:solidFill>
              </a:rPr>
              <a:t>partial order </a:t>
            </a:r>
            <a:r>
              <a:rPr lang="en-US" dirty="0"/>
              <a:t>and a topological sort produces a </a:t>
            </a:r>
            <a:r>
              <a:rPr lang="en-US" dirty="0">
                <a:solidFill>
                  <a:schemeClr val="accent1"/>
                </a:solidFill>
              </a:rPr>
              <a:t>total order </a:t>
            </a:r>
            <a:r>
              <a:rPr lang="en-US" dirty="0"/>
              <a:t>that is consistent with it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19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(A,D) (C,D) 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(A) (B) (C) (D)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11975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(C,D) 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(A,D) (B) (C)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51178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(A,C,D) (B)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01462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(A,C,D) (B,E)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5511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(A,B,C,D,E)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217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(A,B,C,D,E)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0164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0555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88774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(A,B,C,D,E,F,G)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 (E,G)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4384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Correctness: It is a spanning tree</a:t>
            </a:r>
          </a:p>
          <a:p>
            <a:r>
              <a:rPr lang="en-US" sz="2800" dirty="0"/>
              <a:t>When we add an edge, it adds a vertex to the tree (or else it would have created a cycle)</a:t>
            </a:r>
          </a:p>
          <a:p>
            <a:r>
              <a:rPr lang="en-US" sz="2800" dirty="0"/>
              <a:t>The graph is connected, we consider all edges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Correctness: That it is minimum weight</a:t>
            </a:r>
          </a:p>
          <a:p>
            <a:r>
              <a:rPr lang="en-US" dirty="0"/>
              <a:t>Can be shown by induction</a:t>
            </a:r>
          </a:p>
          <a:p>
            <a:r>
              <a:rPr lang="en-US" dirty="0"/>
              <a:t>At every step, the output is a subset of a minimum tree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Run-time</a:t>
            </a:r>
          </a:p>
          <a:p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|E|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/>
              <a:t> |V|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78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Figuring out how to graduate</a:t>
            </a:r>
          </a:p>
          <a:p>
            <a:endParaRPr lang="en-US" dirty="0"/>
          </a:p>
          <a:p>
            <a:r>
              <a:rPr lang="en-US" dirty="0"/>
              <a:t>Computing an order in which to </a:t>
            </a:r>
            <a:r>
              <a:rPr lang="en-US" dirty="0" err="1"/>
              <a:t>recompute</a:t>
            </a:r>
            <a:r>
              <a:rPr lang="en-US" dirty="0"/>
              <a:t> cells in a spreadsheet</a:t>
            </a:r>
          </a:p>
          <a:p>
            <a:endParaRPr lang="en-US" dirty="0"/>
          </a:p>
          <a:p>
            <a:r>
              <a:rPr lang="en-US" dirty="0"/>
              <a:t>Determining an order to compile files using a </a:t>
            </a:r>
            <a:r>
              <a:rPr lang="en-US" dirty="0" err="1"/>
              <a:t>Makefile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general, taking a dependency graph and finding an order of execution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6310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F877787-2E41-4948-B12A-B1CA7BCBC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Greedy Approach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9EB1F69-EF53-B546-B27A-FE9F88120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114800"/>
          </a:xfrm>
        </p:spPr>
        <p:txBody>
          <a:bodyPr/>
          <a:lstStyle/>
          <a:p>
            <a:r>
              <a:rPr lang="en-US" altLang="en-US" sz="2400" dirty="0"/>
              <a:t>Prim’s and Kruskal’s algorithms are </a:t>
            </a:r>
            <a:r>
              <a:rPr lang="en-US" altLang="en-US" sz="2400" b="1" dirty="0"/>
              <a:t>greedy algorithms</a:t>
            </a:r>
            <a:endParaRPr lang="en-US" altLang="en-US" sz="2400" dirty="0"/>
          </a:p>
          <a:p>
            <a:r>
              <a:rPr lang="en-US" altLang="en-US" sz="2400" dirty="0"/>
              <a:t>We never had to </a:t>
            </a:r>
            <a:r>
              <a:rPr lang="en-US" altLang="en-US" sz="2400" b="1" u="sng" dirty="0"/>
              <a:t>backtrack</a:t>
            </a:r>
            <a:endParaRPr lang="en-US" altLang="en-US" sz="2400" dirty="0"/>
          </a:p>
          <a:p>
            <a:r>
              <a:rPr lang="en-US" altLang="en-US" sz="2400" dirty="0"/>
              <a:t>The greedy approach works for the MST problem; however, </a:t>
            </a:r>
            <a:r>
              <a:rPr lang="en-US" altLang="en-US" sz="2400" b="1" dirty="0">
                <a:solidFill>
                  <a:srgbClr val="008000"/>
                </a:solidFill>
              </a:rPr>
              <a:t>it does not work for many other problems</a:t>
            </a:r>
            <a:r>
              <a:rPr lang="en-US" altLang="en-US" sz="2400" dirty="0"/>
              <a:t>!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4072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Time/space complexities essentially the same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Both are fairly simple to implement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Still, </a:t>
            </a:r>
            <a:r>
              <a:rPr lang="en-US" sz="2800" dirty="0" err="1"/>
              <a:t>Kruskal's</a:t>
            </a:r>
            <a:r>
              <a:rPr lang="en-US" sz="2800" dirty="0"/>
              <a:t> is slightly better</a:t>
            </a:r>
          </a:p>
          <a:p>
            <a:r>
              <a:rPr lang="en-US" sz="2800" dirty="0"/>
              <a:t>If the graph is not connected, </a:t>
            </a:r>
            <a:r>
              <a:rPr lang="en-US" sz="2800" dirty="0" err="1"/>
              <a:t>Kruskal's</a:t>
            </a:r>
            <a:r>
              <a:rPr lang="en-US" sz="2800" dirty="0"/>
              <a:t> will find a forest of minimum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292425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44A10-B0B2-44D7-AFC2-21B6986AC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19F76-277A-564C-997B-8C8849C3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Shortest Path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C6D0-A4B3-3943-B782-9B16AE4C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7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weighted directed graph, one common problem is finding the shortest path between two given vertices</a:t>
            </a:r>
          </a:p>
          <a:p>
            <a:r>
              <a:rPr lang="en-US"/>
              <a:t>Recall that in a weighted graph, the </a:t>
            </a:r>
            <a:r>
              <a:rPr lang="en-US" i="1"/>
              <a:t>length </a:t>
            </a:r>
            <a:r>
              <a:rPr lang="en-US"/>
              <a:t>of a path is the sum of the weights of each of the edges in that path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application is circuit design:  the time it takes for a change in input to affect an output depends on the shortest path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644900"/>
            <a:ext cx="36734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4859338" y="6022975"/>
            <a:ext cx="147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C0C0C0"/>
                </a:solidFill>
                <a:latin typeface="Arial" charset="0"/>
              </a:rPr>
              <a:t>http://www.hp.com/</a:t>
            </a:r>
          </a:p>
        </p:txBody>
      </p:sp>
    </p:spTree>
    <p:extLst>
      <p:ext uri="{BB962C8B-B14F-4D97-AF65-F5344CB8AC3E}">
        <p14:creationId xmlns:p14="http://schemas.microsoft.com/office/powerpoint/2010/main" val="476266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graph below, suppose we wish to find the shortest path from vertex 1 to vertex 13</a:t>
            </a:r>
          </a:p>
        </p:txBody>
      </p:sp>
      <p:pic>
        <p:nvPicPr>
          <p:cNvPr id="228358" name="Picture 6" descr="s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13100"/>
            <a:ext cx="4481512" cy="226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597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5" name="Picture 5" descr="sp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13100"/>
            <a:ext cx="4481512" cy="2262188"/>
          </a:xfrm>
          <a:prstGeom prst="rect">
            <a:avLst/>
          </a:prstGeom>
          <a:noFill/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some consideration, we may determine that the shortest path is as follows, with length 14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paths exists, but they are longer</a:t>
            </a:r>
          </a:p>
        </p:txBody>
      </p:sp>
    </p:spTree>
    <p:extLst>
      <p:ext uri="{BB962C8B-B14F-4D97-AF65-F5344CB8AC3E}">
        <p14:creationId xmlns:p14="http://schemas.microsoft.com/office/powerpoint/2010/main" val="1210710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Cycles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Clearly, if we have negative vertices, it may be possible to end up in a cycle whereby each pass through the cycle decreases the total </a:t>
            </a:r>
            <a:r>
              <a:rPr lang="en-US" i="1" dirty="0"/>
              <a:t>length</a:t>
            </a:r>
          </a:p>
          <a:p>
            <a:r>
              <a:rPr lang="en-US" dirty="0"/>
              <a:t>Thus, a shortest length would be undefined for such a graph</a:t>
            </a:r>
          </a:p>
          <a:p>
            <a:r>
              <a:rPr lang="en-US" dirty="0"/>
              <a:t>Consider the shortest path</a:t>
            </a:r>
            <a:br>
              <a:rPr lang="en-US" dirty="0"/>
            </a:br>
            <a:r>
              <a:rPr lang="en-US" dirty="0"/>
              <a:t>from vertex 1 to 4...</a:t>
            </a:r>
          </a:p>
          <a:p>
            <a:r>
              <a:rPr lang="en-US" dirty="0"/>
              <a:t>We will only consider non-</a:t>
            </a:r>
            <a:br>
              <a:rPr lang="en-US" dirty="0"/>
            </a:br>
            <a:r>
              <a:rPr lang="en-US" dirty="0"/>
              <a:t>negative weights.</a:t>
            </a:r>
          </a:p>
        </p:txBody>
      </p:sp>
      <p:pic>
        <p:nvPicPr>
          <p:cNvPr id="238596" name="Picture 4" descr="sp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1582737" cy="146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904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 Example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Given: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Weighted Directed graph G = (V, E).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Source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destination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 shortest directed path from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6096000" y="3810000"/>
            <a:ext cx="24987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Cost of path s-2-3-5-t</a:t>
            </a:r>
            <a:br>
              <a:rPr lang="en-US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     =  9 + 23 + 2 + 16</a:t>
            </a:r>
            <a:br>
              <a:rPr lang="en-US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     = 48.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52438" y="3587750"/>
            <a:ext cx="5603875" cy="2359025"/>
            <a:chOff x="189" y="2644"/>
            <a:chExt cx="3530" cy="1486"/>
          </a:xfrm>
        </p:grpSpPr>
        <p:sp>
          <p:nvSpPr>
            <p:cNvPr id="636933" name="Oval 5"/>
            <p:cNvSpPr>
              <a:spLocks noChangeAspect="1" noChangeArrowheads="1"/>
            </p:cNvSpPr>
            <p:nvPr/>
          </p:nvSpPr>
          <p:spPr bwMode="auto">
            <a:xfrm>
              <a:off x="189" y="2852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636934" name="Oval 6"/>
            <p:cNvSpPr>
              <a:spLocks noChangeAspect="1" noChangeArrowheads="1"/>
            </p:cNvSpPr>
            <p:nvPr/>
          </p:nvSpPr>
          <p:spPr bwMode="auto">
            <a:xfrm>
              <a:off x="3418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636935" name="Oval 7"/>
            <p:cNvSpPr>
              <a:spLocks noChangeAspect="1" noChangeArrowheads="1"/>
            </p:cNvSpPr>
            <p:nvPr/>
          </p:nvSpPr>
          <p:spPr bwMode="auto">
            <a:xfrm>
              <a:off x="3549" y="390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636936" name="Oval 8"/>
            <p:cNvSpPr>
              <a:spLocks noChangeAspect="1" noChangeArrowheads="1"/>
            </p:cNvSpPr>
            <p:nvPr/>
          </p:nvSpPr>
          <p:spPr bwMode="auto">
            <a:xfrm>
              <a:off x="937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636937" name="Oval 9"/>
            <p:cNvSpPr>
              <a:spLocks noChangeAspect="1" noChangeArrowheads="1"/>
            </p:cNvSpPr>
            <p:nvPr/>
          </p:nvSpPr>
          <p:spPr bwMode="auto">
            <a:xfrm>
              <a:off x="1277" y="3137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636938" name="Oval 10"/>
            <p:cNvSpPr>
              <a:spLocks noChangeAspect="1" noChangeArrowheads="1"/>
            </p:cNvSpPr>
            <p:nvPr/>
          </p:nvSpPr>
          <p:spPr bwMode="auto">
            <a:xfrm>
              <a:off x="963" y="3955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7</a:t>
              </a:r>
            </a:p>
          </p:txBody>
        </p:sp>
        <p:sp>
          <p:nvSpPr>
            <p:cNvPr id="636939" name="Oval 11"/>
            <p:cNvSpPr>
              <a:spLocks noChangeAspect="1" noChangeArrowheads="1"/>
            </p:cNvSpPr>
            <p:nvPr/>
          </p:nvSpPr>
          <p:spPr bwMode="auto">
            <a:xfrm>
              <a:off x="3021" y="3284"/>
              <a:ext cx="170" cy="1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636940" name="Oval 12"/>
            <p:cNvSpPr>
              <a:spLocks noChangeAspect="1" noChangeArrowheads="1"/>
            </p:cNvSpPr>
            <p:nvPr/>
          </p:nvSpPr>
          <p:spPr bwMode="auto">
            <a:xfrm>
              <a:off x="1869" y="342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636941" name="AutoShape 13"/>
            <p:cNvCxnSpPr>
              <a:cxnSpLocks noChangeShapeType="1"/>
              <a:stCxn id="636933" idx="7"/>
              <a:endCxn id="636936" idx="2"/>
            </p:cNvCxnSpPr>
            <p:nvPr/>
          </p:nvCxnSpPr>
          <p:spPr bwMode="auto">
            <a:xfrm flipV="1">
              <a:off x="334" y="2729"/>
              <a:ext cx="603" cy="14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2" name="AutoShape 14"/>
            <p:cNvCxnSpPr>
              <a:cxnSpLocks noChangeShapeType="1"/>
              <a:stCxn id="636933" idx="6"/>
              <a:endCxn id="636937" idx="1"/>
            </p:cNvCxnSpPr>
            <p:nvPr/>
          </p:nvCxnSpPr>
          <p:spPr bwMode="auto">
            <a:xfrm>
              <a:off x="359" y="2937"/>
              <a:ext cx="943" cy="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3" name="AutoShape 15"/>
            <p:cNvCxnSpPr>
              <a:cxnSpLocks noChangeShapeType="1"/>
              <a:stCxn id="636933" idx="4"/>
              <a:endCxn id="636938" idx="0"/>
            </p:cNvCxnSpPr>
            <p:nvPr/>
          </p:nvCxnSpPr>
          <p:spPr bwMode="auto">
            <a:xfrm>
              <a:off x="274" y="3022"/>
              <a:ext cx="774" cy="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4" name="AutoShape 16"/>
            <p:cNvCxnSpPr>
              <a:cxnSpLocks noChangeShapeType="1"/>
              <a:stCxn id="636937" idx="7"/>
              <a:endCxn id="636934" idx="2"/>
            </p:cNvCxnSpPr>
            <p:nvPr/>
          </p:nvCxnSpPr>
          <p:spPr bwMode="auto">
            <a:xfrm flipV="1">
              <a:off x="1422" y="2729"/>
              <a:ext cx="1996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5" name="AutoShape 17"/>
            <p:cNvCxnSpPr>
              <a:cxnSpLocks noChangeShapeType="1"/>
              <a:stCxn id="636939" idx="7"/>
              <a:endCxn id="636934" idx="4"/>
            </p:cNvCxnSpPr>
            <p:nvPr/>
          </p:nvCxnSpPr>
          <p:spPr bwMode="auto">
            <a:xfrm flipV="1">
              <a:off x="3166" y="2814"/>
              <a:ext cx="337" cy="4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6" name="AutoShape 18"/>
            <p:cNvCxnSpPr>
              <a:cxnSpLocks noChangeShapeType="1"/>
              <a:stCxn id="636937" idx="5"/>
              <a:endCxn id="636940" idx="1"/>
            </p:cNvCxnSpPr>
            <p:nvPr/>
          </p:nvCxnSpPr>
          <p:spPr bwMode="auto">
            <a:xfrm>
              <a:off x="1422" y="3282"/>
              <a:ext cx="47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7" name="AutoShape 19"/>
            <p:cNvCxnSpPr>
              <a:cxnSpLocks noChangeShapeType="1"/>
              <a:stCxn id="636940" idx="5"/>
              <a:endCxn id="636935" idx="2"/>
            </p:cNvCxnSpPr>
            <p:nvPr/>
          </p:nvCxnSpPr>
          <p:spPr bwMode="auto">
            <a:xfrm>
              <a:off x="2014" y="3573"/>
              <a:ext cx="1535" cy="42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8" name="AutoShape 20"/>
            <p:cNvCxnSpPr>
              <a:cxnSpLocks noChangeShapeType="1"/>
              <a:stCxn id="636940" idx="6"/>
              <a:endCxn id="636939" idx="2"/>
            </p:cNvCxnSpPr>
            <p:nvPr/>
          </p:nvCxnSpPr>
          <p:spPr bwMode="auto">
            <a:xfrm flipV="1">
              <a:off x="2039" y="3370"/>
              <a:ext cx="982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9" name="AutoShape 21"/>
            <p:cNvCxnSpPr>
              <a:cxnSpLocks noChangeShapeType="1"/>
              <a:stCxn id="636939" idx="4"/>
              <a:endCxn id="636935" idx="1"/>
            </p:cNvCxnSpPr>
            <p:nvPr/>
          </p:nvCxnSpPr>
          <p:spPr bwMode="auto">
            <a:xfrm>
              <a:off x="3106" y="3456"/>
              <a:ext cx="468" cy="4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0" name="AutoShape 22"/>
            <p:cNvCxnSpPr>
              <a:cxnSpLocks noChangeShapeType="1"/>
              <a:stCxn id="636934" idx="3"/>
              <a:endCxn id="636940" idx="7"/>
            </p:cNvCxnSpPr>
            <p:nvPr/>
          </p:nvCxnSpPr>
          <p:spPr bwMode="auto">
            <a:xfrm flipH="1">
              <a:off x="2014" y="2789"/>
              <a:ext cx="1429" cy="66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1" name="AutoShape 23"/>
            <p:cNvCxnSpPr>
              <a:cxnSpLocks noChangeShapeType="1"/>
              <a:stCxn id="636937" idx="4"/>
              <a:endCxn id="636938" idx="7"/>
            </p:cNvCxnSpPr>
            <p:nvPr/>
          </p:nvCxnSpPr>
          <p:spPr bwMode="auto">
            <a:xfrm flipH="1">
              <a:off x="1108" y="3307"/>
              <a:ext cx="254" cy="6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2" name="AutoShape 24"/>
            <p:cNvCxnSpPr>
              <a:cxnSpLocks noChangeShapeType="1"/>
              <a:stCxn id="636938" idx="6"/>
              <a:endCxn id="636940" idx="2"/>
            </p:cNvCxnSpPr>
            <p:nvPr/>
          </p:nvCxnSpPr>
          <p:spPr bwMode="auto">
            <a:xfrm flipV="1">
              <a:off x="1133" y="3513"/>
              <a:ext cx="736" cy="5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3" name="AutoShape 25"/>
            <p:cNvCxnSpPr>
              <a:cxnSpLocks noChangeShapeType="1"/>
              <a:stCxn id="636936" idx="6"/>
              <a:endCxn id="636934" idx="1"/>
            </p:cNvCxnSpPr>
            <p:nvPr/>
          </p:nvCxnSpPr>
          <p:spPr bwMode="auto">
            <a:xfrm flipV="1">
              <a:off x="1107" y="2669"/>
              <a:ext cx="2336" cy="6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4" name="AutoShape 26"/>
            <p:cNvCxnSpPr>
              <a:cxnSpLocks noChangeShapeType="1"/>
              <a:stCxn id="636938" idx="6"/>
              <a:endCxn id="636935" idx="3"/>
            </p:cNvCxnSpPr>
            <p:nvPr/>
          </p:nvCxnSpPr>
          <p:spPr bwMode="auto">
            <a:xfrm>
              <a:off x="1133" y="4040"/>
              <a:ext cx="2441" cy="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5" name="AutoShape 27"/>
            <p:cNvCxnSpPr>
              <a:cxnSpLocks noChangeShapeType="1"/>
              <a:stCxn id="636934" idx="5"/>
              <a:endCxn id="636935" idx="0"/>
            </p:cNvCxnSpPr>
            <p:nvPr/>
          </p:nvCxnSpPr>
          <p:spPr bwMode="auto">
            <a:xfrm>
              <a:off x="3563" y="2789"/>
              <a:ext cx="71" cy="1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36956" name="Text Box 28"/>
            <p:cNvSpPr txBox="1">
              <a:spLocks noChangeArrowheads="1"/>
            </p:cNvSpPr>
            <p:nvPr/>
          </p:nvSpPr>
          <p:spPr bwMode="auto">
            <a:xfrm>
              <a:off x="2109" y="2644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23</a:t>
              </a:r>
            </a:p>
          </p:txBody>
        </p:sp>
        <p:sp>
          <p:nvSpPr>
            <p:cNvPr id="636957" name="Text Box 29"/>
            <p:cNvSpPr txBox="1">
              <a:spLocks noChangeArrowheads="1"/>
            </p:cNvSpPr>
            <p:nvPr/>
          </p:nvSpPr>
          <p:spPr bwMode="auto">
            <a:xfrm>
              <a:off x="2082" y="2928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18</a:t>
              </a:r>
            </a:p>
          </p:txBody>
        </p:sp>
        <p:sp>
          <p:nvSpPr>
            <p:cNvPr id="636958" name="Text Box 30"/>
            <p:cNvSpPr txBox="1">
              <a:spLocks noChangeArrowheads="1"/>
            </p:cNvSpPr>
            <p:nvPr/>
          </p:nvSpPr>
          <p:spPr bwMode="auto">
            <a:xfrm>
              <a:off x="2618" y="3090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</a:t>
              </a:r>
            </a:p>
          </p:txBody>
        </p:sp>
        <p:sp>
          <p:nvSpPr>
            <p:cNvPr id="636959" name="Text Box 31"/>
            <p:cNvSpPr txBox="1">
              <a:spLocks noChangeArrowheads="1"/>
            </p:cNvSpPr>
            <p:nvPr/>
          </p:nvSpPr>
          <p:spPr bwMode="auto">
            <a:xfrm>
              <a:off x="564" y="274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9</a:t>
              </a:r>
            </a:p>
          </p:txBody>
        </p:sp>
        <p:sp>
          <p:nvSpPr>
            <p:cNvPr id="636960" name="Text Box 32"/>
            <p:cNvSpPr txBox="1">
              <a:spLocks noChangeArrowheads="1"/>
            </p:cNvSpPr>
            <p:nvPr/>
          </p:nvSpPr>
          <p:spPr bwMode="auto">
            <a:xfrm>
              <a:off x="816" y="303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14</a:t>
              </a:r>
            </a:p>
          </p:txBody>
        </p:sp>
        <p:sp>
          <p:nvSpPr>
            <p:cNvPr id="636961" name="Text Box 33"/>
            <p:cNvSpPr txBox="1">
              <a:spLocks noChangeArrowheads="1"/>
            </p:cNvSpPr>
            <p:nvPr/>
          </p:nvSpPr>
          <p:spPr bwMode="auto">
            <a:xfrm>
              <a:off x="613" y="34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15</a:t>
              </a:r>
            </a:p>
          </p:txBody>
        </p:sp>
        <p:sp>
          <p:nvSpPr>
            <p:cNvPr id="636962" name="Text Box 34"/>
            <p:cNvSpPr txBox="1">
              <a:spLocks noChangeArrowheads="1"/>
            </p:cNvSpPr>
            <p:nvPr/>
          </p:nvSpPr>
          <p:spPr bwMode="auto">
            <a:xfrm>
              <a:off x="1181" y="3519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5</a:t>
              </a:r>
            </a:p>
          </p:txBody>
        </p:sp>
        <p:sp>
          <p:nvSpPr>
            <p:cNvPr id="636963" name="Text Box 35"/>
            <p:cNvSpPr txBox="1">
              <a:spLocks noChangeArrowheads="1"/>
            </p:cNvSpPr>
            <p:nvPr/>
          </p:nvSpPr>
          <p:spPr bwMode="auto">
            <a:xfrm>
              <a:off x="1560" y="3307"/>
              <a:ext cx="17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30</a:t>
              </a:r>
            </a:p>
          </p:txBody>
        </p:sp>
        <p:sp>
          <p:nvSpPr>
            <p:cNvPr id="636964" name="Text Box 36"/>
            <p:cNvSpPr txBox="1">
              <a:spLocks noChangeArrowheads="1"/>
            </p:cNvSpPr>
            <p:nvPr/>
          </p:nvSpPr>
          <p:spPr bwMode="auto">
            <a:xfrm>
              <a:off x="1448" y="3713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20</a:t>
              </a:r>
            </a:p>
          </p:txBody>
        </p:sp>
        <p:sp>
          <p:nvSpPr>
            <p:cNvPr id="636965" name="Text Box 37"/>
            <p:cNvSpPr txBox="1">
              <a:spLocks noChangeArrowheads="1"/>
            </p:cNvSpPr>
            <p:nvPr/>
          </p:nvSpPr>
          <p:spPr bwMode="auto">
            <a:xfrm>
              <a:off x="2006" y="3995"/>
              <a:ext cx="168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44</a:t>
              </a:r>
            </a:p>
          </p:txBody>
        </p:sp>
        <p:sp>
          <p:nvSpPr>
            <p:cNvPr id="636966" name="Text Box 38"/>
            <p:cNvSpPr txBox="1">
              <a:spLocks noChangeArrowheads="1"/>
            </p:cNvSpPr>
            <p:nvPr/>
          </p:nvSpPr>
          <p:spPr bwMode="auto">
            <a:xfrm>
              <a:off x="2606" y="3712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16</a:t>
              </a:r>
            </a:p>
          </p:txBody>
        </p:sp>
        <p:sp>
          <p:nvSpPr>
            <p:cNvPr id="636967" name="Text Box 39"/>
            <p:cNvSpPr txBox="1">
              <a:spLocks noChangeArrowheads="1"/>
            </p:cNvSpPr>
            <p:nvPr/>
          </p:nvSpPr>
          <p:spPr bwMode="auto">
            <a:xfrm>
              <a:off x="2566" y="3395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11</a:t>
              </a:r>
            </a:p>
          </p:txBody>
        </p:sp>
        <p:sp>
          <p:nvSpPr>
            <p:cNvPr id="636968" name="Text Box 40"/>
            <p:cNvSpPr txBox="1">
              <a:spLocks noChangeArrowheads="1"/>
            </p:cNvSpPr>
            <p:nvPr/>
          </p:nvSpPr>
          <p:spPr bwMode="auto">
            <a:xfrm>
              <a:off x="3255" y="30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  <p:sp>
          <p:nvSpPr>
            <p:cNvPr id="636969" name="Text Box 41"/>
            <p:cNvSpPr txBox="1">
              <a:spLocks noChangeArrowheads="1"/>
            </p:cNvSpPr>
            <p:nvPr/>
          </p:nvSpPr>
          <p:spPr bwMode="auto">
            <a:xfrm>
              <a:off x="3538" y="3306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19</a:t>
              </a:r>
            </a:p>
          </p:txBody>
        </p:sp>
        <p:sp>
          <p:nvSpPr>
            <p:cNvPr id="636970" name="Text Box 42"/>
            <p:cNvSpPr txBox="1">
              <a:spLocks noChangeArrowheads="1"/>
            </p:cNvSpPr>
            <p:nvPr/>
          </p:nvSpPr>
          <p:spPr bwMode="auto">
            <a:xfrm>
              <a:off x="3263" y="361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6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  <p:bldP spid="6369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many possible paths are there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r>
              <a:rPr lang="en-US" sz="2000" dirty="0"/>
              <a:t>?</a:t>
            </a:r>
          </a:p>
          <a:p>
            <a:r>
              <a:rPr lang="en-US" sz="2000" dirty="0"/>
              <a:t>Can we safely ignore cycles? If so, how?</a:t>
            </a:r>
          </a:p>
          <a:p>
            <a:r>
              <a:rPr lang="en-US" sz="2000" dirty="0"/>
              <a:t>Any suggestions on how to reduce the set of possibilities?</a:t>
            </a:r>
          </a:p>
          <a:p>
            <a:r>
              <a:rPr lang="en-US" sz="2000" dirty="0"/>
              <a:t>Can we determine a lower bound on the complexity like we did for comparison sorting?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2438" y="3587750"/>
            <a:ext cx="5603875" cy="2359025"/>
            <a:chOff x="189" y="2644"/>
            <a:chExt cx="3530" cy="1486"/>
          </a:xfrm>
        </p:grpSpPr>
        <p:sp>
          <p:nvSpPr>
            <p:cNvPr id="5" name="Oval 5"/>
            <p:cNvSpPr>
              <a:spLocks noChangeAspect="1" noChangeArrowheads="1"/>
            </p:cNvSpPr>
            <p:nvPr/>
          </p:nvSpPr>
          <p:spPr bwMode="auto">
            <a:xfrm>
              <a:off x="189" y="2852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3418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3549" y="390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937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1277" y="3137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963" y="3955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7</a:t>
              </a:r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3021" y="3284"/>
              <a:ext cx="170" cy="1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2" name="Oval 12"/>
            <p:cNvSpPr>
              <a:spLocks noChangeAspect="1" noChangeArrowheads="1"/>
            </p:cNvSpPr>
            <p:nvPr/>
          </p:nvSpPr>
          <p:spPr bwMode="auto">
            <a:xfrm>
              <a:off x="1869" y="342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3" name="AutoShape 13"/>
            <p:cNvCxnSpPr>
              <a:cxnSpLocks noChangeShapeType="1"/>
              <a:stCxn id="5" idx="7"/>
              <a:endCxn id="8" idx="2"/>
            </p:cNvCxnSpPr>
            <p:nvPr/>
          </p:nvCxnSpPr>
          <p:spPr bwMode="auto">
            <a:xfrm flipV="1">
              <a:off x="334" y="2729"/>
              <a:ext cx="603" cy="14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4"/>
            <p:cNvCxnSpPr>
              <a:cxnSpLocks noChangeShapeType="1"/>
              <a:stCxn id="5" idx="6"/>
              <a:endCxn id="9" idx="1"/>
            </p:cNvCxnSpPr>
            <p:nvPr/>
          </p:nvCxnSpPr>
          <p:spPr bwMode="auto">
            <a:xfrm>
              <a:off x="359" y="2937"/>
              <a:ext cx="943" cy="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5"/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>
              <a:off x="274" y="3022"/>
              <a:ext cx="774" cy="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6"/>
            <p:cNvCxnSpPr>
              <a:cxnSpLocks noChangeShapeType="1"/>
              <a:stCxn id="9" idx="7"/>
              <a:endCxn id="6" idx="2"/>
            </p:cNvCxnSpPr>
            <p:nvPr/>
          </p:nvCxnSpPr>
          <p:spPr bwMode="auto">
            <a:xfrm flipV="1">
              <a:off x="1422" y="2729"/>
              <a:ext cx="1996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7"/>
            <p:cNvCxnSpPr>
              <a:cxnSpLocks noChangeShapeType="1"/>
              <a:stCxn id="11" idx="7"/>
              <a:endCxn id="6" idx="4"/>
            </p:cNvCxnSpPr>
            <p:nvPr/>
          </p:nvCxnSpPr>
          <p:spPr bwMode="auto">
            <a:xfrm flipV="1">
              <a:off x="3166" y="2814"/>
              <a:ext cx="337" cy="4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8"/>
            <p:cNvCxnSpPr>
              <a:cxnSpLocks noChangeShapeType="1"/>
              <a:stCxn id="9" idx="5"/>
              <a:endCxn id="12" idx="1"/>
            </p:cNvCxnSpPr>
            <p:nvPr/>
          </p:nvCxnSpPr>
          <p:spPr bwMode="auto">
            <a:xfrm>
              <a:off x="1422" y="3282"/>
              <a:ext cx="47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9"/>
            <p:cNvCxnSpPr>
              <a:cxnSpLocks noChangeShapeType="1"/>
              <a:stCxn id="12" idx="5"/>
              <a:endCxn id="7" idx="2"/>
            </p:cNvCxnSpPr>
            <p:nvPr/>
          </p:nvCxnSpPr>
          <p:spPr bwMode="auto">
            <a:xfrm>
              <a:off x="2014" y="3573"/>
              <a:ext cx="1535" cy="42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0"/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 flipV="1">
              <a:off x="2039" y="3370"/>
              <a:ext cx="982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21"/>
            <p:cNvCxnSpPr>
              <a:cxnSpLocks noChangeShapeType="1"/>
              <a:stCxn id="11" idx="4"/>
              <a:endCxn id="7" idx="1"/>
            </p:cNvCxnSpPr>
            <p:nvPr/>
          </p:nvCxnSpPr>
          <p:spPr bwMode="auto">
            <a:xfrm>
              <a:off x="3106" y="3456"/>
              <a:ext cx="468" cy="4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2"/>
            <p:cNvCxnSpPr>
              <a:cxnSpLocks noChangeShapeType="1"/>
              <a:stCxn id="6" idx="3"/>
              <a:endCxn id="12" idx="7"/>
            </p:cNvCxnSpPr>
            <p:nvPr/>
          </p:nvCxnSpPr>
          <p:spPr bwMode="auto">
            <a:xfrm flipH="1">
              <a:off x="2014" y="2789"/>
              <a:ext cx="1429" cy="66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3"/>
            <p:cNvCxnSpPr>
              <a:cxnSpLocks noChangeShapeType="1"/>
              <a:stCxn id="9" idx="4"/>
              <a:endCxn id="10" idx="7"/>
            </p:cNvCxnSpPr>
            <p:nvPr/>
          </p:nvCxnSpPr>
          <p:spPr bwMode="auto">
            <a:xfrm flipH="1">
              <a:off x="1108" y="3307"/>
              <a:ext cx="254" cy="6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4"/>
            <p:cNvCxnSpPr>
              <a:cxnSpLocks noChangeShapeType="1"/>
              <a:stCxn id="10" idx="6"/>
              <a:endCxn id="12" idx="2"/>
            </p:cNvCxnSpPr>
            <p:nvPr/>
          </p:nvCxnSpPr>
          <p:spPr bwMode="auto">
            <a:xfrm flipV="1">
              <a:off x="1133" y="3513"/>
              <a:ext cx="736" cy="5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5"/>
            <p:cNvCxnSpPr>
              <a:cxnSpLocks noChangeShapeType="1"/>
              <a:stCxn id="8" idx="6"/>
              <a:endCxn id="6" idx="1"/>
            </p:cNvCxnSpPr>
            <p:nvPr/>
          </p:nvCxnSpPr>
          <p:spPr bwMode="auto">
            <a:xfrm flipV="1">
              <a:off x="1107" y="2669"/>
              <a:ext cx="2336" cy="6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26"/>
            <p:cNvCxnSpPr>
              <a:cxnSpLocks noChangeShapeType="1"/>
              <a:stCxn id="10" idx="6"/>
              <a:endCxn id="7" idx="3"/>
            </p:cNvCxnSpPr>
            <p:nvPr/>
          </p:nvCxnSpPr>
          <p:spPr bwMode="auto">
            <a:xfrm>
              <a:off x="1133" y="4040"/>
              <a:ext cx="2441" cy="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27"/>
            <p:cNvCxnSpPr>
              <a:cxnSpLocks noChangeShapeType="1"/>
              <a:stCxn id="6" idx="5"/>
              <a:endCxn id="7" idx="0"/>
            </p:cNvCxnSpPr>
            <p:nvPr/>
          </p:nvCxnSpPr>
          <p:spPr bwMode="auto">
            <a:xfrm>
              <a:off x="3563" y="2789"/>
              <a:ext cx="71" cy="1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109" y="2644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23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082" y="2928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18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618" y="3090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64" y="274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9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816" y="303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14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13" y="34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15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181" y="3519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5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560" y="3307"/>
              <a:ext cx="17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30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1448" y="3713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20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2006" y="3995"/>
              <a:ext cx="168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44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2606" y="3712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16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2566" y="3395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11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255" y="30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538" y="3306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19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3263" y="361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 Algorithm for Topological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Label (“mark”) each vertex with its in-degree</a:t>
            </a:r>
          </a:p>
          <a:p>
            <a:pPr marL="857250" lvl="1" indent="-457200"/>
            <a:r>
              <a:rPr lang="en-US" dirty="0"/>
              <a:t>Think “write in a field in the vertex”</a:t>
            </a:r>
          </a:p>
          <a:p>
            <a:pPr marL="857250" lvl="1" indent="-457200"/>
            <a:r>
              <a:rPr lang="en-US" dirty="0"/>
              <a:t>Could also do this via a data structure (e.g., array) on the side</a:t>
            </a:r>
          </a:p>
          <a:p>
            <a:pPr marL="857250" lvl="1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Choose a vertex </a:t>
            </a:r>
            <a:r>
              <a:rPr lang="en-US" b="1" dirty="0"/>
              <a:t>v</a:t>
            </a:r>
            <a:r>
              <a:rPr lang="en-US" dirty="0"/>
              <a:t> with labeled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Output </a:t>
            </a:r>
            <a:r>
              <a:rPr lang="en-US" b="1" dirty="0"/>
              <a:t>v</a:t>
            </a:r>
            <a:r>
              <a:rPr lang="en-US" dirty="0"/>
              <a:t> and </a:t>
            </a:r>
            <a:r>
              <a:rPr lang="en-US" i="1" dirty="0"/>
              <a:t>conceptually</a:t>
            </a:r>
            <a:r>
              <a:rPr lang="en-US" dirty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vertex </a:t>
            </a:r>
            <a:r>
              <a:rPr lang="en-US" b="1" dirty="0"/>
              <a:t>u</a:t>
            </a:r>
            <a:r>
              <a:rPr lang="en-US" dirty="0"/>
              <a:t> adjacent to </a:t>
            </a:r>
            <a:r>
              <a:rPr lang="en-US" b="1" dirty="0"/>
              <a:t>v</a:t>
            </a:r>
            <a:r>
              <a:rPr lang="en-US" dirty="0"/>
              <a:t> (i.e.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), </a:t>
            </a:r>
            <a:r>
              <a:rPr lang="en-US" dirty="0">
                <a:solidFill>
                  <a:schemeClr val="accent1"/>
                </a:solidFill>
              </a:rPr>
              <a:t>decrement the in-degree </a:t>
            </a:r>
            <a:r>
              <a:rPr lang="en-US" dirty="0"/>
              <a:t>of </a:t>
            </a:r>
            <a:r>
              <a:rPr lang="en-US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34195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key observation is that if the shortest path contains the node </a:t>
            </a:r>
            <a:r>
              <a:rPr lang="en-US" i="1" dirty="0"/>
              <a:t>v</a:t>
            </a:r>
            <a:r>
              <a:rPr lang="en-US" dirty="0"/>
              <a:t>, then:</a:t>
            </a:r>
          </a:p>
          <a:p>
            <a:pPr lvl="1"/>
            <a:r>
              <a:rPr lang="en-US" dirty="0"/>
              <a:t>It will only contain </a:t>
            </a:r>
            <a:r>
              <a:rPr lang="en-US" i="1" dirty="0"/>
              <a:t>v</a:t>
            </a:r>
            <a:r>
              <a:rPr lang="en-US" dirty="0"/>
              <a:t> once, as any cycles will only add to the length.</a:t>
            </a:r>
          </a:p>
          <a:p>
            <a:pPr lvl="1"/>
            <a:r>
              <a:rPr lang="en-US" dirty="0"/>
              <a:t>The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 must be the shortest path to </a:t>
            </a:r>
            <a:r>
              <a:rPr lang="en-US" i="1" dirty="0"/>
              <a:t>v</a:t>
            </a:r>
            <a:r>
              <a:rPr lang="en-US" dirty="0"/>
              <a:t> from</a:t>
            </a:r>
            <a:r>
              <a:rPr lang="en-US" i="1" dirty="0"/>
              <a:t> 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path from </a:t>
            </a:r>
            <a:r>
              <a:rPr lang="en-US" i="1" dirty="0"/>
              <a:t>v</a:t>
            </a:r>
            <a:r>
              <a:rPr lang="en-US" dirty="0"/>
              <a:t> to</a:t>
            </a:r>
            <a:r>
              <a:rPr lang="en-US" i="1" dirty="0"/>
              <a:t> t </a:t>
            </a:r>
            <a:r>
              <a:rPr lang="en-US" dirty="0"/>
              <a:t>must be the shortest path to </a:t>
            </a:r>
            <a:r>
              <a:rPr lang="en-US" i="1" dirty="0"/>
              <a:t>t</a:t>
            </a:r>
            <a:r>
              <a:rPr lang="en-US" dirty="0"/>
              <a:t> from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Thus, if we can determine the shortest path to all other vertices that are incident to the target vertex we can easily compute the shortest path.</a:t>
            </a:r>
          </a:p>
          <a:p>
            <a:pPr lvl="1"/>
            <a:r>
              <a:rPr lang="en-US" dirty="0"/>
              <a:t>Implies a set of sub-problems on the graph with the target vertex removed.</a:t>
            </a:r>
          </a:p>
        </p:txBody>
      </p:sp>
    </p:spTree>
    <p:extLst>
      <p:ext uri="{BB962C8B-B14F-4D97-AF65-F5344CB8AC3E}">
        <p14:creationId xmlns:p14="http://schemas.microsoft.com/office/powerpoint/2010/main" val="501964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when all of the weights are positive.</a:t>
            </a:r>
          </a:p>
          <a:p>
            <a:r>
              <a:rPr lang="en-US" dirty="0"/>
              <a:t>Provides the shortest paths from a source to </a:t>
            </a:r>
            <a:r>
              <a:rPr lang="en-US" b="1" dirty="0"/>
              <a:t>all</a:t>
            </a:r>
            <a:r>
              <a:rPr lang="en-US" dirty="0"/>
              <a:t> other vertices in the graph.</a:t>
            </a:r>
          </a:p>
          <a:p>
            <a:pPr lvl="1"/>
            <a:r>
              <a:rPr lang="en-US" dirty="0"/>
              <a:t>Can be terminated early once the shortest path to </a:t>
            </a:r>
            <a:r>
              <a:rPr lang="en-US" i="1" dirty="0"/>
              <a:t>t</a:t>
            </a:r>
            <a:r>
              <a:rPr lang="en-US" dirty="0"/>
              <a:t> is found if desired.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99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this shortest discovered distance d[</a:t>
            </a:r>
            <a:r>
              <a:rPr lang="en-US" i="1" dirty="0"/>
              <a:t>v</a:t>
            </a:r>
            <a:r>
              <a:rPr lang="en-US" dirty="0"/>
              <a:t>] is called </a:t>
            </a:r>
            <a:r>
              <a:rPr lang="en-US" b="1" dirty="0">
                <a:solidFill>
                  <a:schemeClr val="accent6"/>
                </a:solidFill>
              </a:rPr>
              <a:t>relaxation</a:t>
            </a:r>
            <a:r>
              <a:rPr lang="en-US" dirty="0"/>
              <a:t>:</a:t>
            </a:r>
            <a:endParaRPr lang="en-US" dirty="0">
              <a:sym typeface="Symbol" pitchFamily="18" charset="2"/>
            </a:endParaRPr>
          </a:p>
          <a:p>
            <a:pPr lvl="2"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u,v,w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{</a:t>
            </a:r>
          </a:p>
          <a:p>
            <a:pPr lvl="3">
              <a:buFont typeface="Times New Roman" pitchFamily="18" charset="0"/>
              <a:buNone/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if (d[v] &gt; d[u]+w) then</a:t>
            </a:r>
          </a:p>
          <a:p>
            <a:pPr lvl="4">
              <a:buFont typeface="Times New Roman" pitchFamily="18" charset="0"/>
              <a:buNone/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d[v]=d[u]+w;</a:t>
            </a:r>
          </a:p>
          <a:p>
            <a:pPr lvl="2"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1466373" name="Oval 5"/>
          <p:cNvSpPr>
            <a:spLocks noChangeArrowheads="1"/>
          </p:cNvSpPr>
          <p:nvPr/>
        </p:nvSpPr>
        <p:spPr bwMode="auto">
          <a:xfrm>
            <a:off x="3733800" y="4175125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1466374" name="Oval 6"/>
          <p:cNvSpPr>
            <a:spLocks noChangeArrowheads="1"/>
          </p:cNvSpPr>
          <p:nvPr/>
        </p:nvSpPr>
        <p:spPr bwMode="auto">
          <a:xfrm>
            <a:off x="1295400" y="4191000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75" name="AutoShape 7"/>
          <p:cNvCxnSpPr>
            <a:cxnSpLocks noChangeShapeType="1"/>
            <a:stCxn id="1466374" idx="6"/>
            <a:endCxn id="1466373" idx="2"/>
          </p:cNvCxnSpPr>
          <p:nvPr/>
        </p:nvCxnSpPr>
        <p:spPr bwMode="auto">
          <a:xfrm flipV="1">
            <a:off x="1835150" y="4451350"/>
            <a:ext cx="1884363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76" name="Text Box 8"/>
          <p:cNvSpPr txBox="1">
            <a:spLocks noChangeArrowheads="1"/>
          </p:cNvSpPr>
          <p:nvPr/>
        </p:nvSpPr>
        <p:spPr bwMode="auto">
          <a:xfrm>
            <a:off x="2514600" y="411480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77" name="Oval 9"/>
          <p:cNvSpPr>
            <a:spLocks noChangeArrowheads="1"/>
          </p:cNvSpPr>
          <p:nvPr/>
        </p:nvSpPr>
        <p:spPr bwMode="auto">
          <a:xfrm>
            <a:off x="3733800" y="5410200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1466378" name="Oval 10"/>
          <p:cNvSpPr>
            <a:spLocks noChangeArrowheads="1"/>
          </p:cNvSpPr>
          <p:nvPr/>
        </p:nvSpPr>
        <p:spPr bwMode="auto">
          <a:xfrm>
            <a:off x="1295400" y="5426075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79" name="AutoShape 11"/>
          <p:cNvCxnSpPr>
            <a:cxnSpLocks noChangeShapeType="1"/>
            <a:stCxn id="1466378" idx="6"/>
            <a:endCxn id="1466377" idx="2"/>
          </p:cNvCxnSpPr>
          <p:nvPr/>
        </p:nvCxnSpPr>
        <p:spPr bwMode="auto">
          <a:xfrm flipV="1">
            <a:off x="1835150" y="5686425"/>
            <a:ext cx="1884363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80" name="Text Box 12"/>
          <p:cNvSpPr txBox="1">
            <a:spLocks noChangeArrowheads="1"/>
          </p:cNvSpPr>
          <p:nvPr/>
        </p:nvSpPr>
        <p:spPr bwMode="auto">
          <a:xfrm>
            <a:off x="2514600" y="5349875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81" name="Line 13"/>
          <p:cNvSpPr>
            <a:spLocks noChangeShapeType="1"/>
          </p:cNvSpPr>
          <p:nvPr/>
        </p:nvSpPr>
        <p:spPr bwMode="auto">
          <a:xfrm>
            <a:off x="2743200" y="4572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6382" name="Text Box 14"/>
          <p:cNvSpPr txBox="1">
            <a:spLocks noChangeArrowheads="1"/>
          </p:cNvSpPr>
          <p:nvPr/>
        </p:nvSpPr>
        <p:spPr bwMode="auto">
          <a:xfrm>
            <a:off x="2743200" y="4724400"/>
            <a:ext cx="10969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Relax</a:t>
            </a:r>
          </a:p>
        </p:txBody>
      </p:sp>
      <p:sp>
        <p:nvSpPr>
          <p:cNvPr id="1466384" name="Oval 16"/>
          <p:cNvSpPr>
            <a:spLocks noChangeArrowheads="1"/>
          </p:cNvSpPr>
          <p:nvPr/>
        </p:nvSpPr>
        <p:spPr bwMode="auto">
          <a:xfrm>
            <a:off x="7704138" y="4175125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1466385" name="Oval 17"/>
          <p:cNvSpPr>
            <a:spLocks noChangeArrowheads="1"/>
          </p:cNvSpPr>
          <p:nvPr/>
        </p:nvSpPr>
        <p:spPr bwMode="auto">
          <a:xfrm>
            <a:off x="5265738" y="4191000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86" name="AutoShape 18"/>
          <p:cNvCxnSpPr>
            <a:cxnSpLocks noChangeShapeType="1"/>
            <a:stCxn id="1466385" idx="6"/>
            <a:endCxn id="1466384" idx="2"/>
          </p:cNvCxnSpPr>
          <p:nvPr/>
        </p:nvCxnSpPr>
        <p:spPr bwMode="auto">
          <a:xfrm flipV="1">
            <a:off x="5805488" y="4451350"/>
            <a:ext cx="1884362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87" name="Text Box 19"/>
          <p:cNvSpPr txBox="1">
            <a:spLocks noChangeArrowheads="1"/>
          </p:cNvSpPr>
          <p:nvPr/>
        </p:nvSpPr>
        <p:spPr bwMode="auto">
          <a:xfrm>
            <a:off x="6484938" y="411480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88" name="Oval 20"/>
          <p:cNvSpPr>
            <a:spLocks noChangeArrowheads="1"/>
          </p:cNvSpPr>
          <p:nvPr/>
        </p:nvSpPr>
        <p:spPr bwMode="auto">
          <a:xfrm>
            <a:off x="7696200" y="5410200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1466389" name="Oval 21"/>
          <p:cNvSpPr>
            <a:spLocks noChangeArrowheads="1"/>
          </p:cNvSpPr>
          <p:nvPr/>
        </p:nvSpPr>
        <p:spPr bwMode="auto">
          <a:xfrm>
            <a:off x="5257800" y="5426075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90" name="AutoShape 22"/>
          <p:cNvCxnSpPr>
            <a:cxnSpLocks noChangeShapeType="1"/>
            <a:stCxn id="1466389" idx="6"/>
            <a:endCxn id="1466388" idx="2"/>
          </p:cNvCxnSpPr>
          <p:nvPr/>
        </p:nvCxnSpPr>
        <p:spPr bwMode="auto">
          <a:xfrm flipV="1">
            <a:off x="5797550" y="5686425"/>
            <a:ext cx="1884362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91" name="Text Box 23"/>
          <p:cNvSpPr txBox="1">
            <a:spLocks noChangeArrowheads="1"/>
          </p:cNvSpPr>
          <p:nvPr/>
        </p:nvSpPr>
        <p:spPr bwMode="auto">
          <a:xfrm>
            <a:off x="6477000" y="5349875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92" name="Line 24"/>
          <p:cNvSpPr>
            <a:spLocks noChangeShapeType="1"/>
          </p:cNvSpPr>
          <p:nvPr/>
        </p:nvSpPr>
        <p:spPr bwMode="auto">
          <a:xfrm>
            <a:off x="6629400" y="46482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6393" name="Text Box 25"/>
          <p:cNvSpPr txBox="1">
            <a:spLocks noChangeArrowheads="1"/>
          </p:cNvSpPr>
          <p:nvPr/>
        </p:nvSpPr>
        <p:spPr bwMode="auto">
          <a:xfrm>
            <a:off x="6705600" y="4648200"/>
            <a:ext cx="1096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Relax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4724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4724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72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703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6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6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6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6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6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6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6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6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6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6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77" grpId="0" animBg="1"/>
      <p:bldP spid="1466378" grpId="0" animBg="1"/>
      <p:bldP spid="1466380" grpId="0"/>
      <p:bldP spid="1466381" grpId="0" animBg="1"/>
      <p:bldP spid="1466382" grpId="0"/>
      <p:bldP spid="1466384" grpId="0" animBg="1"/>
      <p:bldP spid="1466385" grpId="0" animBg="1"/>
      <p:bldP spid="1466387" grpId="0"/>
      <p:bldP spid="1466388" grpId="0" animBg="1"/>
      <p:bldP spid="1466389" grpId="0" animBg="1"/>
      <p:bldP spid="1466391" grpId="0"/>
      <p:bldP spid="1466392" grpId="0" animBg="1"/>
      <p:bldP spid="1466393" grpId="0"/>
      <p:bldP spid="28" grpId="0" build="allAtOnce"/>
      <p:bldP spid="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441325" y="1295400"/>
            <a:ext cx="8105104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¥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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	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⊳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is a priority queue maintaining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V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–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Seen</a:t>
            </a:r>
            <a:endParaRPr lang="en-US" sz="2800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41325" y="3276600"/>
            <a:ext cx="6356227" cy="28069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while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 </a:t>
            </a:r>
            <a:r>
              <a:rPr lang="en-US" sz="2800" i="1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¹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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XTRACT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È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Adj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]</a:t>
            </a:r>
          </a:p>
          <a:p>
            <a:pPr lvl="3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if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&gt;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then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p[v]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099527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AutoShape 2"/>
          <p:cNvSpPr>
            <a:spLocks noChangeArrowheads="1"/>
          </p:cNvSpPr>
          <p:nvPr/>
        </p:nvSpPr>
        <p:spPr bwMode="auto">
          <a:xfrm>
            <a:off x="2319338" y="4876800"/>
            <a:ext cx="4386262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441325" y="1295400"/>
            <a:ext cx="8105104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¥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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	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⊳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is a priority queue maintaining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V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–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Seen</a:t>
            </a:r>
            <a:endParaRPr lang="en-US" sz="2800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441325" y="3276600"/>
            <a:ext cx="6356227" cy="31947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while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 </a:t>
            </a:r>
            <a:r>
              <a:rPr lang="en-US" sz="2800" i="1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¹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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XTRACT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È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Adj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]</a:t>
            </a:r>
          </a:p>
          <a:p>
            <a:pPr lvl="3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if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&gt;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then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p[v]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endParaRPr lang="en-US" sz="2800" i="1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6781800" y="4724400"/>
            <a:ext cx="1920875" cy="968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relaxation step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4191000" y="6096000"/>
            <a:ext cx="40544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Implicit 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ECREASE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EY</a:t>
            </a:r>
          </a:p>
        </p:txBody>
      </p:sp>
      <p:sp>
        <p:nvSpPr>
          <p:cNvPr id="677896" name="Line 8"/>
          <p:cNvSpPr>
            <a:spLocks noChangeShapeType="1"/>
          </p:cNvSpPr>
          <p:nvPr/>
        </p:nvSpPr>
        <p:spPr bwMode="auto">
          <a:xfrm flipH="1" flipV="1">
            <a:off x="4419600" y="56769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23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891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891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891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78920" name="AutoShape 8"/>
          <p:cNvCxnSpPr>
            <a:cxnSpLocks noChangeShapeType="1"/>
            <a:stCxn id="678915" idx="7"/>
            <a:endCxn id="67891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8921" name="AutoShape 9"/>
          <p:cNvCxnSpPr>
            <a:cxnSpLocks noChangeShapeType="1"/>
            <a:stCxn id="678915" idx="5"/>
            <a:endCxn id="67891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8922" name="AutoShape 10"/>
          <p:cNvCxnSpPr>
            <a:cxnSpLocks noChangeShapeType="1"/>
            <a:stCxn id="678916" idx="6"/>
            <a:endCxn id="67891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892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3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78931" name="AutoShape 19"/>
          <p:cNvCxnSpPr>
            <a:cxnSpLocks noChangeShapeType="1"/>
            <a:stCxn id="678918" idx="6"/>
            <a:endCxn id="67891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893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3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7893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7893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7893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7893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7893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7894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894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8942" name="Text Box 30"/>
          <p:cNvSpPr txBox="1">
            <a:spLocks noChangeArrowheads="1"/>
          </p:cNvSpPr>
          <p:nvPr/>
        </p:nvSpPr>
        <p:spPr bwMode="auto">
          <a:xfrm>
            <a:off x="381000" y="1717675"/>
            <a:ext cx="2743200" cy="1406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Graph with nonnegative edge weights:</a:t>
            </a:r>
          </a:p>
        </p:txBody>
      </p:sp>
    </p:spTree>
    <p:extLst>
      <p:ext uri="{BB962C8B-B14F-4D97-AF65-F5344CB8AC3E}">
        <p14:creationId xmlns:p14="http://schemas.microsoft.com/office/powerpoint/2010/main" val="36067981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79939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9940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9941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9943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79944" name="AutoShape 8"/>
          <p:cNvCxnSpPr>
            <a:cxnSpLocks noChangeShapeType="1"/>
            <a:stCxn id="679939" idx="7"/>
            <a:endCxn id="679940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9945" name="AutoShape 9"/>
          <p:cNvCxnSpPr>
            <a:cxnSpLocks noChangeShapeType="1"/>
            <a:stCxn id="679939" idx="5"/>
            <a:endCxn id="679942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9946" name="AutoShape 10"/>
          <p:cNvCxnSpPr>
            <a:cxnSpLocks noChangeShapeType="1"/>
            <a:stCxn id="679940" idx="6"/>
            <a:endCxn id="679941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9947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48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49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0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1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2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3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4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79955" name="AutoShape 19"/>
          <p:cNvCxnSpPr>
            <a:cxnSpLocks noChangeShapeType="1"/>
            <a:stCxn id="679942" idx="6"/>
            <a:endCxn id="679943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9956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7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79958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79959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79962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79963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381000" y="1447800"/>
            <a:ext cx="27432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Initialize: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9969" name="Text Box 33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9970" name="Text Box 34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9971" name="Text Box 35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79972" name="Text Box 36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79973" name="Text Box 37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79974" name="Text Box 38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5" name="Text Box 39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6" name="Text Box 40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7" name="Text Box 41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8" name="Line 42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79" name="Text Box 43"/>
          <p:cNvSpPr txBox="1">
            <a:spLocks noChangeArrowheads="1"/>
          </p:cNvSpPr>
          <p:nvPr/>
        </p:nvSpPr>
        <p:spPr bwMode="auto">
          <a:xfrm>
            <a:off x="4800600" y="5334000"/>
            <a:ext cx="10144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{}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5738813" y="1190625"/>
            <a:ext cx="47466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5738813" y="4449763"/>
            <a:ext cx="47466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082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0963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0964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0965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0966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0967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0968" name="AutoShape 8"/>
          <p:cNvCxnSpPr>
            <a:cxnSpLocks noChangeShapeType="1"/>
            <a:stCxn id="680963" idx="7"/>
            <a:endCxn id="680964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0969" name="AutoShape 9"/>
          <p:cNvCxnSpPr>
            <a:cxnSpLocks noChangeShapeType="1"/>
            <a:stCxn id="680963" idx="5"/>
            <a:endCxn id="680966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0970" name="AutoShape 10"/>
          <p:cNvCxnSpPr>
            <a:cxnSpLocks noChangeShapeType="1"/>
            <a:stCxn id="680964" idx="6"/>
            <a:endCxn id="680965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0971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2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3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4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5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6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7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8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0979" name="AutoShape 19"/>
          <p:cNvCxnSpPr>
            <a:cxnSpLocks noChangeShapeType="1"/>
            <a:stCxn id="680966" idx="6"/>
            <a:endCxn id="680967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0980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81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0982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0983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0984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0985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0986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0987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0988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0989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0990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0991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0992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0993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0994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0995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0997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0998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0999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0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1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002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4652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1003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1004" name="Text Box 44"/>
          <p:cNvSpPr txBox="1">
            <a:spLocks noChangeArrowheads="1"/>
          </p:cNvSpPr>
          <p:nvPr/>
        </p:nvSpPr>
        <p:spPr bwMode="auto">
          <a:xfrm>
            <a:off x="5738813" y="1190625"/>
            <a:ext cx="47466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5" name="Text Box 45"/>
          <p:cNvSpPr txBox="1">
            <a:spLocks noChangeArrowheads="1"/>
          </p:cNvSpPr>
          <p:nvPr/>
        </p:nvSpPr>
        <p:spPr bwMode="auto">
          <a:xfrm>
            <a:off x="5738813" y="4449763"/>
            <a:ext cx="47466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6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7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8" name="Text Box 48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“A”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8906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1987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1988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1989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1990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1991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1992" name="AutoShape 8"/>
          <p:cNvCxnSpPr>
            <a:cxnSpLocks noChangeShapeType="1"/>
            <a:stCxn id="681987" idx="7"/>
            <a:endCxn id="681988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cxnSp>
        <p:nvCxnSpPr>
          <p:cNvPr id="681993" name="AutoShape 9"/>
          <p:cNvCxnSpPr>
            <a:cxnSpLocks noChangeShapeType="1"/>
            <a:stCxn id="681987" idx="5"/>
            <a:endCxn id="681990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cxnSp>
        <p:nvCxnSpPr>
          <p:cNvPr id="681994" name="AutoShape 10"/>
          <p:cNvCxnSpPr>
            <a:cxnSpLocks noChangeShapeType="1"/>
            <a:stCxn id="681988" idx="6"/>
            <a:endCxn id="681989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1995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6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7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8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9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0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1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2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2003" name="AutoShape 19"/>
          <p:cNvCxnSpPr>
            <a:cxnSpLocks noChangeShapeType="1"/>
            <a:stCxn id="681990" idx="6"/>
            <a:endCxn id="681991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2004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06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2007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2008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2010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2011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2012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2018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2019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2020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2021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2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3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4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5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2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4652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2027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2028" name="Text Box 44"/>
          <p:cNvSpPr txBox="1">
            <a:spLocks noChangeArrowheads="1"/>
          </p:cNvSpPr>
          <p:nvPr/>
        </p:nvSpPr>
        <p:spPr bwMode="auto">
          <a:xfrm>
            <a:off x="5680075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29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2030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1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2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33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4" name="Text Box 50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2035" name="Text Box 51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2036" name="Text Box 52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18957945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3011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3012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3013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3014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3015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3016" name="AutoShape 8"/>
          <p:cNvCxnSpPr>
            <a:cxnSpLocks noChangeShapeType="1"/>
            <a:stCxn id="683011" idx="7"/>
            <a:endCxn id="683012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3017" name="AutoShape 9"/>
          <p:cNvCxnSpPr>
            <a:cxnSpLocks noChangeShapeType="1"/>
            <a:stCxn id="683011" idx="5"/>
            <a:endCxn id="683014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3018" name="AutoShape 10"/>
          <p:cNvCxnSpPr>
            <a:cxnSpLocks noChangeShapeType="1"/>
            <a:stCxn id="683012" idx="6"/>
            <a:endCxn id="683013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3019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0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1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2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3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4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5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6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3027" name="AutoShape 19"/>
          <p:cNvCxnSpPr>
            <a:cxnSpLocks noChangeShapeType="1"/>
            <a:stCxn id="683014" idx="6"/>
            <a:endCxn id="683015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3028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9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30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3032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3033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3034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3035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3036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3037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3038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3039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3041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3042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3044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3045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6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7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8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9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50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939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3051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3052" name="Text Box 44"/>
          <p:cNvSpPr txBox="1">
            <a:spLocks noChangeArrowheads="1"/>
          </p:cNvSpPr>
          <p:nvPr/>
        </p:nvSpPr>
        <p:spPr bwMode="auto">
          <a:xfrm>
            <a:off x="5680075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3054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5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6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57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8" name="Text Box 50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“C”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3059" name="Text Box 51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3060" name="Text Box 52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174400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50252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50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403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403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4040" name="AutoShape 8"/>
          <p:cNvCxnSpPr>
            <a:cxnSpLocks noChangeShapeType="1"/>
            <a:stCxn id="684035" idx="7"/>
            <a:endCxn id="68403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4041" name="AutoShape 9"/>
          <p:cNvCxnSpPr>
            <a:cxnSpLocks noChangeShapeType="1"/>
            <a:stCxn id="684035" idx="5"/>
            <a:endCxn id="68403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4042" name="AutoShape 10"/>
          <p:cNvCxnSpPr>
            <a:cxnSpLocks noChangeShapeType="1"/>
            <a:stCxn id="684036" idx="6"/>
            <a:endCxn id="68403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404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5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4051" name="AutoShape 19"/>
          <p:cNvCxnSpPr>
            <a:cxnSpLocks noChangeShapeType="1"/>
            <a:stCxn id="684038" idx="6"/>
            <a:endCxn id="68403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405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5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405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405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405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405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5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405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406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406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4062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4063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4064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4065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4066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4067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4068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4069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0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1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2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74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939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4075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4076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77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4078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4079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4080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4081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82" name="Text Box 50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83" name="Text Box 51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4084" name="Text Box 52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4085" name="Text Box 53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4086" name="Text Box 54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4087" name="Text Box 55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775828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5059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5060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5061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5062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5063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5064" name="AutoShape 8"/>
          <p:cNvCxnSpPr>
            <a:cxnSpLocks noChangeShapeType="1"/>
            <a:stCxn id="685059" idx="7"/>
            <a:endCxn id="685060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5065" name="AutoShape 9"/>
          <p:cNvCxnSpPr>
            <a:cxnSpLocks noChangeShapeType="1"/>
            <a:stCxn id="685059" idx="5"/>
            <a:endCxn id="685062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5066" name="AutoShape 10"/>
          <p:cNvCxnSpPr>
            <a:cxnSpLocks noChangeShapeType="1"/>
            <a:stCxn id="685060" idx="6"/>
            <a:endCxn id="685061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5067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68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69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0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1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2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3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4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5075" name="AutoShape 19"/>
          <p:cNvCxnSpPr>
            <a:cxnSpLocks noChangeShapeType="1"/>
            <a:stCxn id="685062" idx="6"/>
            <a:endCxn id="685063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5076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7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5078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5079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5080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5081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082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5083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5084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5085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5086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5088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5089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5090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5091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5092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5093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4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5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6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7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98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390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5099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5100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101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5102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5103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5105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106" name="Text Box 50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107" name="Text Box 51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5108" name="Text Box 52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5109" name="Text Box 53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“E”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5110" name="Text Box 54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5111" name="Text Box 55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3912129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6083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6084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6085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6086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6087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6088" name="AutoShape 8"/>
          <p:cNvCxnSpPr>
            <a:cxnSpLocks noChangeShapeType="1"/>
            <a:stCxn id="686083" idx="7"/>
            <a:endCxn id="686084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6089" name="AutoShape 9"/>
          <p:cNvCxnSpPr>
            <a:cxnSpLocks noChangeShapeType="1"/>
            <a:stCxn id="686083" idx="5"/>
            <a:endCxn id="686086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6090" name="AutoShape 10"/>
          <p:cNvCxnSpPr>
            <a:cxnSpLocks noChangeShapeType="1"/>
            <a:stCxn id="686084" idx="6"/>
            <a:endCxn id="686085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6091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2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3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4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5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6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7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8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6099" name="AutoShape 19"/>
          <p:cNvCxnSpPr>
            <a:cxnSpLocks noChangeShapeType="1"/>
            <a:stCxn id="686086" idx="6"/>
            <a:endCxn id="686087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6100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01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6102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103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6104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6105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06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6107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6109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6110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6111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6112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6113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6114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6115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6116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8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9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0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1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22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390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6123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6124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25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126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6127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28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6129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30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6131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6132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33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34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6135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36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37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33298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7107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7108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7109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7110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7111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7112" name="AutoShape 8"/>
          <p:cNvCxnSpPr>
            <a:cxnSpLocks noChangeShapeType="1"/>
            <a:stCxn id="687107" idx="7"/>
            <a:endCxn id="687108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7113" name="AutoShape 9"/>
          <p:cNvCxnSpPr>
            <a:cxnSpLocks noChangeShapeType="1"/>
            <a:stCxn id="687107" idx="5"/>
            <a:endCxn id="687110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7114" name="AutoShape 10"/>
          <p:cNvCxnSpPr>
            <a:cxnSpLocks noChangeShapeType="1"/>
            <a:stCxn id="687108" idx="6"/>
            <a:endCxn id="687109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7115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6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7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8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9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0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1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2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7123" name="AutoShape 19"/>
          <p:cNvCxnSpPr>
            <a:cxnSpLocks noChangeShapeType="1"/>
            <a:stCxn id="687110" idx="6"/>
            <a:endCxn id="687111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7124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5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7127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7129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7131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7133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7134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7135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7136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7137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7138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7139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7140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7141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2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3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4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5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4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841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7147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7148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49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7150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7151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52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7153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54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7155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7156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57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58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7159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60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61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“B”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592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8131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8132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8133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8134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8135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8136" name="AutoShape 8"/>
          <p:cNvCxnSpPr>
            <a:cxnSpLocks noChangeShapeType="1"/>
            <a:stCxn id="688131" idx="7"/>
            <a:endCxn id="688132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8137" name="AutoShape 9"/>
          <p:cNvCxnSpPr>
            <a:cxnSpLocks noChangeShapeType="1"/>
            <a:stCxn id="688131" idx="5"/>
            <a:endCxn id="688134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8138" name="AutoShape 10"/>
          <p:cNvCxnSpPr>
            <a:cxnSpLocks noChangeShapeType="1"/>
            <a:stCxn id="688132" idx="6"/>
            <a:endCxn id="688133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8139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0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1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2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3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4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5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6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8147" name="AutoShape 19"/>
          <p:cNvCxnSpPr>
            <a:cxnSpLocks noChangeShapeType="1"/>
            <a:stCxn id="688134" idx="6"/>
            <a:endCxn id="688135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8148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54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8155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8156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8157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8158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8159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8160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8161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8162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8163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8164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8165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6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7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8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9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70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841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8171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8172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73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8174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8175" name="Text Box 47"/>
          <p:cNvSpPr txBox="1">
            <a:spLocks noChangeArrowheads="1"/>
          </p:cNvSpPr>
          <p:nvPr/>
        </p:nvSpPr>
        <p:spPr bwMode="auto">
          <a:xfrm>
            <a:off x="7532688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8176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8177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78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8179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8180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81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8182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8183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84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8185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8186" name="Text Box 58"/>
          <p:cNvSpPr txBox="1">
            <a:spLocks noChangeArrowheads="1"/>
          </p:cNvSpPr>
          <p:nvPr/>
        </p:nvSpPr>
        <p:spPr bwMode="auto">
          <a:xfrm>
            <a:off x="3190875" y="587375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6047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915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915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915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915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915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9160" name="AutoShape 8"/>
          <p:cNvCxnSpPr>
            <a:cxnSpLocks noChangeShapeType="1"/>
            <a:stCxn id="689155" idx="7"/>
            <a:endCxn id="68915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9161" name="AutoShape 9"/>
          <p:cNvCxnSpPr>
            <a:cxnSpLocks noChangeShapeType="1"/>
            <a:stCxn id="689155" idx="5"/>
            <a:endCxn id="68915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9162" name="AutoShape 10"/>
          <p:cNvCxnSpPr>
            <a:cxnSpLocks noChangeShapeType="1"/>
            <a:stCxn id="689156" idx="6"/>
            <a:endCxn id="68915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916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7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9171" name="AutoShape 19"/>
          <p:cNvCxnSpPr>
            <a:cxnSpLocks noChangeShapeType="1"/>
            <a:stCxn id="689158" idx="6"/>
            <a:endCxn id="68915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917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7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917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917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917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917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17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17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918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918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9182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9183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9184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9185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9186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9187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9188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9189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0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1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2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3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94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33385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B, D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9195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9196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197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9198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9199" name="Text Box 47"/>
          <p:cNvSpPr txBox="1">
            <a:spLocks noChangeArrowheads="1"/>
          </p:cNvSpPr>
          <p:nvPr/>
        </p:nvSpPr>
        <p:spPr bwMode="auto">
          <a:xfrm>
            <a:off x="7532688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200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9201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202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9203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9204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205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9206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9207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208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9209" name="Text Box 57"/>
          <p:cNvSpPr txBox="1">
            <a:spLocks noChangeArrowheads="1"/>
          </p:cNvSpPr>
          <p:nvPr/>
        </p:nvSpPr>
        <p:spPr bwMode="auto">
          <a:xfrm>
            <a:off x="3190875" y="587375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210" name="Text Box 58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“D”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9855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weighted directed graph, we can find the shortest distance between two vertices by:</a:t>
            </a:r>
          </a:p>
          <a:p>
            <a:pPr lvl="1"/>
            <a:r>
              <a:rPr lang="en-US"/>
              <a:t>starting with a trivial path containing the initial vertex</a:t>
            </a:r>
          </a:p>
          <a:p>
            <a:pPr lvl="1"/>
            <a:r>
              <a:rPr lang="en-US"/>
              <a:t>growing this path by always going to the next vertex which has the shortest current path</a:t>
            </a:r>
          </a:p>
        </p:txBody>
      </p:sp>
    </p:spTree>
    <p:extLst>
      <p:ext uri="{BB962C8B-B14F-4D97-AF65-F5344CB8AC3E}">
        <p14:creationId xmlns:p14="http://schemas.microsoft.com/office/powerpoint/2010/main" val="2749794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286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46482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05000" y="22860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05000" y="14478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1066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7400" y="1447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57400" y="22860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5000" y="18288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14800" y="914400"/>
            <a:ext cx="354013" cy="2590800"/>
            <a:chOff x="2438" y="601"/>
            <a:chExt cx="223" cy="1632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438" y="60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438" y="91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438" y="115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438" y="144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438" y="1657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438" y="1945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057400" y="1828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1905000" y="182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514600" y="1828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905000" y="1447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590800" y="1447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486400" y="4648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905000" y="3124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362200" y="22860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19050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6477000" y="53340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>
            <a:off x="5715000" y="3962400"/>
            <a:ext cx="304800" cy="6858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6248400" y="3733800"/>
            <a:ext cx="9144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6172200" y="3886200"/>
            <a:ext cx="381000" cy="1524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V="1">
            <a:off x="4114800" y="2743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V="1">
            <a:off x="4038600" y="3200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403725" y="26781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419600" y="31242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905000" y="2743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133600" y="3124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19050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438400" y="3124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7620000" y="51816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7391400" y="3886200"/>
            <a:ext cx="304800" cy="1295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048000" y="990600"/>
            <a:ext cx="488950" cy="2627313"/>
            <a:chOff x="1814" y="601"/>
            <a:chExt cx="308" cy="1655"/>
          </a:xfrm>
        </p:grpSpPr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1814" y="60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1814" y="91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1814" y="11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1814" y="14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1814" y="1693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MS Mincho" pitchFamily="49" charset="-128"/>
                  <a:ea typeface="MS Mincho" pitchFamily="49" charset="-128"/>
                </a:rPr>
                <a:t>∞</a:t>
              </a: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1814" y="196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MS Mincho" pitchFamily="49" charset="-128"/>
                  <a:ea typeface="MS Mincho" pitchFamily="49" charset="-128"/>
                </a:rPr>
                <a:t>∞</a:t>
              </a:r>
            </a:p>
          </p:txBody>
        </p:sp>
      </p:grpSp>
      <p:sp>
        <p:nvSpPr>
          <p:cNvPr id="4145" name="Line 49"/>
          <p:cNvSpPr>
            <a:spLocks noChangeShapeType="1"/>
          </p:cNvSpPr>
          <p:nvPr/>
        </p:nvSpPr>
        <p:spPr bwMode="auto">
          <a:xfrm flipV="1">
            <a:off x="4343400" y="2743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724400" y="26670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2057400" y="2743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V="1">
            <a:off x="1905000" y="2743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2438400" y="2743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8001000" y="4267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 flipV="1">
            <a:off x="7848600" y="4648200"/>
            <a:ext cx="228600" cy="6096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 flipV="1">
            <a:off x="3124200" y="2819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3352800" y="2743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V="1">
            <a:off x="3048000" y="3200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3413125" y="3160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 flipV="1">
            <a:off x="3352800" y="2819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3733800" y="2743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6400800" y="304800"/>
            <a:ext cx="129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Practice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381000" y="4191000"/>
            <a:ext cx="42068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     Give the shortest path tree for node A for this graph using Dijkstra’s shortest path algorithm. Show your work with the 3 arrays given and draw the resultant shortest path tree with edge weights included.</a:t>
            </a:r>
          </a:p>
          <a:p>
            <a:pPr marL="342900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2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2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8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8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8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8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5" grpId="0" animBg="1"/>
      <p:bldP spid="4105" grpId="1" animBg="1"/>
      <p:bldP spid="4114" grpId="0" animBg="1"/>
      <p:bldP spid="4115" grpId="0"/>
      <p:bldP spid="4116" grpId="0" animBg="1"/>
      <p:bldP spid="4117" grpId="0"/>
      <p:bldP spid="4119" grpId="0" animBg="1"/>
      <p:bldP spid="4120" grpId="0" animBg="1"/>
      <p:bldP spid="4121" grpId="0" animBg="1"/>
      <p:bldP spid="4121" grpId="1" animBg="1"/>
      <p:bldP spid="4122" grpId="0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/>
      <p:bldP spid="4131" grpId="0"/>
      <p:bldP spid="4132" grpId="0" animBg="1"/>
      <p:bldP spid="4132" grpId="1" animBg="1"/>
      <p:bldP spid="4134" grpId="0" animBg="1"/>
      <p:bldP spid="4135" grpId="0"/>
      <p:bldP spid="4136" grpId="0" animBg="1"/>
      <p:bldP spid="4137" grpId="0" animBg="1"/>
      <p:bldP spid="4145" grpId="0" animBg="1"/>
      <p:bldP spid="4146" grpId="0"/>
      <p:bldP spid="4148" grpId="0" animBg="1"/>
      <p:bldP spid="4149" grpId="0"/>
      <p:bldP spid="4150" grpId="0" animBg="1"/>
      <p:bldP spid="4151" grpId="0" animBg="1"/>
      <p:bldP spid="4152" grpId="0" animBg="1"/>
      <p:bldP spid="4153" grpId="0"/>
      <p:bldP spid="4154" grpId="0" animBg="1"/>
      <p:bldP spid="4155" grpId="0"/>
      <p:bldP spid="4156" grpId="0" animBg="1"/>
      <p:bldP spid="415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en-US" sz="2000" b="1" dirty="0" err="1">
                <a:latin typeface="Courier New" pitchFamily="49" charset="0"/>
              </a:rPr>
              <a:t>BellmanFord</a:t>
            </a:r>
            <a:r>
              <a:rPr lang="en-US" sz="2000" b="1" dirty="0">
                <a:latin typeface="Courier New" pitchFamily="49" charset="0"/>
              </a:rPr>
              <a:t>()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</a:rPr>
              <a:t>   for each v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 V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d[v] = ;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d[s] = 0;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for 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=1 to |V|-1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for each edge 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 E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   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, w(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));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for each edge 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 E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if (d[v] &gt; d[u] + w(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))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		   return “no solution”;</a:t>
            </a:r>
          </a:p>
          <a:p>
            <a:pPr>
              <a:buFont typeface="Times New Roman" pitchFamily="18" charset="0"/>
              <a:buNone/>
            </a:pPr>
            <a:endParaRPr lang="en-US" sz="2000" b="1" dirty="0">
              <a:latin typeface="Courier New" pitchFamily="49" charset="0"/>
              <a:sym typeface="Symbol" pitchFamily="18" charset="2"/>
            </a:endParaRP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u,v,w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): if (d[v] &gt; d[u]+w) then d[v]=d[u]+w</a:t>
            </a:r>
            <a:endParaRPr lang="en-US" sz="2400" b="1" dirty="0">
              <a:latin typeface="Courier New" pitchFamily="49" charset="0"/>
              <a:sym typeface="Symbol" pitchFamily="18" charset="2"/>
            </a:endParaRPr>
          </a:p>
          <a:p>
            <a:pPr>
              <a:buFont typeface="Times New Roman" pitchFamily="18" charset="0"/>
              <a:buNone/>
            </a:pPr>
            <a:endParaRPr lang="en-US" sz="2000" b="1" dirty="0">
              <a:latin typeface="Courier New" pitchFamily="49" charset="0"/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1600200"/>
            <a:ext cx="3324225" cy="1371600"/>
            <a:chOff x="3456" y="1008"/>
            <a:chExt cx="2094" cy="864"/>
          </a:xfrm>
        </p:grpSpPr>
        <p:sp>
          <p:nvSpPr>
            <p:cNvPr id="1467397" name="AutoShape 5"/>
            <p:cNvSpPr>
              <a:spLocks/>
            </p:cNvSpPr>
            <p:nvPr/>
          </p:nvSpPr>
          <p:spPr bwMode="auto">
            <a:xfrm>
              <a:off x="3456" y="100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398" name="Text Box 6"/>
            <p:cNvSpPr txBox="1">
              <a:spLocks noChangeArrowheads="1"/>
            </p:cNvSpPr>
            <p:nvPr/>
          </p:nvSpPr>
          <p:spPr bwMode="auto">
            <a:xfrm>
              <a:off x="3628" y="1166"/>
              <a:ext cx="1922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Initialize d[] which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will converge to </a:t>
              </a:r>
              <a:b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shortest-path value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3048000"/>
            <a:ext cx="3051175" cy="1066800"/>
            <a:chOff x="3456" y="1872"/>
            <a:chExt cx="1922" cy="672"/>
          </a:xfrm>
        </p:grpSpPr>
        <p:sp>
          <p:nvSpPr>
            <p:cNvPr id="1467400" name="AutoShape 8"/>
            <p:cNvSpPr>
              <a:spLocks/>
            </p:cNvSpPr>
            <p:nvPr/>
          </p:nvSpPr>
          <p:spPr bwMode="auto">
            <a:xfrm>
              <a:off x="3456" y="1872"/>
              <a:ext cx="144" cy="672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401" name="Text Box 9"/>
            <p:cNvSpPr txBox="1">
              <a:spLocks noChangeArrowheads="1"/>
            </p:cNvSpPr>
            <p:nvPr/>
          </p:nvSpPr>
          <p:spPr bwMode="auto">
            <a:xfrm>
              <a:off x="3628" y="1919"/>
              <a:ext cx="1750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Relaxation: </a:t>
              </a:r>
              <a:br>
                <a:rPr lang="en-US" b="1">
                  <a:solidFill>
                    <a:srgbClr val="000000"/>
                  </a:solidFill>
                  <a:latin typeface="Courier New" pitchFamily="49" charset="0"/>
                </a:rPr>
              </a:br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Make |V|-1 passes, </a:t>
              </a:r>
            </a:p>
            <a:p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relaxing each edge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86400" y="4191002"/>
            <a:ext cx="3352800" cy="1274763"/>
            <a:chOff x="3456" y="2544"/>
            <a:chExt cx="2112" cy="803"/>
          </a:xfrm>
        </p:grpSpPr>
        <p:sp>
          <p:nvSpPr>
            <p:cNvPr id="1467403" name="AutoShape 11"/>
            <p:cNvSpPr>
              <a:spLocks/>
            </p:cNvSpPr>
            <p:nvPr/>
          </p:nvSpPr>
          <p:spPr bwMode="auto">
            <a:xfrm>
              <a:off x="3456" y="2544"/>
              <a:ext cx="144" cy="672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404" name="Text Box 12"/>
            <p:cNvSpPr txBox="1">
              <a:spLocks noChangeArrowheads="1"/>
            </p:cNvSpPr>
            <p:nvPr/>
          </p:nvSpPr>
          <p:spPr bwMode="auto">
            <a:xfrm>
              <a:off x="3628" y="2591"/>
              <a:ext cx="1940" cy="7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Test for solution: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have we converged yet?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Ie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sym typeface="Symbol" pitchFamily="18" charset="2"/>
                </a:rPr>
                <a:t>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negative cycle?</a:t>
              </a:r>
              <a:endParaRPr lang="en-US" b="1" dirty="0">
                <a:solidFill>
                  <a:srgbClr val="C0C0C0"/>
                </a:solidFill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953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Specialization: DAG Shortest Paths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SzPct val="80000"/>
            </a:pPr>
            <a:r>
              <a:rPr lang="en-US" sz="2000" dirty="0"/>
              <a:t>Bellman-Ford takes O(VE) time.</a:t>
            </a:r>
          </a:p>
          <a:p>
            <a:pPr marL="342900" lvl="1" indent="-342900">
              <a:buSzPct val="80000"/>
            </a:pPr>
            <a:r>
              <a:rPr lang="en-US" sz="2000" dirty="0"/>
              <a:t>For finding shortest paths in a DAG, we can do much better by using a topological sort.</a:t>
            </a:r>
          </a:p>
          <a:p>
            <a:pPr marL="342900" lvl="1" indent="-342900">
              <a:buSzPct val="80000"/>
            </a:pPr>
            <a:r>
              <a:rPr lang="en-US" sz="2000" dirty="0"/>
              <a:t>If we process vertices in topological order, we are guaranteed to never relax a vertex unless the adjacent edge is already finalized. Thus: just one pass.  O(V+E)</a:t>
            </a:r>
          </a:p>
          <a:p>
            <a:pPr marL="342900" lvl="1" indent="-342900">
              <a:buSzPct val="80000"/>
            </a:pPr>
            <a:endParaRPr lang="en-US" sz="2000" dirty="0"/>
          </a:p>
          <a:p>
            <a:pPr lvl="2">
              <a:buNone/>
            </a:pPr>
            <a:r>
              <a:rPr lang="en-US" sz="2000" b="1" dirty="0">
                <a:solidFill>
                  <a:srgbClr val="0070C0"/>
                </a:solidFill>
              </a:rPr>
              <a:t>DAG-Shortest-Paths(G, w, s)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i="1" dirty="0">
                <a:solidFill>
                  <a:srgbClr val="0070C0"/>
                </a:solidFill>
              </a:rPr>
              <a:t>topologically sort the vertices of G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INITIALIZE-SINGLE-SOURCE(G, s)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for </a:t>
            </a:r>
            <a:r>
              <a:rPr lang="en-US" sz="2000" b="1" i="1" dirty="0">
                <a:solidFill>
                  <a:srgbClr val="0070C0"/>
                </a:solidFill>
              </a:rPr>
              <a:t>each vertex u, taken in topologically sorted order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     do for </a:t>
            </a:r>
            <a:r>
              <a:rPr lang="en-US" sz="2000" b="1" i="1" dirty="0">
                <a:solidFill>
                  <a:srgbClr val="0070C0"/>
                </a:solidFill>
              </a:rPr>
              <a:t>each vertex v </a:t>
            </a:r>
            <a:r>
              <a:rPr lang="en-US" sz="2000" b="1" i="1" dirty="0">
                <a:solidFill>
                  <a:srgbClr val="0070C0"/>
                </a:solidFill>
                <a:sym typeface="Symbol"/>
              </a:rPr>
              <a:t> </a:t>
            </a:r>
            <a:r>
              <a:rPr lang="en-US" sz="2000" b="1" i="1" dirty="0" err="1">
                <a:solidFill>
                  <a:srgbClr val="0070C0"/>
                </a:solidFill>
              </a:rPr>
              <a:t>Adj</a:t>
            </a:r>
            <a:r>
              <a:rPr lang="en-US" sz="2000" b="1" i="1" dirty="0">
                <a:solidFill>
                  <a:srgbClr val="0070C0"/>
                </a:solidFill>
              </a:rPr>
              <a:t>[u]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           do Relax(u, v, w)</a:t>
            </a:r>
          </a:p>
        </p:txBody>
      </p:sp>
    </p:spTree>
    <p:extLst>
      <p:ext uri="{BB962C8B-B14F-4D97-AF65-F5344CB8AC3E}">
        <p14:creationId xmlns:p14="http://schemas.microsoft.com/office/powerpoint/2010/main" val="371072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3893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696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Specialization: DAG Shortest Paths</a:t>
            </a:r>
          </a:p>
        </p:txBody>
      </p:sp>
      <p:pic>
        <p:nvPicPr>
          <p:cNvPr id="4" name="Picture 8" descr="D:\McGraw-Hill Projects\Cormen\images\fig24-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295" y="1600200"/>
            <a:ext cx="467741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78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78655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84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5814</Words>
  <Application>Microsoft Macintosh PowerPoint</Application>
  <PresentationFormat>On-screen Show (4:3)</PresentationFormat>
  <Paragraphs>2313</Paragraphs>
  <Slides>80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MS Mincho</vt:lpstr>
      <vt:lpstr>Arial</vt:lpstr>
      <vt:lpstr>Calibri</vt:lpstr>
      <vt:lpstr>Calibri Light</vt:lpstr>
      <vt:lpstr>Comic Sans MS</vt:lpstr>
      <vt:lpstr>Consolas</vt:lpstr>
      <vt:lpstr>Courier</vt:lpstr>
      <vt:lpstr>Courier New</vt:lpstr>
      <vt:lpstr>Symbol</vt:lpstr>
      <vt:lpstr>Times New Roman</vt:lpstr>
      <vt:lpstr>Verdana</vt:lpstr>
      <vt:lpstr>Office Theme</vt:lpstr>
      <vt:lpstr>Graphs: Part II</vt:lpstr>
      <vt:lpstr>Topological Sort</vt:lpstr>
      <vt:lpstr>Topological Sort</vt:lpstr>
      <vt:lpstr>Questions and comments</vt:lpstr>
      <vt:lpstr>Uses</vt:lpstr>
      <vt:lpstr>An Algorithm for 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Pseudocode</vt:lpstr>
      <vt:lpstr>Running time?</vt:lpstr>
      <vt:lpstr>Minimum Spanning Trees</vt:lpstr>
      <vt:lpstr>Idea: Prim’s Algorithm</vt:lpstr>
      <vt:lpstr>Pseudocode: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Running time of Prim’s algorithm (without heaps)</vt:lpstr>
      <vt:lpstr>Prim’s Algorithm Invariant</vt:lpstr>
      <vt:lpstr>Idea: Kruskal’s Algorithm</vt:lpstr>
      <vt:lpstr>Pseudocode: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Analysis: Kruskal's Algorithm</vt:lpstr>
      <vt:lpstr>Greedy Approach</vt:lpstr>
      <vt:lpstr>So Which Is Better?</vt:lpstr>
      <vt:lpstr>Shortest Path</vt:lpstr>
      <vt:lpstr>Shortest Path</vt:lpstr>
      <vt:lpstr>Applications</vt:lpstr>
      <vt:lpstr>Shortest Path</vt:lpstr>
      <vt:lpstr>Shortest Path</vt:lpstr>
      <vt:lpstr>Negative Cycles</vt:lpstr>
      <vt:lpstr>Shortest Path Example</vt:lpstr>
      <vt:lpstr>Discussion Items</vt:lpstr>
      <vt:lpstr>Key Observation</vt:lpstr>
      <vt:lpstr>Dijkstra’s Algorithm</vt:lpstr>
      <vt:lpstr>Relaxation</vt:lpstr>
      <vt:lpstr>Dijkstra’s algorithm</vt:lpstr>
      <vt:lpstr>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Summary</vt:lpstr>
      <vt:lpstr>PowerPoint Presentation</vt:lpstr>
      <vt:lpstr>Bellman-Ford Algorithm</vt:lpstr>
      <vt:lpstr>Specialization: DAG Shortest Paths</vt:lpstr>
      <vt:lpstr>Specialization: DAG Shortest 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Part II</dc:title>
  <dc:creator>William Killian</dc:creator>
  <cp:lastModifiedBy>William Killian</cp:lastModifiedBy>
  <cp:revision>4</cp:revision>
  <dcterms:created xsi:type="dcterms:W3CDTF">2019-07-03T14:38:41Z</dcterms:created>
  <dcterms:modified xsi:type="dcterms:W3CDTF">2020-04-27T00:41:13Z</dcterms:modified>
</cp:coreProperties>
</file>