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6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324" r:id="rId10"/>
    <p:sldId id="325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317" r:id="rId22"/>
    <p:sldId id="318" r:id="rId23"/>
    <p:sldId id="319" r:id="rId24"/>
    <p:sldId id="320" r:id="rId25"/>
    <p:sldId id="321" r:id="rId26"/>
    <p:sldId id="323" r:id="rId27"/>
    <p:sldId id="333" r:id="rId28"/>
    <p:sldId id="334" r:id="rId29"/>
    <p:sldId id="335" r:id="rId30"/>
    <p:sldId id="336" r:id="rId31"/>
    <p:sldId id="337" r:id="rId32"/>
    <p:sldId id="338" r:id="rId33"/>
    <p:sldId id="339" r:id="rId34"/>
    <p:sldId id="340" r:id="rId35"/>
    <p:sldId id="341" r:id="rId36"/>
    <p:sldId id="342" r:id="rId37"/>
    <p:sldId id="343" r:id="rId38"/>
    <p:sldId id="344" r:id="rId39"/>
    <p:sldId id="345" r:id="rId40"/>
    <p:sldId id="346" r:id="rId41"/>
    <p:sldId id="347" r:id="rId42"/>
    <p:sldId id="348" r:id="rId43"/>
    <p:sldId id="349" r:id="rId44"/>
    <p:sldId id="350" r:id="rId45"/>
    <p:sldId id="351" r:id="rId46"/>
    <p:sldId id="352" r:id="rId47"/>
    <p:sldId id="353" r:id="rId48"/>
    <p:sldId id="354" r:id="rId49"/>
    <p:sldId id="355" r:id="rId50"/>
    <p:sldId id="356" r:id="rId51"/>
    <p:sldId id="357" r:id="rId52"/>
    <p:sldId id="358" r:id="rId53"/>
    <p:sldId id="359" r:id="rId54"/>
    <p:sldId id="360" r:id="rId55"/>
    <p:sldId id="361" r:id="rId56"/>
    <p:sldId id="362" r:id="rId57"/>
    <p:sldId id="363" r:id="rId58"/>
    <p:sldId id="364" r:id="rId59"/>
    <p:sldId id="328" r:id="rId60"/>
    <p:sldId id="365" r:id="rId61"/>
    <p:sldId id="366" r:id="rId6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077"/>
    <p:restoredTop sz="94694"/>
  </p:normalViewPr>
  <p:slideViewPr>
    <p:cSldViewPr snapToGrid="0" snapToObjects="1">
      <p:cViewPr varScale="1">
        <p:scale>
          <a:sx n="107" d="100"/>
          <a:sy n="107" d="100"/>
        </p:scale>
        <p:origin x="176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A503A-4770-A940-B158-AFA759631E79}" type="datetimeFigureOut">
              <a:rPr lang="en-US" smtClean="0"/>
              <a:t>7/1/19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7273A-219F-9E4B-B257-F1031CF9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85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253E8-F3AB-4FA4-B2EF-EC9A52B8ECE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603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Can’t pick up whole graph by one vertex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F253E8-F3AB-4FA4-B2EF-EC9A52B8ECE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507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3B850637-AB2D-4A45-A5C8-A493C19F06E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896345-8936-9241-B4F4-31D4B5F306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cs typeface="Arial" panose="020B0604020202020204" pitchFamily="34" charset="0"/>
              </a:rPr>
              <a:t>Tree doesn’t have cycles. Don’t want to explore vertices or edges multiple times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F91C5A6B-0E7D-9046-ADFA-417CA37FDD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4673177-20BF-F046-93EF-763072613F6B}" type="slidenum">
              <a:rPr lang="en-US" altLang="en-US" sz="1200" i="0" smtClean="0">
                <a:latin typeface="Times New Roman" panose="02020603050405020304" pitchFamily="18" charset="0"/>
              </a:rPr>
              <a:pPr/>
              <a:t>11</a:t>
            </a:fld>
            <a:endParaRPr lang="en-US" altLang="en-US" sz="1200" i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862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828FDDD2-FA0B-4A4E-B591-DF669C1A685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8D2E43DD-50CA-A941-AD6F-C0D81D4E3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FED2E421-6F5E-D34C-8859-2FDE216629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A82EE52-CA05-6641-9A44-0B5211A9D700}" type="slidenum">
              <a:rPr lang="en-US" altLang="en-US" sz="1200" i="0" smtClean="0">
                <a:latin typeface="Times New Roman" panose="02020603050405020304" pitchFamily="18" charset="0"/>
              </a:rPr>
              <a:pPr/>
              <a:t>24</a:t>
            </a:fld>
            <a:endParaRPr lang="en-US" altLang="en-US" sz="1200" i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4720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B297CE00-47D1-7942-AB40-2179A87772C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FE3DA4CA-4BC4-AF4A-9021-56649D0EFC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cs typeface="Arial" panose="020B0604020202020204" pitchFamily="34" charset="0"/>
              </a:rPr>
              <a:t>Color grey then push, and only push white vertices, so won’t push twice</a:t>
            </a: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993A0C65-A18F-0D45-A802-6E210C2C9F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20B5BCC-E81C-604D-AE4A-D0FD0DD375D6}" type="slidenum">
              <a:rPr lang="en-US" altLang="en-US" sz="1200" i="0" smtClean="0">
                <a:latin typeface="Times New Roman" panose="02020603050405020304" pitchFamily="18" charset="0"/>
              </a:rPr>
              <a:pPr/>
              <a:t>25</a:t>
            </a:fld>
            <a:endParaRPr lang="en-US" altLang="en-US" sz="1200" i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69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F921873D-E41A-B342-AF87-A194B024BF0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8395E682-AAFC-6847-AFEC-8B0960495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cs typeface="Arial" panose="020B0604020202020204" pitchFamily="34" charset="0"/>
              </a:rPr>
              <a:t>Quadratic ignores colors. </a:t>
            </a:r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E3E97800-DEB8-8243-86DA-EC860D03EE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935C49B-6286-2748-AA2B-2157A46905FA}" type="slidenum">
              <a:rPr lang="en-US" altLang="en-US" sz="1200" i="0" smtClean="0">
                <a:latin typeface="Times New Roman" panose="02020603050405020304" pitchFamily="18" charset="0"/>
              </a:rPr>
              <a:pPr/>
              <a:t>34</a:t>
            </a:fld>
            <a:endParaRPr lang="en-US" altLang="en-US" sz="1200" i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768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>
            <a:extLst>
              <a:ext uri="{FF2B5EF4-FFF2-40B4-BE49-F238E27FC236}">
                <a16:creationId xmlns:a16="http://schemas.microsoft.com/office/drawing/2014/main" id="{E1334122-77E9-4A4C-99E9-EFAEF989BC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>
            <a:extLst>
              <a:ext uri="{FF2B5EF4-FFF2-40B4-BE49-F238E27FC236}">
                <a16:creationId xmlns:a16="http://schemas.microsoft.com/office/drawing/2014/main" id="{107F42EC-3F7E-C149-92D0-64CCB9D8E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cs typeface="Arial" panose="020B0604020202020204" pitchFamily="34" charset="0"/>
              </a:rPr>
              <a:t>Once per edge</a:t>
            </a:r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C6AB4690-E3A7-B046-9053-4C2365720B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052DB41-4CA1-2A4B-86C1-F1FA55A2F36D}" type="slidenum">
              <a:rPr lang="en-US" altLang="en-US" sz="1200" i="0" smtClean="0">
                <a:latin typeface="Times New Roman" panose="02020603050405020304" pitchFamily="18" charset="0"/>
              </a:rPr>
              <a:pPr/>
              <a:t>35</a:t>
            </a:fld>
            <a:endParaRPr lang="en-US" altLang="en-US" sz="1200" i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7269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>
            <a:extLst>
              <a:ext uri="{FF2B5EF4-FFF2-40B4-BE49-F238E27FC236}">
                <a16:creationId xmlns:a16="http://schemas.microsoft.com/office/drawing/2014/main" id="{31ED470D-C2F6-3D40-9AF3-15BDF49427E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>
            <a:extLst>
              <a:ext uri="{FF2B5EF4-FFF2-40B4-BE49-F238E27FC236}">
                <a16:creationId xmlns:a16="http://schemas.microsoft.com/office/drawing/2014/main" id="{19F12314-EB10-D14F-915D-02E27AEFAA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cs typeface="Arial" panose="020B0604020202020204" pitchFamily="34" charset="0"/>
              </a:rPr>
              <a:t>b/c discovering new vertex, so haven’t been there yet</a:t>
            </a:r>
          </a:p>
        </p:txBody>
      </p:sp>
      <p:sp>
        <p:nvSpPr>
          <p:cNvPr id="58372" name="Slide Number Placeholder 3">
            <a:extLst>
              <a:ext uri="{FF2B5EF4-FFF2-40B4-BE49-F238E27FC236}">
                <a16:creationId xmlns:a16="http://schemas.microsoft.com/office/drawing/2014/main" id="{947A4F36-1B9D-4848-B8D9-85E58BC1E9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C641C17-4098-674C-BF69-7110E62C4C3F}" type="slidenum">
              <a:rPr lang="en-US" altLang="en-US" sz="1200" i="0" smtClean="0">
                <a:latin typeface="Times New Roman" panose="02020603050405020304" pitchFamily="18" charset="0"/>
              </a:rPr>
              <a:pPr/>
              <a:t>55</a:t>
            </a:fld>
            <a:endParaRPr lang="en-US" altLang="en-US" sz="1200" i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508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94C3-800C-1D4A-9A4B-092134BE306A}" type="datetimeFigureOut">
              <a:rPr lang="en-US" smtClean="0"/>
              <a:t>7/1/19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726E-9F65-A24E-9A54-CF1D5D2CF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30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94C3-800C-1D4A-9A4B-092134BE306A}" type="datetimeFigureOut">
              <a:rPr lang="en-US" smtClean="0"/>
              <a:t>7/1/19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726E-9F65-A24E-9A54-CF1D5D2CF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74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94C3-800C-1D4A-9A4B-092134BE306A}" type="datetimeFigureOut">
              <a:rPr lang="en-US" smtClean="0"/>
              <a:t>7/1/19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726E-9F65-A24E-9A54-CF1D5D2CF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22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94C3-800C-1D4A-9A4B-092134BE306A}" type="datetimeFigureOut">
              <a:rPr lang="en-US" smtClean="0"/>
              <a:t>7/1/19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726E-9F65-A24E-9A54-CF1D5D2CF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333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94C3-800C-1D4A-9A4B-092134BE306A}" type="datetimeFigureOut">
              <a:rPr lang="en-US" smtClean="0"/>
              <a:t>7/1/19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726E-9F65-A24E-9A54-CF1D5D2CF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265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94C3-800C-1D4A-9A4B-092134BE306A}" type="datetimeFigureOut">
              <a:rPr lang="en-US" smtClean="0"/>
              <a:t>7/1/19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726E-9F65-A24E-9A54-CF1D5D2CF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59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94C3-800C-1D4A-9A4B-092134BE306A}" type="datetimeFigureOut">
              <a:rPr lang="en-US" smtClean="0"/>
              <a:t>7/1/19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726E-9F65-A24E-9A54-CF1D5D2CF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589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94C3-800C-1D4A-9A4B-092134BE306A}" type="datetimeFigureOut">
              <a:rPr lang="en-US" smtClean="0"/>
              <a:t>7/1/19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726E-9F65-A24E-9A54-CF1D5D2CF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255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94C3-800C-1D4A-9A4B-092134BE306A}" type="datetimeFigureOut">
              <a:rPr lang="en-US" smtClean="0"/>
              <a:t>7/1/19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726E-9F65-A24E-9A54-CF1D5D2CF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286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94C3-800C-1D4A-9A4B-092134BE306A}" type="datetimeFigureOut">
              <a:rPr lang="en-US" smtClean="0"/>
              <a:t>7/1/19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726E-9F65-A24E-9A54-CF1D5D2CF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391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294C3-800C-1D4A-9A4B-092134BE306A}" type="datetimeFigureOut">
              <a:rPr lang="en-US" smtClean="0"/>
              <a:t>7/1/19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726E-9F65-A24E-9A54-CF1D5D2CF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22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294C3-800C-1D4A-9A4B-092134BE306A}" type="datetimeFigureOut">
              <a:rPr lang="en-US" smtClean="0"/>
              <a:t>7/1/19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2726E-9F65-A24E-9A54-CF1D5D2CF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815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wmf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.wmf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Graphs</a:t>
            </a:r>
          </a:p>
        </p:txBody>
      </p:sp>
      <p:sp>
        <p:nvSpPr>
          <p:cNvPr id="5122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Terminology and Representations</a:t>
            </a:r>
          </a:p>
          <a:p>
            <a:r>
              <a:rPr lang="en-US" altLang="en-US" dirty="0"/>
              <a:t>Breadth-First and Depth-First Search</a:t>
            </a:r>
          </a:p>
        </p:txBody>
      </p:sp>
    </p:spTree>
    <p:extLst>
      <p:ext uri="{BB962C8B-B14F-4D97-AF65-F5344CB8AC3E}">
        <p14:creationId xmlns:p14="http://schemas.microsoft.com/office/powerpoint/2010/main" val="3959590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086A30A-00C3-B44B-AB4C-668FDAC71F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Representing Graphs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25F619C-8791-E54E-A142-B6C41524D6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Assume V = {1, 2, …, </a:t>
            </a:r>
            <a:r>
              <a:rPr lang="en-US" altLang="en-US" i="1"/>
              <a:t>n</a:t>
            </a:r>
            <a:r>
              <a:rPr lang="en-US" altLang="en-US"/>
              <a:t>}</a:t>
            </a:r>
          </a:p>
          <a:p>
            <a:r>
              <a:rPr lang="en-US" altLang="en-US"/>
              <a:t>An </a:t>
            </a:r>
            <a:r>
              <a:rPr lang="en-US" altLang="en-US" i="1">
                <a:solidFill>
                  <a:schemeClr val="tx2"/>
                </a:solidFill>
              </a:rPr>
              <a:t>adjacency matrix</a:t>
            </a:r>
            <a:r>
              <a:rPr lang="en-US" altLang="en-US" i="1"/>
              <a:t> </a:t>
            </a:r>
            <a:r>
              <a:rPr lang="en-US" altLang="en-US"/>
              <a:t>represents the graph as a </a:t>
            </a:r>
            <a:r>
              <a:rPr lang="en-US" altLang="en-US" i="1"/>
              <a:t>n </a:t>
            </a:r>
            <a:r>
              <a:rPr lang="en-US" altLang="en-US"/>
              <a:t>x </a:t>
            </a:r>
            <a:r>
              <a:rPr lang="en-US" altLang="en-US" i="1"/>
              <a:t>n</a:t>
            </a:r>
            <a:r>
              <a:rPr lang="en-US" altLang="en-US"/>
              <a:t> matrix A:</a:t>
            </a:r>
          </a:p>
          <a:p>
            <a:pPr lvl="1"/>
            <a:r>
              <a:rPr lang="en-US" altLang="en-US"/>
              <a:t>A[</a:t>
            </a:r>
            <a:r>
              <a:rPr lang="en-US" altLang="en-US" i="1"/>
              <a:t>i</a:t>
            </a:r>
            <a:r>
              <a:rPr lang="en-US" altLang="en-US"/>
              <a:t>, </a:t>
            </a:r>
            <a:r>
              <a:rPr lang="en-US" altLang="en-US" i="1"/>
              <a:t>j</a:t>
            </a:r>
            <a:r>
              <a:rPr lang="en-US" altLang="en-US"/>
              <a:t>] 	= 1 if edge (</a:t>
            </a:r>
            <a:r>
              <a:rPr lang="en-US" altLang="en-US" i="1"/>
              <a:t>i</a:t>
            </a:r>
            <a:r>
              <a:rPr lang="en-US" altLang="en-US"/>
              <a:t>, </a:t>
            </a:r>
            <a:r>
              <a:rPr lang="en-US" altLang="en-US" i="1"/>
              <a:t>j</a:t>
            </a:r>
            <a:r>
              <a:rPr lang="en-US" altLang="en-US"/>
              <a:t>) </a:t>
            </a:r>
            <a:r>
              <a:rPr lang="en-US" altLang="en-US">
                <a:sym typeface="Symbol" pitchFamily="2" charset="2"/>
              </a:rPr>
              <a:t> </a:t>
            </a:r>
            <a:r>
              <a:rPr lang="en-US" altLang="en-US"/>
              <a:t>E   (or weight of edge)</a:t>
            </a:r>
            <a:br>
              <a:rPr lang="en-US" altLang="en-US"/>
            </a:br>
            <a:r>
              <a:rPr lang="en-US" altLang="en-US"/>
              <a:t>		= 0 if edge (</a:t>
            </a:r>
            <a:r>
              <a:rPr lang="en-US" altLang="en-US" i="1"/>
              <a:t>i</a:t>
            </a:r>
            <a:r>
              <a:rPr lang="en-US" altLang="en-US"/>
              <a:t>, </a:t>
            </a:r>
            <a:r>
              <a:rPr lang="en-US" altLang="en-US" i="1"/>
              <a:t>j</a:t>
            </a:r>
            <a:r>
              <a:rPr lang="en-US" altLang="en-US"/>
              <a:t>) </a:t>
            </a:r>
            <a:r>
              <a:rPr lang="en-US" altLang="en-US">
                <a:sym typeface="Symbol" pitchFamily="2" charset="2"/>
              </a:rPr>
              <a:t> E</a:t>
            </a:r>
          </a:p>
          <a:p>
            <a:pPr lvl="1"/>
            <a:r>
              <a:rPr lang="en-US" altLang="en-US">
                <a:sym typeface="Symbol" pitchFamily="2" charset="2"/>
              </a:rPr>
              <a:t>Storage requirements: O(|V|</a:t>
            </a:r>
            <a:r>
              <a:rPr lang="en-US" altLang="en-US" baseline="30000">
                <a:sym typeface="Symbol" pitchFamily="2" charset="2"/>
              </a:rPr>
              <a:t>2</a:t>
            </a:r>
            <a:r>
              <a:rPr lang="en-US" altLang="en-US">
                <a:sym typeface="Symbol" pitchFamily="2" charset="2"/>
              </a:rPr>
              <a:t>) </a:t>
            </a:r>
          </a:p>
          <a:p>
            <a:pPr lvl="2"/>
            <a:r>
              <a:rPr lang="en-US" altLang="en-US">
                <a:sym typeface="Symbol" pitchFamily="2" charset="2"/>
              </a:rPr>
              <a:t>A dense representation</a:t>
            </a:r>
          </a:p>
          <a:p>
            <a:r>
              <a:rPr lang="en-US" altLang="en-US">
                <a:sym typeface="Symbol" pitchFamily="2" charset="2"/>
              </a:rPr>
              <a:t>An </a:t>
            </a:r>
            <a:r>
              <a:rPr lang="en-US" altLang="en-US" i="1">
                <a:solidFill>
                  <a:schemeClr val="tx2"/>
                </a:solidFill>
                <a:sym typeface="Symbol" pitchFamily="2" charset="2"/>
              </a:rPr>
              <a:t>adjacency list</a:t>
            </a:r>
            <a:r>
              <a:rPr lang="en-US" altLang="en-US">
                <a:sym typeface="Symbol" pitchFamily="2" charset="2"/>
              </a:rPr>
              <a:t> represents the graph as </a:t>
            </a:r>
            <a:r>
              <a:rPr lang="en-US" altLang="en-US" i="1">
                <a:sym typeface="Symbol" pitchFamily="2" charset="2"/>
              </a:rPr>
              <a:t>n</a:t>
            </a:r>
            <a:r>
              <a:rPr lang="en-US" altLang="en-US">
                <a:sym typeface="Symbol" pitchFamily="2" charset="2"/>
              </a:rPr>
              <a:t> lists of adjacent vertices</a:t>
            </a:r>
          </a:p>
          <a:p>
            <a:pPr lvl="1"/>
            <a:r>
              <a:rPr lang="en-US" altLang="en-US">
                <a:sym typeface="Symbol" pitchFamily="2" charset="2"/>
              </a:rPr>
              <a:t>Storage requirements: O(|V| + |E|)</a:t>
            </a:r>
          </a:p>
        </p:txBody>
      </p:sp>
    </p:spTree>
    <p:extLst>
      <p:ext uri="{BB962C8B-B14F-4D97-AF65-F5344CB8AC3E}">
        <p14:creationId xmlns:p14="http://schemas.microsoft.com/office/powerpoint/2010/main" val="3118986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BCE2975-5C5A-1749-A350-D91F521C30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ym typeface="Symbol" pitchFamily="2" charset="2"/>
              </a:rPr>
              <a:t>Graph Searching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7C07F2B-0539-6B4D-8916-597AC48E89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Given: G = (V, E), </a:t>
            </a:r>
            <a:r>
              <a:rPr lang="en-US" altLang="en-US" i="1">
                <a:solidFill>
                  <a:srgbClr val="7030A0"/>
                </a:solidFill>
              </a:rPr>
              <a:t>directed</a:t>
            </a:r>
            <a:r>
              <a:rPr lang="en-US" altLang="en-US"/>
              <a:t> or </a:t>
            </a:r>
            <a:r>
              <a:rPr lang="en-US" altLang="en-US" i="1">
                <a:solidFill>
                  <a:srgbClr val="7030A0"/>
                </a:solidFill>
              </a:rPr>
              <a:t>undirected</a:t>
            </a:r>
          </a:p>
          <a:p>
            <a:endParaRPr lang="en-US" altLang="en-US"/>
          </a:p>
          <a:p>
            <a:r>
              <a:rPr lang="en-US" altLang="en-US"/>
              <a:t>Methodically explore every </a:t>
            </a:r>
            <a:r>
              <a:rPr lang="en-US" altLang="en-US" i="1">
                <a:solidFill>
                  <a:srgbClr val="7030A0"/>
                </a:solidFill>
              </a:rPr>
              <a:t>vertex</a:t>
            </a:r>
            <a:r>
              <a:rPr lang="en-US" altLang="en-US"/>
              <a:t> and </a:t>
            </a:r>
            <a:r>
              <a:rPr lang="en-US" altLang="en-US" i="1">
                <a:solidFill>
                  <a:srgbClr val="7030A0"/>
                </a:solidFill>
              </a:rPr>
              <a:t>edge</a:t>
            </a:r>
          </a:p>
          <a:p>
            <a:endParaRPr lang="en-US" altLang="en-US"/>
          </a:p>
          <a:p>
            <a:r>
              <a:rPr lang="en-US" altLang="en-US"/>
              <a:t>Ultimately: build a tree on the graph</a:t>
            </a:r>
          </a:p>
          <a:p>
            <a:pPr lvl="1"/>
            <a:r>
              <a:rPr lang="en-US" altLang="en-US"/>
              <a:t>Pick a vertex as the root (origin of search)</a:t>
            </a:r>
          </a:p>
          <a:p>
            <a:pPr lvl="1"/>
            <a:r>
              <a:rPr lang="en-US" altLang="en-US"/>
              <a:t>Choose certain edges to produce a tree</a:t>
            </a:r>
          </a:p>
          <a:p>
            <a:pPr lvl="1"/>
            <a:r>
              <a:rPr lang="en-US" altLang="en-US"/>
              <a:t>Note: might build a </a:t>
            </a:r>
            <a:r>
              <a:rPr lang="en-US" altLang="en-US" i="1">
                <a:solidFill>
                  <a:schemeClr val="tx2"/>
                </a:solidFill>
              </a:rPr>
              <a:t>forest</a:t>
            </a:r>
            <a:r>
              <a:rPr lang="en-US" altLang="en-US"/>
              <a:t> if graph is not connected</a:t>
            </a:r>
          </a:p>
        </p:txBody>
      </p:sp>
    </p:spTree>
    <p:extLst>
      <p:ext uri="{BB962C8B-B14F-4D97-AF65-F5344CB8AC3E}">
        <p14:creationId xmlns:p14="http://schemas.microsoft.com/office/powerpoint/2010/main" val="2117502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C5B5D67-2B11-2B48-A58F-090CDF7983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Breadth-First Search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592E77D-C3D0-B943-A88E-FE7CD2635E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“</a:t>
            </a:r>
            <a:r>
              <a:rPr lang="en-US" altLang="ja-JP"/>
              <a:t>Explore</a:t>
            </a:r>
            <a:r>
              <a:rPr lang="ja-JP" altLang="en-US"/>
              <a:t>”</a:t>
            </a:r>
            <a:r>
              <a:rPr lang="en-US" altLang="ja-JP"/>
              <a:t> a graph, turning it into a tree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A </a:t>
            </a:r>
            <a:r>
              <a:rPr lang="en-US" altLang="en-US" i="1">
                <a:solidFill>
                  <a:schemeClr val="tx2"/>
                </a:solidFill>
              </a:rPr>
              <a:t>source vertex</a:t>
            </a:r>
            <a:r>
              <a:rPr lang="en-US" altLang="en-US"/>
              <a:t> will be the root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Expand frontier of explored vertices across the </a:t>
            </a:r>
            <a:r>
              <a:rPr lang="en-US" altLang="en-US" i="1">
                <a:solidFill>
                  <a:schemeClr val="tx2"/>
                </a:solidFill>
              </a:rPr>
              <a:t>breadth</a:t>
            </a:r>
            <a:r>
              <a:rPr lang="en-US" altLang="en-US"/>
              <a:t> of the frontier</a:t>
            </a:r>
          </a:p>
          <a:p>
            <a:pPr lvl="1"/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0866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F5C56CA-A06C-A649-9F4C-F369D81192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Breadth-First Search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F0DB32F-09C0-524D-8E26-05F6646A8A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343400"/>
          </a:xfrm>
        </p:spPr>
        <p:txBody>
          <a:bodyPr/>
          <a:lstStyle/>
          <a:p>
            <a:r>
              <a:rPr lang="en-US" altLang="en-US"/>
              <a:t>Use vertex </a:t>
            </a:r>
            <a:r>
              <a:rPr lang="ja-JP" altLang="en-US"/>
              <a:t>“</a:t>
            </a:r>
            <a:r>
              <a:rPr lang="en-US" altLang="ja-JP"/>
              <a:t>colors</a:t>
            </a:r>
            <a:r>
              <a:rPr lang="ja-JP" altLang="en-US"/>
              <a:t>”</a:t>
            </a:r>
            <a:r>
              <a:rPr lang="en-US" altLang="ja-JP"/>
              <a:t> to guide the algorithm</a:t>
            </a:r>
          </a:p>
          <a:p>
            <a:pPr lvl="1"/>
            <a:r>
              <a:rPr lang="en-US" altLang="en-US"/>
              <a:t>White – undiscovered</a:t>
            </a:r>
          </a:p>
          <a:p>
            <a:pPr lvl="2"/>
            <a:endParaRPr lang="en-US" altLang="en-US"/>
          </a:p>
          <a:p>
            <a:pPr lvl="1"/>
            <a:r>
              <a:rPr lang="en-US" altLang="en-US"/>
              <a:t>Grey – discovered but not fully explored</a:t>
            </a:r>
          </a:p>
          <a:p>
            <a:pPr lvl="2"/>
            <a:endParaRPr lang="en-US" altLang="en-US"/>
          </a:p>
          <a:p>
            <a:pPr lvl="1"/>
            <a:r>
              <a:rPr lang="en-US" altLang="en-US"/>
              <a:t>Black – discovered and fully explored</a:t>
            </a:r>
          </a:p>
          <a:p>
            <a:pPr lvl="2"/>
            <a:r>
              <a:rPr lang="en-US" altLang="en-US"/>
              <a:t>Adjacent only to black and grey vertices</a:t>
            </a:r>
          </a:p>
          <a:p>
            <a:pPr lvl="2"/>
            <a:r>
              <a:rPr lang="en-US" altLang="en-US"/>
              <a:t>Fully explored 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>
                <a:sym typeface="Wingdings" pitchFamily="2" charset="2"/>
              </a:rPr>
              <a:t> adjacency list fully processed</a:t>
            </a:r>
            <a:endParaRPr lang="en-US" altLang="en-US"/>
          </a:p>
          <a:p>
            <a:r>
              <a:rPr lang="en-US" altLang="en-US"/>
              <a:t>Explore vertices by scanning adjacency list of grey vertices</a:t>
            </a:r>
          </a:p>
        </p:txBody>
      </p:sp>
    </p:spTree>
    <p:extLst>
      <p:ext uri="{BB962C8B-B14F-4D97-AF65-F5344CB8AC3E}">
        <p14:creationId xmlns:p14="http://schemas.microsoft.com/office/powerpoint/2010/main" val="58852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323E9B2-04C4-FA41-ACF0-3B03FF66A5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Breadth-First Search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CB53DB2-5A27-964B-BFFC-80D4C82206E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BFS(G, s) {		 </a:t>
            </a:r>
          </a:p>
          <a:p>
            <a:pPr>
              <a:lnSpc>
                <a:spcPct val="80000"/>
              </a:lnSpc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initializeVertices ();</a:t>
            </a:r>
          </a:p>
          <a:p>
            <a:pPr>
              <a:lnSpc>
                <a:spcPct val="80000"/>
              </a:lnSpc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//   (For each v) [ v-&gt;color = WHITE; v-&gt;d = INF ]</a:t>
            </a:r>
          </a:p>
          <a:p>
            <a:pPr>
              <a:lnSpc>
                <a:spcPct val="80000"/>
              </a:lnSpc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s-&gt;color = GREY; s-&gt;d = 0</a:t>
            </a:r>
          </a:p>
          <a:p>
            <a:pPr>
              <a:lnSpc>
                <a:spcPct val="80000"/>
              </a:lnSpc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</a:t>
            </a:r>
            <a:r>
              <a:rPr lang="en-US" altLang="en-US" sz="1800" b="1">
                <a:solidFill>
                  <a:srgbClr val="7030A0"/>
                </a:solidFill>
                <a:latin typeface="Courier New" panose="02070309020205020404" pitchFamily="49" charset="0"/>
              </a:rPr>
              <a:t>Q</a:t>
            </a:r>
            <a:r>
              <a:rPr lang="en-US" altLang="en-US" sz="1800" b="1">
                <a:latin typeface="Courier New" panose="02070309020205020404" pitchFamily="49" charset="0"/>
              </a:rPr>
              <a:t> = { s };	</a:t>
            </a:r>
            <a:r>
              <a:rPr lang="en-US" altLang="en-US" sz="1800" b="1" i="1">
                <a:latin typeface="Courier New" panose="02070309020205020404" pitchFamily="49" charset="0"/>
              </a:rPr>
              <a:t>// Initialize queue with just s</a:t>
            </a:r>
          </a:p>
          <a:p>
            <a:pPr>
              <a:lnSpc>
                <a:spcPct val="80000"/>
              </a:lnSpc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while (Q not empty) {    </a:t>
            </a:r>
          </a:p>
          <a:p>
            <a:pPr>
              <a:lnSpc>
                <a:spcPct val="80000"/>
              </a:lnSpc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    u = Pop(Q); </a:t>
            </a:r>
          </a:p>
          <a:p>
            <a:pPr>
              <a:lnSpc>
                <a:spcPct val="80000"/>
              </a:lnSpc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    for each v </a:t>
            </a: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 u-&gt;Adj[] {</a:t>
            </a:r>
          </a:p>
          <a:p>
            <a:pPr>
              <a:lnSpc>
                <a:spcPct val="80000"/>
              </a:lnSpc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      if (v-&gt;color == WHITE)</a:t>
            </a:r>
          </a:p>
          <a:p>
            <a:pPr>
              <a:lnSpc>
                <a:spcPct val="80000"/>
              </a:lnSpc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          v-&gt;color = GREY;</a:t>
            </a:r>
          </a:p>
          <a:p>
            <a:pPr>
              <a:lnSpc>
                <a:spcPct val="80000"/>
              </a:lnSpc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          v-&gt;d = u-&gt;d + 1;</a:t>
            </a:r>
          </a:p>
          <a:p>
            <a:pPr>
              <a:lnSpc>
                <a:spcPct val="80000"/>
              </a:lnSpc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          v-&gt;p = u;</a:t>
            </a:r>
          </a:p>
          <a:p>
            <a:pPr>
              <a:lnSpc>
                <a:spcPct val="80000"/>
              </a:lnSpc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          Push(Q, v);</a:t>
            </a:r>
          </a:p>
          <a:p>
            <a:pPr>
              <a:lnSpc>
                <a:spcPct val="80000"/>
              </a:lnSpc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  }</a:t>
            </a:r>
          </a:p>
          <a:p>
            <a:pPr>
              <a:lnSpc>
                <a:spcPct val="80000"/>
              </a:lnSpc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  u-&gt;color = BLACK;</a:t>
            </a:r>
          </a:p>
          <a:p>
            <a:pPr>
              <a:lnSpc>
                <a:spcPct val="80000"/>
              </a:lnSpc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}</a:t>
            </a:r>
          </a:p>
          <a:p>
            <a:pPr>
              <a:lnSpc>
                <a:spcPct val="80000"/>
              </a:lnSpc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}</a:t>
            </a:r>
            <a:endParaRPr lang="en-US" altLang="en-US" sz="1800" b="1">
              <a:latin typeface="Courier New" panose="02070309020205020404" pitchFamily="49" charset="0"/>
            </a:endParaRPr>
          </a:p>
        </p:txBody>
      </p:sp>
      <p:sp>
        <p:nvSpPr>
          <p:cNvPr id="1172484" name="Text Box 4">
            <a:extLst>
              <a:ext uri="{FF2B5EF4-FFF2-40B4-BE49-F238E27FC236}">
                <a16:creationId xmlns:a16="http://schemas.microsoft.com/office/drawing/2014/main" id="{E4E5F462-CA8A-8340-9285-5C112EE4A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511675"/>
            <a:ext cx="3200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accent1"/>
                </a:solidFill>
              </a:rPr>
              <a:t>What does </a:t>
            </a:r>
            <a:r>
              <a:rPr lang="en-US" altLang="en-US" sz="2000" b="1" i="0">
                <a:solidFill>
                  <a:schemeClr val="accent1"/>
                </a:solidFill>
                <a:latin typeface="Courier New" panose="02070309020205020404" pitchFamily="49" charset="0"/>
              </a:rPr>
              <a:t>v-&gt;p </a:t>
            </a:r>
            <a:r>
              <a:rPr lang="en-US" altLang="en-US" sz="2000" b="1">
                <a:solidFill>
                  <a:schemeClr val="accent1"/>
                </a:solidFill>
              </a:rPr>
              <a:t>represent?</a:t>
            </a:r>
          </a:p>
        </p:txBody>
      </p:sp>
      <p:sp>
        <p:nvSpPr>
          <p:cNvPr id="1172485" name="Text Box 5">
            <a:extLst>
              <a:ext uri="{FF2B5EF4-FFF2-40B4-BE49-F238E27FC236}">
                <a16:creationId xmlns:a16="http://schemas.microsoft.com/office/drawing/2014/main" id="{45EC6021-F812-6248-8A3E-0CA757BA9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6700" y="4157663"/>
            <a:ext cx="3200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accent1"/>
                </a:solidFill>
              </a:rPr>
              <a:t>What does </a:t>
            </a:r>
            <a:r>
              <a:rPr lang="en-US" altLang="en-US" sz="2000" b="1" i="0">
                <a:solidFill>
                  <a:schemeClr val="accent1"/>
                </a:solidFill>
                <a:latin typeface="Courier New" panose="02070309020205020404" pitchFamily="49" charset="0"/>
              </a:rPr>
              <a:t>v-&gt;d </a:t>
            </a:r>
            <a:r>
              <a:rPr lang="en-US" altLang="en-US" sz="2000" b="1">
                <a:solidFill>
                  <a:schemeClr val="accent1"/>
                </a:solidFill>
              </a:rPr>
              <a:t>represent?</a:t>
            </a:r>
          </a:p>
        </p:txBody>
      </p:sp>
    </p:spTree>
    <p:extLst>
      <p:ext uri="{BB962C8B-B14F-4D97-AF65-F5344CB8AC3E}">
        <p14:creationId xmlns:p14="http://schemas.microsoft.com/office/powerpoint/2010/main" val="12981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2484" grpId="0" autoUpdateAnimBg="0"/>
      <p:bldP spid="117248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F0D8B81-B797-A340-98F0-AC452149E4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Breadth-First Search: Example</a:t>
            </a:r>
          </a:p>
        </p:txBody>
      </p:sp>
      <p:sp>
        <p:nvSpPr>
          <p:cNvPr id="12291" name="Oval 3">
            <a:extLst>
              <a:ext uri="{FF2B5EF4-FFF2-40B4-BE49-F238E27FC236}">
                <a16:creationId xmlns:a16="http://schemas.microsoft.com/office/drawing/2014/main" id="{0756ADC5-AA48-BF45-9042-F45AE68BB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133600"/>
            <a:ext cx="762000" cy="762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</a:t>
            </a:r>
            <a:endParaRPr lang="en-US" altLang="en-US" sz="4000" i="0">
              <a:solidFill>
                <a:schemeClr val="accent1"/>
              </a:solidFill>
            </a:endParaRPr>
          </a:p>
        </p:txBody>
      </p:sp>
      <p:sp>
        <p:nvSpPr>
          <p:cNvPr id="12292" name="Oval 4">
            <a:extLst>
              <a:ext uri="{FF2B5EF4-FFF2-40B4-BE49-F238E27FC236}">
                <a16:creationId xmlns:a16="http://schemas.microsoft.com/office/drawing/2014/main" id="{C2F2690C-434C-EA4F-AE80-E14818ABE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657600"/>
            <a:ext cx="762000" cy="762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2293" name="Oval 5">
            <a:extLst>
              <a:ext uri="{FF2B5EF4-FFF2-40B4-BE49-F238E27FC236}">
                <a16:creationId xmlns:a16="http://schemas.microsoft.com/office/drawing/2014/main" id="{9500BCEB-58E0-794F-8B7B-E79719E37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133600"/>
            <a:ext cx="762000" cy="762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2294" name="Oval 6">
            <a:extLst>
              <a:ext uri="{FF2B5EF4-FFF2-40B4-BE49-F238E27FC236}">
                <a16:creationId xmlns:a16="http://schemas.microsoft.com/office/drawing/2014/main" id="{ECC1583F-B5E3-7E41-B1CC-54B449CCF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657600"/>
            <a:ext cx="762000" cy="762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2295" name="Oval 7">
            <a:extLst>
              <a:ext uri="{FF2B5EF4-FFF2-40B4-BE49-F238E27FC236}">
                <a16:creationId xmlns:a16="http://schemas.microsoft.com/office/drawing/2014/main" id="{44B2ECB0-E17A-9149-9EBD-FFCF02B79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133600"/>
            <a:ext cx="762000" cy="762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2296" name="Oval 8">
            <a:extLst>
              <a:ext uri="{FF2B5EF4-FFF2-40B4-BE49-F238E27FC236}">
                <a16:creationId xmlns:a16="http://schemas.microsoft.com/office/drawing/2014/main" id="{80111227-68D3-B94C-83C5-D37CD420E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657600"/>
            <a:ext cx="762000" cy="762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2297" name="Oval 9">
            <a:extLst>
              <a:ext uri="{FF2B5EF4-FFF2-40B4-BE49-F238E27FC236}">
                <a16:creationId xmlns:a16="http://schemas.microsoft.com/office/drawing/2014/main" id="{6410B419-480A-E848-9945-3E6857ED2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133600"/>
            <a:ext cx="762000" cy="762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2298" name="Oval 10">
            <a:extLst>
              <a:ext uri="{FF2B5EF4-FFF2-40B4-BE49-F238E27FC236}">
                <a16:creationId xmlns:a16="http://schemas.microsoft.com/office/drawing/2014/main" id="{96D816B6-8A25-A240-AE1F-EF9F371EA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657600"/>
            <a:ext cx="762000" cy="762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2299" name="Text Box 11">
            <a:extLst>
              <a:ext uri="{FF2B5EF4-FFF2-40B4-BE49-F238E27FC236}">
                <a16:creationId xmlns:a16="http://schemas.microsoft.com/office/drawing/2014/main" id="{082BF97C-6967-7441-8016-F6065B6E1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2713" y="1676400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r</a:t>
            </a:r>
          </a:p>
        </p:txBody>
      </p:sp>
      <p:sp>
        <p:nvSpPr>
          <p:cNvPr id="12300" name="Text Box 12">
            <a:extLst>
              <a:ext uri="{FF2B5EF4-FFF2-40B4-BE49-F238E27FC236}">
                <a16:creationId xmlns:a16="http://schemas.microsoft.com/office/drawing/2014/main" id="{0FE011F8-40E2-BD45-BF5C-45BF11D4D7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676400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s</a:t>
            </a:r>
          </a:p>
        </p:txBody>
      </p:sp>
      <p:sp>
        <p:nvSpPr>
          <p:cNvPr id="12301" name="Text Box 13">
            <a:extLst>
              <a:ext uri="{FF2B5EF4-FFF2-40B4-BE49-F238E27FC236}">
                <a16:creationId xmlns:a16="http://schemas.microsoft.com/office/drawing/2014/main" id="{24318981-4ECD-B645-8FCB-0C4FD4CC0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9575" y="1676400"/>
            <a:ext cx="25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t</a:t>
            </a:r>
          </a:p>
        </p:txBody>
      </p:sp>
      <p:sp>
        <p:nvSpPr>
          <p:cNvPr id="12302" name="Text Box 14">
            <a:extLst>
              <a:ext uri="{FF2B5EF4-FFF2-40B4-BE49-F238E27FC236}">
                <a16:creationId xmlns:a16="http://schemas.microsoft.com/office/drawing/2014/main" id="{D268896B-160D-6E49-886B-E3E713096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0938" y="1676400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u</a:t>
            </a:r>
          </a:p>
        </p:txBody>
      </p:sp>
      <p:sp>
        <p:nvSpPr>
          <p:cNvPr id="12303" name="Text Box 15">
            <a:extLst>
              <a:ext uri="{FF2B5EF4-FFF2-40B4-BE49-F238E27FC236}">
                <a16:creationId xmlns:a16="http://schemas.microsoft.com/office/drawing/2014/main" id="{5CA945A5-345E-374A-B2A0-D47BB2B73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250" y="4419600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v</a:t>
            </a:r>
          </a:p>
        </p:txBody>
      </p:sp>
      <p:sp>
        <p:nvSpPr>
          <p:cNvPr id="12304" name="Text Box 16">
            <a:extLst>
              <a:ext uri="{FF2B5EF4-FFF2-40B4-BE49-F238E27FC236}">
                <a16:creationId xmlns:a16="http://schemas.microsoft.com/office/drawing/2014/main" id="{4C7CA897-867C-A54C-A976-C3B8D93F5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6300" y="4419600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w</a:t>
            </a:r>
          </a:p>
        </p:txBody>
      </p:sp>
      <p:sp>
        <p:nvSpPr>
          <p:cNvPr id="12305" name="Text Box 17">
            <a:extLst>
              <a:ext uri="{FF2B5EF4-FFF2-40B4-BE49-F238E27FC236}">
                <a16:creationId xmlns:a16="http://schemas.microsoft.com/office/drawing/2014/main" id="{93D1A8E4-0423-2549-8E24-7E4A4D7AF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6563" y="4419600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x</a:t>
            </a:r>
          </a:p>
        </p:txBody>
      </p:sp>
      <p:sp>
        <p:nvSpPr>
          <p:cNvPr id="12306" name="Text Box 18">
            <a:extLst>
              <a:ext uri="{FF2B5EF4-FFF2-40B4-BE49-F238E27FC236}">
                <a16:creationId xmlns:a16="http://schemas.microsoft.com/office/drawing/2014/main" id="{7CC1EADE-666E-BF41-A0BC-6A631602C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125" y="4419600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y</a:t>
            </a:r>
          </a:p>
        </p:txBody>
      </p:sp>
      <p:cxnSp>
        <p:nvCxnSpPr>
          <p:cNvPr id="12307" name="AutoShape 19">
            <a:extLst>
              <a:ext uri="{FF2B5EF4-FFF2-40B4-BE49-F238E27FC236}">
                <a16:creationId xmlns:a16="http://schemas.microsoft.com/office/drawing/2014/main" id="{5EB4CA90-C934-724F-9BC8-5747F0BC030D}"/>
              </a:ext>
            </a:extLst>
          </p:cNvPr>
          <p:cNvCxnSpPr>
            <a:cxnSpLocks noChangeShapeType="1"/>
            <a:stCxn id="12292" idx="0"/>
            <a:endCxn id="12291" idx="4"/>
          </p:cNvCxnSpPr>
          <p:nvPr/>
        </p:nvCxnSpPr>
        <p:spPr bwMode="auto">
          <a:xfrm flipV="1">
            <a:off x="1524000" y="2909888"/>
            <a:ext cx="0" cy="733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8" name="AutoShape 20">
            <a:extLst>
              <a:ext uri="{FF2B5EF4-FFF2-40B4-BE49-F238E27FC236}">
                <a16:creationId xmlns:a16="http://schemas.microsoft.com/office/drawing/2014/main" id="{49D37E05-4FE1-044C-9529-775750F1F991}"/>
              </a:ext>
            </a:extLst>
          </p:cNvPr>
          <p:cNvCxnSpPr>
            <a:cxnSpLocks noChangeShapeType="1"/>
            <a:stCxn id="12291" idx="6"/>
            <a:endCxn id="12293" idx="2"/>
          </p:cNvCxnSpPr>
          <p:nvPr/>
        </p:nvCxnSpPr>
        <p:spPr bwMode="auto">
          <a:xfrm>
            <a:off x="1919288" y="2514600"/>
            <a:ext cx="12668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9" name="AutoShape 21">
            <a:extLst>
              <a:ext uri="{FF2B5EF4-FFF2-40B4-BE49-F238E27FC236}">
                <a16:creationId xmlns:a16="http://schemas.microsoft.com/office/drawing/2014/main" id="{8EE76D82-BBBC-B04C-9D3F-F61392257322}"/>
              </a:ext>
            </a:extLst>
          </p:cNvPr>
          <p:cNvCxnSpPr>
            <a:cxnSpLocks noChangeShapeType="1"/>
            <a:stCxn id="12293" idx="4"/>
            <a:endCxn id="12294" idx="0"/>
          </p:cNvCxnSpPr>
          <p:nvPr/>
        </p:nvCxnSpPr>
        <p:spPr bwMode="auto">
          <a:xfrm>
            <a:off x="3581400" y="2909888"/>
            <a:ext cx="0" cy="733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10" name="AutoShape 22">
            <a:extLst>
              <a:ext uri="{FF2B5EF4-FFF2-40B4-BE49-F238E27FC236}">
                <a16:creationId xmlns:a16="http://schemas.microsoft.com/office/drawing/2014/main" id="{2104544E-F14D-D64E-A665-A9054C8CA078}"/>
              </a:ext>
            </a:extLst>
          </p:cNvPr>
          <p:cNvCxnSpPr>
            <a:cxnSpLocks noChangeShapeType="1"/>
            <a:stCxn id="12294" idx="7"/>
            <a:endCxn id="12295" idx="3"/>
          </p:cNvCxnSpPr>
          <p:nvPr/>
        </p:nvCxnSpPr>
        <p:spPr bwMode="auto">
          <a:xfrm flipV="1">
            <a:off x="3851275" y="2798763"/>
            <a:ext cx="1517650" cy="9556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11" name="AutoShape 23">
            <a:extLst>
              <a:ext uri="{FF2B5EF4-FFF2-40B4-BE49-F238E27FC236}">
                <a16:creationId xmlns:a16="http://schemas.microsoft.com/office/drawing/2014/main" id="{E3D141D5-E384-1D47-B454-EE8B1946E803}"/>
              </a:ext>
            </a:extLst>
          </p:cNvPr>
          <p:cNvCxnSpPr>
            <a:cxnSpLocks noChangeShapeType="1"/>
            <a:stCxn id="12294" idx="6"/>
            <a:endCxn id="12296" idx="2"/>
          </p:cNvCxnSpPr>
          <p:nvPr/>
        </p:nvCxnSpPr>
        <p:spPr bwMode="auto">
          <a:xfrm>
            <a:off x="3976688" y="4038600"/>
            <a:ext cx="12668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12" name="AutoShape 24">
            <a:extLst>
              <a:ext uri="{FF2B5EF4-FFF2-40B4-BE49-F238E27FC236}">
                <a16:creationId xmlns:a16="http://schemas.microsoft.com/office/drawing/2014/main" id="{9CB412DD-AE03-2B44-8AF5-E4CA1F39AC72}"/>
              </a:ext>
            </a:extLst>
          </p:cNvPr>
          <p:cNvCxnSpPr>
            <a:cxnSpLocks noChangeShapeType="1"/>
            <a:stCxn id="12296" idx="0"/>
            <a:endCxn id="12295" idx="4"/>
          </p:cNvCxnSpPr>
          <p:nvPr/>
        </p:nvCxnSpPr>
        <p:spPr bwMode="auto">
          <a:xfrm flipV="1">
            <a:off x="5638800" y="2909888"/>
            <a:ext cx="0" cy="733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13" name="AutoShape 25">
            <a:extLst>
              <a:ext uri="{FF2B5EF4-FFF2-40B4-BE49-F238E27FC236}">
                <a16:creationId xmlns:a16="http://schemas.microsoft.com/office/drawing/2014/main" id="{723AD94E-CC93-444E-8C27-445F2B73C617}"/>
              </a:ext>
            </a:extLst>
          </p:cNvPr>
          <p:cNvCxnSpPr>
            <a:cxnSpLocks noChangeShapeType="1"/>
            <a:stCxn id="12295" idx="6"/>
            <a:endCxn id="12297" idx="2"/>
          </p:cNvCxnSpPr>
          <p:nvPr/>
        </p:nvCxnSpPr>
        <p:spPr bwMode="auto">
          <a:xfrm>
            <a:off x="6034088" y="2514600"/>
            <a:ext cx="12668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14" name="AutoShape 26">
            <a:extLst>
              <a:ext uri="{FF2B5EF4-FFF2-40B4-BE49-F238E27FC236}">
                <a16:creationId xmlns:a16="http://schemas.microsoft.com/office/drawing/2014/main" id="{C2782A43-8FCA-CF45-BB88-06144D4C2AA1}"/>
              </a:ext>
            </a:extLst>
          </p:cNvPr>
          <p:cNvCxnSpPr>
            <a:cxnSpLocks noChangeShapeType="1"/>
            <a:stCxn id="12296" idx="6"/>
            <a:endCxn id="12298" idx="2"/>
          </p:cNvCxnSpPr>
          <p:nvPr/>
        </p:nvCxnSpPr>
        <p:spPr bwMode="auto">
          <a:xfrm>
            <a:off x="6034088" y="4038600"/>
            <a:ext cx="12668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15" name="AutoShape 27">
            <a:extLst>
              <a:ext uri="{FF2B5EF4-FFF2-40B4-BE49-F238E27FC236}">
                <a16:creationId xmlns:a16="http://schemas.microsoft.com/office/drawing/2014/main" id="{54028B83-B396-FD46-9DF4-979242099D30}"/>
              </a:ext>
            </a:extLst>
          </p:cNvPr>
          <p:cNvCxnSpPr>
            <a:cxnSpLocks noChangeShapeType="1"/>
            <a:stCxn id="12298" idx="0"/>
            <a:endCxn id="12297" idx="4"/>
          </p:cNvCxnSpPr>
          <p:nvPr/>
        </p:nvCxnSpPr>
        <p:spPr bwMode="auto">
          <a:xfrm flipV="1">
            <a:off x="7696200" y="2909888"/>
            <a:ext cx="0" cy="733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2316" name="Group 27">
            <a:extLst>
              <a:ext uri="{FF2B5EF4-FFF2-40B4-BE49-F238E27FC236}">
                <a16:creationId xmlns:a16="http://schemas.microsoft.com/office/drawing/2014/main" id="{E36E0A49-D45A-8845-ABD6-E36BC1C3EA5D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5000625"/>
            <a:ext cx="2590800" cy="1597025"/>
            <a:chOff x="5715000" y="5001161"/>
            <a:chExt cx="2590800" cy="1596455"/>
          </a:xfrm>
        </p:grpSpPr>
        <p:sp>
          <p:nvSpPr>
            <p:cNvPr id="12318" name="TextBox 28">
              <a:extLst>
                <a:ext uri="{FF2B5EF4-FFF2-40B4-BE49-F238E27FC236}">
                  <a16:creationId xmlns:a16="http://schemas.microsoft.com/office/drawing/2014/main" id="{9A0E60DA-DB97-EE4A-8C96-DF1E0C44A9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5000" y="5001161"/>
              <a:ext cx="1219200" cy="1568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●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85000"/>
                <a:buFont typeface="Times New Roman" panose="02020603050405020304" pitchFamily="18" charset="0"/>
                <a:buChar char="■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○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s: w r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r: s v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v: r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w: t x s</a:t>
              </a:r>
            </a:p>
          </p:txBody>
        </p:sp>
        <p:sp>
          <p:nvSpPr>
            <p:cNvPr id="12319" name="TextBox 29">
              <a:extLst>
                <a:ext uri="{FF2B5EF4-FFF2-40B4-BE49-F238E27FC236}">
                  <a16:creationId xmlns:a16="http://schemas.microsoft.com/office/drawing/2014/main" id="{263ADF29-47C8-9B40-A558-4564B166C8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34200" y="5029200"/>
              <a:ext cx="1371600" cy="1568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●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85000"/>
                <a:buFont typeface="Times New Roman" panose="02020603050405020304" pitchFamily="18" charset="0"/>
                <a:buChar char="■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○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t: w x u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x: w t y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u: t y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y: x u</a:t>
              </a:r>
            </a:p>
          </p:txBody>
        </p:sp>
      </p:grpSp>
      <p:sp>
        <p:nvSpPr>
          <p:cNvPr id="12317" name="TextBox 1">
            <a:extLst>
              <a:ext uri="{FF2B5EF4-FFF2-40B4-BE49-F238E27FC236}">
                <a16:creationId xmlns:a16="http://schemas.microsoft.com/office/drawing/2014/main" id="{5B3EF870-1939-8C4D-9728-FA154BE57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3775" y="5105400"/>
            <a:ext cx="2200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Adjacency Lists</a:t>
            </a:r>
          </a:p>
        </p:txBody>
      </p:sp>
    </p:spTree>
    <p:extLst>
      <p:ext uri="{BB962C8B-B14F-4D97-AF65-F5344CB8AC3E}">
        <p14:creationId xmlns:p14="http://schemas.microsoft.com/office/powerpoint/2010/main" val="1442215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AF12856-358F-3848-B17F-C5B6926F8D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Breadth-First Search: Example</a:t>
            </a:r>
          </a:p>
        </p:txBody>
      </p:sp>
      <p:sp>
        <p:nvSpPr>
          <p:cNvPr id="13315" name="Oval 3">
            <a:extLst>
              <a:ext uri="{FF2B5EF4-FFF2-40B4-BE49-F238E27FC236}">
                <a16:creationId xmlns:a16="http://schemas.microsoft.com/office/drawing/2014/main" id="{EB5CFC89-B9EA-8146-B11A-107E76C47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133600"/>
            <a:ext cx="762000" cy="762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</a:t>
            </a:r>
            <a:endParaRPr lang="en-US" altLang="en-US" sz="4000" i="0">
              <a:solidFill>
                <a:schemeClr val="accent1"/>
              </a:solidFill>
            </a:endParaRPr>
          </a:p>
        </p:txBody>
      </p:sp>
      <p:sp>
        <p:nvSpPr>
          <p:cNvPr id="13316" name="Oval 4">
            <a:extLst>
              <a:ext uri="{FF2B5EF4-FFF2-40B4-BE49-F238E27FC236}">
                <a16:creationId xmlns:a16="http://schemas.microsoft.com/office/drawing/2014/main" id="{266AD953-41E5-5248-9D26-19FC8F528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657600"/>
            <a:ext cx="762000" cy="762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3317" name="Oval 5">
            <a:extLst>
              <a:ext uri="{FF2B5EF4-FFF2-40B4-BE49-F238E27FC236}">
                <a16:creationId xmlns:a16="http://schemas.microsoft.com/office/drawing/2014/main" id="{9483F63F-85C1-8542-8D52-1E3BB2192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133600"/>
            <a:ext cx="762000" cy="762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0</a:t>
            </a:r>
          </a:p>
        </p:txBody>
      </p:sp>
      <p:sp>
        <p:nvSpPr>
          <p:cNvPr id="13318" name="Oval 6">
            <a:extLst>
              <a:ext uri="{FF2B5EF4-FFF2-40B4-BE49-F238E27FC236}">
                <a16:creationId xmlns:a16="http://schemas.microsoft.com/office/drawing/2014/main" id="{5562B29C-F391-E04A-A745-8C1D6F0697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657600"/>
            <a:ext cx="762000" cy="762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3319" name="Oval 7">
            <a:extLst>
              <a:ext uri="{FF2B5EF4-FFF2-40B4-BE49-F238E27FC236}">
                <a16:creationId xmlns:a16="http://schemas.microsoft.com/office/drawing/2014/main" id="{68A4B2E2-2972-E34C-9ADA-4431F1E5C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133600"/>
            <a:ext cx="762000" cy="762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3320" name="Oval 8">
            <a:extLst>
              <a:ext uri="{FF2B5EF4-FFF2-40B4-BE49-F238E27FC236}">
                <a16:creationId xmlns:a16="http://schemas.microsoft.com/office/drawing/2014/main" id="{C3473278-C5EC-8846-9840-37BB1825F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657600"/>
            <a:ext cx="762000" cy="762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3321" name="Oval 9">
            <a:extLst>
              <a:ext uri="{FF2B5EF4-FFF2-40B4-BE49-F238E27FC236}">
                <a16:creationId xmlns:a16="http://schemas.microsoft.com/office/drawing/2014/main" id="{286575EB-9B14-BE46-BC25-34C245238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133600"/>
            <a:ext cx="762000" cy="762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3322" name="Oval 10">
            <a:extLst>
              <a:ext uri="{FF2B5EF4-FFF2-40B4-BE49-F238E27FC236}">
                <a16:creationId xmlns:a16="http://schemas.microsoft.com/office/drawing/2014/main" id="{D61583A2-5982-0542-88CE-ADB64BADB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657600"/>
            <a:ext cx="762000" cy="762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3323" name="Text Box 11">
            <a:extLst>
              <a:ext uri="{FF2B5EF4-FFF2-40B4-BE49-F238E27FC236}">
                <a16:creationId xmlns:a16="http://schemas.microsoft.com/office/drawing/2014/main" id="{38BDE4DF-1E39-5947-99E2-C32367BEE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2713" y="1676400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r</a:t>
            </a:r>
          </a:p>
        </p:txBody>
      </p:sp>
      <p:sp>
        <p:nvSpPr>
          <p:cNvPr id="13324" name="Text Box 12">
            <a:extLst>
              <a:ext uri="{FF2B5EF4-FFF2-40B4-BE49-F238E27FC236}">
                <a16:creationId xmlns:a16="http://schemas.microsoft.com/office/drawing/2014/main" id="{6E474F26-782F-604E-B3AB-62E01C0194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676400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s</a:t>
            </a:r>
          </a:p>
        </p:txBody>
      </p:sp>
      <p:sp>
        <p:nvSpPr>
          <p:cNvPr id="13325" name="Text Box 13">
            <a:extLst>
              <a:ext uri="{FF2B5EF4-FFF2-40B4-BE49-F238E27FC236}">
                <a16:creationId xmlns:a16="http://schemas.microsoft.com/office/drawing/2014/main" id="{DE512A5C-3555-844A-A9DE-BB66FF8AB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9575" y="1676400"/>
            <a:ext cx="25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t</a:t>
            </a:r>
          </a:p>
        </p:txBody>
      </p:sp>
      <p:sp>
        <p:nvSpPr>
          <p:cNvPr id="13326" name="Text Box 14">
            <a:extLst>
              <a:ext uri="{FF2B5EF4-FFF2-40B4-BE49-F238E27FC236}">
                <a16:creationId xmlns:a16="http://schemas.microsoft.com/office/drawing/2014/main" id="{72C67443-7781-384C-9C74-17B2B4EFD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0938" y="1676400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u</a:t>
            </a:r>
          </a:p>
        </p:txBody>
      </p:sp>
      <p:sp>
        <p:nvSpPr>
          <p:cNvPr id="13327" name="Text Box 15">
            <a:extLst>
              <a:ext uri="{FF2B5EF4-FFF2-40B4-BE49-F238E27FC236}">
                <a16:creationId xmlns:a16="http://schemas.microsoft.com/office/drawing/2014/main" id="{4501C6BD-B7CA-7648-9BF5-23AEFA694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250" y="4419600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v</a:t>
            </a:r>
          </a:p>
        </p:txBody>
      </p:sp>
      <p:sp>
        <p:nvSpPr>
          <p:cNvPr id="13328" name="Text Box 16">
            <a:extLst>
              <a:ext uri="{FF2B5EF4-FFF2-40B4-BE49-F238E27FC236}">
                <a16:creationId xmlns:a16="http://schemas.microsoft.com/office/drawing/2014/main" id="{BE2C732D-CFE2-BA44-9E20-5392DD55F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6300" y="4419600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w</a:t>
            </a:r>
          </a:p>
        </p:txBody>
      </p:sp>
      <p:sp>
        <p:nvSpPr>
          <p:cNvPr id="13329" name="Text Box 17">
            <a:extLst>
              <a:ext uri="{FF2B5EF4-FFF2-40B4-BE49-F238E27FC236}">
                <a16:creationId xmlns:a16="http://schemas.microsoft.com/office/drawing/2014/main" id="{2794BEBB-DA63-264A-BFA9-9DFCA4B75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6563" y="4419600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x</a:t>
            </a:r>
          </a:p>
        </p:txBody>
      </p:sp>
      <p:sp>
        <p:nvSpPr>
          <p:cNvPr id="13330" name="Text Box 18">
            <a:extLst>
              <a:ext uri="{FF2B5EF4-FFF2-40B4-BE49-F238E27FC236}">
                <a16:creationId xmlns:a16="http://schemas.microsoft.com/office/drawing/2014/main" id="{F27ADE9A-30AB-714A-912C-8265ACE7BE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125" y="4419600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y</a:t>
            </a:r>
          </a:p>
        </p:txBody>
      </p:sp>
      <p:cxnSp>
        <p:nvCxnSpPr>
          <p:cNvPr id="13331" name="AutoShape 19">
            <a:extLst>
              <a:ext uri="{FF2B5EF4-FFF2-40B4-BE49-F238E27FC236}">
                <a16:creationId xmlns:a16="http://schemas.microsoft.com/office/drawing/2014/main" id="{581C2274-1455-4F4A-AE11-0DE9CADD89E4}"/>
              </a:ext>
            </a:extLst>
          </p:cNvPr>
          <p:cNvCxnSpPr>
            <a:cxnSpLocks noChangeShapeType="1"/>
            <a:stCxn id="13316" idx="0"/>
            <a:endCxn id="13315" idx="4"/>
          </p:cNvCxnSpPr>
          <p:nvPr/>
        </p:nvCxnSpPr>
        <p:spPr bwMode="auto">
          <a:xfrm flipV="1">
            <a:off x="1524000" y="2909888"/>
            <a:ext cx="0" cy="733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32" name="AutoShape 20">
            <a:extLst>
              <a:ext uri="{FF2B5EF4-FFF2-40B4-BE49-F238E27FC236}">
                <a16:creationId xmlns:a16="http://schemas.microsoft.com/office/drawing/2014/main" id="{EB4A63F9-76C9-8D4A-90AA-68BCCA76B450}"/>
              </a:ext>
            </a:extLst>
          </p:cNvPr>
          <p:cNvCxnSpPr>
            <a:cxnSpLocks noChangeShapeType="1"/>
            <a:stCxn id="13315" idx="6"/>
            <a:endCxn id="13317" idx="2"/>
          </p:cNvCxnSpPr>
          <p:nvPr/>
        </p:nvCxnSpPr>
        <p:spPr bwMode="auto">
          <a:xfrm>
            <a:off x="1919288" y="2514600"/>
            <a:ext cx="12668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33" name="AutoShape 21">
            <a:extLst>
              <a:ext uri="{FF2B5EF4-FFF2-40B4-BE49-F238E27FC236}">
                <a16:creationId xmlns:a16="http://schemas.microsoft.com/office/drawing/2014/main" id="{932962DD-DEE8-6748-AB20-352BDD40B1EB}"/>
              </a:ext>
            </a:extLst>
          </p:cNvPr>
          <p:cNvCxnSpPr>
            <a:cxnSpLocks noChangeShapeType="1"/>
            <a:stCxn id="13317" idx="4"/>
            <a:endCxn id="13318" idx="0"/>
          </p:cNvCxnSpPr>
          <p:nvPr/>
        </p:nvCxnSpPr>
        <p:spPr bwMode="auto">
          <a:xfrm>
            <a:off x="3581400" y="2909888"/>
            <a:ext cx="0" cy="733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34" name="AutoShape 22">
            <a:extLst>
              <a:ext uri="{FF2B5EF4-FFF2-40B4-BE49-F238E27FC236}">
                <a16:creationId xmlns:a16="http://schemas.microsoft.com/office/drawing/2014/main" id="{7DD7621F-FBC0-8041-9BDF-0B554BF21DDA}"/>
              </a:ext>
            </a:extLst>
          </p:cNvPr>
          <p:cNvCxnSpPr>
            <a:cxnSpLocks noChangeShapeType="1"/>
            <a:stCxn id="13318" idx="7"/>
            <a:endCxn id="13319" idx="3"/>
          </p:cNvCxnSpPr>
          <p:nvPr/>
        </p:nvCxnSpPr>
        <p:spPr bwMode="auto">
          <a:xfrm flipV="1">
            <a:off x="3851275" y="2798763"/>
            <a:ext cx="1517650" cy="9556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35" name="AutoShape 23">
            <a:extLst>
              <a:ext uri="{FF2B5EF4-FFF2-40B4-BE49-F238E27FC236}">
                <a16:creationId xmlns:a16="http://schemas.microsoft.com/office/drawing/2014/main" id="{91169FFA-B34D-8F4B-9BCC-E1A6F8DCE9FE}"/>
              </a:ext>
            </a:extLst>
          </p:cNvPr>
          <p:cNvCxnSpPr>
            <a:cxnSpLocks noChangeShapeType="1"/>
            <a:stCxn id="13318" idx="6"/>
            <a:endCxn id="13320" idx="2"/>
          </p:cNvCxnSpPr>
          <p:nvPr/>
        </p:nvCxnSpPr>
        <p:spPr bwMode="auto">
          <a:xfrm>
            <a:off x="3976688" y="4038600"/>
            <a:ext cx="12668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36" name="AutoShape 24">
            <a:extLst>
              <a:ext uri="{FF2B5EF4-FFF2-40B4-BE49-F238E27FC236}">
                <a16:creationId xmlns:a16="http://schemas.microsoft.com/office/drawing/2014/main" id="{5A634AB7-7154-3E40-A4B2-A4D5A08004DE}"/>
              </a:ext>
            </a:extLst>
          </p:cNvPr>
          <p:cNvCxnSpPr>
            <a:cxnSpLocks noChangeShapeType="1"/>
            <a:stCxn id="13320" idx="0"/>
            <a:endCxn id="13319" idx="4"/>
          </p:cNvCxnSpPr>
          <p:nvPr/>
        </p:nvCxnSpPr>
        <p:spPr bwMode="auto">
          <a:xfrm flipV="1">
            <a:off x="5638800" y="2909888"/>
            <a:ext cx="0" cy="733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37" name="AutoShape 25">
            <a:extLst>
              <a:ext uri="{FF2B5EF4-FFF2-40B4-BE49-F238E27FC236}">
                <a16:creationId xmlns:a16="http://schemas.microsoft.com/office/drawing/2014/main" id="{636784E7-84AA-9144-A70F-5AFC4629A030}"/>
              </a:ext>
            </a:extLst>
          </p:cNvPr>
          <p:cNvCxnSpPr>
            <a:cxnSpLocks noChangeShapeType="1"/>
            <a:stCxn id="13319" idx="6"/>
            <a:endCxn id="13321" idx="2"/>
          </p:cNvCxnSpPr>
          <p:nvPr/>
        </p:nvCxnSpPr>
        <p:spPr bwMode="auto">
          <a:xfrm>
            <a:off x="6034088" y="2514600"/>
            <a:ext cx="12668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38" name="AutoShape 26">
            <a:extLst>
              <a:ext uri="{FF2B5EF4-FFF2-40B4-BE49-F238E27FC236}">
                <a16:creationId xmlns:a16="http://schemas.microsoft.com/office/drawing/2014/main" id="{0BA51DA6-5AEF-174B-A669-383D08048748}"/>
              </a:ext>
            </a:extLst>
          </p:cNvPr>
          <p:cNvCxnSpPr>
            <a:cxnSpLocks noChangeShapeType="1"/>
            <a:stCxn id="13320" idx="6"/>
            <a:endCxn id="13322" idx="2"/>
          </p:cNvCxnSpPr>
          <p:nvPr/>
        </p:nvCxnSpPr>
        <p:spPr bwMode="auto">
          <a:xfrm>
            <a:off x="6034088" y="4038600"/>
            <a:ext cx="12668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39" name="AutoShape 27">
            <a:extLst>
              <a:ext uri="{FF2B5EF4-FFF2-40B4-BE49-F238E27FC236}">
                <a16:creationId xmlns:a16="http://schemas.microsoft.com/office/drawing/2014/main" id="{A35B9BF2-CC11-3647-A1B7-E7D9779523A8}"/>
              </a:ext>
            </a:extLst>
          </p:cNvPr>
          <p:cNvCxnSpPr>
            <a:cxnSpLocks noChangeShapeType="1"/>
            <a:stCxn id="13322" idx="0"/>
            <a:endCxn id="13321" idx="4"/>
          </p:cNvCxnSpPr>
          <p:nvPr/>
        </p:nvCxnSpPr>
        <p:spPr bwMode="auto">
          <a:xfrm flipV="1">
            <a:off x="7696200" y="2909888"/>
            <a:ext cx="0" cy="733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40" name="Rectangle 28">
            <a:extLst>
              <a:ext uri="{FF2B5EF4-FFF2-40B4-BE49-F238E27FC236}">
                <a16:creationId xmlns:a16="http://schemas.microsoft.com/office/drawing/2014/main" id="{03E32446-24E9-304E-B313-E995C5551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562600"/>
            <a:ext cx="6858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/>
              <a:t>s</a:t>
            </a:r>
          </a:p>
        </p:txBody>
      </p:sp>
      <p:sp>
        <p:nvSpPr>
          <p:cNvPr id="13341" name="Rectangle 29">
            <a:extLst>
              <a:ext uri="{FF2B5EF4-FFF2-40B4-BE49-F238E27FC236}">
                <a16:creationId xmlns:a16="http://schemas.microsoft.com/office/drawing/2014/main" id="{1AB7AD7A-1177-494D-83FE-FF96A34F67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562600"/>
            <a:ext cx="685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/>
              <a:t>Q:</a:t>
            </a:r>
          </a:p>
        </p:txBody>
      </p:sp>
      <p:sp>
        <p:nvSpPr>
          <p:cNvPr id="13342" name="Text Box 30">
            <a:extLst>
              <a:ext uri="{FF2B5EF4-FFF2-40B4-BE49-F238E27FC236}">
                <a16:creationId xmlns:a16="http://schemas.microsoft.com/office/drawing/2014/main" id="{07D46C73-17A0-7E4F-95D6-95DB4ACDA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029200"/>
            <a:ext cx="776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Front</a:t>
            </a:r>
          </a:p>
        </p:txBody>
      </p:sp>
      <p:grpSp>
        <p:nvGrpSpPr>
          <p:cNvPr id="13343" name="Group 27">
            <a:extLst>
              <a:ext uri="{FF2B5EF4-FFF2-40B4-BE49-F238E27FC236}">
                <a16:creationId xmlns:a16="http://schemas.microsoft.com/office/drawing/2014/main" id="{557000E4-6BE1-1848-9FDA-618EDBD35CF5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5000625"/>
            <a:ext cx="2590800" cy="1597025"/>
            <a:chOff x="5715000" y="5001161"/>
            <a:chExt cx="2590800" cy="1596455"/>
          </a:xfrm>
        </p:grpSpPr>
        <p:sp>
          <p:nvSpPr>
            <p:cNvPr id="13344" name="TextBox 28">
              <a:extLst>
                <a:ext uri="{FF2B5EF4-FFF2-40B4-BE49-F238E27FC236}">
                  <a16:creationId xmlns:a16="http://schemas.microsoft.com/office/drawing/2014/main" id="{9403DA94-1B3F-8840-8D9B-4AB85BBF8E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5000" y="5001161"/>
              <a:ext cx="1219200" cy="1568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●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85000"/>
                <a:buFont typeface="Times New Roman" panose="02020603050405020304" pitchFamily="18" charset="0"/>
                <a:buChar char="■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○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s: w r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r: s v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v: r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w: t x s</a:t>
              </a:r>
            </a:p>
          </p:txBody>
        </p:sp>
        <p:sp>
          <p:nvSpPr>
            <p:cNvPr id="13345" name="TextBox 29">
              <a:extLst>
                <a:ext uri="{FF2B5EF4-FFF2-40B4-BE49-F238E27FC236}">
                  <a16:creationId xmlns:a16="http://schemas.microsoft.com/office/drawing/2014/main" id="{44E58486-0800-8F45-9793-7F242695C6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34200" y="5029200"/>
              <a:ext cx="1371600" cy="1568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●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85000"/>
                <a:buFont typeface="Times New Roman" panose="02020603050405020304" pitchFamily="18" charset="0"/>
                <a:buChar char="■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○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t: w x u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x: w t y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u: t y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y: x 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33364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34D509D-7357-6544-8E89-23F36A3C47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Breadth-First Search: Example</a:t>
            </a:r>
          </a:p>
        </p:txBody>
      </p:sp>
      <p:sp>
        <p:nvSpPr>
          <p:cNvPr id="14339" name="Oval 3">
            <a:extLst>
              <a:ext uri="{FF2B5EF4-FFF2-40B4-BE49-F238E27FC236}">
                <a16:creationId xmlns:a16="http://schemas.microsoft.com/office/drawing/2014/main" id="{54E51812-8CFF-1642-B156-13837E048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133600"/>
            <a:ext cx="762000" cy="762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1</a:t>
            </a:r>
            <a:endParaRPr lang="en-US" altLang="en-US" sz="4000" i="0">
              <a:solidFill>
                <a:schemeClr val="accent1"/>
              </a:solidFill>
            </a:endParaRPr>
          </a:p>
        </p:txBody>
      </p:sp>
      <p:sp>
        <p:nvSpPr>
          <p:cNvPr id="14340" name="Oval 4">
            <a:extLst>
              <a:ext uri="{FF2B5EF4-FFF2-40B4-BE49-F238E27FC236}">
                <a16:creationId xmlns:a16="http://schemas.microsoft.com/office/drawing/2014/main" id="{9CA75EDC-0D2A-8A4D-BFBD-E6B884F89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657600"/>
            <a:ext cx="762000" cy="762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4341" name="Oval 5">
            <a:extLst>
              <a:ext uri="{FF2B5EF4-FFF2-40B4-BE49-F238E27FC236}">
                <a16:creationId xmlns:a16="http://schemas.microsoft.com/office/drawing/2014/main" id="{426AE5FC-C795-A745-A79D-7A80DE5D4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133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 dirty="0">
                <a:solidFill>
                  <a:schemeClr val="bg1"/>
                </a:solidFill>
                <a:sym typeface="Symbol" pitchFamily="2" charset="2"/>
              </a:rPr>
              <a:t>0</a:t>
            </a:r>
          </a:p>
        </p:txBody>
      </p:sp>
      <p:sp>
        <p:nvSpPr>
          <p:cNvPr id="14342" name="Oval 6">
            <a:extLst>
              <a:ext uri="{FF2B5EF4-FFF2-40B4-BE49-F238E27FC236}">
                <a16:creationId xmlns:a16="http://schemas.microsoft.com/office/drawing/2014/main" id="{C4995DB5-28B1-DB40-9441-1B5826A6E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657600"/>
            <a:ext cx="762000" cy="762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1</a:t>
            </a:r>
          </a:p>
        </p:txBody>
      </p:sp>
      <p:sp>
        <p:nvSpPr>
          <p:cNvPr id="14343" name="Oval 7">
            <a:extLst>
              <a:ext uri="{FF2B5EF4-FFF2-40B4-BE49-F238E27FC236}">
                <a16:creationId xmlns:a16="http://schemas.microsoft.com/office/drawing/2014/main" id="{ED854FF7-60CC-4644-B5C1-918560190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133600"/>
            <a:ext cx="762000" cy="762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4344" name="Oval 8">
            <a:extLst>
              <a:ext uri="{FF2B5EF4-FFF2-40B4-BE49-F238E27FC236}">
                <a16:creationId xmlns:a16="http://schemas.microsoft.com/office/drawing/2014/main" id="{C9D643B6-FE1E-EE49-9004-DCAB5CEFE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657600"/>
            <a:ext cx="762000" cy="762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4345" name="Oval 9">
            <a:extLst>
              <a:ext uri="{FF2B5EF4-FFF2-40B4-BE49-F238E27FC236}">
                <a16:creationId xmlns:a16="http://schemas.microsoft.com/office/drawing/2014/main" id="{9D51B3A6-D20D-A843-B201-6928C7DA5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133600"/>
            <a:ext cx="762000" cy="762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4346" name="Oval 10">
            <a:extLst>
              <a:ext uri="{FF2B5EF4-FFF2-40B4-BE49-F238E27FC236}">
                <a16:creationId xmlns:a16="http://schemas.microsoft.com/office/drawing/2014/main" id="{F70B725C-942A-9A43-A6DC-015CD46CE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657600"/>
            <a:ext cx="762000" cy="762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4347" name="Text Box 11">
            <a:extLst>
              <a:ext uri="{FF2B5EF4-FFF2-40B4-BE49-F238E27FC236}">
                <a16:creationId xmlns:a16="http://schemas.microsoft.com/office/drawing/2014/main" id="{75AB6CC1-9F90-064B-BB32-4CE34A58A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2713" y="1676400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r</a:t>
            </a:r>
          </a:p>
        </p:txBody>
      </p:sp>
      <p:sp>
        <p:nvSpPr>
          <p:cNvPr id="14348" name="Text Box 12">
            <a:extLst>
              <a:ext uri="{FF2B5EF4-FFF2-40B4-BE49-F238E27FC236}">
                <a16:creationId xmlns:a16="http://schemas.microsoft.com/office/drawing/2014/main" id="{56864AB6-9EDB-C049-9960-ABF1821A9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676400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s</a:t>
            </a:r>
          </a:p>
        </p:txBody>
      </p:sp>
      <p:sp>
        <p:nvSpPr>
          <p:cNvPr id="14349" name="Text Box 13">
            <a:extLst>
              <a:ext uri="{FF2B5EF4-FFF2-40B4-BE49-F238E27FC236}">
                <a16:creationId xmlns:a16="http://schemas.microsoft.com/office/drawing/2014/main" id="{BE96CF5F-DCAD-5B4C-864E-DFBC019EEC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9575" y="1676400"/>
            <a:ext cx="25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t</a:t>
            </a:r>
          </a:p>
        </p:txBody>
      </p:sp>
      <p:sp>
        <p:nvSpPr>
          <p:cNvPr id="14350" name="Text Box 14">
            <a:extLst>
              <a:ext uri="{FF2B5EF4-FFF2-40B4-BE49-F238E27FC236}">
                <a16:creationId xmlns:a16="http://schemas.microsoft.com/office/drawing/2014/main" id="{CB739C20-4C1F-934D-AD7D-9A77C4997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0938" y="1676400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u</a:t>
            </a:r>
          </a:p>
        </p:txBody>
      </p:sp>
      <p:sp>
        <p:nvSpPr>
          <p:cNvPr id="14351" name="Text Box 15">
            <a:extLst>
              <a:ext uri="{FF2B5EF4-FFF2-40B4-BE49-F238E27FC236}">
                <a16:creationId xmlns:a16="http://schemas.microsoft.com/office/drawing/2014/main" id="{4D91742A-F379-C641-93DD-2203B68A2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250" y="4419600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v</a:t>
            </a:r>
          </a:p>
        </p:txBody>
      </p:sp>
      <p:sp>
        <p:nvSpPr>
          <p:cNvPr id="14352" name="Text Box 16">
            <a:extLst>
              <a:ext uri="{FF2B5EF4-FFF2-40B4-BE49-F238E27FC236}">
                <a16:creationId xmlns:a16="http://schemas.microsoft.com/office/drawing/2014/main" id="{0C5ECACF-9693-1047-9523-0FF797914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6300" y="4419600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w</a:t>
            </a:r>
          </a:p>
        </p:txBody>
      </p:sp>
      <p:sp>
        <p:nvSpPr>
          <p:cNvPr id="14353" name="Text Box 17">
            <a:extLst>
              <a:ext uri="{FF2B5EF4-FFF2-40B4-BE49-F238E27FC236}">
                <a16:creationId xmlns:a16="http://schemas.microsoft.com/office/drawing/2014/main" id="{331D564F-2170-9349-9E2E-3AA734755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6563" y="4419600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x</a:t>
            </a:r>
          </a:p>
        </p:txBody>
      </p:sp>
      <p:sp>
        <p:nvSpPr>
          <p:cNvPr id="14354" name="Text Box 18">
            <a:extLst>
              <a:ext uri="{FF2B5EF4-FFF2-40B4-BE49-F238E27FC236}">
                <a16:creationId xmlns:a16="http://schemas.microsoft.com/office/drawing/2014/main" id="{EB91CD19-91DC-BB47-A9C7-7614B98F3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125" y="4419600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y</a:t>
            </a:r>
          </a:p>
        </p:txBody>
      </p:sp>
      <p:cxnSp>
        <p:nvCxnSpPr>
          <p:cNvPr id="14355" name="AutoShape 19">
            <a:extLst>
              <a:ext uri="{FF2B5EF4-FFF2-40B4-BE49-F238E27FC236}">
                <a16:creationId xmlns:a16="http://schemas.microsoft.com/office/drawing/2014/main" id="{D33C8219-2354-D945-A6D8-60E9933C1847}"/>
              </a:ext>
            </a:extLst>
          </p:cNvPr>
          <p:cNvCxnSpPr>
            <a:cxnSpLocks noChangeShapeType="1"/>
            <a:stCxn id="14340" idx="0"/>
            <a:endCxn id="14339" idx="4"/>
          </p:cNvCxnSpPr>
          <p:nvPr/>
        </p:nvCxnSpPr>
        <p:spPr bwMode="auto">
          <a:xfrm flipV="1">
            <a:off x="1524000" y="2909888"/>
            <a:ext cx="0" cy="733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6" name="AutoShape 20">
            <a:extLst>
              <a:ext uri="{FF2B5EF4-FFF2-40B4-BE49-F238E27FC236}">
                <a16:creationId xmlns:a16="http://schemas.microsoft.com/office/drawing/2014/main" id="{CF740CB0-C5EA-EE43-A2D6-4FCE46349BB9}"/>
              </a:ext>
            </a:extLst>
          </p:cNvPr>
          <p:cNvCxnSpPr>
            <a:cxnSpLocks noChangeShapeType="1"/>
            <a:stCxn id="14339" idx="6"/>
            <a:endCxn id="14341" idx="2"/>
          </p:cNvCxnSpPr>
          <p:nvPr/>
        </p:nvCxnSpPr>
        <p:spPr bwMode="auto">
          <a:xfrm>
            <a:off x="1919288" y="2514600"/>
            <a:ext cx="1266825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7" name="AutoShape 21">
            <a:extLst>
              <a:ext uri="{FF2B5EF4-FFF2-40B4-BE49-F238E27FC236}">
                <a16:creationId xmlns:a16="http://schemas.microsoft.com/office/drawing/2014/main" id="{2B7F1729-DF5E-554E-80BE-6B8FD32C0BB8}"/>
              </a:ext>
            </a:extLst>
          </p:cNvPr>
          <p:cNvCxnSpPr>
            <a:cxnSpLocks noChangeShapeType="1"/>
            <a:stCxn id="14341" idx="4"/>
            <a:endCxn id="14342" idx="0"/>
          </p:cNvCxnSpPr>
          <p:nvPr/>
        </p:nvCxnSpPr>
        <p:spPr bwMode="auto">
          <a:xfrm>
            <a:off x="3581400" y="2909888"/>
            <a:ext cx="0" cy="733425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8" name="AutoShape 22">
            <a:extLst>
              <a:ext uri="{FF2B5EF4-FFF2-40B4-BE49-F238E27FC236}">
                <a16:creationId xmlns:a16="http://schemas.microsoft.com/office/drawing/2014/main" id="{4E868D19-DBF9-A94D-B0F3-E58B71493696}"/>
              </a:ext>
            </a:extLst>
          </p:cNvPr>
          <p:cNvCxnSpPr>
            <a:cxnSpLocks noChangeShapeType="1"/>
            <a:stCxn id="14342" idx="7"/>
            <a:endCxn id="14343" idx="3"/>
          </p:cNvCxnSpPr>
          <p:nvPr/>
        </p:nvCxnSpPr>
        <p:spPr bwMode="auto">
          <a:xfrm flipV="1">
            <a:off x="3851275" y="2798763"/>
            <a:ext cx="1517650" cy="9556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9" name="AutoShape 23">
            <a:extLst>
              <a:ext uri="{FF2B5EF4-FFF2-40B4-BE49-F238E27FC236}">
                <a16:creationId xmlns:a16="http://schemas.microsoft.com/office/drawing/2014/main" id="{C99B7C27-3013-EF43-B796-6167C0041194}"/>
              </a:ext>
            </a:extLst>
          </p:cNvPr>
          <p:cNvCxnSpPr>
            <a:cxnSpLocks noChangeShapeType="1"/>
            <a:stCxn id="14342" idx="6"/>
            <a:endCxn id="14344" idx="2"/>
          </p:cNvCxnSpPr>
          <p:nvPr/>
        </p:nvCxnSpPr>
        <p:spPr bwMode="auto">
          <a:xfrm>
            <a:off x="3976688" y="4038600"/>
            <a:ext cx="12668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0" name="AutoShape 24">
            <a:extLst>
              <a:ext uri="{FF2B5EF4-FFF2-40B4-BE49-F238E27FC236}">
                <a16:creationId xmlns:a16="http://schemas.microsoft.com/office/drawing/2014/main" id="{B06B0CE1-ACCE-F145-AA02-31188EF4FAF3}"/>
              </a:ext>
            </a:extLst>
          </p:cNvPr>
          <p:cNvCxnSpPr>
            <a:cxnSpLocks noChangeShapeType="1"/>
            <a:stCxn id="14344" idx="0"/>
            <a:endCxn id="14343" idx="4"/>
          </p:cNvCxnSpPr>
          <p:nvPr/>
        </p:nvCxnSpPr>
        <p:spPr bwMode="auto">
          <a:xfrm flipV="1">
            <a:off x="5638800" y="2909888"/>
            <a:ext cx="0" cy="733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1" name="AutoShape 25">
            <a:extLst>
              <a:ext uri="{FF2B5EF4-FFF2-40B4-BE49-F238E27FC236}">
                <a16:creationId xmlns:a16="http://schemas.microsoft.com/office/drawing/2014/main" id="{07E0DA4C-41D2-D042-BE23-425FED6CED23}"/>
              </a:ext>
            </a:extLst>
          </p:cNvPr>
          <p:cNvCxnSpPr>
            <a:cxnSpLocks noChangeShapeType="1"/>
            <a:stCxn id="14343" idx="6"/>
            <a:endCxn id="14345" idx="2"/>
          </p:cNvCxnSpPr>
          <p:nvPr/>
        </p:nvCxnSpPr>
        <p:spPr bwMode="auto">
          <a:xfrm>
            <a:off x="6034088" y="2514600"/>
            <a:ext cx="12668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2" name="AutoShape 26">
            <a:extLst>
              <a:ext uri="{FF2B5EF4-FFF2-40B4-BE49-F238E27FC236}">
                <a16:creationId xmlns:a16="http://schemas.microsoft.com/office/drawing/2014/main" id="{CC74D3C0-F290-FC44-B012-BB05A633BC6C}"/>
              </a:ext>
            </a:extLst>
          </p:cNvPr>
          <p:cNvCxnSpPr>
            <a:cxnSpLocks noChangeShapeType="1"/>
            <a:stCxn id="14344" idx="6"/>
            <a:endCxn id="14346" idx="2"/>
          </p:cNvCxnSpPr>
          <p:nvPr/>
        </p:nvCxnSpPr>
        <p:spPr bwMode="auto">
          <a:xfrm>
            <a:off x="6034088" y="4038600"/>
            <a:ext cx="12668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3" name="AutoShape 27">
            <a:extLst>
              <a:ext uri="{FF2B5EF4-FFF2-40B4-BE49-F238E27FC236}">
                <a16:creationId xmlns:a16="http://schemas.microsoft.com/office/drawing/2014/main" id="{3CB1EBC3-494B-6848-9B06-427EF361012D}"/>
              </a:ext>
            </a:extLst>
          </p:cNvPr>
          <p:cNvCxnSpPr>
            <a:cxnSpLocks noChangeShapeType="1"/>
            <a:stCxn id="14346" idx="0"/>
            <a:endCxn id="14345" idx="4"/>
          </p:cNvCxnSpPr>
          <p:nvPr/>
        </p:nvCxnSpPr>
        <p:spPr bwMode="auto">
          <a:xfrm flipV="1">
            <a:off x="7696200" y="2909888"/>
            <a:ext cx="0" cy="733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64" name="Rectangle 28">
            <a:extLst>
              <a:ext uri="{FF2B5EF4-FFF2-40B4-BE49-F238E27FC236}">
                <a16:creationId xmlns:a16="http://schemas.microsoft.com/office/drawing/2014/main" id="{9BFFF297-65A4-5F49-AF64-D93A3CFBA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562600"/>
            <a:ext cx="6858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/>
              <a:t>w</a:t>
            </a:r>
          </a:p>
        </p:txBody>
      </p:sp>
      <p:sp>
        <p:nvSpPr>
          <p:cNvPr id="14365" name="Rectangle 29">
            <a:extLst>
              <a:ext uri="{FF2B5EF4-FFF2-40B4-BE49-F238E27FC236}">
                <a16:creationId xmlns:a16="http://schemas.microsoft.com/office/drawing/2014/main" id="{14FDAF2B-AA90-4349-A67F-5F7278871F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562600"/>
            <a:ext cx="685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/>
              <a:t>Q:</a:t>
            </a:r>
          </a:p>
        </p:txBody>
      </p:sp>
      <p:sp>
        <p:nvSpPr>
          <p:cNvPr id="14366" name="Rectangle 30">
            <a:extLst>
              <a:ext uri="{FF2B5EF4-FFF2-40B4-BE49-F238E27FC236}">
                <a16:creationId xmlns:a16="http://schemas.microsoft.com/office/drawing/2014/main" id="{355A4B88-41C3-704B-B1E9-F18BF6BB9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5562600"/>
            <a:ext cx="6858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/>
              <a:t>r</a:t>
            </a:r>
          </a:p>
        </p:txBody>
      </p:sp>
      <p:sp>
        <p:nvSpPr>
          <p:cNvPr id="14367" name="Text Box 31">
            <a:extLst>
              <a:ext uri="{FF2B5EF4-FFF2-40B4-BE49-F238E27FC236}">
                <a16:creationId xmlns:a16="http://schemas.microsoft.com/office/drawing/2014/main" id="{49039F20-BCFB-2D4F-BF81-6DB625B3A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25" y="1382713"/>
            <a:ext cx="10556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r-&gt;p = s</a:t>
            </a:r>
          </a:p>
        </p:txBody>
      </p:sp>
      <p:grpSp>
        <p:nvGrpSpPr>
          <p:cNvPr id="14368" name="Group 27">
            <a:extLst>
              <a:ext uri="{FF2B5EF4-FFF2-40B4-BE49-F238E27FC236}">
                <a16:creationId xmlns:a16="http://schemas.microsoft.com/office/drawing/2014/main" id="{3F79F4FF-37E4-9148-A579-E1F60A517985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5000625"/>
            <a:ext cx="2590800" cy="1597025"/>
            <a:chOff x="5715000" y="5001161"/>
            <a:chExt cx="2590800" cy="1596455"/>
          </a:xfrm>
        </p:grpSpPr>
        <p:sp>
          <p:nvSpPr>
            <p:cNvPr id="14369" name="TextBox 28">
              <a:extLst>
                <a:ext uri="{FF2B5EF4-FFF2-40B4-BE49-F238E27FC236}">
                  <a16:creationId xmlns:a16="http://schemas.microsoft.com/office/drawing/2014/main" id="{8CF1652A-0A45-DC4A-B0D1-2A293427B4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5000" y="5001161"/>
              <a:ext cx="1219200" cy="1568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●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85000"/>
                <a:buFont typeface="Times New Roman" panose="02020603050405020304" pitchFamily="18" charset="0"/>
                <a:buChar char="■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○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s: w r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r: s v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v: r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w: t x s</a:t>
              </a:r>
            </a:p>
          </p:txBody>
        </p:sp>
        <p:sp>
          <p:nvSpPr>
            <p:cNvPr id="14370" name="TextBox 29">
              <a:extLst>
                <a:ext uri="{FF2B5EF4-FFF2-40B4-BE49-F238E27FC236}">
                  <a16:creationId xmlns:a16="http://schemas.microsoft.com/office/drawing/2014/main" id="{8FEE2308-E0CC-BF46-9650-912C31F6E8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34200" y="5029200"/>
              <a:ext cx="1371600" cy="1568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●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85000"/>
                <a:buFont typeface="Times New Roman" panose="02020603050405020304" pitchFamily="18" charset="0"/>
                <a:buChar char="■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○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t: w x u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x: w t y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u: t y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y: x 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415933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7BE80DB-58A7-6B4D-AC15-8C7A83C700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Breadth-First Search: Example</a:t>
            </a:r>
          </a:p>
        </p:txBody>
      </p:sp>
      <p:sp>
        <p:nvSpPr>
          <p:cNvPr id="15363" name="Oval 3">
            <a:extLst>
              <a:ext uri="{FF2B5EF4-FFF2-40B4-BE49-F238E27FC236}">
                <a16:creationId xmlns:a16="http://schemas.microsoft.com/office/drawing/2014/main" id="{9EF3FD65-BB68-4043-8B6D-5736BDA10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133600"/>
            <a:ext cx="762000" cy="762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1</a:t>
            </a:r>
            <a:endParaRPr lang="en-US" altLang="en-US" sz="4000" i="0">
              <a:solidFill>
                <a:schemeClr val="accent1"/>
              </a:solidFill>
            </a:endParaRPr>
          </a:p>
        </p:txBody>
      </p:sp>
      <p:sp>
        <p:nvSpPr>
          <p:cNvPr id="15364" name="Oval 4">
            <a:extLst>
              <a:ext uri="{FF2B5EF4-FFF2-40B4-BE49-F238E27FC236}">
                <a16:creationId xmlns:a16="http://schemas.microsoft.com/office/drawing/2014/main" id="{A644298A-1C27-1D48-92A5-6585FE851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657600"/>
            <a:ext cx="762000" cy="762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5365" name="Oval 5">
            <a:extLst>
              <a:ext uri="{FF2B5EF4-FFF2-40B4-BE49-F238E27FC236}">
                <a16:creationId xmlns:a16="http://schemas.microsoft.com/office/drawing/2014/main" id="{3F84EF2A-9052-1944-BCB9-D2B885FD36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133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bg1"/>
                </a:solidFill>
                <a:sym typeface="Symbol" pitchFamily="2" charset="2"/>
              </a:rPr>
              <a:t>0</a:t>
            </a:r>
          </a:p>
        </p:txBody>
      </p:sp>
      <p:sp>
        <p:nvSpPr>
          <p:cNvPr id="15366" name="Oval 6">
            <a:extLst>
              <a:ext uri="{FF2B5EF4-FFF2-40B4-BE49-F238E27FC236}">
                <a16:creationId xmlns:a16="http://schemas.microsoft.com/office/drawing/2014/main" id="{E6CC8157-4A73-5449-97C2-9ADA79A77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657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 dirty="0">
                <a:solidFill>
                  <a:schemeClr val="bg1"/>
                </a:solidFill>
                <a:sym typeface="Symbol" pitchFamily="2" charset="2"/>
              </a:rPr>
              <a:t>1</a:t>
            </a:r>
          </a:p>
        </p:txBody>
      </p:sp>
      <p:sp>
        <p:nvSpPr>
          <p:cNvPr id="15367" name="Oval 7">
            <a:extLst>
              <a:ext uri="{FF2B5EF4-FFF2-40B4-BE49-F238E27FC236}">
                <a16:creationId xmlns:a16="http://schemas.microsoft.com/office/drawing/2014/main" id="{3B8101FC-FDD6-EF41-BC80-75633BB46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133600"/>
            <a:ext cx="762000" cy="762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2</a:t>
            </a:r>
          </a:p>
        </p:txBody>
      </p:sp>
      <p:sp>
        <p:nvSpPr>
          <p:cNvPr id="15368" name="Oval 8">
            <a:extLst>
              <a:ext uri="{FF2B5EF4-FFF2-40B4-BE49-F238E27FC236}">
                <a16:creationId xmlns:a16="http://schemas.microsoft.com/office/drawing/2014/main" id="{4DD3579F-2A7D-2749-894F-C47F9490C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657600"/>
            <a:ext cx="762000" cy="762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2</a:t>
            </a:r>
          </a:p>
        </p:txBody>
      </p:sp>
      <p:sp>
        <p:nvSpPr>
          <p:cNvPr id="15369" name="Oval 9">
            <a:extLst>
              <a:ext uri="{FF2B5EF4-FFF2-40B4-BE49-F238E27FC236}">
                <a16:creationId xmlns:a16="http://schemas.microsoft.com/office/drawing/2014/main" id="{6F059C41-E463-2E4E-93F0-3822738F3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133600"/>
            <a:ext cx="762000" cy="762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5370" name="Oval 10">
            <a:extLst>
              <a:ext uri="{FF2B5EF4-FFF2-40B4-BE49-F238E27FC236}">
                <a16:creationId xmlns:a16="http://schemas.microsoft.com/office/drawing/2014/main" id="{8C376776-0B1B-4445-8D67-2C8C46865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657600"/>
            <a:ext cx="762000" cy="762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5371" name="Text Box 11">
            <a:extLst>
              <a:ext uri="{FF2B5EF4-FFF2-40B4-BE49-F238E27FC236}">
                <a16:creationId xmlns:a16="http://schemas.microsoft.com/office/drawing/2014/main" id="{9854CF82-4B55-DE4E-B00E-B567FAF22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2713" y="1676400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r</a:t>
            </a:r>
          </a:p>
        </p:txBody>
      </p:sp>
      <p:sp>
        <p:nvSpPr>
          <p:cNvPr id="15372" name="Text Box 12">
            <a:extLst>
              <a:ext uri="{FF2B5EF4-FFF2-40B4-BE49-F238E27FC236}">
                <a16:creationId xmlns:a16="http://schemas.microsoft.com/office/drawing/2014/main" id="{03C47B65-4AE7-7545-8F58-019F42C5E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676400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s</a:t>
            </a:r>
          </a:p>
        </p:txBody>
      </p:sp>
      <p:sp>
        <p:nvSpPr>
          <p:cNvPr id="15373" name="Text Box 13">
            <a:extLst>
              <a:ext uri="{FF2B5EF4-FFF2-40B4-BE49-F238E27FC236}">
                <a16:creationId xmlns:a16="http://schemas.microsoft.com/office/drawing/2014/main" id="{E4FCF1AE-BF11-BF47-B0E3-FDE4BD9FA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9575" y="1676400"/>
            <a:ext cx="25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t</a:t>
            </a:r>
          </a:p>
        </p:txBody>
      </p:sp>
      <p:sp>
        <p:nvSpPr>
          <p:cNvPr id="15374" name="Text Box 14">
            <a:extLst>
              <a:ext uri="{FF2B5EF4-FFF2-40B4-BE49-F238E27FC236}">
                <a16:creationId xmlns:a16="http://schemas.microsoft.com/office/drawing/2014/main" id="{AD0D8905-F7CA-9D46-9018-E90AC8817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0938" y="1676400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u</a:t>
            </a:r>
          </a:p>
        </p:txBody>
      </p:sp>
      <p:sp>
        <p:nvSpPr>
          <p:cNvPr id="15375" name="Text Box 15">
            <a:extLst>
              <a:ext uri="{FF2B5EF4-FFF2-40B4-BE49-F238E27FC236}">
                <a16:creationId xmlns:a16="http://schemas.microsoft.com/office/drawing/2014/main" id="{77FAD278-F51C-F74D-A2D2-429185CFB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250" y="4419600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v</a:t>
            </a:r>
          </a:p>
        </p:txBody>
      </p:sp>
      <p:sp>
        <p:nvSpPr>
          <p:cNvPr id="15376" name="Text Box 16">
            <a:extLst>
              <a:ext uri="{FF2B5EF4-FFF2-40B4-BE49-F238E27FC236}">
                <a16:creationId xmlns:a16="http://schemas.microsoft.com/office/drawing/2014/main" id="{1AC20169-C740-EA41-8AAB-60D4A6457F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6300" y="4419600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w</a:t>
            </a:r>
          </a:p>
        </p:txBody>
      </p:sp>
      <p:sp>
        <p:nvSpPr>
          <p:cNvPr id="15377" name="Text Box 17">
            <a:extLst>
              <a:ext uri="{FF2B5EF4-FFF2-40B4-BE49-F238E27FC236}">
                <a16:creationId xmlns:a16="http://schemas.microsoft.com/office/drawing/2014/main" id="{813295A9-710C-8F43-BF4A-1196D49F24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6563" y="4419600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x</a:t>
            </a:r>
          </a:p>
        </p:txBody>
      </p:sp>
      <p:sp>
        <p:nvSpPr>
          <p:cNvPr id="15378" name="Text Box 18">
            <a:extLst>
              <a:ext uri="{FF2B5EF4-FFF2-40B4-BE49-F238E27FC236}">
                <a16:creationId xmlns:a16="http://schemas.microsoft.com/office/drawing/2014/main" id="{B6BD60D2-65D0-FC49-8E89-3F0E90A9C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125" y="4419600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y</a:t>
            </a:r>
          </a:p>
        </p:txBody>
      </p:sp>
      <p:cxnSp>
        <p:nvCxnSpPr>
          <p:cNvPr id="15379" name="AutoShape 19">
            <a:extLst>
              <a:ext uri="{FF2B5EF4-FFF2-40B4-BE49-F238E27FC236}">
                <a16:creationId xmlns:a16="http://schemas.microsoft.com/office/drawing/2014/main" id="{196155F4-7027-E943-8B1E-9AB893A941E7}"/>
              </a:ext>
            </a:extLst>
          </p:cNvPr>
          <p:cNvCxnSpPr>
            <a:cxnSpLocks noChangeShapeType="1"/>
            <a:stCxn id="15364" idx="0"/>
            <a:endCxn id="15363" idx="4"/>
          </p:cNvCxnSpPr>
          <p:nvPr/>
        </p:nvCxnSpPr>
        <p:spPr bwMode="auto">
          <a:xfrm flipV="1">
            <a:off x="1524000" y="2909888"/>
            <a:ext cx="0" cy="733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0" name="AutoShape 20">
            <a:extLst>
              <a:ext uri="{FF2B5EF4-FFF2-40B4-BE49-F238E27FC236}">
                <a16:creationId xmlns:a16="http://schemas.microsoft.com/office/drawing/2014/main" id="{4998CFE6-17BE-E047-9D78-F51DC5FA5814}"/>
              </a:ext>
            </a:extLst>
          </p:cNvPr>
          <p:cNvCxnSpPr>
            <a:cxnSpLocks noChangeShapeType="1"/>
            <a:stCxn id="15363" idx="6"/>
            <a:endCxn id="15365" idx="2"/>
          </p:cNvCxnSpPr>
          <p:nvPr/>
        </p:nvCxnSpPr>
        <p:spPr bwMode="auto">
          <a:xfrm>
            <a:off x="1919288" y="2514600"/>
            <a:ext cx="1266825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1" name="AutoShape 21">
            <a:extLst>
              <a:ext uri="{FF2B5EF4-FFF2-40B4-BE49-F238E27FC236}">
                <a16:creationId xmlns:a16="http://schemas.microsoft.com/office/drawing/2014/main" id="{5A555942-992F-C64D-9D5D-47823B9C8552}"/>
              </a:ext>
            </a:extLst>
          </p:cNvPr>
          <p:cNvCxnSpPr>
            <a:cxnSpLocks noChangeShapeType="1"/>
            <a:stCxn id="15365" idx="4"/>
            <a:endCxn id="15366" idx="0"/>
          </p:cNvCxnSpPr>
          <p:nvPr/>
        </p:nvCxnSpPr>
        <p:spPr bwMode="auto">
          <a:xfrm>
            <a:off x="3581400" y="2909888"/>
            <a:ext cx="0" cy="733425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2" name="AutoShape 22">
            <a:extLst>
              <a:ext uri="{FF2B5EF4-FFF2-40B4-BE49-F238E27FC236}">
                <a16:creationId xmlns:a16="http://schemas.microsoft.com/office/drawing/2014/main" id="{F1DB5878-D76B-6942-8871-8EAB8D8C955B}"/>
              </a:ext>
            </a:extLst>
          </p:cNvPr>
          <p:cNvCxnSpPr>
            <a:cxnSpLocks noChangeShapeType="1"/>
            <a:stCxn id="15366" idx="7"/>
            <a:endCxn id="15367" idx="3"/>
          </p:cNvCxnSpPr>
          <p:nvPr/>
        </p:nvCxnSpPr>
        <p:spPr bwMode="auto">
          <a:xfrm flipV="1">
            <a:off x="3851275" y="2798763"/>
            <a:ext cx="1517650" cy="955675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3" name="AutoShape 23">
            <a:extLst>
              <a:ext uri="{FF2B5EF4-FFF2-40B4-BE49-F238E27FC236}">
                <a16:creationId xmlns:a16="http://schemas.microsoft.com/office/drawing/2014/main" id="{4B905FAA-57E7-2549-87F7-39FC31512672}"/>
              </a:ext>
            </a:extLst>
          </p:cNvPr>
          <p:cNvCxnSpPr>
            <a:cxnSpLocks noChangeShapeType="1"/>
            <a:stCxn id="15366" idx="6"/>
            <a:endCxn id="15368" idx="2"/>
          </p:cNvCxnSpPr>
          <p:nvPr/>
        </p:nvCxnSpPr>
        <p:spPr bwMode="auto">
          <a:xfrm>
            <a:off x="3976688" y="4038600"/>
            <a:ext cx="1266825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4" name="AutoShape 24">
            <a:extLst>
              <a:ext uri="{FF2B5EF4-FFF2-40B4-BE49-F238E27FC236}">
                <a16:creationId xmlns:a16="http://schemas.microsoft.com/office/drawing/2014/main" id="{F1DF17C8-55BF-ED42-BA17-2311D0B0B353}"/>
              </a:ext>
            </a:extLst>
          </p:cNvPr>
          <p:cNvCxnSpPr>
            <a:cxnSpLocks noChangeShapeType="1"/>
            <a:stCxn id="15368" idx="0"/>
            <a:endCxn id="15367" idx="4"/>
          </p:cNvCxnSpPr>
          <p:nvPr/>
        </p:nvCxnSpPr>
        <p:spPr bwMode="auto">
          <a:xfrm flipV="1">
            <a:off x="5638800" y="2909888"/>
            <a:ext cx="0" cy="733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5" name="AutoShape 25">
            <a:extLst>
              <a:ext uri="{FF2B5EF4-FFF2-40B4-BE49-F238E27FC236}">
                <a16:creationId xmlns:a16="http://schemas.microsoft.com/office/drawing/2014/main" id="{A1C4F55B-8EAD-B44D-93E2-6D0991F1F449}"/>
              </a:ext>
            </a:extLst>
          </p:cNvPr>
          <p:cNvCxnSpPr>
            <a:cxnSpLocks noChangeShapeType="1"/>
            <a:stCxn id="15367" idx="6"/>
            <a:endCxn id="15369" idx="2"/>
          </p:cNvCxnSpPr>
          <p:nvPr/>
        </p:nvCxnSpPr>
        <p:spPr bwMode="auto">
          <a:xfrm>
            <a:off x="6034088" y="2514600"/>
            <a:ext cx="12668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6" name="AutoShape 26">
            <a:extLst>
              <a:ext uri="{FF2B5EF4-FFF2-40B4-BE49-F238E27FC236}">
                <a16:creationId xmlns:a16="http://schemas.microsoft.com/office/drawing/2014/main" id="{8B38485E-E95F-174F-B920-005922EA4F2D}"/>
              </a:ext>
            </a:extLst>
          </p:cNvPr>
          <p:cNvCxnSpPr>
            <a:cxnSpLocks noChangeShapeType="1"/>
            <a:stCxn id="15368" idx="6"/>
            <a:endCxn id="15370" idx="2"/>
          </p:cNvCxnSpPr>
          <p:nvPr/>
        </p:nvCxnSpPr>
        <p:spPr bwMode="auto">
          <a:xfrm>
            <a:off x="6034088" y="4038600"/>
            <a:ext cx="12668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7" name="AutoShape 27">
            <a:extLst>
              <a:ext uri="{FF2B5EF4-FFF2-40B4-BE49-F238E27FC236}">
                <a16:creationId xmlns:a16="http://schemas.microsoft.com/office/drawing/2014/main" id="{ADE8F82B-2DA3-A045-948E-AE6830486D9F}"/>
              </a:ext>
            </a:extLst>
          </p:cNvPr>
          <p:cNvCxnSpPr>
            <a:cxnSpLocks noChangeShapeType="1"/>
            <a:stCxn id="15370" idx="0"/>
            <a:endCxn id="15369" idx="4"/>
          </p:cNvCxnSpPr>
          <p:nvPr/>
        </p:nvCxnSpPr>
        <p:spPr bwMode="auto">
          <a:xfrm flipV="1">
            <a:off x="7696200" y="2909888"/>
            <a:ext cx="0" cy="733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88" name="Rectangle 28">
            <a:extLst>
              <a:ext uri="{FF2B5EF4-FFF2-40B4-BE49-F238E27FC236}">
                <a16:creationId xmlns:a16="http://schemas.microsoft.com/office/drawing/2014/main" id="{50233DA9-4868-B847-A1F9-F4CDAB1D3B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562600"/>
            <a:ext cx="6858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/>
              <a:t>r</a:t>
            </a:r>
          </a:p>
        </p:txBody>
      </p:sp>
      <p:sp>
        <p:nvSpPr>
          <p:cNvPr id="15389" name="Rectangle 29">
            <a:extLst>
              <a:ext uri="{FF2B5EF4-FFF2-40B4-BE49-F238E27FC236}">
                <a16:creationId xmlns:a16="http://schemas.microsoft.com/office/drawing/2014/main" id="{97821036-9888-1441-B370-F80765DCDE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562600"/>
            <a:ext cx="685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/>
              <a:t>Q:</a:t>
            </a:r>
          </a:p>
        </p:txBody>
      </p:sp>
      <p:sp>
        <p:nvSpPr>
          <p:cNvPr id="15390" name="Rectangle 30">
            <a:extLst>
              <a:ext uri="{FF2B5EF4-FFF2-40B4-BE49-F238E27FC236}">
                <a16:creationId xmlns:a16="http://schemas.microsoft.com/office/drawing/2014/main" id="{E8B85B2A-8B1A-F943-8874-FE61AD1DF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5562600"/>
            <a:ext cx="6858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/>
              <a:t>t</a:t>
            </a:r>
          </a:p>
        </p:txBody>
      </p:sp>
      <p:sp>
        <p:nvSpPr>
          <p:cNvPr id="15391" name="Rectangle 31">
            <a:extLst>
              <a:ext uri="{FF2B5EF4-FFF2-40B4-BE49-F238E27FC236}">
                <a16:creationId xmlns:a16="http://schemas.microsoft.com/office/drawing/2014/main" id="{34BE9088-EF05-4E4F-88B0-256C4AD2F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5562600"/>
            <a:ext cx="6858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/>
              <a:t>x</a:t>
            </a:r>
          </a:p>
        </p:txBody>
      </p:sp>
      <p:grpSp>
        <p:nvGrpSpPr>
          <p:cNvPr id="15392" name="Group 27">
            <a:extLst>
              <a:ext uri="{FF2B5EF4-FFF2-40B4-BE49-F238E27FC236}">
                <a16:creationId xmlns:a16="http://schemas.microsoft.com/office/drawing/2014/main" id="{EF036B0E-735C-3F49-A0E3-CA9A19113030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5000625"/>
            <a:ext cx="2590800" cy="1597025"/>
            <a:chOff x="5715000" y="5001161"/>
            <a:chExt cx="2590800" cy="1596455"/>
          </a:xfrm>
        </p:grpSpPr>
        <p:sp>
          <p:nvSpPr>
            <p:cNvPr id="15393" name="TextBox 28">
              <a:extLst>
                <a:ext uri="{FF2B5EF4-FFF2-40B4-BE49-F238E27FC236}">
                  <a16:creationId xmlns:a16="http://schemas.microsoft.com/office/drawing/2014/main" id="{C85A2046-8831-F944-A612-D608D77FC9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5000" y="5001161"/>
              <a:ext cx="1219200" cy="1568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●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85000"/>
                <a:buFont typeface="Times New Roman" panose="02020603050405020304" pitchFamily="18" charset="0"/>
                <a:buChar char="■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○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s: w r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r: s v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v: r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w: t x s</a:t>
              </a:r>
            </a:p>
          </p:txBody>
        </p:sp>
        <p:sp>
          <p:nvSpPr>
            <p:cNvPr id="15394" name="TextBox 29">
              <a:extLst>
                <a:ext uri="{FF2B5EF4-FFF2-40B4-BE49-F238E27FC236}">
                  <a16:creationId xmlns:a16="http://schemas.microsoft.com/office/drawing/2014/main" id="{6CFE9DCE-C28D-1C4C-B075-1008FFC567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34200" y="5029200"/>
              <a:ext cx="1371600" cy="1568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●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85000"/>
                <a:buFont typeface="Times New Roman" panose="02020603050405020304" pitchFamily="18" charset="0"/>
                <a:buChar char="■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○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t: w x u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x: w t y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u: t y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y: x 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056068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C9FA084D-402A-E74D-9636-6CC50834B6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Breadth-First Search: Example</a:t>
            </a:r>
          </a:p>
        </p:txBody>
      </p:sp>
      <p:sp>
        <p:nvSpPr>
          <p:cNvPr id="16387" name="Oval 3">
            <a:extLst>
              <a:ext uri="{FF2B5EF4-FFF2-40B4-BE49-F238E27FC236}">
                <a16:creationId xmlns:a16="http://schemas.microsoft.com/office/drawing/2014/main" id="{13BA5F76-F977-C34A-BF09-740D1C0CC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133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bg1"/>
                </a:solidFill>
                <a:sym typeface="Symbol" pitchFamily="2" charset="2"/>
              </a:rPr>
              <a:t>1</a:t>
            </a:r>
            <a:endParaRPr lang="en-US" altLang="en-US" sz="4000" i="0">
              <a:solidFill>
                <a:schemeClr val="bg1"/>
              </a:solidFill>
            </a:endParaRPr>
          </a:p>
        </p:txBody>
      </p:sp>
      <p:sp>
        <p:nvSpPr>
          <p:cNvPr id="16388" name="Oval 4">
            <a:extLst>
              <a:ext uri="{FF2B5EF4-FFF2-40B4-BE49-F238E27FC236}">
                <a16:creationId xmlns:a16="http://schemas.microsoft.com/office/drawing/2014/main" id="{FB706D67-E056-F740-9944-015B761C60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657600"/>
            <a:ext cx="762000" cy="762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2</a:t>
            </a:r>
          </a:p>
        </p:txBody>
      </p:sp>
      <p:sp>
        <p:nvSpPr>
          <p:cNvPr id="16389" name="Oval 5">
            <a:extLst>
              <a:ext uri="{FF2B5EF4-FFF2-40B4-BE49-F238E27FC236}">
                <a16:creationId xmlns:a16="http://schemas.microsoft.com/office/drawing/2014/main" id="{C7DE74DC-B1B8-BC48-82F0-E46A057AF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133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bg1"/>
                </a:solidFill>
                <a:sym typeface="Symbol" pitchFamily="2" charset="2"/>
              </a:rPr>
              <a:t>0</a:t>
            </a:r>
          </a:p>
        </p:txBody>
      </p:sp>
      <p:sp>
        <p:nvSpPr>
          <p:cNvPr id="16390" name="Oval 6">
            <a:extLst>
              <a:ext uri="{FF2B5EF4-FFF2-40B4-BE49-F238E27FC236}">
                <a16:creationId xmlns:a16="http://schemas.microsoft.com/office/drawing/2014/main" id="{D4B536F3-B6AE-584E-B187-B77937C89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657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bg1"/>
                </a:solidFill>
                <a:sym typeface="Symbol" pitchFamily="2" charset="2"/>
              </a:rPr>
              <a:t>1</a:t>
            </a:r>
          </a:p>
        </p:txBody>
      </p:sp>
      <p:sp>
        <p:nvSpPr>
          <p:cNvPr id="16391" name="Oval 7">
            <a:extLst>
              <a:ext uri="{FF2B5EF4-FFF2-40B4-BE49-F238E27FC236}">
                <a16:creationId xmlns:a16="http://schemas.microsoft.com/office/drawing/2014/main" id="{2E775928-D69A-C246-89C7-8B87F8C0A3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133600"/>
            <a:ext cx="762000" cy="762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2</a:t>
            </a:r>
          </a:p>
        </p:txBody>
      </p:sp>
      <p:sp>
        <p:nvSpPr>
          <p:cNvPr id="16392" name="Oval 8">
            <a:extLst>
              <a:ext uri="{FF2B5EF4-FFF2-40B4-BE49-F238E27FC236}">
                <a16:creationId xmlns:a16="http://schemas.microsoft.com/office/drawing/2014/main" id="{5D36D7FF-BF7D-9946-9C99-39DFFD5A3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657600"/>
            <a:ext cx="762000" cy="762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2</a:t>
            </a:r>
          </a:p>
        </p:txBody>
      </p:sp>
      <p:sp>
        <p:nvSpPr>
          <p:cNvPr id="16393" name="Oval 9">
            <a:extLst>
              <a:ext uri="{FF2B5EF4-FFF2-40B4-BE49-F238E27FC236}">
                <a16:creationId xmlns:a16="http://schemas.microsoft.com/office/drawing/2014/main" id="{70715CE3-B209-E049-A045-1C23146E1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133600"/>
            <a:ext cx="762000" cy="762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6394" name="Oval 10">
            <a:extLst>
              <a:ext uri="{FF2B5EF4-FFF2-40B4-BE49-F238E27FC236}">
                <a16:creationId xmlns:a16="http://schemas.microsoft.com/office/drawing/2014/main" id="{100EA88A-ABE1-F446-9B50-A9402E28A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657600"/>
            <a:ext cx="762000" cy="762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6395" name="Text Box 11">
            <a:extLst>
              <a:ext uri="{FF2B5EF4-FFF2-40B4-BE49-F238E27FC236}">
                <a16:creationId xmlns:a16="http://schemas.microsoft.com/office/drawing/2014/main" id="{8B37BA8D-2534-4344-8837-AED66BE0A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2713" y="1676400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r</a:t>
            </a:r>
          </a:p>
        </p:txBody>
      </p:sp>
      <p:sp>
        <p:nvSpPr>
          <p:cNvPr id="16396" name="Text Box 12">
            <a:extLst>
              <a:ext uri="{FF2B5EF4-FFF2-40B4-BE49-F238E27FC236}">
                <a16:creationId xmlns:a16="http://schemas.microsoft.com/office/drawing/2014/main" id="{1CF7DE81-EA68-DE4B-91C1-3AD9DAE54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676400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s</a:t>
            </a:r>
          </a:p>
        </p:txBody>
      </p:sp>
      <p:sp>
        <p:nvSpPr>
          <p:cNvPr id="16397" name="Text Box 13">
            <a:extLst>
              <a:ext uri="{FF2B5EF4-FFF2-40B4-BE49-F238E27FC236}">
                <a16:creationId xmlns:a16="http://schemas.microsoft.com/office/drawing/2014/main" id="{C9B0E713-CD44-AD4B-A0F4-4C35FC2BDB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9575" y="1676400"/>
            <a:ext cx="25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t</a:t>
            </a:r>
          </a:p>
        </p:txBody>
      </p:sp>
      <p:sp>
        <p:nvSpPr>
          <p:cNvPr id="16398" name="Text Box 14">
            <a:extLst>
              <a:ext uri="{FF2B5EF4-FFF2-40B4-BE49-F238E27FC236}">
                <a16:creationId xmlns:a16="http://schemas.microsoft.com/office/drawing/2014/main" id="{CB2635BD-FD11-6744-A205-7A220DAF7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0938" y="1676400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u</a:t>
            </a:r>
          </a:p>
        </p:txBody>
      </p:sp>
      <p:sp>
        <p:nvSpPr>
          <p:cNvPr id="16399" name="Text Box 15">
            <a:extLst>
              <a:ext uri="{FF2B5EF4-FFF2-40B4-BE49-F238E27FC236}">
                <a16:creationId xmlns:a16="http://schemas.microsoft.com/office/drawing/2014/main" id="{4F4143E4-B710-E14D-981B-3E48F6896E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250" y="4419600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v</a:t>
            </a:r>
          </a:p>
        </p:txBody>
      </p:sp>
      <p:sp>
        <p:nvSpPr>
          <p:cNvPr id="16400" name="Text Box 16">
            <a:extLst>
              <a:ext uri="{FF2B5EF4-FFF2-40B4-BE49-F238E27FC236}">
                <a16:creationId xmlns:a16="http://schemas.microsoft.com/office/drawing/2014/main" id="{D76AA057-13C6-5547-AD2A-B386D4D3F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6300" y="4419600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w</a:t>
            </a:r>
          </a:p>
        </p:txBody>
      </p:sp>
      <p:sp>
        <p:nvSpPr>
          <p:cNvPr id="16401" name="Text Box 17">
            <a:extLst>
              <a:ext uri="{FF2B5EF4-FFF2-40B4-BE49-F238E27FC236}">
                <a16:creationId xmlns:a16="http://schemas.microsoft.com/office/drawing/2014/main" id="{1911174E-A095-4E4B-867E-61DC02615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6563" y="4419600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x</a:t>
            </a:r>
          </a:p>
        </p:txBody>
      </p:sp>
      <p:sp>
        <p:nvSpPr>
          <p:cNvPr id="16402" name="Text Box 18">
            <a:extLst>
              <a:ext uri="{FF2B5EF4-FFF2-40B4-BE49-F238E27FC236}">
                <a16:creationId xmlns:a16="http://schemas.microsoft.com/office/drawing/2014/main" id="{381B94D3-A9AA-B045-8F8C-4B7530FDF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125" y="4419600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y</a:t>
            </a:r>
          </a:p>
        </p:txBody>
      </p:sp>
      <p:cxnSp>
        <p:nvCxnSpPr>
          <p:cNvPr id="16403" name="AutoShape 19">
            <a:extLst>
              <a:ext uri="{FF2B5EF4-FFF2-40B4-BE49-F238E27FC236}">
                <a16:creationId xmlns:a16="http://schemas.microsoft.com/office/drawing/2014/main" id="{C4FA8D0A-596C-8645-A0A9-84BAF86DA07A}"/>
              </a:ext>
            </a:extLst>
          </p:cNvPr>
          <p:cNvCxnSpPr>
            <a:cxnSpLocks noChangeShapeType="1"/>
            <a:stCxn id="16388" idx="0"/>
            <a:endCxn id="16387" idx="4"/>
          </p:cNvCxnSpPr>
          <p:nvPr/>
        </p:nvCxnSpPr>
        <p:spPr bwMode="auto">
          <a:xfrm flipV="1">
            <a:off x="1524000" y="2909888"/>
            <a:ext cx="0" cy="733425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4" name="AutoShape 20">
            <a:extLst>
              <a:ext uri="{FF2B5EF4-FFF2-40B4-BE49-F238E27FC236}">
                <a16:creationId xmlns:a16="http://schemas.microsoft.com/office/drawing/2014/main" id="{A08BF0B5-11B8-0B4D-BEE1-00E74EA82A11}"/>
              </a:ext>
            </a:extLst>
          </p:cNvPr>
          <p:cNvCxnSpPr>
            <a:cxnSpLocks noChangeShapeType="1"/>
            <a:stCxn id="16387" idx="6"/>
            <a:endCxn id="16389" idx="2"/>
          </p:cNvCxnSpPr>
          <p:nvPr/>
        </p:nvCxnSpPr>
        <p:spPr bwMode="auto">
          <a:xfrm>
            <a:off x="1919288" y="2514600"/>
            <a:ext cx="1266825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5" name="AutoShape 21">
            <a:extLst>
              <a:ext uri="{FF2B5EF4-FFF2-40B4-BE49-F238E27FC236}">
                <a16:creationId xmlns:a16="http://schemas.microsoft.com/office/drawing/2014/main" id="{93C9A21B-0694-1B4E-887B-9BA0AEA6623D}"/>
              </a:ext>
            </a:extLst>
          </p:cNvPr>
          <p:cNvCxnSpPr>
            <a:cxnSpLocks noChangeShapeType="1"/>
            <a:stCxn id="16389" idx="4"/>
            <a:endCxn id="16390" idx="0"/>
          </p:cNvCxnSpPr>
          <p:nvPr/>
        </p:nvCxnSpPr>
        <p:spPr bwMode="auto">
          <a:xfrm>
            <a:off x="3581400" y="2909888"/>
            <a:ext cx="0" cy="733425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6" name="AutoShape 22">
            <a:extLst>
              <a:ext uri="{FF2B5EF4-FFF2-40B4-BE49-F238E27FC236}">
                <a16:creationId xmlns:a16="http://schemas.microsoft.com/office/drawing/2014/main" id="{34F055B6-7218-C343-857B-24F801D481F6}"/>
              </a:ext>
            </a:extLst>
          </p:cNvPr>
          <p:cNvCxnSpPr>
            <a:cxnSpLocks noChangeShapeType="1"/>
            <a:stCxn id="16390" idx="7"/>
            <a:endCxn id="16391" idx="3"/>
          </p:cNvCxnSpPr>
          <p:nvPr/>
        </p:nvCxnSpPr>
        <p:spPr bwMode="auto">
          <a:xfrm flipV="1">
            <a:off x="3851275" y="2798763"/>
            <a:ext cx="1517650" cy="955675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7" name="AutoShape 23">
            <a:extLst>
              <a:ext uri="{FF2B5EF4-FFF2-40B4-BE49-F238E27FC236}">
                <a16:creationId xmlns:a16="http://schemas.microsoft.com/office/drawing/2014/main" id="{94C657A6-8100-5C4F-8007-B01B498BB8BC}"/>
              </a:ext>
            </a:extLst>
          </p:cNvPr>
          <p:cNvCxnSpPr>
            <a:cxnSpLocks noChangeShapeType="1"/>
            <a:stCxn id="16390" idx="6"/>
            <a:endCxn id="16392" idx="2"/>
          </p:cNvCxnSpPr>
          <p:nvPr/>
        </p:nvCxnSpPr>
        <p:spPr bwMode="auto">
          <a:xfrm>
            <a:off x="3976688" y="4038600"/>
            <a:ext cx="1266825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8" name="AutoShape 24">
            <a:extLst>
              <a:ext uri="{FF2B5EF4-FFF2-40B4-BE49-F238E27FC236}">
                <a16:creationId xmlns:a16="http://schemas.microsoft.com/office/drawing/2014/main" id="{B815F2F3-DCFD-4F4C-9778-362311E80604}"/>
              </a:ext>
            </a:extLst>
          </p:cNvPr>
          <p:cNvCxnSpPr>
            <a:cxnSpLocks noChangeShapeType="1"/>
            <a:stCxn id="16392" idx="0"/>
            <a:endCxn id="16391" idx="4"/>
          </p:cNvCxnSpPr>
          <p:nvPr/>
        </p:nvCxnSpPr>
        <p:spPr bwMode="auto">
          <a:xfrm flipV="1">
            <a:off x="5638800" y="2909888"/>
            <a:ext cx="0" cy="733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9" name="AutoShape 25">
            <a:extLst>
              <a:ext uri="{FF2B5EF4-FFF2-40B4-BE49-F238E27FC236}">
                <a16:creationId xmlns:a16="http://schemas.microsoft.com/office/drawing/2014/main" id="{C8BCD60E-77FE-AD47-AB3E-3E46C13F1662}"/>
              </a:ext>
            </a:extLst>
          </p:cNvPr>
          <p:cNvCxnSpPr>
            <a:cxnSpLocks noChangeShapeType="1"/>
            <a:stCxn id="16391" idx="6"/>
            <a:endCxn id="16393" idx="2"/>
          </p:cNvCxnSpPr>
          <p:nvPr/>
        </p:nvCxnSpPr>
        <p:spPr bwMode="auto">
          <a:xfrm>
            <a:off x="6034088" y="2514600"/>
            <a:ext cx="12668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0" name="AutoShape 26">
            <a:extLst>
              <a:ext uri="{FF2B5EF4-FFF2-40B4-BE49-F238E27FC236}">
                <a16:creationId xmlns:a16="http://schemas.microsoft.com/office/drawing/2014/main" id="{500FD4BD-EB66-6D41-9669-FABFD4B33421}"/>
              </a:ext>
            </a:extLst>
          </p:cNvPr>
          <p:cNvCxnSpPr>
            <a:cxnSpLocks noChangeShapeType="1"/>
            <a:stCxn id="16392" idx="6"/>
            <a:endCxn id="16394" idx="2"/>
          </p:cNvCxnSpPr>
          <p:nvPr/>
        </p:nvCxnSpPr>
        <p:spPr bwMode="auto">
          <a:xfrm>
            <a:off x="6034088" y="4038600"/>
            <a:ext cx="12668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1" name="AutoShape 27">
            <a:extLst>
              <a:ext uri="{FF2B5EF4-FFF2-40B4-BE49-F238E27FC236}">
                <a16:creationId xmlns:a16="http://schemas.microsoft.com/office/drawing/2014/main" id="{1B4B983B-9D53-D14E-A7DF-12B6E0993F44}"/>
              </a:ext>
            </a:extLst>
          </p:cNvPr>
          <p:cNvCxnSpPr>
            <a:cxnSpLocks noChangeShapeType="1"/>
            <a:stCxn id="16394" idx="0"/>
            <a:endCxn id="16393" idx="4"/>
          </p:cNvCxnSpPr>
          <p:nvPr/>
        </p:nvCxnSpPr>
        <p:spPr bwMode="auto">
          <a:xfrm flipV="1">
            <a:off x="7696200" y="2909888"/>
            <a:ext cx="0" cy="733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412" name="Rectangle 28">
            <a:extLst>
              <a:ext uri="{FF2B5EF4-FFF2-40B4-BE49-F238E27FC236}">
                <a16:creationId xmlns:a16="http://schemas.microsoft.com/office/drawing/2014/main" id="{1CCC9052-F540-6C40-91DF-4E2217B62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562600"/>
            <a:ext cx="685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/>
              <a:t>Q:</a:t>
            </a:r>
          </a:p>
        </p:txBody>
      </p:sp>
      <p:sp>
        <p:nvSpPr>
          <p:cNvPr id="16413" name="Rectangle 29">
            <a:extLst>
              <a:ext uri="{FF2B5EF4-FFF2-40B4-BE49-F238E27FC236}">
                <a16:creationId xmlns:a16="http://schemas.microsoft.com/office/drawing/2014/main" id="{2B8E07CB-78CA-9842-A691-5CFBC9D43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562600"/>
            <a:ext cx="6858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/>
              <a:t>t</a:t>
            </a:r>
          </a:p>
        </p:txBody>
      </p:sp>
      <p:sp>
        <p:nvSpPr>
          <p:cNvPr id="16414" name="Rectangle 30">
            <a:extLst>
              <a:ext uri="{FF2B5EF4-FFF2-40B4-BE49-F238E27FC236}">
                <a16:creationId xmlns:a16="http://schemas.microsoft.com/office/drawing/2014/main" id="{EA36703C-3A79-D944-A71F-990A25D22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5562600"/>
            <a:ext cx="6858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/>
              <a:t>x</a:t>
            </a:r>
          </a:p>
        </p:txBody>
      </p:sp>
      <p:sp>
        <p:nvSpPr>
          <p:cNvPr id="16415" name="Rectangle 31">
            <a:extLst>
              <a:ext uri="{FF2B5EF4-FFF2-40B4-BE49-F238E27FC236}">
                <a16:creationId xmlns:a16="http://schemas.microsoft.com/office/drawing/2014/main" id="{DEBADBD5-E9EF-0A47-8CD5-8CB69331B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5562600"/>
            <a:ext cx="6858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/>
              <a:t>v</a:t>
            </a:r>
          </a:p>
        </p:txBody>
      </p:sp>
      <p:grpSp>
        <p:nvGrpSpPr>
          <p:cNvPr id="16416" name="Group 27">
            <a:extLst>
              <a:ext uri="{FF2B5EF4-FFF2-40B4-BE49-F238E27FC236}">
                <a16:creationId xmlns:a16="http://schemas.microsoft.com/office/drawing/2014/main" id="{A87E8F65-192F-DD45-99C9-FC5509B24C91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5000625"/>
            <a:ext cx="2590800" cy="1597025"/>
            <a:chOff x="5715000" y="5001161"/>
            <a:chExt cx="2590800" cy="1596455"/>
          </a:xfrm>
        </p:grpSpPr>
        <p:sp>
          <p:nvSpPr>
            <p:cNvPr id="16417" name="TextBox 28">
              <a:extLst>
                <a:ext uri="{FF2B5EF4-FFF2-40B4-BE49-F238E27FC236}">
                  <a16:creationId xmlns:a16="http://schemas.microsoft.com/office/drawing/2014/main" id="{C17BBA49-BD97-FA43-ABE9-D38201DCCB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5000" y="5001161"/>
              <a:ext cx="1219200" cy="1568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●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85000"/>
                <a:buFont typeface="Times New Roman" panose="02020603050405020304" pitchFamily="18" charset="0"/>
                <a:buChar char="■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○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s: w r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r: s v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v: r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w: t x s</a:t>
              </a:r>
            </a:p>
          </p:txBody>
        </p:sp>
        <p:sp>
          <p:nvSpPr>
            <p:cNvPr id="16418" name="TextBox 29">
              <a:extLst>
                <a:ext uri="{FF2B5EF4-FFF2-40B4-BE49-F238E27FC236}">
                  <a16:creationId xmlns:a16="http://schemas.microsoft.com/office/drawing/2014/main" id="{9760114C-8254-F64C-85A1-04A6991411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34200" y="5029200"/>
              <a:ext cx="1371600" cy="1568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●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85000"/>
                <a:buFont typeface="Times New Roman" panose="02020603050405020304" pitchFamily="18" charset="0"/>
                <a:buChar char="■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○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t: w x u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x: w t y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u: t y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y: x 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606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Graphs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759636"/>
            <a:ext cx="7886700" cy="435133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solidFill>
                  <a:srgbClr val="C00000"/>
                </a:solidFill>
              </a:rPr>
              <a:t>Graph</a:t>
            </a:r>
            <a:r>
              <a:rPr lang="en-US" altLang="en-US" dirty="0"/>
              <a:t> G = (V, E)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V is a set of </a:t>
            </a:r>
            <a:r>
              <a:rPr lang="en-US" altLang="en-US" i="1" dirty="0">
                <a:solidFill>
                  <a:srgbClr val="C00000"/>
                </a:solidFill>
              </a:rPr>
              <a:t>vertices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E is a set of </a:t>
            </a:r>
            <a:r>
              <a:rPr lang="en-US" altLang="en-US" i="1" dirty="0">
                <a:solidFill>
                  <a:srgbClr val="C00000"/>
                </a:solidFill>
              </a:rPr>
              <a:t>edges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Two types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i="1" dirty="0">
                <a:solidFill>
                  <a:srgbClr val="C00000"/>
                </a:solidFill>
              </a:rPr>
              <a:t>Directed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i="1" dirty="0">
                <a:solidFill>
                  <a:srgbClr val="C00000"/>
                </a:solidFill>
              </a:rPr>
              <a:t>Undirected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</p:txBody>
      </p:sp>
      <p:graphicFrame>
        <p:nvGraphicFramePr>
          <p:cNvPr id="4" name="Object 13"/>
          <p:cNvGraphicFramePr>
            <a:graphicFrameLocks noChangeAspect="1"/>
          </p:cNvGraphicFramePr>
          <p:nvPr/>
        </p:nvGraphicFramePr>
        <p:xfrm>
          <a:off x="3858768" y="1690692"/>
          <a:ext cx="5151311" cy="25327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3" imgW="2929128" imgH="1609344" progId="SmartDraw.2">
                  <p:embed/>
                </p:oleObj>
              </mc:Choice>
              <mc:Fallback>
                <p:oleObj r:id="rId3" imgW="2929128" imgH="1609344" progId="SmartDraw.2">
                  <p:embed/>
                  <p:pic>
                    <p:nvPicPr>
                      <p:cNvPr id="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8768" y="1690692"/>
                        <a:ext cx="5151311" cy="25327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02030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0D5CD86-5E55-F044-927B-6E85B83E07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Breadth-First Search: Example</a:t>
            </a:r>
          </a:p>
        </p:txBody>
      </p:sp>
      <p:sp>
        <p:nvSpPr>
          <p:cNvPr id="17411" name="Oval 3">
            <a:extLst>
              <a:ext uri="{FF2B5EF4-FFF2-40B4-BE49-F238E27FC236}">
                <a16:creationId xmlns:a16="http://schemas.microsoft.com/office/drawing/2014/main" id="{8A3CE09C-E030-5147-9C08-D316D6DC5D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133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 dirty="0">
                <a:solidFill>
                  <a:schemeClr val="bg1"/>
                </a:solidFill>
                <a:sym typeface="Symbol" pitchFamily="2" charset="2"/>
              </a:rPr>
              <a:t>1</a:t>
            </a:r>
            <a:endParaRPr lang="en-US" altLang="en-US" sz="4000" i="0" dirty="0">
              <a:solidFill>
                <a:schemeClr val="bg1"/>
              </a:solidFill>
            </a:endParaRPr>
          </a:p>
        </p:txBody>
      </p:sp>
      <p:sp>
        <p:nvSpPr>
          <p:cNvPr id="17412" name="Oval 4">
            <a:extLst>
              <a:ext uri="{FF2B5EF4-FFF2-40B4-BE49-F238E27FC236}">
                <a16:creationId xmlns:a16="http://schemas.microsoft.com/office/drawing/2014/main" id="{43FA3F25-55CE-5048-8D61-61E15CD7A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657600"/>
            <a:ext cx="762000" cy="762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2</a:t>
            </a:r>
          </a:p>
        </p:txBody>
      </p:sp>
      <p:sp>
        <p:nvSpPr>
          <p:cNvPr id="17413" name="Oval 5">
            <a:extLst>
              <a:ext uri="{FF2B5EF4-FFF2-40B4-BE49-F238E27FC236}">
                <a16:creationId xmlns:a16="http://schemas.microsoft.com/office/drawing/2014/main" id="{6F950460-E77E-2140-80F2-DEA8A0A2B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133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bg1"/>
                </a:solidFill>
                <a:sym typeface="Symbol" pitchFamily="2" charset="2"/>
              </a:rPr>
              <a:t>0</a:t>
            </a:r>
          </a:p>
        </p:txBody>
      </p:sp>
      <p:sp>
        <p:nvSpPr>
          <p:cNvPr id="17414" name="Oval 6">
            <a:extLst>
              <a:ext uri="{FF2B5EF4-FFF2-40B4-BE49-F238E27FC236}">
                <a16:creationId xmlns:a16="http://schemas.microsoft.com/office/drawing/2014/main" id="{A2C6EB3A-F5D6-8D47-BFBB-7BEE0A4064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657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bg1"/>
                </a:solidFill>
                <a:sym typeface="Symbol" pitchFamily="2" charset="2"/>
              </a:rPr>
              <a:t>1</a:t>
            </a:r>
          </a:p>
        </p:txBody>
      </p:sp>
      <p:sp>
        <p:nvSpPr>
          <p:cNvPr id="17415" name="Oval 7">
            <a:extLst>
              <a:ext uri="{FF2B5EF4-FFF2-40B4-BE49-F238E27FC236}">
                <a16:creationId xmlns:a16="http://schemas.microsoft.com/office/drawing/2014/main" id="{0651B05C-FD28-6448-B129-4C4CE0FCC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133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bg1"/>
                </a:solidFill>
                <a:sym typeface="Symbol" pitchFamily="2" charset="2"/>
              </a:rPr>
              <a:t>2</a:t>
            </a:r>
          </a:p>
        </p:txBody>
      </p:sp>
      <p:sp>
        <p:nvSpPr>
          <p:cNvPr id="17416" name="Oval 8">
            <a:extLst>
              <a:ext uri="{FF2B5EF4-FFF2-40B4-BE49-F238E27FC236}">
                <a16:creationId xmlns:a16="http://schemas.microsoft.com/office/drawing/2014/main" id="{C8D0A745-F03D-C445-BD37-95D6EDC5A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657600"/>
            <a:ext cx="762000" cy="762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2</a:t>
            </a:r>
          </a:p>
        </p:txBody>
      </p:sp>
      <p:sp>
        <p:nvSpPr>
          <p:cNvPr id="17417" name="Oval 9">
            <a:extLst>
              <a:ext uri="{FF2B5EF4-FFF2-40B4-BE49-F238E27FC236}">
                <a16:creationId xmlns:a16="http://schemas.microsoft.com/office/drawing/2014/main" id="{5F107979-6408-9F4B-823B-3955873F81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133600"/>
            <a:ext cx="762000" cy="762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3</a:t>
            </a:r>
          </a:p>
        </p:txBody>
      </p:sp>
      <p:sp>
        <p:nvSpPr>
          <p:cNvPr id="17418" name="Oval 10">
            <a:extLst>
              <a:ext uri="{FF2B5EF4-FFF2-40B4-BE49-F238E27FC236}">
                <a16:creationId xmlns:a16="http://schemas.microsoft.com/office/drawing/2014/main" id="{48BF8E45-41E3-5B43-98AC-7F5DA79F0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657600"/>
            <a:ext cx="762000" cy="762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</a:t>
            </a:r>
          </a:p>
        </p:txBody>
      </p:sp>
      <p:sp>
        <p:nvSpPr>
          <p:cNvPr id="17419" name="Text Box 11">
            <a:extLst>
              <a:ext uri="{FF2B5EF4-FFF2-40B4-BE49-F238E27FC236}">
                <a16:creationId xmlns:a16="http://schemas.microsoft.com/office/drawing/2014/main" id="{5333702D-2E7D-4544-AEF0-A4AA7701B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2713" y="1676400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r</a:t>
            </a:r>
          </a:p>
        </p:txBody>
      </p:sp>
      <p:sp>
        <p:nvSpPr>
          <p:cNvPr id="17420" name="Text Box 12">
            <a:extLst>
              <a:ext uri="{FF2B5EF4-FFF2-40B4-BE49-F238E27FC236}">
                <a16:creationId xmlns:a16="http://schemas.microsoft.com/office/drawing/2014/main" id="{0B2883F1-929F-2940-98E9-AB74E3291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676400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s</a:t>
            </a:r>
          </a:p>
        </p:txBody>
      </p:sp>
      <p:sp>
        <p:nvSpPr>
          <p:cNvPr id="17421" name="Text Box 13">
            <a:extLst>
              <a:ext uri="{FF2B5EF4-FFF2-40B4-BE49-F238E27FC236}">
                <a16:creationId xmlns:a16="http://schemas.microsoft.com/office/drawing/2014/main" id="{A797DF58-CA07-184B-B4CC-046F6AADB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9575" y="1676400"/>
            <a:ext cx="25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t</a:t>
            </a:r>
          </a:p>
        </p:txBody>
      </p:sp>
      <p:sp>
        <p:nvSpPr>
          <p:cNvPr id="17422" name="Text Box 14">
            <a:extLst>
              <a:ext uri="{FF2B5EF4-FFF2-40B4-BE49-F238E27FC236}">
                <a16:creationId xmlns:a16="http://schemas.microsoft.com/office/drawing/2014/main" id="{266D0687-48FB-0447-B333-7186507F8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0938" y="1676400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u</a:t>
            </a:r>
          </a:p>
        </p:txBody>
      </p:sp>
      <p:sp>
        <p:nvSpPr>
          <p:cNvPr id="17423" name="Text Box 15">
            <a:extLst>
              <a:ext uri="{FF2B5EF4-FFF2-40B4-BE49-F238E27FC236}">
                <a16:creationId xmlns:a16="http://schemas.microsoft.com/office/drawing/2014/main" id="{A4B52407-0A41-0E44-8758-398305A6F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250" y="4419600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v</a:t>
            </a:r>
          </a:p>
        </p:txBody>
      </p:sp>
      <p:sp>
        <p:nvSpPr>
          <p:cNvPr id="17424" name="Text Box 16">
            <a:extLst>
              <a:ext uri="{FF2B5EF4-FFF2-40B4-BE49-F238E27FC236}">
                <a16:creationId xmlns:a16="http://schemas.microsoft.com/office/drawing/2014/main" id="{548BBE09-A425-A449-8E03-CECA71A59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6300" y="4419600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w</a:t>
            </a:r>
          </a:p>
        </p:txBody>
      </p:sp>
      <p:sp>
        <p:nvSpPr>
          <p:cNvPr id="17425" name="Text Box 17">
            <a:extLst>
              <a:ext uri="{FF2B5EF4-FFF2-40B4-BE49-F238E27FC236}">
                <a16:creationId xmlns:a16="http://schemas.microsoft.com/office/drawing/2014/main" id="{8C26490F-C3C6-0C42-B8B2-6DC443249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6563" y="4419600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x</a:t>
            </a:r>
          </a:p>
        </p:txBody>
      </p:sp>
      <p:sp>
        <p:nvSpPr>
          <p:cNvPr id="17426" name="Text Box 18">
            <a:extLst>
              <a:ext uri="{FF2B5EF4-FFF2-40B4-BE49-F238E27FC236}">
                <a16:creationId xmlns:a16="http://schemas.microsoft.com/office/drawing/2014/main" id="{01AFCF61-C3B0-0249-96C1-E48CD1F3E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125" y="4419600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y</a:t>
            </a:r>
          </a:p>
        </p:txBody>
      </p:sp>
      <p:cxnSp>
        <p:nvCxnSpPr>
          <p:cNvPr id="17427" name="AutoShape 19">
            <a:extLst>
              <a:ext uri="{FF2B5EF4-FFF2-40B4-BE49-F238E27FC236}">
                <a16:creationId xmlns:a16="http://schemas.microsoft.com/office/drawing/2014/main" id="{D7431CFA-C46F-7448-B442-21D531C57404}"/>
              </a:ext>
            </a:extLst>
          </p:cNvPr>
          <p:cNvCxnSpPr>
            <a:cxnSpLocks noChangeShapeType="1"/>
            <a:stCxn id="17412" idx="0"/>
            <a:endCxn id="17411" idx="4"/>
          </p:cNvCxnSpPr>
          <p:nvPr/>
        </p:nvCxnSpPr>
        <p:spPr bwMode="auto">
          <a:xfrm flipV="1">
            <a:off x="1524000" y="2909888"/>
            <a:ext cx="0" cy="733425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8" name="AutoShape 20">
            <a:extLst>
              <a:ext uri="{FF2B5EF4-FFF2-40B4-BE49-F238E27FC236}">
                <a16:creationId xmlns:a16="http://schemas.microsoft.com/office/drawing/2014/main" id="{7193EA62-263F-934E-BE76-591EB341B34F}"/>
              </a:ext>
            </a:extLst>
          </p:cNvPr>
          <p:cNvCxnSpPr>
            <a:cxnSpLocks noChangeShapeType="1"/>
            <a:stCxn id="17411" idx="6"/>
            <a:endCxn id="17413" idx="2"/>
          </p:cNvCxnSpPr>
          <p:nvPr/>
        </p:nvCxnSpPr>
        <p:spPr bwMode="auto">
          <a:xfrm>
            <a:off x="1919288" y="2514600"/>
            <a:ext cx="1266825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9" name="AutoShape 21">
            <a:extLst>
              <a:ext uri="{FF2B5EF4-FFF2-40B4-BE49-F238E27FC236}">
                <a16:creationId xmlns:a16="http://schemas.microsoft.com/office/drawing/2014/main" id="{914E382E-4E5C-9846-A312-FAD16E5835CF}"/>
              </a:ext>
            </a:extLst>
          </p:cNvPr>
          <p:cNvCxnSpPr>
            <a:cxnSpLocks noChangeShapeType="1"/>
            <a:stCxn id="17413" idx="4"/>
            <a:endCxn id="17414" idx="0"/>
          </p:cNvCxnSpPr>
          <p:nvPr/>
        </p:nvCxnSpPr>
        <p:spPr bwMode="auto">
          <a:xfrm>
            <a:off x="3581400" y="2909888"/>
            <a:ext cx="0" cy="733425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30" name="AutoShape 22">
            <a:extLst>
              <a:ext uri="{FF2B5EF4-FFF2-40B4-BE49-F238E27FC236}">
                <a16:creationId xmlns:a16="http://schemas.microsoft.com/office/drawing/2014/main" id="{19C63E8F-E13E-7A49-BAF5-B74633A85775}"/>
              </a:ext>
            </a:extLst>
          </p:cNvPr>
          <p:cNvCxnSpPr>
            <a:cxnSpLocks noChangeShapeType="1"/>
            <a:stCxn id="17414" idx="7"/>
            <a:endCxn id="17415" idx="3"/>
          </p:cNvCxnSpPr>
          <p:nvPr/>
        </p:nvCxnSpPr>
        <p:spPr bwMode="auto">
          <a:xfrm flipV="1">
            <a:off x="3851275" y="2798763"/>
            <a:ext cx="1517650" cy="955675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31" name="AutoShape 23">
            <a:extLst>
              <a:ext uri="{FF2B5EF4-FFF2-40B4-BE49-F238E27FC236}">
                <a16:creationId xmlns:a16="http://schemas.microsoft.com/office/drawing/2014/main" id="{3A44E323-5130-A147-B155-310F3E520BEC}"/>
              </a:ext>
            </a:extLst>
          </p:cNvPr>
          <p:cNvCxnSpPr>
            <a:cxnSpLocks noChangeShapeType="1"/>
            <a:stCxn id="17414" idx="6"/>
            <a:endCxn id="17416" idx="2"/>
          </p:cNvCxnSpPr>
          <p:nvPr/>
        </p:nvCxnSpPr>
        <p:spPr bwMode="auto">
          <a:xfrm>
            <a:off x="3976688" y="4038600"/>
            <a:ext cx="1266825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32" name="AutoShape 24">
            <a:extLst>
              <a:ext uri="{FF2B5EF4-FFF2-40B4-BE49-F238E27FC236}">
                <a16:creationId xmlns:a16="http://schemas.microsoft.com/office/drawing/2014/main" id="{AE6BB226-63EC-1541-B6AB-A77D7A20A3F9}"/>
              </a:ext>
            </a:extLst>
          </p:cNvPr>
          <p:cNvCxnSpPr>
            <a:cxnSpLocks noChangeShapeType="1"/>
            <a:stCxn id="17416" idx="0"/>
            <a:endCxn id="17415" idx="4"/>
          </p:cNvCxnSpPr>
          <p:nvPr/>
        </p:nvCxnSpPr>
        <p:spPr bwMode="auto">
          <a:xfrm flipV="1">
            <a:off x="5638800" y="2909888"/>
            <a:ext cx="0" cy="733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33" name="AutoShape 25">
            <a:extLst>
              <a:ext uri="{FF2B5EF4-FFF2-40B4-BE49-F238E27FC236}">
                <a16:creationId xmlns:a16="http://schemas.microsoft.com/office/drawing/2014/main" id="{2474E327-F184-2B4B-BF58-4D8820CF065F}"/>
              </a:ext>
            </a:extLst>
          </p:cNvPr>
          <p:cNvCxnSpPr>
            <a:cxnSpLocks noChangeShapeType="1"/>
            <a:stCxn id="17415" idx="6"/>
            <a:endCxn id="17417" idx="2"/>
          </p:cNvCxnSpPr>
          <p:nvPr/>
        </p:nvCxnSpPr>
        <p:spPr bwMode="auto">
          <a:xfrm>
            <a:off x="6034088" y="2514600"/>
            <a:ext cx="1266825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34" name="AutoShape 26">
            <a:extLst>
              <a:ext uri="{FF2B5EF4-FFF2-40B4-BE49-F238E27FC236}">
                <a16:creationId xmlns:a16="http://schemas.microsoft.com/office/drawing/2014/main" id="{68F6473C-4A95-4A4F-8725-9BDE63C50CF6}"/>
              </a:ext>
            </a:extLst>
          </p:cNvPr>
          <p:cNvCxnSpPr>
            <a:cxnSpLocks noChangeShapeType="1"/>
            <a:stCxn id="17416" idx="6"/>
            <a:endCxn id="17418" idx="2"/>
          </p:cNvCxnSpPr>
          <p:nvPr/>
        </p:nvCxnSpPr>
        <p:spPr bwMode="auto">
          <a:xfrm>
            <a:off x="6034088" y="4038600"/>
            <a:ext cx="12668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35" name="AutoShape 27">
            <a:extLst>
              <a:ext uri="{FF2B5EF4-FFF2-40B4-BE49-F238E27FC236}">
                <a16:creationId xmlns:a16="http://schemas.microsoft.com/office/drawing/2014/main" id="{B9B7EB08-325C-564A-B198-E53FD34D3C23}"/>
              </a:ext>
            </a:extLst>
          </p:cNvPr>
          <p:cNvCxnSpPr>
            <a:cxnSpLocks noChangeShapeType="1"/>
            <a:stCxn id="17418" idx="0"/>
            <a:endCxn id="17417" idx="4"/>
          </p:cNvCxnSpPr>
          <p:nvPr/>
        </p:nvCxnSpPr>
        <p:spPr bwMode="auto">
          <a:xfrm flipV="1">
            <a:off x="7696200" y="2909888"/>
            <a:ext cx="0" cy="733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36" name="Rectangle 28">
            <a:extLst>
              <a:ext uri="{FF2B5EF4-FFF2-40B4-BE49-F238E27FC236}">
                <a16:creationId xmlns:a16="http://schemas.microsoft.com/office/drawing/2014/main" id="{E75F02CD-4B98-F549-A1DE-FA9559097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562600"/>
            <a:ext cx="685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/>
              <a:t>Q:</a:t>
            </a:r>
          </a:p>
        </p:txBody>
      </p:sp>
      <p:sp>
        <p:nvSpPr>
          <p:cNvPr id="17437" name="Rectangle 29">
            <a:extLst>
              <a:ext uri="{FF2B5EF4-FFF2-40B4-BE49-F238E27FC236}">
                <a16:creationId xmlns:a16="http://schemas.microsoft.com/office/drawing/2014/main" id="{F19145DD-5AA5-A945-ABA0-FC9BA232D3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562600"/>
            <a:ext cx="6858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/>
              <a:t>x</a:t>
            </a:r>
          </a:p>
        </p:txBody>
      </p:sp>
      <p:sp>
        <p:nvSpPr>
          <p:cNvPr id="17438" name="Rectangle 30">
            <a:extLst>
              <a:ext uri="{FF2B5EF4-FFF2-40B4-BE49-F238E27FC236}">
                <a16:creationId xmlns:a16="http://schemas.microsoft.com/office/drawing/2014/main" id="{B412612E-2564-F14B-B46E-3819E91FA6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5562600"/>
            <a:ext cx="6858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/>
              <a:t>v</a:t>
            </a:r>
          </a:p>
        </p:txBody>
      </p:sp>
      <p:sp>
        <p:nvSpPr>
          <p:cNvPr id="17439" name="Rectangle 31">
            <a:extLst>
              <a:ext uri="{FF2B5EF4-FFF2-40B4-BE49-F238E27FC236}">
                <a16:creationId xmlns:a16="http://schemas.microsoft.com/office/drawing/2014/main" id="{C7BED3D1-8FD3-7640-800A-2EAD04B13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5562600"/>
            <a:ext cx="6858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/>
              <a:t>u</a:t>
            </a:r>
          </a:p>
        </p:txBody>
      </p:sp>
      <p:grpSp>
        <p:nvGrpSpPr>
          <p:cNvPr id="17440" name="Group 27">
            <a:extLst>
              <a:ext uri="{FF2B5EF4-FFF2-40B4-BE49-F238E27FC236}">
                <a16:creationId xmlns:a16="http://schemas.microsoft.com/office/drawing/2014/main" id="{4EF03819-A51C-AA45-8678-C6844804CB98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4953000"/>
            <a:ext cx="2590800" cy="1597025"/>
            <a:chOff x="5715000" y="5001161"/>
            <a:chExt cx="2590800" cy="1596455"/>
          </a:xfrm>
        </p:grpSpPr>
        <p:sp>
          <p:nvSpPr>
            <p:cNvPr id="17441" name="TextBox 28">
              <a:extLst>
                <a:ext uri="{FF2B5EF4-FFF2-40B4-BE49-F238E27FC236}">
                  <a16:creationId xmlns:a16="http://schemas.microsoft.com/office/drawing/2014/main" id="{6EC3C254-2E4F-AC4E-94F3-03F7DA4290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5000" y="5001161"/>
              <a:ext cx="1219200" cy="1568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●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85000"/>
                <a:buFont typeface="Times New Roman" panose="02020603050405020304" pitchFamily="18" charset="0"/>
                <a:buChar char="■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○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s: w r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r: s v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v: r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w: t x s</a:t>
              </a:r>
            </a:p>
          </p:txBody>
        </p:sp>
        <p:sp>
          <p:nvSpPr>
            <p:cNvPr id="17442" name="TextBox 29">
              <a:extLst>
                <a:ext uri="{FF2B5EF4-FFF2-40B4-BE49-F238E27FC236}">
                  <a16:creationId xmlns:a16="http://schemas.microsoft.com/office/drawing/2014/main" id="{E067D953-C4BE-5B45-A606-A0CCF10A07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34200" y="5029200"/>
              <a:ext cx="1371600" cy="1568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●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85000"/>
                <a:buFont typeface="Times New Roman" panose="02020603050405020304" pitchFamily="18" charset="0"/>
                <a:buChar char="■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○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t: w x u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x: w t y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u: t y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y: x 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075318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2E3A1B96-C8AB-5E4A-BD62-D5BB3796B6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Breadth-First Search: Example</a:t>
            </a:r>
          </a:p>
        </p:txBody>
      </p:sp>
      <p:sp>
        <p:nvSpPr>
          <p:cNvPr id="18435" name="Oval 3">
            <a:extLst>
              <a:ext uri="{FF2B5EF4-FFF2-40B4-BE49-F238E27FC236}">
                <a16:creationId xmlns:a16="http://schemas.microsoft.com/office/drawing/2014/main" id="{9583AFE2-D46C-A541-A47D-E44414DF2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133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bg1"/>
                </a:solidFill>
                <a:sym typeface="Symbol" pitchFamily="2" charset="2"/>
              </a:rPr>
              <a:t>1</a:t>
            </a:r>
            <a:endParaRPr lang="en-US" altLang="en-US" sz="4000" i="0">
              <a:solidFill>
                <a:schemeClr val="bg1"/>
              </a:solidFill>
            </a:endParaRPr>
          </a:p>
        </p:txBody>
      </p:sp>
      <p:sp>
        <p:nvSpPr>
          <p:cNvPr id="18436" name="Oval 4">
            <a:extLst>
              <a:ext uri="{FF2B5EF4-FFF2-40B4-BE49-F238E27FC236}">
                <a16:creationId xmlns:a16="http://schemas.microsoft.com/office/drawing/2014/main" id="{319522B1-B59E-6040-897A-1735F81A9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657600"/>
            <a:ext cx="762000" cy="762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2</a:t>
            </a:r>
          </a:p>
        </p:txBody>
      </p:sp>
      <p:sp>
        <p:nvSpPr>
          <p:cNvPr id="18437" name="Oval 5">
            <a:extLst>
              <a:ext uri="{FF2B5EF4-FFF2-40B4-BE49-F238E27FC236}">
                <a16:creationId xmlns:a16="http://schemas.microsoft.com/office/drawing/2014/main" id="{418A1D53-8B3B-CB4F-BF2A-9DD7D761C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133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bg1"/>
                </a:solidFill>
                <a:sym typeface="Symbol" pitchFamily="2" charset="2"/>
              </a:rPr>
              <a:t>0</a:t>
            </a:r>
          </a:p>
        </p:txBody>
      </p:sp>
      <p:sp>
        <p:nvSpPr>
          <p:cNvPr id="18438" name="Oval 6">
            <a:extLst>
              <a:ext uri="{FF2B5EF4-FFF2-40B4-BE49-F238E27FC236}">
                <a16:creationId xmlns:a16="http://schemas.microsoft.com/office/drawing/2014/main" id="{D36BC702-3E37-6D44-8966-048FF7EE9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657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bg1"/>
                </a:solidFill>
                <a:sym typeface="Symbol" pitchFamily="2" charset="2"/>
              </a:rPr>
              <a:t>1</a:t>
            </a:r>
          </a:p>
        </p:txBody>
      </p:sp>
      <p:sp>
        <p:nvSpPr>
          <p:cNvPr id="18439" name="Oval 7">
            <a:extLst>
              <a:ext uri="{FF2B5EF4-FFF2-40B4-BE49-F238E27FC236}">
                <a16:creationId xmlns:a16="http://schemas.microsoft.com/office/drawing/2014/main" id="{B1231C24-5C9C-E24E-9318-532349D94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133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bg1"/>
                </a:solidFill>
                <a:sym typeface="Symbol" pitchFamily="2" charset="2"/>
              </a:rPr>
              <a:t>2</a:t>
            </a:r>
          </a:p>
        </p:txBody>
      </p:sp>
      <p:sp>
        <p:nvSpPr>
          <p:cNvPr id="18440" name="Oval 8">
            <a:extLst>
              <a:ext uri="{FF2B5EF4-FFF2-40B4-BE49-F238E27FC236}">
                <a16:creationId xmlns:a16="http://schemas.microsoft.com/office/drawing/2014/main" id="{9E98334B-7850-EB41-9F87-DC3C2527F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657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bg1"/>
                </a:solidFill>
                <a:sym typeface="Symbol" pitchFamily="2" charset="2"/>
              </a:rPr>
              <a:t>2</a:t>
            </a:r>
          </a:p>
        </p:txBody>
      </p:sp>
      <p:sp>
        <p:nvSpPr>
          <p:cNvPr id="18441" name="Oval 9">
            <a:extLst>
              <a:ext uri="{FF2B5EF4-FFF2-40B4-BE49-F238E27FC236}">
                <a16:creationId xmlns:a16="http://schemas.microsoft.com/office/drawing/2014/main" id="{99D021F6-2A3B-5F48-8FBB-6BC4D1A2BC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133600"/>
            <a:ext cx="762000" cy="762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3</a:t>
            </a:r>
          </a:p>
        </p:txBody>
      </p:sp>
      <p:sp>
        <p:nvSpPr>
          <p:cNvPr id="18442" name="Oval 10">
            <a:extLst>
              <a:ext uri="{FF2B5EF4-FFF2-40B4-BE49-F238E27FC236}">
                <a16:creationId xmlns:a16="http://schemas.microsoft.com/office/drawing/2014/main" id="{78121041-0DF2-9043-B116-EDF875434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657600"/>
            <a:ext cx="762000" cy="762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3</a:t>
            </a:r>
          </a:p>
        </p:txBody>
      </p:sp>
      <p:sp>
        <p:nvSpPr>
          <p:cNvPr id="18443" name="Text Box 11">
            <a:extLst>
              <a:ext uri="{FF2B5EF4-FFF2-40B4-BE49-F238E27FC236}">
                <a16:creationId xmlns:a16="http://schemas.microsoft.com/office/drawing/2014/main" id="{00DA09F3-C255-084A-906C-89025996C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2713" y="1676400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r</a:t>
            </a:r>
          </a:p>
        </p:txBody>
      </p:sp>
      <p:sp>
        <p:nvSpPr>
          <p:cNvPr id="18444" name="Text Box 12">
            <a:extLst>
              <a:ext uri="{FF2B5EF4-FFF2-40B4-BE49-F238E27FC236}">
                <a16:creationId xmlns:a16="http://schemas.microsoft.com/office/drawing/2014/main" id="{47ECF90B-DE75-5F4B-9BD3-756134617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676400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s</a:t>
            </a:r>
          </a:p>
        </p:txBody>
      </p:sp>
      <p:sp>
        <p:nvSpPr>
          <p:cNvPr id="18445" name="Text Box 13">
            <a:extLst>
              <a:ext uri="{FF2B5EF4-FFF2-40B4-BE49-F238E27FC236}">
                <a16:creationId xmlns:a16="http://schemas.microsoft.com/office/drawing/2014/main" id="{4F9BF711-9621-8348-B989-C70C27CFC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9575" y="1676400"/>
            <a:ext cx="25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t</a:t>
            </a:r>
          </a:p>
        </p:txBody>
      </p:sp>
      <p:sp>
        <p:nvSpPr>
          <p:cNvPr id="18446" name="Text Box 14">
            <a:extLst>
              <a:ext uri="{FF2B5EF4-FFF2-40B4-BE49-F238E27FC236}">
                <a16:creationId xmlns:a16="http://schemas.microsoft.com/office/drawing/2014/main" id="{D1217997-C3FD-744D-8D84-74E572043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0938" y="1676400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u</a:t>
            </a:r>
          </a:p>
        </p:txBody>
      </p:sp>
      <p:sp>
        <p:nvSpPr>
          <p:cNvPr id="18447" name="Text Box 15">
            <a:extLst>
              <a:ext uri="{FF2B5EF4-FFF2-40B4-BE49-F238E27FC236}">
                <a16:creationId xmlns:a16="http://schemas.microsoft.com/office/drawing/2014/main" id="{D235A909-48FE-CB49-BB24-1C78F353C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250" y="4419600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v</a:t>
            </a:r>
          </a:p>
        </p:txBody>
      </p:sp>
      <p:sp>
        <p:nvSpPr>
          <p:cNvPr id="18448" name="Text Box 16">
            <a:extLst>
              <a:ext uri="{FF2B5EF4-FFF2-40B4-BE49-F238E27FC236}">
                <a16:creationId xmlns:a16="http://schemas.microsoft.com/office/drawing/2014/main" id="{46EF2C75-48A2-E345-8059-A700EA90C4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6300" y="4419600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w</a:t>
            </a:r>
          </a:p>
        </p:txBody>
      </p:sp>
      <p:sp>
        <p:nvSpPr>
          <p:cNvPr id="18449" name="Text Box 17">
            <a:extLst>
              <a:ext uri="{FF2B5EF4-FFF2-40B4-BE49-F238E27FC236}">
                <a16:creationId xmlns:a16="http://schemas.microsoft.com/office/drawing/2014/main" id="{B0FC98F0-8E70-9E4C-9B7F-5F2AE8229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6563" y="4419600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x</a:t>
            </a:r>
          </a:p>
        </p:txBody>
      </p:sp>
      <p:sp>
        <p:nvSpPr>
          <p:cNvPr id="18450" name="Text Box 18">
            <a:extLst>
              <a:ext uri="{FF2B5EF4-FFF2-40B4-BE49-F238E27FC236}">
                <a16:creationId xmlns:a16="http://schemas.microsoft.com/office/drawing/2014/main" id="{BAC6DE49-E97F-CC45-82BD-479EAA97E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125" y="4419600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y</a:t>
            </a:r>
          </a:p>
        </p:txBody>
      </p:sp>
      <p:cxnSp>
        <p:nvCxnSpPr>
          <p:cNvPr id="18451" name="AutoShape 19">
            <a:extLst>
              <a:ext uri="{FF2B5EF4-FFF2-40B4-BE49-F238E27FC236}">
                <a16:creationId xmlns:a16="http://schemas.microsoft.com/office/drawing/2014/main" id="{69E254AC-49EF-8D4E-ABA4-5F3853543C0E}"/>
              </a:ext>
            </a:extLst>
          </p:cNvPr>
          <p:cNvCxnSpPr>
            <a:cxnSpLocks noChangeShapeType="1"/>
            <a:stCxn id="18436" idx="0"/>
            <a:endCxn id="18435" idx="4"/>
          </p:cNvCxnSpPr>
          <p:nvPr/>
        </p:nvCxnSpPr>
        <p:spPr bwMode="auto">
          <a:xfrm flipV="1">
            <a:off x="1524000" y="2909888"/>
            <a:ext cx="0" cy="733425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52" name="AutoShape 20">
            <a:extLst>
              <a:ext uri="{FF2B5EF4-FFF2-40B4-BE49-F238E27FC236}">
                <a16:creationId xmlns:a16="http://schemas.microsoft.com/office/drawing/2014/main" id="{0466FC5C-07DF-B946-B550-EACA0E91E11B}"/>
              </a:ext>
            </a:extLst>
          </p:cNvPr>
          <p:cNvCxnSpPr>
            <a:cxnSpLocks noChangeShapeType="1"/>
            <a:stCxn id="18435" idx="6"/>
            <a:endCxn id="18437" idx="2"/>
          </p:cNvCxnSpPr>
          <p:nvPr/>
        </p:nvCxnSpPr>
        <p:spPr bwMode="auto">
          <a:xfrm>
            <a:off x="1919288" y="2514600"/>
            <a:ext cx="1266825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53" name="AutoShape 21">
            <a:extLst>
              <a:ext uri="{FF2B5EF4-FFF2-40B4-BE49-F238E27FC236}">
                <a16:creationId xmlns:a16="http://schemas.microsoft.com/office/drawing/2014/main" id="{B1ACB7B1-FBD3-F94E-AC15-695C59A9DD5F}"/>
              </a:ext>
            </a:extLst>
          </p:cNvPr>
          <p:cNvCxnSpPr>
            <a:cxnSpLocks noChangeShapeType="1"/>
            <a:stCxn id="18437" idx="4"/>
            <a:endCxn id="18438" idx="0"/>
          </p:cNvCxnSpPr>
          <p:nvPr/>
        </p:nvCxnSpPr>
        <p:spPr bwMode="auto">
          <a:xfrm>
            <a:off x="3581400" y="2909888"/>
            <a:ext cx="0" cy="733425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54" name="AutoShape 22">
            <a:extLst>
              <a:ext uri="{FF2B5EF4-FFF2-40B4-BE49-F238E27FC236}">
                <a16:creationId xmlns:a16="http://schemas.microsoft.com/office/drawing/2014/main" id="{62E9D18A-ED93-3F4D-A093-F9B5AECBB64C}"/>
              </a:ext>
            </a:extLst>
          </p:cNvPr>
          <p:cNvCxnSpPr>
            <a:cxnSpLocks noChangeShapeType="1"/>
            <a:stCxn id="18438" idx="7"/>
            <a:endCxn id="18439" idx="3"/>
          </p:cNvCxnSpPr>
          <p:nvPr/>
        </p:nvCxnSpPr>
        <p:spPr bwMode="auto">
          <a:xfrm flipV="1">
            <a:off x="3851275" y="2798763"/>
            <a:ext cx="1517650" cy="955675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55" name="AutoShape 23">
            <a:extLst>
              <a:ext uri="{FF2B5EF4-FFF2-40B4-BE49-F238E27FC236}">
                <a16:creationId xmlns:a16="http://schemas.microsoft.com/office/drawing/2014/main" id="{D4946FD5-2489-2C4B-BC2F-02A1E796312A}"/>
              </a:ext>
            </a:extLst>
          </p:cNvPr>
          <p:cNvCxnSpPr>
            <a:cxnSpLocks noChangeShapeType="1"/>
            <a:stCxn id="18438" idx="6"/>
            <a:endCxn id="18440" idx="2"/>
          </p:cNvCxnSpPr>
          <p:nvPr/>
        </p:nvCxnSpPr>
        <p:spPr bwMode="auto">
          <a:xfrm>
            <a:off x="3976688" y="4038600"/>
            <a:ext cx="1266825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56" name="AutoShape 24">
            <a:extLst>
              <a:ext uri="{FF2B5EF4-FFF2-40B4-BE49-F238E27FC236}">
                <a16:creationId xmlns:a16="http://schemas.microsoft.com/office/drawing/2014/main" id="{6D51AF96-28CF-C148-8CB8-8A3AF4A26499}"/>
              </a:ext>
            </a:extLst>
          </p:cNvPr>
          <p:cNvCxnSpPr>
            <a:cxnSpLocks noChangeShapeType="1"/>
            <a:stCxn id="18440" idx="0"/>
            <a:endCxn id="18439" idx="4"/>
          </p:cNvCxnSpPr>
          <p:nvPr/>
        </p:nvCxnSpPr>
        <p:spPr bwMode="auto">
          <a:xfrm flipV="1">
            <a:off x="5638800" y="2909888"/>
            <a:ext cx="0" cy="733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57" name="AutoShape 25">
            <a:extLst>
              <a:ext uri="{FF2B5EF4-FFF2-40B4-BE49-F238E27FC236}">
                <a16:creationId xmlns:a16="http://schemas.microsoft.com/office/drawing/2014/main" id="{5424A402-7D91-CC49-8BF9-8F2156AEBBC1}"/>
              </a:ext>
            </a:extLst>
          </p:cNvPr>
          <p:cNvCxnSpPr>
            <a:cxnSpLocks noChangeShapeType="1"/>
            <a:stCxn id="18439" idx="6"/>
            <a:endCxn id="18441" idx="2"/>
          </p:cNvCxnSpPr>
          <p:nvPr/>
        </p:nvCxnSpPr>
        <p:spPr bwMode="auto">
          <a:xfrm>
            <a:off x="6034088" y="2514600"/>
            <a:ext cx="1266825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58" name="AutoShape 26">
            <a:extLst>
              <a:ext uri="{FF2B5EF4-FFF2-40B4-BE49-F238E27FC236}">
                <a16:creationId xmlns:a16="http://schemas.microsoft.com/office/drawing/2014/main" id="{2B8164CB-09AE-714E-BD38-64E686F63A35}"/>
              </a:ext>
            </a:extLst>
          </p:cNvPr>
          <p:cNvCxnSpPr>
            <a:cxnSpLocks noChangeShapeType="1"/>
            <a:stCxn id="18440" idx="6"/>
            <a:endCxn id="18442" idx="2"/>
          </p:cNvCxnSpPr>
          <p:nvPr/>
        </p:nvCxnSpPr>
        <p:spPr bwMode="auto">
          <a:xfrm>
            <a:off x="6034088" y="4038600"/>
            <a:ext cx="1266825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59" name="AutoShape 27">
            <a:extLst>
              <a:ext uri="{FF2B5EF4-FFF2-40B4-BE49-F238E27FC236}">
                <a16:creationId xmlns:a16="http://schemas.microsoft.com/office/drawing/2014/main" id="{0FA5F0C4-F888-3541-895F-1895F80D099D}"/>
              </a:ext>
            </a:extLst>
          </p:cNvPr>
          <p:cNvCxnSpPr>
            <a:cxnSpLocks noChangeShapeType="1"/>
            <a:stCxn id="18442" idx="0"/>
            <a:endCxn id="18441" idx="4"/>
          </p:cNvCxnSpPr>
          <p:nvPr/>
        </p:nvCxnSpPr>
        <p:spPr bwMode="auto">
          <a:xfrm flipV="1">
            <a:off x="7696200" y="2909888"/>
            <a:ext cx="0" cy="733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60" name="Rectangle 28">
            <a:extLst>
              <a:ext uri="{FF2B5EF4-FFF2-40B4-BE49-F238E27FC236}">
                <a16:creationId xmlns:a16="http://schemas.microsoft.com/office/drawing/2014/main" id="{E80D4538-C711-5449-BBE0-368BFBB304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562600"/>
            <a:ext cx="685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/>
              <a:t>Q:</a:t>
            </a:r>
          </a:p>
        </p:txBody>
      </p:sp>
      <p:sp>
        <p:nvSpPr>
          <p:cNvPr id="18461" name="Rectangle 29">
            <a:extLst>
              <a:ext uri="{FF2B5EF4-FFF2-40B4-BE49-F238E27FC236}">
                <a16:creationId xmlns:a16="http://schemas.microsoft.com/office/drawing/2014/main" id="{A4B7802F-87A9-AB44-8AD6-8939255695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562600"/>
            <a:ext cx="6858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/>
              <a:t>v</a:t>
            </a:r>
          </a:p>
        </p:txBody>
      </p:sp>
      <p:sp>
        <p:nvSpPr>
          <p:cNvPr id="18462" name="Rectangle 30">
            <a:extLst>
              <a:ext uri="{FF2B5EF4-FFF2-40B4-BE49-F238E27FC236}">
                <a16:creationId xmlns:a16="http://schemas.microsoft.com/office/drawing/2014/main" id="{443524BF-F962-0F45-8044-955B4B632E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5562600"/>
            <a:ext cx="6858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/>
              <a:t>u</a:t>
            </a:r>
          </a:p>
        </p:txBody>
      </p:sp>
      <p:sp>
        <p:nvSpPr>
          <p:cNvPr id="18463" name="Rectangle 31">
            <a:extLst>
              <a:ext uri="{FF2B5EF4-FFF2-40B4-BE49-F238E27FC236}">
                <a16:creationId xmlns:a16="http://schemas.microsoft.com/office/drawing/2014/main" id="{716D773D-7B98-EB43-9A16-E5C3B78164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5562600"/>
            <a:ext cx="6858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/>
              <a:t>y</a:t>
            </a:r>
          </a:p>
        </p:txBody>
      </p:sp>
      <p:grpSp>
        <p:nvGrpSpPr>
          <p:cNvPr id="18464" name="Group 27">
            <a:extLst>
              <a:ext uri="{FF2B5EF4-FFF2-40B4-BE49-F238E27FC236}">
                <a16:creationId xmlns:a16="http://schemas.microsoft.com/office/drawing/2014/main" id="{5C8AE27F-A5BF-FC4F-BED4-CF0D2FE48DFE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5000625"/>
            <a:ext cx="2590800" cy="1597025"/>
            <a:chOff x="5715000" y="5001161"/>
            <a:chExt cx="2590800" cy="1596455"/>
          </a:xfrm>
        </p:grpSpPr>
        <p:sp>
          <p:nvSpPr>
            <p:cNvPr id="18465" name="TextBox 28">
              <a:extLst>
                <a:ext uri="{FF2B5EF4-FFF2-40B4-BE49-F238E27FC236}">
                  <a16:creationId xmlns:a16="http://schemas.microsoft.com/office/drawing/2014/main" id="{7AA6B324-2A7A-1A46-9B4E-7CEAE6A476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5000" y="5001161"/>
              <a:ext cx="1219200" cy="1568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●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85000"/>
                <a:buFont typeface="Times New Roman" panose="02020603050405020304" pitchFamily="18" charset="0"/>
                <a:buChar char="■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○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s: w r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r: s v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v: r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w: t x s</a:t>
              </a:r>
            </a:p>
          </p:txBody>
        </p:sp>
        <p:sp>
          <p:nvSpPr>
            <p:cNvPr id="18466" name="TextBox 29">
              <a:extLst>
                <a:ext uri="{FF2B5EF4-FFF2-40B4-BE49-F238E27FC236}">
                  <a16:creationId xmlns:a16="http://schemas.microsoft.com/office/drawing/2014/main" id="{FE389B68-15B0-DC44-914E-CB70CF6F56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34200" y="5029200"/>
              <a:ext cx="1371600" cy="1568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●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85000"/>
                <a:buFont typeface="Times New Roman" panose="02020603050405020304" pitchFamily="18" charset="0"/>
                <a:buChar char="■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○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t: w x u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x: w t y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u: t y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y: x 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331268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7A77441-32A5-5F48-8D42-00A9F6F679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Breadth-First Search: Example</a:t>
            </a:r>
          </a:p>
        </p:txBody>
      </p:sp>
      <p:sp>
        <p:nvSpPr>
          <p:cNvPr id="19459" name="Oval 3">
            <a:extLst>
              <a:ext uri="{FF2B5EF4-FFF2-40B4-BE49-F238E27FC236}">
                <a16:creationId xmlns:a16="http://schemas.microsoft.com/office/drawing/2014/main" id="{94F0F223-02C9-4044-87A9-472BAF5EC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133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bg1"/>
                </a:solidFill>
                <a:sym typeface="Symbol" pitchFamily="2" charset="2"/>
              </a:rPr>
              <a:t>1</a:t>
            </a:r>
            <a:endParaRPr lang="en-US" altLang="en-US" sz="4000" i="0">
              <a:solidFill>
                <a:schemeClr val="bg1"/>
              </a:solidFill>
            </a:endParaRPr>
          </a:p>
        </p:txBody>
      </p:sp>
      <p:sp>
        <p:nvSpPr>
          <p:cNvPr id="19460" name="Oval 4">
            <a:extLst>
              <a:ext uri="{FF2B5EF4-FFF2-40B4-BE49-F238E27FC236}">
                <a16:creationId xmlns:a16="http://schemas.microsoft.com/office/drawing/2014/main" id="{748D5043-51C4-7942-B8E5-3104CEB3D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657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bg1"/>
                </a:solidFill>
                <a:sym typeface="Symbol" pitchFamily="2" charset="2"/>
              </a:rPr>
              <a:t>2</a:t>
            </a:r>
          </a:p>
        </p:txBody>
      </p:sp>
      <p:sp>
        <p:nvSpPr>
          <p:cNvPr id="19461" name="Oval 5">
            <a:extLst>
              <a:ext uri="{FF2B5EF4-FFF2-40B4-BE49-F238E27FC236}">
                <a16:creationId xmlns:a16="http://schemas.microsoft.com/office/drawing/2014/main" id="{885831E0-74D5-774E-B35B-2E0B4B86D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133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bg1"/>
                </a:solidFill>
                <a:sym typeface="Symbol" pitchFamily="2" charset="2"/>
              </a:rPr>
              <a:t>0</a:t>
            </a:r>
          </a:p>
        </p:txBody>
      </p:sp>
      <p:sp>
        <p:nvSpPr>
          <p:cNvPr id="19462" name="Oval 6">
            <a:extLst>
              <a:ext uri="{FF2B5EF4-FFF2-40B4-BE49-F238E27FC236}">
                <a16:creationId xmlns:a16="http://schemas.microsoft.com/office/drawing/2014/main" id="{0047BBCB-3CC4-8742-AA05-E8724CDB2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657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bg1"/>
                </a:solidFill>
                <a:sym typeface="Symbol" pitchFamily="2" charset="2"/>
              </a:rPr>
              <a:t>1</a:t>
            </a:r>
          </a:p>
        </p:txBody>
      </p:sp>
      <p:sp>
        <p:nvSpPr>
          <p:cNvPr id="19463" name="Oval 7">
            <a:extLst>
              <a:ext uri="{FF2B5EF4-FFF2-40B4-BE49-F238E27FC236}">
                <a16:creationId xmlns:a16="http://schemas.microsoft.com/office/drawing/2014/main" id="{7180E9DB-6F51-D24D-9862-3DA29DA62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133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bg1"/>
                </a:solidFill>
                <a:sym typeface="Symbol" pitchFamily="2" charset="2"/>
              </a:rPr>
              <a:t>2</a:t>
            </a:r>
          </a:p>
        </p:txBody>
      </p:sp>
      <p:sp>
        <p:nvSpPr>
          <p:cNvPr id="19464" name="Oval 8">
            <a:extLst>
              <a:ext uri="{FF2B5EF4-FFF2-40B4-BE49-F238E27FC236}">
                <a16:creationId xmlns:a16="http://schemas.microsoft.com/office/drawing/2014/main" id="{B825E7B2-0B20-2D49-847D-CD4CF59B2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657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bg1"/>
                </a:solidFill>
                <a:sym typeface="Symbol" pitchFamily="2" charset="2"/>
              </a:rPr>
              <a:t>2</a:t>
            </a:r>
          </a:p>
        </p:txBody>
      </p:sp>
      <p:sp>
        <p:nvSpPr>
          <p:cNvPr id="19465" name="Oval 9">
            <a:extLst>
              <a:ext uri="{FF2B5EF4-FFF2-40B4-BE49-F238E27FC236}">
                <a16:creationId xmlns:a16="http://schemas.microsoft.com/office/drawing/2014/main" id="{CD501612-5A30-B648-9F49-FCB0E2583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133600"/>
            <a:ext cx="762000" cy="762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3</a:t>
            </a:r>
          </a:p>
        </p:txBody>
      </p:sp>
      <p:sp>
        <p:nvSpPr>
          <p:cNvPr id="19466" name="Oval 10">
            <a:extLst>
              <a:ext uri="{FF2B5EF4-FFF2-40B4-BE49-F238E27FC236}">
                <a16:creationId xmlns:a16="http://schemas.microsoft.com/office/drawing/2014/main" id="{9877F976-EDFD-B544-98B5-7F73C3995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657600"/>
            <a:ext cx="762000" cy="762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3</a:t>
            </a:r>
          </a:p>
        </p:txBody>
      </p:sp>
      <p:sp>
        <p:nvSpPr>
          <p:cNvPr id="19467" name="Text Box 11">
            <a:extLst>
              <a:ext uri="{FF2B5EF4-FFF2-40B4-BE49-F238E27FC236}">
                <a16:creationId xmlns:a16="http://schemas.microsoft.com/office/drawing/2014/main" id="{E492AF15-DB39-1F4E-A771-D8B6B71A5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2713" y="1676400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r</a:t>
            </a:r>
          </a:p>
        </p:txBody>
      </p:sp>
      <p:sp>
        <p:nvSpPr>
          <p:cNvPr id="19468" name="Text Box 12">
            <a:extLst>
              <a:ext uri="{FF2B5EF4-FFF2-40B4-BE49-F238E27FC236}">
                <a16:creationId xmlns:a16="http://schemas.microsoft.com/office/drawing/2014/main" id="{E2897F0B-BC94-6D4E-89BF-BE03490C9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676400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s</a:t>
            </a:r>
          </a:p>
        </p:txBody>
      </p:sp>
      <p:sp>
        <p:nvSpPr>
          <p:cNvPr id="19469" name="Text Box 13">
            <a:extLst>
              <a:ext uri="{FF2B5EF4-FFF2-40B4-BE49-F238E27FC236}">
                <a16:creationId xmlns:a16="http://schemas.microsoft.com/office/drawing/2014/main" id="{BA6DDD01-0973-0940-A6EE-273965AC7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9575" y="1676400"/>
            <a:ext cx="25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t</a:t>
            </a:r>
          </a:p>
        </p:txBody>
      </p:sp>
      <p:sp>
        <p:nvSpPr>
          <p:cNvPr id="19470" name="Text Box 14">
            <a:extLst>
              <a:ext uri="{FF2B5EF4-FFF2-40B4-BE49-F238E27FC236}">
                <a16:creationId xmlns:a16="http://schemas.microsoft.com/office/drawing/2014/main" id="{FB26DB29-9952-9249-B39A-7704089ACE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0938" y="1676400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u</a:t>
            </a:r>
          </a:p>
        </p:txBody>
      </p:sp>
      <p:sp>
        <p:nvSpPr>
          <p:cNvPr id="19471" name="Text Box 15">
            <a:extLst>
              <a:ext uri="{FF2B5EF4-FFF2-40B4-BE49-F238E27FC236}">
                <a16:creationId xmlns:a16="http://schemas.microsoft.com/office/drawing/2014/main" id="{538FCF63-B14A-2444-B0BB-65C775054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250" y="4419600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v</a:t>
            </a:r>
          </a:p>
        </p:txBody>
      </p:sp>
      <p:sp>
        <p:nvSpPr>
          <p:cNvPr id="19472" name="Text Box 16">
            <a:extLst>
              <a:ext uri="{FF2B5EF4-FFF2-40B4-BE49-F238E27FC236}">
                <a16:creationId xmlns:a16="http://schemas.microsoft.com/office/drawing/2014/main" id="{59230A1D-5A4C-6A42-810C-5F3095998E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6300" y="4419600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w</a:t>
            </a:r>
          </a:p>
        </p:txBody>
      </p:sp>
      <p:sp>
        <p:nvSpPr>
          <p:cNvPr id="19473" name="Text Box 17">
            <a:extLst>
              <a:ext uri="{FF2B5EF4-FFF2-40B4-BE49-F238E27FC236}">
                <a16:creationId xmlns:a16="http://schemas.microsoft.com/office/drawing/2014/main" id="{92AA251D-1370-454F-A05B-0F105CB89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6563" y="4419600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x</a:t>
            </a:r>
          </a:p>
        </p:txBody>
      </p:sp>
      <p:sp>
        <p:nvSpPr>
          <p:cNvPr id="19474" name="Text Box 18">
            <a:extLst>
              <a:ext uri="{FF2B5EF4-FFF2-40B4-BE49-F238E27FC236}">
                <a16:creationId xmlns:a16="http://schemas.microsoft.com/office/drawing/2014/main" id="{A24769B7-E0C0-2E48-857F-ABFEAF711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125" y="4419600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y</a:t>
            </a:r>
          </a:p>
        </p:txBody>
      </p:sp>
      <p:cxnSp>
        <p:nvCxnSpPr>
          <p:cNvPr id="19475" name="AutoShape 19">
            <a:extLst>
              <a:ext uri="{FF2B5EF4-FFF2-40B4-BE49-F238E27FC236}">
                <a16:creationId xmlns:a16="http://schemas.microsoft.com/office/drawing/2014/main" id="{69BB0C7C-C047-414B-A710-829AE961F8EC}"/>
              </a:ext>
            </a:extLst>
          </p:cNvPr>
          <p:cNvCxnSpPr>
            <a:cxnSpLocks noChangeShapeType="1"/>
            <a:stCxn id="19460" idx="0"/>
            <a:endCxn id="19459" idx="4"/>
          </p:cNvCxnSpPr>
          <p:nvPr/>
        </p:nvCxnSpPr>
        <p:spPr bwMode="auto">
          <a:xfrm flipV="1">
            <a:off x="1524000" y="2909888"/>
            <a:ext cx="0" cy="733425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6" name="AutoShape 20">
            <a:extLst>
              <a:ext uri="{FF2B5EF4-FFF2-40B4-BE49-F238E27FC236}">
                <a16:creationId xmlns:a16="http://schemas.microsoft.com/office/drawing/2014/main" id="{3293DD86-B609-BF41-BE6D-553893A4F2BA}"/>
              </a:ext>
            </a:extLst>
          </p:cNvPr>
          <p:cNvCxnSpPr>
            <a:cxnSpLocks noChangeShapeType="1"/>
            <a:stCxn id="19459" idx="6"/>
            <a:endCxn id="19461" idx="2"/>
          </p:cNvCxnSpPr>
          <p:nvPr/>
        </p:nvCxnSpPr>
        <p:spPr bwMode="auto">
          <a:xfrm>
            <a:off x="1919288" y="2514600"/>
            <a:ext cx="1266825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7" name="AutoShape 21">
            <a:extLst>
              <a:ext uri="{FF2B5EF4-FFF2-40B4-BE49-F238E27FC236}">
                <a16:creationId xmlns:a16="http://schemas.microsoft.com/office/drawing/2014/main" id="{8A44F90C-3F19-B549-AFF5-9270643D5C40}"/>
              </a:ext>
            </a:extLst>
          </p:cNvPr>
          <p:cNvCxnSpPr>
            <a:cxnSpLocks noChangeShapeType="1"/>
            <a:stCxn id="19461" idx="4"/>
            <a:endCxn id="19462" idx="0"/>
          </p:cNvCxnSpPr>
          <p:nvPr/>
        </p:nvCxnSpPr>
        <p:spPr bwMode="auto">
          <a:xfrm>
            <a:off x="3581400" y="2909888"/>
            <a:ext cx="0" cy="733425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8" name="AutoShape 22">
            <a:extLst>
              <a:ext uri="{FF2B5EF4-FFF2-40B4-BE49-F238E27FC236}">
                <a16:creationId xmlns:a16="http://schemas.microsoft.com/office/drawing/2014/main" id="{9D41D3E5-05AC-6540-9C1A-AC8D70BC47FB}"/>
              </a:ext>
            </a:extLst>
          </p:cNvPr>
          <p:cNvCxnSpPr>
            <a:cxnSpLocks noChangeShapeType="1"/>
            <a:stCxn id="19462" idx="7"/>
            <a:endCxn id="19463" idx="3"/>
          </p:cNvCxnSpPr>
          <p:nvPr/>
        </p:nvCxnSpPr>
        <p:spPr bwMode="auto">
          <a:xfrm flipV="1">
            <a:off x="3851275" y="2798763"/>
            <a:ext cx="1517650" cy="955675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79" name="AutoShape 23">
            <a:extLst>
              <a:ext uri="{FF2B5EF4-FFF2-40B4-BE49-F238E27FC236}">
                <a16:creationId xmlns:a16="http://schemas.microsoft.com/office/drawing/2014/main" id="{BABFA0C9-C2B7-F547-9FFB-796784446667}"/>
              </a:ext>
            </a:extLst>
          </p:cNvPr>
          <p:cNvCxnSpPr>
            <a:cxnSpLocks noChangeShapeType="1"/>
            <a:stCxn id="19462" idx="6"/>
            <a:endCxn id="19464" idx="2"/>
          </p:cNvCxnSpPr>
          <p:nvPr/>
        </p:nvCxnSpPr>
        <p:spPr bwMode="auto">
          <a:xfrm>
            <a:off x="3976688" y="4038600"/>
            <a:ext cx="1266825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80" name="AutoShape 24">
            <a:extLst>
              <a:ext uri="{FF2B5EF4-FFF2-40B4-BE49-F238E27FC236}">
                <a16:creationId xmlns:a16="http://schemas.microsoft.com/office/drawing/2014/main" id="{2EAB384D-91BA-B248-B225-8A6280A6AB11}"/>
              </a:ext>
            </a:extLst>
          </p:cNvPr>
          <p:cNvCxnSpPr>
            <a:cxnSpLocks noChangeShapeType="1"/>
            <a:stCxn id="19464" idx="0"/>
            <a:endCxn id="19463" idx="4"/>
          </p:cNvCxnSpPr>
          <p:nvPr/>
        </p:nvCxnSpPr>
        <p:spPr bwMode="auto">
          <a:xfrm flipV="1">
            <a:off x="5638800" y="2909888"/>
            <a:ext cx="0" cy="733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81" name="AutoShape 25">
            <a:extLst>
              <a:ext uri="{FF2B5EF4-FFF2-40B4-BE49-F238E27FC236}">
                <a16:creationId xmlns:a16="http://schemas.microsoft.com/office/drawing/2014/main" id="{96CA8624-5949-BB47-A585-CFC18B3BFA2B}"/>
              </a:ext>
            </a:extLst>
          </p:cNvPr>
          <p:cNvCxnSpPr>
            <a:cxnSpLocks noChangeShapeType="1"/>
            <a:stCxn id="19463" idx="6"/>
            <a:endCxn id="19465" idx="2"/>
          </p:cNvCxnSpPr>
          <p:nvPr/>
        </p:nvCxnSpPr>
        <p:spPr bwMode="auto">
          <a:xfrm>
            <a:off x="6034088" y="2514600"/>
            <a:ext cx="1266825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82" name="AutoShape 26">
            <a:extLst>
              <a:ext uri="{FF2B5EF4-FFF2-40B4-BE49-F238E27FC236}">
                <a16:creationId xmlns:a16="http://schemas.microsoft.com/office/drawing/2014/main" id="{9826A568-7025-AC43-BF2E-EE489237F8AA}"/>
              </a:ext>
            </a:extLst>
          </p:cNvPr>
          <p:cNvCxnSpPr>
            <a:cxnSpLocks noChangeShapeType="1"/>
            <a:stCxn id="19464" idx="6"/>
            <a:endCxn id="19466" idx="2"/>
          </p:cNvCxnSpPr>
          <p:nvPr/>
        </p:nvCxnSpPr>
        <p:spPr bwMode="auto">
          <a:xfrm>
            <a:off x="6034088" y="4038600"/>
            <a:ext cx="1266825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83" name="AutoShape 27">
            <a:extLst>
              <a:ext uri="{FF2B5EF4-FFF2-40B4-BE49-F238E27FC236}">
                <a16:creationId xmlns:a16="http://schemas.microsoft.com/office/drawing/2014/main" id="{3270C42E-17EB-1B4F-8AB1-37443FD7EDE9}"/>
              </a:ext>
            </a:extLst>
          </p:cNvPr>
          <p:cNvCxnSpPr>
            <a:cxnSpLocks noChangeShapeType="1"/>
            <a:stCxn id="19466" idx="0"/>
            <a:endCxn id="19465" idx="4"/>
          </p:cNvCxnSpPr>
          <p:nvPr/>
        </p:nvCxnSpPr>
        <p:spPr bwMode="auto">
          <a:xfrm flipV="1">
            <a:off x="7696200" y="2909888"/>
            <a:ext cx="0" cy="733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84" name="Rectangle 28">
            <a:extLst>
              <a:ext uri="{FF2B5EF4-FFF2-40B4-BE49-F238E27FC236}">
                <a16:creationId xmlns:a16="http://schemas.microsoft.com/office/drawing/2014/main" id="{5FB74424-E0E5-EB49-A7BA-CF0F602E3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562600"/>
            <a:ext cx="685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/>
              <a:t>Q:</a:t>
            </a:r>
          </a:p>
        </p:txBody>
      </p:sp>
      <p:sp>
        <p:nvSpPr>
          <p:cNvPr id="19485" name="Rectangle 29">
            <a:extLst>
              <a:ext uri="{FF2B5EF4-FFF2-40B4-BE49-F238E27FC236}">
                <a16:creationId xmlns:a16="http://schemas.microsoft.com/office/drawing/2014/main" id="{3AD05DEE-9520-BE43-9306-F7CD07B31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562600"/>
            <a:ext cx="6858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/>
              <a:t>u</a:t>
            </a:r>
          </a:p>
        </p:txBody>
      </p:sp>
      <p:sp>
        <p:nvSpPr>
          <p:cNvPr id="19486" name="Rectangle 30">
            <a:extLst>
              <a:ext uri="{FF2B5EF4-FFF2-40B4-BE49-F238E27FC236}">
                <a16:creationId xmlns:a16="http://schemas.microsoft.com/office/drawing/2014/main" id="{47507801-1E32-4F4A-AE2F-0D987F667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5562600"/>
            <a:ext cx="6858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/>
              <a:t>y</a:t>
            </a:r>
          </a:p>
        </p:txBody>
      </p:sp>
      <p:grpSp>
        <p:nvGrpSpPr>
          <p:cNvPr id="19487" name="Group 27">
            <a:extLst>
              <a:ext uri="{FF2B5EF4-FFF2-40B4-BE49-F238E27FC236}">
                <a16:creationId xmlns:a16="http://schemas.microsoft.com/office/drawing/2014/main" id="{718CE6E5-91C0-8041-896E-47D036ECFDD2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5000625"/>
            <a:ext cx="2590800" cy="1597025"/>
            <a:chOff x="5715000" y="5001161"/>
            <a:chExt cx="2590800" cy="1596455"/>
          </a:xfrm>
        </p:grpSpPr>
        <p:sp>
          <p:nvSpPr>
            <p:cNvPr id="19488" name="TextBox 28">
              <a:extLst>
                <a:ext uri="{FF2B5EF4-FFF2-40B4-BE49-F238E27FC236}">
                  <a16:creationId xmlns:a16="http://schemas.microsoft.com/office/drawing/2014/main" id="{79DDABD1-073C-3247-8B22-55C2A0BE64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5000" y="5001161"/>
              <a:ext cx="1219200" cy="1568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●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85000"/>
                <a:buFont typeface="Times New Roman" panose="02020603050405020304" pitchFamily="18" charset="0"/>
                <a:buChar char="■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○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s: w r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r: s v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v: r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w: t x s</a:t>
              </a:r>
            </a:p>
          </p:txBody>
        </p:sp>
        <p:sp>
          <p:nvSpPr>
            <p:cNvPr id="19489" name="TextBox 29">
              <a:extLst>
                <a:ext uri="{FF2B5EF4-FFF2-40B4-BE49-F238E27FC236}">
                  <a16:creationId xmlns:a16="http://schemas.microsoft.com/office/drawing/2014/main" id="{2BCF860A-8596-5748-A859-B72DE0E791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34200" y="5029200"/>
              <a:ext cx="1371600" cy="1568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●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85000"/>
                <a:buFont typeface="Times New Roman" panose="02020603050405020304" pitchFamily="18" charset="0"/>
                <a:buChar char="■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○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t: w x u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x: w t y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u: t y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y: x 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124840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664268C5-4D7A-E24B-908A-24E0305717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Breadth-First Search: Example</a:t>
            </a:r>
          </a:p>
        </p:txBody>
      </p:sp>
      <p:sp>
        <p:nvSpPr>
          <p:cNvPr id="20483" name="Oval 3">
            <a:extLst>
              <a:ext uri="{FF2B5EF4-FFF2-40B4-BE49-F238E27FC236}">
                <a16:creationId xmlns:a16="http://schemas.microsoft.com/office/drawing/2014/main" id="{926A530F-8185-FA4F-B8F5-9D8DE6C76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133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 dirty="0">
                <a:solidFill>
                  <a:schemeClr val="bg1"/>
                </a:solidFill>
                <a:sym typeface="Symbol" pitchFamily="2" charset="2"/>
              </a:rPr>
              <a:t>1</a:t>
            </a:r>
            <a:endParaRPr lang="en-US" altLang="en-US" sz="4000" i="0" dirty="0">
              <a:solidFill>
                <a:schemeClr val="bg1"/>
              </a:solidFill>
            </a:endParaRPr>
          </a:p>
        </p:txBody>
      </p:sp>
      <p:sp>
        <p:nvSpPr>
          <p:cNvPr id="20484" name="Oval 4">
            <a:extLst>
              <a:ext uri="{FF2B5EF4-FFF2-40B4-BE49-F238E27FC236}">
                <a16:creationId xmlns:a16="http://schemas.microsoft.com/office/drawing/2014/main" id="{B546C817-9BD4-1543-A31B-55CFB4C36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657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bg1"/>
                </a:solidFill>
                <a:sym typeface="Symbol" pitchFamily="2" charset="2"/>
              </a:rPr>
              <a:t>2</a:t>
            </a:r>
          </a:p>
        </p:txBody>
      </p:sp>
      <p:sp>
        <p:nvSpPr>
          <p:cNvPr id="20485" name="Oval 5">
            <a:extLst>
              <a:ext uri="{FF2B5EF4-FFF2-40B4-BE49-F238E27FC236}">
                <a16:creationId xmlns:a16="http://schemas.microsoft.com/office/drawing/2014/main" id="{89A822ED-A749-4344-84B9-92FB8680E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133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bg1"/>
                </a:solidFill>
                <a:sym typeface="Symbol" pitchFamily="2" charset="2"/>
              </a:rPr>
              <a:t>0</a:t>
            </a:r>
          </a:p>
        </p:txBody>
      </p:sp>
      <p:sp>
        <p:nvSpPr>
          <p:cNvPr id="20486" name="Oval 6">
            <a:extLst>
              <a:ext uri="{FF2B5EF4-FFF2-40B4-BE49-F238E27FC236}">
                <a16:creationId xmlns:a16="http://schemas.microsoft.com/office/drawing/2014/main" id="{F7DCF00F-B7C9-364D-BEBB-EC97D74106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657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bg1"/>
                </a:solidFill>
                <a:sym typeface="Symbol" pitchFamily="2" charset="2"/>
              </a:rPr>
              <a:t>1</a:t>
            </a:r>
          </a:p>
        </p:txBody>
      </p:sp>
      <p:sp>
        <p:nvSpPr>
          <p:cNvPr id="20487" name="Oval 7">
            <a:extLst>
              <a:ext uri="{FF2B5EF4-FFF2-40B4-BE49-F238E27FC236}">
                <a16:creationId xmlns:a16="http://schemas.microsoft.com/office/drawing/2014/main" id="{2A243C8F-E658-B843-86D5-3DA513B64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133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bg1"/>
                </a:solidFill>
                <a:sym typeface="Symbol" pitchFamily="2" charset="2"/>
              </a:rPr>
              <a:t>2</a:t>
            </a:r>
          </a:p>
        </p:txBody>
      </p:sp>
      <p:sp>
        <p:nvSpPr>
          <p:cNvPr id="20488" name="Oval 8">
            <a:extLst>
              <a:ext uri="{FF2B5EF4-FFF2-40B4-BE49-F238E27FC236}">
                <a16:creationId xmlns:a16="http://schemas.microsoft.com/office/drawing/2014/main" id="{DC6C0AF1-F8C9-C344-AA4D-6DF73F9B3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657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bg1"/>
                </a:solidFill>
                <a:sym typeface="Symbol" pitchFamily="2" charset="2"/>
              </a:rPr>
              <a:t>2</a:t>
            </a:r>
          </a:p>
        </p:txBody>
      </p:sp>
      <p:sp>
        <p:nvSpPr>
          <p:cNvPr id="20489" name="Oval 9">
            <a:extLst>
              <a:ext uri="{FF2B5EF4-FFF2-40B4-BE49-F238E27FC236}">
                <a16:creationId xmlns:a16="http://schemas.microsoft.com/office/drawing/2014/main" id="{058003BC-C464-7743-BE69-1E50AC8BC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133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bg1"/>
                </a:solidFill>
                <a:sym typeface="Symbol" pitchFamily="2" charset="2"/>
              </a:rPr>
              <a:t>3</a:t>
            </a:r>
          </a:p>
        </p:txBody>
      </p:sp>
      <p:sp>
        <p:nvSpPr>
          <p:cNvPr id="20490" name="Oval 10">
            <a:extLst>
              <a:ext uri="{FF2B5EF4-FFF2-40B4-BE49-F238E27FC236}">
                <a16:creationId xmlns:a16="http://schemas.microsoft.com/office/drawing/2014/main" id="{12E54788-87A3-EF4F-8606-85349B7928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657600"/>
            <a:ext cx="762000" cy="762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accent1"/>
                </a:solidFill>
                <a:sym typeface="Symbol" pitchFamily="2" charset="2"/>
              </a:rPr>
              <a:t>3</a:t>
            </a:r>
          </a:p>
        </p:txBody>
      </p:sp>
      <p:sp>
        <p:nvSpPr>
          <p:cNvPr id="20491" name="Text Box 11">
            <a:extLst>
              <a:ext uri="{FF2B5EF4-FFF2-40B4-BE49-F238E27FC236}">
                <a16:creationId xmlns:a16="http://schemas.microsoft.com/office/drawing/2014/main" id="{223AD92E-6B19-8E49-873B-4F97AD064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2713" y="1676400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r</a:t>
            </a:r>
          </a:p>
        </p:txBody>
      </p:sp>
      <p:sp>
        <p:nvSpPr>
          <p:cNvPr id="20492" name="Text Box 12">
            <a:extLst>
              <a:ext uri="{FF2B5EF4-FFF2-40B4-BE49-F238E27FC236}">
                <a16:creationId xmlns:a16="http://schemas.microsoft.com/office/drawing/2014/main" id="{5F76EADC-AA82-6342-B60B-0B6B4B1A3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676400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s</a:t>
            </a:r>
          </a:p>
        </p:txBody>
      </p:sp>
      <p:sp>
        <p:nvSpPr>
          <p:cNvPr id="20493" name="Text Box 13">
            <a:extLst>
              <a:ext uri="{FF2B5EF4-FFF2-40B4-BE49-F238E27FC236}">
                <a16:creationId xmlns:a16="http://schemas.microsoft.com/office/drawing/2014/main" id="{F44173BE-FDC1-0344-A289-E5D2FBFAF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9575" y="1676400"/>
            <a:ext cx="25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t</a:t>
            </a:r>
          </a:p>
        </p:txBody>
      </p:sp>
      <p:sp>
        <p:nvSpPr>
          <p:cNvPr id="20494" name="Text Box 14">
            <a:extLst>
              <a:ext uri="{FF2B5EF4-FFF2-40B4-BE49-F238E27FC236}">
                <a16:creationId xmlns:a16="http://schemas.microsoft.com/office/drawing/2014/main" id="{ED126122-C495-FA40-952D-98789A31AF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0938" y="1676400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u</a:t>
            </a:r>
          </a:p>
        </p:txBody>
      </p:sp>
      <p:sp>
        <p:nvSpPr>
          <p:cNvPr id="20495" name="Text Box 15">
            <a:extLst>
              <a:ext uri="{FF2B5EF4-FFF2-40B4-BE49-F238E27FC236}">
                <a16:creationId xmlns:a16="http://schemas.microsoft.com/office/drawing/2014/main" id="{551C1FAB-8147-3744-BC3C-EDB0D7405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250" y="4419600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v</a:t>
            </a:r>
          </a:p>
        </p:txBody>
      </p:sp>
      <p:sp>
        <p:nvSpPr>
          <p:cNvPr id="20496" name="Text Box 16">
            <a:extLst>
              <a:ext uri="{FF2B5EF4-FFF2-40B4-BE49-F238E27FC236}">
                <a16:creationId xmlns:a16="http://schemas.microsoft.com/office/drawing/2014/main" id="{FE8E17E2-9727-CC48-90EA-B34005A73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6300" y="4419600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w</a:t>
            </a:r>
          </a:p>
        </p:txBody>
      </p:sp>
      <p:sp>
        <p:nvSpPr>
          <p:cNvPr id="20497" name="Text Box 17">
            <a:extLst>
              <a:ext uri="{FF2B5EF4-FFF2-40B4-BE49-F238E27FC236}">
                <a16:creationId xmlns:a16="http://schemas.microsoft.com/office/drawing/2014/main" id="{9D738FD8-5D46-0741-A984-314FEF941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6563" y="4419600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x</a:t>
            </a:r>
          </a:p>
        </p:txBody>
      </p:sp>
      <p:sp>
        <p:nvSpPr>
          <p:cNvPr id="20498" name="Text Box 18">
            <a:extLst>
              <a:ext uri="{FF2B5EF4-FFF2-40B4-BE49-F238E27FC236}">
                <a16:creationId xmlns:a16="http://schemas.microsoft.com/office/drawing/2014/main" id="{0735927A-706D-AE44-BFA8-D53AB6C92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125" y="4419600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y</a:t>
            </a:r>
          </a:p>
        </p:txBody>
      </p:sp>
      <p:cxnSp>
        <p:nvCxnSpPr>
          <p:cNvPr id="20499" name="AutoShape 19">
            <a:extLst>
              <a:ext uri="{FF2B5EF4-FFF2-40B4-BE49-F238E27FC236}">
                <a16:creationId xmlns:a16="http://schemas.microsoft.com/office/drawing/2014/main" id="{3A3CA97A-D55F-3641-A320-2CD43DDD6F20}"/>
              </a:ext>
            </a:extLst>
          </p:cNvPr>
          <p:cNvCxnSpPr>
            <a:cxnSpLocks noChangeShapeType="1"/>
            <a:stCxn id="20484" idx="0"/>
            <a:endCxn id="20483" idx="4"/>
          </p:cNvCxnSpPr>
          <p:nvPr/>
        </p:nvCxnSpPr>
        <p:spPr bwMode="auto">
          <a:xfrm flipV="1">
            <a:off x="1524000" y="2909888"/>
            <a:ext cx="0" cy="733425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0" name="AutoShape 20">
            <a:extLst>
              <a:ext uri="{FF2B5EF4-FFF2-40B4-BE49-F238E27FC236}">
                <a16:creationId xmlns:a16="http://schemas.microsoft.com/office/drawing/2014/main" id="{94A7A0E6-00C9-A545-B273-9653DB9C92B0}"/>
              </a:ext>
            </a:extLst>
          </p:cNvPr>
          <p:cNvCxnSpPr>
            <a:cxnSpLocks noChangeShapeType="1"/>
            <a:stCxn id="20483" idx="6"/>
            <a:endCxn id="20485" idx="2"/>
          </p:cNvCxnSpPr>
          <p:nvPr/>
        </p:nvCxnSpPr>
        <p:spPr bwMode="auto">
          <a:xfrm>
            <a:off x="1919288" y="2514600"/>
            <a:ext cx="1266825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1" name="AutoShape 21">
            <a:extLst>
              <a:ext uri="{FF2B5EF4-FFF2-40B4-BE49-F238E27FC236}">
                <a16:creationId xmlns:a16="http://schemas.microsoft.com/office/drawing/2014/main" id="{09C8D563-11D7-A746-BD74-03A020A02B8E}"/>
              </a:ext>
            </a:extLst>
          </p:cNvPr>
          <p:cNvCxnSpPr>
            <a:cxnSpLocks noChangeShapeType="1"/>
            <a:stCxn id="20485" idx="4"/>
            <a:endCxn id="20486" idx="0"/>
          </p:cNvCxnSpPr>
          <p:nvPr/>
        </p:nvCxnSpPr>
        <p:spPr bwMode="auto">
          <a:xfrm>
            <a:off x="3581400" y="2909888"/>
            <a:ext cx="0" cy="733425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2" name="AutoShape 22">
            <a:extLst>
              <a:ext uri="{FF2B5EF4-FFF2-40B4-BE49-F238E27FC236}">
                <a16:creationId xmlns:a16="http://schemas.microsoft.com/office/drawing/2014/main" id="{BA4B4B4C-B1ED-A84D-96E9-7FCF3DE73CDD}"/>
              </a:ext>
            </a:extLst>
          </p:cNvPr>
          <p:cNvCxnSpPr>
            <a:cxnSpLocks noChangeShapeType="1"/>
            <a:stCxn id="20486" idx="7"/>
            <a:endCxn id="20487" idx="3"/>
          </p:cNvCxnSpPr>
          <p:nvPr/>
        </p:nvCxnSpPr>
        <p:spPr bwMode="auto">
          <a:xfrm flipV="1">
            <a:off x="3851275" y="2798763"/>
            <a:ext cx="1517650" cy="955675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3" name="AutoShape 23">
            <a:extLst>
              <a:ext uri="{FF2B5EF4-FFF2-40B4-BE49-F238E27FC236}">
                <a16:creationId xmlns:a16="http://schemas.microsoft.com/office/drawing/2014/main" id="{E82A4F67-1478-4D4F-9E80-939233E7ABB9}"/>
              </a:ext>
            </a:extLst>
          </p:cNvPr>
          <p:cNvCxnSpPr>
            <a:cxnSpLocks noChangeShapeType="1"/>
            <a:stCxn id="20486" idx="6"/>
            <a:endCxn id="20488" idx="2"/>
          </p:cNvCxnSpPr>
          <p:nvPr/>
        </p:nvCxnSpPr>
        <p:spPr bwMode="auto">
          <a:xfrm>
            <a:off x="3976688" y="4038600"/>
            <a:ext cx="1266825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4" name="AutoShape 24">
            <a:extLst>
              <a:ext uri="{FF2B5EF4-FFF2-40B4-BE49-F238E27FC236}">
                <a16:creationId xmlns:a16="http://schemas.microsoft.com/office/drawing/2014/main" id="{1FC697E0-BBA1-0E41-B2EF-6AF7C75A06DD}"/>
              </a:ext>
            </a:extLst>
          </p:cNvPr>
          <p:cNvCxnSpPr>
            <a:cxnSpLocks noChangeShapeType="1"/>
            <a:stCxn id="20488" idx="0"/>
            <a:endCxn id="20487" idx="4"/>
          </p:cNvCxnSpPr>
          <p:nvPr/>
        </p:nvCxnSpPr>
        <p:spPr bwMode="auto">
          <a:xfrm flipV="1">
            <a:off x="5638800" y="2909888"/>
            <a:ext cx="0" cy="733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5" name="AutoShape 25">
            <a:extLst>
              <a:ext uri="{FF2B5EF4-FFF2-40B4-BE49-F238E27FC236}">
                <a16:creationId xmlns:a16="http://schemas.microsoft.com/office/drawing/2014/main" id="{DFB27295-96AB-5F46-85B8-9184274BA01A}"/>
              </a:ext>
            </a:extLst>
          </p:cNvPr>
          <p:cNvCxnSpPr>
            <a:cxnSpLocks noChangeShapeType="1"/>
            <a:stCxn id="20487" idx="6"/>
            <a:endCxn id="20489" idx="2"/>
          </p:cNvCxnSpPr>
          <p:nvPr/>
        </p:nvCxnSpPr>
        <p:spPr bwMode="auto">
          <a:xfrm>
            <a:off x="6034088" y="2514600"/>
            <a:ext cx="1266825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6" name="AutoShape 26">
            <a:extLst>
              <a:ext uri="{FF2B5EF4-FFF2-40B4-BE49-F238E27FC236}">
                <a16:creationId xmlns:a16="http://schemas.microsoft.com/office/drawing/2014/main" id="{1AC1FC44-52CC-EB48-B55C-869DA3926A11}"/>
              </a:ext>
            </a:extLst>
          </p:cNvPr>
          <p:cNvCxnSpPr>
            <a:cxnSpLocks noChangeShapeType="1"/>
            <a:stCxn id="20488" idx="6"/>
            <a:endCxn id="20490" idx="2"/>
          </p:cNvCxnSpPr>
          <p:nvPr/>
        </p:nvCxnSpPr>
        <p:spPr bwMode="auto">
          <a:xfrm>
            <a:off x="6034088" y="4038600"/>
            <a:ext cx="1266825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7" name="AutoShape 27">
            <a:extLst>
              <a:ext uri="{FF2B5EF4-FFF2-40B4-BE49-F238E27FC236}">
                <a16:creationId xmlns:a16="http://schemas.microsoft.com/office/drawing/2014/main" id="{498C5909-DC1C-3449-ACD0-36E90E3BAF8C}"/>
              </a:ext>
            </a:extLst>
          </p:cNvPr>
          <p:cNvCxnSpPr>
            <a:cxnSpLocks noChangeShapeType="1"/>
            <a:stCxn id="20490" idx="0"/>
            <a:endCxn id="20489" idx="4"/>
          </p:cNvCxnSpPr>
          <p:nvPr/>
        </p:nvCxnSpPr>
        <p:spPr bwMode="auto">
          <a:xfrm flipV="1">
            <a:off x="7696200" y="2909888"/>
            <a:ext cx="0" cy="733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08" name="Rectangle 28">
            <a:extLst>
              <a:ext uri="{FF2B5EF4-FFF2-40B4-BE49-F238E27FC236}">
                <a16:creationId xmlns:a16="http://schemas.microsoft.com/office/drawing/2014/main" id="{16E5C80B-AF80-524C-A8A1-323FA2349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562600"/>
            <a:ext cx="685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/>
              <a:t>Q:</a:t>
            </a:r>
          </a:p>
        </p:txBody>
      </p:sp>
      <p:sp>
        <p:nvSpPr>
          <p:cNvPr id="20509" name="Rectangle 29">
            <a:extLst>
              <a:ext uri="{FF2B5EF4-FFF2-40B4-BE49-F238E27FC236}">
                <a16:creationId xmlns:a16="http://schemas.microsoft.com/office/drawing/2014/main" id="{036B5138-6CF4-C041-8B85-914564F8F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562600"/>
            <a:ext cx="6858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/>
              <a:t>y</a:t>
            </a:r>
          </a:p>
        </p:txBody>
      </p:sp>
      <p:grpSp>
        <p:nvGrpSpPr>
          <p:cNvPr id="20510" name="Group 27">
            <a:extLst>
              <a:ext uri="{FF2B5EF4-FFF2-40B4-BE49-F238E27FC236}">
                <a16:creationId xmlns:a16="http://schemas.microsoft.com/office/drawing/2014/main" id="{A5533FF9-383E-194E-9DBE-1E6237FE298C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5000625"/>
            <a:ext cx="2590800" cy="1597025"/>
            <a:chOff x="5715000" y="5001161"/>
            <a:chExt cx="2590800" cy="1596455"/>
          </a:xfrm>
        </p:grpSpPr>
        <p:sp>
          <p:nvSpPr>
            <p:cNvPr id="20511" name="TextBox 28">
              <a:extLst>
                <a:ext uri="{FF2B5EF4-FFF2-40B4-BE49-F238E27FC236}">
                  <a16:creationId xmlns:a16="http://schemas.microsoft.com/office/drawing/2014/main" id="{312C639B-0CA2-5449-8669-5F5694AEF5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5000" y="5001161"/>
              <a:ext cx="1219200" cy="1568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●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85000"/>
                <a:buFont typeface="Times New Roman" panose="02020603050405020304" pitchFamily="18" charset="0"/>
                <a:buChar char="■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○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s: w r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r: s v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v: r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w: t x s</a:t>
              </a:r>
            </a:p>
          </p:txBody>
        </p:sp>
        <p:sp>
          <p:nvSpPr>
            <p:cNvPr id="20512" name="TextBox 29">
              <a:extLst>
                <a:ext uri="{FF2B5EF4-FFF2-40B4-BE49-F238E27FC236}">
                  <a16:creationId xmlns:a16="http://schemas.microsoft.com/office/drawing/2014/main" id="{06F519C4-ACFD-A14E-A3E7-553DB437B8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34200" y="5029200"/>
              <a:ext cx="1371600" cy="1568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●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85000"/>
                <a:buFont typeface="Times New Roman" panose="02020603050405020304" pitchFamily="18" charset="0"/>
                <a:buChar char="■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○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t: w x u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x: w t y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u: t y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i="0">
                  <a:latin typeface="Arial" panose="020B0604020202020204" pitchFamily="34" charset="0"/>
                </a:rPr>
                <a:t>y: x 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09075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278072F6-9056-0442-BB35-2C0AEE062D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Breadth-First Search: Example</a:t>
            </a:r>
          </a:p>
        </p:txBody>
      </p:sp>
      <p:sp>
        <p:nvSpPr>
          <p:cNvPr id="21507" name="Oval 3">
            <a:extLst>
              <a:ext uri="{FF2B5EF4-FFF2-40B4-BE49-F238E27FC236}">
                <a16:creationId xmlns:a16="http://schemas.microsoft.com/office/drawing/2014/main" id="{31E8E7F8-8AE0-1041-AA11-E6F761593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133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bg1"/>
                </a:solidFill>
                <a:sym typeface="Symbol" pitchFamily="2" charset="2"/>
              </a:rPr>
              <a:t>1</a:t>
            </a:r>
            <a:endParaRPr lang="en-US" altLang="en-US" sz="4000" i="0">
              <a:solidFill>
                <a:schemeClr val="bg1"/>
              </a:solidFill>
            </a:endParaRPr>
          </a:p>
        </p:txBody>
      </p:sp>
      <p:sp>
        <p:nvSpPr>
          <p:cNvPr id="21508" name="Oval 4">
            <a:extLst>
              <a:ext uri="{FF2B5EF4-FFF2-40B4-BE49-F238E27FC236}">
                <a16:creationId xmlns:a16="http://schemas.microsoft.com/office/drawing/2014/main" id="{33592F60-2F88-6B4D-966B-DC9F7BBB8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657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bg1"/>
                </a:solidFill>
                <a:sym typeface="Symbol" pitchFamily="2" charset="2"/>
              </a:rPr>
              <a:t>2</a:t>
            </a:r>
          </a:p>
        </p:txBody>
      </p:sp>
      <p:sp>
        <p:nvSpPr>
          <p:cNvPr id="21509" name="Oval 5">
            <a:extLst>
              <a:ext uri="{FF2B5EF4-FFF2-40B4-BE49-F238E27FC236}">
                <a16:creationId xmlns:a16="http://schemas.microsoft.com/office/drawing/2014/main" id="{609B8747-FC65-944D-AA29-EDEED6C4A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133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bg1"/>
                </a:solidFill>
                <a:sym typeface="Symbol" pitchFamily="2" charset="2"/>
              </a:rPr>
              <a:t>0</a:t>
            </a:r>
          </a:p>
        </p:txBody>
      </p:sp>
      <p:sp>
        <p:nvSpPr>
          <p:cNvPr id="21510" name="Oval 6">
            <a:extLst>
              <a:ext uri="{FF2B5EF4-FFF2-40B4-BE49-F238E27FC236}">
                <a16:creationId xmlns:a16="http://schemas.microsoft.com/office/drawing/2014/main" id="{8088C33A-EDEA-1C47-9A7D-3C9AE5207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657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bg1"/>
                </a:solidFill>
                <a:sym typeface="Symbol" pitchFamily="2" charset="2"/>
              </a:rPr>
              <a:t>1</a:t>
            </a:r>
          </a:p>
        </p:txBody>
      </p:sp>
      <p:sp>
        <p:nvSpPr>
          <p:cNvPr id="21511" name="Oval 7">
            <a:extLst>
              <a:ext uri="{FF2B5EF4-FFF2-40B4-BE49-F238E27FC236}">
                <a16:creationId xmlns:a16="http://schemas.microsoft.com/office/drawing/2014/main" id="{92D4BAB4-DF6F-2E4B-8518-2916561836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133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bg1"/>
                </a:solidFill>
                <a:sym typeface="Symbol" pitchFamily="2" charset="2"/>
              </a:rPr>
              <a:t>2</a:t>
            </a:r>
          </a:p>
        </p:txBody>
      </p:sp>
      <p:sp>
        <p:nvSpPr>
          <p:cNvPr id="21512" name="Oval 8">
            <a:extLst>
              <a:ext uri="{FF2B5EF4-FFF2-40B4-BE49-F238E27FC236}">
                <a16:creationId xmlns:a16="http://schemas.microsoft.com/office/drawing/2014/main" id="{685A1892-43BC-784B-B88A-BA4479604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657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bg1"/>
                </a:solidFill>
                <a:sym typeface="Symbol" pitchFamily="2" charset="2"/>
              </a:rPr>
              <a:t>2</a:t>
            </a:r>
          </a:p>
        </p:txBody>
      </p:sp>
      <p:sp>
        <p:nvSpPr>
          <p:cNvPr id="21513" name="Oval 9">
            <a:extLst>
              <a:ext uri="{FF2B5EF4-FFF2-40B4-BE49-F238E27FC236}">
                <a16:creationId xmlns:a16="http://schemas.microsoft.com/office/drawing/2014/main" id="{F0BC4FD8-ABF4-5043-A07E-A7AC80649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133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bg1"/>
                </a:solidFill>
                <a:sym typeface="Symbol" pitchFamily="2" charset="2"/>
              </a:rPr>
              <a:t>3</a:t>
            </a:r>
          </a:p>
        </p:txBody>
      </p:sp>
      <p:sp>
        <p:nvSpPr>
          <p:cNvPr id="21514" name="Oval 10">
            <a:extLst>
              <a:ext uri="{FF2B5EF4-FFF2-40B4-BE49-F238E27FC236}">
                <a16:creationId xmlns:a16="http://schemas.microsoft.com/office/drawing/2014/main" id="{82320BD7-8560-744C-9696-24DD14020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657600"/>
            <a:ext cx="762000" cy="762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i="0">
                <a:solidFill>
                  <a:schemeClr val="bg1"/>
                </a:solidFill>
                <a:sym typeface="Symbol" pitchFamily="2" charset="2"/>
              </a:rPr>
              <a:t>3</a:t>
            </a:r>
          </a:p>
        </p:txBody>
      </p:sp>
      <p:sp>
        <p:nvSpPr>
          <p:cNvPr id="21515" name="Text Box 11">
            <a:extLst>
              <a:ext uri="{FF2B5EF4-FFF2-40B4-BE49-F238E27FC236}">
                <a16:creationId xmlns:a16="http://schemas.microsoft.com/office/drawing/2014/main" id="{F577A57C-FA02-FB45-B7F0-B512BE765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2713" y="1676400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r</a:t>
            </a:r>
          </a:p>
        </p:txBody>
      </p:sp>
      <p:sp>
        <p:nvSpPr>
          <p:cNvPr id="21516" name="Text Box 12">
            <a:extLst>
              <a:ext uri="{FF2B5EF4-FFF2-40B4-BE49-F238E27FC236}">
                <a16:creationId xmlns:a16="http://schemas.microsoft.com/office/drawing/2014/main" id="{6FF321DD-4FE1-ED4A-8597-D90DC094A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676400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s</a:t>
            </a:r>
          </a:p>
        </p:txBody>
      </p:sp>
      <p:sp>
        <p:nvSpPr>
          <p:cNvPr id="21517" name="Text Box 13">
            <a:extLst>
              <a:ext uri="{FF2B5EF4-FFF2-40B4-BE49-F238E27FC236}">
                <a16:creationId xmlns:a16="http://schemas.microsoft.com/office/drawing/2014/main" id="{33A98B9C-CCF7-3B4D-A62C-5B8B2AF03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9575" y="1676400"/>
            <a:ext cx="25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t</a:t>
            </a:r>
          </a:p>
        </p:txBody>
      </p:sp>
      <p:sp>
        <p:nvSpPr>
          <p:cNvPr id="21518" name="Text Box 14">
            <a:extLst>
              <a:ext uri="{FF2B5EF4-FFF2-40B4-BE49-F238E27FC236}">
                <a16:creationId xmlns:a16="http://schemas.microsoft.com/office/drawing/2014/main" id="{7E0B9ADF-6F19-CB48-AD20-D4459AA2F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0938" y="1676400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u</a:t>
            </a:r>
          </a:p>
        </p:txBody>
      </p:sp>
      <p:sp>
        <p:nvSpPr>
          <p:cNvPr id="21519" name="Text Box 15">
            <a:extLst>
              <a:ext uri="{FF2B5EF4-FFF2-40B4-BE49-F238E27FC236}">
                <a16:creationId xmlns:a16="http://schemas.microsoft.com/office/drawing/2014/main" id="{7C55ED57-C2E5-5443-9FBC-D3C654749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250" y="4419600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v</a:t>
            </a:r>
          </a:p>
        </p:txBody>
      </p:sp>
      <p:sp>
        <p:nvSpPr>
          <p:cNvPr id="21520" name="Text Box 16">
            <a:extLst>
              <a:ext uri="{FF2B5EF4-FFF2-40B4-BE49-F238E27FC236}">
                <a16:creationId xmlns:a16="http://schemas.microsoft.com/office/drawing/2014/main" id="{719F8757-8000-2A47-A0F4-FC6301F8B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6300" y="4419600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w</a:t>
            </a:r>
          </a:p>
        </p:txBody>
      </p:sp>
      <p:sp>
        <p:nvSpPr>
          <p:cNvPr id="21521" name="Text Box 17">
            <a:extLst>
              <a:ext uri="{FF2B5EF4-FFF2-40B4-BE49-F238E27FC236}">
                <a16:creationId xmlns:a16="http://schemas.microsoft.com/office/drawing/2014/main" id="{C4FCC145-1658-794F-97FD-34460959D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6563" y="4419600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x</a:t>
            </a:r>
          </a:p>
        </p:txBody>
      </p:sp>
      <p:sp>
        <p:nvSpPr>
          <p:cNvPr id="21522" name="Text Box 18">
            <a:extLst>
              <a:ext uri="{FF2B5EF4-FFF2-40B4-BE49-F238E27FC236}">
                <a16:creationId xmlns:a16="http://schemas.microsoft.com/office/drawing/2014/main" id="{DEB70B43-EE8E-954E-AE7E-A981B9613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125" y="4419600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y</a:t>
            </a:r>
          </a:p>
        </p:txBody>
      </p:sp>
      <p:cxnSp>
        <p:nvCxnSpPr>
          <p:cNvPr id="21523" name="AutoShape 19">
            <a:extLst>
              <a:ext uri="{FF2B5EF4-FFF2-40B4-BE49-F238E27FC236}">
                <a16:creationId xmlns:a16="http://schemas.microsoft.com/office/drawing/2014/main" id="{20B0CB36-B951-C445-B694-EA153B18332D}"/>
              </a:ext>
            </a:extLst>
          </p:cNvPr>
          <p:cNvCxnSpPr>
            <a:cxnSpLocks noChangeShapeType="1"/>
            <a:stCxn id="21508" idx="0"/>
            <a:endCxn id="21507" idx="4"/>
          </p:cNvCxnSpPr>
          <p:nvPr/>
        </p:nvCxnSpPr>
        <p:spPr bwMode="auto">
          <a:xfrm flipV="1">
            <a:off x="1524000" y="2909888"/>
            <a:ext cx="0" cy="733425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24" name="AutoShape 20">
            <a:extLst>
              <a:ext uri="{FF2B5EF4-FFF2-40B4-BE49-F238E27FC236}">
                <a16:creationId xmlns:a16="http://schemas.microsoft.com/office/drawing/2014/main" id="{0D70D861-C14A-B145-A674-B003052F91EE}"/>
              </a:ext>
            </a:extLst>
          </p:cNvPr>
          <p:cNvCxnSpPr>
            <a:cxnSpLocks noChangeShapeType="1"/>
            <a:stCxn id="21507" idx="6"/>
            <a:endCxn id="21509" idx="2"/>
          </p:cNvCxnSpPr>
          <p:nvPr/>
        </p:nvCxnSpPr>
        <p:spPr bwMode="auto">
          <a:xfrm>
            <a:off x="1919288" y="2514600"/>
            <a:ext cx="1266825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25" name="AutoShape 21">
            <a:extLst>
              <a:ext uri="{FF2B5EF4-FFF2-40B4-BE49-F238E27FC236}">
                <a16:creationId xmlns:a16="http://schemas.microsoft.com/office/drawing/2014/main" id="{51EC4870-6C51-CF40-93E4-27D0F2D43598}"/>
              </a:ext>
            </a:extLst>
          </p:cNvPr>
          <p:cNvCxnSpPr>
            <a:cxnSpLocks noChangeShapeType="1"/>
            <a:stCxn id="21509" idx="4"/>
            <a:endCxn id="21510" idx="0"/>
          </p:cNvCxnSpPr>
          <p:nvPr/>
        </p:nvCxnSpPr>
        <p:spPr bwMode="auto">
          <a:xfrm>
            <a:off x="3581400" y="2909888"/>
            <a:ext cx="0" cy="733425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26" name="AutoShape 22">
            <a:extLst>
              <a:ext uri="{FF2B5EF4-FFF2-40B4-BE49-F238E27FC236}">
                <a16:creationId xmlns:a16="http://schemas.microsoft.com/office/drawing/2014/main" id="{4889D837-4B17-DE46-8F6B-7E698DCA7F99}"/>
              </a:ext>
            </a:extLst>
          </p:cNvPr>
          <p:cNvCxnSpPr>
            <a:cxnSpLocks noChangeShapeType="1"/>
            <a:stCxn id="21510" idx="7"/>
            <a:endCxn id="21511" idx="3"/>
          </p:cNvCxnSpPr>
          <p:nvPr/>
        </p:nvCxnSpPr>
        <p:spPr bwMode="auto">
          <a:xfrm flipV="1">
            <a:off x="3851275" y="2798763"/>
            <a:ext cx="1517650" cy="955675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27" name="AutoShape 23">
            <a:extLst>
              <a:ext uri="{FF2B5EF4-FFF2-40B4-BE49-F238E27FC236}">
                <a16:creationId xmlns:a16="http://schemas.microsoft.com/office/drawing/2014/main" id="{2B7E15BF-4AE2-1B43-85C3-276E34169F2D}"/>
              </a:ext>
            </a:extLst>
          </p:cNvPr>
          <p:cNvCxnSpPr>
            <a:cxnSpLocks noChangeShapeType="1"/>
            <a:stCxn id="21510" idx="6"/>
            <a:endCxn id="21512" idx="2"/>
          </p:cNvCxnSpPr>
          <p:nvPr/>
        </p:nvCxnSpPr>
        <p:spPr bwMode="auto">
          <a:xfrm>
            <a:off x="3976688" y="4038600"/>
            <a:ext cx="1266825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28" name="AutoShape 24">
            <a:extLst>
              <a:ext uri="{FF2B5EF4-FFF2-40B4-BE49-F238E27FC236}">
                <a16:creationId xmlns:a16="http://schemas.microsoft.com/office/drawing/2014/main" id="{FE0CD2DC-1180-1347-9A04-E75EC3876CED}"/>
              </a:ext>
            </a:extLst>
          </p:cNvPr>
          <p:cNvCxnSpPr>
            <a:cxnSpLocks noChangeShapeType="1"/>
            <a:stCxn id="21512" idx="0"/>
            <a:endCxn id="21511" idx="4"/>
          </p:cNvCxnSpPr>
          <p:nvPr/>
        </p:nvCxnSpPr>
        <p:spPr bwMode="auto">
          <a:xfrm flipV="1">
            <a:off x="5638800" y="2909888"/>
            <a:ext cx="0" cy="733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29" name="AutoShape 25">
            <a:extLst>
              <a:ext uri="{FF2B5EF4-FFF2-40B4-BE49-F238E27FC236}">
                <a16:creationId xmlns:a16="http://schemas.microsoft.com/office/drawing/2014/main" id="{F031EE26-324B-0549-9713-3EBB840CF88E}"/>
              </a:ext>
            </a:extLst>
          </p:cNvPr>
          <p:cNvCxnSpPr>
            <a:cxnSpLocks noChangeShapeType="1"/>
            <a:stCxn id="21511" idx="6"/>
            <a:endCxn id="21513" idx="2"/>
          </p:cNvCxnSpPr>
          <p:nvPr/>
        </p:nvCxnSpPr>
        <p:spPr bwMode="auto">
          <a:xfrm>
            <a:off x="6034088" y="2514600"/>
            <a:ext cx="1266825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30" name="AutoShape 26">
            <a:extLst>
              <a:ext uri="{FF2B5EF4-FFF2-40B4-BE49-F238E27FC236}">
                <a16:creationId xmlns:a16="http://schemas.microsoft.com/office/drawing/2014/main" id="{A4BB21AD-B398-5741-8104-1D7668E753C6}"/>
              </a:ext>
            </a:extLst>
          </p:cNvPr>
          <p:cNvCxnSpPr>
            <a:cxnSpLocks noChangeShapeType="1"/>
            <a:stCxn id="21512" idx="6"/>
            <a:endCxn id="21514" idx="2"/>
          </p:cNvCxnSpPr>
          <p:nvPr/>
        </p:nvCxnSpPr>
        <p:spPr bwMode="auto">
          <a:xfrm>
            <a:off x="6034088" y="4038600"/>
            <a:ext cx="1266825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31" name="AutoShape 27">
            <a:extLst>
              <a:ext uri="{FF2B5EF4-FFF2-40B4-BE49-F238E27FC236}">
                <a16:creationId xmlns:a16="http://schemas.microsoft.com/office/drawing/2014/main" id="{3E768BB1-6CBD-CC41-AD3E-4F548BE3C5D0}"/>
              </a:ext>
            </a:extLst>
          </p:cNvPr>
          <p:cNvCxnSpPr>
            <a:cxnSpLocks noChangeShapeType="1"/>
            <a:stCxn id="21514" idx="0"/>
            <a:endCxn id="21513" idx="4"/>
          </p:cNvCxnSpPr>
          <p:nvPr/>
        </p:nvCxnSpPr>
        <p:spPr bwMode="auto">
          <a:xfrm flipV="1">
            <a:off x="7696200" y="2909888"/>
            <a:ext cx="0" cy="733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32" name="Rectangle 28">
            <a:extLst>
              <a:ext uri="{FF2B5EF4-FFF2-40B4-BE49-F238E27FC236}">
                <a16:creationId xmlns:a16="http://schemas.microsoft.com/office/drawing/2014/main" id="{CAFD66EA-B520-8040-8AA7-4A05E483F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5562600"/>
            <a:ext cx="685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/>
              <a:t>Q:</a:t>
            </a:r>
          </a:p>
        </p:txBody>
      </p:sp>
      <p:sp>
        <p:nvSpPr>
          <p:cNvPr id="21533" name="Rectangle 29">
            <a:extLst>
              <a:ext uri="{FF2B5EF4-FFF2-40B4-BE49-F238E27FC236}">
                <a16:creationId xmlns:a16="http://schemas.microsoft.com/office/drawing/2014/main" id="{45230A61-E9F7-9C49-9D35-E1E858B96C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562600"/>
            <a:ext cx="685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i="0">
                <a:cs typeface="Times New Roman" panose="02020603050405020304" pitchFamily="18" charset="0"/>
              </a:rPr>
              <a:t>Ø</a:t>
            </a:r>
          </a:p>
        </p:txBody>
      </p:sp>
    </p:spTree>
    <p:extLst>
      <p:ext uri="{BB962C8B-B14F-4D97-AF65-F5344CB8AC3E}">
        <p14:creationId xmlns:p14="http://schemas.microsoft.com/office/powerpoint/2010/main" val="4222117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A74AB166-D7A1-ED4F-AFF9-C4B60DDFDC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BFS: The Code Again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539D2D7A-DB28-3643-A61C-AA57D14A53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BFS(G, s) 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initializeVertices ();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Q = {s};		</a:t>
            </a:r>
            <a:endParaRPr lang="en-US" altLang="en-US" sz="1800" b="1" i="1">
              <a:latin typeface="Courier New" panose="02070309020205020404" pitchFamily="49" charset="0"/>
            </a:endParaRP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while (Q not empty) {    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    u = Pop(Q);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     for each v </a:t>
            </a: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 u-&gt;Adj[] 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      if (v-&gt;color == WHITE)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          v-&gt;color = GREY;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          v-&gt;d = u-&gt;d + 1;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          v-&gt;p = u;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          Push(Q, v);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  }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  u-&gt;color = BLACK;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}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}</a:t>
            </a:r>
          </a:p>
        </p:txBody>
      </p:sp>
      <p:sp>
        <p:nvSpPr>
          <p:cNvPr id="1183748" name="Text Box 4">
            <a:extLst>
              <a:ext uri="{FF2B5EF4-FFF2-40B4-BE49-F238E27FC236}">
                <a16:creationId xmlns:a16="http://schemas.microsoft.com/office/drawing/2014/main" id="{C6E47B66-E0BE-424C-99D2-287B57DD0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5334000"/>
            <a:ext cx="3436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chemeClr val="accent1"/>
                </a:solidFill>
              </a:rPr>
              <a:t>What</a:t>
            </a:r>
            <a:r>
              <a:rPr lang="ja-JP" altLang="en-US" sz="2400" b="1">
                <a:solidFill>
                  <a:schemeClr val="accent1"/>
                </a:solidFill>
              </a:rPr>
              <a:t>’</a:t>
            </a:r>
            <a:r>
              <a:rPr lang="en-US" altLang="ja-JP" sz="2400" b="1">
                <a:solidFill>
                  <a:schemeClr val="accent1"/>
                </a:solidFill>
              </a:rPr>
              <a:t>s the running time?</a:t>
            </a:r>
            <a:endParaRPr lang="en-US" altLang="en-US" sz="2400" b="1">
              <a:solidFill>
                <a:schemeClr val="accent1"/>
              </a:solidFill>
            </a:endParaRPr>
          </a:p>
        </p:txBody>
      </p:sp>
      <p:grpSp>
        <p:nvGrpSpPr>
          <p:cNvPr id="2" name="Group 5">
            <a:extLst>
              <a:ext uri="{FF2B5EF4-FFF2-40B4-BE49-F238E27FC236}">
                <a16:creationId xmlns:a16="http://schemas.microsoft.com/office/drawing/2014/main" id="{4A9902E6-4092-CB4D-A545-ABB6B0DDCAB8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1752600"/>
            <a:ext cx="3995738" cy="457200"/>
            <a:chOff x="2496" y="1104"/>
            <a:chExt cx="2517" cy="288"/>
          </a:xfrm>
        </p:grpSpPr>
        <p:sp>
          <p:nvSpPr>
            <p:cNvPr id="23565" name="Text Box 6">
              <a:extLst>
                <a:ext uri="{FF2B5EF4-FFF2-40B4-BE49-F238E27FC236}">
                  <a16:creationId xmlns:a16="http://schemas.microsoft.com/office/drawing/2014/main" id="{C110491E-DFA5-AE4E-9B3D-01DD24ED2F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8" y="1104"/>
              <a:ext cx="212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●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85000"/>
                <a:buFont typeface="Times New Roman" panose="02020603050405020304" pitchFamily="18" charset="0"/>
                <a:buChar char="■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○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>
                  <a:solidFill>
                    <a:schemeClr val="tx2"/>
                  </a:solidFill>
                </a:rPr>
                <a:t>Touch every vertex: O(V)</a:t>
              </a:r>
            </a:p>
          </p:txBody>
        </p:sp>
        <p:sp>
          <p:nvSpPr>
            <p:cNvPr id="23566" name="Line 7">
              <a:extLst>
                <a:ext uri="{FF2B5EF4-FFF2-40B4-BE49-F238E27FC236}">
                  <a16:creationId xmlns:a16="http://schemas.microsoft.com/office/drawing/2014/main" id="{92C0CF31-7034-284D-9C3B-D133B27E2C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96" y="1248"/>
              <a:ext cx="384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8">
            <a:extLst>
              <a:ext uri="{FF2B5EF4-FFF2-40B4-BE49-F238E27FC236}">
                <a16:creationId xmlns:a16="http://schemas.microsoft.com/office/drawing/2014/main" id="{EA904C91-B764-964D-B4A9-AD01BD893F2F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2813050"/>
            <a:ext cx="4781550" cy="822325"/>
            <a:chOff x="2544" y="1772"/>
            <a:chExt cx="3012" cy="518"/>
          </a:xfrm>
        </p:grpSpPr>
        <p:sp>
          <p:nvSpPr>
            <p:cNvPr id="23563" name="Text Box 9">
              <a:extLst>
                <a:ext uri="{FF2B5EF4-FFF2-40B4-BE49-F238E27FC236}">
                  <a16:creationId xmlns:a16="http://schemas.microsoft.com/office/drawing/2014/main" id="{7D003A9E-4D72-7048-AC6E-7A11158E63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1772"/>
              <a:ext cx="2532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●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85000"/>
                <a:buFont typeface="Times New Roman" panose="02020603050405020304" pitchFamily="18" charset="0"/>
                <a:buChar char="■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○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>
                  <a:solidFill>
                    <a:schemeClr val="tx2"/>
                  </a:solidFill>
                </a:rPr>
                <a:t>u = every vertex, but only once</a:t>
              </a:r>
              <a:br>
                <a:rPr lang="en-US" altLang="en-US" sz="2400" b="1">
                  <a:solidFill>
                    <a:schemeClr val="tx2"/>
                  </a:solidFill>
                </a:rPr>
              </a:br>
              <a:r>
                <a:rPr lang="en-US" altLang="en-US" sz="2400" b="1">
                  <a:solidFill>
                    <a:schemeClr val="tx2"/>
                  </a:solidFill>
                </a:rPr>
                <a:t>                                  (</a:t>
              </a:r>
              <a:r>
                <a:rPr lang="en-US" altLang="en-US" sz="2400" b="1">
                  <a:solidFill>
                    <a:schemeClr val="accent1"/>
                  </a:solidFill>
                </a:rPr>
                <a:t>Why?</a:t>
              </a:r>
              <a:r>
                <a:rPr lang="en-US" altLang="en-US" sz="2400" b="1">
                  <a:solidFill>
                    <a:schemeClr val="tx2"/>
                  </a:solidFill>
                </a:rPr>
                <a:t>)</a:t>
              </a:r>
            </a:p>
          </p:txBody>
        </p:sp>
        <p:sp>
          <p:nvSpPr>
            <p:cNvPr id="23564" name="Line 10">
              <a:extLst>
                <a:ext uri="{FF2B5EF4-FFF2-40B4-BE49-F238E27FC236}">
                  <a16:creationId xmlns:a16="http://schemas.microsoft.com/office/drawing/2014/main" id="{7E331CFD-AC5E-3E43-B2D0-DD455A9674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44" y="1920"/>
              <a:ext cx="480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1">
            <a:extLst>
              <a:ext uri="{FF2B5EF4-FFF2-40B4-BE49-F238E27FC236}">
                <a16:creationId xmlns:a16="http://schemas.microsoft.com/office/drawing/2014/main" id="{640B6FC7-92CD-CA47-B176-53779E40B7E9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3429000"/>
            <a:ext cx="2521226" cy="1504950"/>
            <a:chOff x="96" y="2160"/>
            <a:chExt cx="1680" cy="948"/>
          </a:xfrm>
        </p:grpSpPr>
        <p:sp>
          <p:nvSpPr>
            <p:cNvPr id="23561" name="Text Box 12">
              <a:extLst>
                <a:ext uri="{FF2B5EF4-FFF2-40B4-BE49-F238E27FC236}">
                  <a16:creationId xmlns:a16="http://schemas.microsoft.com/office/drawing/2014/main" id="{4049D4A7-BFE8-1E4F-A341-C9AB4A6CE5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352"/>
              <a:ext cx="1432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●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85000"/>
                <a:buFont typeface="Times New Roman" panose="02020603050405020304" pitchFamily="18" charset="0"/>
                <a:buChar char="■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○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dirty="0">
                  <a:solidFill>
                    <a:schemeClr val="tx2"/>
                  </a:solidFill>
                </a:rPr>
                <a:t>So v = every vertex that appears in some other vert</a:t>
              </a:r>
              <a:r>
                <a:rPr lang="ja-JP" altLang="en-US" sz="1800" b="1">
                  <a:solidFill>
                    <a:schemeClr val="tx2"/>
                  </a:solidFill>
                </a:rPr>
                <a:t>’</a:t>
              </a:r>
              <a:r>
                <a:rPr lang="en-US" altLang="ja-JP" sz="1800" b="1" dirty="0">
                  <a:solidFill>
                    <a:schemeClr val="tx2"/>
                  </a:solidFill>
                </a:rPr>
                <a:t>s adjacency list</a:t>
              </a:r>
              <a:endParaRPr lang="en-US" altLang="en-US" sz="1800" b="1" dirty="0">
                <a:solidFill>
                  <a:schemeClr val="tx2"/>
                </a:solidFill>
              </a:endParaRPr>
            </a:p>
          </p:txBody>
        </p:sp>
        <p:sp>
          <p:nvSpPr>
            <p:cNvPr id="23562" name="Line 13">
              <a:extLst>
                <a:ext uri="{FF2B5EF4-FFF2-40B4-BE49-F238E27FC236}">
                  <a16:creationId xmlns:a16="http://schemas.microsoft.com/office/drawing/2014/main" id="{CDF7D216-82F2-4446-BFEF-46A72B0520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12" y="2160"/>
              <a:ext cx="864" cy="192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83758" name="Text Box 14">
            <a:extLst>
              <a:ext uri="{FF2B5EF4-FFF2-40B4-BE49-F238E27FC236}">
                <a16:creationId xmlns:a16="http://schemas.microsoft.com/office/drawing/2014/main" id="{4C93E062-9029-734B-A82D-9D6680B81A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5715000"/>
            <a:ext cx="3870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/>
              <a:t>Total running time: O(V+E)</a:t>
            </a:r>
          </a:p>
        </p:txBody>
      </p:sp>
    </p:spTree>
    <p:extLst>
      <p:ext uri="{BB962C8B-B14F-4D97-AF65-F5344CB8AC3E}">
        <p14:creationId xmlns:p14="http://schemas.microsoft.com/office/powerpoint/2010/main" val="1032908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3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3748" grpId="0" autoUpdateAnimBg="0"/>
      <p:bldP spid="1183758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A5CAA788-C508-6F4B-ADFB-0142489CFD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Breadth-First Search: Properties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BFB2687-797B-BF4D-B5E6-516CAC231C2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BFS calculates </a:t>
            </a:r>
            <a:r>
              <a:rPr lang="en-US" altLang="en-US" i="1">
                <a:solidFill>
                  <a:schemeClr val="tx2"/>
                </a:solidFill>
              </a:rPr>
              <a:t>shortest-path distance</a:t>
            </a:r>
            <a:r>
              <a:rPr lang="en-US" altLang="en-US"/>
              <a:t> to source node</a:t>
            </a:r>
          </a:p>
          <a:p>
            <a:pPr lvl="1"/>
            <a:r>
              <a:rPr lang="en-US" altLang="en-US" i="1">
                <a:solidFill>
                  <a:srgbClr val="7030A0"/>
                </a:solidFill>
              </a:rPr>
              <a:t>Minimum number of edges</a:t>
            </a:r>
            <a:r>
              <a:rPr lang="en-US" altLang="en-US"/>
              <a:t> from s to v, or </a:t>
            </a:r>
            <a:r>
              <a:rPr lang="en-US" altLang="en-US">
                <a:sym typeface="Symbol" pitchFamily="2" charset="2"/>
              </a:rPr>
              <a:t> if v not reachable from s</a:t>
            </a:r>
            <a:endParaRPr lang="en-US" altLang="en-US"/>
          </a:p>
          <a:p>
            <a:endParaRPr lang="en-US" altLang="en-US">
              <a:sym typeface="Symbol" pitchFamily="2" charset="2"/>
            </a:endParaRPr>
          </a:p>
          <a:p>
            <a:r>
              <a:rPr lang="en-US" altLang="en-US">
                <a:sym typeface="Symbol" pitchFamily="2" charset="2"/>
              </a:rPr>
              <a:t>BFS builds </a:t>
            </a:r>
            <a:r>
              <a:rPr lang="en-US" altLang="en-US" i="1">
                <a:solidFill>
                  <a:schemeClr val="tx2"/>
                </a:solidFill>
                <a:sym typeface="Symbol" pitchFamily="2" charset="2"/>
              </a:rPr>
              <a:t>breadth-first tree</a:t>
            </a:r>
            <a:endParaRPr lang="en-US" altLang="en-US">
              <a:sym typeface="Symbol" pitchFamily="2" charset="2"/>
            </a:endParaRPr>
          </a:p>
          <a:p>
            <a:pPr lvl="1"/>
            <a:r>
              <a:rPr lang="en-US" altLang="en-US">
                <a:sym typeface="Symbol" pitchFamily="2" charset="2"/>
              </a:rPr>
              <a:t>Paths to root are shortest paths</a:t>
            </a:r>
          </a:p>
          <a:p>
            <a:pPr lvl="1"/>
            <a:endParaRPr lang="en-US" altLang="en-US">
              <a:sym typeface="Symbol" pitchFamily="2" charset="2"/>
            </a:endParaRPr>
          </a:p>
          <a:p>
            <a:pPr lvl="1"/>
            <a:r>
              <a:rPr lang="en-US" altLang="en-US">
                <a:sym typeface="Symbol" pitchFamily="2" charset="2"/>
              </a:rPr>
              <a:t>Takes O(V+E) time</a:t>
            </a:r>
          </a:p>
        </p:txBody>
      </p:sp>
    </p:spTree>
    <p:extLst>
      <p:ext uri="{BB962C8B-B14F-4D97-AF65-F5344CB8AC3E}">
        <p14:creationId xmlns:p14="http://schemas.microsoft.com/office/powerpoint/2010/main" val="22952697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D42BF090-8C0D-7240-9EA5-7EC1AFD1E4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Depth-First Search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123DC161-A88D-4041-8CA8-BCC95EF4FE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i="1">
                <a:solidFill>
                  <a:schemeClr val="tx2"/>
                </a:solidFill>
              </a:rPr>
              <a:t>Depth-first search</a:t>
            </a:r>
            <a:r>
              <a:rPr lang="en-US" altLang="en-US"/>
              <a:t> strategy</a:t>
            </a:r>
          </a:p>
          <a:p>
            <a:pPr lvl="1"/>
            <a:r>
              <a:rPr lang="en-US" altLang="en-US"/>
              <a:t>Explore </a:t>
            </a:r>
            <a:r>
              <a:rPr lang="ja-JP" altLang="en-US"/>
              <a:t>“</a:t>
            </a:r>
            <a:r>
              <a:rPr lang="en-US" altLang="ja-JP"/>
              <a:t>deeper</a:t>
            </a:r>
            <a:r>
              <a:rPr lang="ja-JP" altLang="en-US"/>
              <a:t>”</a:t>
            </a:r>
            <a:r>
              <a:rPr lang="en-US" altLang="ja-JP"/>
              <a:t> in the graph whenever possible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Use most recently discovered vertex to explore edges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When all of </a:t>
            </a:r>
            <a:r>
              <a:rPr lang="en-US" altLang="en-US" i="1"/>
              <a:t>v</a:t>
            </a:r>
            <a:r>
              <a:rPr lang="ja-JP" altLang="en-US"/>
              <a:t>’</a:t>
            </a:r>
            <a:r>
              <a:rPr lang="en-US" altLang="ja-JP"/>
              <a:t>s edges have been explored, backtrack to vertex from which </a:t>
            </a:r>
            <a:r>
              <a:rPr lang="en-US" altLang="ja-JP" i="1"/>
              <a:t>v</a:t>
            </a:r>
            <a:r>
              <a:rPr lang="en-US" altLang="ja-JP"/>
              <a:t> was discovered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05589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CAD7E184-55D5-2D4D-9569-55BF331364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Depth-First Search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BB63069A-D2C9-CF48-BE16-F0B5EC8F8B4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  <a:p>
            <a:r>
              <a:rPr lang="en-US" altLang="en-US"/>
              <a:t>Vertices initially colored white</a:t>
            </a:r>
          </a:p>
          <a:p>
            <a:endParaRPr lang="en-US" altLang="en-US"/>
          </a:p>
          <a:p>
            <a:r>
              <a:rPr lang="en-US" altLang="en-US"/>
              <a:t>Then colored gray when discovered</a:t>
            </a:r>
          </a:p>
          <a:p>
            <a:endParaRPr lang="en-US" altLang="en-US"/>
          </a:p>
          <a:p>
            <a:r>
              <a:rPr lang="en-US" altLang="en-US"/>
              <a:t>Then black when finished</a:t>
            </a:r>
          </a:p>
        </p:txBody>
      </p:sp>
    </p:spTree>
    <p:extLst>
      <p:ext uri="{BB962C8B-B14F-4D97-AF65-F5344CB8AC3E}">
        <p14:creationId xmlns:p14="http://schemas.microsoft.com/office/powerpoint/2010/main" val="14945864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FEA185C1-D982-F346-907D-B53A1B8D11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Depth-First Search: Code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F64C0DA6-68F6-594D-A21F-0C1F5003D5A6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DFS(G)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for each vertex u </a:t>
            </a: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 G-&gt;V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u-&gt;color = WHITE;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}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time = 0;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for each vertex </a:t>
            </a:r>
            <a:r>
              <a:rPr lang="en-US" altLang="en-US" sz="1800" b="1">
                <a:latin typeface="Courier New" panose="02070309020205020404" pitchFamily="49" charset="0"/>
              </a:rPr>
              <a:t>u </a:t>
            </a: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 G-&gt;V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if (u-&gt;color == WHITE)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   DFS_Visit(u);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}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}</a:t>
            </a:r>
            <a:endParaRPr lang="en-US" altLang="en-US" sz="1800" b="1">
              <a:latin typeface="Courier New" panose="02070309020205020404" pitchFamily="49" charset="0"/>
            </a:endParaRP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535DCB3D-94FC-D14B-A284-0E985BD44C6F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DFS_Visit(u)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u-&gt;color = GREY;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++time;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u-&gt;d = time;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for each v </a:t>
            </a: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 u-&gt;Adj[]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if (v-&gt;color == WHITE)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   DFS_Visit(v);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}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u-&gt;color = BLACK;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++time;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u-&gt;f = time;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}</a:t>
            </a:r>
          </a:p>
        </p:txBody>
      </p:sp>
      <p:sp>
        <p:nvSpPr>
          <p:cNvPr id="28677" name="Line 5">
            <a:extLst>
              <a:ext uri="{FF2B5EF4-FFF2-40B4-BE49-F238E27FC236}">
                <a16:creationId xmlns:a16="http://schemas.microsoft.com/office/drawing/2014/main" id="{EBDE7D7A-24A4-0D4D-864F-D8571CEDBD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1524000"/>
            <a:ext cx="0" cy="449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690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Graphs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28650" y="1597025"/>
            <a:ext cx="7886700" cy="435133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Directed graph (</a:t>
            </a:r>
            <a:r>
              <a:rPr lang="en-US" altLang="en-US" i="1" dirty="0">
                <a:solidFill>
                  <a:srgbClr val="C00000"/>
                </a:solidFill>
              </a:rPr>
              <a:t>digraph</a:t>
            </a:r>
            <a:r>
              <a:rPr lang="en-US" altLang="en-US" dirty="0"/>
              <a:t>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E = { (a, b), (b, c) }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Adjacency relation </a:t>
            </a:r>
            <a:r>
              <a:rPr lang="en-US" altLang="en-US" i="1" dirty="0">
                <a:solidFill>
                  <a:srgbClr val="7030A0"/>
                </a:solidFill>
              </a:rPr>
              <a:t>is not</a:t>
            </a:r>
            <a:r>
              <a:rPr lang="en-US" altLang="en-US" dirty="0"/>
              <a:t> symmetric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(a, b) indicates b is adjacent to a</a:t>
            </a:r>
          </a:p>
          <a:p>
            <a:pPr lvl="2" eaLnBrk="1" hangingPunct="1">
              <a:lnSpc>
                <a:spcPct val="90000"/>
              </a:lnSpc>
            </a:pPr>
            <a:endParaRPr lang="en-US" altLang="en-US" dirty="0"/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a is source vertex, b is target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Undirected graph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E = { { a, b }, { b, c } }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Adjacency relation </a:t>
            </a:r>
            <a:r>
              <a:rPr lang="en-US" altLang="en-US" i="1" dirty="0">
                <a:solidFill>
                  <a:srgbClr val="7030A0"/>
                </a:solidFill>
              </a:rPr>
              <a:t>is</a:t>
            </a:r>
            <a:r>
              <a:rPr lang="en-US" altLang="en-US" dirty="0"/>
              <a:t> symmetric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782691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FF0DAF17-26AA-DE49-BE37-C35B507C00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Depth-First Search: Code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1C03F6FE-5317-6840-BA09-5BB82AB7CF4B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DFS(G)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for each vertex u </a:t>
            </a: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 G-&gt;V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u-&gt;color = WHITE;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}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time = 0;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for each vertex </a:t>
            </a:r>
            <a:r>
              <a:rPr lang="en-US" altLang="en-US" sz="1800" b="1">
                <a:latin typeface="Courier New" panose="02070309020205020404" pitchFamily="49" charset="0"/>
              </a:rPr>
              <a:t>u </a:t>
            </a: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 G-&gt;V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if (u-&gt;color == WHITE)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   DFS_Visit(u);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}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}</a:t>
            </a:r>
            <a:endParaRPr lang="en-US" altLang="en-US" sz="1800" b="1">
              <a:latin typeface="Courier New" panose="02070309020205020404" pitchFamily="49" charset="0"/>
            </a:endParaRP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4191E41D-D48C-4248-BCFD-1EC4559EA21D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DFS_Visit(u)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u-&gt;color = GREY;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++time;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u-&gt;d = time;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for each v </a:t>
            </a: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 u-&gt;Adj[]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if (v-&gt;color == WHITE)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   DFS_Visit(v);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}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u-&gt;color = BLACK;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++time;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u-&gt;f = time;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}</a:t>
            </a:r>
          </a:p>
        </p:txBody>
      </p:sp>
      <p:sp>
        <p:nvSpPr>
          <p:cNvPr id="29701" name="Line 5">
            <a:extLst>
              <a:ext uri="{FF2B5EF4-FFF2-40B4-BE49-F238E27FC236}">
                <a16:creationId xmlns:a16="http://schemas.microsoft.com/office/drawing/2014/main" id="{C0103DA9-C2D3-C240-88C2-433FD1A068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1524000"/>
            <a:ext cx="0" cy="449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Text Box 6">
            <a:extLst>
              <a:ext uri="{FF2B5EF4-FFF2-40B4-BE49-F238E27FC236}">
                <a16:creationId xmlns:a16="http://schemas.microsoft.com/office/drawing/2014/main" id="{D5A72239-C1BD-E545-AECE-B936257E81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6172200"/>
            <a:ext cx="3700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chemeClr val="accent1"/>
                </a:solidFill>
              </a:rPr>
              <a:t>What does </a:t>
            </a: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u-&gt;d</a:t>
            </a:r>
            <a:r>
              <a:rPr lang="en-US" altLang="en-US" sz="2400" b="1">
                <a:solidFill>
                  <a:schemeClr val="accent1"/>
                </a:solidFill>
              </a:rPr>
              <a:t> represent?</a:t>
            </a:r>
          </a:p>
        </p:txBody>
      </p:sp>
    </p:spTree>
    <p:extLst>
      <p:ext uri="{BB962C8B-B14F-4D97-AF65-F5344CB8AC3E}">
        <p14:creationId xmlns:p14="http://schemas.microsoft.com/office/powerpoint/2010/main" val="6836889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BFFBA8F3-9468-5340-B445-66D354E81A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Depth-First Search: Code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F1EA3454-63C4-6F46-8BBD-9050F4DDA3D7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DFS(G)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for each vertex u </a:t>
            </a: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 G-&gt;V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u-&gt;color = WHITE;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}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time = 0;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for each vertex </a:t>
            </a:r>
            <a:r>
              <a:rPr lang="en-US" altLang="en-US" sz="1800" b="1">
                <a:latin typeface="Courier New" panose="02070309020205020404" pitchFamily="49" charset="0"/>
              </a:rPr>
              <a:t>u </a:t>
            </a: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 G-&gt;V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if (u-&gt;color == WHITE)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   DFS_Visit(u);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}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}</a:t>
            </a:r>
            <a:endParaRPr lang="en-US" altLang="en-US" sz="1800" b="1">
              <a:latin typeface="Courier New" panose="02070309020205020404" pitchFamily="49" charset="0"/>
            </a:endParaRP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75417856-5D51-8747-9914-289244D21F94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DFS_Visit(u)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u-&gt;color = GREY;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++time;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u-&gt;d = time;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for each v </a:t>
            </a: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 u-&gt;Adj[]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if (v-&gt;color == WHITE)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   DFS_Visit(v);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}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u-&gt;color = BLACK;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</a:t>
            </a:r>
            <a:r>
              <a:rPr lang="en-US" altLang="en-US" sz="1800" b="1">
                <a:latin typeface="Courier New" panose="02070309020205020404" pitchFamily="49" charset="0"/>
              </a:rPr>
              <a:t>++time;</a:t>
            </a:r>
            <a:endParaRPr lang="en-US" altLang="en-US" sz="1800" b="1">
              <a:latin typeface="Courier New" panose="02070309020205020404" pitchFamily="49" charset="0"/>
              <a:sym typeface="Symbol" pitchFamily="2" charset="2"/>
            </a:endParaRP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u-&gt;f = time;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}</a:t>
            </a:r>
          </a:p>
        </p:txBody>
      </p:sp>
      <p:sp>
        <p:nvSpPr>
          <p:cNvPr id="30725" name="Line 5">
            <a:extLst>
              <a:ext uri="{FF2B5EF4-FFF2-40B4-BE49-F238E27FC236}">
                <a16:creationId xmlns:a16="http://schemas.microsoft.com/office/drawing/2014/main" id="{FFED1AE9-5700-A24E-88D9-54B692091F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1524000"/>
            <a:ext cx="0" cy="449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Text Box 6">
            <a:extLst>
              <a:ext uri="{FF2B5EF4-FFF2-40B4-BE49-F238E27FC236}">
                <a16:creationId xmlns:a16="http://schemas.microsoft.com/office/drawing/2014/main" id="{A2A2A5D4-58F1-1849-866C-B81F36639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6172200"/>
            <a:ext cx="3700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chemeClr val="accent1"/>
                </a:solidFill>
              </a:rPr>
              <a:t>What does </a:t>
            </a: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u-&gt;f</a:t>
            </a:r>
            <a:r>
              <a:rPr lang="en-US" altLang="en-US" sz="2400" b="1">
                <a:solidFill>
                  <a:schemeClr val="accent1"/>
                </a:solidFill>
              </a:rPr>
              <a:t> represent?</a:t>
            </a:r>
          </a:p>
        </p:txBody>
      </p:sp>
    </p:spTree>
    <p:extLst>
      <p:ext uri="{BB962C8B-B14F-4D97-AF65-F5344CB8AC3E}">
        <p14:creationId xmlns:p14="http://schemas.microsoft.com/office/powerpoint/2010/main" val="34815139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DDE0A30F-7ADC-2148-B87D-5C232B6F74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Depth-First Search: Code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C93B62C-CA50-E747-9444-5022E04DDCCC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DFS(G)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for each vertex u </a:t>
            </a: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 G-&gt;V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u-&gt;color = WHITE;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}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time = 0;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for each vertex </a:t>
            </a:r>
            <a:r>
              <a:rPr lang="en-US" altLang="en-US" sz="1800" b="1">
                <a:latin typeface="Courier New" panose="02070309020205020404" pitchFamily="49" charset="0"/>
              </a:rPr>
              <a:t>u </a:t>
            </a: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 G-&gt;V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if (u-&gt;color == WHITE)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   DFS_Visit(u);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}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}</a:t>
            </a:r>
            <a:endParaRPr lang="en-US" altLang="en-US" sz="1800" b="1">
              <a:latin typeface="Courier New" panose="02070309020205020404" pitchFamily="49" charset="0"/>
            </a:endParaRPr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1BD89B20-CB3E-054F-A599-2D37C141C144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DFS_Visit(u)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u-&gt;color = GREY;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++time;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u-&gt;d = time;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for each v </a:t>
            </a: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 u-&gt;Adj[]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if (v-&gt;color == WHITE)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   DFS_Visit(v);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}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u-&gt;color = BLACK;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</a:t>
            </a:r>
            <a:r>
              <a:rPr lang="en-US" altLang="en-US" sz="1800" b="1">
                <a:latin typeface="Courier New" panose="02070309020205020404" pitchFamily="49" charset="0"/>
              </a:rPr>
              <a:t>++time</a:t>
            </a: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u-&gt;f = time;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}</a:t>
            </a:r>
          </a:p>
        </p:txBody>
      </p:sp>
      <p:sp>
        <p:nvSpPr>
          <p:cNvPr id="31749" name="Line 5">
            <a:extLst>
              <a:ext uri="{FF2B5EF4-FFF2-40B4-BE49-F238E27FC236}">
                <a16:creationId xmlns:a16="http://schemas.microsoft.com/office/drawing/2014/main" id="{9CB69C68-2515-5F44-BB3B-B2D08CDA26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1524000"/>
            <a:ext cx="0" cy="449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Text Box 6">
            <a:extLst>
              <a:ext uri="{FF2B5EF4-FFF2-40B4-BE49-F238E27FC236}">
                <a16:creationId xmlns:a16="http://schemas.microsoft.com/office/drawing/2014/main" id="{76AA81B7-8294-274C-B4B3-BE23D201CB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2113" y="6151563"/>
            <a:ext cx="5762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chemeClr val="accent1"/>
                </a:solidFill>
              </a:rPr>
              <a:t>Will all vertices eventually be colored black?</a:t>
            </a:r>
          </a:p>
        </p:txBody>
      </p:sp>
    </p:spTree>
    <p:extLst>
      <p:ext uri="{BB962C8B-B14F-4D97-AF65-F5344CB8AC3E}">
        <p14:creationId xmlns:p14="http://schemas.microsoft.com/office/powerpoint/2010/main" val="7441969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F7FEADEA-95C7-C44B-BA0F-E3885A2700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Depth-First Search: Code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FDF6A053-E98C-3848-8515-5038FA5B89E8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DFS(G)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for each vertex u </a:t>
            </a: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 G-&gt;V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u-&gt;color = WHITE;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}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time = 0;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for each vertex </a:t>
            </a:r>
            <a:r>
              <a:rPr lang="en-US" altLang="en-US" sz="1800" b="1">
                <a:latin typeface="Courier New" panose="02070309020205020404" pitchFamily="49" charset="0"/>
              </a:rPr>
              <a:t>u </a:t>
            </a: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 G-&gt;V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if (u-&gt;color == WHITE)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   DFS_Visit(u);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}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}</a:t>
            </a:r>
            <a:endParaRPr lang="en-US" altLang="en-US" sz="1800" b="1">
              <a:latin typeface="Courier New" panose="02070309020205020404" pitchFamily="49" charset="0"/>
            </a:endParaRPr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28FBF60C-F3B6-ED4A-97C4-EC7A4EF1CC17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DFS_Visit(u)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u-&gt;color = GREY;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++time;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u-&gt;d = time;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for each v </a:t>
            </a: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 u-&gt;Adj[]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if (v-&gt;color == WHITE)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   DFS_Visit(v);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}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u-&gt;color = BLACK;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++time;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u-&gt;f = time;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}</a:t>
            </a:r>
          </a:p>
        </p:txBody>
      </p:sp>
      <p:sp>
        <p:nvSpPr>
          <p:cNvPr id="32773" name="Line 5">
            <a:extLst>
              <a:ext uri="{FF2B5EF4-FFF2-40B4-BE49-F238E27FC236}">
                <a16:creationId xmlns:a16="http://schemas.microsoft.com/office/drawing/2014/main" id="{F5B7067E-61A0-E747-9117-2FA615FA29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1524000"/>
            <a:ext cx="0" cy="449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Text Box 6">
            <a:extLst>
              <a:ext uri="{FF2B5EF4-FFF2-40B4-BE49-F238E27FC236}">
                <a16:creationId xmlns:a16="http://schemas.microsoft.com/office/drawing/2014/main" id="{F416DC98-A9D1-DA43-9D57-EF6C218E8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6663" y="6151563"/>
            <a:ext cx="4102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chemeClr val="accent1"/>
                </a:solidFill>
              </a:rPr>
              <a:t>What will be the running time?</a:t>
            </a:r>
          </a:p>
        </p:txBody>
      </p:sp>
    </p:spTree>
    <p:extLst>
      <p:ext uri="{BB962C8B-B14F-4D97-AF65-F5344CB8AC3E}">
        <p14:creationId xmlns:p14="http://schemas.microsoft.com/office/powerpoint/2010/main" val="32981138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B286599B-05F3-1E44-BD94-F0807EB07C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Depth-First Search: Code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26F006A1-CA9F-DC4D-98EF-2BA7D2F6F053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DFS(G)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for each vertex u </a:t>
            </a: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 G-&gt;V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u-&gt;color = WHITE;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}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time = 0;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for each vertex </a:t>
            </a:r>
            <a:r>
              <a:rPr lang="en-US" altLang="en-US" sz="1800" b="1">
                <a:latin typeface="Courier New" panose="02070309020205020404" pitchFamily="49" charset="0"/>
              </a:rPr>
              <a:t>u </a:t>
            </a: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 G-&gt;V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if (u-&gt;color == WHITE)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   DFS_Visit(u);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}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}</a:t>
            </a:r>
            <a:endParaRPr lang="en-US" altLang="en-US" sz="1800" b="1">
              <a:latin typeface="Courier New" panose="02070309020205020404" pitchFamily="49" charset="0"/>
            </a:endParaRPr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819B6257-09B1-E042-B16D-D49827EF0D0C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DFS_Visit(u)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u-&gt;color = GREY;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++time;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u-&gt;d = time;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for each v </a:t>
            </a: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 u-&gt;Adj[]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if (v-&gt;color == WHITE)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   DFS_Visit(v);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}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u-&gt;color = BLACK;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++time;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u-&gt;f = time;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}</a:t>
            </a:r>
          </a:p>
        </p:txBody>
      </p:sp>
      <p:sp>
        <p:nvSpPr>
          <p:cNvPr id="33797" name="Line 5">
            <a:extLst>
              <a:ext uri="{FF2B5EF4-FFF2-40B4-BE49-F238E27FC236}">
                <a16:creationId xmlns:a16="http://schemas.microsoft.com/office/drawing/2014/main" id="{B88AADC3-C5A7-9F4E-B1CE-9FCB219143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1524000"/>
            <a:ext cx="0" cy="449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Text Box 6">
            <a:extLst>
              <a:ext uri="{FF2B5EF4-FFF2-40B4-BE49-F238E27FC236}">
                <a16:creationId xmlns:a16="http://schemas.microsoft.com/office/drawing/2014/main" id="{4463CEFA-5C7B-F94A-B1D1-EDDF4338D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3338" y="5943600"/>
            <a:ext cx="65674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Running time: O(n</a:t>
            </a:r>
            <a:r>
              <a:rPr lang="en-US" altLang="en-US" sz="2000" b="1" baseline="30000">
                <a:solidFill>
                  <a:schemeClr val="tx2"/>
                </a:solidFill>
              </a:rPr>
              <a:t>2</a:t>
            </a:r>
            <a:r>
              <a:rPr lang="en-US" altLang="en-US" sz="2000" b="1">
                <a:solidFill>
                  <a:schemeClr val="tx2"/>
                </a:solidFill>
              </a:rPr>
              <a:t>) because call DFS_Visit on each vertex, </a:t>
            </a:r>
            <a:br>
              <a:rPr lang="en-US" altLang="en-US" sz="2000" b="1">
                <a:solidFill>
                  <a:schemeClr val="tx2"/>
                </a:solidFill>
              </a:rPr>
            </a:br>
            <a:r>
              <a:rPr lang="en-US" altLang="en-US" sz="2000" b="1">
                <a:solidFill>
                  <a:schemeClr val="tx2"/>
                </a:solidFill>
              </a:rPr>
              <a:t>and the loop over Adj[] can run as many as |V| times</a:t>
            </a:r>
          </a:p>
        </p:txBody>
      </p:sp>
    </p:spTree>
    <p:extLst>
      <p:ext uri="{BB962C8B-B14F-4D97-AF65-F5344CB8AC3E}">
        <p14:creationId xmlns:p14="http://schemas.microsoft.com/office/powerpoint/2010/main" val="33625206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682B9A67-2EB7-A446-929C-1A0079D859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Depth-First Search: Code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2613CC33-3354-1749-B1A0-E92747E6E6DA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DFS(G)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for each vertex u </a:t>
            </a: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 G-&gt;V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u-&gt;color = WHITE;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}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time = 0;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for each vertex </a:t>
            </a:r>
            <a:r>
              <a:rPr lang="en-US" altLang="en-US" sz="1800" b="1">
                <a:latin typeface="Courier New" panose="02070309020205020404" pitchFamily="49" charset="0"/>
              </a:rPr>
              <a:t>u </a:t>
            </a: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 G-&gt;V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if (u-&gt;color == WHITE)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   DFS_Visit(u);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}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}</a:t>
            </a:r>
            <a:endParaRPr lang="en-US" altLang="en-US" sz="1800" b="1">
              <a:latin typeface="Courier New" panose="02070309020205020404" pitchFamily="49" charset="0"/>
            </a:endParaRPr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C16CBC6C-8F97-F04E-B0FE-AFC2C954B925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DFS_Visit(u)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u-&gt;color = GREY;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++time;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u-&gt;d = time;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for each v </a:t>
            </a: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 u-&gt;Adj[]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if (v-&gt;color == WHITE)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   DFS_Visit(v);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}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u-&gt;color = BLACK;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++time;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u-&gt;f = time;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}</a:t>
            </a:r>
          </a:p>
        </p:txBody>
      </p:sp>
      <p:sp>
        <p:nvSpPr>
          <p:cNvPr id="35845" name="Line 5">
            <a:extLst>
              <a:ext uri="{FF2B5EF4-FFF2-40B4-BE49-F238E27FC236}">
                <a16:creationId xmlns:a16="http://schemas.microsoft.com/office/drawing/2014/main" id="{9D639152-0806-F04C-B6D9-C76E3365C9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1524000"/>
            <a:ext cx="0" cy="449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Text Box 6">
            <a:extLst>
              <a:ext uri="{FF2B5EF4-FFF2-40B4-BE49-F238E27FC236}">
                <a16:creationId xmlns:a16="http://schemas.microsoft.com/office/drawing/2014/main" id="{B95B8304-9DD7-CF41-AC8F-9D16CC545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7838" y="5943600"/>
            <a:ext cx="57118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BUT, there is actually a tighter bound.  </a:t>
            </a:r>
            <a:br>
              <a:rPr lang="en-US" altLang="en-US" sz="2000" b="1">
                <a:solidFill>
                  <a:schemeClr val="tx2"/>
                </a:solidFill>
              </a:rPr>
            </a:br>
            <a:r>
              <a:rPr lang="en-US" altLang="en-US" sz="2000" b="1">
                <a:solidFill>
                  <a:schemeClr val="accent1"/>
                </a:solidFill>
              </a:rPr>
              <a:t>How many times will DFS_Visit() actually be called?</a:t>
            </a:r>
          </a:p>
        </p:txBody>
      </p:sp>
    </p:spTree>
    <p:extLst>
      <p:ext uri="{BB962C8B-B14F-4D97-AF65-F5344CB8AC3E}">
        <p14:creationId xmlns:p14="http://schemas.microsoft.com/office/powerpoint/2010/main" val="26010793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00DB77F7-099E-9D41-8ADB-925FB5F6A4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Depth-First Search: Code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97F555E5-4458-C146-A317-A4E03D19B464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DFS(G)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   for each vertex u </a:t>
            </a: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 G-&gt;V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u-&gt;color = WHITE;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}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time = 0;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for each vertex </a:t>
            </a:r>
            <a:r>
              <a:rPr lang="en-US" altLang="en-US" sz="1800" b="1">
                <a:latin typeface="Courier New" panose="02070309020205020404" pitchFamily="49" charset="0"/>
              </a:rPr>
              <a:t>u </a:t>
            </a: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 G-&gt;V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if (u-&gt;color == WHITE)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   DFS_Visit(u);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}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}</a:t>
            </a:r>
            <a:endParaRPr lang="en-US" altLang="en-US" sz="1800" b="1">
              <a:latin typeface="Courier New" panose="02070309020205020404" pitchFamily="49" charset="0"/>
            </a:endParaRPr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1CB3A4D5-F503-9D4C-9C4A-6D09BB303BBC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DFS_Visit(u)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u-&gt;color = GREY;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++time;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u-&gt;d = time;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for each v </a:t>
            </a: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 u-&gt;Adj[]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{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if (v-&gt;color == WHITE)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      DFS_Visit(v);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}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u-&gt;color = BLACK;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++time;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   u-&gt;f = time;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en-US" sz="1800" b="1">
                <a:latin typeface="Courier New" panose="02070309020205020404" pitchFamily="49" charset="0"/>
                <a:sym typeface="Symbol" pitchFamily="2" charset="2"/>
              </a:rPr>
              <a:t>}</a:t>
            </a:r>
          </a:p>
        </p:txBody>
      </p:sp>
      <p:sp>
        <p:nvSpPr>
          <p:cNvPr id="37893" name="Line 5">
            <a:extLst>
              <a:ext uri="{FF2B5EF4-FFF2-40B4-BE49-F238E27FC236}">
                <a16:creationId xmlns:a16="http://schemas.microsoft.com/office/drawing/2014/main" id="{289CCE05-CFA8-2648-B4D0-AB13220AB4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1524000"/>
            <a:ext cx="0" cy="449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Text Box 6">
            <a:extLst>
              <a:ext uri="{FF2B5EF4-FFF2-40B4-BE49-F238E27FC236}">
                <a16:creationId xmlns:a16="http://schemas.microsoft.com/office/drawing/2014/main" id="{9FA3F381-51BF-A946-84A6-FE5E4CEB9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0175" y="5943600"/>
            <a:ext cx="38941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br>
              <a:rPr lang="en-US" altLang="en-US" sz="2000" b="1">
                <a:solidFill>
                  <a:schemeClr val="tx2"/>
                </a:solidFill>
              </a:rPr>
            </a:br>
            <a:r>
              <a:rPr lang="en-US" altLang="en-US" sz="2000" b="1">
                <a:solidFill>
                  <a:schemeClr val="tx2"/>
                </a:solidFill>
              </a:rPr>
              <a:t>So, running time of DFS = O(V+E)</a:t>
            </a:r>
            <a:endParaRPr lang="en-US" altLang="en-US" sz="2000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0763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DD514810-6580-E542-85A8-B455FDF9DD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Depth-First Search Analysis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B84B5C5D-EF79-D143-8B33-093E5BE663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382000" cy="4343400"/>
          </a:xfrm>
        </p:spPr>
        <p:txBody>
          <a:bodyPr/>
          <a:lstStyle/>
          <a:p>
            <a:r>
              <a:rPr lang="en-US" altLang="en-US"/>
              <a:t>Running time argument is informal example of </a:t>
            </a:r>
            <a:r>
              <a:rPr lang="en-US" altLang="en-US" i="1">
                <a:solidFill>
                  <a:schemeClr val="tx2"/>
                </a:solidFill>
              </a:rPr>
              <a:t>amortized analysis</a:t>
            </a:r>
            <a:endParaRPr lang="en-US" altLang="en-US">
              <a:solidFill>
                <a:schemeClr val="tx2"/>
              </a:solidFill>
            </a:endParaRPr>
          </a:p>
          <a:p>
            <a:pPr lvl="1"/>
            <a:endParaRPr lang="en-US" altLang="ja-JP"/>
          </a:p>
          <a:p>
            <a:pPr lvl="1"/>
            <a:r>
              <a:rPr lang="ja-JP" altLang="en-US"/>
              <a:t>“</a:t>
            </a:r>
            <a:r>
              <a:rPr lang="en-US" altLang="ja-JP"/>
              <a:t>Charge</a:t>
            </a:r>
            <a:r>
              <a:rPr lang="ja-JP" altLang="en-US"/>
              <a:t>”</a:t>
            </a:r>
            <a:r>
              <a:rPr lang="en-US" altLang="ja-JP"/>
              <a:t> the exploration of edge to the edge</a:t>
            </a:r>
          </a:p>
          <a:p>
            <a:pPr lvl="2"/>
            <a:r>
              <a:rPr lang="en-US" altLang="en-US"/>
              <a:t>Each loop in DFS_Visit can be attributed to edge in the graph </a:t>
            </a:r>
          </a:p>
          <a:p>
            <a:pPr lvl="2"/>
            <a:endParaRPr lang="en-US" altLang="en-US"/>
          </a:p>
          <a:p>
            <a:pPr lvl="2"/>
            <a:r>
              <a:rPr lang="en-US" altLang="en-US"/>
              <a:t>Runs once/edge if directed graph, twice if undirected</a:t>
            </a:r>
          </a:p>
          <a:p>
            <a:pPr lvl="2"/>
            <a:endParaRPr lang="en-US" altLang="en-US"/>
          </a:p>
          <a:p>
            <a:pPr lvl="2"/>
            <a:r>
              <a:rPr lang="en-US" altLang="en-US"/>
              <a:t>Thus loop will run in O(E) time, so algorithm O(V+E)</a:t>
            </a:r>
          </a:p>
          <a:p>
            <a:pPr marL="1371600" lvl="3" indent="0">
              <a:buFont typeface="Wingdings" pitchFamily="2" charset="2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04975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43498CD9-9C94-664A-9D63-9AE16A7BDE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DFS Example</a:t>
            </a:r>
          </a:p>
        </p:txBody>
      </p:sp>
      <p:sp>
        <p:nvSpPr>
          <p:cNvPr id="39939" name="Oval 3">
            <a:extLst>
              <a:ext uri="{FF2B5EF4-FFF2-40B4-BE49-F238E27FC236}">
                <a16:creationId xmlns:a16="http://schemas.microsoft.com/office/drawing/2014/main" id="{94AB4427-BA80-1743-8B46-3A95648B7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3622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i="0">
              <a:solidFill>
                <a:schemeClr val="accent1"/>
              </a:solidFill>
            </a:endParaRPr>
          </a:p>
        </p:txBody>
      </p:sp>
      <p:sp>
        <p:nvSpPr>
          <p:cNvPr id="39940" name="Oval 4">
            <a:extLst>
              <a:ext uri="{FF2B5EF4-FFF2-40B4-BE49-F238E27FC236}">
                <a16:creationId xmlns:a16="http://schemas.microsoft.com/office/drawing/2014/main" id="{E5AB247F-FC62-C740-9A79-7C977B773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3622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i="0">
              <a:solidFill>
                <a:schemeClr val="accent1"/>
              </a:solidFill>
            </a:endParaRPr>
          </a:p>
        </p:txBody>
      </p:sp>
      <p:sp>
        <p:nvSpPr>
          <p:cNvPr id="39941" name="Oval 5">
            <a:extLst>
              <a:ext uri="{FF2B5EF4-FFF2-40B4-BE49-F238E27FC236}">
                <a16:creationId xmlns:a16="http://schemas.microsoft.com/office/drawing/2014/main" id="{43D2AA44-C4BB-664C-A4DA-15AFBB98E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622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i="0">
              <a:solidFill>
                <a:schemeClr val="accent1"/>
              </a:solidFill>
            </a:endParaRPr>
          </a:p>
        </p:txBody>
      </p:sp>
      <p:sp>
        <p:nvSpPr>
          <p:cNvPr id="39942" name="Oval 6">
            <a:extLst>
              <a:ext uri="{FF2B5EF4-FFF2-40B4-BE49-F238E27FC236}">
                <a16:creationId xmlns:a16="http://schemas.microsoft.com/office/drawing/2014/main" id="{A0A9C586-D156-8E47-A127-936A07FFC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7244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i="0">
              <a:solidFill>
                <a:schemeClr val="accent1"/>
              </a:solidFill>
            </a:endParaRPr>
          </a:p>
        </p:txBody>
      </p:sp>
      <p:sp>
        <p:nvSpPr>
          <p:cNvPr id="39943" name="Oval 7">
            <a:extLst>
              <a:ext uri="{FF2B5EF4-FFF2-40B4-BE49-F238E27FC236}">
                <a16:creationId xmlns:a16="http://schemas.microsoft.com/office/drawing/2014/main" id="{2FDAA992-0D28-1946-9E03-3B79FC16C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7244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i="0">
              <a:solidFill>
                <a:schemeClr val="accent1"/>
              </a:solidFill>
            </a:endParaRPr>
          </a:p>
        </p:txBody>
      </p:sp>
      <p:sp>
        <p:nvSpPr>
          <p:cNvPr id="39944" name="Oval 8">
            <a:extLst>
              <a:ext uri="{FF2B5EF4-FFF2-40B4-BE49-F238E27FC236}">
                <a16:creationId xmlns:a16="http://schemas.microsoft.com/office/drawing/2014/main" id="{344B5F2E-5862-8B4E-81D6-B6B887B2D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7244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i="0">
              <a:solidFill>
                <a:schemeClr val="accent1"/>
              </a:solidFill>
            </a:endParaRPr>
          </a:p>
        </p:txBody>
      </p:sp>
      <p:sp>
        <p:nvSpPr>
          <p:cNvPr id="39945" name="Oval 9">
            <a:extLst>
              <a:ext uri="{FF2B5EF4-FFF2-40B4-BE49-F238E27FC236}">
                <a16:creationId xmlns:a16="http://schemas.microsoft.com/office/drawing/2014/main" id="{CCFF46F0-96C4-6F4B-A068-E1148C887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052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i="0">
              <a:solidFill>
                <a:schemeClr val="accent1"/>
              </a:solidFill>
            </a:endParaRPr>
          </a:p>
        </p:txBody>
      </p:sp>
      <p:sp>
        <p:nvSpPr>
          <p:cNvPr id="39946" name="Oval 10">
            <a:extLst>
              <a:ext uri="{FF2B5EF4-FFF2-40B4-BE49-F238E27FC236}">
                <a16:creationId xmlns:a16="http://schemas.microsoft.com/office/drawing/2014/main" id="{D663A23D-93B5-2948-BEF5-20BCB4FE1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5052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 b="1" i="0">
              <a:solidFill>
                <a:schemeClr val="accent1"/>
              </a:solidFill>
            </a:endParaRPr>
          </a:p>
        </p:txBody>
      </p:sp>
      <p:cxnSp>
        <p:nvCxnSpPr>
          <p:cNvPr id="39947" name="AutoShape 11">
            <a:extLst>
              <a:ext uri="{FF2B5EF4-FFF2-40B4-BE49-F238E27FC236}">
                <a16:creationId xmlns:a16="http://schemas.microsoft.com/office/drawing/2014/main" id="{A0A2002E-5495-994D-B4CB-299866B88BA5}"/>
              </a:ext>
            </a:extLst>
          </p:cNvPr>
          <p:cNvCxnSpPr>
            <a:cxnSpLocks noChangeShapeType="1"/>
            <a:stCxn id="39939" idx="3"/>
            <a:endCxn id="39945" idx="7"/>
          </p:cNvCxnSpPr>
          <p:nvPr/>
        </p:nvCxnSpPr>
        <p:spPr bwMode="auto">
          <a:xfrm flipH="1">
            <a:off x="1139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48" name="AutoShape 12">
            <a:extLst>
              <a:ext uri="{FF2B5EF4-FFF2-40B4-BE49-F238E27FC236}">
                <a16:creationId xmlns:a16="http://schemas.microsoft.com/office/drawing/2014/main" id="{4A66730D-AD84-AF47-A63C-73F08945F56D}"/>
              </a:ext>
            </a:extLst>
          </p:cNvPr>
          <p:cNvCxnSpPr>
            <a:cxnSpLocks noChangeShapeType="1"/>
            <a:stCxn id="39945" idx="5"/>
            <a:endCxn id="39944" idx="1"/>
          </p:cNvCxnSpPr>
          <p:nvPr/>
        </p:nvCxnSpPr>
        <p:spPr bwMode="auto">
          <a:xfrm>
            <a:off x="1139825" y="4105275"/>
            <a:ext cx="539750" cy="704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49" name="AutoShape 13">
            <a:extLst>
              <a:ext uri="{FF2B5EF4-FFF2-40B4-BE49-F238E27FC236}">
                <a16:creationId xmlns:a16="http://schemas.microsoft.com/office/drawing/2014/main" id="{7D80B535-2DC9-C14E-AE90-B5BC8D9F9D47}"/>
              </a:ext>
            </a:extLst>
          </p:cNvPr>
          <p:cNvCxnSpPr>
            <a:cxnSpLocks noChangeShapeType="1"/>
            <a:stCxn id="39945" idx="6"/>
            <a:endCxn id="39943" idx="1"/>
          </p:cNvCxnSpPr>
          <p:nvPr/>
        </p:nvCxnSpPr>
        <p:spPr bwMode="auto">
          <a:xfrm>
            <a:off x="1309688" y="3848100"/>
            <a:ext cx="3036887" cy="962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0" name="AutoShape 14">
            <a:extLst>
              <a:ext uri="{FF2B5EF4-FFF2-40B4-BE49-F238E27FC236}">
                <a16:creationId xmlns:a16="http://schemas.microsoft.com/office/drawing/2014/main" id="{E02681D0-1849-F644-9A30-2332AE363DF1}"/>
              </a:ext>
            </a:extLst>
          </p:cNvPr>
          <p:cNvCxnSpPr>
            <a:cxnSpLocks noChangeShapeType="1"/>
            <a:stCxn id="39943" idx="2"/>
            <a:endCxn id="39944" idx="6"/>
          </p:cNvCxnSpPr>
          <p:nvPr/>
        </p:nvCxnSpPr>
        <p:spPr bwMode="auto">
          <a:xfrm flipH="1">
            <a:off x="2605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1" name="AutoShape 15">
            <a:extLst>
              <a:ext uri="{FF2B5EF4-FFF2-40B4-BE49-F238E27FC236}">
                <a16:creationId xmlns:a16="http://schemas.microsoft.com/office/drawing/2014/main" id="{E02B837A-1A6C-1343-9ED6-4150B90AFE39}"/>
              </a:ext>
            </a:extLst>
          </p:cNvPr>
          <p:cNvCxnSpPr>
            <a:cxnSpLocks noChangeShapeType="1"/>
            <a:stCxn id="39944" idx="0"/>
            <a:endCxn id="39939" idx="4"/>
          </p:cNvCxnSpPr>
          <p:nvPr/>
        </p:nvCxnSpPr>
        <p:spPr bwMode="auto">
          <a:xfrm flipV="1">
            <a:off x="2057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2" name="AutoShape 16">
            <a:extLst>
              <a:ext uri="{FF2B5EF4-FFF2-40B4-BE49-F238E27FC236}">
                <a16:creationId xmlns:a16="http://schemas.microsoft.com/office/drawing/2014/main" id="{A502FD93-913C-0347-832B-8F9AAB1C5EF0}"/>
              </a:ext>
            </a:extLst>
          </p:cNvPr>
          <p:cNvCxnSpPr>
            <a:cxnSpLocks noChangeShapeType="1"/>
            <a:stCxn id="39939" idx="5"/>
            <a:endCxn id="39943" idx="1"/>
          </p:cNvCxnSpPr>
          <p:nvPr/>
        </p:nvCxnSpPr>
        <p:spPr bwMode="auto">
          <a:xfrm>
            <a:off x="2435225" y="2962275"/>
            <a:ext cx="1911350" cy="1847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3" name="AutoShape 17">
            <a:extLst>
              <a:ext uri="{FF2B5EF4-FFF2-40B4-BE49-F238E27FC236}">
                <a16:creationId xmlns:a16="http://schemas.microsoft.com/office/drawing/2014/main" id="{7E21615F-5AEB-D547-97DB-7BAE82A4A714}"/>
              </a:ext>
            </a:extLst>
          </p:cNvPr>
          <p:cNvCxnSpPr>
            <a:cxnSpLocks noChangeShapeType="1"/>
            <a:stCxn id="39940" idx="4"/>
            <a:endCxn id="39943" idx="0"/>
          </p:cNvCxnSpPr>
          <p:nvPr/>
        </p:nvCxnSpPr>
        <p:spPr bwMode="auto">
          <a:xfrm>
            <a:off x="4724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4" name="AutoShape 18">
            <a:extLst>
              <a:ext uri="{FF2B5EF4-FFF2-40B4-BE49-F238E27FC236}">
                <a16:creationId xmlns:a16="http://schemas.microsoft.com/office/drawing/2014/main" id="{2F0ABA2E-EBDA-DC49-BCBD-398C41734ABF}"/>
              </a:ext>
            </a:extLst>
          </p:cNvPr>
          <p:cNvCxnSpPr>
            <a:cxnSpLocks noChangeShapeType="1"/>
            <a:stCxn id="39939" idx="6"/>
            <a:endCxn id="39940" idx="2"/>
          </p:cNvCxnSpPr>
          <p:nvPr/>
        </p:nvCxnSpPr>
        <p:spPr bwMode="auto">
          <a:xfrm>
            <a:off x="2605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5" name="AutoShape 19">
            <a:extLst>
              <a:ext uri="{FF2B5EF4-FFF2-40B4-BE49-F238E27FC236}">
                <a16:creationId xmlns:a16="http://schemas.microsoft.com/office/drawing/2014/main" id="{2A3B1FD5-F456-B546-A601-1ADE7C3FB409}"/>
              </a:ext>
            </a:extLst>
          </p:cNvPr>
          <p:cNvCxnSpPr>
            <a:cxnSpLocks noChangeShapeType="1"/>
            <a:stCxn id="39941" idx="2"/>
            <a:endCxn id="39940" idx="6"/>
          </p:cNvCxnSpPr>
          <p:nvPr/>
        </p:nvCxnSpPr>
        <p:spPr bwMode="auto">
          <a:xfrm flipH="1">
            <a:off x="5272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6" name="AutoShape 20">
            <a:extLst>
              <a:ext uri="{FF2B5EF4-FFF2-40B4-BE49-F238E27FC236}">
                <a16:creationId xmlns:a16="http://schemas.microsoft.com/office/drawing/2014/main" id="{74EE9F8D-6417-E04C-A345-D623D5384103}"/>
              </a:ext>
            </a:extLst>
          </p:cNvPr>
          <p:cNvCxnSpPr>
            <a:cxnSpLocks noChangeShapeType="1"/>
            <a:stCxn id="39940" idx="5"/>
            <a:endCxn id="39946" idx="1"/>
          </p:cNvCxnSpPr>
          <p:nvPr/>
        </p:nvCxnSpPr>
        <p:spPr bwMode="auto">
          <a:xfrm>
            <a:off x="5102225" y="2962275"/>
            <a:ext cx="61595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7" name="AutoShape 21">
            <a:extLst>
              <a:ext uri="{FF2B5EF4-FFF2-40B4-BE49-F238E27FC236}">
                <a16:creationId xmlns:a16="http://schemas.microsoft.com/office/drawing/2014/main" id="{360AC321-7B42-B140-995D-C3179EE70E02}"/>
              </a:ext>
            </a:extLst>
          </p:cNvPr>
          <p:cNvCxnSpPr>
            <a:cxnSpLocks noChangeShapeType="1"/>
            <a:stCxn id="39941" idx="3"/>
            <a:endCxn id="39946" idx="7"/>
          </p:cNvCxnSpPr>
          <p:nvPr/>
        </p:nvCxnSpPr>
        <p:spPr bwMode="auto">
          <a:xfrm flipH="1">
            <a:off x="6473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8" name="AutoShape 22">
            <a:extLst>
              <a:ext uri="{FF2B5EF4-FFF2-40B4-BE49-F238E27FC236}">
                <a16:creationId xmlns:a16="http://schemas.microsoft.com/office/drawing/2014/main" id="{C7E2BB2A-4FCE-6848-9ED6-AE54E48CDB99}"/>
              </a:ext>
            </a:extLst>
          </p:cNvPr>
          <p:cNvCxnSpPr>
            <a:cxnSpLocks noChangeShapeType="1"/>
            <a:stCxn id="39941" idx="4"/>
            <a:endCxn id="39942" idx="0"/>
          </p:cNvCxnSpPr>
          <p:nvPr/>
        </p:nvCxnSpPr>
        <p:spPr bwMode="auto">
          <a:xfrm>
            <a:off x="7391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59" name="AutoShape 23">
            <a:extLst>
              <a:ext uri="{FF2B5EF4-FFF2-40B4-BE49-F238E27FC236}">
                <a16:creationId xmlns:a16="http://schemas.microsoft.com/office/drawing/2014/main" id="{1A6A3D9E-DA81-2B46-8A52-27BFA4347151}"/>
              </a:ext>
            </a:extLst>
          </p:cNvPr>
          <p:cNvCxnSpPr>
            <a:cxnSpLocks noChangeShapeType="1"/>
            <a:stCxn id="39942" idx="2"/>
            <a:endCxn id="39943" idx="6"/>
          </p:cNvCxnSpPr>
          <p:nvPr/>
        </p:nvCxnSpPr>
        <p:spPr bwMode="auto">
          <a:xfrm flipH="1">
            <a:off x="5272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60" name="AutoShape 24">
            <a:extLst>
              <a:ext uri="{FF2B5EF4-FFF2-40B4-BE49-F238E27FC236}">
                <a16:creationId xmlns:a16="http://schemas.microsoft.com/office/drawing/2014/main" id="{DD064D85-1C59-9448-92A3-8D6880ADD5DD}"/>
              </a:ext>
            </a:extLst>
          </p:cNvPr>
          <p:cNvCxnSpPr>
            <a:cxnSpLocks noChangeShapeType="1"/>
            <a:stCxn id="39946" idx="3"/>
            <a:endCxn id="39943" idx="7"/>
          </p:cNvCxnSpPr>
          <p:nvPr/>
        </p:nvCxnSpPr>
        <p:spPr bwMode="auto">
          <a:xfrm flipH="1">
            <a:off x="5102225" y="4105275"/>
            <a:ext cx="615950" cy="704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61" name="Line 25">
            <a:extLst>
              <a:ext uri="{FF2B5EF4-FFF2-40B4-BE49-F238E27FC236}">
                <a16:creationId xmlns:a16="http://schemas.microsoft.com/office/drawing/2014/main" id="{F5D2A346-6023-A048-849C-3152869A39F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133600"/>
            <a:ext cx="1066800" cy="3810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62" name="Text Box 26">
            <a:extLst>
              <a:ext uri="{FF2B5EF4-FFF2-40B4-BE49-F238E27FC236}">
                <a16:creationId xmlns:a16="http://schemas.microsoft.com/office/drawing/2014/main" id="{7ADABC84-B71D-2A49-B9C4-17778D040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447800"/>
            <a:ext cx="8747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accent1"/>
                </a:solidFill>
              </a:rPr>
              <a:t>source</a:t>
            </a:r>
            <a:br>
              <a:rPr lang="en-US" altLang="en-US" sz="2000" b="1">
                <a:solidFill>
                  <a:schemeClr val="accent1"/>
                </a:solidFill>
              </a:rPr>
            </a:br>
            <a:r>
              <a:rPr lang="en-US" altLang="en-US" sz="2000" b="1">
                <a:solidFill>
                  <a:schemeClr val="accent1"/>
                </a:solidFill>
              </a:rPr>
              <a:t>vertex</a:t>
            </a:r>
          </a:p>
        </p:txBody>
      </p:sp>
      <p:grpSp>
        <p:nvGrpSpPr>
          <p:cNvPr id="39963" name="Group 26">
            <a:extLst>
              <a:ext uri="{FF2B5EF4-FFF2-40B4-BE49-F238E27FC236}">
                <a16:creationId xmlns:a16="http://schemas.microsoft.com/office/drawing/2014/main" id="{0F2AE8E1-5266-4649-A7B4-FCA4EEB9D552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5354638"/>
            <a:ext cx="2590800" cy="1350962"/>
            <a:chOff x="5715000" y="5001161"/>
            <a:chExt cx="2590800" cy="1351478"/>
          </a:xfrm>
        </p:grpSpPr>
        <p:sp>
          <p:nvSpPr>
            <p:cNvPr id="39973" name="TextBox 27">
              <a:extLst>
                <a:ext uri="{FF2B5EF4-FFF2-40B4-BE49-F238E27FC236}">
                  <a16:creationId xmlns:a16="http://schemas.microsoft.com/office/drawing/2014/main" id="{777C9A0A-C71C-654D-A51F-14C1A1BECD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5000" y="5001161"/>
              <a:ext cx="1219200" cy="1323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●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85000"/>
                <a:buFont typeface="Times New Roman" panose="02020603050405020304" pitchFamily="18" charset="0"/>
                <a:buChar char="■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○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i="0">
                  <a:latin typeface="Arial" panose="020B0604020202020204" pitchFamily="34" charset="0"/>
                </a:rPr>
                <a:t>s: a d c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i="0">
                  <a:latin typeface="Arial" panose="020B0604020202020204" pitchFamily="34" charset="0"/>
                </a:rPr>
                <a:t>a: b d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i="0">
                  <a:latin typeface="Arial" panose="020B0604020202020204" pitchFamily="34" charset="0"/>
                </a:rPr>
                <a:t>b: s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i="0">
                  <a:latin typeface="Arial" panose="020B0604020202020204" pitchFamily="34" charset="0"/>
                </a:rPr>
                <a:t>c: d e</a:t>
              </a:r>
            </a:p>
          </p:txBody>
        </p:sp>
        <p:sp>
          <p:nvSpPr>
            <p:cNvPr id="39974" name="TextBox 28">
              <a:extLst>
                <a:ext uri="{FF2B5EF4-FFF2-40B4-BE49-F238E27FC236}">
                  <a16:creationId xmlns:a16="http://schemas.microsoft.com/office/drawing/2014/main" id="{F03B8ACF-8B31-8D4E-A032-2ADE50EC03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34200" y="5029200"/>
              <a:ext cx="1371600" cy="1323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●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85000"/>
                <a:buFont typeface="Times New Roman" panose="02020603050405020304" pitchFamily="18" charset="0"/>
                <a:buChar char="■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85000"/>
                <a:buFont typeface="Times New Roman" panose="02020603050405020304" pitchFamily="18" charset="0"/>
                <a:buChar char="○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u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i="0">
                  <a:latin typeface="Arial" panose="020B0604020202020204" pitchFamily="34" charset="0"/>
                </a:rPr>
                <a:t>d: b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i="0">
                  <a:latin typeface="Arial" panose="020B0604020202020204" pitchFamily="34" charset="0"/>
                </a:rPr>
                <a:t>e: d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i="0">
                  <a:latin typeface="Arial" panose="020B0604020202020204" pitchFamily="34" charset="0"/>
                </a:rPr>
                <a:t>f: c e g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i="0">
                  <a:latin typeface="Arial" panose="020B0604020202020204" pitchFamily="34" charset="0"/>
                </a:rPr>
                <a:t>g: d</a:t>
              </a:r>
            </a:p>
          </p:txBody>
        </p:sp>
      </p:grpSp>
      <p:sp>
        <p:nvSpPr>
          <p:cNvPr id="39964" name="TextBox 29">
            <a:extLst>
              <a:ext uri="{FF2B5EF4-FFF2-40B4-BE49-F238E27FC236}">
                <a16:creationId xmlns:a16="http://schemas.microsoft.com/office/drawing/2014/main" id="{E7E1DB4C-5C80-A141-B134-C8D9770FA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25" y="5715000"/>
            <a:ext cx="2200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Adjacency Lists</a:t>
            </a:r>
          </a:p>
        </p:txBody>
      </p:sp>
      <p:sp>
        <p:nvSpPr>
          <p:cNvPr id="39965" name="TextBox 1">
            <a:extLst>
              <a:ext uri="{FF2B5EF4-FFF2-40B4-BE49-F238E27FC236}">
                <a16:creationId xmlns:a16="http://schemas.microsoft.com/office/drawing/2014/main" id="{DDAD8E07-1671-7B46-9639-57478D11B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363" y="3105150"/>
            <a:ext cx="390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39966" name="TextBox 31">
            <a:extLst>
              <a:ext uri="{FF2B5EF4-FFF2-40B4-BE49-F238E27FC236}">
                <a16:creationId xmlns:a16="http://schemas.microsoft.com/office/drawing/2014/main" id="{531EA306-38E7-494D-9F4B-56099F132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334000"/>
            <a:ext cx="390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39967" name="TextBox 32">
            <a:extLst>
              <a:ext uri="{FF2B5EF4-FFF2-40B4-BE49-F238E27FC236}">
                <a16:creationId xmlns:a16="http://schemas.microsoft.com/office/drawing/2014/main" id="{C9961C3B-D4C1-3548-9D3C-CBDA614D05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5963" y="1885950"/>
            <a:ext cx="376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</a:t>
            </a:r>
          </a:p>
        </p:txBody>
      </p:sp>
      <p:sp>
        <p:nvSpPr>
          <p:cNvPr id="39968" name="TextBox 33">
            <a:extLst>
              <a:ext uri="{FF2B5EF4-FFF2-40B4-BE49-F238E27FC236}">
                <a16:creationId xmlns:a16="http://schemas.microsoft.com/office/drawing/2014/main" id="{6C0A1FFC-477A-334B-9EF9-7D9E885F3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6763" y="5314950"/>
            <a:ext cx="390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d</a:t>
            </a:r>
          </a:p>
        </p:txBody>
      </p:sp>
      <p:sp>
        <p:nvSpPr>
          <p:cNvPr id="39969" name="TextBox 34">
            <a:extLst>
              <a:ext uri="{FF2B5EF4-FFF2-40B4-BE49-F238E27FC236}">
                <a16:creationId xmlns:a16="http://schemas.microsoft.com/office/drawing/2014/main" id="{4E73FF78-B31D-7B49-BA6A-1CE8AE7A9F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048000"/>
            <a:ext cx="390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e</a:t>
            </a:r>
          </a:p>
        </p:txBody>
      </p:sp>
      <p:sp>
        <p:nvSpPr>
          <p:cNvPr id="39970" name="TextBox 35">
            <a:extLst>
              <a:ext uri="{FF2B5EF4-FFF2-40B4-BE49-F238E27FC236}">
                <a16:creationId xmlns:a16="http://schemas.microsoft.com/office/drawing/2014/main" id="{7F363F93-56A5-1E4D-8287-BA1EE0B33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2963" y="1828800"/>
            <a:ext cx="376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39971" name="TextBox 36">
            <a:extLst>
              <a:ext uri="{FF2B5EF4-FFF2-40B4-BE49-F238E27FC236}">
                <a16:creationId xmlns:a16="http://schemas.microsoft.com/office/drawing/2014/main" id="{1353822E-7D69-F24F-8D74-0216956D3D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1828800"/>
            <a:ext cx="3190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f</a:t>
            </a:r>
          </a:p>
        </p:txBody>
      </p:sp>
      <p:sp>
        <p:nvSpPr>
          <p:cNvPr id="39972" name="TextBox 37">
            <a:extLst>
              <a:ext uri="{FF2B5EF4-FFF2-40B4-BE49-F238E27FC236}">
                <a16:creationId xmlns:a16="http://schemas.microsoft.com/office/drawing/2014/main" id="{FF45D489-D70B-1346-B81C-862BDFB12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5763" y="4857750"/>
            <a:ext cx="390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13434593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4580D873-21AC-E249-81E5-4029F6655C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DFS Example</a:t>
            </a:r>
          </a:p>
        </p:txBody>
      </p:sp>
      <p:sp>
        <p:nvSpPr>
          <p:cNvPr id="40963" name="Oval 3">
            <a:extLst>
              <a:ext uri="{FF2B5EF4-FFF2-40B4-BE49-F238E27FC236}">
                <a16:creationId xmlns:a16="http://schemas.microsoft.com/office/drawing/2014/main" id="{43CDCB3D-82CF-1541-8D15-353000FE0B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362200"/>
            <a:ext cx="1066800" cy="6858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 dirty="0">
                <a:solidFill>
                  <a:schemeClr val="accent1"/>
                </a:solidFill>
                <a:latin typeface="Courier New" panose="02070309020205020404" pitchFamily="49" charset="0"/>
              </a:rPr>
              <a:t>1 |  </a:t>
            </a:r>
          </a:p>
        </p:txBody>
      </p:sp>
      <p:sp>
        <p:nvSpPr>
          <p:cNvPr id="40964" name="Oval 4">
            <a:extLst>
              <a:ext uri="{FF2B5EF4-FFF2-40B4-BE49-F238E27FC236}">
                <a16:creationId xmlns:a16="http://schemas.microsoft.com/office/drawing/2014/main" id="{635F35F1-EE50-BC4C-9424-A25E06076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3622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sp>
        <p:nvSpPr>
          <p:cNvPr id="40965" name="Oval 5">
            <a:extLst>
              <a:ext uri="{FF2B5EF4-FFF2-40B4-BE49-F238E27FC236}">
                <a16:creationId xmlns:a16="http://schemas.microsoft.com/office/drawing/2014/main" id="{4280A6C5-1BC8-7B40-B995-AC4608243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622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sp>
        <p:nvSpPr>
          <p:cNvPr id="40966" name="Oval 6">
            <a:extLst>
              <a:ext uri="{FF2B5EF4-FFF2-40B4-BE49-F238E27FC236}">
                <a16:creationId xmlns:a16="http://schemas.microsoft.com/office/drawing/2014/main" id="{8A253080-9D11-A741-A9C3-2F42B499C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7244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sp>
        <p:nvSpPr>
          <p:cNvPr id="40967" name="Oval 7">
            <a:extLst>
              <a:ext uri="{FF2B5EF4-FFF2-40B4-BE49-F238E27FC236}">
                <a16:creationId xmlns:a16="http://schemas.microsoft.com/office/drawing/2014/main" id="{2DC3DC6D-874F-9F43-99B0-218B554B64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7244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| </a:t>
            </a:r>
          </a:p>
        </p:txBody>
      </p:sp>
      <p:sp>
        <p:nvSpPr>
          <p:cNvPr id="40968" name="Oval 8">
            <a:extLst>
              <a:ext uri="{FF2B5EF4-FFF2-40B4-BE49-F238E27FC236}">
                <a16:creationId xmlns:a16="http://schemas.microsoft.com/office/drawing/2014/main" id="{4A283E8A-02E1-A742-BA1B-4F538AEFC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7244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|  </a:t>
            </a:r>
          </a:p>
        </p:txBody>
      </p:sp>
      <p:sp>
        <p:nvSpPr>
          <p:cNvPr id="40969" name="Oval 9">
            <a:extLst>
              <a:ext uri="{FF2B5EF4-FFF2-40B4-BE49-F238E27FC236}">
                <a16:creationId xmlns:a16="http://schemas.microsoft.com/office/drawing/2014/main" id="{ADF7BFF3-DBFA-9347-A74F-8F9706012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052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sp>
        <p:nvSpPr>
          <p:cNvPr id="40970" name="Oval 10">
            <a:extLst>
              <a:ext uri="{FF2B5EF4-FFF2-40B4-BE49-F238E27FC236}">
                <a16:creationId xmlns:a16="http://schemas.microsoft.com/office/drawing/2014/main" id="{72143889-A610-1742-B5D5-FA273FDD6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5052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cxnSp>
        <p:nvCxnSpPr>
          <p:cNvPr id="40971" name="AutoShape 11">
            <a:extLst>
              <a:ext uri="{FF2B5EF4-FFF2-40B4-BE49-F238E27FC236}">
                <a16:creationId xmlns:a16="http://schemas.microsoft.com/office/drawing/2014/main" id="{D02E7C65-63E4-D54F-8D5E-CCAD7156F167}"/>
              </a:ext>
            </a:extLst>
          </p:cNvPr>
          <p:cNvCxnSpPr>
            <a:cxnSpLocks noChangeShapeType="1"/>
            <a:stCxn id="40963" idx="3"/>
            <a:endCxn id="40969" idx="7"/>
          </p:cNvCxnSpPr>
          <p:nvPr/>
        </p:nvCxnSpPr>
        <p:spPr bwMode="auto">
          <a:xfrm flipH="1">
            <a:off x="1139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72" name="AutoShape 12">
            <a:extLst>
              <a:ext uri="{FF2B5EF4-FFF2-40B4-BE49-F238E27FC236}">
                <a16:creationId xmlns:a16="http://schemas.microsoft.com/office/drawing/2014/main" id="{DA49E8A7-00E4-7042-B15A-C250640FEF6C}"/>
              </a:ext>
            </a:extLst>
          </p:cNvPr>
          <p:cNvCxnSpPr>
            <a:cxnSpLocks noChangeShapeType="1"/>
            <a:stCxn id="40969" idx="5"/>
            <a:endCxn id="40968" idx="1"/>
          </p:cNvCxnSpPr>
          <p:nvPr/>
        </p:nvCxnSpPr>
        <p:spPr bwMode="auto">
          <a:xfrm>
            <a:off x="1139825" y="4105275"/>
            <a:ext cx="539750" cy="704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73" name="AutoShape 13">
            <a:extLst>
              <a:ext uri="{FF2B5EF4-FFF2-40B4-BE49-F238E27FC236}">
                <a16:creationId xmlns:a16="http://schemas.microsoft.com/office/drawing/2014/main" id="{84B51A34-D884-3D44-84D9-01BAD88106C4}"/>
              </a:ext>
            </a:extLst>
          </p:cNvPr>
          <p:cNvCxnSpPr>
            <a:cxnSpLocks noChangeShapeType="1"/>
            <a:stCxn id="40969" idx="6"/>
            <a:endCxn id="40967" idx="1"/>
          </p:cNvCxnSpPr>
          <p:nvPr/>
        </p:nvCxnSpPr>
        <p:spPr bwMode="auto">
          <a:xfrm>
            <a:off x="1309688" y="3848100"/>
            <a:ext cx="3036887" cy="962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74" name="AutoShape 14">
            <a:extLst>
              <a:ext uri="{FF2B5EF4-FFF2-40B4-BE49-F238E27FC236}">
                <a16:creationId xmlns:a16="http://schemas.microsoft.com/office/drawing/2014/main" id="{EF667BD2-46DE-C142-9BAB-563CAFB8DF31}"/>
              </a:ext>
            </a:extLst>
          </p:cNvPr>
          <p:cNvCxnSpPr>
            <a:cxnSpLocks noChangeShapeType="1"/>
            <a:stCxn id="40967" idx="2"/>
            <a:endCxn id="40968" idx="6"/>
          </p:cNvCxnSpPr>
          <p:nvPr/>
        </p:nvCxnSpPr>
        <p:spPr bwMode="auto">
          <a:xfrm flipH="1">
            <a:off x="2605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75" name="AutoShape 15">
            <a:extLst>
              <a:ext uri="{FF2B5EF4-FFF2-40B4-BE49-F238E27FC236}">
                <a16:creationId xmlns:a16="http://schemas.microsoft.com/office/drawing/2014/main" id="{A2BE048B-75AB-F34B-B5B4-A3CE12266AE6}"/>
              </a:ext>
            </a:extLst>
          </p:cNvPr>
          <p:cNvCxnSpPr>
            <a:cxnSpLocks noChangeShapeType="1"/>
            <a:stCxn id="40968" idx="0"/>
            <a:endCxn id="40963" idx="4"/>
          </p:cNvCxnSpPr>
          <p:nvPr/>
        </p:nvCxnSpPr>
        <p:spPr bwMode="auto">
          <a:xfrm flipV="1">
            <a:off x="2057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76" name="AutoShape 16">
            <a:extLst>
              <a:ext uri="{FF2B5EF4-FFF2-40B4-BE49-F238E27FC236}">
                <a16:creationId xmlns:a16="http://schemas.microsoft.com/office/drawing/2014/main" id="{241206EF-E62E-1940-B930-E4564069989C}"/>
              </a:ext>
            </a:extLst>
          </p:cNvPr>
          <p:cNvCxnSpPr>
            <a:cxnSpLocks noChangeShapeType="1"/>
            <a:stCxn id="40963" idx="5"/>
            <a:endCxn id="40967" idx="1"/>
          </p:cNvCxnSpPr>
          <p:nvPr/>
        </p:nvCxnSpPr>
        <p:spPr bwMode="auto">
          <a:xfrm>
            <a:off x="2435225" y="2962275"/>
            <a:ext cx="1911350" cy="1847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77" name="AutoShape 17">
            <a:extLst>
              <a:ext uri="{FF2B5EF4-FFF2-40B4-BE49-F238E27FC236}">
                <a16:creationId xmlns:a16="http://schemas.microsoft.com/office/drawing/2014/main" id="{9155DCCC-524E-204C-8D3E-BE7BBCB1C153}"/>
              </a:ext>
            </a:extLst>
          </p:cNvPr>
          <p:cNvCxnSpPr>
            <a:cxnSpLocks noChangeShapeType="1"/>
            <a:stCxn id="40964" idx="4"/>
            <a:endCxn id="40967" idx="0"/>
          </p:cNvCxnSpPr>
          <p:nvPr/>
        </p:nvCxnSpPr>
        <p:spPr bwMode="auto">
          <a:xfrm>
            <a:off x="4724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78" name="AutoShape 18">
            <a:extLst>
              <a:ext uri="{FF2B5EF4-FFF2-40B4-BE49-F238E27FC236}">
                <a16:creationId xmlns:a16="http://schemas.microsoft.com/office/drawing/2014/main" id="{43005452-72E1-054C-8990-9CADCA77EB1B}"/>
              </a:ext>
            </a:extLst>
          </p:cNvPr>
          <p:cNvCxnSpPr>
            <a:cxnSpLocks noChangeShapeType="1"/>
            <a:stCxn id="40963" idx="6"/>
            <a:endCxn id="40964" idx="2"/>
          </p:cNvCxnSpPr>
          <p:nvPr/>
        </p:nvCxnSpPr>
        <p:spPr bwMode="auto">
          <a:xfrm>
            <a:off x="2605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79" name="AutoShape 19">
            <a:extLst>
              <a:ext uri="{FF2B5EF4-FFF2-40B4-BE49-F238E27FC236}">
                <a16:creationId xmlns:a16="http://schemas.microsoft.com/office/drawing/2014/main" id="{F7853E2E-AD11-8E41-AD0A-100FF7A0936F}"/>
              </a:ext>
            </a:extLst>
          </p:cNvPr>
          <p:cNvCxnSpPr>
            <a:cxnSpLocks noChangeShapeType="1"/>
            <a:stCxn id="40965" idx="2"/>
            <a:endCxn id="40964" idx="6"/>
          </p:cNvCxnSpPr>
          <p:nvPr/>
        </p:nvCxnSpPr>
        <p:spPr bwMode="auto">
          <a:xfrm flipH="1">
            <a:off x="5272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80" name="AutoShape 20">
            <a:extLst>
              <a:ext uri="{FF2B5EF4-FFF2-40B4-BE49-F238E27FC236}">
                <a16:creationId xmlns:a16="http://schemas.microsoft.com/office/drawing/2014/main" id="{7E5CF1A4-E4A0-DE44-86BF-BCBBAC577146}"/>
              </a:ext>
            </a:extLst>
          </p:cNvPr>
          <p:cNvCxnSpPr>
            <a:cxnSpLocks noChangeShapeType="1"/>
            <a:stCxn id="40964" idx="5"/>
            <a:endCxn id="40970" idx="1"/>
          </p:cNvCxnSpPr>
          <p:nvPr/>
        </p:nvCxnSpPr>
        <p:spPr bwMode="auto">
          <a:xfrm>
            <a:off x="5102225" y="2962275"/>
            <a:ext cx="61595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81" name="AutoShape 21">
            <a:extLst>
              <a:ext uri="{FF2B5EF4-FFF2-40B4-BE49-F238E27FC236}">
                <a16:creationId xmlns:a16="http://schemas.microsoft.com/office/drawing/2014/main" id="{C8A2D52C-96DE-F84A-9CB9-BF9F66B98037}"/>
              </a:ext>
            </a:extLst>
          </p:cNvPr>
          <p:cNvCxnSpPr>
            <a:cxnSpLocks noChangeShapeType="1"/>
            <a:stCxn id="40965" idx="3"/>
            <a:endCxn id="40970" idx="7"/>
          </p:cNvCxnSpPr>
          <p:nvPr/>
        </p:nvCxnSpPr>
        <p:spPr bwMode="auto">
          <a:xfrm flipH="1">
            <a:off x="6473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82" name="AutoShape 22">
            <a:extLst>
              <a:ext uri="{FF2B5EF4-FFF2-40B4-BE49-F238E27FC236}">
                <a16:creationId xmlns:a16="http://schemas.microsoft.com/office/drawing/2014/main" id="{CE1C254D-AC4F-1741-85E3-CF2774E50557}"/>
              </a:ext>
            </a:extLst>
          </p:cNvPr>
          <p:cNvCxnSpPr>
            <a:cxnSpLocks noChangeShapeType="1"/>
            <a:stCxn id="40965" idx="4"/>
            <a:endCxn id="40966" idx="0"/>
          </p:cNvCxnSpPr>
          <p:nvPr/>
        </p:nvCxnSpPr>
        <p:spPr bwMode="auto">
          <a:xfrm>
            <a:off x="7391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83" name="AutoShape 23">
            <a:extLst>
              <a:ext uri="{FF2B5EF4-FFF2-40B4-BE49-F238E27FC236}">
                <a16:creationId xmlns:a16="http://schemas.microsoft.com/office/drawing/2014/main" id="{58F2217A-305F-4641-8D5A-3E330D9E6560}"/>
              </a:ext>
            </a:extLst>
          </p:cNvPr>
          <p:cNvCxnSpPr>
            <a:cxnSpLocks noChangeShapeType="1"/>
            <a:stCxn id="40966" idx="2"/>
            <a:endCxn id="40967" idx="6"/>
          </p:cNvCxnSpPr>
          <p:nvPr/>
        </p:nvCxnSpPr>
        <p:spPr bwMode="auto">
          <a:xfrm flipH="1">
            <a:off x="5272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984" name="AutoShape 24">
            <a:extLst>
              <a:ext uri="{FF2B5EF4-FFF2-40B4-BE49-F238E27FC236}">
                <a16:creationId xmlns:a16="http://schemas.microsoft.com/office/drawing/2014/main" id="{7BE2A39F-1B5B-A440-99DA-012573C623F9}"/>
              </a:ext>
            </a:extLst>
          </p:cNvPr>
          <p:cNvCxnSpPr>
            <a:cxnSpLocks noChangeShapeType="1"/>
            <a:stCxn id="40970" idx="3"/>
            <a:endCxn id="40967" idx="7"/>
          </p:cNvCxnSpPr>
          <p:nvPr/>
        </p:nvCxnSpPr>
        <p:spPr bwMode="auto">
          <a:xfrm flipH="1">
            <a:off x="5102225" y="4105275"/>
            <a:ext cx="615950" cy="704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85" name="Line 25">
            <a:extLst>
              <a:ext uri="{FF2B5EF4-FFF2-40B4-BE49-F238E27FC236}">
                <a16:creationId xmlns:a16="http://schemas.microsoft.com/office/drawing/2014/main" id="{A11E8694-05F1-4142-ADE2-1CC669D1F3A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133600"/>
            <a:ext cx="1066800" cy="3810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6" name="Text Box 26">
            <a:extLst>
              <a:ext uri="{FF2B5EF4-FFF2-40B4-BE49-F238E27FC236}">
                <a16:creationId xmlns:a16="http://schemas.microsoft.com/office/drawing/2014/main" id="{AFFA44B9-1C32-1D48-B6A8-C549C9593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447800"/>
            <a:ext cx="8747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accent1"/>
                </a:solidFill>
              </a:rPr>
              <a:t>source</a:t>
            </a:r>
            <a:br>
              <a:rPr lang="en-US" altLang="en-US" sz="2000" b="1">
                <a:solidFill>
                  <a:schemeClr val="accent1"/>
                </a:solidFill>
              </a:rPr>
            </a:br>
            <a:r>
              <a:rPr lang="en-US" altLang="en-US" sz="2000" b="1">
                <a:solidFill>
                  <a:schemeClr val="accent1"/>
                </a:solidFill>
              </a:rPr>
              <a:t>vertex</a:t>
            </a:r>
          </a:p>
        </p:txBody>
      </p:sp>
      <p:sp>
        <p:nvSpPr>
          <p:cNvPr id="40987" name="Oval 27">
            <a:extLst>
              <a:ext uri="{FF2B5EF4-FFF2-40B4-BE49-F238E27FC236}">
                <a16:creationId xmlns:a16="http://schemas.microsoft.com/office/drawing/2014/main" id="{87FD60E9-2250-924B-BE8C-CF64234C7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1066800" cy="6858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/>
              <a:t>d      f</a:t>
            </a:r>
          </a:p>
        </p:txBody>
      </p:sp>
    </p:spTree>
    <p:extLst>
      <p:ext uri="{BB962C8B-B14F-4D97-AF65-F5344CB8AC3E}">
        <p14:creationId xmlns:p14="http://schemas.microsoft.com/office/powerpoint/2010/main" val="52604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152404"/>
            <a:ext cx="7886700" cy="1006471"/>
          </a:xfrm>
        </p:spPr>
        <p:txBody>
          <a:bodyPr/>
          <a:lstStyle/>
          <a:p>
            <a:pPr eaLnBrk="1" hangingPunct="1">
              <a:defRPr/>
            </a:pPr>
            <a:r>
              <a:rPr lang="en-US" i="1" dirty="0">
                <a:solidFill>
                  <a:srgbClr val="7030A0"/>
                </a:solidFill>
              </a:rPr>
              <a:t>Undirected</a:t>
            </a:r>
            <a:r>
              <a:rPr lang="en-US" dirty="0"/>
              <a:t> Graph Connectedness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158875"/>
            <a:ext cx="7886700" cy="4351338"/>
          </a:xfrm>
        </p:spPr>
        <p:txBody>
          <a:bodyPr/>
          <a:lstStyle/>
          <a:p>
            <a:r>
              <a:rPr lang="en-US" altLang="en-US" i="1" dirty="0">
                <a:solidFill>
                  <a:srgbClr val="C00000"/>
                </a:solidFill>
                <a:cs typeface="Times New Roman" panose="02020603050405020304" pitchFamily="18" charset="0"/>
              </a:rPr>
              <a:t>Connected </a:t>
            </a:r>
            <a:r>
              <a:rPr lang="en-US" altLang="en-US" dirty="0">
                <a:cs typeface="Times New Roman" panose="02020603050405020304" pitchFamily="18" charset="0"/>
              </a:rPr>
              <a:t>graph</a:t>
            </a:r>
          </a:p>
          <a:p>
            <a:pPr lvl="1"/>
            <a:r>
              <a:rPr lang="en-US" altLang="en-US" sz="2400" dirty="0">
                <a:cs typeface="Times New Roman" panose="02020603050405020304" pitchFamily="18" charset="0"/>
              </a:rPr>
              <a:t>Each pair of vertices has a path between them</a:t>
            </a:r>
          </a:p>
          <a:p>
            <a:endParaRPr lang="en-US" altLang="en-US" dirty="0">
              <a:cs typeface="Times New Roman" panose="02020603050405020304" pitchFamily="18" charset="0"/>
            </a:endParaRPr>
          </a:p>
          <a:p>
            <a:r>
              <a:rPr lang="en-US" altLang="en-US" i="1" dirty="0">
                <a:solidFill>
                  <a:srgbClr val="C00000"/>
                </a:solidFill>
                <a:cs typeface="Times New Roman" panose="02020603050405020304" pitchFamily="18" charset="0"/>
              </a:rPr>
              <a:t>Complete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graph</a:t>
            </a:r>
          </a:p>
          <a:p>
            <a:pPr lvl="1"/>
            <a:r>
              <a:rPr lang="en-US" altLang="en-US" sz="2400" dirty="0">
                <a:cs typeface="Times New Roman" panose="02020603050405020304" pitchFamily="18" charset="0"/>
              </a:rPr>
              <a:t>Connected and each pair of vertices is linked by edge</a:t>
            </a:r>
          </a:p>
          <a:p>
            <a:pPr lvl="1">
              <a:buFont typeface="Wingdings" panose="05000000000000000000" pitchFamily="2" charset="2"/>
              <a:buChar char="l"/>
            </a:pPr>
            <a:endParaRPr lang="en-US" altLang="en-US" sz="2800" dirty="0"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graphicFrame>
        <p:nvGraphicFramePr>
          <p:cNvPr id="8196" name="Object 29"/>
          <p:cNvGraphicFramePr>
            <a:graphicFrameLocks noChangeAspect="1"/>
          </p:cNvGraphicFramePr>
          <p:nvPr/>
        </p:nvGraphicFramePr>
        <p:xfrm>
          <a:off x="628650" y="3543300"/>
          <a:ext cx="83820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r:id="rId4" imgW="2628900" imgH="1074420" progId="SmartDraw.2">
                  <p:embed/>
                </p:oleObj>
              </mc:Choice>
              <mc:Fallback>
                <p:oleObj r:id="rId4" imgW="2628900" imgH="1074420" progId="SmartDraw.2">
                  <p:embed/>
                  <p:pic>
                    <p:nvPicPr>
                      <p:cNvPr id="8196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" y="3543300"/>
                        <a:ext cx="8382000" cy="331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41929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AC94CE7A-B87D-F845-88C6-453AB03694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DFS Example</a:t>
            </a:r>
          </a:p>
        </p:txBody>
      </p:sp>
      <p:sp>
        <p:nvSpPr>
          <p:cNvPr id="41987" name="Oval 3">
            <a:extLst>
              <a:ext uri="{FF2B5EF4-FFF2-40B4-BE49-F238E27FC236}">
                <a16:creationId xmlns:a16="http://schemas.microsoft.com/office/drawing/2014/main" id="{5D470AA7-5BE8-D643-956A-9B4F05EC6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362200"/>
            <a:ext cx="1066800" cy="6858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1 |  </a:t>
            </a:r>
          </a:p>
        </p:txBody>
      </p:sp>
      <p:sp>
        <p:nvSpPr>
          <p:cNvPr id="41988" name="Oval 4">
            <a:extLst>
              <a:ext uri="{FF2B5EF4-FFF2-40B4-BE49-F238E27FC236}">
                <a16:creationId xmlns:a16="http://schemas.microsoft.com/office/drawing/2014/main" id="{23BD5697-0D5E-7344-B512-A1A21DA285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3622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sp>
        <p:nvSpPr>
          <p:cNvPr id="41989" name="Oval 5">
            <a:extLst>
              <a:ext uri="{FF2B5EF4-FFF2-40B4-BE49-F238E27FC236}">
                <a16:creationId xmlns:a16="http://schemas.microsoft.com/office/drawing/2014/main" id="{8AACD0A0-9891-CF43-861A-5B25253DF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622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sp>
        <p:nvSpPr>
          <p:cNvPr id="41990" name="Oval 6">
            <a:extLst>
              <a:ext uri="{FF2B5EF4-FFF2-40B4-BE49-F238E27FC236}">
                <a16:creationId xmlns:a16="http://schemas.microsoft.com/office/drawing/2014/main" id="{E3695256-0D90-6C43-8D5E-2D0933A092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7244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sp>
        <p:nvSpPr>
          <p:cNvPr id="41991" name="Oval 7">
            <a:extLst>
              <a:ext uri="{FF2B5EF4-FFF2-40B4-BE49-F238E27FC236}">
                <a16:creationId xmlns:a16="http://schemas.microsoft.com/office/drawing/2014/main" id="{6C49B823-FE48-F345-9B42-FE1A5C21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7244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| </a:t>
            </a:r>
          </a:p>
        </p:txBody>
      </p:sp>
      <p:sp>
        <p:nvSpPr>
          <p:cNvPr id="41992" name="Oval 8">
            <a:extLst>
              <a:ext uri="{FF2B5EF4-FFF2-40B4-BE49-F238E27FC236}">
                <a16:creationId xmlns:a16="http://schemas.microsoft.com/office/drawing/2014/main" id="{89908CB8-6441-9A44-BC28-06252F3F1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7244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|  </a:t>
            </a:r>
          </a:p>
        </p:txBody>
      </p:sp>
      <p:sp>
        <p:nvSpPr>
          <p:cNvPr id="41993" name="Oval 9">
            <a:extLst>
              <a:ext uri="{FF2B5EF4-FFF2-40B4-BE49-F238E27FC236}">
                <a16:creationId xmlns:a16="http://schemas.microsoft.com/office/drawing/2014/main" id="{72B2FF18-2C79-6645-8BEA-39C187444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05200"/>
            <a:ext cx="1066800" cy="6858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 dirty="0">
                <a:solidFill>
                  <a:schemeClr val="accent1"/>
                </a:solidFill>
                <a:latin typeface="Courier New" panose="02070309020205020404" pitchFamily="49" charset="0"/>
              </a:rPr>
              <a:t>2 |  </a:t>
            </a:r>
          </a:p>
        </p:txBody>
      </p:sp>
      <p:sp>
        <p:nvSpPr>
          <p:cNvPr id="41994" name="Oval 10">
            <a:extLst>
              <a:ext uri="{FF2B5EF4-FFF2-40B4-BE49-F238E27FC236}">
                <a16:creationId xmlns:a16="http://schemas.microsoft.com/office/drawing/2014/main" id="{2E0465D1-9810-504E-8E41-682432197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5052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cxnSp>
        <p:nvCxnSpPr>
          <p:cNvPr id="41995" name="AutoShape 11">
            <a:extLst>
              <a:ext uri="{FF2B5EF4-FFF2-40B4-BE49-F238E27FC236}">
                <a16:creationId xmlns:a16="http://schemas.microsoft.com/office/drawing/2014/main" id="{C3098AD2-8EE4-6943-88D2-2708A097FB61}"/>
              </a:ext>
            </a:extLst>
          </p:cNvPr>
          <p:cNvCxnSpPr>
            <a:cxnSpLocks noChangeShapeType="1"/>
            <a:stCxn id="41987" idx="3"/>
            <a:endCxn id="41993" idx="7"/>
          </p:cNvCxnSpPr>
          <p:nvPr/>
        </p:nvCxnSpPr>
        <p:spPr bwMode="auto">
          <a:xfrm flipH="1">
            <a:off x="1139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996" name="AutoShape 12">
            <a:extLst>
              <a:ext uri="{FF2B5EF4-FFF2-40B4-BE49-F238E27FC236}">
                <a16:creationId xmlns:a16="http://schemas.microsoft.com/office/drawing/2014/main" id="{5E49B788-4C2C-A741-B5DC-6880CCFAB03D}"/>
              </a:ext>
            </a:extLst>
          </p:cNvPr>
          <p:cNvCxnSpPr>
            <a:cxnSpLocks noChangeShapeType="1"/>
            <a:stCxn id="41993" idx="5"/>
            <a:endCxn id="41992" idx="1"/>
          </p:cNvCxnSpPr>
          <p:nvPr/>
        </p:nvCxnSpPr>
        <p:spPr bwMode="auto">
          <a:xfrm>
            <a:off x="1139825" y="4105275"/>
            <a:ext cx="539750" cy="704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997" name="AutoShape 13">
            <a:extLst>
              <a:ext uri="{FF2B5EF4-FFF2-40B4-BE49-F238E27FC236}">
                <a16:creationId xmlns:a16="http://schemas.microsoft.com/office/drawing/2014/main" id="{A29F5284-B4D1-E348-8E47-2501D29BBBBF}"/>
              </a:ext>
            </a:extLst>
          </p:cNvPr>
          <p:cNvCxnSpPr>
            <a:cxnSpLocks noChangeShapeType="1"/>
            <a:stCxn id="41993" idx="6"/>
            <a:endCxn id="41991" idx="1"/>
          </p:cNvCxnSpPr>
          <p:nvPr/>
        </p:nvCxnSpPr>
        <p:spPr bwMode="auto">
          <a:xfrm>
            <a:off x="1309688" y="3848100"/>
            <a:ext cx="3036887" cy="962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998" name="AutoShape 14">
            <a:extLst>
              <a:ext uri="{FF2B5EF4-FFF2-40B4-BE49-F238E27FC236}">
                <a16:creationId xmlns:a16="http://schemas.microsoft.com/office/drawing/2014/main" id="{19E5B97B-67CF-A94E-9022-8E7AFD5AA79F}"/>
              </a:ext>
            </a:extLst>
          </p:cNvPr>
          <p:cNvCxnSpPr>
            <a:cxnSpLocks noChangeShapeType="1"/>
            <a:stCxn id="41991" idx="2"/>
            <a:endCxn id="41992" idx="6"/>
          </p:cNvCxnSpPr>
          <p:nvPr/>
        </p:nvCxnSpPr>
        <p:spPr bwMode="auto">
          <a:xfrm flipH="1">
            <a:off x="2605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999" name="AutoShape 15">
            <a:extLst>
              <a:ext uri="{FF2B5EF4-FFF2-40B4-BE49-F238E27FC236}">
                <a16:creationId xmlns:a16="http://schemas.microsoft.com/office/drawing/2014/main" id="{6A837F7F-3740-3B4A-BB47-7EADDE075A6F}"/>
              </a:ext>
            </a:extLst>
          </p:cNvPr>
          <p:cNvCxnSpPr>
            <a:cxnSpLocks noChangeShapeType="1"/>
            <a:stCxn id="41992" idx="0"/>
            <a:endCxn id="41987" idx="4"/>
          </p:cNvCxnSpPr>
          <p:nvPr/>
        </p:nvCxnSpPr>
        <p:spPr bwMode="auto">
          <a:xfrm flipV="1">
            <a:off x="2057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00" name="AutoShape 16">
            <a:extLst>
              <a:ext uri="{FF2B5EF4-FFF2-40B4-BE49-F238E27FC236}">
                <a16:creationId xmlns:a16="http://schemas.microsoft.com/office/drawing/2014/main" id="{2E666CD9-AA1A-6E4E-A147-6D7748DB8069}"/>
              </a:ext>
            </a:extLst>
          </p:cNvPr>
          <p:cNvCxnSpPr>
            <a:cxnSpLocks noChangeShapeType="1"/>
            <a:stCxn id="41987" idx="5"/>
            <a:endCxn id="41991" idx="1"/>
          </p:cNvCxnSpPr>
          <p:nvPr/>
        </p:nvCxnSpPr>
        <p:spPr bwMode="auto">
          <a:xfrm>
            <a:off x="2435225" y="2962275"/>
            <a:ext cx="1911350" cy="1847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01" name="AutoShape 17">
            <a:extLst>
              <a:ext uri="{FF2B5EF4-FFF2-40B4-BE49-F238E27FC236}">
                <a16:creationId xmlns:a16="http://schemas.microsoft.com/office/drawing/2014/main" id="{9E24F712-114B-C345-BE96-048399B2B6DB}"/>
              </a:ext>
            </a:extLst>
          </p:cNvPr>
          <p:cNvCxnSpPr>
            <a:cxnSpLocks noChangeShapeType="1"/>
            <a:stCxn id="41988" idx="4"/>
            <a:endCxn id="41991" idx="0"/>
          </p:cNvCxnSpPr>
          <p:nvPr/>
        </p:nvCxnSpPr>
        <p:spPr bwMode="auto">
          <a:xfrm>
            <a:off x="4724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02" name="AutoShape 18">
            <a:extLst>
              <a:ext uri="{FF2B5EF4-FFF2-40B4-BE49-F238E27FC236}">
                <a16:creationId xmlns:a16="http://schemas.microsoft.com/office/drawing/2014/main" id="{4895408B-6D62-1442-A6A0-80762FC22F5E}"/>
              </a:ext>
            </a:extLst>
          </p:cNvPr>
          <p:cNvCxnSpPr>
            <a:cxnSpLocks noChangeShapeType="1"/>
            <a:stCxn id="41987" idx="6"/>
            <a:endCxn id="41988" idx="2"/>
          </p:cNvCxnSpPr>
          <p:nvPr/>
        </p:nvCxnSpPr>
        <p:spPr bwMode="auto">
          <a:xfrm>
            <a:off x="2605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03" name="AutoShape 19">
            <a:extLst>
              <a:ext uri="{FF2B5EF4-FFF2-40B4-BE49-F238E27FC236}">
                <a16:creationId xmlns:a16="http://schemas.microsoft.com/office/drawing/2014/main" id="{7330CEC3-901E-3A41-AE32-55D41D833320}"/>
              </a:ext>
            </a:extLst>
          </p:cNvPr>
          <p:cNvCxnSpPr>
            <a:cxnSpLocks noChangeShapeType="1"/>
            <a:stCxn id="41989" idx="2"/>
            <a:endCxn id="41988" idx="6"/>
          </p:cNvCxnSpPr>
          <p:nvPr/>
        </p:nvCxnSpPr>
        <p:spPr bwMode="auto">
          <a:xfrm flipH="1">
            <a:off x="5272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04" name="AutoShape 20">
            <a:extLst>
              <a:ext uri="{FF2B5EF4-FFF2-40B4-BE49-F238E27FC236}">
                <a16:creationId xmlns:a16="http://schemas.microsoft.com/office/drawing/2014/main" id="{3CAF3D62-437C-A746-8251-07D5E4604761}"/>
              </a:ext>
            </a:extLst>
          </p:cNvPr>
          <p:cNvCxnSpPr>
            <a:cxnSpLocks noChangeShapeType="1"/>
            <a:stCxn id="41988" idx="5"/>
            <a:endCxn id="41994" idx="1"/>
          </p:cNvCxnSpPr>
          <p:nvPr/>
        </p:nvCxnSpPr>
        <p:spPr bwMode="auto">
          <a:xfrm>
            <a:off x="5102225" y="2962275"/>
            <a:ext cx="61595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05" name="AutoShape 21">
            <a:extLst>
              <a:ext uri="{FF2B5EF4-FFF2-40B4-BE49-F238E27FC236}">
                <a16:creationId xmlns:a16="http://schemas.microsoft.com/office/drawing/2014/main" id="{E0E4DB86-F53B-114D-A7BF-D204A63CD044}"/>
              </a:ext>
            </a:extLst>
          </p:cNvPr>
          <p:cNvCxnSpPr>
            <a:cxnSpLocks noChangeShapeType="1"/>
            <a:stCxn id="41989" idx="3"/>
            <a:endCxn id="41994" idx="7"/>
          </p:cNvCxnSpPr>
          <p:nvPr/>
        </p:nvCxnSpPr>
        <p:spPr bwMode="auto">
          <a:xfrm flipH="1">
            <a:off x="6473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06" name="AutoShape 22">
            <a:extLst>
              <a:ext uri="{FF2B5EF4-FFF2-40B4-BE49-F238E27FC236}">
                <a16:creationId xmlns:a16="http://schemas.microsoft.com/office/drawing/2014/main" id="{F9D7E70E-6E6D-5141-957E-E3FF39C89FFF}"/>
              </a:ext>
            </a:extLst>
          </p:cNvPr>
          <p:cNvCxnSpPr>
            <a:cxnSpLocks noChangeShapeType="1"/>
            <a:stCxn id="41989" idx="4"/>
            <a:endCxn id="41990" idx="0"/>
          </p:cNvCxnSpPr>
          <p:nvPr/>
        </p:nvCxnSpPr>
        <p:spPr bwMode="auto">
          <a:xfrm>
            <a:off x="7391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07" name="AutoShape 23">
            <a:extLst>
              <a:ext uri="{FF2B5EF4-FFF2-40B4-BE49-F238E27FC236}">
                <a16:creationId xmlns:a16="http://schemas.microsoft.com/office/drawing/2014/main" id="{C6793E85-335C-1649-90AB-74DF8A1EAB34}"/>
              </a:ext>
            </a:extLst>
          </p:cNvPr>
          <p:cNvCxnSpPr>
            <a:cxnSpLocks noChangeShapeType="1"/>
            <a:stCxn id="41990" idx="2"/>
            <a:endCxn id="41991" idx="6"/>
          </p:cNvCxnSpPr>
          <p:nvPr/>
        </p:nvCxnSpPr>
        <p:spPr bwMode="auto">
          <a:xfrm flipH="1">
            <a:off x="5272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08" name="AutoShape 24">
            <a:extLst>
              <a:ext uri="{FF2B5EF4-FFF2-40B4-BE49-F238E27FC236}">
                <a16:creationId xmlns:a16="http://schemas.microsoft.com/office/drawing/2014/main" id="{70894431-234D-8E4A-B387-D28137DB1B13}"/>
              </a:ext>
            </a:extLst>
          </p:cNvPr>
          <p:cNvCxnSpPr>
            <a:cxnSpLocks noChangeShapeType="1"/>
            <a:stCxn id="41994" idx="3"/>
            <a:endCxn id="41991" idx="7"/>
          </p:cNvCxnSpPr>
          <p:nvPr/>
        </p:nvCxnSpPr>
        <p:spPr bwMode="auto">
          <a:xfrm flipH="1">
            <a:off x="5102225" y="4105275"/>
            <a:ext cx="615950" cy="704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009" name="Line 25">
            <a:extLst>
              <a:ext uri="{FF2B5EF4-FFF2-40B4-BE49-F238E27FC236}">
                <a16:creationId xmlns:a16="http://schemas.microsoft.com/office/drawing/2014/main" id="{F3717FCE-2E77-F744-A095-1B4CF5D972F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133600"/>
            <a:ext cx="1066800" cy="3810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10" name="Text Box 26">
            <a:extLst>
              <a:ext uri="{FF2B5EF4-FFF2-40B4-BE49-F238E27FC236}">
                <a16:creationId xmlns:a16="http://schemas.microsoft.com/office/drawing/2014/main" id="{33F51006-CBFD-A54E-A80B-BF5FB261D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447800"/>
            <a:ext cx="8747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accent1"/>
                </a:solidFill>
              </a:rPr>
              <a:t>source</a:t>
            </a:r>
            <a:br>
              <a:rPr lang="en-US" altLang="en-US" sz="2000" b="1">
                <a:solidFill>
                  <a:schemeClr val="accent1"/>
                </a:solidFill>
              </a:rPr>
            </a:br>
            <a:r>
              <a:rPr lang="en-US" altLang="en-US" sz="2000" b="1">
                <a:solidFill>
                  <a:schemeClr val="accent1"/>
                </a:solidFill>
              </a:rPr>
              <a:t>vertex</a:t>
            </a:r>
          </a:p>
        </p:txBody>
      </p:sp>
      <p:sp>
        <p:nvSpPr>
          <p:cNvPr id="42011" name="Oval 27">
            <a:extLst>
              <a:ext uri="{FF2B5EF4-FFF2-40B4-BE49-F238E27FC236}">
                <a16:creationId xmlns:a16="http://schemas.microsoft.com/office/drawing/2014/main" id="{5611BD47-078D-FB47-B6E9-D58FFC544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1066800" cy="6858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/>
              <a:t>d      f</a:t>
            </a:r>
          </a:p>
        </p:txBody>
      </p:sp>
    </p:spTree>
    <p:extLst>
      <p:ext uri="{BB962C8B-B14F-4D97-AF65-F5344CB8AC3E}">
        <p14:creationId xmlns:p14="http://schemas.microsoft.com/office/powerpoint/2010/main" val="34862325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B524F132-B85A-D442-9D53-2B70B04D52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DFS Example</a:t>
            </a:r>
          </a:p>
        </p:txBody>
      </p:sp>
      <p:sp>
        <p:nvSpPr>
          <p:cNvPr id="43011" name="Oval 3">
            <a:extLst>
              <a:ext uri="{FF2B5EF4-FFF2-40B4-BE49-F238E27FC236}">
                <a16:creationId xmlns:a16="http://schemas.microsoft.com/office/drawing/2014/main" id="{92ED1F58-D7A5-6445-AEA7-BD98886E2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362200"/>
            <a:ext cx="1066800" cy="6858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1 |  </a:t>
            </a:r>
          </a:p>
        </p:txBody>
      </p:sp>
      <p:sp>
        <p:nvSpPr>
          <p:cNvPr id="43012" name="Oval 4">
            <a:extLst>
              <a:ext uri="{FF2B5EF4-FFF2-40B4-BE49-F238E27FC236}">
                <a16:creationId xmlns:a16="http://schemas.microsoft.com/office/drawing/2014/main" id="{FEC5864E-5D86-424F-8205-E74D4DC119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3622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sp>
        <p:nvSpPr>
          <p:cNvPr id="43013" name="Oval 5">
            <a:extLst>
              <a:ext uri="{FF2B5EF4-FFF2-40B4-BE49-F238E27FC236}">
                <a16:creationId xmlns:a16="http://schemas.microsoft.com/office/drawing/2014/main" id="{3258ECBE-9920-1248-A4BF-1907284DC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622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sp>
        <p:nvSpPr>
          <p:cNvPr id="43014" name="Oval 6">
            <a:extLst>
              <a:ext uri="{FF2B5EF4-FFF2-40B4-BE49-F238E27FC236}">
                <a16:creationId xmlns:a16="http://schemas.microsoft.com/office/drawing/2014/main" id="{83C950FE-5C70-4848-B273-FA3A9BC8C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7244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sp>
        <p:nvSpPr>
          <p:cNvPr id="43015" name="Oval 7">
            <a:extLst>
              <a:ext uri="{FF2B5EF4-FFF2-40B4-BE49-F238E27FC236}">
                <a16:creationId xmlns:a16="http://schemas.microsoft.com/office/drawing/2014/main" id="{23C4974A-A22A-104D-A28F-A2B3D2013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7244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| </a:t>
            </a:r>
          </a:p>
        </p:txBody>
      </p:sp>
      <p:sp>
        <p:nvSpPr>
          <p:cNvPr id="43016" name="Oval 8">
            <a:extLst>
              <a:ext uri="{FF2B5EF4-FFF2-40B4-BE49-F238E27FC236}">
                <a16:creationId xmlns:a16="http://schemas.microsoft.com/office/drawing/2014/main" id="{AEA1B6CB-0C3C-1740-9B35-D4D1CC27D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724400"/>
            <a:ext cx="1066800" cy="6858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 dirty="0">
                <a:solidFill>
                  <a:schemeClr val="accent1"/>
                </a:solidFill>
                <a:latin typeface="Courier New" panose="02070309020205020404" pitchFamily="49" charset="0"/>
              </a:rPr>
              <a:t>3 |  </a:t>
            </a:r>
          </a:p>
        </p:txBody>
      </p:sp>
      <p:sp>
        <p:nvSpPr>
          <p:cNvPr id="43017" name="Oval 9">
            <a:extLst>
              <a:ext uri="{FF2B5EF4-FFF2-40B4-BE49-F238E27FC236}">
                <a16:creationId xmlns:a16="http://schemas.microsoft.com/office/drawing/2014/main" id="{BEAC60BF-BDE4-F84E-B38A-465E498DE1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05200"/>
            <a:ext cx="1066800" cy="6858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2 |  </a:t>
            </a:r>
          </a:p>
        </p:txBody>
      </p:sp>
      <p:sp>
        <p:nvSpPr>
          <p:cNvPr id="43018" name="Oval 10">
            <a:extLst>
              <a:ext uri="{FF2B5EF4-FFF2-40B4-BE49-F238E27FC236}">
                <a16:creationId xmlns:a16="http://schemas.microsoft.com/office/drawing/2014/main" id="{B1B76554-0EE5-CD42-81EB-9459D3FC6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5052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cxnSp>
        <p:nvCxnSpPr>
          <p:cNvPr id="43019" name="AutoShape 11">
            <a:extLst>
              <a:ext uri="{FF2B5EF4-FFF2-40B4-BE49-F238E27FC236}">
                <a16:creationId xmlns:a16="http://schemas.microsoft.com/office/drawing/2014/main" id="{098B95F6-924C-4641-B1F5-22D9F963D62C}"/>
              </a:ext>
            </a:extLst>
          </p:cNvPr>
          <p:cNvCxnSpPr>
            <a:cxnSpLocks noChangeShapeType="1"/>
            <a:stCxn id="43011" idx="3"/>
            <a:endCxn id="43017" idx="7"/>
          </p:cNvCxnSpPr>
          <p:nvPr/>
        </p:nvCxnSpPr>
        <p:spPr bwMode="auto">
          <a:xfrm flipH="1">
            <a:off x="1139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0" name="AutoShape 12">
            <a:extLst>
              <a:ext uri="{FF2B5EF4-FFF2-40B4-BE49-F238E27FC236}">
                <a16:creationId xmlns:a16="http://schemas.microsoft.com/office/drawing/2014/main" id="{213C3E89-5216-A448-A811-ED8697429524}"/>
              </a:ext>
            </a:extLst>
          </p:cNvPr>
          <p:cNvCxnSpPr>
            <a:cxnSpLocks noChangeShapeType="1"/>
            <a:stCxn id="43017" idx="5"/>
            <a:endCxn id="43016" idx="1"/>
          </p:cNvCxnSpPr>
          <p:nvPr/>
        </p:nvCxnSpPr>
        <p:spPr bwMode="auto">
          <a:xfrm>
            <a:off x="1139825" y="4105275"/>
            <a:ext cx="539750" cy="7048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1" name="AutoShape 13">
            <a:extLst>
              <a:ext uri="{FF2B5EF4-FFF2-40B4-BE49-F238E27FC236}">
                <a16:creationId xmlns:a16="http://schemas.microsoft.com/office/drawing/2014/main" id="{86C9F6DE-5BB4-1F4A-A7D8-687C802C703B}"/>
              </a:ext>
            </a:extLst>
          </p:cNvPr>
          <p:cNvCxnSpPr>
            <a:cxnSpLocks noChangeShapeType="1"/>
            <a:stCxn id="43017" idx="6"/>
            <a:endCxn id="43015" idx="1"/>
          </p:cNvCxnSpPr>
          <p:nvPr/>
        </p:nvCxnSpPr>
        <p:spPr bwMode="auto">
          <a:xfrm>
            <a:off x="1309688" y="3848100"/>
            <a:ext cx="3036887" cy="962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2" name="AutoShape 14">
            <a:extLst>
              <a:ext uri="{FF2B5EF4-FFF2-40B4-BE49-F238E27FC236}">
                <a16:creationId xmlns:a16="http://schemas.microsoft.com/office/drawing/2014/main" id="{03927FE6-C94F-6F41-93BF-9A767D5F4048}"/>
              </a:ext>
            </a:extLst>
          </p:cNvPr>
          <p:cNvCxnSpPr>
            <a:cxnSpLocks noChangeShapeType="1"/>
            <a:stCxn id="43015" idx="2"/>
            <a:endCxn id="43016" idx="6"/>
          </p:cNvCxnSpPr>
          <p:nvPr/>
        </p:nvCxnSpPr>
        <p:spPr bwMode="auto">
          <a:xfrm flipH="1">
            <a:off x="2605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3" name="AutoShape 15">
            <a:extLst>
              <a:ext uri="{FF2B5EF4-FFF2-40B4-BE49-F238E27FC236}">
                <a16:creationId xmlns:a16="http://schemas.microsoft.com/office/drawing/2014/main" id="{7E5CBB9B-8622-3843-A2B2-1492545E9083}"/>
              </a:ext>
            </a:extLst>
          </p:cNvPr>
          <p:cNvCxnSpPr>
            <a:cxnSpLocks noChangeShapeType="1"/>
            <a:stCxn id="43016" idx="0"/>
            <a:endCxn id="43011" idx="4"/>
          </p:cNvCxnSpPr>
          <p:nvPr/>
        </p:nvCxnSpPr>
        <p:spPr bwMode="auto">
          <a:xfrm flipV="1">
            <a:off x="2057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4" name="AutoShape 16">
            <a:extLst>
              <a:ext uri="{FF2B5EF4-FFF2-40B4-BE49-F238E27FC236}">
                <a16:creationId xmlns:a16="http://schemas.microsoft.com/office/drawing/2014/main" id="{B4508AE8-66B1-DD4A-96C6-1D75F8B820CD}"/>
              </a:ext>
            </a:extLst>
          </p:cNvPr>
          <p:cNvCxnSpPr>
            <a:cxnSpLocks noChangeShapeType="1"/>
            <a:stCxn id="43011" idx="5"/>
            <a:endCxn id="43015" idx="1"/>
          </p:cNvCxnSpPr>
          <p:nvPr/>
        </p:nvCxnSpPr>
        <p:spPr bwMode="auto">
          <a:xfrm>
            <a:off x="2435225" y="2962275"/>
            <a:ext cx="1911350" cy="1847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5" name="AutoShape 17">
            <a:extLst>
              <a:ext uri="{FF2B5EF4-FFF2-40B4-BE49-F238E27FC236}">
                <a16:creationId xmlns:a16="http://schemas.microsoft.com/office/drawing/2014/main" id="{34AE0544-B367-E240-8A31-DA9445DA8522}"/>
              </a:ext>
            </a:extLst>
          </p:cNvPr>
          <p:cNvCxnSpPr>
            <a:cxnSpLocks noChangeShapeType="1"/>
            <a:stCxn id="43012" idx="4"/>
            <a:endCxn id="43015" idx="0"/>
          </p:cNvCxnSpPr>
          <p:nvPr/>
        </p:nvCxnSpPr>
        <p:spPr bwMode="auto">
          <a:xfrm>
            <a:off x="4724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6" name="AutoShape 18">
            <a:extLst>
              <a:ext uri="{FF2B5EF4-FFF2-40B4-BE49-F238E27FC236}">
                <a16:creationId xmlns:a16="http://schemas.microsoft.com/office/drawing/2014/main" id="{5E5D688F-2A21-1D45-865A-3D746EDCAD58}"/>
              </a:ext>
            </a:extLst>
          </p:cNvPr>
          <p:cNvCxnSpPr>
            <a:cxnSpLocks noChangeShapeType="1"/>
            <a:stCxn id="43011" idx="6"/>
            <a:endCxn id="43012" idx="2"/>
          </p:cNvCxnSpPr>
          <p:nvPr/>
        </p:nvCxnSpPr>
        <p:spPr bwMode="auto">
          <a:xfrm>
            <a:off x="2605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7" name="AutoShape 19">
            <a:extLst>
              <a:ext uri="{FF2B5EF4-FFF2-40B4-BE49-F238E27FC236}">
                <a16:creationId xmlns:a16="http://schemas.microsoft.com/office/drawing/2014/main" id="{3BB710A5-B226-8248-B93F-0FBC5C657AB0}"/>
              </a:ext>
            </a:extLst>
          </p:cNvPr>
          <p:cNvCxnSpPr>
            <a:cxnSpLocks noChangeShapeType="1"/>
            <a:stCxn id="43013" idx="2"/>
            <a:endCxn id="43012" idx="6"/>
          </p:cNvCxnSpPr>
          <p:nvPr/>
        </p:nvCxnSpPr>
        <p:spPr bwMode="auto">
          <a:xfrm flipH="1">
            <a:off x="5272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8" name="AutoShape 20">
            <a:extLst>
              <a:ext uri="{FF2B5EF4-FFF2-40B4-BE49-F238E27FC236}">
                <a16:creationId xmlns:a16="http://schemas.microsoft.com/office/drawing/2014/main" id="{D8BC8F2A-DEF5-C543-ADE2-115C406B6C97}"/>
              </a:ext>
            </a:extLst>
          </p:cNvPr>
          <p:cNvCxnSpPr>
            <a:cxnSpLocks noChangeShapeType="1"/>
            <a:stCxn id="43012" idx="5"/>
            <a:endCxn id="43018" idx="1"/>
          </p:cNvCxnSpPr>
          <p:nvPr/>
        </p:nvCxnSpPr>
        <p:spPr bwMode="auto">
          <a:xfrm>
            <a:off x="5102225" y="2962275"/>
            <a:ext cx="61595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9" name="AutoShape 21">
            <a:extLst>
              <a:ext uri="{FF2B5EF4-FFF2-40B4-BE49-F238E27FC236}">
                <a16:creationId xmlns:a16="http://schemas.microsoft.com/office/drawing/2014/main" id="{23B8188E-D624-8542-820C-8AF832296286}"/>
              </a:ext>
            </a:extLst>
          </p:cNvPr>
          <p:cNvCxnSpPr>
            <a:cxnSpLocks noChangeShapeType="1"/>
            <a:stCxn id="43013" idx="3"/>
            <a:endCxn id="43018" idx="7"/>
          </p:cNvCxnSpPr>
          <p:nvPr/>
        </p:nvCxnSpPr>
        <p:spPr bwMode="auto">
          <a:xfrm flipH="1">
            <a:off x="6473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30" name="AutoShape 22">
            <a:extLst>
              <a:ext uri="{FF2B5EF4-FFF2-40B4-BE49-F238E27FC236}">
                <a16:creationId xmlns:a16="http://schemas.microsoft.com/office/drawing/2014/main" id="{82372E86-A6E4-EA4C-98DE-D050A0A7CA1B}"/>
              </a:ext>
            </a:extLst>
          </p:cNvPr>
          <p:cNvCxnSpPr>
            <a:cxnSpLocks noChangeShapeType="1"/>
            <a:stCxn id="43013" idx="4"/>
            <a:endCxn id="43014" idx="0"/>
          </p:cNvCxnSpPr>
          <p:nvPr/>
        </p:nvCxnSpPr>
        <p:spPr bwMode="auto">
          <a:xfrm>
            <a:off x="7391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31" name="AutoShape 23">
            <a:extLst>
              <a:ext uri="{FF2B5EF4-FFF2-40B4-BE49-F238E27FC236}">
                <a16:creationId xmlns:a16="http://schemas.microsoft.com/office/drawing/2014/main" id="{AAD9F582-64E5-A546-9F59-18D0A52A943A}"/>
              </a:ext>
            </a:extLst>
          </p:cNvPr>
          <p:cNvCxnSpPr>
            <a:cxnSpLocks noChangeShapeType="1"/>
            <a:stCxn id="43014" idx="2"/>
            <a:endCxn id="43015" idx="6"/>
          </p:cNvCxnSpPr>
          <p:nvPr/>
        </p:nvCxnSpPr>
        <p:spPr bwMode="auto">
          <a:xfrm flipH="1">
            <a:off x="5272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32" name="AutoShape 24">
            <a:extLst>
              <a:ext uri="{FF2B5EF4-FFF2-40B4-BE49-F238E27FC236}">
                <a16:creationId xmlns:a16="http://schemas.microsoft.com/office/drawing/2014/main" id="{8F7EA40A-6556-7944-B3A8-AF7C33861831}"/>
              </a:ext>
            </a:extLst>
          </p:cNvPr>
          <p:cNvCxnSpPr>
            <a:cxnSpLocks noChangeShapeType="1"/>
            <a:stCxn id="43018" idx="3"/>
            <a:endCxn id="43015" idx="7"/>
          </p:cNvCxnSpPr>
          <p:nvPr/>
        </p:nvCxnSpPr>
        <p:spPr bwMode="auto">
          <a:xfrm flipH="1">
            <a:off x="5102225" y="4105275"/>
            <a:ext cx="615950" cy="704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33" name="Line 25">
            <a:extLst>
              <a:ext uri="{FF2B5EF4-FFF2-40B4-BE49-F238E27FC236}">
                <a16:creationId xmlns:a16="http://schemas.microsoft.com/office/drawing/2014/main" id="{AFA3D713-F25C-3C4C-BECD-BA3FDA0D0DC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133600"/>
            <a:ext cx="1066800" cy="3810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34" name="Text Box 26">
            <a:extLst>
              <a:ext uri="{FF2B5EF4-FFF2-40B4-BE49-F238E27FC236}">
                <a16:creationId xmlns:a16="http://schemas.microsoft.com/office/drawing/2014/main" id="{8AEDBCFD-0DAD-9B43-AD07-0C2968F99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447800"/>
            <a:ext cx="8747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accent1"/>
                </a:solidFill>
              </a:rPr>
              <a:t>source</a:t>
            </a:r>
            <a:br>
              <a:rPr lang="en-US" altLang="en-US" sz="2000" b="1">
                <a:solidFill>
                  <a:schemeClr val="accent1"/>
                </a:solidFill>
              </a:rPr>
            </a:br>
            <a:r>
              <a:rPr lang="en-US" altLang="en-US" sz="2000" b="1">
                <a:solidFill>
                  <a:schemeClr val="accent1"/>
                </a:solidFill>
              </a:rPr>
              <a:t>vertex</a:t>
            </a:r>
          </a:p>
        </p:txBody>
      </p:sp>
      <p:sp>
        <p:nvSpPr>
          <p:cNvPr id="43035" name="Oval 27">
            <a:extLst>
              <a:ext uri="{FF2B5EF4-FFF2-40B4-BE49-F238E27FC236}">
                <a16:creationId xmlns:a16="http://schemas.microsoft.com/office/drawing/2014/main" id="{F7A19E98-FF90-CA40-869F-7FD36D6B25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1066800" cy="6858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/>
              <a:t>d      f</a:t>
            </a:r>
          </a:p>
        </p:txBody>
      </p:sp>
    </p:spTree>
    <p:extLst>
      <p:ext uri="{BB962C8B-B14F-4D97-AF65-F5344CB8AC3E}">
        <p14:creationId xmlns:p14="http://schemas.microsoft.com/office/powerpoint/2010/main" val="31330897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77C117B0-5B2B-2C46-817A-CDA698F6F2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DFS Example</a:t>
            </a:r>
          </a:p>
        </p:txBody>
      </p:sp>
      <p:sp>
        <p:nvSpPr>
          <p:cNvPr id="44035" name="Oval 3">
            <a:extLst>
              <a:ext uri="{FF2B5EF4-FFF2-40B4-BE49-F238E27FC236}">
                <a16:creationId xmlns:a16="http://schemas.microsoft.com/office/drawing/2014/main" id="{DFE2B9C8-D498-9648-8C96-FF19A2A558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362200"/>
            <a:ext cx="1066800" cy="6858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1 |  </a:t>
            </a:r>
          </a:p>
        </p:txBody>
      </p:sp>
      <p:sp>
        <p:nvSpPr>
          <p:cNvPr id="44036" name="Oval 4">
            <a:extLst>
              <a:ext uri="{FF2B5EF4-FFF2-40B4-BE49-F238E27FC236}">
                <a16:creationId xmlns:a16="http://schemas.microsoft.com/office/drawing/2014/main" id="{1427475D-BDFE-F44F-B503-C5AD6136A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3622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sp>
        <p:nvSpPr>
          <p:cNvPr id="44037" name="Oval 5">
            <a:extLst>
              <a:ext uri="{FF2B5EF4-FFF2-40B4-BE49-F238E27FC236}">
                <a16:creationId xmlns:a16="http://schemas.microsoft.com/office/drawing/2014/main" id="{B2534DFA-3AC5-4345-B590-3A60FADA0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622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sp>
        <p:nvSpPr>
          <p:cNvPr id="44038" name="Oval 6">
            <a:extLst>
              <a:ext uri="{FF2B5EF4-FFF2-40B4-BE49-F238E27FC236}">
                <a16:creationId xmlns:a16="http://schemas.microsoft.com/office/drawing/2014/main" id="{EE0A3208-60BB-F041-B508-5731E14E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7244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sp>
        <p:nvSpPr>
          <p:cNvPr id="44039" name="Oval 7">
            <a:extLst>
              <a:ext uri="{FF2B5EF4-FFF2-40B4-BE49-F238E27FC236}">
                <a16:creationId xmlns:a16="http://schemas.microsoft.com/office/drawing/2014/main" id="{1BC6DA73-A70E-CF49-B92D-DB87C80705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7244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| </a:t>
            </a:r>
          </a:p>
        </p:txBody>
      </p:sp>
      <p:sp>
        <p:nvSpPr>
          <p:cNvPr id="44040" name="Oval 8">
            <a:extLst>
              <a:ext uri="{FF2B5EF4-FFF2-40B4-BE49-F238E27FC236}">
                <a16:creationId xmlns:a16="http://schemas.microsoft.com/office/drawing/2014/main" id="{A572C487-31B9-7D4E-939C-48C1204D6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7244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 dirty="0">
                <a:solidFill>
                  <a:schemeClr val="bg1"/>
                </a:solidFill>
                <a:latin typeface="Courier New" panose="02070309020205020404" pitchFamily="49" charset="0"/>
              </a:rPr>
              <a:t>3 | 4</a:t>
            </a:r>
          </a:p>
        </p:txBody>
      </p:sp>
      <p:sp>
        <p:nvSpPr>
          <p:cNvPr id="44041" name="Oval 9">
            <a:extLst>
              <a:ext uri="{FF2B5EF4-FFF2-40B4-BE49-F238E27FC236}">
                <a16:creationId xmlns:a16="http://schemas.microsoft.com/office/drawing/2014/main" id="{2905E7CC-4DBE-2443-AE27-F67FE0A83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05200"/>
            <a:ext cx="1066800" cy="6858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 dirty="0">
                <a:solidFill>
                  <a:schemeClr val="accent1"/>
                </a:solidFill>
                <a:latin typeface="Courier New" panose="02070309020205020404" pitchFamily="49" charset="0"/>
              </a:rPr>
              <a:t>2 |  </a:t>
            </a:r>
          </a:p>
        </p:txBody>
      </p:sp>
      <p:sp>
        <p:nvSpPr>
          <p:cNvPr id="44042" name="Oval 10">
            <a:extLst>
              <a:ext uri="{FF2B5EF4-FFF2-40B4-BE49-F238E27FC236}">
                <a16:creationId xmlns:a16="http://schemas.microsoft.com/office/drawing/2014/main" id="{2A01F3A9-3505-EC49-95D5-4D88589111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5052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cxnSp>
        <p:nvCxnSpPr>
          <p:cNvPr id="44043" name="AutoShape 11">
            <a:extLst>
              <a:ext uri="{FF2B5EF4-FFF2-40B4-BE49-F238E27FC236}">
                <a16:creationId xmlns:a16="http://schemas.microsoft.com/office/drawing/2014/main" id="{8CFFB582-8BF5-C34C-9752-B1614806A9CA}"/>
              </a:ext>
            </a:extLst>
          </p:cNvPr>
          <p:cNvCxnSpPr>
            <a:cxnSpLocks noChangeShapeType="1"/>
            <a:stCxn id="44035" idx="3"/>
            <a:endCxn id="44041" idx="7"/>
          </p:cNvCxnSpPr>
          <p:nvPr/>
        </p:nvCxnSpPr>
        <p:spPr bwMode="auto">
          <a:xfrm flipH="1">
            <a:off x="1139171" y="2947567"/>
            <a:ext cx="541058" cy="658066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44" name="AutoShape 12">
            <a:extLst>
              <a:ext uri="{FF2B5EF4-FFF2-40B4-BE49-F238E27FC236}">
                <a16:creationId xmlns:a16="http://schemas.microsoft.com/office/drawing/2014/main" id="{FFED229D-B2C4-AC42-A3F9-7DC9881E8375}"/>
              </a:ext>
            </a:extLst>
          </p:cNvPr>
          <p:cNvCxnSpPr>
            <a:cxnSpLocks noChangeShapeType="1"/>
            <a:stCxn id="44041" idx="5"/>
            <a:endCxn id="44040" idx="1"/>
          </p:cNvCxnSpPr>
          <p:nvPr/>
        </p:nvCxnSpPr>
        <p:spPr bwMode="auto">
          <a:xfrm>
            <a:off x="1139171" y="4090567"/>
            <a:ext cx="541058" cy="734266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45" name="AutoShape 13">
            <a:extLst>
              <a:ext uri="{FF2B5EF4-FFF2-40B4-BE49-F238E27FC236}">
                <a16:creationId xmlns:a16="http://schemas.microsoft.com/office/drawing/2014/main" id="{F42C239A-D6EF-DC4A-AC71-602FB00E526C}"/>
              </a:ext>
            </a:extLst>
          </p:cNvPr>
          <p:cNvCxnSpPr>
            <a:cxnSpLocks noChangeShapeType="1"/>
            <a:stCxn id="44041" idx="6"/>
            <a:endCxn id="44039" idx="1"/>
          </p:cNvCxnSpPr>
          <p:nvPr/>
        </p:nvCxnSpPr>
        <p:spPr bwMode="auto">
          <a:xfrm>
            <a:off x="1295400" y="3848100"/>
            <a:ext cx="3051829" cy="97673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46" name="AutoShape 14">
            <a:extLst>
              <a:ext uri="{FF2B5EF4-FFF2-40B4-BE49-F238E27FC236}">
                <a16:creationId xmlns:a16="http://schemas.microsoft.com/office/drawing/2014/main" id="{FC86F7E4-16D0-DF4D-987E-6063466E0B52}"/>
              </a:ext>
            </a:extLst>
          </p:cNvPr>
          <p:cNvCxnSpPr>
            <a:cxnSpLocks noChangeShapeType="1"/>
            <a:stCxn id="44039" idx="2"/>
            <a:endCxn id="44040" idx="6"/>
          </p:cNvCxnSpPr>
          <p:nvPr/>
        </p:nvCxnSpPr>
        <p:spPr bwMode="auto">
          <a:xfrm flipH="1">
            <a:off x="2605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47" name="AutoShape 15">
            <a:extLst>
              <a:ext uri="{FF2B5EF4-FFF2-40B4-BE49-F238E27FC236}">
                <a16:creationId xmlns:a16="http://schemas.microsoft.com/office/drawing/2014/main" id="{A58C8788-3127-F148-A894-48FCCC4B4815}"/>
              </a:ext>
            </a:extLst>
          </p:cNvPr>
          <p:cNvCxnSpPr>
            <a:cxnSpLocks noChangeShapeType="1"/>
            <a:stCxn id="44040" idx="0"/>
            <a:endCxn id="44035" idx="4"/>
          </p:cNvCxnSpPr>
          <p:nvPr/>
        </p:nvCxnSpPr>
        <p:spPr bwMode="auto">
          <a:xfrm flipV="1">
            <a:off x="2057400" y="3048000"/>
            <a:ext cx="0" cy="16764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48" name="AutoShape 16">
            <a:extLst>
              <a:ext uri="{FF2B5EF4-FFF2-40B4-BE49-F238E27FC236}">
                <a16:creationId xmlns:a16="http://schemas.microsoft.com/office/drawing/2014/main" id="{F7747EFD-590D-4448-9C60-C5C4D354C65D}"/>
              </a:ext>
            </a:extLst>
          </p:cNvPr>
          <p:cNvCxnSpPr>
            <a:cxnSpLocks noChangeShapeType="1"/>
            <a:stCxn id="44035" idx="5"/>
            <a:endCxn id="44039" idx="1"/>
          </p:cNvCxnSpPr>
          <p:nvPr/>
        </p:nvCxnSpPr>
        <p:spPr bwMode="auto">
          <a:xfrm>
            <a:off x="2434571" y="2947567"/>
            <a:ext cx="1912658" cy="187726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49" name="AutoShape 17">
            <a:extLst>
              <a:ext uri="{FF2B5EF4-FFF2-40B4-BE49-F238E27FC236}">
                <a16:creationId xmlns:a16="http://schemas.microsoft.com/office/drawing/2014/main" id="{B3543E80-8F9A-0343-B489-2C87AC7E42A8}"/>
              </a:ext>
            </a:extLst>
          </p:cNvPr>
          <p:cNvCxnSpPr>
            <a:cxnSpLocks noChangeShapeType="1"/>
            <a:stCxn id="44036" idx="4"/>
            <a:endCxn id="44039" idx="0"/>
          </p:cNvCxnSpPr>
          <p:nvPr/>
        </p:nvCxnSpPr>
        <p:spPr bwMode="auto">
          <a:xfrm>
            <a:off x="4724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50" name="AutoShape 18">
            <a:extLst>
              <a:ext uri="{FF2B5EF4-FFF2-40B4-BE49-F238E27FC236}">
                <a16:creationId xmlns:a16="http://schemas.microsoft.com/office/drawing/2014/main" id="{CAF89262-1CE9-F647-96B1-082ACA1B71EA}"/>
              </a:ext>
            </a:extLst>
          </p:cNvPr>
          <p:cNvCxnSpPr>
            <a:cxnSpLocks noChangeShapeType="1"/>
            <a:stCxn id="44035" idx="6"/>
            <a:endCxn id="44036" idx="2"/>
          </p:cNvCxnSpPr>
          <p:nvPr/>
        </p:nvCxnSpPr>
        <p:spPr bwMode="auto">
          <a:xfrm>
            <a:off x="2590800" y="2705100"/>
            <a:ext cx="16002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51" name="AutoShape 19">
            <a:extLst>
              <a:ext uri="{FF2B5EF4-FFF2-40B4-BE49-F238E27FC236}">
                <a16:creationId xmlns:a16="http://schemas.microsoft.com/office/drawing/2014/main" id="{F7AADCE5-8718-5C4B-9D51-2AA6AAEC84A9}"/>
              </a:ext>
            </a:extLst>
          </p:cNvPr>
          <p:cNvCxnSpPr>
            <a:cxnSpLocks noChangeShapeType="1"/>
            <a:stCxn id="44037" idx="2"/>
            <a:endCxn id="44036" idx="6"/>
          </p:cNvCxnSpPr>
          <p:nvPr/>
        </p:nvCxnSpPr>
        <p:spPr bwMode="auto">
          <a:xfrm flipH="1">
            <a:off x="5272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52" name="AutoShape 20">
            <a:extLst>
              <a:ext uri="{FF2B5EF4-FFF2-40B4-BE49-F238E27FC236}">
                <a16:creationId xmlns:a16="http://schemas.microsoft.com/office/drawing/2014/main" id="{6D2A9A60-0EB4-3244-8C1E-B98893085B45}"/>
              </a:ext>
            </a:extLst>
          </p:cNvPr>
          <p:cNvCxnSpPr>
            <a:cxnSpLocks noChangeShapeType="1"/>
            <a:stCxn id="44036" idx="5"/>
            <a:endCxn id="44042" idx="1"/>
          </p:cNvCxnSpPr>
          <p:nvPr/>
        </p:nvCxnSpPr>
        <p:spPr bwMode="auto">
          <a:xfrm>
            <a:off x="5102225" y="2962275"/>
            <a:ext cx="61595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53" name="AutoShape 21">
            <a:extLst>
              <a:ext uri="{FF2B5EF4-FFF2-40B4-BE49-F238E27FC236}">
                <a16:creationId xmlns:a16="http://schemas.microsoft.com/office/drawing/2014/main" id="{89439285-102F-094D-9227-883FE7F29E64}"/>
              </a:ext>
            </a:extLst>
          </p:cNvPr>
          <p:cNvCxnSpPr>
            <a:cxnSpLocks noChangeShapeType="1"/>
            <a:stCxn id="44037" idx="3"/>
            <a:endCxn id="44042" idx="7"/>
          </p:cNvCxnSpPr>
          <p:nvPr/>
        </p:nvCxnSpPr>
        <p:spPr bwMode="auto">
          <a:xfrm flipH="1">
            <a:off x="6473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54" name="AutoShape 22">
            <a:extLst>
              <a:ext uri="{FF2B5EF4-FFF2-40B4-BE49-F238E27FC236}">
                <a16:creationId xmlns:a16="http://schemas.microsoft.com/office/drawing/2014/main" id="{59C38C12-B04C-9047-B524-BB1C0BED3B05}"/>
              </a:ext>
            </a:extLst>
          </p:cNvPr>
          <p:cNvCxnSpPr>
            <a:cxnSpLocks noChangeShapeType="1"/>
            <a:stCxn id="44037" idx="4"/>
            <a:endCxn id="44038" idx="0"/>
          </p:cNvCxnSpPr>
          <p:nvPr/>
        </p:nvCxnSpPr>
        <p:spPr bwMode="auto">
          <a:xfrm>
            <a:off x="7391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55" name="AutoShape 23">
            <a:extLst>
              <a:ext uri="{FF2B5EF4-FFF2-40B4-BE49-F238E27FC236}">
                <a16:creationId xmlns:a16="http://schemas.microsoft.com/office/drawing/2014/main" id="{D70246E5-B8F5-4745-9D90-988B1E0EA64D}"/>
              </a:ext>
            </a:extLst>
          </p:cNvPr>
          <p:cNvCxnSpPr>
            <a:cxnSpLocks noChangeShapeType="1"/>
            <a:stCxn id="44038" idx="2"/>
            <a:endCxn id="44039" idx="6"/>
          </p:cNvCxnSpPr>
          <p:nvPr/>
        </p:nvCxnSpPr>
        <p:spPr bwMode="auto">
          <a:xfrm flipH="1">
            <a:off x="5272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56" name="AutoShape 24">
            <a:extLst>
              <a:ext uri="{FF2B5EF4-FFF2-40B4-BE49-F238E27FC236}">
                <a16:creationId xmlns:a16="http://schemas.microsoft.com/office/drawing/2014/main" id="{C2685A20-ABFB-F844-B594-DFFB57205FA1}"/>
              </a:ext>
            </a:extLst>
          </p:cNvPr>
          <p:cNvCxnSpPr>
            <a:cxnSpLocks noChangeShapeType="1"/>
            <a:stCxn id="44042" idx="3"/>
            <a:endCxn id="44039" idx="7"/>
          </p:cNvCxnSpPr>
          <p:nvPr/>
        </p:nvCxnSpPr>
        <p:spPr bwMode="auto">
          <a:xfrm flipH="1">
            <a:off x="5102225" y="4105275"/>
            <a:ext cx="615950" cy="704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57" name="Line 25">
            <a:extLst>
              <a:ext uri="{FF2B5EF4-FFF2-40B4-BE49-F238E27FC236}">
                <a16:creationId xmlns:a16="http://schemas.microsoft.com/office/drawing/2014/main" id="{2654AE8D-5652-B64D-AC67-E3DE842EBFB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133600"/>
            <a:ext cx="1066800" cy="3810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8" name="Text Box 26">
            <a:extLst>
              <a:ext uri="{FF2B5EF4-FFF2-40B4-BE49-F238E27FC236}">
                <a16:creationId xmlns:a16="http://schemas.microsoft.com/office/drawing/2014/main" id="{5AC7E412-0960-4543-A5E0-218837B58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447800"/>
            <a:ext cx="8747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accent1"/>
                </a:solidFill>
              </a:rPr>
              <a:t>source</a:t>
            </a:r>
            <a:br>
              <a:rPr lang="en-US" altLang="en-US" sz="2000" b="1">
                <a:solidFill>
                  <a:schemeClr val="accent1"/>
                </a:solidFill>
              </a:rPr>
            </a:br>
            <a:r>
              <a:rPr lang="en-US" altLang="en-US" sz="2000" b="1">
                <a:solidFill>
                  <a:schemeClr val="accent1"/>
                </a:solidFill>
              </a:rPr>
              <a:t>vertex</a:t>
            </a:r>
          </a:p>
        </p:txBody>
      </p:sp>
      <p:sp>
        <p:nvSpPr>
          <p:cNvPr id="44059" name="Oval 27">
            <a:extLst>
              <a:ext uri="{FF2B5EF4-FFF2-40B4-BE49-F238E27FC236}">
                <a16:creationId xmlns:a16="http://schemas.microsoft.com/office/drawing/2014/main" id="{CC0BF0AF-2D9D-3A4F-AD97-CE25B148CF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1066800" cy="6858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/>
              <a:t>d      f</a:t>
            </a:r>
          </a:p>
        </p:txBody>
      </p:sp>
    </p:spTree>
    <p:extLst>
      <p:ext uri="{BB962C8B-B14F-4D97-AF65-F5344CB8AC3E}">
        <p14:creationId xmlns:p14="http://schemas.microsoft.com/office/powerpoint/2010/main" val="298981937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A8A3DDE4-7E71-1E44-BFE8-270520E293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DFS Example</a:t>
            </a:r>
          </a:p>
        </p:txBody>
      </p:sp>
      <p:sp>
        <p:nvSpPr>
          <p:cNvPr id="45059" name="Oval 3">
            <a:extLst>
              <a:ext uri="{FF2B5EF4-FFF2-40B4-BE49-F238E27FC236}">
                <a16:creationId xmlns:a16="http://schemas.microsoft.com/office/drawing/2014/main" id="{97ECF725-FF68-8A4B-B94F-A498A064A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362200"/>
            <a:ext cx="1066800" cy="6858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1 |  </a:t>
            </a:r>
          </a:p>
        </p:txBody>
      </p:sp>
      <p:sp>
        <p:nvSpPr>
          <p:cNvPr id="45060" name="Oval 4">
            <a:extLst>
              <a:ext uri="{FF2B5EF4-FFF2-40B4-BE49-F238E27FC236}">
                <a16:creationId xmlns:a16="http://schemas.microsoft.com/office/drawing/2014/main" id="{5C651932-AC83-AB48-9369-E710C3144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3622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sp>
        <p:nvSpPr>
          <p:cNvPr id="45061" name="Oval 5">
            <a:extLst>
              <a:ext uri="{FF2B5EF4-FFF2-40B4-BE49-F238E27FC236}">
                <a16:creationId xmlns:a16="http://schemas.microsoft.com/office/drawing/2014/main" id="{90BE5A1C-AC26-2149-B1F3-0B3B852B88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622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sp>
        <p:nvSpPr>
          <p:cNvPr id="45062" name="Oval 6">
            <a:extLst>
              <a:ext uri="{FF2B5EF4-FFF2-40B4-BE49-F238E27FC236}">
                <a16:creationId xmlns:a16="http://schemas.microsoft.com/office/drawing/2014/main" id="{9FC1C7F6-4FE9-B640-BA0A-5B4280BC2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7244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sp>
        <p:nvSpPr>
          <p:cNvPr id="45063" name="Oval 7">
            <a:extLst>
              <a:ext uri="{FF2B5EF4-FFF2-40B4-BE49-F238E27FC236}">
                <a16:creationId xmlns:a16="http://schemas.microsoft.com/office/drawing/2014/main" id="{525744C4-6D4C-0643-85E7-8B6725FFFB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724400"/>
            <a:ext cx="1066800" cy="6858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5 |  </a:t>
            </a:r>
          </a:p>
        </p:txBody>
      </p:sp>
      <p:sp>
        <p:nvSpPr>
          <p:cNvPr id="45064" name="Oval 8">
            <a:extLst>
              <a:ext uri="{FF2B5EF4-FFF2-40B4-BE49-F238E27FC236}">
                <a16:creationId xmlns:a16="http://schemas.microsoft.com/office/drawing/2014/main" id="{E36922E2-525D-8F49-98CA-3E2BB06D0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7244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3 | 4</a:t>
            </a:r>
          </a:p>
        </p:txBody>
      </p:sp>
      <p:sp>
        <p:nvSpPr>
          <p:cNvPr id="45065" name="Oval 9">
            <a:extLst>
              <a:ext uri="{FF2B5EF4-FFF2-40B4-BE49-F238E27FC236}">
                <a16:creationId xmlns:a16="http://schemas.microsoft.com/office/drawing/2014/main" id="{A2B9675B-9D15-B846-A90D-B769F25E3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05200"/>
            <a:ext cx="1066800" cy="6858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2 |  </a:t>
            </a:r>
          </a:p>
        </p:txBody>
      </p:sp>
      <p:sp>
        <p:nvSpPr>
          <p:cNvPr id="45066" name="Oval 10">
            <a:extLst>
              <a:ext uri="{FF2B5EF4-FFF2-40B4-BE49-F238E27FC236}">
                <a16:creationId xmlns:a16="http://schemas.microsoft.com/office/drawing/2014/main" id="{358B4CE6-33CD-1749-89F8-1FF32BDE11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5052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cxnSp>
        <p:nvCxnSpPr>
          <p:cNvPr id="45067" name="AutoShape 11">
            <a:extLst>
              <a:ext uri="{FF2B5EF4-FFF2-40B4-BE49-F238E27FC236}">
                <a16:creationId xmlns:a16="http://schemas.microsoft.com/office/drawing/2014/main" id="{0C6BE0D9-0C01-7342-9879-62EE6F0B650C}"/>
              </a:ext>
            </a:extLst>
          </p:cNvPr>
          <p:cNvCxnSpPr>
            <a:cxnSpLocks noChangeShapeType="1"/>
            <a:stCxn id="45059" idx="3"/>
            <a:endCxn id="45065" idx="7"/>
          </p:cNvCxnSpPr>
          <p:nvPr/>
        </p:nvCxnSpPr>
        <p:spPr bwMode="auto">
          <a:xfrm flipH="1">
            <a:off x="1139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68" name="AutoShape 12">
            <a:extLst>
              <a:ext uri="{FF2B5EF4-FFF2-40B4-BE49-F238E27FC236}">
                <a16:creationId xmlns:a16="http://schemas.microsoft.com/office/drawing/2014/main" id="{1468F5DD-A1D0-5C40-8E52-DD2013694002}"/>
              </a:ext>
            </a:extLst>
          </p:cNvPr>
          <p:cNvCxnSpPr>
            <a:cxnSpLocks noChangeShapeType="1"/>
            <a:stCxn id="45065" idx="5"/>
            <a:endCxn id="45064" idx="1"/>
          </p:cNvCxnSpPr>
          <p:nvPr/>
        </p:nvCxnSpPr>
        <p:spPr bwMode="auto">
          <a:xfrm>
            <a:off x="1139825" y="4105275"/>
            <a:ext cx="539750" cy="7048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69" name="AutoShape 13">
            <a:extLst>
              <a:ext uri="{FF2B5EF4-FFF2-40B4-BE49-F238E27FC236}">
                <a16:creationId xmlns:a16="http://schemas.microsoft.com/office/drawing/2014/main" id="{31CB0BC4-4023-2143-80CD-943EBDED69F6}"/>
              </a:ext>
            </a:extLst>
          </p:cNvPr>
          <p:cNvCxnSpPr>
            <a:cxnSpLocks noChangeShapeType="1"/>
            <a:stCxn id="45065" idx="6"/>
            <a:endCxn id="45063" idx="1"/>
          </p:cNvCxnSpPr>
          <p:nvPr/>
        </p:nvCxnSpPr>
        <p:spPr bwMode="auto">
          <a:xfrm>
            <a:off x="1309688" y="3848100"/>
            <a:ext cx="3036887" cy="96202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70" name="AutoShape 14">
            <a:extLst>
              <a:ext uri="{FF2B5EF4-FFF2-40B4-BE49-F238E27FC236}">
                <a16:creationId xmlns:a16="http://schemas.microsoft.com/office/drawing/2014/main" id="{02B54638-8676-BB45-8773-9ED16B0F7A9B}"/>
              </a:ext>
            </a:extLst>
          </p:cNvPr>
          <p:cNvCxnSpPr>
            <a:cxnSpLocks noChangeShapeType="1"/>
            <a:stCxn id="45063" idx="2"/>
            <a:endCxn id="45064" idx="6"/>
          </p:cNvCxnSpPr>
          <p:nvPr/>
        </p:nvCxnSpPr>
        <p:spPr bwMode="auto">
          <a:xfrm flipH="1">
            <a:off x="2605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71" name="AutoShape 15">
            <a:extLst>
              <a:ext uri="{FF2B5EF4-FFF2-40B4-BE49-F238E27FC236}">
                <a16:creationId xmlns:a16="http://schemas.microsoft.com/office/drawing/2014/main" id="{75689632-D89F-F445-AE33-5DB530DE08D0}"/>
              </a:ext>
            </a:extLst>
          </p:cNvPr>
          <p:cNvCxnSpPr>
            <a:cxnSpLocks noChangeShapeType="1"/>
            <a:stCxn id="45064" idx="0"/>
            <a:endCxn id="45059" idx="4"/>
          </p:cNvCxnSpPr>
          <p:nvPr/>
        </p:nvCxnSpPr>
        <p:spPr bwMode="auto">
          <a:xfrm flipV="1">
            <a:off x="2057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72" name="AutoShape 16">
            <a:extLst>
              <a:ext uri="{FF2B5EF4-FFF2-40B4-BE49-F238E27FC236}">
                <a16:creationId xmlns:a16="http://schemas.microsoft.com/office/drawing/2014/main" id="{990CE67B-3F39-2A45-BDD9-77686CF7481D}"/>
              </a:ext>
            </a:extLst>
          </p:cNvPr>
          <p:cNvCxnSpPr>
            <a:cxnSpLocks noChangeShapeType="1"/>
            <a:stCxn id="45059" idx="5"/>
            <a:endCxn id="45063" idx="1"/>
          </p:cNvCxnSpPr>
          <p:nvPr/>
        </p:nvCxnSpPr>
        <p:spPr bwMode="auto">
          <a:xfrm>
            <a:off x="2435225" y="2962275"/>
            <a:ext cx="1911350" cy="1847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73" name="AutoShape 17">
            <a:extLst>
              <a:ext uri="{FF2B5EF4-FFF2-40B4-BE49-F238E27FC236}">
                <a16:creationId xmlns:a16="http://schemas.microsoft.com/office/drawing/2014/main" id="{F2390F81-9AD6-214A-86D2-14198E755B77}"/>
              </a:ext>
            </a:extLst>
          </p:cNvPr>
          <p:cNvCxnSpPr>
            <a:cxnSpLocks noChangeShapeType="1"/>
            <a:stCxn id="45060" idx="4"/>
            <a:endCxn id="45063" idx="0"/>
          </p:cNvCxnSpPr>
          <p:nvPr/>
        </p:nvCxnSpPr>
        <p:spPr bwMode="auto">
          <a:xfrm>
            <a:off x="4724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74" name="AutoShape 18">
            <a:extLst>
              <a:ext uri="{FF2B5EF4-FFF2-40B4-BE49-F238E27FC236}">
                <a16:creationId xmlns:a16="http://schemas.microsoft.com/office/drawing/2014/main" id="{B3010B18-21AB-DB4A-A23D-9037E33D6F2E}"/>
              </a:ext>
            </a:extLst>
          </p:cNvPr>
          <p:cNvCxnSpPr>
            <a:cxnSpLocks noChangeShapeType="1"/>
            <a:stCxn id="45059" idx="6"/>
            <a:endCxn id="45060" idx="2"/>
          </p:cNvCxnSpPr>
          <p:nvPr/>
        </p:nvCxnSpPr>
        <p:spPr bwMode="auto">
          <a:xfrm>
            <a:off x="2605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75" name="AutoShape 19">
            <a:extLst>
              <a:ext uri="{FF2B5EF4-FFF2-40B4-BE49-F238E27FC236}">
                <a16:creationId xmlns:a16="http://schemas.microsoft.com/office/drawing/2014/main" id="{E2642365-DEAC-9E48-B20C-DA0A59867D21}"/>
              </a:ext>
            </a:extLst>
          </p:cNvPr>
          <p:cNvCxnSpPr>
            <a:cxnSpLocks noChangeShapeType="1"/>
            <a:stCxn id="45061" idx="2"/>
            <a:endCxn id="45060" idx="6"/>
          </p:cNvCxnSpPr>
          <p:nvPr/>
        </p:nvCxnSpPr>
        <p:spPr bwMode="auto">
          <a:xfrm flipH="1">
            <a:off x="5272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76" name="AutoShape 20">
            <a:extLst>
              <a:ext uri="{FF2B5EF4-FFF2-40B4-BE49-F238E27FC236}">
                <a16:creationId xmlns:a16="http://schemas.microsoft.com/office/drawing/2014/main" id="{50A1201D-B4EA-984C-9959-91E06848C495}"/>
              </a:ext>
            </a:extLst>
          </p:cNvPr>
          <p:cNvCxnSpPr>
            <a:cxnSpLocks noChangeShapeType="1"/>
            <a:stCxn id="45060" idx="5"/>
            <a:endCxn id="45066" idx="1"/>
          </p:cNvCxnSpPr>
          <p:nvPr/>
        </p:nvCxnSpPr>
        <p:spPr bwMode="auto">
          <a:xfrm>
            <a:off x="5102225" y="2962275"/>
            <a:ext cx="61595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77" name="AutoShape 21">
            <a:extLst>
              <a:ext uri="{FF2B5EF4-FFF2-40B4-BE49-F238E27FC236}">
                <a16:creationId xmlns:a16="http://schemas.microsoft.com/office/drawing/2014/main" id="{B0539B0D-BCFE-5741-823F-BA9A187712D3}"/>
              </a:ext>
            </a:extLst>
          </p:cNvPr>
          <p:cNvCxnSpPr>
            <a:cxnSpLocks noChangeShapeType="1"/>
            <a:stCxn id="45061" idx="3"/>
            <a:endCxn id="45066" idx="7"/>
          </p:cNvCxnSpPr>
          <p:nvPr/>
        </p:nvCxnSpPr>
        <p:spPr bwMode="auto">
          <a:xfrm flipH="1">
            <a:off x="6473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78" name="AutoShape 22">
            <a:extLst>
              <a:ext uri="{FF2B5EF4-FFF2-40B4-BE49-F238E27FC236}">
                <a16:creationId xmlns:a16="http://schemas.microsoft.com/office/drawing/2014/main" id="{305EF4C0-AC16-AB4E-8AF3-29952CBB89E6}"/>
              </a:ext>
            </a:extLst>
          </p:cNvPr>
          <p:cNvCxnSpPr>
            <a:cxnSpLocks noChangeShapeType="1"/>
            <a:stCxn id="45061" idx="4"/>
            <a:endCxn id="45062" idx="0"/>
          </p:cNvCxnSpPr>
          <p:nvPr/>
        </p:nvCxnSpPr>
        <p:spPr bwMode="auto">
          <a:xfrm>
            <a:off x="7391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79" name="AutoShape 23">
            <a:extLst>
              <a:ext uri="{FF2B5EF4-FFF2-40B4-BE49-F238E27FC236}">
                <a16:creationId xmlns:a16="http://schemas.microsoft.com/office/drawing/2014/main" id="{A7631AAC-4102-C042-BE6A-5DACF3DE69E2}"/>
              </a:ext>
            </a:extLst>
          </p:cNvPr>
          <p:cNvCxnSpPr>
            <a:cxnSpLocks noChangeShapeType="1"/>
            <a:stCxn id="45062" idx="2"/>
            <a:endCxn id="45063" idx="6"/>
          </p:cNvCxnSpPr>
          <p:nvPr/>
        </p:nvCxnSpPr>
        <p:spPr bwMode="auto">
          <a:xfrm flipH="1">
            <a:off x="5272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80" name="AutoShape 24">
            <a:extLst>
              <a:ext uri="{FF2B5EF4-FFF2-40B4-BE49-F238E27FC236}">
                <a16:creationId xmlns:a16="http://schemas.microsoft.com/office/drawing/2014/main" id="{63A7F1E2-D898-1944-BCA8-F73F6B2EC070}"/>
              </a:ext>
            </a:extLst>
          </p:cNvPr>
          <p:cNvCxnSpPr>
            <a:cxnSpLocks noChangeShapeType="1"/>
            <a:stCxn id="45066" idx="3"/>
            <a:endCxn id="45063" idx="7"/>
          </p:cNvCxnSpPr>
          <p:nvPr/>
        </p:nvCxnSpPr>
        <p:spPr bwMode="auto">
          <a:xfrm flipH="1">
            <a:off x="5102225" y="4105275"/>
            <a:ext cx="615950" cy="704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81" name="Line 25">
            <a:extLst>
              <a:ext uri="{FF2B5EF4-FFF2-40B4-BE49-F238E27FC236}">
                <a16:creationId xmlns:a16="http://schemas.microsoft.com/office/drawing/2014/main" id="{D51F33A2-06A0-3747-9BD9-6624A3DA098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133600"/>
            <a:ext cx="1066800" cy="3810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82" name="Text Box 26">
            <a:extLst>
              <a:ext uri="{FF2B5EF4-FFF2-40B4-BE49-F238E27FC236}">
                <a16:creationId xmlns:a16="http://schemas.microsoft.com/office/drawing/2014/main" id="{0409AC24-DA47-7147-A27C-79BCC9214A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447800"/>
            <a:ext cx="8747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accent1"/>
                </a:solidFill>
              </a:rPr>
              <a:t>source</a:t>
            </a:r>
            <a:br>
              <a:rPr lang="en-US" altLang="en-US" sz="2000" b="1">
                <a:solidFill>
                  <a:schemeClr val="accent1"/>
                </a:solidFill>
              </a:rPr>
            </a:br>
            <a:r>
              <a:rPr lang="en-US" altLang="en-US" sz="2000" b="1">
                <a:solidFill>
                  <a:schemeClr val="accent1"/>
                </a:solidFill>
              </a:rPr>
              <a:t>vertex</a:t>
            </a:r>
          </a:p>
        </p:txBody>
      </p:sp>
      <p:sp>
        <p:nvSpPr>
          <p:cNvPr id="45083" name="Oval 27">
            <a:extLst>
              <a:ext uri="{FF2B5EF4-FFF2-40B4-BE49-F238E27FC236}">
                <a16:creationId xmlns:a16="http://schemas.microsoft.com/office/drawing/2014/main" id="{82EAAF31-7D8D-A44B-BB68-B3E06F3D7E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1066800" cy="6858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/>
              <a:t>d      f</a:t>
            </a:r>
          </a:p>
        </p:txBody>
      </p:sp>
    </p:spTree>
    <p:extLst>
      <p:ext uri="{BB962C8B-B14F-4D97-AF65-F5344CB8AC3E}">
        <p14:creationId xmlns:p14="http://schemas.microsoft.com/office/powerpoint/2010/main" val="425494203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64BAA0DE-7411-3A48-B271-8A1F96F2FD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DFS Example</a:t>
            </a:r>
          </a:p>
        </p:txBody>
      </p:sp>
      <p:sp>
        <p:nvSpPr>
          <p:cNvPr id="46083" name="Oval 3">
            <a:extLst>
              <a:ext uri="{FF2B5EF4-FFF2-40B4-BE49-F238E27FC236}">
                <a16:creationId xmlns:a16="http://schemas.microsoft.com/office/drawing/2014/main" id="{62B97EE6-E139-684F-86A2-A7F405B18F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362200"/>
            <a:ext cx="1066800" cy="6858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1 |  </a:t>
            </a:r>
          </a:p>
        </p:txBody>
      </p:sp>
      <p:sp>
        <p:nvSpPr>
          <p:cNvPr id="46084" name="Oval 4">
            <a:extLst>
              <a:ext uri="{FF2B5EF4-FFF2-40B4-BE49-F238E27FC236}">
                <a16:creationId xmlns:a16="http://schemas.microsoft.com/office/drawing/2014/main" id="{47EA6CE8-BA83-534E-911B-991768C8D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3622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sp>
        <p:nvSpPr>
          <p:cNvPr id="46085" name="Oval 5">
            <a:extLst>
              <a:ext uri="{FF2B5EF4-FFF2-40B4-BE49-F238E27FC236}">
                <a16:creationId xmlns:a16="http://schemas.microsoft.com/office/drawing/2014/main" id="{D6B3E689-5F0B-394D-A4C9-09D7BF682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622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sp>
        <p:nvSpPr>
          <p:cNvPr id="46086" name="Oval 6">
            <a:extLst>
              <a:ext uri="{FF2B5EF4-FFF2-40B4-BE49-F238E27FC236}">
                <a16:creationId xmlns:a16="http://schemas.microsoft.com/office/drawing/2014/main" id="{F1141790-0354-3641-B23D-B95EB470F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7244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sp>
        <p:nvSpPr>
          <p:cNvPr id="46087" name="Oval 7">
            <a:extLst>
              <a:ext uri="{FF2B5EF4-FFF2-40B4-BE49-F238E27FC236}">
                <a16:creationId xmlns:a16="http://schemas.microsoft.com/office/drawing/2014/main" id="{47E592E7-54A0-734D-85B5-73CC4FF848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7244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5 | 6</a:t>
            </a:r>
          </a:p>
        </p:txBody>
      </p:sp>
      <p:sp>
        <p:nvSpPr>
          <p:cNvPr id="46088" name="Oval 8">
            <a:extLst>
              <a:ext uri="{FF2B5EF4-FFF2-40B4-BE49-F238E27FC236}">
                <a16:creationId xmlns:a16="http://schemas.microsoft.com/office/drawing/2014/main" id="{E34CCABA-3161-C24E-AA6A-ED3C6D4C4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7244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 dirty="0">
                <a:solidFill>
                  <a:schemeClr val="bg1"/>
                </a:solidFill>
                <a:latin typeface="Courier New" panose="02070309020205020404" pitchFamily="49" charset="0"/>
              </a:rPr>
              <a:t>3 | 4</a:t>
            </a:r>
          </a:p>
        </p:txBody>
      </p:sp>
      <p:sp>
        <p:nvSpPr>
          <p:cNvPr id="46089" name="Oval 9">
            <a:extLst>
              <a:ext uri="{FF2B5EF4-FFF2-40B4-BE49-F238E27FC236}">
                <a16:creationId xmlns:a16="http://schemas.microsoft.com/office/drawing/2014/main" id="{ECA9B5FD-845A-A54B-A140-83E6445127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05200"/>
            <a:ext cx="1066800" cy="6858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 dirty="0">
                <a:solidFill>
                  <a:schemeClr val="accent1"/>
                </a:solidFill>
                <a:latin typeface="Courier New" panose="02070309020205020404" pitchFamily="49" charset="0"/>
              </a:rPr>
              <a:t>2 |  </a:t>
            </a:r>
          </a:p>
        </p:txBody>
      </p:sp>
      <p:sp>
        <p:nvSpPr>
          <p:cNvPr id="46090" name="Oval 10">
            <a:extLst>
              <a:ext uri="{FF2B5EF4-FFF2-40B4-BE49-F238E27FC236}">
                <a16:creationId xmlns:a16="http://schemas.microsoft.com/office/drawing/2014/main" id="{31281144-E6E4-5A4C-9785-EFF8AF7E2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5052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cxnSp>
        <p:nvCxnSpPr>
          <p:cNvPr id="46091" name="AutoShape 11">
            <a:extLst>
              <a:ext uri="{FF2B5EF4-FFF2-40B4-BE49-F238E27FC236}">
                <a16:creationId xmlns:a16="http://schemas.microsoft.com/office/drawing/2014/main" id="{20BE8D7F-8509-2443-889D-6697DCC18800}"/>
              </a:ext>
            </a:extLst>
          </p:cNvPr>
          <p:cNvCxnSpPr>
            <a:cxnSpLocks noChangeShapeType="1"/>
            <a:stCxn id="46083" idx="3"/>
            <a:endCxn id="46089" idx="7"/>
          </p:cNvCxnSpPr>
          <p:nvPr/>
        </p:nvCxnSpPr>
        <p:spPr bwMode="auto">
          <a:xfrm flipH="1">
            <a:off x="1139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092" name="AutoShape 12">
            <a:extLst>
              <a:ext uri="{FF2B5EF4-FFF2-40B4-BE49-F238E27FC236}">
                <a16:creationId xmlns:a16="http://schemas.microsoft.com/office/drawing/2014/main" id="{1232DAD7-D052-4947-87FD-6199DD2D5299}"/>
              </a:ext>
            </a:extLst>
          </p:cNvPr>
          <p:cNvCxnSpPr>
            <a:cxnSpLocks noChangeShapeType="1"/>
            <a:stCxn id="46089" idx="5"/>
            <a:endCxn id="46088" idx="1"/>
          </p:cNvCxnSpPr>
          <p:nvPr/>
        </p:nvCxnSpPr>
        <p:spPr bwMode="auto">
          <a:xfrm>
            <a:off x="1139825" y="4105275"/>
            <a:ext cx="539750" cy="7048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093" name="AutoShape 13">
            <a:extLst>
              <a:ext uri="{FF2B5EF4-FFF2-40B4-BE49-F238E27FC236}">
                <a16:creationId xmlns:a16="http://schemas.microsoft.com/office/drawing/2014/main" id="{B8D33F8A-A00C-9B43-AEE0-E916747BA63D}"/>
              </a:ext>
            </a:extLst>
          </p:cNvPr>
          <p:cNvCxnSpPr>
            <a:cxnSpLocks noChangeShapeType="1"/>
            <a:stCxn id="46089" idx="6"/>
            <a:endCxn id="46087" idx="1"/>
          </p:cNvCxnSpPr>
          <p:nvPr/>
        </p:nvCxnSpPr>
        <p:spPr bwMode="auto">
          <a:xfrm>
            <a:off x="1309688" y="3848100"/>
            <a:ext cx="3036887" cy="96202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094" name="AutoShape 14">
            <a:extLst>
              <a:ext uri="{FF2B5EF4-FFF2-40B4-BE49-F238E27FC236}">
                <a16:creationId xmlns:a16="http://schemas.microsoft.com/office/drawing/2014/main" id="{996155EF-5FA7-F646-80AC-793897FCED20}"/>
              </a:ext>
            </a:extLst>
          </p:cNvPr>
          <p:cNvCxnSpPr>
            <a:cxnSpLocks noChangeShapeType="1"/>
            <a:stCxn id="46087" idx="2"/>
            <a:endCxn id="46088" idx="6"/>
          </p:cNvCxnSpPr>
          <p:nvPr/>
        </p:nvCxnSpPr>
        <p:spPr bwMode="auto">
          <a:xfrm flipH="1">
            <a:off x="2605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095" name="AutoShape 15">
            <a:extLst>
              <a:ext uri="{FF2B5EF4-FFF2-40B4-BE49-F238E27FC236}">
                <a16:creationId xmlns:a16="http://schemas.microsoft.com/office/drawing/2014/main" id="{24F53382-0AB0-2044-9147-5C407432D8EB}"/>
              </a:ext>
            </a:extLst>
          </p:cNvPr>
          <p:cNvCxnSpPr>
            <a:cxnSpLocks noChangeShapeType="1"/>
            <a:stCxn id="46088" idx="0"/>
            <a:endCxn id="46083" idx="4"/>
          </p:cNvCxnSpPr>
          <p:nvPr/>
        </p:nvCxnSpPr>
        <p:spPr bwMode="auto">
          <a:xfrm flipV="1">
            <a:off x="2057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096" name="AutoShape 16">
            <a:extLst>
              <a:ext uri="{FF2B5EF4-FFF2-40B4-BE49-F238E27FC236}">
                <a16:creationId xmlns:a16="http://schemas.microsoft.com/office/drawing/2014/main" id="{23EF7AD9-D5E3-D940-95A2-078C3DB41DF4}"/>
              </a:ext>
            </a:extLst>
          </p:cNvPr>
          <p:cNvCxnSpPr>
            <a:cxnSpLocks noChangeShapeType="1"/>
            <a:stCxn id="46083" idx="5"/>
            <a:endCxn id="46087" idx="1"/>
          </p:cNvCxnSpPr>
          <p:nvPr/>
        </p:nvCxnSpPr>
        <p:spPr bwMode="auto">
          <a:xfrm>
            <a:off x="2435225" y="2962275"/>
            <a:ext cx="1911350" cy="1847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097" name="AutoShape 17">
            <a:extLst>
              <a:ext uri="{FF2B5EF4-FFF2-40B4-BE49-F238E27FC236}">
                <a16:creationId xmlns:a16="http://schemas.microsoft.com/office/drawing/2014/main" id="{83758079-2B07-184F-82FC-FDF1CA0210AD}"/>
              </a:ext>
            </a:extLst>
          </p:cNvPr>
          <p:cNvCxnSpPr>
            <a:cxnSpLocks noChangeShapeType="1"/>
            <a:stCxn id="46084" idx="4"/>
            <a:endCxn id="46087" idx="0"/>
          </p:cNvCxnSpPr>
          <p:nvPr/>
        </p:nvCxnSpPr>
        <p:spPr bwMode="auto">
          <a:xfrm>
            <a:off x="4724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098" name="AutoShape 18">
            <a:extLst>
              <a:ext uri="{FF2B5EF4-FFF2-40B4-BE49-F238E27FC236}">
                <a16:creationId xmlns:a16="http://schemas.microsoft.com/office/drawing/2014/main" id="{E10AFC38-9111-4A4E-80F6-3BB8B786AF69}"/>
              </a:ext>
            </a:extLst>
          </p:cNvPr>
          <p:cNvCxnSpPr>
            <a:cxnSpLocks noChangeShapeType="1"/>
            <a:stCxn id="46083" idx="6"/>
            <a:endCxn id="46084" idx="2"/>
          </p:cNvCxnSpPr>
          <p:nvPr/>
        </p:nvCxnSpPr>
        <p:spPr bwMode="auto">
          <a:xfrm>
            <a:off x="2605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099" name="AutoShape 19">
            <a:extLst>
              <a:ext uri="{FF2B5EF4-FFF2-40B4-BE49-F238E27FC236}">
                <a16:creationId xmlns:a16="http://schemas.microsoft.com/office/drawing/2014/main" id="{C8EE76F7-5D29-E840-9361-328AEC87738A}"/>
              </a:ext>
            </a:extLst>
          </p:cNvPr>
          <p:cNvCxnSpPr>
            <a:cxnSpLocks noChangeShapeType="1"/>
            <a:stCxn id="46085" idx="2"/>
            <a:endCxn id="46084" idx="6"/>
          </p:cNvCxnSpPr>
          <p:nvPr/>
        </p:nvCxnSpPr>
        <p:spPr bwMode="auto">
          <a:xfrm flipH="1">
            <a:off x="5272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100" name="AutoShape 20">
            <a:extLst>
              <a:ext uri="{FF2B5EF4-FFF2-40B4-BE49-F238E27FC236}">
                <a16:creationId xmlns:a16="http://schemas.microsoft.com/office/drawing/2014/main" id="{3ED461B1-8AA5-A641-AA3A-8506FB74A442}"/>
              </a:ext>
            </a:extLst>
          </p:cNvPr>
          <p:cNvCxnSpPr>
            <a:cxnSpLocks noChangeShapeType="1"/>
            <a:stCxn id="46084" idx="5"/>
            <a:endCxn id="46090" idx="1"/>
          </p:cNvCxnSpPr>
          <p:nvPr/>
        </p:nvCxnSpPr>
        <p:spPr bwMode="auto">
          <a:xfrm>
            <a:off x="5102225" y="2962275"/>
            <a:ext cx="61595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101" name="AutoShape 21">
            <a:extLst>
              <a:ext uri="{FF2B5EF4-FFF2-40B4-BE49-F238E27FC236}">
                <a16:creationId xmlns:a16="http://schemas.microsoft.com/office/drawing/2014/main" id="{A6E616A2-7953-0149-8BA4-1F99CE9CC710}"/>
              </a:ext>
            </a:extLst>
          </p:cNvPr>
          <p:cNvCxnSpPr>
            <a:cxnSpLocks noChangeShapeType="1"/>
            <a:stCxn id="46085" idx="3"/>
            <a:endCxn id="46090" idx="7"/>
          </p:cNvCxnSpPr>
          <p:nvPr/>
        </p:nvCxnSpPr>
        <p:spPr bwMode="auto">
          <a:xfrm flipH="1">
            <a:off x="6473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102" name="AutoShape 22">
            <a:extLst>
              <a:ext uri="{FF2B5EF4-FFF2-40B4-BE49-F238E27FC236}">
                <a16:creationId xmlns:a16="http://schemas.microsoft.com/office/drawing/2014/main" id="{F258E2FD-9F04-314D-AC8E-C8DDCD8C1205}"/>
              </a:ext>
            </a:extLst>
          </p:cNvPr>
          <p:cNvCxnSpPr>
            <a:cxnSpLocks noChangeShapeType="1"/>
            <a:stCxn id="46085" idx="4"/>
            <a:endCxn id="46086" idx="0"/>
          </p:cNvCxnSpPr>
          <p:nvPr/>
        </p:nvCxnSpPr>
        <p:spPr bwMode="auto">
          <a:xfrm>
            <a:off x="7391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103" name="AutoShape 23">
            <a:extLst>
              <a:ext uri="{FF2B5EF4-FFF2-40B4-BE49-F238E27FC236}">
                <a16:creationId xmlns:a16="http://schemas.microsoft.com/office/drawing/2014/main" id="{FA331234-E593-964B-8012-B271E6F1D617}"/>
              </a:ext>
            </a:extLst>
          </p:cNvPr>
          <p:cNvCxnSpPr>
            <a:cxnSpLocks noChangeShapeType="1"/>
            <a:stCxn id="46086" idx="2"/>
            <a:endCxn id="46087" idx="6"/>
          </p:cNvCxnSpPr>
          <p:nvPr/>
        </p:nvCxnSpPr>
        <p:spPr bwMode="auto">
          <a:xfrm flipH="1">
            <a:off x="5272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104" name="AutoShape 24">
            <a:extLst>
              <a:ext uri="{FF2B5EF4-FFF2-40B4-BE49-F238E27FC236}">
                <a16:creationId xmlns:a16="http://schemas.microsoft.com/office/drawing/2014/main" id="{3250FA5B-8F8F-7D4F-890C-A1A213A3A7D5}"/>
              </a:ext>
            </a:extLst>
          </p:cNvPr>
          <p:cNvCxnSpPr>
            <a:cxnSpLocks noChangeShapeType="1"/>
            <a:stCxn id="46090" idx="3"/>
            <a:endCxn id="46087" idx="7"/>
          </p:cNvCxnSpPr>
          <p:nvPr/>
        </p:nvCxnSpPr>
        <p:spPr bwMode="auto">
          <a:xfrm flipH="1">
            <a:off x="5102225" y="4105275"/>
            <a:ext cx="615950" cy="704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105" name="Line 25">
            <a:extLst>
              <a:ext uri="{FF2B5EF4-FFF2-40B4-BE49-F238E27FC236}">
                <a16:creationId xmlns:a16="http://schemas.microsoft.com/office/drawing/2014/main" id="{1C4C27DD-D6DA-D74D-BC9D-6419598E3BB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133600"/>
            <a:ext cx="1066800" cy="3810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6" name="Text Box 26">
            <a:extLst>
              <a:ext uri="{FF2B5EF4-FFF2-40B4-BE49-F238E27FC236}">
                <a16:creationId xmlns:a16="http://schemas.microsoft.com/office/drawing/2014/main" id="{0DBE549D-6916-534D-A23D-9784AF38C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447800"/>
            <a:ext cx="8747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accent1"/>
                </a:solidFill>
              </a:rPr>
              <a:t>source</a:t>
            </a:r>
            <a:br>
              <a:rPr lang="en-US" altLang="en-US" sz="2000" b="1">
                <a:solidFill>
                  <a:schemeClr val="accent1"/>
                </a:solidFill>
              </a:rPr>
            </a:br>
            <a:r>
              <a:rPr lang="en-US" altLang="en-US" sz="2000" b="1">
                <a:solidFill>
                  <a:schemeClr val="accent1"/>
                </a:solidFill>
              </a:rPr>
              <a:t>vertex</a:t>
            </a:r>
          </a:p>
        </p:txBody>
      </p:sp>
      <p:sp>
        <p:nvSpPr>
          <p:cNvPr id="46107" name="Oval 27">
            <a:extLst>
              <a:ext uri="{FF2B5EF4-FFF2-40B4-BE49-F238E27FC236}">
                <a16:creationId xmlns:a16="http://schemas.microsoft.com/office/drawing/2014/main" id="{3EDBA862-98E0-FA4E-AAF1-E2761CEA3F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1066800" cy="6858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/>
              <a:t>d      f</a:t>
            </a:r>
          </a:p>
        </p:txBody>
      </p:sp>
    </p:spTree>
    <p:extLst>
      <p:ext uri="{BB962C8B-B14F-4D97-AF65-F5344CB8AC3E}">
        <p14:creationId xmlns:p14="http://schemas.microsoft.com/office/powerpoint/2010/main" val="6032372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D75F4447-8736-9143-A8CF-553F5D6F26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DFS Example</a:t>
            </a:r>
          </a:p>
        </p:txBody>
      </p:sp>
      <p:sp>
        <p:nvSpPr>
          <p:cNvPr id="47107" name="Oval 3">
            <a:extLst>
              <a:ext uri="{FF2B5EF4-FFF2-40B4-BE49-F238E27FC236}">
                <a16:creationId xmlns:a16="http://schemas.microsoft.com/office/drawing/2014/main" id="{324EB3E1-D2A1-E04D-AFA0-DD338FC0D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362200"/>
            <a:ext cx="1066800" cy="6858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1 |  </a:t>
            </a:r>
          </a:p>
        </p:txBody>
      </p:sp>
      <p:sp>
        <p:nvSpPr>
          <p:cNvPr id="47108" name="Oval 4">
            <a:extLst>
              <a:ext uri="{FF2B5EF4-FFF2-40B4-BE49-F238E27FC236}">
                <a16:creationId xmlns:a16="http://schemas.microsoft.com/office/drawing/2014/main" id="{B1943940-73F6-B540-B453-BB744C14E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362200"/>
            <a:ext cx="1066800" cy="6858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8 |  </a:t>
            </a:r>
          </a:p>
        </p:txBody>
      </p:sp>
      <p:sp>
        <p:nvSpPr>
          <p:cNvPr id="47109" name="Oval 5">
            <a:extLst>
              <a:ext uri="{FF2B5EF4-FFF2-40B4-BE49-F238E27FC236}">
                <a16:creationId xmlns:a16="http://schemas.microsoft.com/office/drawing/2014/main" id="{9BA4645E-F1AE-5348-BCAE-1A95A4A229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622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sp>
        <p:nvSpPr>
          <p:cNvPr id="47110" name="Oval 6">
            <a:extLst>
              <a:ext uri="{FF2B5EF4-FFF2-40B4-BE49-F238E27FC236}">
                <a16:creationId xmlns:a16="http://schemas.microsoft.com/office/drawing/2014/main" id="{877CA31C-3F59-5E40-8F36-E9F427DD5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7244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sp>
        <p:nvSpPr>
          <p:cNvPr id="47111" name="Oval 7">
            <a:extLst>
              <a:ext uri="{FF2B5EF4-FFF2-40B4-BE49-F238E27FC236}">
                <a16:creationId xmlns:a16="http://schemas.microsoft.com/office/drawing/2014/main" id="{535D2474-9477-2E4B-A48F-D439606AC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7244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5 | 6</a:t>
            </a:r>
          </a:p>
        </p:txBody>
      </p:sp>
      <p:sp>
        <p:nvSpPr>
          <p:cNvPr id="47112" name="Oval 8">
            <a:extLst>
              <a:ext uri="{FF2B5EF4-FFF2-40B4-BE49-F238E27FC236}">
                <a16:creationId xmlns:a16="http://schemas.microsoft.com/office/drawing/2014/main" id="{EAB5FD74-267C-5342-B16F-D2C441D3E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7244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3 | 4</a:t>
            </a:r>
          </a:p>
        </p:txBody>
      </p:sp>
      <p:sp>
        <p:nvSpPr>
          <p:cNvPr id="47113" name="Oval 9">
            <a:extLst>
              <a:ext uri="{FF2B5EF4-FFF2-40B4-BE49-F238E27FC236}">
                <a16:creationId xmlns:a16="http://schemas.microsoft.com/office/drawing/2014/main" id="{FB94888B-DF82-594A-9434-750879023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05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 dirty="0">
                <a:solidFill>
                  <a:schemeClr val="bg1"/>
                </a:solidFill>
                <a:latin typeface="Courier New" panose="02070309020205020404" pitchFamily="49" charset="0"/>
              </a:rPr>
              <a:t>2 | 7</a:t>
            </a:r>
          </a:p>
        </p:txBody>
      </p:sp>
      <p:sp>
        <p:nvSpPr>
          <p:cNvPr id="47114" name="Oval 10">
            <a:extLst>
              <a:ext uri="{FF2B5EF4-FFF2-40B4-BE49-F238E27FC236}">
                <a16:creationId xmlns:a16="http://schemas.microsoft.com/office/drawing/2014/main" id="{892C98AD-C9C6-F647-9598-D9A3F44A2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5052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cxnSp>
        <p:nvCxnSpPr>
          <p:cNvPr id="47115" name="AutoShape 11">
            <a:extLst>
              <a:ext uri="{FF2B5EF4-FFF2-40B4-BE49-F238E27FC236}">
                <a16:creationId xmlns:a16="http://schemas.microsoft.com/office/drawing/2014/main" id="{F24E6D9C-5BA1-2E49-BEE8-F226DE5878D7}"/>
              </a:ext>
            </a:extLst>
          </p:cNvPr>
          <p:cNvCxnSpPr>
            <a:cxnSpLocks noChangeShapeType="1"/>
            <a:stCxn id="47107" idx="3"/>
            <a:endCxn id="47113" idx="7"/>
          </p:cNvCxnSpPr>
          <p:nvPr/>
        </p:nvCxnSpPr>
        <p:spPr bwMode="auto">
          <a:xfrm flipH="1">
            <a:off x="1139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16" name="AutoShape 12">
            <a:extLst>
              <a:ext uri="{FF2B5EF4-FFF2-40B4-BE49-F238E27FC236}">
                <a16:creationId xmlns:a16="http://schemas.microsoft.com/office/drawing/2014/main" id="{D02907C6-B567-2F4D-A8B1-DBEEAEEB2F03}"/>
              </a:ext>
            </a:extLst>
          </p:cNvPr>
          <p:cNvCxnSpPr>
            <a:cxnSpLocks noChangeShapeType="1"/>
            <a:stCxn id="47113" idx="5"/>
            <a:endCxn id="47112" idx="1"/>
          </p:cNvCxnSpPr>
          <p:nvPr/>
        </p:nvCxnSpPr>
        <p:spPr bwMode="auto">
          <a:xfrm>
            <a:off x="1139825" y="4105275"/>
            <a:ext cx="539750" cy="7048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17" name="AutoShape 13">
            <a:extLst>
              <a:ext uri="{FF2B5EF4-FFF2-40B4-BE49-F238E27FC236}">
                <a16:creationId xmlns:a16="http://schemas.microsoft.com/office/drawing/2014/main" id="{1A1F884E-4000-E84F-BE69-43D34A99821F}"/>
              </a:ext>
            </a:extLst>
          </p:cNvPr>
          <p:cNvCxnSpPr>
            <a:cxnSpLocks noChangeShapeType="1"/>
            <a:stCxn id="47113" idx="6"/>
            <a:endCxn id="47111" idx="1"/>
          </p:cNvCxnSpPr>
          <p:nvPr/>
        </p:nvCxnSpPr>
        <p:spPr bwMode="auto">
          <a:xfrm>
            <a:off x="1309688" y="3848100"/>
            <a:ext cx="3036887" cy="96202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18" name="AutoShape 14">
            <a:extLst>
              <a:ext uri="{FF2B5EF4-FFF2-40B4-BE49-F238E27FC236}">
                <a16:creationId xmlns:a16="http://schemas.microsoft.com/office/drawing/2014/main" id="{A3609BF8-9E4F-2A4E-A821-E8D77753014F}"/>
              </a:ext>
            </a:extLst>
          </p:cNvPr>
          <p:cNvCxnSpPr>
            <a:cxnSpLocks noChangeShapeType="1"/>
            <a:stCxn id="47111" idx="2"/>
            <a:endCxn id="47112" idx="6"/>
          </p:cNvCxnSpPr>
          <p:nvPr/>
        </p:nvCxnSpPr>
        <p:spPr bwMode="auto">
          <a:xfrm flipH="1">
            <a:off x="2605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19" name="AutoShape 15">
            <a:extLst>
              <a:ext uri="{FF2B5EF4-FFF2-40B4-BE49-F238E27FC236}">
                <a16:creationId xmlns:a16="http://schemas.microsoft.com/office/drawing/2014/main" id="{A9F5C2D7-CBB6-3043-A5A6-DB8DC4943E0F}"/>
              </a:ext>
            </a:extLst>
          </p:cNvPr>
          <p:cNvCxnSpPr>
            <a:cxnSpLocks noChangeShapeType="1"/>
            <a:stCxn id="47112" idx="0"/>
            <a:endCxn id="47107" idx="4"/>
          </p:cNvCxnSpPr>
          <p:nvPr/>
        </p:nvCxnSpPr>
        <p:spPr bwMode="auto">
          <a:xfrm flipV="1">
            <a:off x="2057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20" name="AutoShape 16">
            <a:extLst>
              <a:ext uri="{FF2B5EF4-FFF2-40B4-BE49-F238E27FC236}">
                <a16:creationId xmlns:a16="http://schemas.microsoft.com/office/drawing/2014/main" id="{861C0E3C-83DE-0044-8717-8FCB0F262D89}"/>
              </a:ext>
            </a:extLst>
          </p:cNvPr>
          <p:cNvCxnSpPr>
            <a:cxnSpLocks noChangeShapeType="1"/>
            <a:stCxn id="47107" idx="5"/>
            <a:endCxn id="47111" idx="1"/>
          </p:cNvCxnSpPr>
          <p:nvPr/>
        </p:nvCxnSpPr>
        <p:spPr bwMode="auto">
          <a:xfrm>
            <a:off x="2435225" y="2962275"/>
            <a:ext cx="1911350" cy="1847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21" name="AutoShape 17">
            <a:extLst>
              <a:ext uri="{FF2B5EF4-FFF2-40B4-BE49-F238E27FC236}">
                <a16:creationId xmlns:a16="http://schemas.microsoft.com/office/drawing/2014/main" id="{EAB8F10B-3FC8-CF43-AE2F-DEBBD1F33C32}"/>
              </a:ext>
            </a:extLst>
          </p:cNvPr>
          <p:cNvCxnSpPr>
            <a:cxnSpLocks noChangeShapeType="1"/>
            <a:stCxn id="47108" idx="4"/>
            <a:endCxn id="47111" idx="0"/>
          </p:cNvCxnSpPr>
          <p:nvPr/>
        </p:nvCxnSpPr>
        <p:spPr bwMode="auto">
          <a:xfrm>
            <a:off x="4724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22" name="AutoShape 18">
            <a:extLst>
              <a:ext uri="{FF2B5EF4-FFF2-40B4-BE49-F238E27FC236}">
                <a16:creationId xmlns:a16="http://schemas.microsoft.com/office/drawing/2014/main" id="{06877733-FC57-C34B-824A-CBB7A108D5A8}"/>
              </a:ext>
            </a:extLst>
          </p:cNvPr>
          <p:cNvCxnSpPr>
            <a:cxnSpLocks noChangeShapeType="1"/>
            <a:stCxn id="47107" idx="6"/>
            <a:endCxn id="47108" idx="2"/>
          </p:cNvCxnSpPr>
          <p:nvPr/>
        </p:nvCxnSpPr>
        <p:spPr bwMode="auto">
          <a:xfrm>
            <a:off x="2605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23" name="AutoShape 19">
            <a:extLst>
              <a:ext uri="{FF2B5EF4-FFF2-40B4-BE49-F238E27FC236}">
                <a16:creationId xmlns:a16="http://schemas.microsoft.com/office/drawing/2014/main" id="{A10A9894-7C84-5B40-843E-C29377A7B5B4}"/>
              </a:ext>
            </a:extLst>
          </p:cNvPr>
          <p:cNvCxnSpPr>
            <a:cxnSpLocks noChangeShapeType="1"/>
            <a:stCxn id="47109" idx="2"/>
            <a:endCxn id="47108" idx="6"/>
          </p:cNvCxnSpPr>
          <p:nvPr/>
        </p:nvCxnSpPr>
        <p:spPr bwMode="auto">
          <a:xfrm flipH="1">
            <a:off x="5272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24" name="AutoShape 20">
            <a:extLst>
              <a:ext uri="{FF2B5EF4-FFF2-40B4-BE49-F238E27FC236}">
                <a16:creationId xmlns:a16="http://schemas.microsoft.com/office/drawing/2014/main" id="{41CC8E69-C52A-4D43-A28B-14429C16CD18}"/>
              </a:ext>
            </a:extLst>
          </p:cNvPr>
          <p:cNvCxnSpPr>
            <a:cxnSpLocks noChangeShapeType="1"/>
            <a:stCxn id="47108" idx="5"/>
            <a:endCxn id="47114" idx="1"/>
          </p:cNvCxnSpPr>
          <p:nvPr/>
        </p:nvCxnSpPr>
        <p:spPr bwMode="auto">
          <a:xfrm>
            <a:off x="5102225" y="2962275"/>
            <a:ext cx="61595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25" name="AutoShape 21">
            <a:extLst>
              <a:ext uri="{FF2B5EF4-FFF2-40B4-BE49-F238E27FC236}">
                <a16:creationId xmlns:a16="http://schemas.microsoft.com/office/drawing/2014/main" id="{C8E340D9-06EB-D148-95DA-30721CF4B2AA}"/>
              </a:ext>
            </a:extLst>
          </p:cNvPr>
          <p:cNvCxnSpPr>
            <a:cxnSpLocks noChangeShapeType="1"/>
            <a:stCxn id="47109" idx="3"/>
            <a:endCxn id="47114" idx="7"/>
          </p:cNvCxnSpPr>
          <p:nvPr/>
        </p:nvCxnSpPr>
        <p:spPr bwMode="auto">
          <a:xfrm flipH="1">
            <a:off x="6473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26" name="AutoShape 22">
            <a:extLst>
              <a:ext uri="{FF2B5EF4-FFF2-40B4-BE49-F238E27FC236}">
                <a16:creationId xmlns:a16="http://schemas.microsoft.com/office/drawing/2014/main" id="{CFDF38F1-BCCC-A64D-B559-48F576CC5F3F}"/>
              </a:ext>
            </a:extLst>
          </p:cNvPr>
          <p:cNvCxnSpPr>
            <a:cxnSpLocks noChangeShapeType="1"/>
            <a:stCxn id="47109" idx="4"/>
            <a:endCxn id="47110" idx="0"/>
          </p:cNvCxnSpPr>
          <p:nvPr/>
        </p:nvCxnSpPr>
        <p:spPr bwMode="auto">
          <a:xfrm>
            <a:off x="7391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27" name="AutoShape 23">
            <a:extLst>
              <a:ext uri="{FF2B5EF4-FFF2-40B4-BE49-F238E27FC236}">
                <a16:creationId xmlns:a16="http://schemas.microsoft.com/office/drawing/2014/main" id="{CC9467A8-2ADF-EA40-9E50-4CE38C7D5970}"/>
              </a:ext>
            </a:extLst>
          </p:cNvPr>
          <p:cNvCxnSpPr>
            <a:cxnSpLocks noChangeShapeType="1"/>
            <a:stCxn id="47110" idx="2"/>
            <a:endCxn id="47111" idx="6"/>
          </p:cNvCxnSpPr>
          <p:nvPr/>
        </p:nvCxnSpPr>
        <p:spPr bwMode="auto">
          <a:xfrm flipH="1">
            <a:off x="5272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28" name="AutoShape 24">
            <a:extLst>
              <a:ext uri="{FF2B5EF4-FFF2-40B4-BE49-F238E27FC236}">
                <a16:creationId xmlns:a16="http://schemas.microsoft.com/office/drawing/2014/main" id="{A7D2EC92-EBEF-E34E-9FE3-CD0138CCC71D}"/>
              </a:ext>
            </a:extLst>
          </p:cNvPr>
          <p:cNvCxnSpPr>
            <a:cxnSpLocks noChangeShapeType="1"/>
            <a:stCxn id="47114" idx="3"/>
            <a:endCxn id="47111" idx="7"/>
          </p:cNvCxnSpPr>
          <p:nvPr/>
        </p:nvCxnSpPr>
        <p:spPr bwMode="auto">
          <a:xfrm flipH="1">
            <a:off x="5102225" y="4105275"/>
            <a:ext cx="615950" cy="704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129" name="Line 25">
            <a:extLst>
              <a:ext uri="{FF2B5EF4-FFF2-40B4-BE49-F238E27FC236}">
                <a16:creationId xmlns:a16="http://schemas.microsoft.com/office/drawing/2014/main" id="{FE7E669B-FA03-3F4F-95A9-D101BBFBD73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133600"/>
            <a:ext cx="1066800" cy="3810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0" name="Text Box 26">
            <a:extLst>
              <a:ext uri="{FF2B5EF4-FFF2-40B4-BE49-F238E27FC236}">
                <a16:creationId xmlns:a16="http://schemas.microsoft.com/office/drawing/2014/main" id="{56411862-C383-6448-9FD8-FD7AECBE3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447800"/>
            <a:ext cx="8747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accent1"/>
                </a:solidFill>
              </a:rPr>
              <a:t>source</a:t>
            </a:r>
            <a:br>
              <a:rPr lang="en-US" altLang="en-US" sz="2000" b="1">
                <a:solidFill>
                  <a:schemeClr val="accent1"/>
                </a:solidFill>
              </a:rPr>
            </a:br>
            <a:r>
              <a:rPr lang="en-US" altLang="en-US" sz="2000" b="1">
                <a:solidFill>
                  <a:schemeClr val="accent1"/>
                </a:solidFill>
              </a:rPr>
              <a:t>vertex</a:t>
            </a:r>
          </a:p>
        </p:txBody>
      </p:sp>
      <p:sp>
        <p:nvSpPr>
          <p:cNvPr id="47131" name="Oval 27">
            <a:extLst>
              <a:ext uri="{FF2B5EF4-FFF2-40B4-BE49-F238E27FC236}">
                <a16:creationId xmlns:a16="http://schemas.microsoft.com/office/drawing/2014/main" id="{86653477-8FCA-4F46-84FE-43EA27177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1066800" cy="6858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/>
              <a:t>d      f</a:t>
            </a:r>
          </a:p>
        </p:txBody>
      </p:sp>
    </p:spTree>
    <p:extLst>
      <p:ext uri="{BB962C8B-B14F-4D97-AF65-F5344CB8AC3E}">
        <p14:creationId xmlns:p14="http://schemas.microsoft.com/office/powerpoint/2010/main" val="87864835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7460E49B-94A3-D14C-B7B4-9859102CA0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DFS Example</a:t>
            </a:r>
          </a:p>
        </p:txBody>
      </p:sp>
      <p:sp>
        <p:nvSpPr>
          <p:cNvPr id="48131" name="Oval 3">
            <a:extLst>
              <a:ext uri="{FF2B5EF4-FFF2-40B4-BE49-F238E27FC236}">
                <a16:creationId xmlns:a16="http://schemas.microsoft.com/office/drawing/2014/main" id="{A14C873A-4302-864D-AC0B-314DADE39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362200"/>
            <a:ext cx="1066800" cy="6858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 dirty="0">
                <a:solidFill>
                  <a:schemeClr val="accent1"/>
                </a:solidFill>
                <a:latin typeface="Courier New" panose="02070309020205020404" pitchFamily="49" charset="0"/>
              </a:rPr>
              <a:t>1 |  </a:t>
            </a:r>
          </a:p>
        </p:txBody>
      </p:sp>
      <p:sp>
        <p:nvSpPr>
          <p:cNvPr id="48132" name="Oval 4">
            <a:extLst>
              <a:ext uri="{FF2B5EF4-FFF2-40B4-BE49-F238E27FC236}">
                <a16:creationId xmlns:a16="http://schemas.microsoft.com/office/drawing/2014/main" id="{14A03C7C-2404-2240-9878-593716E88D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362200"/>
            <a:ext cx="1066800" cy="6858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8 |  </a:t>
            </a:r>
          </a:p>
        </p:txBody>
      </p:sp>
      <p:sp>
        <p:nvSpPr>
          <p:cNvPr id="48133" name="Oval 5">
            <a:extLst>
              <a:ext uri="{FF2B5EF4-FFF2-40B4-BE49-F238E27FC236}">
                <a16:creationId xmlns:a16="http://schemas.microsoft.com/office/drawing/2014/main" id="{E5B28454-1C5F-044F-8977-116A3A2C4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622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sp>
        <p:nvSpPr>
          <p:cNvPr id="48134" name="Oval 6">
            <a:extLst>
              <a:ext uri="{FF2B5EF4-FFF2-40B4-BE49-F238E27FC236}">
                <a16:creationId xmlns:a16="http://schemas.microsoft.com/office/drawing/2014/main" id="{BA5BEDA7-04BA-D24B-BBF4-A4F312CF5A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7244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sp>
        <p:nvSpPr>
          <p:cNvPr id="48135" name="Oval 7">
            <a:extLst>
              <a:ext uri="{FF2B5EF4-FFF2-40B4-BE49-F238E27FC236}">
                <a16:creationId xmlns:a16="http://schemas.microsoft.com/office/drawing/2014/main" id="{6C040905-B00D-754B-B2A3-9B12DCBD1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7244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5 | 6</a:t>
            </a:r>
          </a:p>
        </p:txBody>
      </p:sp>
      <p:sp>
        <p:nvSpPr>
          <p:cNvPr id="48136" name="Oval 8">
            <a:extLst>
              <a:ext uri="{FF2B5EF4-FFF2-40B4-BE49-F238E27FC236}">
                <a16:creationId xmlns:a16="http://schemas.microsoft.com/office/drawing/2014/main" id="{0FF86A94-E278-404E-8256-EC6B8CBAA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7244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3 | 4</a:t>
            </a:r>
          </a:p>
        </p:txBody>
      </p:sp>
      <p:sp>
        <p:nvSpPr>
          <p:cNvPr id="48137" name="Oval 9">
            <a:extLst>
              <a:ext uri="{FF2B5EF4-FFF2-40B4-BE49-F238E27FC236}">
                <a16:creationId xmlns:a16="http://schemas.microsoft.com/office/drawing/2014/main" id="{2D87CC2A-0EF7-074C-8BB7-568D38404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05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 dirty="0">
                <a:solidFill>
                  <a:schemeClr val="bg1"/>
                </a:solidFill>
                <a:latin typeface="Courier New" panose="02070309020205020404" pitchFamily="49" charset="0"/>
              </a:rPr>
              <a:t>2 | 7</a:t>
            </a:r>
          </a:p>
        </p:txBody>
      </p:sp>
      <p:sp>
        <p:nvSpPr>
          <p:cNvPr id="48138" name="Oval 10">
            <a:extLst>
              <a:ext uri="{FF2B5EF4-FFF2-40B4-BE49-F238E27FC236}">
                <a16:creationId xmlns:a16="http://schemas.microsoft.com/office/drawing/2014/main" id="{DA81F244-FAB0-3E4E-A265-A70F59253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5052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cxnSp>
        <p:nvCxnSpPr>
          <p:cNvPr id="48139" name="AutoShape 11">
            <a:extLst>
              <a:ext uri="{FF2B5EF4-FFF2-40B4-BE49-F238E27FC236}">
                <a16:creationId xmlns:a16="http://schemas.microsoft.com/office/drawing/2014/main" id="{70EC9FBC-A8B7-AA40-9719-8B2DF52CF82E}"/>
              </a:ext>
            </a:extLst>
          </p:cNvPr>
          <p:cNvCxnSpPr>
            <a:cxnSpLocks noChangeShapeType="1"/>
            <a:stCxn id="48131" idx="3"/>
            <a:endCxn id="48137" idx="7"/>
          </p:cNvCxnSpPr>
          <p:nvPr/>
        </p:nvCxnSpPr>
        <p:spPr bwMode="auto">
          <a:xfrm flipH="1">
            <a:off x="1139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0" name="AutoShape 12">
            <a:extLst>
              <a:ext uri="{FF2B5EF4-FFF2-40B4-BE49-F238E27FC236}">
                <a16:creationId xmlns:a16="http://schemas.microsoft.com/office/drawing/2014/main" id="{79994DB0-40FF-3140-88B8-5C36D04F718B}"/>
              </a:ext>
            </a:extLst>
          </p:cNvPr>
          <p:cNvCxnSpPr>
            <a:cxnSpLocks noChangeShapeType="1"/>
            <a:stCxn id="48137" idx="5"/>
            <a:endCxn id="48136" idx="1"/>
          </p:cNvCxnSpPr>
          <p:nvPr/>
        </p:nvCxnSpPr>
        <p:spPr bwMode="auto">
          <a:xfrm>
            <a:off x="1139825" y="4105275"/>
            <a:ext cx="539750" cy="7048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1" name="AutoShape 13">
            <a:extLst>
              <a:ext uri="{FF2B5EF4-FFF2-40B4-BE49-F238E27FC236}">
                <a16:creationId xmlns:a16="http://schemas.microsoft.com/office/drawing/2014/main" id="{D05E7ED0-D94B-7245-9D53-22421E5C1D91}"/>
              </a:ext>
            </a:extLst>
          </p:cNvPr>
          <p:cNvCxnSpPr>
            <a:cxnSpLocks noChangeShapeType="1"/>
            <a:stCxn id="48137" idx="6"/>
            <a:endCxn id="48135" idx="1"/>
          </p:cNvCxnSpPr>
          <p:nvPr/>
        </p:nvCxnSpPr>
        <p:spPr bwMode="auto">
          <a:xfrm>
            <a:off x="1309688" y="3848100"/>
            <a:ext cx="3036887" cy="96202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2" name="AutoShape 14">
            <a:extLst>
              <a:ext uri="{FF2B5EF4-FFF2-40B4-BE49-F238E27FC236}">
                <a16:creationId xmlns:a16="http://schemas.microsoft.com/office/drawing/2014/main" id="{7A31BFE2-2D67-9B49-AB8F-3DACCD309A32}"/>
              </a:ext>
            </a:extLst>
          </p:cNvPr>
          <p:cNvCxnSpPr>
            <a:cxnSpLocks noChangeShapeType="1"/>
            <a:stCxn id="48135" idx="2"/>
            <a:endCxn id="48136" idx="6"/>
          </p:cNvCxnSpPr>
          <p:nvPr/>
        </p:nvCxnSpPr>
        <p:spPr bwMode="auto">
          <a:xfrm flipH="1">
            <a:off x="2605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3" name="AutoShape 15">
            <a:extLst>
              <a:ext uri="{FF2B5EF4-FFF2-40B4-BE49-F238E27FC236}">
                <a16:creationId xmlns:a16="http://schemas.microsoft.com/office/drawing/2014/main" id="{F0D44411-2FC6-7046-A025-E952EDF6774C}"/>
              </a:ext>
            </a:extLst>
          </p:cNvPr>
          <p:cNvCxnSpPr>
            <a:cxnSpLocks noChangeShapeType="1"/>
            <a:stCxn id="48136" idx="0"/>
            <a:endCxn id="48131" idx="4"/>
          </p:cNvCxnSpPr>
          <p:nvPr/>
        </p:nvCxnSpPr>
        <p:spPr bwMode="auto">
          <a:xfrm flipV="1">
            <a:off x="2057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4" name="AutoShape 16">
            <a:extLst>
              <a:ext uri="{FF2B5EF4-FFF2-40B4-BE49-F238E27FC236}">
                <a16:creationId xmlns:a16="http://schemas.microsoft.com/office/drawing/2014/main" id="{A6A66F82-91EB-1444-9C99-D4AF5B8053F8}"/>
              </a:ext>
            </a:extLst>
          </p:cNvPr>
          <p:cNvCxnSpPr>
            <a:cxnSpLocks noChangeShapeType="1"/>
            <a:stCxn id="48131" idx="5"/>
            <a:endCxn id="48135" idx="1"/>
          </p:cNvCxnSpPr>
          <p:nvPr/>
        </p:nvCxnSpPr>
        <p:spPr bwMode="auto">
          <a:xfrm>
            <a:off x="2435225" y="2962275"/>
            <a:ext cx="1911350" cy="1847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5" name="AutoShape 17">
            <a:extLst>
              <a:ext uri="{FF2B5EF4-FFF2-40B4-BE49-F238E27FC236}">
                <a16:creationId xmlns:a16="http://schemas.microsoft.com/office/drawing/2014/main" id="{7A659482-EC1E-8346-A206-348708BF896C}"/>
              </a:ext>
            </a:extLst>
          </p:cNvPr>
          <p:cNvCxnSpPr>
            <a:cxnSpLocks noChangeShapeType="1"/>
            <a:stCxn id="48132" idx="4"/>
            <a:endCxn id="48135" idx="0"/>
          </p:cNvCxnSpPr>
          <p:nvPr/>
        </p:nvCxnSpPr>
        <p:spPr bwMode="auto">
          <a:xfrm>
            <a:off x="4724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6" name="AutoShape 18">
            <a:extLst>
              <a:ext uri="{FF2B5EF4-FFF2-40B4-BE49-F238E27FC236}">
                <a16:creationId xmlns:a16="http://schemas.microsoft.com/office/drawing/2014/main" id="{2E8E8556-A67E-5242-8CF6-E0AF8BE9A281}"/>
              </a:ext>
            </a:extLst>
          </p:cNvPr>
          <p:cNvCxnSpPr>
            <a:cxnSpLocks noChangeShapeType="1"/>
            <a:stCxn id="48131" idx="6"/>
            <a:endCxn id="48132" idx="2"/>
          </p:cNvCxnSpPr>
          <p:nvPr/>
        </p:nvCxnSpPr>
        <p:spPr bwMode="auto">
          <a:xfrm>
            <a:off x="2605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7" name="AutoShape 19">
            <a:extLst>
              <a:ext uri="{FF2B5EF4-FFF2-40B4-BE49-F238E27FC236}">
                <a16:creationId xmlns:a16="http://schemas.microsoft.com/office/drawing/2014/main" id="{DD3FD160-ED5E-3D41-8EAD-2B07A877FFEA}"/>
              </a:ext>
            </a:extLst>
          </p:cNvPr>
          <p:cNvCxnSpPr>
            <a:cxnSpLocks noChangeShapeType="1"/>
            <a:stCxn id="48133" idx="2"/>
            <a:endCxn id="48132" idx="6"/>
          </p:cNvCxnSpPr>
          <p:nvPr/>
        </p:nvCxnSpPr>
        <p:spPr bwMode="auto">
          <a:xfrm flipH="1">
            <a:off x="5272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8" name="AutoShape 20">
            <a:extLst>
              <a:ext uri="{FF2B5EF4-FFF2-40B4-BE49-F238E27FC236}">
                <a16:creationId xmlns:a16="http://schemas.microsoft.com/office/drawing/2014/main" id="{218DD84B-2228-E446-9123-72DA9C22211D}"/>
              </a:ext>
            </a:extLst>
          </p:cNvPr>
          <p:cNvCxnSpPr>
            <a:cxnSpLocks noChangeShapeType="1"/>
            <a:stCxn id="48132" idx="5"/>
            <a:endCxn id="48138" idx="1"/>
          </p:cNvCxnSpPr>
          <p:nvPr/>
        </p:nvCxnSpPr>
        <p:spPr bwMode="auto">
          <a:xfrm>
            <a:off x="5102225" y="2962275"/>
            <a:ext cx="61595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49" name="AutoShape 21">
            <a:extLst>
              <a:ext uri="{FF2B5EF4-FFF2-40B4-BE49-F238E27FC236}">
                <a16:creationId xmlns:a16="http://schemas.microsoft.com/office/drawing/2014/main" id="{26669580-E5E6-B943-952D-C62A86C81F96}"/>
              </a:ext>
            </a:extLst>
          </p:cNvPr>
          <p:cNvCxnSpPr>
            <a:cxnSpLocks noChangeShapeType="1"/>
            <a:stCxn id="48133" idx="3"/>
            <a:endCxn id="48138" idx="7"/>
          </p:cNvCxnSpPr>
          <p:nvPr/>
        </p:nvCxnSpPr>
        <p:spPr bwMode="auto">
          <a:xfrm flipH="1">
            <a:off x="6473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50" name="AutoShape 22">
            <a:extLst>
              <a:ext uri="{FF2B5EF4-FFF2-40B4-BE49-F238E27FC236}">
                <a16:creationId xmlns:a16="http://schemas.microsoft.com/office/drawing/2014/main" id="{A48112D7-B319-F84E-9A18-2EDE4967B585}"/>
              </a:ext>
            </a:extLst>
          </p:cNvPr>
          <p:cNvCxnSpPr>
            <a:cxnSpLocks noChangeShapeType="1"/>
            <a:stCxn id="48133" idx="4"/>
            <a:endCxn id="48134" idx="0"/>
          </p:cNvCxnSpPr>
          <p:nvPr/>
        </p:nvCxnSpPr>
        <p:spPr bwMode="auto">
          <a:xfrm>
            <a:off x="7391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51" name="AutoShape 23">
            <a:extLst>
              <a:ext uri="{FF2B5EF4-FFF2-40B4-BE49-F238E27FC236}">
                <a16:creationId xmlns:a16="http://schemas.microsoft.com/office/drawing/2014/main" id="{49F04BA4-2E70-F645-96FF-3BB1A4F662F8}"/>
              </a:ext>
            </a:extLst>
          </p:cNvPr>
          <p:cNvCxnSpPr>
            <a:cxnSpLocks noChangeShapeType="1"/>
            <a:stCxn id="48134" idx="2"/>
            <a:endCxn id="48135" idx="6"/>
          </p:cNvCxnSpPr>
          <p:nvPr/>
        </p:nvCxnSpPr>
        <p:spPr bwMode="auto">
          <a:xfrm flipH="1">
            <a:off x="5272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152" name="AutoShape 24">
            <a:extLst>
              <a:ext uri="{FF2B5EF4-FFF2-40B4-BE49-F238E27FC236}">
                <a16:creationId xmlns:a16="http://schemas.microsoft.com/office/drawing/2014/main" id="{D6EA60F2-96A7-7348-BB3E-6A318934912B}"/>
              </a:ext>
            </a:extLst>
          </p:cNvPr>
          <p:cNvCxnSpPr>
            <a:cxnSpLocks noChangeShapeType="1"/>
            <a:stCxn id="48138" idx="3"/>
            <a:endCxn id="48135" idx="7"/>
          </p:cNvCxnSpPr>
          <p:nvPr/>
        </p:nvCxnSpPr>
        <p:spPr bwMode="auto">
          <a:xfrm flipH="1">
            <a:off x="5102225" y="4105275"/>
            <a:ext cx="615950" cy="704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53" name="Line 25">
            <a:extLst>
              <a:ext uri="{FF2B5EF4-FFF2-40B4-BE49-F238E27FC236}">
                <a16:creationId xmlns:a16="http://schemas.microsoft.com/office/drawing/2014/main" id="{A0E395C0-F232-A84C-AFC4-104F1464642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133600"/>
            <a:ext cx="1066800" cy="3810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4" name="Text Box 26">
            <a:extLst>
              <a:ext uri="{FF2B5EF4-FFF2-40B4-BE49-F238E27FC236}">
                <a16:creationId xmlns:a16="http://schemas.microsoft.com/office/drawing/2014/main" id="{78D3295B-B5A3-7D4F-94AF-8B59B6053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447800"/>
            <a:ext cx="8747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accent1"/>
                </a:solidFill>
              </a:rPr>
              <a:t>source</a:t>
            </a:r>
            <a:br>
              <a:rPr lang="en-US" altLang="en-US" sz="2000" b="1">
                <a:solidFill>
                  <a:schemeClr val="accent1"/>
                </a:solidFill>
              </a:rPr>
            </a:br>
            <a:r>
              <a:rPr lang="en-US" altLang="en-US" sz="2000" b="1">
                <a:solidFill>
                  <a:schemeClr val="accent1"/>
                </a:solidFill>
              </a:rPr>
              <a:t>vertex</a:t>
            </a:r>
          </a:p>
        </p:txBody>
      </p:sp>
      <p:sp>
        <p:nvSpPr>
          <p:cNvPr id="48155" name="Oval 27">
            <a:extLst>
              <a:ext uri="{FF2B5EF4-FFF2-40B4-BE49-F238E27FC236}">
                <a16:creationId xmlns:a16="http://schemas.microsoft.com/office/drawing/2014/main" id="{8761D35C-AE02-434B-B112-145658409C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1066800" cy="6858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/>
              <a:t>d      f</a:t>
            </a:r>
          </a:p>
        </p:txBody>
      </p:sp>
    </p:spTree>
    <p:extLst>
      <p:ext uri="{BB962C8B-B14F-4D97-AF65-F5344CB8AC3E}">
        <p14:creationId xmlns:p14="http://schemas.microsoft.com/office/powerpoint/2010/main" val="35732620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0793757B-2D5D-0644-8C82-110CB97E12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DFS Example</a:t>
            </a:r>
          </a:p>
        </p:txBody>
      </p:sp>
      <p:sp>
        <p:nvSpPr>
          <p:cNvPr id="49155" name="Oval 3">
            <a:extLst>
              <a:ext uri="{FF2B5EF4-FFF2-40B4-BE49-F238E27FC236}">
                <a16:creationId xmlns:a16="http://schemas.microsoft.com/office/drawing/2014/main" id="{E4BEB015-F923-6F4B-9A1C-9648D0085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362200"/>
            <a:ext cx="1066800" cy="6858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 dirty="0">
                <a:solidFill>
                  <a:schemeClr val="accent1"/>
                </a:solidFill>
                <a:latin typeface="Courier New" panose="02070309020205020404" pitchFamily="49" charset="0"/>
              </a:rPr>
              <a:t>1 |  </a:t>
            </a:r>
          </a:p>
        </p:txBody>
      </p:sp>
      <p:sp>
        <p:nvSpPr>
          <p:cNvPr id="49156" name="Oval 4">
            <a:extLst>
              <a:ext uri="{FF2B5EF4-FFF2-40B4-BE49-F238E27FC236}">
                <a16:creationId xmlns:a16="http://schemas.microsoft.com/office/drawing/2014/main" id="{BBCB7EA2-AD78-2247-A030-CB239C747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362200"/>
            <a:ext cx="1066800" cy="6858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8 |  </a:t>
            </a:r>
          </a:p>
        </p:txBody>
      </p:sp>
      <p:sp>
        <p:nvSpPr>
          <p:cNvPr id="49157" name="Oval 5">
            <a:extLst>
              <a:ext uri="{FF2B5EF4-FFF2-40B4-BE49-F238E27FC236}">
                <a16:creationId xmlns:a16="http://schemas.microsoft.com/office/drawing/2014/main" id="{6AB9C24B-EEEB-1A41-959D-41D721977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622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sp>
        <p:nvSpPr>
          <p:cNvPr id="49158" name="Oval 6">
            <a:extLst>
              <a:ext uri="{FF2B5EF4-FFF2-40B4-BE49-F238E27FC236}">
                <a16:creationId xmlns:a16="http://schemas.microsoft.com/office/drawing/2014/main" id="{6F5A3CFE-3FFA-B04C-AA7D-A60F367BE5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7244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sp>
        <p:nvSpPr>
          <p:cNvPr id="49159" name="Oval 7">
            <a:extLst>
              <a:ext uri="{FF2B5EF4-FFF2-40B4-BE49-F238E27FC236}">
                <a16:creationId xmlns:a16="http://schemas.microsoft.com/office/drawing/2014/main" id="{5F825F98-41BC-864A-9290-B0B669879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7244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5 | 6</a:t>
            </a:r>
          </a:p>
        </p:txBody>
      </p:sp>
      <p:sp>
        <p:nvSpPr>
          <p:cNvPr id="49160" name="Oval 8">
            <a:extLst>
              <a:ext uri="{FF2B5EF4-FFF2-40B4-BE49-F238E27FC236}">
                <a16:creationId xmlns:a16="http://schemas.microsoft.com/office/drawing/2014/main" id="{8F9CD748-AB81-F948-8BC6-6AF84BA62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7244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3 | 4</a:t>
            </a:r>
          </a:p>
        </p:txBody>
      </p:sp>
      <p:sp>
        <p:nvSpPr>
          <p:cNvPr id="49161" name="Oval 9">
            <a:extLst>
              <a:ext uri="{FF2B5EF4-FFF2-40B4-BE49-F238E27FC236}">
                <a16:creationId xmlns:a16="http://schemas.microsoft.com/office/drawing/2014/main" id="{BFBB11C7-8E22-7147-9448-07C60B550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05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 dirty="0">
                <a:solidFill>
                  <a:schemeClr val="bg1"/>
                </a:solidFill>
                <a:latin typeface="Courier New" panose="02070309020205020404" pitchFamily="49" charset="0"/>
              </a:rPr>
              <a:t>2 | 7</a:t>
            </a:r>
          </a:p>
        </p:txBody>
      </p:sp>
      <p:sp>
        <p:nvSpPr>
          <p:cNvPr id="49162" name="Oval 10">
            <a:extLst>
              <a:ext uri="{FF2B5EF4-FFF2-40B4-BE49-F238E27FC236}">
                <a16:creationId xmlns:a16="http://schemas.microsoft.com/office/drawing/2014/main" id="{D8C334DF-34C8-C847-8496-3908788FFD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505200"/>
            <a:ext cx="1066800" cy="6858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9 |  </a:t>
            </a:r>
          </a:p>
        </p:txBody>
      </p:sp>
      <p:cxnSp>
        <p:nvCxnSpPr>
          <p:cNvPr id="49163" name="AutoShape 11">
            <a:extLst>
              <a:ext uri="{FF2B5EF4-FFF2-40B4-BE49-F238E27FC236}">
                <a16:creationId xmlns:a16="http://schemas.microsoft.com/office/drawing/2014/main" id="{1F4A47D3-5088-984C-9EE8-E6075C7EA06B}"/>
              </a:ext>
            </a:extLst>
          </p:cNvPr>
          <p:cNvCxnSpPr>
            <a:cxnSpLocks noChangeShapeType="1"/>
            <a:stCxn id="49155" idx="3"/>
            <a:endCxn id="49161" idx="7"/>
          </p:cNvCxnSpPr>
          <p:nvPr/>
        </p:nvCxnSpPr>
        <p:spPr bwMode="auto">
          <a:xfrm flipH="1">
            <a:off x="1139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64" name="AutoShape 12">
            <a:extLst>
              <a:ext uri="{FF2B5EF4-FFF2-40B4-BE49-F238E27FC236}">
                <a16:creationId xmlns:a16="http://schemas.microsoft.com/office/drawing/2014/main" id="{AE09A8BD-31DC-D347-81AC-E736730964E6}"/>
              </a:ext>
            </a:extLst>
          </p:cNvPr>
          <p:cNvCxnSpPr>
            <a:cxnSpLocks noChangeShapeType="1"/>
            <a:stCxn id="49161" idx="5"/>
            <a:endCxn id="49160" idx="1"/>
          </p:cNvCxnSpPr>
          <p:nvPr/>
        </p:nvCxnSpPr>
        <p:spPr bwMode="auto">
          <a:xfrm>
            <a:off x="1139825" y="4105275"/>
            <a:ext cx="539750" cy="7048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65" name="AutoShape 13">
            <a:extLst>
              <a:ext uri="{FF2B5EF4-FFF2-40B4-BE49-F238E27FC236}">
                <a16:creationId xmlns:a16="http://schemas.microsoft.com/office/drawing/2014/main" id="{6667CB42-DA7D-474E-9BA8-1AA1B25490E6}"/>
              </a:ext>
            </a:extLst>
          </p:cNvPr>
          <p:cNvCxnSpPr>
            <a:cxnSpLocks noChangeShapeType="1"/>
            <a:stCxn id="49161" idx="6"/>
            <a:endCxn id="49159" idx="1"/>
          </p:cNvCxnSpPr>
          <p:nvPr/>
        </p:nvCxnSpPr>
        <p:spPr bwMode="auto">
          <a:xfrm>
            <a:off x="1309688" y="3848100"/>
            <a:ext cx="3036887" cy="96202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66" name="AutoShape 14">
            <a:extLst>
              <a:ext uri="{FF2B5EF4-FFF2-40B4-BE49-F238E27FC236}">
                <a16:creationId xmlns:a16="http://schemas.microsoft.com/office/drawing/2014/main" id="{432E8285-E6E4-CE44-B0B2-0B579F1D4126}"/>
              </a:ext>
            </a:extLst>
          </p:cNvPr>
          <p:cNvCxnSpPr>
            <a:cxnSpLocks noChangeShapeType="1"/>
            <a:stCxn id="49159" idx="2"/>
            <a:endCxn id="49160" idx="6"/>
          </p:cNvCxnSpPr>
          <p:nvPr/>
        </p:nvCxnSpPr>
        <p:spPr bwMode="auto">
          <a:xfrm flipH="1">
            <a:off x="2605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67" name="AutoShape 15">
            <a:extLst>
              <a:ext uri="{FF2B5EF4-FFF2-40B4-BE49-F238E27FC236}">
                <a16:creationId xmlns:a16="http://schemas.microsoft.com/office/drawing/2014/main" id="{13850CCB-6452-284D-8061-ECA247A12C90}"/>
              </a:ext>
            </a:extLst>
          </p:cNvPr>
          <p:cNvCxnSpPr>
            <a:cxnSpLocks noChangeShapeType="1"/>
            <a:stCxn id="49160" idx="0"/>
            <a:endCxn id="49155" idx="4"/>
          </p:cNvCxnSpPr>
          <p:nvPr/>
        </p:nvCxnSpPr>
        <p:spPr bwMode="auto">
          <a:xfrm flipV="1">
            <a:off x="2057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68" name="AutoShape 16">
            <a:extLst>
              <a:ext uri="{FF2B5EF4-FFF2-40B4-BE49-F238E27FC236}">
                <a16:creationId xmlns:a16="http://schemas.microsoft.com/office/drawing/2014/main" id="{C17EB9AB-540A-AF45-A011-052928094B32}"/>
              </a:ext>
            </a:extLst>
          </p:cNvPr>
          <p:cNvCxnSpPr>
            <a:cxnSpLocks noChangeShapeType="1"/>
            <a:stCxn id="49155" idx="5"/>
            <a:endCxn id="49159" idx="1"/>
          </p:cNvCxnSpPr>
          <p:nvPr/>
        </p:nvCxnSpPr>
        <p:spPr bwMode="auto">
          <a:xfrm>
            <a:off x="2435225" y="2962275"/>
            <a:ext cx="1911350" cy="1847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69" name="AutoShape 17">
            <a:extLst>
              <a:ext uri="{FF2B5EF4-FFF2-40B4-BE49-F238E27FC236}">
                <a16:creationId xmlns:a16="http://schemas.microsoft.com/office/drawing/2014/main" id="{745C7854-80F6-C04D-ABCA-3A978A1B5B97}"/>
              </a:ext>
            </a:extLst>
          </p:cNvPr>
          <p:cNvCxnSpPr>
            <a:cxnSpLocks noChangeShapeType="1"/>
            <a:stCxn id="49156" idx="4"/>
            <a:endCxn id="49159" idx="0"/>
          </p:cNvCxnSpPr>
          <p:nvPr/>
        </p:nvCxnSpPr>
        <p:spPr bwMode="auto">
          <a:xfrm>
            <a:off x="4724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70" name="AutoShape 18">
            <a:extLst>
              <a:ext uri="{FF2B5EF4-FFF2-40B4-BE49-F238E27FC236}">
                <a16:creationId xmlns:a16="http://schemas.microsoft.com/office/drawing/2014/main" id="{E2442D68-021A-5044-A9EC-224700419F00}"/>
              </a:ext>
            </a:extLst>
          </p:cNvPr>
          <p:cNvCxnSpPr>
            <a:cxnSpLocks noChangeShapeType="1"/>
            <a:stCxn id="49155" idx="6"/>
            <a:endCxn id="49156" idx="2"/>
          </p:cNvCxnSpPr>
          <p:nvPr/>
        </p:nvCxnSpPr>
        <p:spPr bwMode="auto">
          <a:xfrm>
            <a:off x="2605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71" name="AutoShape 19">
            <a:extLst>
              <a:ext uri="{FF2B5EF4-FFF2-40B4-BE49-F238E27FC236}">
                <a16:creationId xmlns:a16="http://schemas.microsoft.com/office/drawing/2014/main" id="{B5C8D41D-F711-5041-927D-CB5FEEF0B65A}"/>
              </a:ext>
            </a:extLst>
          </p:cNvPr>
          <p:cNvCxnSpPr>
            <a:cxnSpLocks noChangeShapeType="1"/>
            <a:stCxn id="49157" idx="2"/>
            <a:endCxn id="49156" idx="6"/>
          </p:cNvCxnSpPr>
          <p:nvPr/>
        </p:nvCxnSpPr>
        <p:spPr bwMode="auto">
          <a:xfrm flipH="1">
            <a:off x="5272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72" name="AutoShape 20">
            <a:extLst>
              <a:ext uri="{FF2B5EF4-FFF2-40B4-BE49-F238E27FC236}">
                <a16:creationId xmlns:a16="http://schemas.microsoft.com/office/drawing/2014/main" id="{9459E47F-CD49-6440-91D1-D8D06ED07B67}"/>
              </a:ext>
            </a:extLst>
          </p:cNvPr>
          <p:cNvCxnSpPr>
            <a:cxnSpLocks noChangeShapeType="1"/>
            <a:stCxn id="49156" idx="5"/>
            <a:endCxn id="49162" idx="1"/>
          </p:cNvCxnSpPr>
          <p:nvPr/>
        </p:nvCxnSpPr>
        <p:spPr bwMode="auto">
          <a:xfrm>
            <a:off x="5102225" y="2962275"/>
            <a:ext cx="615950" cy="6286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73" name="AutoShape 21">
            <a:extLst>
              <a:ext uri="{FF2B5EF4-FFF2-40B4-BE49-F238E27FC236}">
                <a16:creationId xmlns:a16="http://schemas.microsoft.com/office/drawing/2014/main" id="{5150B5B0-D0AB-094F-BB2E-64E6CC23FD6D}"/>
              </a:ext>
            </a:extLst>
          </p:cNvPr>
          <p:cNvCxnSpPr>
            <a:cxnSpLocks noChangeShapeType="1"/>
            <a:stCxn id="49157" idx="3"/>
            <a:endCxn id="49162" idx="7"/>
          </p:cNvCxnSpPr>
          <p:nvPr/>
        </p:nvCxnSpPr>
        <p:spPr bwMode="auto">
          <a:xfrm flipH="1">
            <a:off x="6473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74" name="AutoShape 22">
            <a:extLst>
              <a:ext uri="{FF2B5EF4-FFF2-40B4-BE49-F238E27FC236}">
                <a16:creationId xmlns:a16="http://schemas.microsoft.com/office/drawing/2014/main" id="{E1FC40DC-45F1-6149-BFBE-B799529AF4F2}"/>
              </a:ext>
            </a:extLst>
          </p:cNvPr>
          <p:cNvCxnSpPr>
            <a:cxnSpLocks noChangeShapeType="1"/>
            <a:stCxn id="49157" idx="4"/>
            <a:endCxn id="49158" idx="0"/>
          </p:cNvCxnSpPr>
          <p:nvPr/>
        </p:nvCxnSpPr>
        <p:spPr bwMode="auto">
          <a:xfrm>
            <a:off x="7391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75" name="AutoShape 23">
            <a:extLst>
              <a:ext uri="{FF2B5EF4-FFF2-40B4-BE49-F238E27FC236}">
                <a16:creationId xmlns:a16="http://schemas.microsoft.com/office/drawing/2014/main" id="{727E0742-6EF6-A44C-AC1A-23C0CD5F4955}"/>
              </a:ext>
            </a:extLst>
          </p:cNvPr>
          <p:cNvCxnSpPr>
            <a:cxnSpLocks noChangeShapeType="1"/>
            <a:stCxn id="49158" idx="2"/>
            <a:endCxn id="49159" idx="6"/>
          </p:cNvCxnSpPr>
          <p:nvPr/>
        </p:nvCxnSpPr>
        <p:spPr bwMode="auto">
          <a:xfrm flipH="1">
            <a:off x="5272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76" name="AutoShape 24">
            <a:extLst>
              <a:ext uri="{FF2B5EF4-FFF2-40B4-BE49-F238E27FC236}">
                <a16:creationId xmlns:a16="http://schemas.microsoft.com/office/drawing/2014/main" id="{9C1B0F8D-646F-E64B-B0EC-AC838910E585}"/>
              </a:ext>
            </a:extLst>
          </p:cNvPr>
          <p:cNvCxnSpPr>
            <a:cxnSpLocks noChangeShapeType="1"/>
            <a:stCxn id="49162" idx="3"/>
            <a:endCxn id="49159" idx="7"/>
          </p:cNvCxnSpPr>
          <p:nvPr/>
        </p:nvCxnSpPr>
        <p:spPr bwMode="auto">
          <a:xfrm flipH="1">
            <a:off x="5102225" y="4105275"/>
            <a:ext cx="615950" cy="704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177" name="Line 25">
            <a:extLst>
              <a:ext uri="{FF2B5EF4-FFF2-40B4-BE49-F238E27FC236}">
                <a16:creationId xmlns:a16="http://schemas.microsoft.com/office/drawing/2014/main" id="{19817159-84B4-6B48-AB85-4811A04CFBE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133600"/>
            <a:ext cx="1066800" cy="3810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8" name="Text Box 26">
            <a:extLst>
              <a:ext uri="{FF2B5EF4-FFF2-40B4-BE49-F238E27FC236}">
                <a16:creationId xmlns:a16="http://schemas.microsoft.com/office/drawing/2014/main" id="{316BEF52-1429-A041-8AC1-11571AAD3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447800"/>
            <a:ext cx="8747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accent1"/>
                </a:solidFill>
              </a:rPr>
              <a:t>source</a:t>
            </a:r>
            <a:br>
              <a:rPr lang="en-US" altLang="en-US" sz="2000" b="1">
                <a:solidFill>
                  <a:schemeClr val="accent1"/>
                </a:solidFill>
              </a:rPr>
            </a:br>
            <a:r>
              <a:rPr lang="en-US" altLang="en-US" sz="2000" b="1">
                <a:solidFill>
                  <a:schemeClr val="accent1"/>
                </a:solidFill>
              </a:rPr>
              <a:t>vertex</a:t>
            </a:r>
          </a:p>
        </p:txBody>
      </p:sp>
      <p:sp>
        <p:nvSpPr>
          <p:cNvPr id="49179" name="Oval 27">
            <a:extLst>
              <a:ext uri="{FF2B5EF4-FFF2-40B4-BE49-F238E27FC236}">
                <a16:creationId xmlns:a16="http://schemas.microsoft.com/office/drawing/2014/main" id="{141C7E3F-83F7-3241-B00F-615A47BF6E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1066800" cy="6858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/>
              <a:t>d      f</a:t>
            </a:r>
          </a:p>
        </p:txBody>
      </p:sp>
    </p:spTree>
    <p:extLst>
      <p:ext uri="{BB962C8B-B14F-4D97-AF65-F5344CB8AC3E}">
        <p14:creationId xmlns:p14="http://schemas.microsoft.com/office/powerpoint/2010/main" val="22953728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2F20936E-982E-934A-93E3-7EC4648103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DFS Example</a:t>
            </a:r>
          </a:p>
        </p:txBody>
      </p:sp>
      <p:sp>
        <p:nvSpPr>
          <p:cNvPr id="50179" name="Oval 3">
            <a:extLst>
              <a:ext uri="{FF2B5EF4-FFF2-40B4-BE49-F238E27FC236}">
                <a16:creationId xmlns:a16="http://schemas.microsoft.com/office/drawing/2014/main" id="{5167364A-6AB7-E74B-A9EE-EA04AD50E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362200"/>
            <a:ext cx="1066800" cy="6858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 dirty="0">
                <a:solidFill>
                  <a:schemeClr val="accent1"/>
                </a:solidFill>
                <a:latin typeface="Courier New" panose="02070309020205020404" pitchFamily="49" charset="0"/>
              </a:rPr>
              <a:t>1 |  </a:t>
            </a:r>
          </a:p>
        </p:txBody>
      </p:sp>
      <p:sp>
        <p:nvSpPr>
          <p:cNvPr id="50180" name="Oval 4">
            <a:extLst>
              <a:ext uri="{FF2B5EF4-FFF2-40B4-BE49-F238E27FC236}">
                <a16:creationId xmlns:a16="http://schemas.microsoft.com/office/drawing/2014/main" id="{67EF9B84-E4D4-B34B-9446-10D83C9F0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362200"/>
            <a:ext cx="1066800" cy="6858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8 |  </a:t>
            </a:r>
          </a:p>
        </p:txBody>
      </p:sp>
      <p:sp>
        <p:nvSpPr>
          <p:cNvPr id="50181" name="Oval 5">
            <a:extLst>
              <a:ext uri="{FF2B5EF4-FFF2-40B4-BE49-F238E27FC236}">
                <a16:creationId xmlns:a16="http://schemas.microsoft.com/office/drawing/2014/main" id="{9F9BF555-6D93-4B49-99C4-06B7763B1E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622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sp>
        <p:nvSpPr>
          <p:cNvPr id="50182" name="Oval 6">
            <a:extLst>
              <a:ext uri="{FF2B5EF4-FFF2-40B4-BE49-F238E27FC236}">
                <a16:creationId xmlns:a16="http://schemas.microsoft.com/office/drawing/2014/main" id="{D39EB5A9-D702-2044-83C4-2F2EECBCF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7244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sp>
        <p:nvSpPr>
          <p:cNvPr id="50183" name="Oval 7">
            <a:extLst>
              <a:ext uri="{FF2B5EF4-FFF2-40B4-BE49-F238E27FC236}">
                <a16:creationId xmlns:a16="http://schemas.microsoft.com/office/drawing/2014/main" id="{B76FDA4E-B452-F34F-8767-438C72974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7244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5 | 6</a:t>
            </a:r>
          </a:p>
        </p:txBody>
      </p:sp>
      <p:sp>
        <p:nvSpPr>
          <p:cNvPr id="50184" name="Oval 8">
            <a:extLst>
              <a:ext uri="{FF2B5EF4-FFF2-40B4-BE49-F238E27FC236}">
                <a16:creationId xmlns:a16="http://schemas.microsoft.com/office/drawing/2014/main" id="{C819F823-12F3-7741-B175-DED64AFC7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7244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3 | 4</a:t>
            </a:r>
          </a:p>
        </p:txBody>
      </p:sp>
      <p:sp>
        <p:nvSpPr>
          <p:cNvPr id="50185" name="Oval 9">
            <a:extLst>
              <a:ext uri="{FF2B5EF4-FFF2-40B4-BE49-F238E27FC236}">
                <a16:creationId xmlns:a16="http://schemas.microsoft.com/office/drawing/2014/main" id="{38409D48-2B90-0048-8733-107EA5ACE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05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 dirty="0">
                <a:solidFill>
                  <a:schemeClr val="bg1"/>
                </a:solidFill>
                <a:latin typeface="Courier New" panose="02070309020205020404" pitchFamily="49" charset="0"/>
              </a:rPr>
              <a:t>2 | 7</a:t>
            </a:r>
          </a:p>
        </p:txBody>
      </p:sp>
      <p:sp>
        <p:nvSpPr>
          <p:cNvPr id="50186" name="Oval 10">
            <a:extLst>
              <a:ext uri="{FF2B5EF4-FFF2-40B4-BE49-F238E27FC236}">
                <a16:creationId xmlns:a16="http://schemas.microsoft.com/office/drawing/2014/main" id="{70CC39B3-9A5D-BE46-AD77-482EB36DF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505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9 |10</a:t>
            </a:r>
          </a:p>
        </p:txBody>
      </p:sp>
      <p:cxnSp>
        <p:nvCxnSpPr>
          <p:cNvPr id="50187" name="AutoShape 11">
            <a:extLst>
              <a:ext uri="{FF2B5EF4-FFF2-40B4-BE49-F238E27FC236}">
                <a16:creationId xmlns:a16="http://schemas.microsoft.com/office/drawing/2014/main" id="{87820CB6-2CE3-5147-81F5-DED1549D222D}"/>
              </a:ext>
            </a:extLst>
          </p:cNvPr>
          <p:cNvCxnSpPr>
            <a:cxnSpLocks noChangeShapeType="1"/>
            <a:stCxn id="50179" idx="3"/>
            <a:endCxn id="50185" idx="7"/>
          </p:cNvCxnSpPr>
          <p:nvPr/>
        </p:nvCxnSpPr>
        <p:spPr bwMode="auto">
          <a:xfrm flipH="1">
            <a:off x="1139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188" name="AutoShape 12">
            <a:extLst>
              <a:ext uri="{FF2B5EF4-FFF2-40B4-BE49-F238E27FC236}">
                <a16:creationId xmlns:a16="http://schemas.microsoft.com/office/drawing/2014/main" id="{4A621898-3A91-1445-9151-FA48BA027D2B}"/>
              </a:ext>
            </a:extLst>
          </p:cNvPr>
          <p:cNvCxnSpPr>
            <a:cxnSpLocks noChangeShapeType="1"/>
            <a:stCxn id="50185" idx="5"/>
            <a:endCxn id="50184" idx="1"/>
          </p:cNvCxnSpPr>
          <p:nvPr/>
        </p:nvCxnSpPr>
        <p:spPr bwMode="auto">
          <a:xfrm>
            <a:off x="1139825" y="4105275"/>
            <a:ext cx="539750" cy="7048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189" name="AutoShape 13">
            <a:extLst>
              <a:ext uri="{FF2B5EF4-FFF2-40B4-BE49-F238E27FC236}">
                <a16:creationId xmlns:a16="http://schemas.microsoft.com/office/drawing/2014/main" id="{C5F4240F-CCC5-9E46-860C-A45DBF016328}"/>
              </a:ext>
            </a:extLst>
          </p:cNvPr>
          <p:cNvCxnSpPr>
            <a:cxnSpLocks noChangeShapeType="1"/>
            <a:stCxn id="50185" idx="6"/>
            <a:endCxn id="50183" idx="1"/>
          </p:cNvCxnSpPr>
          <p:nvPr/>
        </p:nvCxnSpPr>
        <p:spPr bwMode="auto">
          <a:xfrm>
            <a:off x="1309688" y="3848100"/>
            <a:ext cx="3036887" cy="96202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190" name="AutoShape 14">
            <a:extLst>
              <a:ext uri="{FF2B5EF4-FFF2-40B4-BE49-F238E27FC236}">
                <a16:creationId xmlns:a16="http://schemas.microsoft.com/office/drawing/2014/main" id="{BAB08B4F-6026-1F49-AA96-031BDF276E7B}"/>
              </a:ext>
            </a:extLst>
          </p:cNvPr>
          <p:cNvCxnSpPr>
            <a:cxnSpLocks noChangeShapeType="1"/>
            <a:stCxn id="50183" idx="2"/>
            <a:endCxn id="50184" idx="6"/>
          </p:cNvCxnSpPr>
          <p:nvPr/>
        </p:nvCxnSpPr>
        <p:spPr bwMode="auto">
          <a:xfrm flipH="1">
            <a:off x="2605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191" name="AutoShape 15">
            <a:extLst>
              <a:ext uri="{FF2B5EF4-FFF2-40B4-BE49-F238E27FC236}">
                <a16:creationId xmlns:a16="http://schemas.microsoft.com/office/drawing/2014/main" id="{E824FFAE-C84E-6F42-9088-384C0094AC17}"/>
              </a:ext>
            </a:extLst>
          </p:cNvPr>
          <p:cNvCxnSpPr>
            <a:cxnSpLocks noChangeShapeType="1"/>
            <a:stCxn id="50184" idx="0"/>
            <a:endCxn id="50179" idx="4"/>
          </p:cNvCxnSpPr>
          <p:nvPr/>
        </p:nvCxnSpPr>
        <p:spPr bwMode="auto">
          <a:xfrm flipV="1">
            <a:off x="2057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192" name="AutoShape 16">
            <a:extLst>
              <a:ext uri="{FF2B5EF4-FFF2-40B4-BE49-F238E27FC236}">
                <a16:creationId xmlns:a16="http://schemas.microsoft.com/office/drawing/2014/main" id="{B5B8BC8B-5A78-1C4D-8BAC-B7E8B58D2C77}"/>
              </a:ext>
            </a:extLst>
          </p:cNvPr>
          <p:cNvCxnSpPr>
            <a:cxnSpLocks noChangeShapeType="1"/>
            <a:stCxn id="50179" idx="5"/>
            <a:endCxn id="50183" idx="1"/>
          </p:cNvCxnSpPr>
          <p:nvPr/>
        </p:nvCxnSpPr>
        <p:spPr bwMode="auto">
          <a:xfrm>
            <a:off x="2435225" y="2962275"/>
            <a:ext cx="1911350" cy="1847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193" name="AutoShape 17">
            <a:extLst>
              <a:ext uri="{FF2B5EF4-FFF2-40B4-BE49-F238E27FC236}">
                <a16:creationId xmlns:a16="http://schemas.microsoft.com/office/drawing/2014/main" id="{00F2509E-0E79-8B4A-8E1D-F1B22C4A38F8}"/>
              </a:ext>
            </a:extLst>
          </p:cNvPr>
          <p:cNvCxnSpPr>
            <a:cxnSpLocks noChangeShapeType="1"/>
            <a:stCxn id="50180" idx="4"/>
            <a:endCxn id="50183" idx="0"/>
          </p:cNvCxnSpPr>
          <p:nvPr/>
        </p:nvCxnSpPr>
        <p:spPr bwMode="auto">
          <a:xfrm>
            <a:off x="4724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194" name="AutoShape 18">
            <a:extLst>
              <a:ext uri="{FF2B5EF4-FFF2-40B4-BE49-F238E27FC236}">
                <a16:creationId xmlns:a16="http://schemas.microsoft.com/office/drawing/2014/main" id="{4A353950-1C27-E74F-B360-4855FA27E97D}"/>
              </a:ext>
            </a:extLst>
          </p:cNvPr>
          <p:cNvCxnSpPr>
            <a:cxnSpLocks noChangeShapeType="1"/>
            <a:stCxn id="50179" idx="6"/>
            <a:endCxn id="50180" idx="2"/>
          </p:cNvCxnSpPr>
          <p:nvPr/>
        </p:nvCxnSpPr>
        <p:spPr bwMode="auto">
          <a:xfrm>
            <a:off x="2605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195" name="AutoShape 19">
            <a:extLst>
              <a:ext uri="{FF2B5EF4-FFF2-40B4-BE49-F238E27FC236}">
                <a16:creationId xmlns:a16="http://schemas.microsoft.com/office/drawing/2014/main" id="{3E1819FA-6D50-BC48-BBB4-F4B1F79EB868}"/>
              </a:ext>
            </a:extLst>
          </p:cNvPr>
          <p:cNvCxnSpPr>
            <a:cxnSpLocks noChangeShapeType="1"/>
            <a:stCxn id="50181" idx="2"/>
            <a:endCxn id="50180" idx="6"/>
          </p:cNvCxnSpPr>
          <p:nvPr/>
        </p:nvCxnSpPr>
        <p:spPr bwMode="auto">
          <a:xfrm flipH="1">
            <a:off x="5272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196" name="AutoShape 20">
            <a:extLst>
              <a:ext uri="{FF2B5EF4-FFF2-40B4-BE49-F238E27FC236}">
                <a16:creationId xmlns:a16="http://schemas.microsoft.com/office/drawing/2014/main" id="{D4E18117-C899-9844-BE34-88633DCA0F0C}"/>
              </a:ext>
            </a:extLst>
          </p:cNvPr>
          <p:cNvCxnSpPr>
            <a:cxnSpLocks noChangeShapeType="1"/>
            <a:stCxn id="50180" idx="5"/>
            <a:endCxn id="50186" idx="1"/>
          </p:cNvCxnSpPr>
          <p:nvPr/>
        </p:nvCxnSpPr>
        <p:spPr bwMode="auto">
          <a:xfrm>
            <a:off x="5102225" y="2962275"/>
            <a:ext cx="615950" cy="6286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197" name="AutoShape 21">
            <a:extLst>
              <a:ext uri="{FF2B5EF4-FFF2-40B4-BE49-F238E27FC236}">
                <a16:creationId xmlns:a16="http://schemas.microsoft.com/office/drawing/2014/main" id="{A3778004-4ADC-2541-9289-2A96873C5400}"/>
              </a:ext>
            </a:extLst>
          </p:cNvPr>
          <p:cNvCxnSpPr>
            <a:cxnSpLocks noChangeShapeType="1"/>
            <a:stCxn id="50181" idx="3"/>
            <a:endCxn id="50186" idx="7"/>
          </p:cNvCxnSpPr>
          <p:nvPr/>
        </p:nvCxnSpPr>
        <p:spPr bwMode="auto">
          <a:xfrm flipH="1">
            <a:off x="6473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198" name="AutoShape 22">
            <a:extLst>
              <a:ext uri="{FF2B5EF4-FFF2-40B4-BE49-F238E27FC236}">
                <a16:creationId xmlns:a16="http://schemas.microsoft.com/office/drawing/2014/main" id="{78720899-F2AB-0E41-9F76-2F48EC589F09}"/>
              </a:ext>
            </a:extLst>
          </p:cNvPr>
          <p:cNvCxnSpPr>
            <a:cxnSpLocks noChangeShapeType="1"/>
            <a:stCxn id="50181" idx="4"/>
            <a:endCxn id="50182" idx="0"/>
          </p:cNvCxnSpPr>
          <p:nvPr/>
        </p:nvCxnSpPr>
        <p:spPr bwMode="auto">
          <a:xfrm>
            <a:off x="7391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199" name="AutoShape 23">
            <a:extLst>
              <a:ext uri="{FF2B5EF4-FFF2-40B4-BE49-F238E27FC236}">
                <a16:creationId xmlns:a16="http://schemas.microsoft.com/office/drawing/2014/main" id="{EC55CFC0-5F06-D743-8983-8F55C503FE4E}"/>
              </a:ext>
            </a:extLst>
          </p:cNvPr>
          <p:cNvCxnSpPr>
            <a:cxnSpLocks noChangeShapeType="1"/>
            <a:stCxn id="50182" idx="2"/>
            <a:endCxn id="50183" idx="6"/>
          </p:cNvCxnSpPr>
          <p:nvPr/>
        </p:nvCxnSpPr>
        <p:spPr bwMode="auto">
          <a:xfrm flipH="1">
            <a:off x="5272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200" name="AutoShape 24">
            <a:extLst>
              <a:ext uri="{FF2B5EF4-FFF2-40B4-BE49-F238E27FC236}">
                <a16:creationId xmlns:a16="http://schemas.microsoft.com/office/drawing/2014/main" id="{B07DBD38-91C3-BC4E-BD52-65368B21AA38}"/>
              </a:ext>
            </a:extLst>
          </p:cNvPr>
          <p:cNvCxnSpPr>
            <a:cxnSpLocks noChangeShapeType="1"/>
            <a:stCxn id="50186" idx="3"/>
            <a:endCxn id="50183" idx="7"/>
          </p:cNvCxnSpPr>
          <p:nvPr/>
        </p:nvCxnSpPr>
        <p:spPr bwMode="auto">
          <a:xfrm flipH="1">
            <a:off x="5102225" y="4105275"/>
            <a:ext cx="615950" cy="704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201" name="Line 25">
            <a:extLst>
              <a:ext uri="{FF2B5EF4-FFF2-40B4-BE49-F238E27FC236}">
                <a16:creationId xmlns:a16="http://schemas.microsoft.com/office/drawing/2014/main" id="{753DF454-A1C1-7E43-B3B8-EBAE405377C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133600"/>
            <a:ext cx="1066800" cy="3810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2" name="Text Box 26">
            <a:extLst>
              <a:ext uri="{FF2B5EF4-FFF2-40B4-BE49-F238E27FC236}">
                <a16:creationId xmlns:a16="http://schemas.microsoft.com/office/drawing/2014/main" id="{1B99EF4F-80C8-BE45-ADBC-BCB69D05CB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447800"/>
            <a:ext cx="8747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accent1"/>
                </a:solidFill>
              </a:rPr>
              <a:t>source</a:t>
            </a:r>
            <a:br>
              <a:rPr lang="en-US" altLang="en-US" sz="2000" b="1">
                <a:solidFill>
                  <a:schemeClr val="accent1"/>
                </a:solidFill>
              </a:rPr>
            </a:br>
            <a:r>
              <a:rPr lang="en-US" altLang="en-US" sz="2000" b="1">
                <a:solidFill>
                  <a:schemeClr val="accent1"/>
                </a:solidFill>
              </a:rPr>
              <a:t>vertex</a:t>
            </a:r>
          </a:p>
        </p:txBody>
      </p:sp>
      <p:sp>
        <p:nvSpPr>
          <p:cNvPr id="50203" name="Oval 27">
            <a:extLst>
              <a:ext uri="{FF2B5EF4-FFF2-40B4-BE49-F238E27FC236}">
                <a16:creationId xmlns:a16="http://schemas.microsoft.com/office/drawing/2014/main" id="{73DDF8F6-E441-B24B-83E7-85BE39157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1066800" cy="6858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/>
              <a:t>d      f</a:t>
            </a:r>
          </a:p>
        </p:txBody>
      </p:sp>
    </p:spTree>
    <p:extLst>
      <p:ext uri="{BB962C8B-B14F-4D97-AF65-F5344CB8AC3E}">
        <p14:creationId xmlns:p14="http://schemas.microsoft.com/office/powerpoint/2010/main" val="261130127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1D6335FA-C13A-474F-A827-C22E35B068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DFS Example</a:t>
            </a:r>
          </a:p>
        </p:txBody>
      </p:sp>
      <p:sp>
        <p:nvSpPr>
          <p:cNvPr id="51203" name="Oval 3">
            <a:extLst>
              <a:ext uri="{FF2B5EF4-FFF2-40B4-BE49-F238E27FC236}">
                <a16:creationId xmlns:a16="http://schemas.microsoft.com/office/drawing/2014/main" id="{1B79317D-CF8F-A643-85DA-7098C055E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362200"/>
            <a:ext cx="1066800" cy="6858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 dirty="0">
                <a:solidFill>
                  <a:schemeClr val="accent1"/>
                </a:solidFill>
                <a:latin typeface="Courier New" panose="02070309020205020404" pitchFamily="49" charset="0"/>
              </a:rPr>
              <a:t>1 |  </a:t>
            </a:r>
          </a:p>
        </p:txBody>
      </p:sp>
      <p:sp>
        <p:nvSpPr>
          <p:cNvPr id="51204" name="Oval 4">
            <a:extLst>
              <a:ext uri="{FF2B5EF4-FFF2-40B4-BE49-F238E27FC236}">
                <a16:creationId xmlns:a16="http://schemas.microsoft.com/office/drawing/2014/main" id="{2283B88F-4B1C-024E-B61A-ED62E4CA58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362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8 |11</a:t>
            </a:r>
          </a:p>
        </p:txBody>
      </p:sp>
      <p:sp>
        <p:nvSpPr>
          <p:cNvPr id="51205" name="Oval 5">
            <a:extLst>
              <a:ext uri="{FF2B5EF4-FFF2-40B4-BE49-F238E27FC236}">
                <a16:creationId xmlns:a16="http://schemas.microsoft.com/office/drawing/2014/main" id="{DA45E18F-2F71-114B-9DBB-28D44642EF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622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sp>
        <p:nvSpPr>
          <p:cNvPr id="51206" name="Oval 6">
            <a:extLst>
              <a:ext uri="{FF2B5EF4-FFF2-40B4-BE49-F238E27FC236}">
                <a16:creationId xmlns:a16="http://schemas.microsoft.com/office/drawing/2014/main" id="{AE60B841-D3FF-8743-9124-4C83DCBB14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7244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sp>
        <p:nvSpPr>
          <p:cNvPr id="51207" name="Oval 7">
            <a:extLst>
              <a:ext uri="{FF2B5EF4-FFF2-40B4-BE49-F238E27FC236}">
                <a16:creationId xmlns:a16="http://schemas.microsoft.com/office/drawing/2014/main" id="{6C55F90A-8947-FD44-9B12-DA7C5DF49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7244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5 | 6</a:t>
            </a:r>
          </a:p>
        </p:txBody>
      </p:sp>
      <p:sp>
        <p:nvSpPr>
          <p:cNvPr id="51208" name="Oval 8">
            <a:extLst>
              <a:ext uri="{FF2B5EF4-FFF2-40B4-BE49-F238E27FC236}">
                <a16:creationId xmlns:a16="http://schemas.microsoft.com/office/drawing/2014/main" id="{46DB4554-AC63-C543-9C65-EB2FF0724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7244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3 | 4</a:t>
            </a:r>
          </a:p>
        </p:txBody>
      </p:sp>
      <p:sp>
        <p:nvSpPr>
          <p:cNvPr id="51209" name="Oval 9">
            <a:extLst>
              <a:ext uri="{FF2B5EF4-FFF2-40B4-BE49-F238E27FC236}">
                <a16:creationId xmlns:a16="http://schemas.microsoft.com/office/drawing/2014/main" id="{5440C3F3-D1A1-894C-ABFE-80CC78AE0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05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 dirty="0">
                <a:solidFill>
                  <a:schemeClr val="bg1"/>
                </a:solidFill>
                <a:latin typeface="Courier New" panose="02070309020205020404" pitchFamily="49" charset="0"/>
              </a:rPr>
              <a:t>2 | 7</a:t>
            </a:r>
          </a:p>
        </p:txBody>
      </p:sp>
      <p:sp>
        <p:nvSpPr>
          <p:cNvPr id="51210" name="Oval 10">
            <a:extLst>
              <a:ext uri="{FF2B5EF4-FFF2-40B4-BE49-F238E27FC236}">
                <a16:creationId xmlns:a16="http://schemas.microsoft.com/office/drawing/2014/main" id="{D54D9B5B-82DD-9C4E-BC31-D7F5F50E7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505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9 |10</a:t>
            </a:r>
          </a:p>
        </p:txBody>
      </p:sp>
      <p:cxnSp>
        <p:nvCxnSpPr>
          <p:cNvPr id="51211" name="AutoShape 11">
            <a:extLst>
              <a:ext uri="{FF2B5EF4-FFF2-40B4-BE49-F238E27FC236}">
                <a16:creationId xmlns:a16="http://schemas.microsoft.com/office/drawing/2014/main" id="{A4C38109-4A3D-7D40-BFD8-A5C0C3841019}"/>
              </a:ext>
            </a:extLst>
          </p:cNvPr>
          <p:cNvCxnSpPr>
            <a:cxnSpLocks noChangeShapeType="1"/>
            <a:stCxn id="51203" idx="3"/>
            <a:endCxn id="51209" idx="7"/>
          </p:cNvCxnSpPr>
          <p:nvPr/>
        </p:nvCxnSpPr>
        <p:spPr bwMode="auto">
          <a:xfrm flipH="1">
            <a:off x="1139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12" name="AutoShape 12">
            <a:extLst>
              <a:ext uri="{FF2B5EF4-FFF2-40B4-BE49-F238E27FC236}">
                <a16:creationId xmlns:a16="http://schemas.microsoft.com/office/drawing/2014/main" id="{5B351BCB-514C-464A-B51D-828AE060AE8E}"/>
              </a:ext>
            </a:extLst>
          </p:cNvPr>
          <p:cNvCxnSpPr>
            <a:cxnSpLocks noChangeShapeType="1"/>
            <a:stCxn id="51209" idx="5"/>
            <a:endCxn id="51208" idx="1"/>
          </p:cNvCxnSpPr>
          <p:nvPr/>
        </p:nvCxnSpPr>
        <p:spPr bwMode="auto">
          <a:xfrm>
            <a:off x="1139825" y="4105275"/>
            <a:ext cx="539750" cy="7048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13" name="AutoShape 13">
            <a:extLst>
              <a:ext uri="{FF2B5EF4-FFF2-40B4-BE49-F238E27FC236}">
                <a16:creationId xmlns:a16="http://schemas.microsoft.com/office/drawing/2014/main" id="{B9039E45-91B1-8143-8D95-9F8A42F4B9E0}"/>
              </a:ext>
            </a:extLst>
          </p:cNvPr>
          <p:cNvCxnSpPr>
            <a:cxnSpLocks noChangeShapeType="1"/>
            <a:stCxn id="51209" idx="6"/>
            <a:endCxn id="51207" idx="1"/>
          </p:cNvCxnSpPr>
          <p:nvPr/>
        </p:nvCxnSpPr>
        <p:spPr bwMode="auto">
          <a:xfrm>
            <a:off x="1309688" y="3848100"/>
            <a:ext cx="3036887" cy="96202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14" name="AutoShape 14">
            <a:extLst>
              <a:ext uri="{FF2B5EF4-FFF2-40B4-BE49-F238E27FC236}">
                <a16:creationId xmlns:a16="http://schemas.microsoft.com/office/drawing/2014/main" id="{46A22CB3-161E-724D-AE96-5536A7715BA2}"/>
              </a:ext>
            </a:extLst>
          </p:cNvPr>
          <p:cNvCxnSpPr>
            <a:cxnSpLocks noChangeShapeType="1"/>
            <a:stCxn id="51207" idx="2"/>
            <a:endCxn id="51208" idx="6"/>
          </p:cNvCxnSpPr>
          <p:nvPr/>
        </p:nvCxnSpPr>
        <p:spPr bwMode="auto">
          <a:xfrm flipH="1">
            <a:off x="2605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15" name="AutoShape 15">
            <a:extLst>
              <a:ext uri="{FF2B5EF4-FFF2-40B4-BE49-F238E27FC236}">
                <a16:creationId xmlns:a16="http://schemas.microsoft.com/office/drawing/2014/main" id="{04EF46F2-6B5F-504B-839D-20609F964E40}"/>
              </a:ext>
            </a:extLst>
          </p:cNvPr>
          <p:cNvCxnSpPr>
            <a:cxnSpLocks noChangeShapeType="1"/>
            <a:stCxn id="51208" idx="0"/>
            <a:endCxn id="51203" idx="4"/>
          </p:cNvCxnSpPr>
          <p:nvPr/>
        </p:nvCxnSpPr>
        <p:spPr bwMode="auto">
          <a:xfrm flipV="1">
            <a:off x="2057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16" name="AutoShape 16">
            <a:extLst>
              <a:ext uri="{FF2B5EF4-FFF2-40B4-BE49-F238E27FC236}">
                <a16:creationId xmlns:a16="http://schemas.microsoft.com/office/drawing/2014/main" id="{9E4D7925-52C6-D44C-BAB9-E8BA1E223305}"/>
              </a:ext>
            </a:extLst>
          </p:cNvPr>
          <p:cNvCxnSpPr>
            <a:cxnSpLocks noChangeShapeType="1"/>
            <a:stCxn id="51203" idx="5"/>
            <a:endCxn id="51207" idx="1"/>
          </p:cNvCxnSpPr>
          <p:nvPr/>
        </p:nvCxnSpPr>
        <p:spPr bwMode="auto">
          <a:xfrm>
            <a:off x="2435225" y="2962275"/>
            <a:ext cx="1911350" cy="1847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17" name="AutoShape 17">
            <a:extLst>
              <a:ext uri="{FF2B5EF4-FFF2-40B4-BE49-F238E27FC236}">
                <a16:creationId xmlns:a16="http://schemas.microsoft.com/office/drawing/2014/main" id="{F2F3DD55-4A33-5E49-A5D8-5F2FA6E32596}"/>
              </a:ext>
            </a:extLst>
          </p:cNvPr>
          <p:cNvCxnSpPr>
            <a:cxnSpLocks noChangeShapeType="1"/>
            <a:stCxn id="51204" idx="4"/>
            <a:endCxn id="51207" idx="0"/>
          </p:cNvCxnSpPr>
          <p:nvPr/>
        </p:nvCxnSpPr>
        <p:spPr bwMode="auto">
          <a:xfrm>
            <a:off x="4724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18" name="AutoShape 18">
            <a:extLst>
              <a:ext uri="{FF2B5EF4-FFF2-40B4-BE49-F238E27FC236}">
                <a16:creationId xmlns:a16="http://schemas.microsoft.com/office/drawing/2014/main" id="{B0B404A4-4B30-F94F-9A78-C366EE6A3D8A}"/>
              </a:ext>
            </a:extLst>
          </p:cNvPr>
          <p:cNvCxnSpPr>
            <a:cxnSpLocks noChangeShapeType="1"/>
            <a:stCxn id="51203" idx="6"/>
            <a:endCxn id="51204" idx="2"/>
          </p:cNvCxnSpPr>
          <p:nvPr/>
        </p:nvCxnSpPr>
        <p:spPr bwMode="auto">
          <a:xfrm>
            <a:off x="2605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19" name="AutoShape 19">
            <a:extLst>
              <a:ext uri="{FF2B5EF4-FFF2-40B4-BE49-F238E27FC236}">
                <a16:creationId xmlns:a16="http://schemas.microsoft.com/office/drawing/2014/main" id="{CD13AFF4-FC0F-1348-8719-49CF577A61B6}"/>
              </a:ext>
            </a:extLst>
          </p:cNvPr>
          <p:cNvCxnSpPr>
            <a:cxnSpLocks noChangeShapeType="1"/>
            <a:stCxn id="51205" idx="2"/>
            <a:endCxn id="51204" idx="6"/>
          </p:cNvCxnSpPr>
          <p:nvPr/>
        </p:nvCxnSpPr>
        <p:spPr bwMode="auto">
          <a:xfrm flipH="1">
            <a:off x="5272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20" name="AutoShape 20">
            <a:extLst>
              <a:ext uri="{FF2B5EF4-FFF2-40B4-BE49-F238E27FC236}">
                <a16:creationId xmlns:a16="http://schemas.microsoft.com/office/drawing/2014/main" id="{88D1A886-8B54-6B49-891A-27DFAEC52127}"/>
              </a:ext>
            </a:extLst>
          </p:cNvPr>
          <p:cNvCxnSpPr>
            <a:cxnSpLocks noChangeShapeType="1"/>
            <a:stCxn id="51204" idx="5"/>
            <a:endCxn id="51210" idx="1"/>
          </p:cNvCxnSpPr>
          <p:nvPr/>
        </p:nvCxnSpPr>
        <p:spPr bwMode="auto">
          <a:xfrm>
            <a:off x="5102225" y="2962275"/>
            <a:ext cx="615950" cy="6286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21" name="AutoShape 21">
            <a:extLst>
              <a:ext uri="{FF2B5EF4-FFF2-40B4-BE49-F238E27FC236}">
                <a16:creationId xmlns:a16="http://schemas.microsoft.com/office/drawing/2014/main" id="{96A7CAE7-AC2B-3148-BBF3-3C69ED4F181E}"/>
              </a:ext>
            </a:extLst>
          </p:cNvPr>
          <p:cNvCxnSpPr>
            <a:cxnSpLocks noChangeShapeType="1"/>
            <a:stCxn id="51205" idx="3"/>
            <a:endCxn id="51210" idx="7"/>
          </p:cNvCxnSpPr>
          <p:nvPr/>
        </p:nvCxnSpPr>
        <p:spPr bwMode="auto">
          <a:xfrm flipH="1">
            <a:off x="6473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22" name="AutoShape 22">
            <a:extLst>
              <a:ext uri="{FF2B5EF4-FFF2-40B4-BE49-F238E27FC236}">
                <a16:creationId xmlns:a16="http://schemas.microsoft.com/office/drawing/2014/main" id="{4550B002-FAD6-814A-B822-AB1595958115}"/>
              </a:ext>
            </a:extLst>
          </p:cNvPr>
          <p:cNvCxnSpPr>
            <a:cxnSpLocks noChangeShapeType="1"/>
            <a:stCxn id="51205" idx="4"/>
            <a:endCxn id="51206" idx="0"/>
          </p:cNvCxnSpPr>
          <p:nvPr/>
        </p:nvCxnSpPr>
        <p:spPr bwMode="auto">
          <a:xfrm>
            <a:off x="7391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23" name="AutoShape 23">
            <a:extLst>
              <a:ext uri="{FF2B5EF4-FFF2-40B4-BE49-F238E27FC236}">
                <a16:creationId xmlns:a16="http://schemas.microsoft.com/office/drawing/2014/main" id="{5813A8AF-B9EB-2F44-AA92-DCF0351421ED}"/>
              </a:ext>
            </a:extLst>
          </p:cNvPr>
          <p:cNvCxnSpPr>
            <a:cxnSpLocks noChangeShapeType="1"/>
            <a:stCxn id="51206" idx="2"/>
            <a:endCxn id="51207" idx="6"/>
          </p:cNvCxnSpPr>
          <p:nvPr/>
        </p:nvCxnSpPr>
        <p:spPr bwMode="auto">
          <a:xfrm flipH="1">
            <a:off x="5272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24" name="AutoShape 24">
            <a:extLst>
              <a:ext uri="{FF2B5EF4-FFF2-40B4-BE49-F238E27FC236}">
                <a16:creationId xmlns:a16="http://schemas.microsoft.com/office/drawing/2014/main" id="{FB910ED1-D819-CC4D-8144-4E1A97283A76}"/>
              </a:ext>
            </a:extLst>
          </p:cNvPr>
          <p:cNvCxnSpPr>
            <a:cxnSpLocks noChangeShapeType="1"/>
            <a:stCxn id="51210" idx="3"/>
            <a:endCxn id="51207" idx="7"/>
          </p:cNvCxnSpPr>
          <p:nvPr/>
        </p:nvCxnSpPr>
        <p:spPr bwMode="auto">
          <a:xfrm flipH="1">
            <a:off x="5102225" y="4105275"/>
            <a:ext cx="615950" cy="704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25" name="Line 25">
            <a:extLst>
              <a:ext uri="{FF2B5EF4-FFF2-40B4-BE49-F238E27FC236}">
                <a16:creationId xmlns:a16="http://schemas.microsoft.com/office/drawing/2014/main" id="{98EB0BE8-12A6-A740-BBE1-D1ECD4CDEEB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133600"/>
            <a:ext cx="1066800" cy="3810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6" name="Text Box 26">
            <a:extLst>
              <a:ext uri="{FF2B5EF4-FFF2-40B4-BE49-F238E27FC236}">
                <a16:creationId xmlns:a16="http://schemas.microsoft.com/office/drawing/2014/main" id="{D5481839-A171-F246-9BF9-1877158DA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447800"/>
            <a:ext cx="8747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accent1"/>
                </a:solidFill>
              </a:rPr>
              <a:t>source</a:t>
            </a:r>
            <a:br>
              <a:rPr lang="en-US" altLang="en-US" sz="2000" b="1">
                <a:solidFill>
                  <a:schemeClr val="accent1"/>
                </a:solidFill>
              </a:rPr>
            </a:br>
            <a:r>
              <a:rPr lang="en-US" altLang="en-US" sz="2000" b="1">
                <a:solidFill>
                  <a:schemeClr val="accent1"/>
                </a:solidFill>
              </a:rPr>
              <a:t>vertex</a:t>
            </a:r>
          </a:p>
        </p:txBody>
      </p:sp>
      <p:sp>
        <p:nvSpPr>
          <p:cNvPr id="51227" name="Oval 27">
            <a:extLst>
              <a:ext uri="{FF2B5EF4-FFF2-40B4-BE49-F238E27FC236}">
                <a16:creationId xmlns:a16="http://schemas.microsoft.com/office/drawing/2014/main" id="{F258B636-769C-B849-8B72-939354E71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1066800" cy="6858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/>
              <a:t>d      f</a:t>
            </a:r>
          </a:p>
        </p:txBody>
      </p:sp>
    </p:spTree>
    <p:extLst>
      <p:ext uri="{BB962C8B-B14F-4D97-AF65-F5344CB8AC3E}">
        <p14:creationId xmlns:p14="http://schemas.microsoft.com/office/powerpoint/2010/main" val="3376300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60702"/>
            <a:ext cx="78867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Example Digraph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74676"/>
            <a:ext cx="7886700" cy="1004202"/>
          </a:xfrm>
        </p:spPr>
        <p:txBody>
          <a:bodyPr/>
          <a:lstStyle/>
          <a:p>
            <a:pPr marL="0" indent="0">
              <a:buNone/>
            </a:pPr>
            <a:r>
              <a:rPr lang="en-US" altLang="en-US" i="1" dirty="0">
                <a:solidFill>
                  <a:srgbClr val="C00000"/>
                </a:solidFill>
                <a:cs typeface="Times New Roman" panose="02020603050405020304" pitchFamily="18" charset="0"/>
              </a:rPr>
              <a:t>Directed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graphs (</a:t>
            </a:r>
            <a:r>
              <a:rPr lang="en-US" altLang="en-US" i="1" dirty="0">
                <a:solidFill>
                  <a:srgbClr val="C00000"/>
                </a:solidFill>
                <a:cs typeface="Times New Roman" panose="02020603050405020304" pitchFamily="18" charset="0"/>
              </a:rPr>
              <a:t>digraphs</a:t>
            </a:r>
            <a:r>
              <a:rPr lang="en-US" altLang="en-US" i="1" dirty="0">
                <a:cs typeface="Times New Roman" panose="02020603050405020304" pitchFamily="18" charset="0"/>
              </a:rPr>
              <a:t>) </a:t>
            </a:r>
            <a:r>
              <a:rPr lang="en-US" altLang="en-US" dirty="0">
                <a:cs typeface="Times New Roman" panose="02020603050405020304" pitchFamily="18" charset="0"/>
              </a:rPr>
              <a:t>have ordered edges</a:t>
            </a:r>
            <a:r>
              <a:rPr lang="en-US" altLang="en-US" dirty="0"/>
              <a:t> </a:t>
            </a:r>
          </a:p>
          <a:p>
            <a:pPr marL="0" indent="0">
              <a:buNone/>
            </a:pPr>
            <a:endParaRPr lang="en-US" altLang="en-US" dirty="0"/>
          </a:p>
          <a:p>
            <a:endParaRPr lang="en-US" dirty="0"/>
          </a:p>
        </p:txBody>
      </p:sp>
      <p:graphicFrame>
        <p:nvGraphicFramePr>
          <p:cNvPr id="9220" name="Object 13"/>
          <p:cNvGraphicFramePr>
            <a:graphicFrameLocks noChangeAspect="1"/>
          </p:cNvGraphicFramePr>
          <p:nvPr/>
        </p:nvGraphicFramePr>
        <p:xfrm>
          <a:off x="0" y="2167288"/>
          <a:ext cx="9144000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r:id="rId3" imgW="2929128" imgH="1609344" progId="SmartDraw.2">
                  <p:embed/>
                </p:oleObj>
              </mc:Choice>
              <mc:Fallback>
                <p:oleObj r:id="rId3" imgW="2929128" imgH="1609344" progId="SmartDraw.2">
                  <p:embed/>
                  <p:pic>
                    <p:nvPicPr>
                      <p:cNvPr id="922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167288"/>
                        <a:ext cx="9144000" cy="449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303049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9FC28F47-504E-964E-9C1D-F79DCAF385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DFS Example</a:t>
            </a:r>
          </a:p>
        </p:txBody>
      </p:sp>
      <p:sp>
        <p:nvSpPr>
          <p:cNvPr id="52227" name="Oval 3">
            <a:extLst>
              <a:ext uri="{FF2B5EF4-FFF2-40B4-BE49-F238E27FC236}">
                <a16:creationId xmlns:a16="http://schemas.microsoft.com/office/drawing/2014/main" id="{72FD9F1F-F0F9-3B42-82AC-2DB4AB9D1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362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1 |12</a:t>
            </a:r>
          </a:p>
        </p:txBody>
      </p:sp>
      <p:sp>
        <p:nvSpPr>
          <p:cNvPr id="52228" name="Oval 4">
            <a:extLst>
              <a:ext uri="{FF2B5EF4-FFF2-40B4-BE49-F238E27FC236}">
                <a16:creationId xmlns:a16="http://schemas.microsoft.com/office/drawing/2014/main" id="{F855C261-5C03-5F4E-B9C4-F40F492C73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362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8 |11</a:t>
            </a:r>
          </a:p>
        </p:txBody>
      </p:sp>
      <p:sp>
        <p:nvSpPr>
          <p:cNvPr id="52229" name="Oval 5">
            <a:extLst>
              <a:ext uri="{FF2B5EF4-FFF2-40B4-BE49-F238E27FC236}">
                <a16:creationId xmlns:a16="http://schemas.microsoft.com/office/drawing/2014/main" id="{D7E2F1E8-B110-D44E-A41B-476F9E343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622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sp>
        <p:nvSpPr>
          <p:cNvPr id="52230" name="Oval 6">
            <a:extLst>
              <a:ext uri="{FF2B5EF4-FFF2-40B4-BE49-F238E27FC236}">
                <a16:creationId xmlns:a16="http://schemas.microsoft.com/office/drawing/2014/main" id="{AE9F8A88-20A7-194E-AD9D-9F409A5A3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7244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sp>
        <p:nvSpPr>
          <p:cNvPr id="52231" name="Oval 7">
            <a:extLst>
              <a:ext uri="{FF2B5EF4-FFF2-40B4-BE49-F238E27FC236}">
                <a16:creationId xmlns:a16="http://schemas.microsoft.com/office/drawing/2014/main" id="{1BD9E111-B9EC-CB4F-98CF-1966BCF3D2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7244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5 | 6</a:t>
            </a:r>
          </a:p>
        </p:txBody>
      </p:sp>
      <p:sp>
        <p:nvSpPr>
          <p:cNvPr id="52232" name="Oval 8">
            <a:extLst>
              <a:ext uri="{FF2B5EF4-FFF2-40B4-BE49-F238E27FC236}">
                <a16:creationId xmlns:a16="http://schemas.microsoft.com/office/drawing/2014/main" id="{E990DC07-6B36-5945-BD34-65F5081F2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7244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3 | 4</a:t>
            </a:r>
          </a:p>
        </p:txBody>
      </p:sp>
      <p:sp>
        <p:nvSpPr>
          <p:cNvPr id="52233" name="Oval 9">
            <a:extLst>
              <a:ext uri="{FF2B5EF4-FFF2-40B4-BE49-F238E27FC236}">
                <a16:creationId xmlns:a16="http://schemas.microsoft.com/office/drawing/2014/main" id="{86C908EB-BACB-B64B-A479-715E6C0FA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05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 dirty="0">
                <a:solidFill>
                  <a:schemeClr val="bg1"/>
                </a:solidFill>
                <a:latin typeface="Courier New" panose="02070309020205020404" pitchFamily="49" charset="0"/>
              </a:rPr>
              <a:t>2 | 7</a:t>
            </a:r>
          </a:p>
        </p:txBody>
      </p:sp>
      <p:sp>
        <p:nvSpPr>
          <p:cNvPr id="52234" name="Oval 10">
            <a:extLst>
              <a:ext uri="{FF2B5EF4-FFF2-40B4-BE49-F238E27FC236}">
                <a16:creationId xmlns:a16="http://schemas.microsoft.com/office/drawing/2014/main" id="{159BE5F7-3291-C44D-A615-904290E9F0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505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9 |10</a:t>
            </a:r>
          </a:p>
        </p:txBody>
      </p:sp>
      <p:cxnSp>
        <p:nvCxnSpPr>
          <p:cNvPr id="52235" name="AutoShape 11">
            <a:extLst>
              <a:ext uri="{FF2B5EF4-FFF2-40B4-BE49-F238E27FC236}">
                <a16:creationId xmlns:a16="http://schemas.microsoft.com/office/drawing/2014/main" id="{2EA3C8BF-FFC3-6548-AE9E-7B9C485FCD54}"/>
              </a:ext>
            </a:extLst>
          </p:cNvPr>
          <p:cNvCxnSpPr>
            <a:cxnSpLocks noChangeShapeType="1"/>
            <a:stCxn id="52227" idx="3"/>
            <a:endCxn id="52233" idx="7"/>
          </p:cNvCxnSpPr>
          <p:nvPr/>
        </p:nvCxnSpPr>
        <p:spPr bwMode="auto">
          <a:xfrm flipH="1">
            <a:off x="1139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36" name="AutoShape 12">
            <a:extLst>
              <a:ext uri="{FF2B5EF4-FFF2-40B4-BE49-F238E27FC236}">
                <a16:creationId xmlns:a16="http://schemas.microsoft.com/office/drawing/2014/main" id="{59C809C3-0A84-EA48-A492-57C10EC15A81}"/>
              </a:ext>
            </a:extLst>
          </p:cNvPr>
          <p:cNvCxnSpPr>
            <a:cxnSpLocks noChangeShapeType="1"/>
            <a:stCxn id="52233" idx="5"/>
            <a:endCxn id="52232" idx="1"/>
          </p:cNvCxnSpPr>
          <p:nvPr/>
        </p:nvCxnSpPr>
        <p:spPr bwMode="auto">
          <a:xfrm>
            <a:off x="1139825" y="4105275"/>
            <a:ext cx="539750" cy="7048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37" name="AutoShape 13">
            <a:extLst>
              <a:ext uri="{FF2B5EF4-FFF2-40B4-BE49-F238E27FC236}">
                <a16:creationId xmlns:a16="http://schemas.microsoft.com/office/drawing/2014/main" id="{3A3034B5-139F-F64D-B6AE-DAAC827E1E17}"/>
              </a:ext>
            </a:extLst>
          </p:cNvPr>
          <p:cNvCxnSpPr>
            <a:cxnSpLocks noChangeShapeType="1"/>
            <a:stCxn id="52233" idx="6"/>
            <a:endCxn id="52231" idx="1"/>
          </p:cNvCxnSpPr>
          <p:nvPr/>
        </p:nvCxnSpPr>
        <p:spPr bwMode="auto">
          <a:xfrm>
            <a:off x="1309688" y="3848100"/>
            <a:ext cx="3036887" cy="96202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38" name="AutoShape 14">
            <a:extLst>
              <a:ext uri="{FF2B5EF4-FFF2-40B4-BE49-F238E27FC236}">
                <a16:creationId xmlns:a16="http://schemas.microsoft.com/office/drawing/2014/main" id="{63D780EA-C5F6-5E43-8788-CEF60DFC8E93}"/>
              </a:ext>
            </a:extLst>
          </p:cNvPr>
          <p:cNvCxnSpPr>
            <a:cxnSpLocks noChangeShapeType="1"/>
            <a:stCxn id="52231" idx="2"/>
            <a:endCxn id="52232" idx="6"/>
          </p:cNvCxnSpPr>
          <p:nvPr/>
        </p:nvCxnSpPr>
        <p:spPr bwMode="auto">
          <a:xfrm flipH="1">
            <a:off x="2605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39" name="AutoShape 15">
            <a:extLst>
              <a:ext uri="{FF2B5EF4-FFF2-40B4-BE49-F238E27FC236}">
                <a16:creationId xmlns:a16="http://schemas.microsoft.com/office/drawing/2014/main" id="{A137FAD9-A3F9-9F4C-A058-B65D880668FA}"/>
              </a:ext>
            </a:extLst>
          </p:cNvPr>
          <p:cNvCxnSpPr>
            <a:cxnSpLocks noChangeShapeType="1"/>
            <a:stCxn id="52232" idx="0"/>
            <a:endCxn id="52227" idx="4"/>
          </p:cNvCxnSpPr>
          <p:nvPr/>
        </p:nvCxnSpPr>
        <p:spPr bwMode="auto">
          <a:xfrm flipV="1">
            <a:off x="2057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40" name="AutoShape 16">
            <a:extLst>
              <a:ext uri="{FF2B5EF4-FFF2-40B4-BE49-F238E27FC236}">
                <a16:creationId xmlns:a16="http://schemas.microsoft.com/office/drawing/2014/main" id="{89D3A21E-FA73-E846-96D4-7FE3B0E823D5}"/>
              </a:ext>
            </a:extLst>
          </p:cNvPr>
          <p:cNvCxnSpPr>
            <a:cxnSpLocks noChangeShapeType="1"/>
            <a:stCxn id="52227" idx="5"/>
            <a:endCxn id="52231" idx="1"/>
          </p:cNvCxnSpPr>
          <p:nvPr/>
        </p:nvCxnSpPr>
        <p:spPr bwMode="auto">
          <a:xfrm>
            <a:off x="2435225" y="2962275"/>
            <a:ext cx="1911350" cy="1847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41" name="AutoShape 17">
            <a:extLst>
              <a:ext uri="{FF2B5EF4-FFF2-40B4-BE49-F238E27FC236}">
                <a16:creationId xmlns:a16="http://schemas.microsoft.com/office/drawing/2014/main" id="{04FEBCD1-4AFB-934D-A68D-B8F23EBD4752}"/>
              </a:ext>
            </a:extLst>
          </p:cNvPr>
          <p:cNvCxnSpPr>
            <a:cxnSpLocks noChangeShapeType="1"/>
            <a:stCxn id="52228" idx="4"/>
            <a:endCxn id="52231" idx="0"/>
          </p:cNvCxnSpPr>
          <p:nvPr/>
        </p:nvCxnSpPr>
        <p:spPr bwMode="auto">
          <a:xfrm>
            <a:off x="4724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42" name="AutoShape 18">
            <a:extLst>
              <a:ext uri="{FF2B5EF4-FFF2-40B4-BE49-F238E27FC236}">
                <a16:creationId xmlns:a16="http://schemas.microsoft.com/office/drawing/2014/main" id="{BE1FB6B5-DCD9-074A-888A-EE0729028806}"/>
              </a:ext>
            </a:extLst>
          </p:cNvPr>
          <p:cNvCxnSpPr>
            <a:cxnSpLocks noChangeShapeType="1"/>
            <a:stCxn id="52227" idx="6"/>
            <a:endCxn id="52228" idx="2"/>
          </p:cNvCxnSpPr>
          <p:nvPr/>
        </p:nvCxnSpPr>
        <p:spPr bwMode="auto">
          <a:xfrm>
            <a:off x="2605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43" name="AutoShape 19">
            <a:extLst>
              <a:ext uri="{FF2B5EF4-FFF2-40B4-BE49-F238E27FC236}">
                <a16:creationId xmlns:a16="http://schemas.microsoft.com/office/drawing/2014/main" id="{E69AB777-A4AF-3546-8ADE-0999AE3B0AF2}"/>
              </a:ext>
            </a:extLst>
          </p:cNvPr>
          <p:cNvCxnSpPr>
            <a:cxnSpLocks noChangeShapeType="1"/>
            <a:stCxn id="52229" idx="2"/>
            <a:endCxn id="52228" idx="6"/>
          </p:cNvCxnSpPr>
          <p:nvPr/>
        </p:nvCxnSpPr>
        <p:spPr bwMode="auto">
          <a:xfrm flipH="1">
            <a:off x="5272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44" name="AutoShape 20">
            <a:extLst>
              <a:ext uri="{FF2B5EF4-FFF2-40B4-BE49-F238E27FC236}">
                <a16:creationId xmlns:a16="http://schemas.microsoft.com/office/drawing/2014/main" id="{FDEDEB16-4D0D-974C-AFD2-30261D0A785E}"/>
              </a:ext>
            </a:extLst>
          </p:cNvPr>
          <p:cNvCxnSpPr>
            <a:cxnSpLocks noChangeShapeType="1"/>
            <a:stCxn id="52228" idx="5"/>
            <a:endCxn id="52234" idx="1"/>
          </p:cNvCxnSpPr>
          <p:nvPr/>
        </p:nvCxnSpPr>
        <p:spPr bwMode="auto">
          <a:xfrm>
            <a:off x="5102225" y="2962275"/>
            <a:ext cx="615950" cy="6286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45" name="AutoShape 21">
            <a:extLst>
              <a:ext uri="{FF2B5EF4-FFF2-40B4-BE49-F238E27FC236}">
                <a16:creationId xmlns:a16="http://schemas.microsoft.com/office/drawing/2014/main" id="{168C77F2-1CA3-174C-BB4B-D04F50B8AA58}"/>
              </a:ext>
            </a:extLst>
          </p:cNvPr>
          <p:cNvCxnSpPr>
            <a:cxnSpLocks noChangeShapeType="1"/>
            <a:stCxn id="52229" idx="3"/>
            <a:endCxn id="52234" idx="7"/>
          </p:cNvCxnSpPr>
          <p:nvPr/>
        </p:nvCxnSpPr>
        <p:spPr bwMode="auto">
          <a:xfrm flipH="1">
            <a:off x="6473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46" name="AutoShape 22">
            <a:extLst>
              <a:ext uri="{FF2B5EF4-FFF2-40B4-BE49-F238E27FC236}">
                <a16:creationId xmlns:a16="http://schemas.microsoft.com/office/drawing/2014/main" id="{8B487A70-0A90-644D-9C77-283B95C8224E}"/>
              </a:ext>
            </a:extLst>
          </p:cNvPr>
          <p:cNvCxnSpPr>
            <a:cxnSpLocks noChangeShapeType="1"/>
            <a:stCxn id="52229" idx="4"/>
            <a:endCxn id="52230" idx="0"/>
          </p:cNvCxnSpPr>
          <p:nvPr/>
        </p:nvCxnSpPr>
        <p:spPr bwMode="auto">
          <a:xfrm>
            <a:off x="7391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47" name="AutoShape 23">
            <a:extLst>
              <a:ext uri="{FF2B5EF4-FFF2-40B4-BE49-F238E27FC236}">
                <a16:creationId xmlns:a16="http://schemas.microsoft.com/office/drawing/2014/main" id="{EAE8DD3A-6690-2044-9887-ACB74962397F}"/>
              </a:ext>
            </a:extLst>
          </p:cNvPr>
          <p:cNvCxnSpPr>
            <a:cxnSpLocks noChangeShapeType="1"/>
            <a:stCxn id="52230" idx="2"/>
            <a:endCxn id="52231" idx="6"/>
          </p:cNvCxnSpPr>
          <p:nvPr/>
        </p:nvCxnSpPr>
        <p:spPr bwMode="auto">
          <a:xfrm flipH="1">
            <a:off x="5272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48" name="AutoShape 24">
            <a:extLst>
              <a:ext uri="{FF2B5EF4-FFF2-40B4-BE49-F238E27FC236}">
                <a16:creationId xmlns:a16="http://schemas.microsoft.com/office/drawing/2014/main" id="{E63E543E-365B-434D-BDF2-E5510F6D8986}"/>
              </a:ext>
            </a:extLst>
          </p:cNvPr>
          <p:cNvCxnSpPr>
            <a:cxnSpLocks noChangeShapeType="1"/>
            <a:stCxn id="52234" idx="3"/>
            <a:endCxn id="52231" idx="7"/>
          </p:cNvCxnSpPr>
          <p:nvPr/>
        </p:nvCxnSpPr>
        <p:spPr bwMode="auto">
          <a:xfrm flipH="1">
            <a:off x="5102225" y="4105275"/>
            <a:ext cx="615950" cy="704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249" name="Line 25">
            <a:extLst>
              <a:ext uri="{FF2B5EF4-FFF2-40B4-BE49-F238E27FC236}">
                <a16:creationId xmlns:a16="http://schemas.microsoft.com/office/drawing/2014/main" id="{AA4BB968-8115-434B-9E64-F306C598116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133600"/>
            <a:ext cx="1066800" cy="3810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50" name="Text Box 26">
            <a:extLst>
              <a:ext uri="{FF2B5EF4-FFF2-40B4-BE49-F238E27FC236}">
                <a16:creationId xmlns:a16="http://schemas.microsoft.com/office/drawing/2014/main" id="{751BABE1-7E46-E547-AF9A-02F31697A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447800"/>
            <a:ext cx="8747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accent1"/>
                </a:solidFill>
              </a:rPr>
              <a:t>source</a:t>
            </a:r>
            <a:br>
              <a:rPr lang="en-US" altLang="en-US" sz="2000" b="1">
                <a:solidFill>
                  <a:schemeClr val="accent1"/>
                </a:solidFill>
              </a:rPr>
            </a:br>
            <a:r>
              <a:rPr lang="en-US" altLang="en-US" sz="2000" b="1">
                <a:solidFill>
                  <a:schemeClr val="accent1"/>
                </a:solidFill>
              </a:rPr>
              <a:t>vertex</a:t>
            </a:r>
          </a:p>
        </p:txBody>
      </p:sp>
      <p:sp>
        <p:nvSpPr>
          <p:cNvPr id="52251" name="Oval 27">
            <a:extLst>
              <a:ext uri="{FF2B5EF4-FFF2-40B4-BE49-F238E27FC236}">
                <a16:creationId xmlns:a16="http://schemas.microsoft.com/office/drawing/2014/main" id="{3DF46137-70BD-6041-ABBD-8380CE8CE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1066800" cy="6858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/>
              <a:t>d      f</a:t>
            </a:r>
          </a:p>
        </p:txBody>
      </p:sp>
    </p:spTree>
    <p:extLst>
      <p:ext uri="{BB962C8B-B14F-4D97-AF65-F5344CB8AC3E}">
        <p14:creationId xmlns:p14="http://schemas.microsoft.com/office/powerpoint/2010/main" val="33649056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36C729DF-EE4C-E742-B9E2-02F5C7E2B3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DFS Example</a:t>
            </a:r>
          </a:p>
        </p:txBody>
      </p:sp>
      <p:sp>
        <p:nvSpPr>
          <p:cNvPr id="53251" name="Oval 3">
            <a:extLst>
              <a:ext uri="{FF2B5EF4-FFF2-40B4-BE49-F238E27FC236}">
                <a16:creationId xmlns:a16="http://schemas.microsoft.com/office/drawing/2014/main" id="{C72428AA-0152-554C-B04B-B5314A6DD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362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1 |12</a:t>
            </a:r>
          </a:p>
        </p:txBody>
      </p:sp>
      <p:sp>
        <p:nvSpPr>
          <p:cNvPr id="53252" name="Oval 4">
            <a:extLst>
              <a:ext uri="{FF2B5EF4-FFF2-40B4-BE49-F238E27FC236}">
                <a16:creationId xmlns:a16="http://schemas.microsoft.com/office/drawing/2014/main" id="{76689D72-42CA-D042-91E7-070EAC053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362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8 |11</a:t>
            </a:r>
          </a:p>
        </p:txBody>
      </p:sp>
      <p:sp>
        <p:nvSpPr>
          <p:cNvPr id="53253" name="Oval 5">
            <a:extLst>
              <a:ext uri="{FF2B5EF4-FFF2-40B4-BE49-F238E27FC236}">
                <a16:creationId xmlns:a16="http://schemas.microsoft.com/office/drawing/2014/main" id="{A10B0ACB-9285-FF42-B25F-BFC22127B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62200"/>
            <a:ext cx="1066800" cy="6858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 dirty="0">
                <a:solidFill>
                  <a:schemeClr val="accent1"/>
                </a:solidFill>
                <a:latin typeface="Courier New" panose="02070309020205020404" pitchFamily="49" charset="0"/>
              </a:rPr>
              <a:t>13|  </a:t>
            </a:r>
          </a:p>
        </p:txBody>
      </p:sp>
      <p:sp>
        <p:nvSpPr>
          <p:cNvPr id="53254" name="Oval 6">
            <a:extLst>
              <a:ext uri="{FF2B5EF4-FFF2-40B4-BE49-F238E27FC236}">
                <a16:creationId xmlns:a16="http://schemas.microsoft.com/office/drawing/2014/main" id="{8FC52772-33F6-BB49-A157-B667D1963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724400"/>
            <a:ext cx="1066800" cy="685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  |  </a:t>
            </a:r>
          </a:p>
        </p:txBody>
      </p:sp>
      <p:sp>
        <p:nvSpPr>
          <p:cNvPr id="53255" name="Oval 7">
            <a:extLst>
              <a:ext uri="{FF2B5EF4-FFF2-40B4-BE49-F238E27FC236}">
                <a16:creationId xmlns:a16="http://schemas.microsoft.com/office/drawing/2014/main" id="{A1CC715E-94DE-C24A-A485-A5C998859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7244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5 | 6</a:t>
            </a:r>
          </a:p>
        </p:txBody>
      </p:sp>
      <p:sp>
        <p:nvSpPr>
          <p:cNvPr id="53256" name="Oval 8">
            <a:extLst>
              <a:ext uri="{FF2B5EF4-FFF2-40B4-BE49-F238E27FC236}">
                <a16:creationId xmlns:a16="http://schemas.microsoft.com/office/drawing/2014/main" id="{736D52E5-78F4-F143-9A00-2C9277E5D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7244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 dirty="0">
                <a:solidFill>
                  <a:schemeClr val="bg1"/>
                </a:solidFill>
                <a:latin typeface="Courier New" panose="02070309020205020404" pitchFamily="49" charset="0"/>
              </a:rPr>
              <a:t>3 | 4</a:t>
            </a:r>
          </a:p>
        </p:txBody>
      </p:sp>
      <p:sp>
        <p:nvSpPr>
          <p:cNvPr id="53257" name="Oval 9">
            <a:extLst>
              <a:ext uri="{FF2B5EF4-FFF2-40B4-BE49-F238E27FC236}">
                <a16:creationId xmlns:a16="http://schemas.microsoft.com/office/drawing/2014/main" id="{6B4E8D37-66C1-7B44-98B6-3CBD2D709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05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 dirty="0">
                <a:solidFill>
                  <a:schemeClr val="bg1"/>
                </a:solidFill>
                <a:latin typeface="Courier New" panose="02070309020205020404" pitchFamily="49" charset="0"/>
              </a:rPr>
              <a:t>2 | 7</a:t>
            </a:r>
          </a:p>
        </p:txBody>
      </p:sp>
      <p:sp>
        <p:nvSpPr>
          <p:cNvPr id="53258" name="Oval 10">
            <a:extLst>
              <a:ext uri="{FF2B5EF4-FFF2-40B4-BE49-F238E27FC236}">
                <a16:creationId xmlns:a16="http://schemas.microsoft.com/office/drawing/2014/main" id="{BA638C48-F6D2-9044-80F5-576A61451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505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9 |10</a:t>
            </a:r>
          </a:p>
        </p:txBody>
      </p:sp>
      <p:cxnSp>
        <p:nvCxnSpPr>
          <p:cNvPr id="53259" name="AutoShape 11">
            <a:extLst>
              <a:ext uri="{FF2B5EF4-FFF2-40B4-BE49-F238E27FC236}">
                <a16:creationId xmlns:a16="http://schemas.microsoft.com/office/drawing/2014/main" id="{54A1BF7A-0A0E-3348-B99F-2759CB722206}"/>
              </a:ext>
            </a:extLst>
          </p:cNvPr>
          <p:cNvCxnSpPr>
            <a:cxnSpLocks noChangeShapeType="1"/>
            <a:stCxn id="53251" idx="3"/>
            <a:endCxn id="53257" idx="7"/>
          </p:cNvCxnSpPr>
          <p:nvPr/>
        </p:nvCxnSpPr>
        <p:spPr bwMode="auto">
          <a:xfrm flipH="1">
            <a:off x="1139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60" name="AutoShape 12">
            <a:extLst>
              <a:ext uri="{FF2B5EF4-FFF2-40B4-BE49-F238E27FC236}">
                <a16:creationId xmlns:a16="http://schemas.microsoft.com/office/drawing/2014/main" id="{8C04F19E-CA01-1844-8D0B-E4E8D0CFCDA6}"/>
              </a:ext>
            </a:extLst>
          </p:cNvPr>
          <p:cNvCxnSpPr>
            <a:cxnSpLocks noChangeShapeType="1"/>
            <a:stCxn id="53257" idx="5"/>
            <a:endCxn id="53256" idx="1"/>
          </p:cNvCxnSpPr>
          <p:nvPr/>
        </p:nvCxnSpPr>
        <p:spPr bwMode="auto">
          <a:xfrm>
            <a:off x="1139825" y="4105275"/>
            <a:ext cx="539750" cy="7048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61" name="AutoShape 13">
            <a:extLst>
              <a:ext uri="{FF2B5EF4-FFF2-40B4-BE49-F238E27FC236}">
                <a16:creationId xmlns:a16="http://schemas.microsoft.com/office/drawing/2014/main" id="{8D5F403D-06A8-3548-A341-ACD145E6319D}"/>
              </a:ext>
            </a:extLst>
          </p:cNvPr>
          <p:cNvCxnSpPr>
            <a:cxnSpLocks noChangeShapeType="1"/>
            <a:stCxn id="53257" idx="6"/>
            <a:endCxn id="53255" idx="1"/>
          </p:cNvCxnSpPr>
          <p:nvPr/>
        </p:nvCxnSpPr>
        <p:spPr bwMode="auto">
          <a:xfrm>
            <a:off x="1309688" y="3848100"/>
            <a:ext cx="3036887" cy="96202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62" name="AutoShape 14">
            <a:extLst>
              <a:ext uri="{FF2B5EF4-FFF2-40B4-BE49-F238E27FC236}">
                <a16:creationId xmlns:a16="http://schemas.microsoft.com/office/drawing/2014/main" id="{66ADC096-95F9-F244-9493-940E679ED664}"/>
              </a:ext>
            </a:extLst>
          </p:cNvPr>
          <p:cNvCxnSpPr>
            <a:cxnSpLocks noChangeShapeType="1"/>
            <a:stCxn id="53255" idx="2"/>
            <a:endCxn id="53256" idx="6"/>
          </p:cNvCxnSpPr>
          <p:nvPr/>
        </p:nvCxnSpPr>
        <p:spPr bwMode="auto">
          <a:xfrm flipH="1">
            <a:off x="2605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63" name="AutoShape 15">
            <a:extLst>
              <a:ext uri="{FF2B5EF4-FFF2-40B4-BE49-F238E27FC236}">
                <a16:creationId xmlns:a16="http://schemas.microsoft.com/office/drawing/2014/main" id="{AA8072E0-2792-AB4E-8D5C-68DE3BA12514}"/>
              </a:ext>
            </a:extLst>
          </p:cNvPr>
          <p:cNvCxnSpPr>
            <a:cxnSpLocks noChangeShapeType="1"/>
            <a:stCxn id="53256" idx="0"/>
            <a:endCxn id="53251" idx="4"/>
          </p:cNvCxnSpPr>
          <p:nvPr/>
        </p:nvCxnSpPr>
        <p:spPr bwMode="auto">
          <a:xfrm flipV="1">
            <a:off x="2057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64" name="AutoShape 16">
            <a:extLst>
              <a:ext uri="{FF2B5EF4-FFF2-40B4-BE49-F238E27FC236}">
                <a16:creationId xmlns:a16="http://schemas.microsoft.com/office/drawing/2014/main" id="{BA91832B-432B-EC4C-B092-70164310B84D}"/>
              </a:ext>
            </a:extLst>
          </p:cNvPr>
          <p:cNvCxnSpPr>
            <a:cxnSpLocks noChangeShapeType="1"/>
            <a:stCxn id="53251" idx="5"/>
            <a:endCxn id="53255" idx="1"/>
          </p:cNvCxnSpPr>
          <p:nvPr/>
        </p:nvCxnSpPr>
        <p:spPr bwMode="auto">
          <a:xfrm>
            <a:off x="2435225" y="2962275"/>
            <a:ext cx="1911350" cy="1847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65" name="AutoShape 17">
            <a:extLst>
              <a:ext uri="{FF2B5EF4-FFF2-40B4-BE49-F238E27FC236}">
                <a16:creationId xmlns:a16="http://schemas.microsoft.com/office/drawing/2014/main" id="{F2543F9F-0120-D14D-A54A-F4A1F648A9DA}"/>
              </a:ext>
            </a:extLst>
          </p:cNvPr>
          <p:cNvCxnSpPr>
            <a:cxnSpLocks noChangeShapeType="1"/>
            <a:stCxn id="53252" idx="4"/>
            <a:endCxn id="53255" idx="0"/>
          </p:cNvCxnSpPr>
          <p:nvPr/>
        </p:nvCxnSpPr>
        <p:spPr bwMode="auto">
          <a:xfrm>
            <a:off x="4724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66" name="AutoShape 18">
            <a:extLst>
              <a:ext uri="{FF2B5EF4-FFF2-40B4-BE49-F238E27FC236}">
                <a16:creationId xmlns:a16="http://schemas.microsoft.com/office/drawing/2014/main" id="{17D1F502-24C6-CC4B-B515-82237852E366}"/>
              </a:ext>
            </a:extLst>
          </p:cNvPr>
          <p:cNvCxnSpPr>
            <a:cxnSpLocks noChangeShapeType="1"/>
            <a:stCxn id="53251" idx="6"/>
            <a:endCxn id="53252" idx="2"/>
          </p:cNvCxnSpPr>
          <p:nvPr/>
        </p:nvCxnSpPr>
        <p:spPr bwMode="auto">
          <a:xfrm>
            <a:off x="2605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67" name="AutoShape 19">
            <a:extLst>
              <a:ext uri="{FF2B5EF4-FFF2-40B4-BE49-F238E27FC236}">
                <a16:creationId xmlns:a16="http://schemas.microsoft.com/office/drawing/2014/main" id="{09D70EAD-5448-5148-BE12-228A34BC78BC}"/>
              </a:ext>
            </a:extLst>
          </p:cNvPr>
          <p:cNvCxnSpPr>
            <a:cxnSpLocks noChangeShapeType="1"/>
            <a:stCxn id="53253" idx="2"/>
            <a:endCxn id="53252" idx="6"/>
          </p:cNvCxnSpPr>
          <p:nvPr/>
        </p:nvCxnSpPr>
        <p:spPr bwMode="auto">
          <a:xfrm flipH="1">
            <a:off x="5272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68" name="AutoShape 20">
            <a:extLst>
              <a:ext uri="{FF2B5EF4-FFF2-40B4-BE49-F238E27FC236}">
                <a16:creationId xmlns:a16="http://schemas.microsoft.com/office/drawing/2014/main" id="{C7937933-54D8-BB46-A323-B12736286837}"/>
              </a:ext>
            </a:extLst>
          </p:cNvPr>
          <p:cNvCxnSpPr>
            <a:cxnSpLocks noChangeShapeType="1"/>
            <a:stCxn id="53252" idx="5"/>
            <a:endCxn id="53258" idx="1"/>
          </p:cNvCxnSpPr>
          <p:nvPr/>
        </p:nvCxnSpPr>
        <p:spPr bwMode="auto">
          <a:xfrm>
            <a:off x="5102225" y="2962275"/>
            <a:ext cx="615950" cy="6286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69" name="AutoShape 21">
            <a:extLst>
              <a:ext uri="{FF2B5EF4-FFF2-40B4-BE49-F238E27FC236}">
                <a16:creationId xmlns:a16="http://schemas.microsoft.com/office/drawing/2014/main" id="{B5EFF339-C8BB-8844-A895-9593E09F8723}"/>
              </a:ext>
            </a:extLst>
          </p:cNvPr>
          <p:cNvCxnSpPr>
            <a:cxnSpLocks noChangeShapeType="1"/>
            <a:stCxn id="53253" idx="3"/>
            <a:endCxn id="53258" idx="7"/>
          </p:cNvCxnSpPr>
          <p:nvPr/>
        </p:nvCxnSpPr>
        <p:spPr bwMode="auto">
          <a:xfrm flipH="1">
            <a:off x="6473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70" name="AutoShape 22">
            <a:extLst>
              <a:ext uri="{FF2B5EF4-FFF2-40B4-BE49-F238E27FC236}">
                <a16:creationId xmlns:a16="http://schemas.microsoft.com/office/drawing/2014/main" id="{251D1B56-C31E-6945-9FCF-1A18C8484A5D}"/>
              </a:ext>
            </a:extLst>
          </p:cNvPr>
          <p:cNvCxnSpPr>
            <a:cxnSpLocks noChangeShapeType="1"/>
            <a:stCxn id="53253" idx="4"/>
            <a:endCxn id="53254" idx="0"/>
          </p:cNvCxnSpPr>
          <p:nvPr/>
        </p:nvCxnSpPr>
        <p:spPr bwMode="auto">
          <a:xfrm>
            <a:off x="7391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71" name="AutoShape 23">
            <a:extLst>
              <a:ext uri="{FF2B5EF4-FFF2-40B4-BE49-F238E27FC236}">
                <a16:creationId xmlns:a16="http://schemas.microsoft.com/office/drawing/2014/main" id="{72C78980-951A-6341-8C29-A2911609EF44}"/>
              </a:ext>
            </a:extLst>
          </p:cNvPr>
          <p:cNvCxnSpPr>
            <a:cxnSpLocks noChangeShapeType="1"/>
            <a:stCxn id="53254" idx="2"/>
            <a:endCxn id="53255" idx="6"/>
          </p:cNvCxnSpPr>
          <p:nvPr/>
        </p:nvCxnSpPr>
        <p:spPr bwMode="auto">
          <a:xfrm flipH="1">
            <a:off x="5272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72" name="AutoShape 24">
            <a:extLst>
              <a:ext uri="{FF2B5EF4-FFF2-40B4-BE49-F238E27FC236}">
                <a16:creationId xmlns:a16="http://schemas.microsoft.com/office/drawing/2014/main" id="{8B5F16DB-FEB6-DE46-AD8E-3BB9DA3CDDCE}"/>
              </a:ext>
            </a:extLst>
          </p:cNvPr>
          <p:cNvCxnSpPr>
            <a:cxnSpLocks noChangeShapeType="1"/>
            <a:stCxn id="53258" idx="3"/>
            <a:endCxn id="53255" idx="7"/>
          </p:cNvCxnSpPr>
          <p:nvPr/>
        </p:nvCxnSpPr>
        <p:spPr bwMode="auto">
          <a:xfrm flipH="1">
            <a:off x="5102225" y="4105275"/>
            <a:ext cx="615950" cy="704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3273" name="Line 25">
            <a:extLst>
              <a:ext uri="{FF2B5EF4-FFF2-40B4-BE49-F238E27FC236}">
                <a16:creationId xmlns:a16="http://schemas.microsoft.com/office/drawing/2014/main" id="{2243BD90-4811-1D46-BDCD-CA56468DA88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133600"/>
            <a:ext cx="1066800" cy="3810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74" name="Text Box 26">
            <a:extLst>
              <a:ext uri="{FF2B5EF4-FFF2-40B4-BE49-F238E27FC236}">
                <a16:creationId xmlns:a16="http://schemas.microsoft.com/office/drawing/2014/main" id="{2F695C09-C8C4-7A43-819C-ABC6EDAD9F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447800"/>
            <a:ext cx="8747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accent1"/>
                </a:solidFill>
              </a:rPr>
              <a:t>source</a:t>
            </a:r>
            <a:br>
              <a:rPr lang="en-US" altLang="en-US" sz="2000" b="1">
                <a:solidFill>
                  <a:schemeClr val="accent1"/>
                </a:solidFill>
              </a:rPr>
            </a:br>
            <a:r>
              <a:rPr lang="en-US" altLang="en-US" sz="2000" b="1">
                <a:solidFill>
                  <a:schemeClr val="accent1"/>
                </a:solidFill>
              </a:rPr>
              <a:t>vertex</a:t>
            </a:r>
          </a:p>
        </p:txBody>
      </p:sp>
      <p:sp>
        <p:nvSpPr>
          <p:cNvPr id="53275" name="Oval 27">
            <a:extLst>
              <a:ext uri="{FF2B5EF4-FFF2-40B4-BE49-F238E27FC236}">
                <a16:creationId xmlns:a16="http://schemas.microsoft.com/office/drawing/2014/main" id="{8161F948-8C8C-1E4E-B797-7E119F47E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1066800" cy="6858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/>
              <a:t>d      f</a:t>
            </a:r>
          </a:p>
        </p:txBody>
      </p:sp>
    </p:spTree>
    <p:extLst>
      <p:ext uri="{BB962C8B-B14F-4D97-AF65-F5344CB8AC3E}">
        <p14:creationId xmlns:p14="http://schemas.microsoft.com/office/powerpoint/2010/main" val="395278928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71768BBB-3A17-7745-A8F3-F5E263F075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DFS Example</a:t>
            </a:r>
          </a:p>
        </p:txBody>
      </p:sp>
      <p:sp>
        <p:nvSpPr>
          <p:cNvPr id="54275" name="Oval 3">
            <a:extLst>
              <a:ext uri="{FF2B5EF4-FFF2-40B4-BE49-F238E27FC236}">
                <a16:creationId xmlns:a16="http://schemas.microsoft.com/office/drawing/2014/main" id="{580E5143-30BB-3C4C-AA1E-342A5CE1E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362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 dirty="0">
                <a:solidFill>
                  <a:schemeClr val="bg1"/>
                </a:solidFill>
                <a:latin typeface="Courier New" panose="02070309020205020404" pitchFamily="49" charset="0"/>
              </a:rPr>
              <a:t>1 |12</a:t>
            </a:r>
          </a:p>
        </p:txBody>
      </p:sp>
      <p:sp>
        <p:nvSpPr>
          <p:cNvPr id="54276" name="Oval 4">
            <a:extLst>
              <a:ext uri="{FF2B5EF4-FFF2-40B4-BE49-F238E27FC236}">
                <a16:creationId xmlns:a16="http://schemas.microsoft.com/office/drawing/2014/main" id="{24F8AC4B-9E98-0346-AE56-13E221F24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362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8 |11</a:t>
            </a:r>
          </a:p>
        </p:txBody>
      </p:sp>
      <p:sp>
        <p:nvSpPr>
          <p:cNvPr id="54277" name="Oval 5">
            <a:extLst>
              <a:ext uri="{FF2B5EF4-FFF2-40B4-BE49-F238E27FC236}">
                <a16:creationId xmlns:a16="http://schemas.microsoft.com/office/drawing/2014/main" id="{062F1038-68ED-5A41-9602-3DD18917FA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62200"/>
            <a:ext cx="1066800" cy="6858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13|  </a:t>
            </a:r>
          </a:p>
        </p:txBody>
      </p:sp>
      <p:sp>
        <p:nvSpPr>
          <p:cNvPr id="54278" name="Oval 6">
            <a:extLst>
              <a:ext uri="{FF2B5EF4-FFF2-40B4-BE49-F238E27FC236}">
                <a16:creationId xmlns:a16="http://schemas.microsoft.com/office/drawing/2014/main" id="{7B9D635A-C6E8-C648-89FE-5AF86F8D2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724400"/>
            <a:ext cx="1066800" cy="6858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accent1"/>
                </a:solidFill>
                <a:latin typeface="Courier New" panose="02070309020205020404" pitchFamily="49" charset="0"/>
              </a:rPr>
              <a:t>14|  </a:t>
            </a:r>
          </a:p>
        </p:txBody>
      </p:sp>
      <p:sp>
        <p:nvSpPr>
          <p:cNvPr id="54279" name="Oval 7">
            <a:extLst>
              <a:ext uri="{FF2B5EF4-FFF2-40B4-BE49-F238E27FC236}">
                <a16:creationId xmlns:a16="http://schemas.microsoft.com/office/drawing/2014/main" id="{17D817BA-1AD8-6C4C-9346-831A71504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7244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5 | 6</a:t>
            </a:r>
          </a:p>
        </p:txBody>
      </p:sp>
      <p:sp>
        <p:nvSpPr>
          <p:cNvPr id="54280" name="Oval 8">
            <a:extLst>
              <a:ext uri="{FF2B5EF4-FFF2-40B4-BE49-F238E27FC236}">
                <a16:creationId xmlns:a16="http://schemas.microsoft.com/office/drawing/2014/main" id="{EBBABC3B-FAD1-C149-AC3A-707F13C3CE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7244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3 | 4</a:t>
            </a:r>
          </a:p>
        </p:txBody>
      </p:sp>
      <p:sp>
        <p:nvSpPr>
          <p:cNvPr id="54281" name="Oval 9">
            <a:extLst>
              <a:ext uri="{FF2B5EF4-FFF2-40B4-BE49-F238E27FC236}">
                <a16:creationId xmlns:a16="http://schemas.microsoft.com/office/drawing/2014/main" id="{AAD5A60B-92E6-034B-8DD4-C3FE197C02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05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2 | 7</a:t>
            </a:r>
          </a:p>
        </p:txBody>
      </p:sp>
      <p:sp>
        <p:nvSpPr>
          <p:cNvPr id="54282" name="Oval 10">
            <a:extLst>
              <a:ext uri="{FF2B5EF4-FFF2-40B4-BE49-F238E27FC236}">
                <a16:creationId xmlns:a16="http://schemas.microsoft.com/office/drawing/2014/main" id="{1E087C2C-F795-8941-A962-8C1CF3740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505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9 |10</a:t>
            </a:r>
          </a:p>
        </p:txBody>
      </p:sp>
      <p:cxnSp>
        <p:nvCxnSpPr>
          <p:cNvPr id="54283" name="AutoShape 11">
            <a:extLst>
              <a:ext uri="{FF2B5EF4-FFF2-40B4-BE49-F238E27FC236}">
                <a16:creationId xmlns:a16="http://schemas.microsoft.com/office/drawing/2014/main" id="{1FC7543F-17A4-ED44-B23F-293F49CD068A}"/>
              </a:ext>
            </a:extLst>
          </p:cNvPr>
          <p:cNvCxnSpPr>
            <a:cxnSpLocks noChangeShapeType="1"/>
            <a:stCxn id="54275" idx="3"/>
            <a:endCxn id="54281" idx="7"/>
          </p:cNvCxnSpPr>
          <p:nvPr/>
        </p:nvCxnSpPr>
        <p:spPr bwMode="auto">
          <a:xfrm flipH="1">
            <a:off x="1139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284" name="AutoShape 12">
            <a:extLst>
              <a:ext uri="{FF2B5EF4-FFF2-40B4-BE49-F238E27FC236}">
                <a16:creationId xmlns:a16="http://schemas.microsoft.com/office/drawing/2014/main" id="{C061FCD1-92C1-FE42-8245-97CBA2861BAF}"/>
              </a:ext>
            </a:extLst>
          </p:cNvPr>
          <p:cNvCxnSpPr>
            <a:cxnSpLocks noChangeShapeType="1"/>
            <a:stCxn id="54281" idx="5"/>
            <a:endCxn id="54280" idx="1"/>
          </p:cNvCxnSpPr>
          <p:nvPr/>
        </p:nvCxnSpPr>
        <p:spPr bwMode="auto">
          <a:xfrm>
            <a:off x="1139825" y="4105275"/>
            <a:ext cx="539750" cy="7048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285" name="AutoShape 13">
            <a:extLst>
              <a:ext uri="{FF2B5EF4-FFF2-40B4-BE49-F238E27FC236}">
                <a16:creationId xmlns:a16="http://schemas.microsoft.com/office/drawing/2014/main" id="{2C42C05B-7217-0F4E-86F7-400137AE2B05}"/>
              </a:ext>
            </a:extLst>
          </p:cNvPr>
          <p:cNvCxnSpPr>
            <a:cxnSpLocks noChangeShapeType="1"/>
            <a:stCxn id="54281" idx="6"/>
            <a:endCxn id="54279" idx="1"/>
          </p:cNvCxnSpPr>
          <p:nvPr/>
        </p:nvCxnSpPr>
        <p:spPr bwMode="auto">
          <a:xfrm>
            <a:off x="1309688" y="3848100"/>
            <a:ext cx="3036887" cy="96202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286" name="AutoShape 14">
            <a:extLst>
              <a:ext uri="{FF2B5EF4-FFF2-40B4-BE49-F238E27FC236}">
                <a16:creationId xmlns:a16="http://schemas.microsoft.com/office/drawing/2014/main" id="{E5F98746-34CD-FA40-ACF7-FC9EA5E19D20}"/>
              </a:ext>
            </a:extLst>
          </p:cNvPr>
          <p:cNvCxnSpPr>
            <a:cxnSpLocks noChangeShapeType="1"/>
            <a:stCxn id="54279" idx="2"/>
            <a:endCxn id="54280" idx="6"/>
          </p:cNvCxnSpPr>
          <p:nvPr/>
        </p:nvCxnSpPr>
        <p:spPr bwMode="auto">
          <a:xfrm flipH="1">
            <a:off x="2605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287" name="AutoShape 15">
            <a:extLst>
              <a:ext uri="{FF2B5EF4-FFF2-40B4-BE49-F238E27FC236}">
                <a16:creationId xmlns:a16="http://schemas.microsoft.com/office/drawing/2014/main" id="{120F5078-9987-D64A-BD56-8588F30B6885}"/>
              </a:ext>
            </a:extLst>
          </p:cNvPr>
          <p:cNvCxnSpPr>
            <a:cxnSpLocks noChangeShapeType="1"/>
            <a:stCxn id="54280" idx="0"/>
            <a:endCxn id="54275" idx="4"/>
          </p:cNvCxnSpPr>
          <p:nvPr/>
        </p:nvCxnSpPr>
        <p:spPr bwMode="auto">
          <a:xfrm flipV="1">
            <a:off x="2057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288" name="AutoShape 16">
            <a:extLst>
              <a:ext uri="{FF2B5EF4-FFF2-40B4-BE49-F238E27FC236}">
                <a16:creationId xmlns:a16="http://schemas.microsoft.com/office/drawing/2014/main" id="{5F88ECE1-3519-9541-A3B0-91B3BC302FC7}"/>
              </a:ext>
            </a:extLst>
          </p:cNvPr>
          <p:cNvCxnSpPr>
            <a:cxnSpLocks noChangeShapeType="1"/>
            <a:stCxn id="54275" idx="5"/>
            <a:endCxn id="54279" idx="1"/>
          </p:cNvCxnSpPr>
          <p:nvPr/>
        </p:nvCxnSpPr>
        <p:spPr bwMode="auto">
          <a:xfrm>
            <a:off x="2435225" y="2962275"/>
            <a:ext cx="1911350" cy="1847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289" name="AutoShape 17">
            <a:extLst>
              <a:ext uri="{FF2B5EF4-FFF2-40B4-BE49-F238E27FC236}">
                <a16:creationId xmlns:a16="http://schemas.microsoft.com/office/drawing/2014/main" id="{FF7E41CD-F920-C342-B299-0715F39EDC9D}"/>
              </a:ext>
            </a:extLst>
          </p:cNvPr>
          <p:cNvCxnSpPr>
            <a:cxnSpLocks noChangeShapeType="1"/>
            <a:stCxn id="54276" idx="4"/>
            <a:endCxn id="54279" idx="0"/>
          </p:cNvCxnSpPr>
          <p:nvPr/>
        </p:nvCxnSpPr>
        <p:spPr bwMode="auto">
          <a:xfrm>
            <a:off x="4724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290" name="AutoShape 18">
            <a:extLst>
              <a:ext uri="{FF2B5EF4-FFF2-40B4-BE49-F238E27FC236}">
                <a16:creationId xmlns:a16="http://schemas.microsoft.com/office/drawing/2014/main" id="{883EEBE6-BD9B-B34C-A988-CA9B97342AC3}"/>
              </a:ext>
            </a:extLst>
          </p:cNvPr>
          <p:cNvCxnSpPr>
            <a:cxnSpLocks noChangeShapeType="1"/>
            <a:stCxn id="54275" idx="6"/>
            <a:endCxn id="54276" idx="2"/>
          </p:cNvCxnSpPr>
          <p:nvPr/>
        </p:nvCxnSpPr>
        <p:spPr bwMode="auto">
          <a:xfrm>
            <a:off x="2605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291" name="AutoShape 19">
            <a:extLst>
              <a:ext uri="{FF2B5EF4-FFF2-40B4-BE49-F238E27FC236}">
                <a16:creationId xmlns:a16="http://schemas.microsoft.com/office/drawing/2014/main" id="{8D3A5EA4-8F02-7243-B208-455FF22F1D12}"/>
              </a:ext>
            </a:extLst>
          </p:cNvPr>
          <p:cNvCxnSpPr>
            <a:cxnSpLocks noChangeShapeType="1"/>
            <a:stCxn id="54277" idx="2"/>
            <a:endCxn id="54276" idx="6"/>
          </p:cNvCxnSpPr>
          <p:nvPr/>
        </p:nvCxnSpPr>
        <p:spPr bwMode="auto">
          <a:xfrm flipH="1">
            <a:off x="5272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292" name="AutoShape 20">
            <a:extLst>
              <a:ext uri="{FF2B5EF4-FFF2-40B4-BE49-F238E27FC236}">
                <a16:creationId xmlns:a16="http://schemas.microsoft.com/office/drawing/2014/main" id="{668FFDA4-3194-5F45-9C29-489D40FF5224}"/>
              </a:ext>
            </a:extLst>
          </p:cNvPr>
          <p:cNvCxnSpPr>
            <a:cxnSpLocks noChangeShapeType="1"/>
            <a:stCxn id="54276" idx="5"/>
            <a:endCxn id="54282" idx="1"/>
          </p:cNvCxnSpPr>
          <p:nvPr/>
        </p:nvCxnSpPr>
        <p:spPr bwMode="auto">
          <a:xfrm>
            <a:off x="5102225" y="2962275"/>
            <a:ext cx="615950" cy="6286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293" name="AutoShape 21">
            <a:extLst>
              <a:ext uri="{FF2B5EF4-FFF2-40B4-BE49-F238E27FC236}">
                <a16:creationId xmlns:a16="http://schemas.microsoft.com/office/drawing/2014/main" id="{15A60F2B-2A05-BD42-B04B-E0B50F9F7720}"/>
              </a:ext>
            </a:extLst>
          </p:cNvPr>
          <p:cNvCxnSpPr>
            <a:cxnSpLocks noChangeShapeType="1"/>
            <a:stCxn id="54277" idx="3"/>
            <a:endCxn id="54282" idx="7"/>
          </p:cNvCxnSpPr>
          <p:nvPr/>
        </p:nvCxnSpPr>
        <p:spPr bwMode="auto">
          <a:xfrm flipH="1">
            <a:off x="6473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294" name="AutoShape 22">
            <a:extLst>
              <a:ext uri="{FF2B5EF4-FFF2-40B4-BE49-F238E27FC236}">
                <a16:creationId xmlns:a16="http://schemas.microsoft.com/office/drawing/2014/main" id="{4EB4AD16-E1F9-1047-AEE9-863EC8331D43}"/>
              </a:ext>
            </a:extLst>
          </p:cNvPr>
          <p:cNvCxnSpPr>
            <a:cxnSpLocks noChangeShapeType="1"/>
            <a:stCxn id="54277" idx="4"/>
            <a:endCxn id="54278" idx="0"/>
          </p:cNvCxnSpPr>
          <p:nvPr/>
        </p:nvCxnSpPr>
        <p:spPr bwMode="auto">
          <a:xfrm>
            <a:off x="7391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295" name="AutoShape 23">
            <a:extLst>
              <a:ext uri="{FF2B5EF4-FFF2-40B4-BE49-F238E27FC236}">
                <a16:creationId xmlns:a16="http://schemas.microsoft.com/office/drawing/2014/main" id="{54CA5924-71AC-2644-A81A-DC7CECC18095}"/>
              </a:ext>
            </a:extLst>
          </p:cNvPr>
          <p:cNvCxnSpPr>
            <a:cxnSpLocks noChangeShapeType="1"/>
            <a:stCxn id="54278" idx="2"/>
            <a:endCxn id="54279" idx="6"/>
          </p:cNvCxnSpPr>
          <p:nvPr/>
        </p:nvCxnSpPr>
        <p:spPr bwMode="auto">
          <a:xfrm flipH="1">
            <a:off x="5272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296" name="AutoShape 24">
            <a:extLst>
              <a:ext uri="{FF2B5EF4-FFF2-40B4-BE49-F238E27FC236}">
                <a16:creationId xmlns:a16="http://schemas.microsoft.com/office/drawing/2014/main" id="{B78C4C61-8CC1-5444-8DD1-B0998576F683}"/>
              </a:ext>
            </a:extLst>
          </p:cNvPr>
          <p:cNvCxnSpPr>
            <a:cxnSpLocks noChangeShapeType="1"/>
            <a:stCxn id="54282" idx="3"/>
            <a:endCxn id="54279" idx="7"/>
          </p:cNvCxnSpPr>
          <p:nvPr/>
        </p:nvCxnSpPr>
        <p:spPr bwMode="auto">
          <a:xfrm flipH="1">
            <a:off x="5102225" y="4105275"/>
            <a:ext cx="615950" cy="704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297" name="Line 25">
            <a:extLst>
              <a:ext uri="{FF2B5EF4-FFF2-40B4-BE49-F238E27FC236}">
                <a16:creationId xmlns:a16="http://schemas.microsoft.com/office/drawing/2014/main" id="{2DAE4D2C-A760-F647-A3C8-AE0844EE4C6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133600"/>
            <a:ext cx="1066800" cy="3810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8" name="Text Box 26">
            <a:extLst>
              <a:ext uri="{FF2B5EF4-FFF2-40B4-BE49-F238E27FC236}">
                <a16:creationId xmlns:a16="http://schemas.microsoft.com/office/drawing/2014/main" id="{80872DDF-2B27-7346-819D-5F8C33BFA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447800"/>
            <a:ext cx="8747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accent1"/>
                </a:solidFill>
              </a:rPr>
              <a:t>source</a:t>
            </a:r>
            <a:br>
              <a:rPr lang="en-US" altLang="en-US" sz="2000" b="1">
                <a:solidFill>
                  <a:schemeClr val="accent1"/>
                </a:solidFill>
              </a:rPr>
            </a:br>
            <a:r>
              <a:rPr lang="en-US" altLang="en-US" sz="2000" b="1">
                <a:solidFill>
                  <a:schemeClr val="accent1"/>
                </a:solidFill>
              </a:rPr>
              <a:t>vertex</a:t>
            </a:r>
          </a:p>
        </p:txBody>
      </p:sp>
      <p:sp>
        <p:nvSpPr>
          <p:cNvPr id="54299" name="Oval 27">
            <a:extLst>
              <a:ext uri="{FF2B5EF4-FFF2-40B4-BE49-F238E27FC236}">
                <a16:creationId xmlns:a16="http://schemas.microsoft.com/office/drawing/2014/main" id="{2EFFE558-D27C-9441-BB39-20843F84A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1066800" cy="6858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/>
              <a:t>d      f</a:t>
            </a:r>
          </a:p>
        </p:txBody>
      </p:sp>
    </p:spTree>
    <p:extLst>
      <p:ext uri="{BB962C8B-B14F-4D97-AF65-F5344CB8AC3E}">
        <p14:creationId xmlns:p14="http://schemas.microsoft.com/office/powerpoint/2010/main" val="259972938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B87A009F-2289-8C4B-8931-0E4AA31E4F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DFS Example</a:t>
            </a:r>
          </a:p>
        </p:txBody>
      </p:sp>
      <p:sp>
        <p:nvSpPr>
          <p:cNvPr id="55299" name="Oval 3">
            <a:extLst>
              <a:ext uri="{FF2B5EF4-FFF2-40B4-BE49-F238E27FC236}">
                <a16:creationId xmlns:a16="http://schemas.microsoft.com/office/drawing/2014/main" id="{3C464A5A-0384-834B-80A7-219B860D5C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362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1 |12</a:t>
            </a:r>
          </a:p>
        </p:txBody>
      </p:sp>
      <p:sp>
        <p:nvSpPr>
          <p:cNvPr id="55300" name="Oval 4">
            <a:extLst>
              <a:ext uri="{FF2B5EF4-FFF2-40B4-BE49-F238E27FC236}">
                <a16:creationId xmlns:a16="http://schemas.microsoft.com/office/drawing/2014/main" id="{CF5F312F-D4C0-BB4B-9131-B8EF06DBC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362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8 |11</a:t>
            </a:r>
          </a:p>
        </p:txBody>
      </p:sp>
      <p:sp>
        <p:nvSpPr>
          <p:cNvPr id="55301" name="Oval 5">
            <a:extLst>
              <a:ext uri="{FF2B5EF4-FFF2-40B4-BE49-F238E27FC236}">
                <a16:creationId xmlns:a16="http://schemas.microsoft.com/office/drawing/2014/main" id="{03D23CD3-4400-764D-B602-CC6675D66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62200"/>
            <a:ext cx="1066800" cy="6858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 dirty="0">
                <a:solidFill>
                  <a:schemeClr val="accent1"/>
                </a:solidFill>
                <a:latin typeface="Courier New" panose="02070309020205020404" pitchFamily="49" charset="0"/>
              </a:rPr>
              <a:t>13|  </a:t>
            </a:r>
          </a:p>
        </p:txBody>
      </p:sp>
      <p:sp>
        <p:nvSpPr>
          <p:cNvPr id="55302" name="Oval 6">
            <a:extLst>
              <a:ext uri="{FF2B5EF4-FFF2-40B4-BE49-F238E27FC236}">
                <a16:creationId xmlns:a16="http://schemas.microsoft.com/office/drawing/2014/main" id="{F1C78D22-37CF-1041-B704-E89C86C97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7244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14|15</a:t>
            </a:r>
          </a:p>
        </p:txBody>
      </p:sp>
      <p:sp>
        <p:nvSpPr>
          <p:cNvPr id="55303" name="Oval 7">
            <a:extLst>
              <a:ext uri="{FF2B5EF4-FFF2-40B4-BE49-F238E27FC236}">
                <a16:creationId xmlns:a16="http://schemas.microsoft.com/office/drawing/2014/main" id="{EE90B59D-39A8-D24D-AC25-CDFC5300B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7244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5 | 6</a:t>
            </a:r>
          </a:p>
        </p:txBody>
      </p:sp>
      <p:sp>
        <p:nvSpPr>
          <p:cNvPr id="55304" name="Oval 8">
            <a:extLst>
              <a:ext uri="{FF2B5EF4-FFF2-40B4-BE49-F238E27FC236}">
                <a16:creationId xmlns:a16="http://schemas.microsoft.com/office/drawing/2014/main" id="{D96CEA6A-3BA3-0C47-9FBA-EA619ACD3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7244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3 | 4</a:t>
            </a:r>
          </a:p>
        </p:txBody>
      </p:sp>
      <p:sp>
        <p:nvSpPr>
          <p:cNvPr id="55305" name="Oval 9">
            <a:extLst>
              <a:ext uri="{FF2B5EF4-FFF2-40B4-BE49-F238E27FC236}">
                <a16:creationId xmlns:a16="http://schemas.microsoft.com/office/drawing/2014/main" id="{CB83FB06-A65A-A84E-9479-69267E0F8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05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 dirty="0">
                <a:solidFill>
                  <a:schemeClr val="bg1"/>
                </a:solidFill>
                <a:latin typeface="Courier New" panose="02070309020205020404" pitchFamily="49" charset="0"/>
              </a:rPr>
              <a:t>2 | 7</a:t>
            </a:r>
          </a:p>
        </p:txBody>
      </p:sp>
      <p:sp>
        <p:nvSpPr>
          <p:cNvPr id="55306" name="Oval 10">
            <a:extLst>
              <a:ext uri="{FF2B5EF4-FFF2-40B4-BE49-F238E27FC236}">
                <a16:creationId xmlns:a16="http://schemas.microsoft.com/office/drawing/2014/main" id="{399B44F3-D28F-9642-A206-DCCCC5335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505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9 |10</a:t>
            </a:r>
          </a:p>
        </p:txBody>
      </p:sp>
      <p:cxnSp>
        <p:nvCxnSpPr>
          <p:cNvPr id="55307" name="AutoShape 11">
            <a:extLst>
              <a:ext uri="{FF2B5EF4-FFF2-40B4-BE49-F238E27FC236}">
                <a16:creationId xmlns:a16="http://schemas.microsoft.com/office/drawing/2014/main" id="{24E81912-B3FA-0E42-9B66-63DB5B25F27D}"/>
              </a:ext>
            </a:extLst>
          </p:cNvPr>
          <p:cNvCxnSpPr>
            <a:cxnSpLocks noChangeShapeType="1"/>
            <a:stCxn id="55299" idx="3"/>
            <a:endCxn id="55305" idx="7"/>
          </p:cNvCxnSpPr>
          <p:nvPr/>
        </p:nvCxnSpPr>
        <p:spPr bwMode="auto">
          <a:xfrm flipH="1">
            <a:off x="1139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308" name="AutoShape 12">
            <a:extLst>
              <a:ext uri="{FF2B5EF4-FFF2-40B4-BE49-F238E27FC236}">
                <a16:creationId xmlns:a16="http://schemas.microsoft.com/office/drawing/2014/main" id="{35D26566-11D4-9A42-8BB0-0A6D82248C6B}"/>
              </a:ext>
            </a:extLst>
          </p:cNvPr>
          <p:cNvCxnSpPr>
            <a:cxnSpLocks noChangeShapeType="1"/>
            <a:stCxn id="55305" idx="5"/>
            <a:endCxn id="55304" idx="1"/>
          </p:cNvCxnSpPr>
          <p:nvPr/>
        </p:nvCxnSpPr>
        <p:spPr bwMode="auto">
          <a:xfrm>
            <a:off x="1139825" y="4105275"/>
            <a:ext cx="539750" cy="7048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309" name="AutoShape 13">
            <a:extLst>
              <a:ext uri="{FF2B5EF4-FFF2-40B4-BE49-F238E27FC236}">
                <a16:creationId xmlns:a16="http://schemas.microsoft.com/office/drawing/2014/main" id="{F5F96805-EBC6-674C-937C-977D5676932F}"/>
              </a:ext>
            </a:extLst>
          </p:cNvPr>
          <p:cNvCxnSpPr>
            <a:cxnSpLocks noChangeShapeType="1"/>
            <a:stCxn id="55305" idx="6"/>
            <a:endCxn id="55303" idx="1"/>
          </p:cNvCxnSpPr>
          <p:nvPr/>
        </p:nvCxnSpPr>
        <p:spPr bwMode="auto">
          <a:xfrm>
            <a:off x="1309688" y="3848100"/>
            <a:ext cx="3036887" cy="96202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310" name="AutoShape 14">
            <a:extLst>
              <a:ext uri="{FF2B5EF4-FFF2-40B4-BE49-F238E27FC236}">
                <a16:creationId xmlns:a16="http://schemas.microsoft.com/office/drawing/2014/main" id="{9122E22D-6B42-6340-AB30-20B07686F16C}"/>
              </a:ext>
            </a:extLst>
          </p:cNvPr>
          <p:cNvCxnSpPr>
            <a:cxnSpLocks noChangeShapeType="1"/>
            <a:stCxn id="55303" idx="2"/>
            <a:endCxn id="55304" idx="6"/>
          </p:cNvCxnSpPr>
          <p:nvPr/>
        </p:nvCxnSpPr>
        <p:spPr bwMode="auto">
          <a:xfrm flipH="1">
            <a:off x="2605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311" name="AutoShape 15">
            <a:extLst>
              <a:ext uri="{FF2B5EF4-FFF2-40B4-BE49-F238E27FC236}">
                <a16:creationId xmlns:a16="http://schemas.microsoft.com/office/drawing/2014/main" id="{2D4C27F5-46EA-5A43-9ED3-E8B73A20CAE6}"/>
              </a:ext>
            </a:extLst>
          </p:cNvPr>
          <p:cNvCxnSpPr>
            <a:cxnSpLocks noChangeShapeType="1"/>
            <a:stCxn id="55304" idx="0"/>
            <a:endCxn id="55299" idx="4"/>
          </p:cNvCxnSpPr>
          <p:nvPr/>
        </p:nvCxnSpPr>
        <p:spPr bwMode="auto">
          <a:xfrm flipV="1">
            <a:off x="2057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312" name="AutoShape 16">
            <a:extLst>
              <a:ext uri="{FF2B5EF4-FFF2-40B4-BE49-F238E27FC236}">
                <a16:creationId xmlns:a16="http://schemas.microsoft.com/office/drawing/2014/main" id="{3A5EEEDE-A09F-634B-8FEB-30DF67505BDF}"/>
              </a:ext>
            </a:extLst>
          </p:cNvPr>
          <p:cNvCxnSpPr>
            <a:cxnSpLocks noChangeShapeType="1"/>
            <a:stCxn id="55299" idx="5"/>
            <a:endCxn id="55303" idx="1"/>
          </p:cNvCxnSpPr>
          <p:nvPr/>
        </p:nvCxnSpPr>
        <p:spPr bwMode="auto">
          <a:xfrm>
            <a:off x="2435225" y="2962275"/>
            <a:ext cx="1911350" cy="1847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313" name="AutoShape 17">
            <a:extLst>
              <a:ext uri="{FF2B5EF4-FFF2-40B4-BE49-F238E27FC236}">
                <a16:creationId xmlns:a16="http://schemas.microsoft.com/office/drawing/2014/main" id="{4F3411AB-7124-F74A-AE6C-526197973C36}"/>
              </a:ext>
            </a:extLst>
          </p:cNvPr>
          <p:cNvCxnSpPr>
            <a:cxnSpLocks noChangeShapeType="1"/>
            <a:stCxn id="55300" idx="4"/>
            <a:endCxn id="55303" idx="0"/>
          </p:cNvCxnSpPr>
          <p:nvPr/>
        </p:nvCxnSpPr>
        <p:spPr bwMode="auto">
          <a:xfrm>
            <a:off x="4724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314" name="AutoShape 18">
            <a:extLst>
              <a:ext uri="{FF2B5EF4-FFF2-40B4-BE49-F238E27FC236}">
                <a16:creationId xmlns:a16="http://schemas.microsoft.com/office/drawing/2014/main" id="{94AD07A3-5A72-5248-B1C3-827C4F30528D}"/>
              </a:ext>
            </a:extLst>
          </p:cNvPr>
          <p:cNvCxnSpPr>
            <a:cxnSpLocks noChangeShapeType="1"/>
            <a:stCxn id="55299" idx="6"/>
            <a:endCxn id="55300" idx="2"/>
          </p:cNvCxnSpPr>
          <p:nvPr/>
        </p:nvCxnSpPr>
        <p:spPr bwMode="auto">
          <a:xfrm>
            <a:off x="2605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315" name="AutoShape 19">
            <a:extLst>
              <a:ext uri="{FF2B5EF4-FFF2-40B4-BE49-F238E27FC236}">
                <a16:creationId xmlns:a16="http://schemas.microsoft.com/office/drawing/2014/main" id="{40AA4BD8-D923-A74B-9D60-D9F54176F7D2}"/>
              </a:ext>
            </a:extLst>
          </p:cNvPr>
          <p:cNvCxnSpPr>
            <a:cxnSpLocks noChangeShapeType="1"/>
            <a:stCxn id="55301" idx="2"/>
            <a:endCxn id="55300" idx="6"/>
          </p:cNvCxnSpPr>
          <p:nvPr/>
        </p:nvCxnSpPr>
        <p:spPr bwMode="auto">
          <a:xfrm flipH="1">
            <a:off x="5272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316" name="AutoShape 20">
            <a:extLst>
              <a:ext uri="{FF2B5EF4-FFF2-40B4-BE49-F238E27FC236}">
                <a16:creationId xmlns:a16="http://schemas.microsoft.com/office/drawing/2014/main" id="{468BA19B-98D2-2A40-BDC0-EB3DCFF51648}"/>
              </a:ext>
            </a:extLst>
          </p:cNvPr>
          <p:cNvCxnSpPr>
            <a:cxnSpLocks noChangeShapeType="1"/>
            <a:stCxn id="55300" idx="5"/>
            <a:endCxn id="55306" idx="1"/>
          </p:cNvCxnSpPr>
          <p:nvPr/>
        </p:nvCxnSpPr>
        <p:spPr bwMode="auto">
          <a:xfrm>
            <a:off x="5102225" y="2962275"/>
            <a:ext cx="615950" cy="6286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317" name="AutoShape 21">
            <a:extLst>
              <a:ext uri="{FF2B5EF4-FFF2-40B4-BE49-F238E27FC236}">
                <a16:creationId xmlns:a16="http://schemas.microsoft.com/office/drawing/2014/main" id="{4FC096CA-D0E2-8E48-811D-E8785931EE60}"/>
              </a:ext>
            </a:extLst>
          </p:cNvPr>
          <p:cNvCxnSpPr>
            <a:cxnSpLocks noChangeShapeType="1"/>
            <a:stCxn id="55301" idx="3"/>
            <a:endCxn id="55306" idx="7"/>
          </p:cNvCxnSpPr>
          <p:nvPr/>
        </p:nvCxnSpPr>
        <p:spPr bwMode="auto">
          <a:xfrm flipH="1">
            <a:off x="6473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318" name="AutoShape 22">
            <a:extLst>
              <a:ext uri="{FF2B5EF4-FFF2-40B4-BE49-F238E27FC236}">
                <a16:creationId xmlns:a16="http://schemas.microsoft.com/office/drawing/2014/main" id="{A676A47B-C649-7D40-ABF7-681D4E3863C2}"/>
              </a:ext>
            </a:extLst>
          </p:cNvPr>
          <p:cNvCxnSpPr>
            <a:cxnSpLocks noChangeShapeType="1"/>
            <a:stCxn id="55301" idx="4"/>
            <a:endCxn id="55302" idx="0"/>
          </p:cNvCxnSpPr>
          <p:nvPr/>
        </p:nvCxnSpPr>
        <p:spPr bwMode="auto">
          <a:xfrm>
            <a:off x="7391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319" name="AutoShape 23">
            <a:extLst>
              <a:ext uri="{FF2B5EF4-FFF2-40B4-BE49-F238E27FC236}">
                <a16:creationId xmlns:a16="http://schemas.microsoft.com/office/drawing/2014/main" id="{4BF5E248-8839-A349-BAF4-D7DF86D57FE5}"/>
              </a:ext>
            </a:extLst>
          </p:cNvPr>
          <p:cNvCxnSpPr>
            <a:cxnSpLocks noChangeShapeType="1"/>
            <a:stCxn id="55302" idx="2"/>
            <a:endCxn id="55303" idx="6"/>
          </p:cNvCxnSpPr>
          <p:nvPr/>
        </p:nvCxnSpPr>
        <p:spPr bwMode="auto">
          <a:xfrm flipH="1">
            <a:off x="5272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320" name="AutoShape 24">
            <a:extLst>
              <a:ext uri="{FF2B5EF4-FFF2-40B4-BE49-F238E27FC236}">
                <a16:creationId xmlns:a16="http://schemas.microsoft.com/office/drawing/2014/main" id="{1F523EBA-1125-EB4D-8018-0D57D4DE5964}"/>
              </a:ext>
            </a:extLst>
          </p:cNvPr>
          <p:cNvCxnSpPr>
            <a:cxnSpLocks noChangeShapeType="1"/>
            <a:stCxn id="55306" idx="3"/>
            <a:endCxn id="55303" idx="7"/>
          </p:cNvCxnSpPr>
          <p:nvPr/>
        </p:nvCxnSpPr>
        <p:spPr bwMode="auto">
          <a:xfrm flipH="1">
            <a:off x="5102225" y="4105275"/>
            <a:ext cx="615950" cy="704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321" name="Line 25">
            <a:extLst>
              <a:ext uri="{FF2B5EF4-FFF2-40B4-BE49-F238E27FC236}">
                <a16:creationId xmlns:a16="http://schemas.microsoft.com/office/drawing/2014/main" id="{58D8A28C-DB25-3C48-9270-BA06AECD992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133600"/>
            <a:ext cx="1066800" cy="3810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22" name="Text Box 26">
            <a:extLst>
              <a:ext uri="{FF2B5EF4-FFF2-40B4-BE49-F238E27FC236}">
                <a16:creationId xmlns:a16="http://schemas.microsoft.com/office/drawing/2014/main" id="{51610FB9-CCEC-B64A-8936-A3F175610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447800"/>
            <a:ext cx="8747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accent1"/>
                </a:solidFill>
              </a:rPr>
              <a:t>source</a:t>
            </a:r>
            <a:br>
              <a:rPr lang="en-US" altLang="en-US" sz="2000" b="1">
                <a:solidFill>
                  <a:schemeClr val="accent1"/>
                </a:solidFill>
              </a:rPr>
            </a:br>
            <a:r>
              <a:rPr lang="en-US" altLang="en-US" sz="2000" b="1">
                <a:solidFill>
                  <a:schemeClr val="accent1"/>
                </a:solidFill>
              </a:rPr>
              <a:t>vertex</a:t>
            </a:r>
          </a:p>
        </p:txBody>
      </p:sp>
      <p:sp>
        <p:nvSpPr>
          <p:cNvPr id="55323" name="Oval 27">
            <a:extLst>
              <a:ext uri="{FF2B5EF4-FFF2-40B4-BE49-F238E27FC236}">
                <a16:creationId xmlns:a16="http://schemas.microsoft.com/office/drawing/2014/main" id="{7315C4A4-5B61-D34A-AC57-C41894AEC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1066800" cy="6858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/>
              <a:t>d      f</a:t>
            </a:r>
          </a:p>
        </p:txBody>
      </p:sp>
    </p:spTree>
    <p:extLst>
      <p:ext uri="{BB962C8B-B14F-4D97-AF65-F5344CB8AC3E}">
        <p14:creationId xmlns:p14="http://schemas.microsoft.com/office/powerpoint/2010/main" val="72664054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BE290534-F864-104C-ABE0-9EE7437CF8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DFS Example</a:t>
            </a:r>
          </a:p>
        </p:txBody>
      </p:sp>
      <p:sp>
        <p:nvSpPr>
          <p:cNvPr id="56323" name="Oval 3">
            <a:extLst>
              <a:ext uri="{FF2B5EF4-FFF2-40B4-BE49-F238E27FC236}">
                <a16:creationId xmlns:a16="http://schemas.microsoft.com/office/drawing/2014/main" id="{59649EE1-5D1F-C74A-885E-6C2F998BA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362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1 |12</a:t>
            </a:r>
          </a:p>
        </p:txBody>
      </p:sp>
      <p:sp>
        <p:nvSpPr>
          <p:cNvPr id="56324" name="Oval 4">
            <a:extLst>
              <a:ext uri="{FF2B5EF4-FFF2-40B4-BE49-F238E27FC236}">
                <a16:creationId xmlns:a16="http://schemas.microsoft.com/office/drawing/2014/main" id="{B775CD6F-6A2A-7848-858C-7C6AB454C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362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8 |11</a:t>
            </a:r>
          </a:p>
        </p:txBody>
      </p:sp>
      <p:sp>
        <p:nvSpPr>
          <p:cNvPr id="56325" name="Oval 5">
            <a:extLst>
              <a:ext uri="{FF2B5EF4-FFF2-40B4-BE49-F238E27FC236}">
                <a16:creationId xmlns:a16="http://schemas.microsoft.com/office/drawing/2014/main" id="{1EC73766-37B7-8244-8925-9000999B5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62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13|16</a:t>
            </a:r>
          </a:p>
        </p:txBody>
      </p:sp>
      <p:sp>
        <p:nvSpPr>
          <p:cNvPr id="56326" name="Oval 6">
            <a:extLst>
              <a:ext uri="{FF2B5EF4-FFF2-40B4-BE49-F238E27FC236}">
                <a16:creationId xmlns:a16="http://schemas.microsoft.com/office/drawing/2014/main" id="{3A8830FD-DC1A-C846-974D-227351FF2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7244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14|15</a:t>
            </a:r>
          </a:p>
        </p:txBody>
      </p:sp>
      <p:sp>
        <p:nvSpPr>
          <p:cNvPr id="56327" name="Oval 7">
            <a:extLst>
              <a:ext uri="{FF2B5EF4-FFF2-40B4-BE49-F238E27FC236}">
                <a16:creationId xmlns:a16="http://schemas.microsoft.com/office/drawing/2014/main" id="{2631AE0E-AB4F-4348-9B00-6C41A1E59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7244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5 | 6</a:t>
            </a:r>
          </a:p>
        </p:txBody>
      </p:sp>
      <p:sp>
        <p:nvSpPr>
          <p:cNvPr id="56328" name="Oval 8">
            <a:extLst>
              <a:ext uri="{FF2B5EF4-FFF2-40B4-BE49-F238E27FC236}">
                <a16:creationId xmlns:a16="http://schemas.microsoft.com/office/drawing/2014/main" id="{25CCCEB6-9F68-344E-9600-1AF97FB228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7244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3 | 4</a:t>
            </a:r>
          </a:p>
        </p:txBody>
      </p:sp>
      <p:sp>
        <p:nvSpPr>
          <p:cNvPr id="56329" name="Oval 9">
            <a:extLst>
              <a:ext uri="{FF2B5EF4-FFF2-40B4-BE49-F238E27FC236}">
                <a16:creationId xmlns:a16="http://schemas.microsoft.com/office/drawing/2014/main" id="{44EB27D7-CB22-AF49-8A6E-334083699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05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 dirty="0">
                <a:solidFill>
                  <a:schemeClr val="bg1"/>
                </a:solidFill>
                <a:latin typeface="Courier New" panose="02070309020205020404" pitchFamily="49" charset="0"/>
              </a:rPr>
              <a:t>2 | 7</a:t>
            </a:r>
          </a:p>
        </p:txBody>
      </p:sp>
      <p:sp>
        <p:nvSpPr>
          <p:cNvPr id="56330" name="Oval 10">
            <a:extLst>
              <a:ext uri="{FF2B5EF4-FFF2-40B4-BE49-F238E27FC236}">
                <a16:creationId xmlns:a16="http://schemas.microsoft.com/office/drawing/2014/main" id="{51643C85-430F-974B-B1FE-82644F6F44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505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9 |10</a:t>
            </a:r>
          </a:p>
        </p:txBody>
      </p:sp>
      <p:cxnSp>
        <p:nvCxnSpPr>
          <p:cNvPr id="56331" name="AutoShape 11">
            <a:extLst>
              <a:ext uri="{FF2B5EF4-FFF2-40B4-BE49-F238E27FC236}">
                <a16:creationId xmlns:a16="http://schemas.microsoft.com/office/drawing/2014/main" id="{7B544F07-3193-7C41-9C00-BCD5466A6AA0}"/>
              </a:ext>
            </a:extLst>
          </p:cNvPr>
          <p:cNvCxnSpPr>
            <a:cxnSpLocks noChangeShapeType="1"/>
            <a:stCxn id="56323" idx="3"/>
            <a:endCxn id="56329" idx="7"/>
          </p:cNvCxnSpPr>
          <p:nvPr/>
        </p:nvCxnSpPr>
        <p:spPr bwMode="auto">
          <a:xfrm flipH="1">
            <a:off x="1139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32" name="AutoShape 12">
            <a:extLst>
              <a:ext uri="{FF2B5EF4-FFF2-40B4-BE49-F238E27FC236}">
                <a16:creationId xmlns:a16="http://schemas.microsoft.com/office/drawing/2014/main" id="{DDCD1568-343A-124B-8538-252DE49B584F}"/>
              </a:ext>
            </a:extLst>
          </p:cNvPr>
          <p:cNvCxnSpPr>
            <a:cxnSpLocks noChangeShapeType="1"/>
            <a:stCxn id="56329" idx="5"/>
            <a:endCxn id="56328" idx="1"/>
          </p:cNvCxnSpPr>
          <p:nvPr/>
        </p:nvCxnSpPr>
        <p:spPr bwMode="auto">
          <a:xfrm>
            <a:off x="1139825" y="4105275"/>
            <a:ext cx="539750" cy="7048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33" name="AutoShape 13">
            <a:extLst>
              <a:ext uri="{FF2B5EF4-FFF2-40B4-BE49-F238E27FC236}">
                <a16:creationId xmlns:a16="http://schemas.microsoft.com/office/drawing/2014/main" id="{19AB0B4F-231C-424F-8F49-76E8A79749D0}"/>
              </a:ext>
            </a:extLst>
          </p:cNvPr>
          <p:cNvCxnSpPr>
            <a:cxnSpLocks noChangeShapeType="1"/>
            <a:stCxn id="56329" idx="6"/>
            <a:endCxn id="56327" idx="1"/>
          </p:cNvCxnSpPr>
          <p:nvPr/>
        </p:nvCxnSpPr>
        <p:spPr bwMode="auto">
          <a:xfrm>
            <a:off x="1309688" y="3848100"/>
            <a:ext cx="3036887" cy="96202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34" name="AutoShape 14">
            <a:extLst>
              <a:ext uri="{FF2B5EF4-FFF2-40B4-BE49-F238E27FC236}">
                <a16:creationId xmlns:a16="http://schemas.microsoft.com/office/drawing/2014/main" id="{C6D13907-F733-1B45-8398-4436932B24C5}"/>
              </a:ext>
            </a:extLst>
          </p:cNvPr>
          <p:cNvCxnSpPr>
            <a:cxnSpLocks noChangeShapeType="1"/>
            <a:stCxn id="56327" idx="2"/>
            <a:endCxn id="56328" idx="6"/>
          </p:cNvCxnSpPr>
          <p:nvPr/>
        </p:nvCxnSpPr>
        <p:spPr bwMode="auto">
          <a:xfrm flipH="1">
            <a:off x="2605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35" name="AutoShape 15">
            <a:extLst>
              <a:ext uri="{FF2B5EF4-FFF2-40B4-BE49-F238E27FC236}">
                <a16:creationId xmlns:a16="http://schemas.microsoft.com/office/drawing/2014/main" id="{F9DEC737-B3B3-CB46-86BE-D5EE525D68CC}"/>
              </a:ext>
            </a:extLst>
          </p:cNvPr>
          <p:cNvCxnSpPr>
            <a:cxnSpLocks noChangeShapeType="1"/>
            <a:stCxn id="56328" idx="0"/>
            <a:endCxn id="56323" idx="4"/>
          </p:cNvCxnSpPr>
          <p:nvPr/>
        </p:nvCxnSpPr>
        <p:spPr bwMode="auto">
          <a:xfrm flipV="1">
            <a:off x="2057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36" name="AutoShape 16">
            <a:extLst>
              <a:ext uri="{FF2B5EF4-FFF2-40B4-BE49-F238E27FC236}">
                <a16:creationId xmlns:a16="http://schemas.microsoft.com/office/drawing/2014/main" id="{C215069F-A85B-6642-B377-6C51B6E5976B}"/>
              </a:ext>
            </a:extLst>
          </p:cNvPr>
          <p:cNvCxnSpPr>
            <a:cxnSpLocks noChangeShapeType="1"/>
            <a:stCxn id="56323" idx="5"/>
            <a:endCxn id="56327" idx="1"/>
          </p:cNvCxnSpPr>
          <p:nvPr/>
        </p:nvCxnSpPr>
        <p:spPr bwMode="auto">
          <a:xfrm>
            <a:off x="2435225" y="2962275"/>
            <a:ext cx="1911350" cy="1847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37" name="AutoShape 17">
            <a:extLst>
              <a:ext uri="{FF2B5EF4-FFF2-40B4-BE49-F238E27FC236}">
                <a16:creationId xmlns:a16="http://schemas.microsoft.com/office/drawing/2014/main" id="{962D0B68-348B-2942-A03C-299B5768F0DE}"/>
              </a:ext>
            </a:extLst>
          </p:cNvPr>
          <p:cNvCxnSpPr>
            <a:cxnSpLocks noChangeShapeType="1"/>
            <a:stCxn id="56324" idx="4"/>
            <a:endCxn id="56327" idx="0"/>
          </p:cNvCxnSpPr>
          <p:nvPr/>
        </p:nvCxnSpPr>
        <p:spPr bwMode="auto">
          <a:xfrm>
            <a:off x="4724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38" name="AutoShape 18">
            <a:extLst>
              <a:ext uri="{FF2B5EF4-FFF2-40B4-BE49-F238E27FC236}">
                <a16:creationId xmlns:a16="http://schemas.microsoft.com/office/drawing/2014/main" id="{AC531686-E6D9-EA40-A346-E9749F630926}"/>
              </a:ext>
            </a:extLst>
          </p:cNvPr>
          <p:cNvCxnSpPr>
            <a:cxnSpLocks noChangeShapeType="1"/>
            <a:stCxn id="56323" idx="6"/>
            <a:endCxn id="56324" idx="2"/>
          </p:cNvCxnSpPr>
          <p:nvPr/>
        </p:nvCxnSpPr>
        <p:spPr bwMode="auto">
          <a:xfrm>
            <a:off x="2605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39" name="AutoShape 19">
            <a:extLst>
              <a:ext uri="{FF2B5EF4-FFF2-40B4-BE49-F238E27FC236}">
                <a16:creationId xmlns:a16="http://schemas.microsoft.com/office/drawing/2014/main" id="{8DCFCD6D-D7DC-2142-BF07-863109B4A919}"/>
              </a:ext>
            </a:extLst>
          </p:cNvPr>
          <p:cNvCxnSpPr>
            <a:cxnSpLocks noChangeShapeType="1"/>
            <a:stCxn id="56325" idx="2"/>
            <a:endCxn id="56324" idx="6"/>
          </p:cNvCxnSpPr>
          <p:nvPr/>
        </p:nvCxnSpPr>
        <p:spPr bwMode="auto">
          <a:xfrm flipH="1">
            <a:off x="5272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40" name="AutoShape 20">
            <a:extLst>
              <a:ext uri="{FF2B5EF4-FFF2-40B4-BE49-F238E27FC236}">
                <a16:creationId xmlns:a16="http://schemas.microsoft.com/office/drawing/2014/main" id="{3D00A8B5-433E-8840-AA11-40836185BC58}"/>
              </a:ext>
            </a:extLst>
          </p:cNvPr>
          <p:cNvCxnSpPr>
            <a:cxnSpLocks noChangeShapeType="1"/>
            <a:stCxn id="56324" idx="5"/>
            <a:endCxn id="56330" idx="1"/>
          </p:cNvCxnSpPr>
          <p:nvPr/>
        </p:nvCxnSpPr>
        <p:spPr bwMode="auto">
          <a:xfrm>
            <a:off x="5102225" y="2962275"/>
            <a:ext cx="615950" cy="6286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41" name="AutoShape 21">
            <a:extLst>
              <a:ext uri="{FF2B5EF4-FFF2-40B4-BE49-F238E27FC236}">
                <a16:creationId xmlns:a16="http://schemas.microsoft.com/office/drawing/2014/main" id="{BBD11585-0F47-B645-871B-5A29FF9D8173}"/>
              </a:ext>
            </a:extLst>
          </p:cNvPr>
          <p:cNvCxnSpPr>
            <a:cxnSpLocks noChangeShapeType="1"/>
            <a:stCxn id="56325" idx="3"/>
            <a:endCxn id="56330" idx="7"/>
          </p:cNvCxnSpPr>
          <p:nvPr/>
        </p:nvCxnSpPr>
        <p:spPr bwMode="auto">
          <a:xfrm flipH="1">
            <a:off x="6473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42" name="AutoShape 22">
            <a:extLst>
              <a:ext uri="{FF2B5EF4-FFF2-40B4-BE49-F238E27FC236}">
                <a16:creationId xmlns:a16="http://schemas.microsoft.com/office/drawing/2014/main" id="{FDAE5343-5EDE-B647-B2C5-7E66848E9CE5}"/>
              </a:ext>
            </a:extLst>
          </p:cNvPr>
          <p:cNvCxnSpPr>
            <a:cxnSpLocks noChangeShapeType="1"/>
            <a:stCxn id="56325" idx="4"/>
            <a:endCxn id="56326" idx="0"/>
          </p:cNvCxnSpPr>
          <p:nvPr/>
        </p:nvCxnSpPr>
        <p:spPr bwMode="auto">
          <a:xfrm>
            <a:off x="7391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43" name="AutoShape 23">
            <a:extLst>
              <a:ext uri="{FF2B5EF4-FFF2-40B4-BE49-F238E27FC236}">
                <a16:creationId xmlns:a16="http://schemas.microsoft.com/office/drawing/2014/main" id="{898C35A7-3E90-AB4C-BAA5-5AB0F73484ED}"/>
              </a:ext>
            </a:extLst>
          </p:cNvPr>
          <p:cNvCxnSpPr>
            <a:cxnSpLocks noChangeShapeType="1"/>
            <a:stCxn id="56326" idx="2"/>
            <a:endCxn id="56327" idx="6"/>
          </p:cNvCxnSpPr>
          <p:nvPr/>
        </p:nvCxnSpPr>
        <p:spPr bwMode="auto">
          <a:xfrm flipH="1">
            <a:off x="5272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44" name="AutoShape 24">
            <a:extLst>
              <a:ext uri="{FF2B5EF4-FFF2-40B4-BE49-F238E27FC236}">
                <a16:creationId xmlns:a16="http://schemas.microsoft.com/office/drawing/2014/main" id="{CC43FA92-3588-2E4D-9C64-DA99657159C7}"/>
              </a:ext>
            </a:extLst>
          </p:cNvPr>
          <p:cNvCxnSpPr>
            <a:cxnSpLocks noChangeShapeType="1"/>
            <a:stCxn id="56330" idx="3"/>
            <a:endCxn id="56327" idx="7"/>
          </p:cNvCxnSpPr>
          <p:nvPr/>
        </p:nvCxnSpPr>
        <p:spPr bwMode="auto">
          <a:xfrm flipH="1">
            <a:off x="5102225" y="4105275"/>
            <a:ext cx="615950" cy="704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6345" name="Line 25">
            <a:extLst>
              <a:ext uri="{FF2B5EF4-FFF2-40B4-BE49-F238E27FC236}">
                <a16:creationId xmlns:a16="http://schemas.microsoft.com/office/drawing/2014/main" id="{7DC3ACE7-5332-6846-ADC8-D70AA5092C7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133600"/>
            <a:ext cx="1066800" cy="3810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46" name="Text Box 26">
            <a:extLst>
              <a:ext uri="{FF2B5EF4-FFF2-40B4-BE49-F238E27FC236}">
                <a16:creationId xmlns:a16="http://schemas.microsoft.com/office/drawing/2014/main" id="{76BED8C6-3D71-054E-AD78-1A0E4D67FF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447800"/>
            <a:ext cx="8747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accent1"/>
                </a:solidFill>
              </a:rPr>
              <a:t>source</a:t>
            </a:r>
            <a:br>
              <a:rPr lang="en-US" altLang="en-US" sz="2000" b="1">
                <a:solidFill>
                  <a:schemeClr val="accent1"/>
                </a:solidFill>
              </a:rPr>
            </a:br>
            <a:r>
              <a:rPr lang="en-US" altLang="en-US" sz="2000" b="1">
                <a:solidFill>
                  <a:schemeClr val="accent1"/>
                </a:solidFill>
              </a:rPr>
              <a:t>vertex</a:t>
            </a:r>
          </a:p>
        </p:txBody>
      </p:sp>
      <p:sp>
        <p:nvSpPr>
          <p:cNvPr id="56347" name="Oval 27">
            <a:extLst>
              <a:ext uri="{FF2B5EF4-FFF2-40B4-BE49-F238E27FC236}">
                <a16:creationId xmlns:a16="http://schemas.microsoft.com/office/drawing/2014/main" id="{1E9B540E-B66C-C641-A2AB-AC025679C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1066800" cy="6858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/>
              <a:t>d      f</a:t>
            </a:r>
          </a:p>
        </p:txBody>
      </p:sp>
    </p:spTree>
    <p:extLst>
      <p:ext uri="{BB962C8B-B14F-4D97-AF65-F5344CB8AC3E}">
        <p14:creationId xmlns:p14="http://schemas.microsoft.com/office/powerpoint/2010/main" val="169347137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3E770418-C3C8-6B4A-88BE-DEF70502E6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DFS: Kinds of edges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CB1340AB-860D-8441-8348-0DDC0329A1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Edge types in DFS</a:t>
            </a:r>
          </a:p>
          <a:p>
            <a:endParaRPr lang="en-US" altLang="en-US" i="1">
              <a:solidFill>
                <a:schemeClr val="tx2"/>
              </a:solidFill>
            </a:endParaRPr>
          </a:p>
          <a:p>
            <a:pPr lvl="1"/>
            <a:r>
              <a:rPr lang="en-US" altLang="en-US" i="1">
                <a:solidFill>
                  <a:schemeClr val="tx2"/>
                </a:solidFill>
              </a:rPr>
              <a:t>Tree edge</a:t>
            </a:r>
          </a:p>
          <a:p>
            <a:pPr lvl="2"/>
            <a:r>
              <a:rPr lang="en-US" altLang="en-US"/>
              <a:t>Encounter new (white) vertex </a:t>
            </a:r>
          </a:p>
          <a:p>
            <a:pPr lvl="2"/>
            <a:endParaRPr lang="en-US" altLang="en-US"/>
          </a:p>
          <a:p>
            <a:pPr lvl="2"/>
            <a:r>
              <a:rPr lang="en-US" altLang="en-US"/>
              <a:t>Form a spanning forest</a:t>
            </a:r>
          </a:p>
          <a:p>
            <a:pPr lvl="2"/>
            <a:endParaRPr lang="en-US" altLang="en-US" i="1">
              <a:solidFill>
                <a:schemeClr val="accent1"/>
              </a:solidFill>
            </a:endParaRPr>
          </a:p>
          <a:p>
            <a:pPr lvl="2"/>
            <a:r>
              <a:rPr lang="en-US" altLang="en-US" i="1">
                <a:solidFill>
                  <a:schemeClr val="accent1"/>
                </a:solidFill>
              </a:rPr>
              <a:t>Can tree edges form cycles?  Why or why not?</a:t>
            </a:r>
            <a:endParaRPr lang="en-US" altLang="en-US">
              <a:solidFill>
                <a:schemeClr val="accent1"/>
              </a:solidFill>
            </a:endParaRPr>
          </a:p>
          <a:p>
            <a:pPr lvl="1"/>
            <a:endParaRPr lang="en-US" alt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77122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3BDD9118-ED44-B745-8090-19EBCD76FD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DFS Example</a:t>
            </a:r>
          </a:p>
        </p:txBody>
      </p:sp>
      <p:sp>
        <p:nvSpPr>
          <p:cNvPr id="59395" name="Oval 3">
            <a:extLst>
              <a:ext uri="{FF2B5EF4-FFF2-40B4-BE49-F238E27FC236}">
                <a16:creationId xmlns:a16="http://schemas.microsoft.com/office/drawing/2014/main" id="{ABBC31B2-74AB-E142-81EF-635E608959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362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1 |12</a:t>
            </a:r>
          </a:p>
        </p:txBody>
      </p:sp>
      <p:sp>
        <p:nvSpPr>
          <p:cNvPr id="59396" name="Oval 4">
            <a:extLst>
              <a:ext uri="{FF2B5EF4-FFF2-40B4-BE49-F238E27FC236}">
                <a16:creationId xmlns:a16="http://schemas.microsoft.com/office/drawing/2014/main" id="{31669FF3-85D5-A949-8B48-40E26782F4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362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8 |11</a:t>
            </a:r>
          </a:p>
        </p:txBody>
      </p:sp>
      <p:sp>
        <p:nvSpPr>
          <p:cNvPr id="59397" name="Oval 5">
            <a:extLst>
              <a:ext uri="{FF2B5EF4-FFF2-40B4-BE49-F238E27FC236}">
                <a16:creationId xmlns:a16="http://schemas.microsoft.com/office/drawing/2014/main" id="{7F849420-71EA-6D4B-9DBC-04F3D3BA0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62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13|16</a:t>
            </a:r>
          </a:p>
        </p:txBody>
      </p:sp>
      <p:sp>
        <p:nvSpPr>
          <p:cNvPr id="59398" name="Oval 6">
            <a:extLst>
              <a:ext uri="{FF2B5EF4-FFF2-40B4-BE49-F238E27FC236}">
                <a16:creationId xmlns:a16="http://schemas.microsoft.com/office/drawing/2014/main" id="{B565964C-3AB3-D54F-8FFD-5EEC4B9CEE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7244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 dirty="0">
                <a:solidFill>
                  <a:schemeClr val="bg1"/>
                </a:solidFill>
                <a:latin typeface="Courier New" panose="02070309020205020404" pitchFamily="49" charset="0"/>
              </a:rPr>
              <a:t>14|15</a:t>
            </a:r>
          </a:p>
        </p:txBody>
      </p:sp>
      <p:sp>
        <p:nvSpPr>
          <p:cNvPr id="59399" name="Oval 7">
            <a:extLst>
              <a:ext uri="{FF2B5EF4-FFF2-40B4-BE49-F238E27FC236}">
                <a16:creationId xmlns:a16="http://schemas.microsoft.com/office/drawing/2014/main" id="{41D46FEF-8550-5D4A-8E25-84407A822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7244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5 | 6</a:t>
            </a:r>
          </a:p>
        </p:txBody>
      </p:sp>
      <p:sp>
        <p:nvSpPr>
          <p:cNvPr id="59400" name="Oval 8">
            <a:extLst>
              <a:ext uri="{FF2B5EF4-FFF2-40B4-BE49-F238E27FC236}">
                <a16:creationId xmlns:a16="http://schemas.microsoft.com/office/drawing/2014/main" id="{E8DED38B-106F-5345-B837-4B7880CC0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7244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3 | 4</a:t>
            </a:r>
          </a:p>
        </p:txBody>
      </p:sp>
      <p:sp>
        <p:nvSpPr>
          <p:cNvPr id="59401" name="Oval 9">
            <a:extLst>
              <a:ext uri="{FF2B5EF4-FFF2-40B4-BE49-F238E27FC236}">
                <a16:creationId xmlns:a16="http://schemas.microsoft.com/office/drawing/2014/main" id="{AC575FCE-D2EC-394D-AB69-F4C67C7B86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05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2 | 7</a:t>
            </a:r>
          </a:p>
        </p:txBody>
      </p:sp>
      <p:sp>
        <p:nvSpPr>
          <p:cNvPr id="59402" name="Oval 10">
            <a:extLst>
              <a:ext uri="{FF2B5EF4-FFF2-40B4-BE49-F238E27FC236}">
                <a16:creationId xmlns:a16="http://schemas.microsoft.com/office/drawing/2014/main" id="{859F2F79-FB38-664F-9452-7CF82A67E8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505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9 |10</a:t>
            </a:r>
          </a:p>
        </p:txBody>
      </p:sp>
      <p:cxnSp>
        <p:nvCxnSpPr>
          <p:cNvPr id="59403" name="AutoShape 11">
            <a:extLst>
              <a:ext uri="{FF2B5EF4-FFF2-40B4-BE49-F238E27FC236}">
                <a16:creationId xmlns:a16="http://schemas.microsoft.com/office/drawing/2014/main" id="{18AFC32A-FBCC-8C47-898B-23B399FF210E}"/>
              </a:ext>
            </a:extLst>
          </p:cNvPr>
          <p:cNvCxnSpPr>
            <a:cxnSpLocks noChangeShapeType="1"/>
            <a:stCxn id="59395" idx="3"/>
            <a:endCxn id="59401" idx="7"/>
          </p:cNvCxnSpPr>
          <p:nvPr/>
        </p:nvCxnSpPr>
        <p:spPr bwMode="auto">
          <a:xfrm flipH="1">
            <a:off x="1139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04" name="AutoShape 12">
            <a:extLst>
              <a:ext uri="{FF2B5EF4-FFF2-40B4-BE49-F238E27FC236}">
                <a16:creationId xmlns:a16="http://schemas.microsoft.com/office/drawing/2014/main" id="{24A9D419-5E7E-594C-80A1-24361F687F99}"/>
              </a:ext>
            </a:extLst>
          </p:cNvPr>
          <p:cNvCxnSpPr>
            <a:cxnSpLocks noChangeShapeType="1"/>
            <a:stCxn id="59401" idx="5"/>
            <a:endCxn id="59400" idx="1"/>
          </p:cNvCxnSpPr>
          <p:nvPr/>
        </p:nvCxnSpPr>
        <p:spPr bwMode="auto">
          <a:xfrm>
            <a:off x="1139825" y="4105275"/>
            <a:ext cx="539750" cy="7048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05" name="AutoShape 13">
            <a:extLst>
              <a:ext uri="{FF2B5EF4-FFF2-40B4-BE49-F238E27FC236}">
                <a16:creationId xmlns:a16="http://schemas.microsoft.com/office/drawing/2014/main" id="{326F802A-DF14-2841-ACD5-481C4024C1A6}"/>
              </a:ext>
            </a:extLst>
          </p:cNvPr>
          <p:cNvCxnSpPr>
            <a:cxnSpLocks noChangeShapeType="1"/>
            <a:stCxn id="59401" idx="6"/>
            <a:endCxn id="59399" idx="1"/>
          </p:cNvCxnSpPr>
          <p:nvPr/>
        </p:nvCxnSpPr>
        <p:spPr bwMode="auto">
          <a:xfrm>
            <a:off x="1309688" y="3848100"/>
            <a:ext cx="3036887" cy="96202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06" name="AutoShape 14">
            <a:extLst>
              <a:ext uri="{FF2B5EF4-FFF2-40B4-BE49-F238E27FC236}">
                <a16:creationId xmlns:a16="http://schemas.microsoft.com/office/drawing/2014/main" id="{10BB2B39-99D6-D34A-BD3B-1852A57641FA}"/>
              </a:ext>
            </a:extLst>
          </p:cNvPr>
          <p:cNvCxnSpPr>
            <a:cxnSpLocks noChangeShapeType="1"/>
            <a:stCxn id="59399" idx="2"/>
            <a:endCxn id="59400" idx="6"/>
          </p:cNvCxnSpPr>
          <p:nvPr/>
        </p:nvCxnSpPr>
        <p:spPr bwMode="auto">
          <a:xfrm flipH="1">
            <a:off x="2605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07" name="AutoShape 15">
            <a:extLst>
              <a:ext uri="{FF2B5EF4-FFF2-40B4-BE49-F238E27FC236}">
                <a16:creationId xmlns:a16="http://schemas.microsoft.com/office/drawing/2014/main" id="{B5979E72-2F14-9944-B1BE-FAFE6A4961FE}"/>
              </a:ext>
            </a:extLst>
          </p:cNvPr>
          <p:cNvCxnSpPr>
            <a:cxnSpLocks noChangeShapeType="1"/>
            <a:stCxn id="59400" idx="0"/>
            <a:endCxn id="59395" idx="4"/>
          </p:cNvCxnSpPr>
          <p:nvPr/>
        </p:nvCxnSpPr>
        <p:spPr bwMode="auto">
          <a:xfrm flipV="1">
            <a:off x="2057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08" name="AutoShape 16">
            <a:extLst>
              <a:ext uri="{FF2B5EF4-FFF2-40B4-BE49-F238E27FC236}">
                <a16:creationId xmlns:a16="http://schemas.microsoft.com/office/drawing/2014/main" id="{BDA48C17-AA46-F945-9CBC-455EA0AB989A}"/>
              </a:ext>
            </a:extLst>
          </p:cNvPr>
          <p:cNvCxnSpPr>
            <a:cxnSpLocks noChangeShapeType="1"/>
            <a:stCxn id="59395" idx="5"/>
            <a:endCxn id="59399" idx="1"/>
          </p:cNvCxnSpPr>
          <p:nvPr/>
        </p:nvCxnSpPr>
        <p:spPr bwMode="auto">
          <a:xfrm>
            <a:off x="2435225" y="2962275"/>
            <a:ext cx="1911350" cy="1847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09" name="AutoShape 17">
            <a:extLst>
              <a:ext uri="{FF2B5EF4-FFF2-40B4-BE49-F238E27FC236}">
                <a16:creationId xmlns:a16="http://schemas.microsoft.com/office/drawing/2014/main" id="{A25C1C1A-0B1D-AA40-AE99-5D4D3C1BF64D}"/>
              </a:ext>
            </a:extLst>
          </p:cNvPr>
          <p:cNvCxnSpPr>
            <a:cxnSpLocks noChangeShapeType="1"/>
            <a:stCxn id="59396" idx="4"/>
            <a:endCxn id="59399" idx="0"/>
          </p:cNvCxnSpPr>
          <p:nvPr/>
        </p:nvCxnSpPr>
        <p:spPr bwMode="auto">
          <a:xfrm>
            <a:off x="4724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10" name="AutoShape 18">
            <a:extLst>
              <a:ext uri="{FF2B5EF4-FFF2-40B4-BE49-F238E27FC236}">
                <a16:creationId xmlns:a16="http://schemas.microsoft.com/office/drawing/2014/main" id="{717ECF1C-9189-FF47-BAAB-50BC5475084E}"/>
              </a:ext>
            </a:extLst>
          </p:cNvPr>
          <p:cNvCxnSpPr>
            <a:cxnSpLocks noChangeShapeType="1"/>
            <a:stCxn id="59395" idx="6"/>
            <a:endCxn id="59396" idx="2"/>
          </p:cNvCxnSpPr>
          <p:nvPr/>
        </p:nvCxnSpPr>
        <p:spPr bwMode="auto">
          <a:xfrm>
            <a:off x="2605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11" name="AutoShape 19">
            <a:extLst>
              <a:ext uri="{FF2B5EF4-FFF2-40B4-BE49-F238E27FC236}">
                <a16:creationId xmlns:a16="http://schemas.microsoft.com/office/drawing/2014/main" id="{FB19D185-A959-BC4A-B8D8-314670E62CDC}"/>
              </a:ext>
            </a:extLst>
          </p:cNvPr>
          <p:cNvCxnSpPr>
            <a:cxnSpLocks noChangeShapeType="1"/>
            <a:stCxn id="59397" idx="2"/>
            <a:endCxn id="59396" idx="6"/>
          </p:cNvCxnSpPr>
          <p:nvPr/>
        </p:nvCxnSpPr>
        <p:spPr bwMode="auto">
          <a:xfrm flipH="1">
            <a:off x="5272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12" name="AutoShape 20">
            <a:extLst>
              <a:ext uri="{FF2B5EF4-FFF2-40B4-BE49-F238E27FC236}">
                <a16:creationId xmlns:a16="http://schemas.microsoft.com/office/drawing/2014/main" id="{0D5D6AD8-A9F7-2B40-BF60-93496E4E1137}"/>
              </a:ext>
            </a:extLst>
          </p:cNvPr>
          <p:cNvCxnSpPr>
            <a:cxnSpLocks noChangeShapeType="1"/>
            <a:stCxn id="59396" idx="5"/>
            <a:endCxn id="59402" idx="1"/>
          </p:cNvCxnSpPr>
          <p:nvPr/>
        </p:nvCxnSpPr>
        <p:spPr bwMode="auto">
          <a:xfrm>
            <a:off x="5102225" y="2962275"/>
            <a:ext cx="615950" cy="62865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13" name="AutoShape 21">
            <a:extLst>
              <a:ext uri="{FF2B5EF4-FFF2-40B4-BE49-F238E27FC236}">
                <a16:creationId xmlns:a16="http://schemas.microsoft.com/office/drawing/2014/main" id="{ABD948BA-8EA1-3946-BA68-329F2E908D90}"/>
              </a:ext>
            </a:extLst>
          </p:cNvPr>
          <p:cNvCxnSpPr>
            <a:cxnSpLocks noChangeShapeType="1"/>
            <a:stCxn id="59397" idx="3"/>
            <a:endCxn id="59402" idx="7"/>
          </p:cNvCxnSpPr>
          <p:nvPr/>
        </p:nvCxnSpPr>
        <p:spPr bwMode="auto">
          <a:xfrm flipH="1">
            <a:off x="6473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14" name="AutoShape 22">
            <a:extLst>
              <a:ext uri="{FF2B5EF4-FFF2-40B4-BE49-F238E27FC236}">
                <a16:creationId xmlns:a16="http://schemas.microsoft.com/office/drawing/2014/main" id="{15CA52D1-C80B-9647-B970-677C5D0D6A65}"/>
              </a:ext>
            </a:extLst>
          </p:cNvPr>
          <p:cNvCxnSpPr>
            <a:cxnSpLocks noChangeShapeType="1"/>
            <a:stCxn id="59397" idx="4"/>
            <a:endCxn id="59398" idx="0"/>
          </p:cNvCxnSpPr>
          <p:nvPr/>
        </p:nvCxnSpPr>
        <p:spPr bwMode="auto">
          <a:xfrm>
            <a:off x="7391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15" name="AutoShape 23">
            <a:extLst>
              <a:ext uri="{FF2B5EF4-FFF2-40B4-BE49-F238E27FC236}">
                <a16:creationId xmlns:a16="http://schemas.microsoft.com/office/drawing/2014/main" id="{2EF9891A-86A6-4A49-B4E2-206B0916BE1F}"/>
              </a:ext>
            </a:extLst>
          </p:cNvPr>
          <p:cNvCxnSpPr>
            <a:cxnSpLocks noChangeShapeType="1"/>
            <a:stCxn id="59398" idx="2"/>
            <a:endCxn id="59399" idx="6"/>
          </p:cNvCxnSpPr>
          <p:nvPr/>
        </p:nvCxnSpPr>
        <p:spPr bwMode="auto">
          <a:xfrm flipH="1">
            <a:off x="5272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416" name="AutoShape 24">
            <a:extLst>
              <a:ext uri="{FF2B5EF4-FFF2-40B4-BE49-F238E27FC236}">
                <a16:creationId xmlns:a16="http://schemas.microsoft.com/office/drawing/2014/main" id="{D8B6BBD9-4700-7747-A1B6-293697C6584F}"/>
              </a:ext>
            </a:extLst>
          </p:cNvPr>
          <p:cNvCxnSpPr>
            <a:cxnSpLocks noChangeShapeType="1"/>
            <a:stCxn id="59402" idx="3"/>
            <a:endCxn id="59399" idx="7"/>
          </p:cNvCxnSpPr>
          <p:nvPr/>
        </p:nvCxnSpPr>
        <p:spPr bwMode="auto">
          <a:xfrm flipH="1">
            <a:off x="5102225" y="4105275"/>
            <a:ext cx="615950" cy="704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417" name="Line 25">
            <a:extLst>
              <a:ext uri="{FF2B5EF4-FFF2-40B4-BE49-F238E27FC236}">
                <a16:creationId xmlns:a16="http://schemas.microsoft.com/office/drawing/2014/main" id="{F0E8B613-8ED6-6B4E-9015-B029AEC708E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133600"/>
            <a:ext cx="1066800" cy="3810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8" name="Text Box 26">
            <a:extLst>
              <a:ext uri="{FF2B5EF4-FFF2-40B4-BE49-F238E27FC236}">
                <a16:creationId xmlns:a16="http://schemas.microsoft.com/office/drawing/2014/main" id="{3E204CF2-73B5-7E4F-B179-228F14331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447800"/>
            <a:ext cx="8747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accent1"/>
                </a:solidFill>
              </a:rPr>
              <a:t>source</a:t>
            </a:r>
            <a:br>
              <a:rPr lang="en-US" altLang="en-US" sz="2000" b="1">
                <a:solidFill>
                  <a:schemeClr val="accent1"/>
                </a:solidFill>
              </a:rPr>
            </a:br>
            <a:r>
              <a:rPr lang="en-US" altLang="en-US" sz="2000" b="1">
                <a:solidFill>
                  <a:schemeClr val="accent1"/>
                </a:solidFill>
              </a:rPr>
              <a:t>vertex</a:t>
            </a:r>
          </a:p>
        </p:txBody>
      </p:sp>
      <p:sp>
        <p:nvSpPr>
          <p:cNvPr id="59419" name="Oval 27">
            <a:extLst>
              <a:ext uri="{FF2B5EF4-FFF2-40B4-BE49-F238E27FC236}">
                <a16:creationId xmlns:a16="http://schemas.microsoft.com/office/drawing/2014/main" id="{628A5AF5-27DF-CE46-99E4-6A8526517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1066800" cy="6858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/>
              <a:t>d      f</a:t>
            </a:r>
          </a:p>
        </p:txBody>
      </p:sp>
      <p:sp>
        <p:nvSpPr>
          <p:cNvPr id="59420" name="Text Box 28">
            <a:extLst>
              <a:ext uri="{FF2B5EF4-FFF2-40B4-BE49-F238E27FC236}">
                <a16:creationId xmlns:a16="http://schemas.microsoft.com/office/drawing/2014/main" id="{B128DB54-8E6B-0449-AA73-206AB38C2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5791200"/>
            <a:ext cx="15287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Tree edges</a:t>
            </a:r>
          </a:p>
        </p:txBody>
      </p:sp>
    </p:spTree>
    <p:extLst>
      <p:ext uri="{BB962C8B-B14F-4D97-AF65-F5344CB8AC3E}">
        <p14:creationId xmlns:p14="http://schemas.microsoft.com/office/powerpoint/2010/main" val="298642436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A16AF30C-57EF-EB4C-993F-37A022FD78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DFS: Kinds of edges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2F100192-B499-2045-9DC3-E26B6048654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Edge types in DFS (Cont’d)</a:t>
            </a:r>
          </a:p>
          <a:p>
            <a:pPr lvl="1"/>
            <a:endParaRPr lang="en-US" altLang="en-US" i="1">
              <a:solidFill>
                <a:schemeClr val="tx2"/>
              </a:solidFill>
            </a:endParaRPr>
          </a:p>
          <a:p>
            <a:pPr lvl="1"/>
            <a:r>
              <a:rPr lang="en-US" altLang="en-US" i="1">
                <a:solidFill>
                  <a:schemeClr val="tx2"/>
                </a:solidFill>
              </a:rPr>
              <a:t>Back edge</a:t>
            </a:r>
          </a:p>
          <a:p>
            <a:pPr lvl="2"/>
            <a:r>
              <a:rPr lang="en-US" altLang="en-US"/>
              <a:t>From descendent to ancestor</a:t>
            </a:r>
          </a:p>
          <a:p>
            <a:pPr lvl="2"/>
            <a:endParaRPr lang="en-US" altLang="en-US"/>
          </a:p>
          <a:p>
            <a:pPr lvl="2"/>
            <a:r>
              <a:rPr lang="en-US" altLang="en-US"/>
              <a:t>Encounter a grey vertex (grey to grey)</a:t>
            </a:r>
          </a:p>
        </p:txBody>
      </p:sp>
    </p:spTree>
    <p:extLst>
      <p:ext uri="{BB962C8B-B14F-4D97-AF65-F5344CB8AC3E}">
        <p14:creationId xmlns:p14="http://schemas.microsoft.com/office/powerpoint/2010/main" val="124949990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C05B110F-E94B-634F-89C6-7330B9D487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DFS Example</a:t>
            </a:r>
          </a:p>
        </p:txBody>
      </p:sp>
      <p:sp>
        <p:nvSpPr>
          <p:cNvPr id="61443" name="Oval 3">
            <a:extLst>
              <a:ext uri="{FF2B5EF4-FFF2-40B4-BE49-F238E27FC236}">
                <a16:creationId xmlns:a16="http://schemas.microsoft.com/office/drawing/2014/main" id="{85CAD5FD-9B72-5944-BCCC-0BD386296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362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1 |12</a:t>
            </a:r>
          </a:p>
        </p:txBody>
      </p:sp>
      <p:sp>
        <p:nvSpPr>
          <p:cNvPr id="61444" name="Oval 4">
            <a:extLst>
              <a:ext uri="{FF2B5EF4-FFF2-40B4-BE49-F238E27FC236}">
                <a16:creationId xmlns:a16="http://schemas.microsoft.com/office/drawing/2014/main" id="{4341C093-8A74-984E-BBA0-A0284DA1E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362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8 |11</a:t>
            </a:r>
          </a:p>
        </p:txBody>
      </p:sp>
      <p:sp>
        <p:nvSpPr>
          <p:cNvPr id="61445" name="Oval 5">
            <a:extLst>
              <a:ext uri="{FF2B5EF4-FFF2-40B4-BE49-F238E27FC236}">
                <a16:creationId xmlns:a16="http://schemas.microsoft.com/office/drawing/2014/main" id="{6632CDE3-70F2-E147-9486-7775A2765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62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13|16</a:t>
            </a:r>
          </a:p>
        </p:txBody>
      </p:sp>
      <p:sp>
        <p:nvSpPr>
          <p:cNvPr id="61446" name="Oval 6">
            <a:extLst>
              <a:ext uri="{FF2B5EF4-FFF2-40B4-BE49-F238E27FC236}">
                <a16:creationId xmlns:a16="http://schemas.microsoft.com/office/drawing/2014/main" id="{0C009A9B-44D4-8D4B-8B20-53F5FE9B3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7244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14|15</a:t>
            </a:r>
          </a:p>
        </p:txBody>
      </p:sp>
      <p:sp>
        <p:nvSpPr>
          <p:cNvPr id="61447" name="Oval 7">
            <a:extLst>
              <a:ext uri="{FF2B5EF4-FFF2-40B4-BE49-F238E27FC236}">
                <a16:creationId xmlns:a16="http://schemas.microsoft.com/office/drawing/2014/main" id="{2453CCF6-1220-254F-9B1B-CA8D4B4E3F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7244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5 | 6</a:t>
            </a:r>
          </a:p>
        </p:txBody>
      </p:sp>
      <p:sp>
        <p:nvSpPr>
          <p:cNvPr id="61448" name="Oval 8">
            <a:extLst>
              <a:ext uri="{FF2B5EF4-FFF2-40B4-BE49-F238E27FC236}">
                <a16:creationId xmlns:a16="http://schemas.microsoft.com/office/drawing/2014/main" id="{8802FEA1-7475-1A47-850C-6F4FA1786E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7244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3 | 4</a:t>
            </a:r>
          </a:p>
        </p:txBody>
      </p:sp>
      <p:sp>
        <p:nvSpPr>
          <p:cNvPr id="61449" name="Oval 9">
            <a:extLst>
              <a:ext uri="{FF2B5EF4-FFF2-40B4-BE49-F238E27FC236}">
                <a16:creationId xmlns:a16="http://schemas.microsoft.com/office/drawing/2014/main" id="{28089DCA-6744-4049-8454-32D97331CE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05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 dirty="0">
                <a:solidFill>
                  <a:schemeClr val="bg1"/>
                </a:solidFill>
                <a:latin typeface="Courier New" panose="02070309020205020404" pitchFamily="49" charset="0"/>
              </a:rPr>
              <a:t>2 | 7</a:t>
            </a:r>
          </a:p>
        </p:txBody>
      </p:sp>
      <p:sp>
        <p:nvSpPr>
          <p:cNvPr id="61450" name="Oval 10">
            <a:extLst>
              <a:ext uri="{FF2B5EF4-FFF2-40B4-BE49-F238E27FC236}">
                <a16:creationId xmlns:a16="http://schemas.microsoft.com/office/drawing/2014/main" id="{4B3E5B0E-AD01-0642-A1FB-F1B6FD34CF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505200"/>
            <a:ext cx="1066800" cy="6858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i="0">
                <a:solidFill>
                  <a:schemeClr val="bg1"/>
                </a:solidFill>
                <a:latin typeface="Courier New" panose="02070309020205020404" pitchFamily="49" charset="0"/>
              </a:rPr>
              <a:t>9 |10</a:t>
            </a:r>
          </a:p>
        </p:txBody>
      </p:sp>
      <p:cxnSp>
        <p:nvCxnSpPr>
          <p:cNvPr id="61451" name="AutoShape 11">
            <a:extLst>
              <a:ext uri="{FF2B5EF4-FFF2-40B4-BE49-F238E27FC236}">
                <a16:creationId xmlns:a16="http://schemas.microsoft.com/office/drawing/2014/main" id="{B5CE1977-4867-194C-9239-C37B616D7D7E}"/>
              </a:ext>
            </a:extLst>
          </p:cNvPr>
          <p:cNvCxnSpPr>
            <a:cxnSpLocks noChangeShapeType="1"/>
            <a:stCxn id="61443" idx="3"/>
            <a:endCxn id="61449" idx="7"/>
          </p:cNvCxnSpPr>
          <p:nvPr/>
        </p:nvCxnSpPr>
        <p:spPr bwMode="auto">
          <a:xfrm flipH="1">
            <a:off x="1139825" y="2962275"/>
            <a:ext cx="539750" cy="628650"/>
          </a:xfrm>
          <a:prstGeom prst="straightConnector1">
            <a:avLst/>
          </a:prstGeom>
          <a:noFill/>
          <a:ln w="76200">
            <a:solidFill>
              <a:srgbClr val="92D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52" name="AutoShape 12">
            <a:extLst>
              <a:ext uri="{FF2B5EF4-FFF2-40B4-BE49-F238E27FC236}">
                <a16:creationId xmlns:a16="http://schemas.microsoft.com/office/drawing/2014/main" id="{EC38238E-A331-084E-A8F8-B99A2FE81208}"/>
              </a:ext>
            </a:extLst>
          </p:cNvPr>
          <p:cNvCxnSpPr>
            <a:cxnSpLocks noChangeShapeType="1"/>
            <a:stCxn id="61449" idx="5"/>
            <a:endCxn id="61448" idx="1"/>
          </p:cNvCxnSpPr>
          <p:nvPr/>
        </p:nvCxnSpPr>
        <p:spPr bwMode="auto">
          <a:xfrm>
            <a:off x="1139825" y="4105275"/>
            <a:ext cx="539750" cy="704850"/>
          </a:xfrm>
          <a:prstGeom prst="straightConnector1">
            <a:avLst/>
          </a:prstGeom>
          <a:noFill/>
          <a:ln w="76200">
            <a:solidFill>
              <a:srgbClr val="92D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53" name="AutoShape 13">
            <a:extLst>
              <a:ext uri="{FF2B5EF4-FFF2-40B4-BE49-F238E27FC236}">
                <a16:creationId xmlns:a16="http://schemas.microsoft.com/office/drawing/2014/main" id="{FF30EE33-C3C7-A24F-951A-46C38475BD5B}"/>
              </a:ext>
            </a:extLst>
          </p:cNvPr>
          <p:cNvCxnSpPr>
            <a:cxnSpLocks noChangeShapeType="1"/>
            <a:stCxn id="61449" idx="6"/>
            <a:endCxn id="61447" idx="1"/>
          </p:cNvCxnSpPr>
          <p:nvPr/>
        </p:nvCxnSpPr>
        <p:spPr bwMode="auto">
          <a:xfrm>
            <a:off x="1309688" y="3848100"/>
            <a:ext cx="3036887" cy="962025"/>
          </a:xfrm>
          <a:prstGeom prst="straightConnector1">
            <a:avLst/>
          </a:prstGeom>
          <a:noFill/>
          <a:ln w="76200">
            <a:solidFill>
              <a:srgbClr val="92D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54" name="AutoShape 14">
            <a:extLst>
              <a:ext uri="{FF2B5EF4-FFF2-40B4-BE49-F238E27FC236}">
                <a16:creationId xmlns:a16="http://schemas.microsoft.com/office/drawing/2014/main" id="{0C57AE4A-6F6E-E54F-9C2E-F23CC347C7E4}"/>
              </a:ext>
            </a:extLst>
          </p:cNvPr>
          <p:cNvCxnSpPr>
            <a:cxnSpLocks noChangeShapeType="1"/>
            <a:stCxn id="61447" idx="2"/>
            <a:endCxn id="61448" idx="6"/>
          </p:cNvCxnSpPr>
          <p:nvPr/>
        </p:nvCxnSpPr>
        <p:spPr bwMode="auto">
          <a:xfrm flipH="1">
            <a:off x="2605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55" name="AutoShape 15">
            <a:extLst>
              <a:ext uri="{FF2B5EF4-FFF2-40B4-BE49-F238E27FC236}">
                <a16:creationId xmlns:a16="http://schemas.microsoft.com/office/drawing/2014/main" id="{904CBCFD-C541-5549-88AD-862BECAE9641}"/>
              </a:ext>
            </a:extLst>
          </p:cNvPr>
          <p:cNvCxnSpPr>
            <a:cxnSpLocks noChangeShapeType="1"/>
            <a:stCxn id="61448" idx="0"/>
            <a:endCxn id="61443" idx="4"/>
          </p:cNvCxnSpPr>
          <p:nvPr/>
        </p:nvCxnSpPr>
        <p:spPr bwMode="auto">
          <a:xfrm flipV="1">
            <a:off x="2057400" y="3062288"/>
            <a:ext cx="0" cy="1647825"/>
          </a:xfrm>
          <a:prstGeom prst="straightConnector1">
            <a:avLst/>
          </a:prstGeom>
          <a:noFill/>
          <a:ln w="76200">
            <a:solidFill>
              <a:srgbClr val="7030A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56" name="AutoShape 16">
            <a:extLst>
              <a:ext uri="{FF2B5EF4-FFF2-40B4-BE49-F238E27FC236}">
                <a16:creationId xmlns:a16="http://schemas.microsoft.com/office/drawing/2014/main" id="{F192DB14-264C-934F-9930-CF5FDF181F33}"/>
              </a:ext>
            </a:extLst>
          </p:cNvPr>
          <p:cNvCxnSpPr>
            <a:cxnSpLocks noChangeShapeType="1"/>
            <a:stCxn id="61443" idx="5"/>
            <a:endCxn id="61447" idx="1"/>
          </p:cNvCxnSpPr>
          <p:nvPr/>
        </p:nvCxnSpPr>
        <p:spPr bwMode="auto">
          <a:xfrm>
            <a:off x="2435225" y="2962275"/>
            <a:ext cx="1911350" cy="1847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57" name="AutoShape 17">
            <a:extLst>
              <a:ext uri="{FF2B5EF4-FFF2-40B4-BE49-F238E27FC236}">
                <a16:creationId xmlns:a16="http://schemas.microsoft.com/office/drawing/2014/main" id="{E1F4C6B8-D584-E946-B7F1-A520936D1AA8}"/>
              </a:ext>
            </a:extLst>
          </p:cNvPr>
          <p:cNvCxnSpPr>
            <a:cxnSpLocks noChangeShapeType="1"/>
            <a:stCxn id="61444" idx="4"/>
            <a:endCxn id="61447" idx="0"/>
          </p:cNvCxnSpPr>
          <p:nvPr/>
        </p:nvCxnSpPr>
        <p:spPr bwMode="auto">
          <a:xfrm>
            <a:off x="4724400" y="3062288"/>
            <a:ext cx="0" cy="1647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58" name="AutoShape 18">
            <a:extLst>
              <a:ext uri="{FF2B5EF4-FFF2-40B4-BE49-F238E27FC236}">
                <a16:creationId xmlns:a16="http://schemas.microsoft.com/office/drawing/2014/main" id="{93E82BC7-E8F6-4A4F-B7A1-E0E04FD1454D}"/>
              </a:ext>
            </a:extLst>
          </p:cNvPr>
          <p:cNvCxnSpPr>
            <a:cxnSpLocks noChangeShapeType="1"/>
            <a:stCxn id="61443" idx="6"/>
            <a:endCxn id="61444" idx="2"/>
          </p:cNvCxnSpPr>
          <p:nvPr/>
        </p:nvCxnSpPr>
        <p:spPr bwMode="auto">
          <a:xfrm>
            <a:off x="2605088" y="2705100"/>
            <a:ext cx="1571625" cy="0"/>
          </a:xfrm>
          <a:prstGeom prst="straightConnector1">
            <a:avLst/>
          </a:prstGeom>
          <a:noFill/>
          <a:ln w="76200">
            <a:solidFill>
              <a:srgbClr val="92D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59" name="AutoShape 19">
            <a:extLst>
              <a:ext uri="{FF2B5EF4-FFF2-40B4-BE49-F238E27FC236}">
                <a16:creationId xmlns:a16="http://schemas.microsoft.com/office/drawing/2014/main" id="{F0D6DCB5-FE43-5E45-B4C0-FA6763011AAC}"/>
              </a:ext>
            </a:extLst>
          </p:cNvPr>
          <p:cNvCxnSpPr>
            <a:cxnSpLocks noChangeShapeType="1"/>
            <a:stCxn id="61445" idx="2"/>
            <a:endCxn id="61444" idx="6"/>
          </p:cNvCxnSpPr>
          <p:nvPr/>
        </p:nvCxnSpPr>
        <p:spPr bwMode="auto">
          <a:xfrm flipH="1">
            <a:off x="5272088" y="27051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60" name="AutoShape 20">
            <a:extLst>
              <a:ext uri="{FF2B5EF4-FFF2-40B4-BE49-F238E27FC236}">
                <a16:creationId xmlns:a16="http://schemas.microsoft.com/office/drawing/2014/main" id="{1C33EC04-639B-6A44-A931-E5F506986B1F}"/>
              </a:ext>
            </a:extLst>
          </p:cNvPr>
          <p:cNvCxnSpPr>
            <a:cxnSpLocks noChangeShapeType="1"/>
            <a:stCxn id="61444" idx="5"/>
            <a:endCxn id="61450" idx="1"/>
          </p:cNvCxnSpPr>
          <p:nvPr/>
        </p:nvCxnSpPr>
        <p:spPr bwMode="auto">
          <a:xfrm>
            <a:off x="5102225" y="2962275"/>
            <a:ext cx="615950" cy="628650"/>
          </a:xfrm>
          <a:prstGeom prst="straightConnector1">
            <a:avLst/>
          </a:prstGeom>
          <a:noFill/>
          <a:ln w="76200">
            <a:solidFill>
              <a:srgbClr val="92D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61" name="AutoShape 21">
            <a:extLst>
              <a:ext uri="{FF2B5EF4-FFF2-40B4-BE49-F238E27FC236}">
                <a16:creationId xmlns:a16="http://schemas.microsoft.com/office/drawing/2014/main" id="{C89DCF38-4FC0-CD4D-8AFD-C821C98E8B72}"/>
              </a:ext>
            </a:extLst>
          </p:cNvPr>
          <p:cNvCxnSpPr>
            <a:cxnSpLocks noChangeShapeType="1"/>
            <a:stCxn id="61445" idx="3"/>
            <a:endCxn id="61450" idx="7"/>
          </p:cNvCxnSpPr>
          <p:nvPr/>
        </p:nvCxnSpPr>
        <p:spPr bwMode="auto">
          <a:xfrm flipH="1">
            <a:off x="6473825" y="2962275"/>
            <a:ext cx="53975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62" name="AutoShape 22">
            <a:extLst>
              <a:ext uri="{FF2B5EF4-FFF2-40B4-BE49-F238E27FC236}">
                <a16:creationId xmlns:a16="http://schemas.microsoft.com/office/drawing/2014/main" id="{FCD31EB8-8BDA-4342-9ECC-9B97455AFC4F}"/>
              </a:ext>
            </a:extLst>
          </p:cNvPr>
          <p:cNvCxnSpPr>
            <a:cxnSpLocks noChangeShapeType="1"/>
            <a:stCxn id="61445" idx="4"/>
            <a:endCxn id="61446" idx="0"/>
          </p:cNvCxnSpPr>
          <p:nvPr/>
        </p:nvCxnSpPr>
        <p:spPr bwMode="auto">
          <a:xfrm>
            <a:off x="7391400" y="3062288"/>
            <a:ext cx="0" cy="1647825"/>
          </a:xfrm>
          <a:prstGeom prst="straightConnector1">
            <a:avLst/>
          </a:prstGeom>
          <a:noFill/>
          <a:ln w="76200">
            <a:solidFill>
              <a:srgbClr val="92D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63" name="AutoShape 23">
            <a:extLst>
              <a:ext uri="{FF2B5EF4-FFF2-40B4-BE49-F238E27FC236}">
                <a16:creationId xmlns:a16="http://schemas.microsoft.com/office/drawing/2014/main" id="{8BDEFD5E-174A-5340-9319-8554FF3C1D5E}"/>
              </a:ext>
            </a:extLst>
          </p:cNvPr>
          <p:cNvCxnSpPr>
            <a:cxnSpLocks noChangeShapeType="1"/>
            <a:stCxn id="61446" idx="2"/>
            <a:endCxn id="61447" idx="6"/>
          </p:cNvCxnSpPr>
          <p:nvPr/>
        </p:nvCxnSpPr>
        <p:spPr bwMode="auto">
          <a:xfrm flipH="1">
            <a:off x="5272088" y="5067300"/>
            <a:ext cx="1571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64" name="AutoShape 24">
            <a:extLst>
              <a:ext uri="{FF2B5EF4-FFF2-40B4-BE49-F238E27FC236}">
                <a16:creationId xmlns:a16="http://schemas.microsoft.com/office/drawing/2014/main" id="{48E3EC63-F21F-CF46-A3B0-8D58ED11F199}"/>
              </a:ext>
            </a:extLst>
          </p:cNvPr>
          <p:cNvCxnSpPr>
            <a:cxnSpLocks noChangeShapeType="1"/>
            <a:stCxn id="61450" idx="3"/>
            <a:endCxn id="61447" idx="7"/>
          </p:cNvCxnSpPr>
          <p:nvPr/>
        </p:nvCxnSpPr>
        <p:spPr bwMode="auto">
          <a:xfrm flipH="1">
            <a:off x="5102225" y="4105275"/>
            <a:ext cx="615950" cy="704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465" name="Line 25">
            <a:extLst>
              <a:ext uri="{FF2B5EF4-FFF2-40B4-BE49-F238E27FC236}">
                <a16:creationId xmlns:a16="http://schemas.microsoft.com/office/drawing/2014/main" id="{175F8FCF-189F-784A-BF17-D55E13139F4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133600"/>
            <a:ext cx="1066800" cy="3810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6" name="Text Box 26">
            <a:extLst>
              <a:ext uri="{FF2B5EF4-FFF2-40B4-BE49-F238E27FC236}">
                <a16:creationId xmlns:a16="http://schemas.microsoft.com/office/drawing/2014/main" id="{3885A035-708D-DB47-A927-75ACF69768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447800"/>
            <a:ext cx="8747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accent1"/>
                </a:solidFill>
              </a:rPr>
              <a:t>source</a:t>
            </a:r>
            <a:br>
              <a:rPr lang="en-US" altLang="en-US" sz="2000" b="1">
                <a:solidFill>
                  <a:schemeClr val="accent1"/>
                </a:solidFill>
              </a:rPr>
            </a:br>
            <a:r>
              <a:rPr lang="en-US" altLang="en-US" sz="2000" b="1">
                <a:solidFill>
                  <a:schemeClr val="accent1"/>
                </a:solidFill>
              </a:rPr>
              <a:t>vertex</a:t>
            </a:r>
          </a:p>
        </p:txBody>
      </p:sp>
      <p:sp>
        <p:nvSpPr>
          <p:cNvPr id="61467" name="Oval 27">
            <a:extLst>
              <a:ext uri="{FF2B5EF4-FFF2-40B4-BE49-F238E27FC236}">
                <a16:creationId xmlns:a16="http://schemas.microsoft.com/office/drawing/2014/main" id="{B22DEC9C-C843-5240-850E-F808162356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28800"/>
            <a:ext cx="1066800" cy="6858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/>
              <a:t>d      f</a:t>
            </a:r>
          </a:p>
        </p:txBody>
      </p:sp>
      <p:sp>
        <p:nvSpPr>
          <p:cNvPr id="61468" name="Text Box 28">
            <a:extLst>
              <a:ext uri="{FF2B5EF4-FFF2-40B4-BE49-F238E27FC236}">
                <a16:creationId xmlns:a16="http://schemas.microsoft.com/office/drawing/2014/main" id="{FA6FEF33-E4E2-3C46-A44A-F4C24943A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5791200"/>
            <a:ext cx="1565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solidFill>
                  <a:srgbClr val="92D050"/>
                </a:solidFill>
              </a:rPr>
              <a:t>Tree edges</a:t>
            </a:r>
          </a:p>
        </p:txBody>
      </p:sp>
      <p:sp>
        <p:nvSpPr>
          <p:cNvPr id="61469" name="Text Box 29">
            <a:extLst>
              <a:ext uri="{FF2B5EF4-FFF2-40B4-BE49-F238E27FC236}">
                <a16:creationId xmlns:a16="http://schemas.microsoft.com/office/drawing/2014/main" id="{200A987B-3180-9A48-AD8C-204804C4F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791200"/>
            <a:ext cx="16466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●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5000"/>
              <a:buFont typeface="Times New Roman" panose="02020603050405020304" pitchFamily="18" charset="0"/>
              <a:buChar char="■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85000"/>
              <a:buFont typeface="Times New Roman" panose="02020603050405020304" pitchFamily="18" charset="0"/>
              <a:buChar char="○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7030A0"/>
                </a:solidFill>
              </a:rPr>
              <a:t>Back edges</a:t>
            </a:r>
          </a:p>
        </p:txBody>
      </p:sp>
    </p:spTree>
    <p:extLst>
      <p:ext uri="{BB962C8B-B14F-4D97-AF65-F5344CB8AC3E}">
        <p14:creationId xmlns:p14="http://schemas.microsoft.com/office/powerpoint/2010/main" val="110060403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6E8C4271-4279-CA4B-B597-813C41D3C9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DFS And Graph Cycles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DD1D153E-6A36-4446-90EF-74A446D49F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Theorem</a:t>
            </a:r>
          </a:p>
          <a:p>
            <a:pPr lvl="1"/>
            <a:r>
              <a:rPr lang="en-US" altLang="en-US" dirty="0"/>
              <a:t>A graph is </a:t>
            </a:r>
            <a:r>
              <a:rPr lang="en-US" altLang="en-US" i="1" dirty="0">
                <a:solidFill>
                  <a:schemeClr val="tx2"/>
                </a:solidFill>
              </a:rPr>
              <a:t>acyclic</a:t>
            </a:r>
            <a:r>
              <a:rPr lang="en-US" altLang="en-US" dirty="0"/>
              <a:t> </a:t>
            </a:r>
            <a:r>
              <a:rPr lang="en-US" altLang="en-US" dirty="0" err="1"/>
              <a:t>iff</a:t>
            </a:r>
            <a:r>
              <a:rPr lang="en-US" altLang="en-US" dirty="0"/>
              <a:t> a DFS yields no back edges</a:t>
            </a:r>
          </a:p>
          <a:p>
            <a:endParaRPr lang="en-US" altLang="en-US" dirty="0"/>
          </a:p>
          <a:p>
            <a:r>
              <a:rPr lang="en-US" altLang="en-US" dirty="0"/>
              <a:t>Can use DFS for detecting cycles</a:t>
            </a:r>
          </a:p>
          <a:p>
            <a:endParaRPr lang="en-US" altLang="en-US" dirty="0"/>
          </a:p>
          <a:p>
            <a:r>
              <a:rPr lang="en-US" altLang="en-US" dirty="0"/>
              <a:t>How to change code to detect cycles?</a:t>
            </a:r>
          </a:p>
        </p:txBody>
      </p:sp>
    </p:spTree>
    <p:extLst>
      <p:ext uri="{BB962C8B-B14F-4D97-AF65-F5344CB8AC3E}">
        <p14:creationId xmlns:p14="http://schemas.microsoft.com/office/powerpoint/2010/main" val="104229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165765"/>
            <a:ext cx="7886700" cy="113209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Connectedness of Digraph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97858"/>
            <a:ext cx="7886700" cy="4351338"/>
          </a:xfrm>
        </p:spPr>
        <p:txBody>
          <a:bodyPr/>
          <a:lstStyle/>
          <a:p>
            <a:r>
              <a:rPr lang="en-US" altLang="en-US" i="1" dirty="0">
                <a:solidFill>
                  <a:srgbClr val="C00000"/>
                </a:solidFill>
                <a:cs typeface="Times New Roman" panose="02020603050405020304" pitchFamily="18" charset="0"/>
              </a:rPr>
              <a:t>Strongly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connected: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lang="en-US" altLang="en-US" sz="2400" dirty="0">
                <a:cs typeface="Times New Roman" panose="02020603050405020304" pitchFamily="18" charset="0"/>
              </a:rPr>
              <a:t>v</a:t>
            </a:r>
            <a:r>
              <a:rPr lang="en-US" altLang="en-US" sz="2400" baseline="-25000" dirty="0"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cs typeface="Times New Roman" panose="02020603050405020304" pitchFamily="18" charset="0"/>
              </a:rPr>
              <a:t>)(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lang="en-US" altLang="en-US" sz="2400" dirty="0" err="1">
                <a:cs typeface="Times New Roman" panose="02020603050405020304" pitchFamily="18" charset="0"/>
              </a:rPr>
              <a:t>v</a:t>
            </a:r>
            <a:r>
              <a:rPr lang="en-US" altLang="en-US" sz="2400" baseline="-25000" dirty="0" err="1">
                <a:cs typeface="Times New Roman" panose="02020603050405020304" pitchFamily="18" charset="0"/>
              </a:rPr>
              <a:t>j</a:t>
            </a:r>
            <a:r>
              <a:rPr lang="en-US" altLang="en-US" sz="2400" dirty="0">
                <a:cs typeface="Times New Roman" panose="02020603050405020304" pitchFamily="18" charset="0"/>
              </a:rPr>
              <a:t> ≠ v</a:t>
            </a:r>
            <a:r>
              <a:rPr lang="en-US" altLang="en-US" sz="2400" baseline="-25000" dirty="0"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cs typeface="Times New Roman" panose="02020603050405020304" pitchFamily="18" charset="0"/>
              </a:rPr>
              <a:t>) [ P(v</a:t>
            </a:r>
            <a:r>
              <a:rPr lang="en-US" altLang="en-US" sz="2400" baseline="-25000" dirty="0"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v</a:t>
            </a:r>
            <a:r>
              <a:rPr lang="en-US" altLang="en-US" sz="2400" baseline="-25000" dirty="0" err="1">
                <a:cs typeface="Times New Roman" panose="02020603050405020304" pitchFamily="18" charset="0"/>
              </a:rPr>
              <a:t>j</a:t>
            </a:r>
            <a:r>
              <a:rPr lang="en-US" altLang="en-US" sz="2400" dirty="0">
                <a:cs typeface="Times New Roman" panose="02020603050405020304" pitchFamily="18" charset="0"/>
              </a:rPr>
              <a:t>) ]</a:t>
            </a:r>
            <a:endParaRPr lang="en-US" altLang="en-US" dirty="0">
              <a:cs typeface="Times New Roman" panose="02020603050405020304" pitchFamily="18" charset="0"/>
            </a:endParaRPr>
          </a:p>
          <a:p>
            <a:endParaRPr lang="en-US" altLang="en-US" sz="2800" i="1" dirty="0">
              <a:cs typeface="Times New Roman" panose="02020603050405020304" pitchFamily="18" charset="0"/>
            </a:endParaRPr>
          </a:p>
          <a:p>
            <a:r>
              <a:rPr lang="en-US" altLang="en-US" sz="2800" i="1" dirty="0">
                <a:solidFill>
                  <a:srgbClr val="C00000"/>
                </a:solidFill>
                <a:cs typeface="Times New Roman" panose="02020603050405020304" pitchFamily="18" charset="0"/>
              </a:rPr>
              <a:t>Weakly</a:t>
            </a:r>
            <a:r>
              <a:rPr lang="en-US" altLang="en-US" sz="2800" i="1" dirty="0"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cs typeface="Times New Roman" panose="02020603050405020304" pitchFamily="18" charset="0"/>
              </a:rPr>
              <a:t>connected:</a:t>
            </a:r>
            <a:r>
              <a:rPr lang="en-US" altLang="en-US" sz="2800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lang="en-US" altLang="en-US" dirty="0">
                <a:cs typeface="Times New Roman" panose="02020603050405020304" pitchFamily="18" charset="0"/>
              </a:rPr>
              <a:t>v</a:t>
            </a:r>
            <a:r>
              <a:rPr lang="en-US" altLang="en-US" baseline="-25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)(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lang="en-US" altLang="en-US" dirty="0" err="1">
                <a:cs typeface="Times New Roman" panose="02020603050405020304" pitchFamily="18" charset="0"/>
              </a:rPr>
              <a:t>v</a:t>
            </a:r>
            <a:r>
              <a:rPr lang="en-US" altLang="en-US" baseline="-25000" dirty="0" err="1">
                <a:cs typeface="Times New Roman" panose="02020603050405020304" pitchFamily="18" charset="0"/>
              </a:rPr>
              <a:t>j</a:t>
            </a:r>
            <a:r>
              <a:rPr lang="en-US" altLang="en-US" dirty="0">
                <a:cs typeface="Times New Roman" panose="02020603050405020304" pitchFamily="18" charset="0"/>
              </a:rPr>
              <a:t> ≠ v</a:t>
            </a:r>
            <a:r>
              <a:rPr lang="en-US" altLang="en-US" baseline="-25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)[ P(v</a:t>
            </a:r>
            <a:r>
              <a:rPr lang="en-US" altLang="en-US" baseline="-25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v</a:t>
            </a:r>
            <a:r>
              <a:rPr lang="en-US" altLang="en-US" baseline="-25000" dirty="0" err="1">
                <a:cs typeface="Times New Roman" panose="02020603050405020304" pitchFamily="18" charset="0"/>
              </a:rPr>
              <a:t>j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>
                <a:ea typeface="MS Gothic" panose="020B0609070205080204" pitchFamily="49" charset="-128"/>
              </a:rPr>
              <a:t>∨ P(</a:t>
            </a:r>
            <a:r>
              <a:rPr lang="en-US" altLang="en-US" dirty="0" err="1">
                <a:ea typeface="MS Gothic" panose="020B0609070205080204" pitchFamily="49" charset="-128"/>
              </a:rPr>
              <a:t>v</a:t>
            </a:r>
            <a:r>
              <a:rPr lang="en-US" altLang="en-US" baseline="-25000" dirty="0" err="1">
                <a:ea typeface="MS Gothic" panose="020B0609070205080204" pitchFamily="49" charset="-128"/>
              </a:rPr>
              <a:t>j</a:t>
            </a:r>
            <a:r>
              <a:rPr lang="en-US" altLang="en-US" dirty="0">
                <a:ea typeface="MS Gothic" panose="020B0609070205080204" pitchFamily="49" charset="-128"/>
              </a:rPr>
              <a:t>, v</a:t>
            </a:r>
            <a:r>
              <a:rPr lang="en-US" altLang="en-US" baseline="-25000" dirty="0">
                <a:ea typeface="MS Gothic" panose="020B0609070205080204" pitchFamily="49" charset="-128"/>
              </a:rPr>
              <a:t>i</a:t>
            </a:r>
            <a:r>
              <a:rPr lang="en-US" altLang="en-US" dirty="0">
                <a:ea typeface="MS Gothic" panose="020B0609070205080204" pitchFamily="49" charset="-128"/>
              </a:rPr>
              <a:t>) </a:t>
            </a:r>
            <a:r>
              <a:rPr lang="en-US" altLang="en-US" dirty="0">
                <a:cs typeface="Times New Roman" panose="02020603050405020304" pitchFamily="18" charset="0"/>
              </a:rPr>
              <a:t>]</a:t>
            </a:r>
            <a:endParaRPr lang="en-US" altLang="en-US" sz="2800" dirty="0">
              <a:cs typeface="Times New Roman" panose="02020603050405020304" pitchFamily="18" charset="0"/>
            </a:endParaRPr>
          </a:p>
          <a:p>
            <a:endParaRPr lang="en-US" altLang="en-US" dirty="0"/>
          </a:p>
          <a:p>
            <a:endParaRPr lang="en-US" dirty="0"/>
          </a:p>
        </p:txBody>
      </p:sp>
      <p:graphicFrame>
        <p:nvGraphicFramePr>
          <p:cNvPr id="10244" name="Object 70"/>
          <p:cNvGraphicFramePr>
            <a:graphicFrameLocks noChangeAspect="1"/>
          </p:cNvGraphicFramePr>
          <p:nvPr/>
        </p:nvGraphicFramePr>
        <p:xfrm>
          <a:off x="0" y="3064844"/>
          <a:ext cx="9144000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r:id="rId3" imgW="4972812" imgH="1723644" progId="SmartDraw.2">
                  <p:embed/>
                </p:oleObj>
              </mc:Choice>
              <mc:Fallback>
                <p:oleObj r:id="rId3" imgW="4972812" imgH="1723644" progId="SmartDraw.2">
                  <p:embed/>
                  <p:pic>
                    <p:nvPicPr>
                      <p:cNvPr id="10244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064844"/>
                        <a:ext cx="9144000" cy="373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506676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8E50B-4202-AD43-B0B5-E89AA581F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Implementation of BFS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48F97-D8DA-7146-AD63-C403A85D4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std::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unordered_set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discovered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std::queue&lt;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Q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Q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.push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(0); // add the “start” node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discovered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.insert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(0);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(!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Q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.empty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())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node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Q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.top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Q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.pop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b="1" u="sng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VISIT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node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all edges from 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node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to 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in G’s adjacency list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discovered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.count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 != 1)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discovered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.insert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Q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.push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6851228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8E50B-4202-AD43-B0B5-E89AA581F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Implementation of DFS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48F97-D8DA-7146-AD63-C403A85D4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std::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unordered_set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visited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std::stack&lt;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.push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(0); // add the “start” node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(!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.empty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())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node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.top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.pop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visited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.count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node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 != 1)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000" b="1" u="sng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VISIT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node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visited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.insert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node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all edges from node to 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in G’s adjacency list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.push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80524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Adjacency Matrix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479116"/>
            <a:ext cx="7886700" cy="4351338"/>
          </a:xfrm>
        </p:spPr>
        <p:txBody>
          <a:bodyPr/>
          <a:lstStyle/>
          <a:p>
            <a:r>
              <a:rPr lang="en-US" altLang="en-US" i="1" dirty="0">
                <a:solidFill>
                  <a:srgbClr val="C00000"/>
                </a:solidFill>
                <a:cs typeface="Times New Roman" panose="02020603050405020304" pitchFamily="18" charset="0"/>
              </a:rPr>
              <a:t>Adjacency matrix</a:t>
            </a:r>
            <a:r>
              <a:rPr lang="en-US" altLang="en-US" i="1" dirty="0">
                <a:cs typeface="Times New Roman" panose="02020603050405020304" pitchFamily="18" charset="0"/>
              </a:rPr>
              <a:t> (</a:t>
            </a:r>
            <a:r>
              <a:rPr lang="en-US" altLang="en-US" i="1" dirty="0" err="1">
                <a:cs typeface="Times New Roman" panose="02020603050405020304" pitchFamily="18" charset="0"/>
              </a:rPr>
              <a:t>M</a:t>
            </a:r>
            <a:r>
              <a:rPr lang="en-US" altLang="en-US" i="1" baseline="-25000" dirty="0" err="1">
                <a:cs typeface="Times New Roman" panose="02020603050405020304" pitchFamily="18" charset="0"/>
              </a:rPr>
              <a:t>nxn</a:t>
            </a:r>
            <a:r>
              <a:rPr lang="en-US" altLang="en-US" i="1" dirty="0">
                <a:cs typeface="Times New Roman" panose="02020603050405020304" pitchFamily="18" charset="0"/>
              </a:rPr>
              <a:t>)</a:t>
            </a:r>
          </a:p>
          <a:p>
            <a:pPr lvl="1"/>
            <a:endParaRPr lang="en-US" altLang="en-US" sz="2400" dirty="0">
              <a:cs typeface="Times New Roman" panose="02020603050405020304" pitchFamily="18" charset="0"/>
            </a:endParaRPr>
          </a:p>
          <a:p>
            <a:pPr lvl="1"/>
            <a:r>
              <a:rPr lang="en-US" altLang="en-US" dirty="0">
                <a:cs typeface="Times New Roman" panose="02020603050405020304" pitchFamily="18" charset="0"/>
              </a:rPr>
              <a:t>M[v</a:t>
            </a:r>
            <a:r>
              <a:rPr lang="en-US" altLang="en-US" baseline="-30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v</a:t>
            </a:r>
            <a:r>
              <a:rPr lang="en-US" altLang="en-US" baseline="-30000" dirty="0" err="1">
                <a:cs typeface="Times New Roman" panose="02020603050405020304" pitchFamily="18" charset="0"/>
              </a:rPr>
              <a:t>j</a:t>
            </a:r>
            <a:r>
              <a:rPr lang="en-US" altLang="en-US" dirty="0">
                <a:cs typeface="Times New Roman" panose="02020603050405020304" pitchFamily="18" charset="0"/>
              </a:rPr>
              <a:t>] = edge weight, or -1 if no edge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lvl="1"/>
            <a:endParaRPr lang="en-US" altLang="en-US" dirty="0">
              <a:cs typeface="Times New Roman" panose="02020603050405020304" pitchFamily="18" charset="0"/>
            </a:endParaRPr>
          </a:p>
          <a:p>
            <a:pPr lvl="1"/>
            <a:r>
              <a:rPr lang="en-US" altLang="en-US" dirty="0">
                <a:cs typeface="Times New Roman" panose="02020603050405020304" pitchFamily="18" charset="0"/>
              </a:rPr>
              <a:t>Space = O(|V|</a:t>
            </a:r>
            <a:r>
              <a:rPr lang="en-US" altLang="en-US" baseline="30000" dirty="0">
                <a:cs typeface="Times New Roman" panose="02020603050405020304" pitchFamily="18" charset="0"/>
              </a:rPr>
              <a:t>2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  <a:r>
              <a:rPr lang="en-US" altLang="en-US" dirty="0"/>
              <a:t> </a:t>
            </a:r>
            <a:endParaRPr lang="en-US" altLang="en-US" sz="2800" dirty="0"/>
          </a:p>
          <a:p>
            <a:endParaRPr lang="en-US" dirty="0"/>
          </a:p>
        </p:txBody>
      </p:sp>
      <p:graphicFrame>
        <p:nvGraphicFramePr>
          <p:cNvPr id="11268" name="Object 12"/>
          <p:cNvGraphicFramePr>
            <a:graphicFrameLocks noChangeAspect="1"/>
          </p:cNvGraphicFramePr>
          <p:nvPr/>
        </p:nvGraphicFramePr>
        <p:xfrm>
          <a:off x="0" y="3505200"/>
          <a:ext cx="9144000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r:id="rId3" imgW="6963156" imgH="1546860" progId="SmartDraw.2">
                  <p:embed/>
                </p:oleObj>
              </mc:Choice>
              <mc:Fallback>
                <p:oleObj r:id="rId3" imgW="6963156" imgH="1546860" progId="SmartDraw.2">
                  <p:embed/>
                  <p:pic>
                    <p:nvPicPr>
                      <p:cNvPr id="1126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505200"/>
                        <a:ext cx="9144000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8217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48367"/>
            <a:ext cx="7886700" cy="100165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Adjacency List</a:t>
            </a:r>
          </a:p>
        </p:txBody>
      </p:sp>
      <p:graphicFrame>
        <p:nvGraphicFramePr>
          <p:cNvPr id="12292" name="Object 18"/>
          <p:cNvGraphicFramePr>
            <a:graphicFrameLocks noChangeAspect="1"/>
          </p:cNvGraphicFramePr>
          <p:nvPr/>
        </p:nvGraphicFramePr>
        <p:xfrm>
          <a:off x="609600" y="1150024"/>
          <a:ext cx="7924800" cy="548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r:id="rId3" imgW="4015740" imgH="4165092" progId="SmartDraw.2">
                  <p:embed/>
                </p:oleObj>
              </mc:Choice>
              <mc:Fallback>
                <p:oleObj r:id="rId3" imgW="4015740" imgH="4165092" progId="SmartDraw.2">
                  <p:embed/>
                  <p:pic>
                    <p:nvPicPr>
                      <p:cNvPr id="1229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150024"/>
                        <a:ext cx="7924800" cy="548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Text Box 20"/>
          <p:cNvSpPr txBox="1">
            <a:spLocks noChangeArrowheads="1"/>
          </p:cNvSpPr>
          <p:nvPr/>
        </p:nvSpPr>
        <p:spPr bwMode="auto">
          <a:xfrm>
            <a:off x="5289249" y="418363"/>
            <a:ext cx="27815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7030A0"/>
                </a:solidFill>
                <a:latin typeface="+mn-lt"/>
              </a:rPr>
              <a:t>Space = O(|V| + |E|)</a:t>
            </a:r>
          </a:p>
        </p:txBody>
      </p:sp>
    </p:spTree>
    <p:extLst>
      <p:ext uri="{BB962C8B-B14F-4D97-AF65-F5344CB8AC3E}">
        <p14:creationId xmlns:p14="http://schemas.microsoft.com/office/powerpoint/2010/main" val="229586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9433C37-4A2A-4340-8FAC-A9AF42E596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Graphs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B813741-7CA6-2B43-BBDF-0FEA955F4A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 graph G = (V, E)</a:t>
            </a:r>
          </a:p>
          <a:p>
            <a:pPr lvl="1"/>
            <a:r>
              <a:rPr lang="en-US" altLang="en-US"/>
              <a:t>V = set of vertices, E = set of edges </a:t>
            </a:r>
          </a:p>
          <a:p>
            <a:pPr lvl="1"/>
            <a:r>
              <a:rPr lang="en-US" altLang="en-US" i="1">
                <a:solidFill>
                  <a:schemeClr val="tx2"/>
                </a:solidFill>
              </a:rPr>
              <a:t>Dense</a:t>
            </a:r>
            <a:r>
              <a:rPr lang="en-US" altLang="en-US" i="1"/>
              <a:t> </a:t>
            </a:r>
            <a:r>
              <a:rPr lang="en-US" altLang="en-US"/>
              <a:t>graph: |E| </a:t>
            </a:r>
            <a:r>
              <a:rPr lang="en-US" altLang="en-US">
                <a:sym typeface="Symbol" pitchFamily="2" charset="2"/>
              </a:rPr>
              <a:t> |V|</a:t>
            </a:r>
            <a:r>
              <a:rPr lang="en-US" altLang="en-US" baseline="30000">
                <a:sym typeface="Symbol" pitchFamily="2" charset="2"/>
              </a:rPr>
              <a:t>2</a:t>
            </a:r>
            <a:r>
              <a:rPr lang="en-US" altLang="en-US">
                <a:sym typeface="Symbol" pitchFamily="2" charset="2"/>
              </a:rPr>
              <a:t>; </a:t>
            </a:r>
            <a:r>
              <a:rPr lang="en-US" altLang="en-US" i="1">
                <a:solidFill>
                  <a:schemeClr val="tx2"/>
                </a:solidFill>
                <a:sym typeface="Symbol" pitchFamily="2" charset="2"/>
              </a:rPr>
              <a:t>Sparse</a:t>
            </a:r>
            <a:r>
              <a:rPr lang="en-US" altLang="en-US">
                <a:sym typeface="Symbol" pitchFamily="2" charset="2"/>
              </a:rPr>
              <a:t> graph: </a:t>
            </a:r>
            <a:r>
              <a:rPr lang="en-US" altLang="en-US"/>
              <a:t>|E| </a:t>
            </a:r>
            <a:r>
              <a:rPr lang="en-US" altLang="en-US">
                <a:sym typeface="Symbol" pitchFamily="2" charset="2"/>
              </a:rPr>
              <a:t> |V|</a:t>
            </a:r>
            <a:endParaRPr lang="en-US" altLang="en-US" i="1"/>
          </a:p>
          <a:p>
            <a:pPr lvl="1"/>
            <a:r>
              <a:rPr lang="en-US" altLang="en-US" i="1">
                <a:solidFill>
                  <a:schemeClr val="tx2"/>
                </a:solidFill>
              </a:rPr>
              <a:t>Undirected graph:</a:t>
            </a:r>
          </a:p>
          <a:p>
            <a:pPr lvl="2"/>
            <a:r>
              <a:rPr lang="en-US" altLang="en-US"/>
              <a:t>Edge (u, v) = Edge (v, u)</a:t>
            </a:r>
          </a:p>
          <a:p>
            <a:pPr lvl="2"/>
            <a:r>
              <a:rPr lang="en-US" altLang="en-US"/>
              <a:t>No self-loops</a:t>
            </a:r>
          </a:p>
          <a:p>
            <a:pPr lvl="1"/>
            <a:r>
              <a:rPr lang="en-US" altLang="en-US" i="1">
                <a:solidFill>
                  <a:schemeClr val="tx2"/>
                </a:solidFill>
              </a:rPr>
              <a:t>Directed</a:t>
            </a:r>
            <a:r>
              <a:rPr lang="en-US" altLang="en-US"/>
              <a:t> graph:</a:t>
            </a:r>
          </a:p>
          <a:p>
            <a:pPr lvl="2"/>
            <a:r>
              <a:rPr lang="en-US" altLang="en-US"/>
              <a:t>Edge (u, v) notated u</a:t>
            </a:r>
            <a:r>
              <a:rPr lang="en-US" altLang="en-US">
                <a:sym typeface="Symbol" pitchFamily="2" charset="2"/>
              </a:rPr>
              <a:t>v</a:t>
            </a:r>
            <a:endParaRPr lang="en-US" altLang="en-US"/>
          </a:p>
          <a:p>
            <a:pPr lvl="1"/>
            <a:r>
              <a:rPr lang="en-US" altLang="en-US"/>
              <a:t>A </a:t>
            </a:r>
            <a:r>
              <a:rPr lang="en-US" altLang="en-US" i="1">
                <a:solidFill>
                  <a:schemeClr val="tx2"/>
                </a:solidFill>
              </a:rPr>
              <a:t>weighted graph</a:t>
            </a:r>
            <a:r>
              <a:rPr lang="en-US" altLang="en-US"/>
              <a:t> associates weights with edges</a:t>
            </a:r>
          </a:p>
        </p:txBody>
      </p:sp>
    </p:spTree>
    <p:extLst>
      <p:ext uri="{BB962C8B-B14F-4D97-AF65-F5344CB8AC3E}">
        <p14:creationId xmlns:p14="http://schemas.microsoft.com/office/powerpoint/2010/main" val="4260813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</TotalTime>
  <Words>3291</Words>
  <Application>Microsoft Macintosh PowerPoint</Application>
  <PresentationFormat>On-screen Show (4:3)</PresentationFormat>
  <Paragraphs>956</Paragraphs>
  <Slides>61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70" baseType="lpstr">
      <vt:lpstr>Arial</vt:lpstr>
      <vt:lpstr>Calibri</vt:lpstr>
      <vt:lpstr>Calibri Light</vt:lpstr>
      <vt:lpstr>Consolas</vt:lpstr>
      <vt:lpstr>Courier New</vt:lpstr>
      <vt:lpstr>Times New Roman</vt:lpstr>
      <vt:lpstr>Wingdings</vt:lpstr>
      <vt:lpstr>Office Theme</vt:lpstr>
      <vt:lpstr>SmartDraw.2</vt:lpstr>
      <vt:lpstr>Graphs</vt:lpstr>
      <vt:lpstr>Graphs</vt:lpstr>
      <vt:lpstr>Graphs</vt:lpstr>
      <vt:lpstr>Undirected Graph Connectedness</vt:lpstr>
      <vt:lpstr>Example Digraph</vt:lpstr>
      <vt:lpstr>Connectedness of Digraph</vt:lpstr>
      <vt:lpstr>Adjacency Matrix</vt:lpstr>
      <vt:lpstr>Adjacency List</vt:lpstr>
      <vt:lpstr>Graphs</vt:lpstr>
      <vt:lpstr>Representing Graphs</vt:lpstr>
      <vt:lpstr>Graph Searching</vt:lpstr>
      <vt:lpstr>Breadth-First Search</vt:lpstr>
      <vt:lpstr>Breadth-First Search</vt:lpstr>
      <vt:lpstr>Breadth-First Search</vt:lpstr>
      <vt:lpstr>Breadth-First Search: Example</vt:lpstr>
      <vt:lpstr>Breadth-First Search: Example</vt:lpstr>
      <vt:lpstr>Breadth-First Search: Example</vt:lpstr>
      <vt:lpstr>Breadth-First Search: Example</vt:lpstr>
      <vt:lpstr>Breadth-First Search: Example</vt:lpstr>
      <vt:lpstr>Breadth-First Search: Example</vt:lpstr>
      <vt:lpstr>Breadth-First Search: Example</vt:lpstr>
      <vt:lpstr>Breadth-First Search: Example</vt:lpstr>
      <vt:lpstr>Breadth-First Search: Example</vt:lpstr>
      <vt:lpstr>Breadth-First Search: Example</vt:lpstr>
      <vt:lpstr>BFS: The Code Again</vt:lpstr>
      <vt:lpstr>Breadth-First Search: Properties</vt:lpstr>
      <vt:lpstr>Depth-First Search</vt:lpstr>
      <vt:lpstr>Depth-First Search</vt:lpstr>
      <vt:lpstr>Depth-First Search: Code</vt:lpstr>
      <vt:lpstr>Depth-First Search: Code</vt:lpstr>
      <vt:lpstr>Depth-First Search: Code</vt:lpstr>
      <vt:lpstr>Depth-First Search: Code</vt:lpstr>
      <vt:lpstr>Depth-First Search: Code</vt:lpstr>
      <vt:lpstr>Depth-First Search: Code</vt:lpstr>
      <vt:lpstr>Depth-First Search: Code</vt:lpstr>
      <vt:lpstr>Depth-First Search: Code</vt:lpstr>
      <vt:lpstr>Depth-First Search Analysis</vt:lpstr>
      <vt:lpstr>DFS Example</vt:lpstr>
      <vt:lpstr>DFS Example</vt:lpstr>
      <vt:lpstr>DFS Example</vt:lpstr>
      <vt:lpstr>DFS Example</vt:lpstr>
      <vt:lpstr>DFS Example</vt:lpstr>
      <vt:lpstr>DFS Example</vt:lpstr>
      <vt:lpstr>DFS Example</vt:lpstr>
      <vt:lpstr>DFS Example</vt:lpstr>
      <vt:lpstr>DFS Example</vt:lpstr>
      <vt:lpstr>DFS Example</vt:lpstr>
      <vt:lpstr>DFS Example</vt:lpstr>
      <vt:lpstr>DFS Example</vt:lpstr>
      <vt:lpstr>DFS Example</vt:lpstr>
      <vt:lpstr>DFS Example</vt:lpstr>
      <vt:lpstr>DFS Example</vt:lpstr>
      <vt:lpstr>DFS Example</vt:lpstr>
      <vt:lpstr>DFS Example</vt:lpstr>
      <vt:lpstr>DFS: Kinds of edges</vt:lpstr>
      <vt:lpstr>DFS Example</vt:lpstr>
      <vt:lpstr>DFS: Kinds of edges</vt:lpstr>
      <vt:lpstr>DFS Example</vt:lpstr>
      <vt:lpstr>DFS And Graph Cycles</vt:lpstr>
      <vt:lpstr>Practical Implementation of BFS</vt:lpstr>
      <vt:lpstr>Practical Implementation of DFS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Graphs</dc:title>
  <dc:creator>William Killian</dc:creator>
  <cp:lastModifiedBy>William Killian</cp:lastModifiedBy>
  <cp:revision>8</cp:revision>
  <dcterms:created xsi:type="dcterms:W3CDTF">2019-07-01T14:21:34Z</dcterms:created>
  <dcterms:modified xsi:type="dcterms:W3CDTF">2019-07-01T20:48:58Z</dcterms:modified>
</cp:coreProperties>
</file>