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28" r:id="rId1"/>
  </p:sldMasterIdLst>
  <p:notesMasterIdLst>
    <p:notesMasterId r:id="rId23"/>
  </p:notesMasterIdLst>
  <p:sldIdLst>
    <p:sldId id="257" r:id="rId2"/>
    <p:sldId id="260" r:id="rId3"/>
    <p:sldId id="307" r:id="rId4"/>
    <p:sldId id="306" r:id="rId5"/>
    <p:sldId id="261" r:id="rId6"/>
    <p:sldId id="262" r:id="rId7"/>
    <p:sldId id="263" r:id="rId8"/>
    <p:sldId id="264" r:id="rId9"/>
    <p:sldId id="265" r:id="rId10"/>
    <p:sldId id="266" r:id="rId11"/>
    <p:sldId id="304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323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94694"/>
  </p:normalViewPr>
  <p:slideViewPr>
    <p:cSldViewPr snapToGrid="0">
      <p:cViewPr varScale="1">
        <p:scale>
          <a:sx n="121" d="100"/>
          <a:sy n="121" d="100"/>
        </p:scale>
        <p:origin x="1624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EFF9DA-0A67-4B92-96F8-F14CCDA8619A}" type="datetimeFigureOut">
              <a:rPr lang="en-US" smtClean="0"/>
              <a:t>4/4/20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235993-2FD9-46D6-8848-C0A3DDB0B5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0859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235993-2FD9-46D6-8848-C0A3DDB0B59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1461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Perl hashes, Python dictionaries, JavaScript non-scalar objects </a:t>
            </a:r>
          </a:p>
          <a:p>
            <a:r>
              <a:rPr lang="en-US" dirty="0" err="1"/>
              <a:t>var</a:t>
            </a:r>
            <a:r>
              <a:rPr lang="en-US" dirty="0"/>
              <a:t> </a:t>
            </a:r>
            <a:r>
              <a:rPr lang="en-US" dirty="0" err="1"/>
              <a:t>dict</a:t>
            </a:r>
            <a:r>
              <a:rPr lang="en-US" dirty="0"/>
              <a:t> = { }; </a:t>
            </a:r>
            <a:r>
              <a:rPr lang="en-US" dirty="0" err="1"/>
              <a:t>dict</a:t>
            </a:r>
            <a:r>
              <a:rPr lang="en-US" dirty="0"/>
              <a:t>[k1] = v1; 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235993-2FD9-46D6-8848-C0A3DDB0B59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8691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 hash function can be arbitrary. Identity does job here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235993-2FD9-46D6-8848-C0A3DDB0B59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4263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Keep status: Empty, Full, Erased</a:t>
            </a:r>
            <a:r>
              <a:rPr lang="en-US" baseline="0" dirty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235993-2FD9-46D6-8848-C0A3DDB0B59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1480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Multiples of 5 cluster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235993-2FD9-46D6-8848-C0A3DDB0B59C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6908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a0</a:t>
            </a:r>
            <a:r>
              <a:rPr lang="en-US" baseline="0" dirty="0"/>
              <a:t> + a1 x + a2 x^2 + a3 x^3 = a0 + x(a1 + x(a2 + x a3))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235993-2FD9-46D6-8848-C0A3DDB0B59C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836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hashTable</a:t>
            </a:r>
            <a:r>
              <a:rPr lang="en-US" dirty="0"/>
              <a:t> address for debugging only.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235993-2FD9-46D6-8848-C0A3DDB0B59C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67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374D6-3750-4E40-AAAB-0307757E63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B58865-AEE9-3C49-9926-0D648F4063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61A631-A401-2D48-8054-03C8D45C5C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2/8/2008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A6F067-943D-3A49-BF91-D63025B08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A8D878-CD36-1C4C-B253-CA6E1BCD0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61ED6-857D-43B6-B97F-20276835C00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3908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C94CCC-746C-3648-8F3C-B80DF522F5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F2472-BC29-2B47-98E7-171268D125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1DDD66-46AA-4D42-8E36-1558E4A9E7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2/8/2008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93EE96-AE10-3C4F-988B-E9E3FCBFE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2BEC0C-F568-2548-8420-33EE240B5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4DE6C-ADC4-4830-827C-AD4327A1DC3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8171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A22502B-AD0E-EB48-A1DC-3257BA98F5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76A4C7-B0C9-6E42-A4DA-F9CBA0854D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E292C4-D80D-6D4C-8839-1F9B15A78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2/8/2008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C8752E-DB85-F44B-902B-936BF3682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5725C3-20CB-3649-B573-94143E223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E2BA5-D7DB-46E9-86DC-64C0201A21A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3588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F822A9-4D78-5542-8A1B-B90C9779F6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39013A-E6D9-AB47-B201-4FC8F9FCFC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6E2015-66EE-DD45-A8C3-C4E044DD9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2/8/2008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4B1358-0904-4140-9836-D9421BB52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300C36-05C3-E04D-BE9F-1F43756D7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9FAEE-3FFC-4F1A-AB9B-A942B00F69A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1425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7D0C31-42E9-6040-96EB-49CD8B62E2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F47E7A-E5E9-B649-BA70-E5D0C36DC7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4639F4-2123-2747-B18A-1259BC885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2/8/2008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986CEB-15AA-EE4E-BF08-C4F46D323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C931F6-647A-EC46-B6AA-2F148E8E69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8754D-E561-4231-B116-B811396F52E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4364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F0D903-EA56-0548-BEFC-E5D6437553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9E3FA8-C9E7-E646-9802-E291EB23B7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D83821-E9A3-6A4B-8300-8656E04D6A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B99DF8-30A1-FF43-8F07-C1DA7B5BE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2/8/2008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3C66D0-8329-FD44-B58F-430AC66BD0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8052E5-991A-0F47-992A-56EF2AA13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1F06E-9E4B-4499-9BC6-50EA5E28F14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2661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FC4A01-9F64-9D41-AF94-DB028ADE7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8C1B36-5E1D-5D48-B5D8-25D99A180F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ABABCD-9B2C-1049-B696-19D66BABB2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C7D2569-BFDD-B145-81BF-21F39C149E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F6D47F0-7C46-E543-BFCD-946501FF8F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67461E4-F0C7-0F48-8F09-3B1E308DE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2/8/2008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8CE03F0-BFE0-AC4D-858A-E865E6568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F86B32D-B680-5F44-AE4B-62E03A955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110F7-BDD4-4D44-BB5B-85D84E92FAB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5515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A89FD2-F805-0342-B9E5-4284A55BF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711950-EDBE-B14C-8B68-1A8B286BB9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2/8/2008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79BD8E-EEDA-364C-8EEC-AAA4E3FCF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830273-E105-E940-9AF9-1B20CD7E5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747E8-7CB9-427C-A6EA-5832A423C82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7569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ED541C0-6553-BA4F-812C-FA8281FC9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2/8/2008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8450B7F-BE33-CA43-8128-7DD8E7FC5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04F882-96E1-9A44-880C-518C29F0F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6F12C-3929-4A9C-9484-D83031ACCC6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9101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06E7C0-65B6-5D48-A453-2F4077FCBB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1AE736-8EA4-FA4C-BFBC-F804CBDE3F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81EE93-1A8C-114C-A6CF-FF49D2A2B0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CD4D6C-8E02-1A4F-AFD9-E7877FD72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2/8/2008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A38228-9F4D-9B44-A65A-5B5A2411A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1638B6-2139-5C4F-A5F4-54EC5F42D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2EDDC-E8AB-46D6-B5C3-E7A952A592B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3598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E5C1E4-A9EB-6D4C-A64E-487BCBF92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26C6334-196A-B840-B53E-6AA78619A0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A20E2F-E41D-4A4B-B366-823D8F628D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44F55C-8B30-BA44-A596-D01A251B80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2/8/2008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EF43BA-908D-B348-AF78-3B7DA3923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B2CDC1-C6FF-D24F-9785-E742F4A35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7E9B-21AB-4279-8304-E393B5260D9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58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AAAE43C-9931-4842-A8C8-D643F52B5F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0802FF-3B20-B949-A591-09E0FC90DD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4C2E19-CED5-6B40-93AE-E06B1AB3D0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2/8/2008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BD3930-62DF-E649-8357-C0F5FC202D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28079E-3A8F-7B4B-885A-8336F71BCB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20D745-ED78-4995-86D9-092E9C1030B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6904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2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4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Implementing Unordered Associative Containers</a:t>
            </a:r>
          </a:p>
        </p:txBody>
      </p:sp>
      <p:sp>
        <p:nvSpPr>
          <p:cNvPr id="512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dirty="0"/>
              <a:t>std::</a:t>
            </a:r>
            <a:r>
              <a:rPr lang="en-US" altLang="en-US" dirty="0" err="1"/>
              <a:t>unordered_set</a:t>
            </a:r>
            <a:r>
              <a:rPr lang="en-US" altLang="en-US" dirty="0"/>
              <a:t> and std::</a:t>
            </a:r>
            <a:r>
              <a:rPr lang="en-US" altLang="en-US" dirty="0" err="1"/>
              <a:t>unordered_map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228771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Open Addressing (</a:t>
            </a:r>
            <a:r>
              <a:rPr lang="en-US" dirty="0" err="1"/>
              <a:t>Cont</a:t>
            </a:r>
            <a:r>
              <a:rPr lang="ja-JP" altLang="en-US"/>
              <a:t>’</a:t>
            </a:r>
            <a:r>
              <a:rPr lang="en-US" altLang="ja-JP" dirty="0"/>
              <a:t>d)</a:t>
            </a:r>
            <a:endParaRPr lang="en-US" dirty="0"/>
          </a:p>
        </p:txBody>
      </p:sp>
      <p:pic>
        <p:nvPicPr>
          <p:cNvPr id="14340" name="Picture 13" descr="save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621455"/>
            <a:ext cx="8686800" cy="296654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587074" y="1690689"/>
            <a:ext cx="4213526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800" dirty="0">
                <a:latin typeface="+mn-lt"/>
                <a:ea typeface="+mn-ea"/>
                <a:cs typeface="Arial" charset="0"/>
              </a:rPr>
              <a:t>Inserting 36 causes </a:t>
            </a:r>
            <a:r>
              <a:rPr lang="en-US" sz="2800" i="1" dirty="0">
                <a:solidFill>
                  <a:srgbClr val="C00000"/>
                </a:solidFill>
                <a:latin typeface="+mn-lt"/>
                <a:ea typeface="+mn-ea"/>
                <a:cs typeface="Arial" charset="0"/>
              </a:rPr>
              <a:t>collision</a:t>
            </a:r>
          </a:p>
        </p:txBody>
      </p:sp>
    </p:spTree>
    <p:extLst>
      <p:ext uri="{BB962C8B-B14F-4D97-AF65-F5344CB8AC3E}">
        <p14:creationId xmlns:p14="http://schemas.microsoft.com/office/powerpoint/2010/main" val="41884461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89698"/>
            <a:ext cx="7886700" cy="1325563"/>
          </a:xfrm>
        </p:spPr>
        <p:txBody>
          <a:bodyPr/>
          <a:lstStyle/>
          <a:p>
            <a:r>
              <a:rPr lang="en-US" altLang="en-US" dirty="0"/>
              <a:t>Collision Resolution by </a:t>
            </a:r>
            <a:r>
              <a:rPr lang="en-US" altLang="en-US" i="1" dirty="0">
                <a:solidFill>
                  <a:srgbClr val="C00000"/>
                </a:solidFill>
              </a:rPr>
              <a:t>Open Addressing</a:t>
            </a:r>
          </a:p>
        </p:txBody>
      </p:sp>
      <p:sp>
        <p:nvSpPr>
          <p:cNvPr id="154627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315307"/>
            <a:ext cx="8229600" cy="4114800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altLang="en-US" sz="2800" dirty="0"/>
              <a:t>Given a </a:t>
            </a:r>
            <a:r>
              <a:rPr lang="en-US" altLang="en-US" dirty="0"/>
              <a:t>key</a:t>
            </a:r>
            <a:r>
              <a:rPr lang="en-US" altLang="en-US" sz="2800" dirty="0"/>
              <a:t> </a:t>
            </a:r>
            <a:r>
              <a:rPr lang="en-US" altLang="en-US" i="1" dirty="0">
                <a:solidFill>
                  <a:srgbClr val="C00000"/>
                </a:solidFill>
              </a:rPr>
              <a:t>k</a:t>
            </a:r>
            <a:r>
              <a:rPr lang="en-US" altLang="en-US" sz="2800" dirty="0"/>
              <a:t>, try </a:t>
            </a:r>
            <a:r>
              <a:rPr lang="en-US" altLang="en-US" dirty="0"/>
              <a:t>slots</a:t>
            </a:r>
            <a:r>
              <a:rPr lang="en-US" altLang="en-US" sz="2800" dirty="0"/>
              <a:t> </a:t>
            </a:r>
          </a:p>
          <a:p>
            <a:pPr>
              <a:lnSpc>
                <a:spcPct val="90000"/>
              </a:lnSpc>
            </a:pPr>
            <a:endParaRPr lang="en-US" altLang="en-US" sz="2800" dirty="0"/>
          </a:p>
          <a:p>
            <a:r>
              <a:rPr lang="en-US" altLang="en-US" sz="2800" dirty="0"/>
              <a:t>h</a:t>
            </a:r>
            <a:r>
              <a:rPr lang="en-US" altLang="en-US" sz="2800" baseline="-25000" dirty="0"/>
              <a:t>0</a:t>
            </a:r>
            <a:r>
              <a:rPr lang="en-US" altLang="en-US" sz="2800" dirty="0"/>
              <a:t>(k), h</a:t>
            </a:r>
            <a:r>
              <a:rPr lang="en-US" altLang="en-US" sz="2800" baseline="-25000" dirty="0"/>
              <a:t>1</a:t>
            </a:r>
            <a:r>
              <a:rPr lang="en-US" altLang="en-US" sz="2800" dirty="0"/>
              <a:t>(k), h</a:t>
            </a:r>
            <a:r>
              <a:rPr lang="en-US" altLang="en-US" sz="2800" baseline="-25000" dirty="0"/>
              <a:t>2</a:t>
            </a:r>
            <a:r>
              <a:rPr lang="en-US" altLang="en-US" sz="2800" dirty="0"/>
              <a:t>(k), …, h</a:t>
            </a:r>
            <a:r>
              <a:rPr lang="en-US" altLang="en-US" sz="2800" baseline="-25000" dirty="0"/>
              <a:t>i</a:t>
            </a:r>
            <a:r>
              <a:rPr lang="en-US" altLang="en-US" sz="2800" dirty="0"/>
              <a:t>(k)</a:t>
            </a:r>
          </a:p>
          <a:p>
            <a:pPr>
              <a:lnSpc>
                <a:spcPct val="90000"/>
              </a:lnSpc>
            </a:pPr>
            <a:endParaRPr lang="en-US" altLang="en-US" sz="2800" dirty="0">
              <a:solidFill>
                <a:srgbClr val="0000FF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en-US" dirty="0">
                <a:solidFill>
                  <a:srgbClr val="0000FF"/>
                </a:solidFill>
              </a:rPr>
              <a:t>h</a:t>
            </a:r>
            <a:r>
              <a:rPr lang="en-US" altLang="en-US" sz="2800" baseline="-25000" dirty="0">
                <a:solidFill>
                  <a:srgbClr val="0000FF"/>
                </a:solidFill>
              </a:rPr>
              <a:t>i </a:t>
            </a:r>
            <a:r>
              <a:rPr lang="en-US" altLang="en-US" sz="2800" dirty="0">
                <a:solidFill>
                  <a:srgbClr val="0000FF"/>
                </a:solidFill>
              </a:rPr>
              <a:t>(k) = (</a:t>
            </a:r>
            <a:r>
              <a:rPr lang="en-US" altLang="en-US" dirty="0" err="1">
                <a:solidFill>
                  <a:srgbClr val="0000FF"/>
                </a:solidFill>
              </a:rPr>
              <a:t>hf</a:t>
            </a:r>
            <a:r>
              <a:rPr lang="en-US" altLang="en-US" dirty="0">
                <a:solidFill>
                  <a:srgbClr val="0000FF"/>
                </a:solidFill>
              </a:rPr>
              <a:t> </a:t>
            </a:r>
            <a:r>
              <a:rPr lang="en-US" altLang="en-US" sz="2800" dirty="0">
                <a:solidFill>
                  <a:srgbClr val="0000FF"/>
                </a:solidFill>
              </a:rPr>
              <a:t>(k) + F (i)) </a:t>
            </a:r>
            <a:r>
              <a:rPr lang="en-US" altLang="en-US" dirty="0">
                <a:solidFill>
                  <a:srgbClr val="0000FF"/>
                </a:solidFill>
              </a:rPr>
              <a:t>%</a:t>
            </a:r>
            <a:r>
              <a:rPr lang="en-US" altLang="en-US" sz="2800" dirty="0">
                <a:solidFill>
                  <a:srgbClr val="0000FF"/>
                </a:solidFill>
              </a:rPr>
              <a:t> m</a:t>
            </a:r>
            <a:endParaRPr lang="en-US" altLang="en-US" sz="2600" dirty="0"/>
          </a:p>
          <a:p>
            <a:pPr>
              <a:lnSpc>
                <a:spcPct val="90000"/>
              </a:lnSpc>
            </a:pPr>
            <a:endParaRPr lang="en-US" altLang="en-US" sz="2800" dirty="0"/>
          </a:p>
          <a:p>
            <a:pPr>
              <a:lnSpc>
                <a:spcPct val="90000"/>
              </a:lnSpc>
            </a:pPr>
            <a:r>
              <a:rPr lang="en-US" altLang="en-US" sz="2800" dirty="0"/>
              <a:t>F is the </a:t>
            </a:r>
            <a:r>
              <a:rPr lang="en-US" altLang="en-US" sz="2800" i="1" dirty="0">
                <a:solidFill>
                  <a:srgbClr val="C00000"/>
                </a:solidFill>
              </a:rPr>
              <a:t>collision resolution</a:t>
            </a:r>
            <a:r>
              <a:rPr lang="en-US" altLang="en-US" sz="2800" dirty="0"/>
              <a:t> function</a:t>
            </a:r>
          </a:p>
          <a:p>
            <a:pPr>
              <a:lnSpc>
                <a:spcPct val="90000"/>
              </a:lnSpc>
            </a:pPr>
            <a:endParaRPr lang="en-US" altLang="en-US" sz="2800" dirty="0"/>
          </a:p>
          <a:p>
            <a:pPr lvl="1">
              <a:lnSpc>
                <a:spcPct val="90000"/>
              </a:lnSpc>
            </a:pPr>
            <a:r>
              <a:rPr lang="en-US" altLang="en-US" sz="2600" i="1" dirty="0">
                <a:solidFill>
                  <a:srgbClr val="C00000"/>
                </a:solidFill>
              </a:rPr>
              <a:t>Linear</a:t>
            </a:r>
            <a:r>
              <a:rPr lang="en-US" altLang="en-US" sz="2600" dirty="0"/>
              <a:t>: F(i) = i </a:t>
            </a:r>
          </a:p>
          <a:p>
            <a:pPr lvl="1">
              <a:lnSpc>
                <a:spcPct val="90000"/>
              </a:lnSpc>
            </a:pPr>
            <a:endParaRPr lang="en-US" altLang="en-US" sz="2600" dirty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altLang="en-US" sz="2600" i="1" dirty="0">
                <a:solidFill>
                  <a:srgbClr val="C00000"/>
                </a:solidFill>
              </a:rPr>
              <a:t>Quadratic</a:t>
            </a:r>
            <a:r>
              <a:rPr lang="en-US" altLang="en-US" sz="2600" dirty="0"/>
              <a:t>: F(i) = i</a:t>
            </a:r>
            <a:r>
              <a:rPr lang="en-US" altLang="en-US" sz="2600" baseline="30000" dirty="0"/>
              <a:t>2</a:t>
            </a:r>
            <a:r>
              <a:rPr lang="en-US" altLang="en-US" sz="2600" dirty="0"/>
              <a:t> </a:t>
            </a:r>
          </a:p>
          <a:p>
            <a:pPr lvl="1">
              <a:lnSpc>
                <a:spcPct val="90000"/>
              </a:lnSpc>
            </a:pPr>
            <a:endParaRPr lang="en-US" altLang="en-US" sz="2600" dirty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altLang="en-US" sz="2600" i="1" dirty="0">
                <a:solidFill>
                  <a:srgbClr val="C00000"/>
                </a:solidFill>
              </a:rPr>
              <a:t>Double Hashing</a:t>
            </a:r>
            <a:r>
              <a:rPr lang="en-US" altLang="en-US" sz="2600" dirty="0"/>
              <a:t>: F(i) = i</a:t>
            </a:r>
            <a:r>
              <a:rPr lang="en-US" altLang="en-US" sz="2600" dirty="0">
                <a:sym typeface="r_symbol" pitchFamily="49" charset="2"/>
              </a:rPr>
              <a:t> * hf</a:t>
            </a:r>
            <a:r>
              <a:rPr lang="en-US" altLang="en-US" sz="2600" baseline="-25000" dirty="0"/>
              <a:t>2</a:t>
            </a:r>
            <a:r>
              <a:rPr lang="en-US" altLang="en-US" sz="2600" dirty="0"/>
              <a:t>(k)</a:t>
            </a:r>
            <a:endParaRPr lang="en-US" alt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1225A-26BF-4E6C-8E81-E38E63B5904C}" type="slidenum">
              <a:rPr lang="en-US" altLang="en-US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591030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0"/>
            <a:ext cx="7886700" cy="132556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Collision Resolution </a:t>
            </a:r>
            <a:br>
              <a:rPr lang="en-US" dirty="0"/>
            </a:br>
            <a:r>
              <a:rPr lang="en-US" dirty="0"/>
              <a:t>   (Open Addressing w/Linear Probing)</a:t>
            </a:r>
          </a:p>
        </p:txBody>
      </p:sp>
      <p:graphicFrame>
        <p:nvGraphicFramePr>
          <p:cNvPr id="15364" name="Object 7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7688148"/>
              </p:ext>
            </p:extLst>
          </p:nvPr>
        </p:nvGraphicFramePr>
        <p:xfrm>
          <a:off x="0" y="1214387"/>
          <a:ext cx="9144000" cy="541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4" r:id="rId4" imgW="4130040" imgH="2976372" progId="">
                  <p:embed/>
                </p:oleObj>
              </mc:Choice>
              <mc:Fallback>
                <p:oleObj r:id="rId4" imgW="4130040" imgH="2976372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214387"/>
                        <a:ext cx="9144000" cy="541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471299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Erase and Find</a:t>
            </a:r>
            <a:br>
              <a:rPr lang="en-US"/>
            </a:br>
            <a:r>
              <a:rPr lang="en-US"/>
              <a:t>(Open Addressing)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How to find a key?</a:t>
            </a:r>
          </a:p>
          <a:p>
            <a:pPr marL="342891" lvl="1" indent="0">
              <a:buNone/>
            </a:pPr>
            <a:endParaRPr lang="en-US" altLang="en-US" dirty="0"/>
          </a:p>
          <a:p>
            <a:pPr lvl="1"/>
            <a:r>
              <a:rPr lang="en-US" altLang="en-US" dirty="0"/>
              <a:t>Examine slots h</a:t>
            </a:r>
            <a:r>
              <a:rPr lang="en-US" altLang="en-US" baseline="-25000" dirty="0"/>
              <a:t>0</a:t>
            </a:r>
            <a:r>
              <a:rPr lang="en-US" altLang="en-US" dirty="0"/>
              <a:t>(k), h</a:t>
            </a:r>
            <a:r>
              <a:rPr lang="en-US" altLang="en-US" baseline="-25000" dirty="0"/>
              <a:t>1</a:t>
            </a:r>
            <a:r>
              <a:rPr lang="en-US" altLang="en-US" dirty="0"/>
              <a:t>(k), … until hit empty slot</a:t>
            </a:r>
          </a:p>
          <a:p>
            <a:endParaRPr lang="en-US" altLang="en-US" dirty="0"/>
          </a:p>
          <a:p>
            <a:r>
              <a:rPr lang="en-US" altLang="en-US" dirty="0"/>
              <a:t>How to erase a key?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dirty="0"/>
              <a:t>How does this affect find?</a:t>
            </a:r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  <a:p>
            <a:pPr lvl="1"/>
            <a:r>
              <a:rPr lang="en-US" altLang="en-US" dirty="0"/>
              <a:t>How does this affect insert?</a:t>
            </a:r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0299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1" name="Picture 3" descr="fig11-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4400"/>
            <a:ext cx="9144000" cy="501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746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400"/>
              <a:t>Collision Resolution</a:t>
            </a:r>
            <a:br>
              <a:rPr lang="en-US" sz="2400"/>
            </a:br>
            <a:r>
              <a:rPr lang="en-US" sz="2400"/>
              <a:t>(Chaining)</a:t>
            </a:r>
          </a:p>
        </p:txBody>
      </p:sp>
    </p:spTree>
    <p:extLst>
      <p:ext uri="{BB962C8B-B14F-4D97-AF65-F5344CB8AC3E}">
        <p14:creationId xmlns:p14="http://schemas.microsoft.com/office/powerpoint/2010/main" val="90674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191874"/>
            <a:ext cx="7886700" cy="132556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Collision Resolution with Chaining</a:t>
            </a:r>
          </a:p>
        </p:txBody>
      </p:sp>
      <p:graphicFrame>
        <p:nvGraphicFramePr>
          <p:cNvPr id="76814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5760293"/>
              </p:ext>
            </p:extLst>
          </p:nvPr>
        </p:nvGraphicFramePr>
        <p:xfrm>
          <a:off x="628650" y="3095621"/>
          <a:ext cx="4572000" cy="358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8" r:id="rId3" imgW="2366772" imgH="2427732" progId="">
                  <p:embed/>
                </p:oleObj>
              </mc:Choice>
              <mc:Fallback>
                <p:oleObj r:id="rId3" imgW="2366772" imgH="2427732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8650" y="3095621"/>
                        <a:ext cx="4572000" cy="3581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37" name="Text Box 15"/>
          <p:cNvSpPr txBox="1">
            <a:spLocks noChangeArrowheads="1"/>
          </p:cNvSpPr>
          <p:nvPr/>
        </p:nvSpPr>
        <p:spPr bwMode="auto">
          <a:xfrm>
            <a:off x="628650" y="1251284"/>
            <a:ext cx="7571303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0" dirty="0" err="1">
                <a:latin typeface="Lucida Console" panose="020B0609040504020204" pitchFamily="49" charset="0"/>
              </a:rPr>
              <a:t>const</a:t>
            </a:r>
            <a:r>
              <a:rPr lang="en-US" altLang="en-US" sz="2000" b="0" dirty="0">
                <a:latin typeface="Lucida Console" panose="020B0609040504020204" pitchFamily="49" charset="0"/>
              </a:rPr>
              <a:t> </a:t>
            </a:r>
            <a:r>
              <a:rPr lang="en-US" altLang="en-US" sz="2000" b="0" dirty="0" err="1">
                <a:latin typeface="Lucida Console" panose="020B0609040504020204" pitchFamily="49" charset="0"/>
              </a:rPr>
              <a:t>size_t</a:t>
            </a:r>
            <a:r>
              <a:rPr lang="en-US" altLang="en-US" sz="2000" b="0" dirty="0">
                <a:latin typeface="Lucida Console" panose="020B0609040504020204" pitchFamily="49" charset="0"/>
              </a:rPr>
              <a:t> TABLE_SIZE = 11; // Prime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latin typeface="Lucida Console" panose="020B0609040504020204" pitchFamily="49" charset="0"/>
              </a:rPr>
              <a:t>s</a:t>
            </a:r>
            <a:r>
              <a:rPr lang="en-US" altLang="en-US" sz="2000" b="0" dirty="0">
                <a:latin typeface="Lucida Console" panose="020B0609040504020204" pitchFamily="49" charset="0"/>
              </a:rPr>
              <a:t>td::vector&lt;std::list&lt;int&gt;&gt; table (TABLE_SIZE);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0" dirty="0">
                <a:latin typeface="Lucida Console" panose="020B0609040504020204" pitchFamily="49" charset="0"/>
              </a:rPr>
              <a:t>// To insert or find a key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0" dirty="0" err="1">
                <a:latin typeface="Lucida Console" panose="020B0609040504020204" pitchFamily="49" charset="0"/>
              </a:rPr>
              <a:t>size_t</a:t>
            </a:r>
            <a:r>
              <a:rPr lang="en-US" altLang="en-US" sz="2000" b="0" dirty="0">
                <a:latin typeface="Lucida Console" panose="020B0609040504020204" pitchFamily="49" charset="0"/>
              </a:rPr>
              <a:t> index = </a:t>
            </a:r>
            <a:r>
              <a:rPr lang="en-US" altLang="en-US" sz="2000" b="0" dirty="0" err="1">
                <a:latin typeface="Lucida Console" panose="020B0609040504020204" pitchFamily="49" charset="0"/>
              </a:rPr>
              <a:t>hf</a:t>
            </a:r>
            <a:r>
              <a:rPr lang="en-US" altLang="en-US" sz="2000" b="0" dirty="0">
                <a:latin typeface="Lucida Console" panose="020B0609040504020204" pitchFamily="49" charset="0"/>
              </a:rPr>
              <a:t> (key) % TABLE_SIZE;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0" dirty="0">
                <a:latin typeface="Lucida Console" panose="020B0609040504020204" pitchFamily="49" charset="0"/>
              </a:rPr>
              <a:t>// Walk list at table[index]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455118" y="4178296"/>
            <a:ext cx="2361800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dirty="0">
                <a:solidFill>
                  <a:srgbClr val="7030A0"/>
                </a:solidFill>
                <a:latin typeface="+mn-lt"/>
                <a:ea typeface="+mn-ea"/>
                <a:cs typeface="Arial" charset="0"/>
              </a:rPr>
              <a:t>Buckets are often</a:t>
            </a:r>
          </a:p>
          <a:p>
            <a:pPr eaLnBrk="1" hangingPunct="1">
              <a:defRPr/>
            </a:pPr>
            <a:r>
              <a:rPr lang="en-US" dirty="0">
                <a:solidFill>
                  <a:srgbClr val="7030A0"/>
                </a:solidFill>
                <a:latin typeface="+mn-lt"/>
                <a:ea typeface="+mn-ea"/>
                <a:cs typeface="Arial" charset="0"/>
              </a:rPr>
              <a:t>singly-linked lists</a:t>
            </a:r>
          </a:p>
        </p:txBody>
      </p:sp>
    </p:spTree>
    <p:extLst>
      <p:ext uri="{BB962C8B-B14F-4D97-AF65-F5344CB8AC3E}">
        <p14:creationId xmlns:p14="http://schemas.microsoft.com/office/powerpoint/2010/main" val="678335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68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68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Hash Functions</a:t>
            </a:r>
          </a:p>
        </p:txBody>
      </p:sp>
      <p:sp>
        <p:nvSpPr>
          <p:cNvPr id="19459" name="Content Placeholder 3"/>
          <p:cNvSpPr>
            <a:spLocks noGrp="1"/>
          </p:cNvSpPr>
          <p:nvPr>
            <p:ph idx="1"/>
          </p:nvPr>
        </p:nvSpPr>
        <p:spPr>
          <a:xfrm>
            <a:off x="628650" y="1613869"/>
            <a:ext cx="7886700" cy="4351338"/>
          </a:xfrm>
        </p:spPr>
        <p:txBody>
          <a:bodyPr/>
          <a:lstStyle/>
          <a:p>
            <a:r>
              <a:rPr lang="en-US" altLang="en-US" dirty="0"/>
              <a:t>Goals</a:t>
            </a:r>
          </a:p>
          <a:p>
            <a:pPr lvl="1"/>
            <a:r>
              <a:rPr lang="en-US" altLang="en-US" dirty="0"/>
              <a:t>Distribute keys evenly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dirty="0"/>
              <a:t>Minimize collisions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dirty="0"/>
              <a:t>Fast to compute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dirty="0"/>
              <a:t>Handle non-integral keys</a:t>
            </a:r>
          </a:p>
          <a:p>
            <a:pPr lvl="1"/>
            <a:endParaRPr lang="en-US" altLang="en-US" dirty="0"/>
          </a:p>
          <a:p>
            <a:r>
              <a:rPr lang="en-US" altLang="en-US" dirty="0"/>
              <a:t>Default for unordered_* containers usually OK</a:t>
            </a:r>
          </a:p>
          <a:p>
            <a:pPr lvl="1"/>
            <a:r>
              <a:rPr lang="en-US" altLang="en-US" dirty="0"/>
              <a:t>Can supply our own if desired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546925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Hash Functions (</a:t>
            </a:r>
            <a:r>
              <a:rPr lang="en-US" dirty="0" err="1"/>
              <a:t>Cont</a:t>
            </a:r>
            <a:r>
              <a:rPr lang="ja-JP" altLang="en-US" dirty="0"/>
              <a:t>’</a:t>
            </a:r>
            <a:r>
              <a:rPr lang="en-US" altLang="ja-JP" dirty="0"/>
              <a:t>d)</a:t>
            </a:r>
            <a:endParaRPr lang="en-US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690692"/>
            <a:ext cx="7886700" cy="4351338"/>
          </a:xfrm>
        </p:spPr>
        <p:txBody>
          <a:bodyPr/>
          <a:lstStyle/>
          <a:p>
            <a:r>
              <a:rPr lang="en-US" altLang="en-US" dirty="0"/>
              <a:t>Division Method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dirty="0"/>
              <a:t>Works well in most cases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dirty="0"/>
              <a:t>slot(k) = k % m (where k is an integer from hash fn.)</a:t>
            </a:r>
          </a:p>
          <a:p>
            <a:pPr lvl="3"/>
            <a:endParaRPr lang="en-US" altLang="en-US" dirty="0"/>
          </a:p>
          <a:p>
            <a:pPr lvl="1"/>
            <a:r>
              <a:rPr lang="en-US" altLang="en-US" dirty="0"/>
              <a:t>Can be bad if keys have similar characteristics</a:t>
            </a:r>
          </a:p>
          <a:p>
            <a:pPr lvl="2"/>
            <a:r>
              <a:rPr lang="en-US" altLang="en-US" dirty="0"/>
              <a:t>Suppose m = 25</a:t>
            </a:r>
          </a:p>
          <a:p>
            <a:pPr lvl="3"/>
            <a:r>
              <a:rPr lang="en-US" altLang="en-US" dirty="0"/>
              <a:t>0, 25, 50, 75, 100, …, map to 0</a:t>
            </a:r>
          </a:p>
          <a:p>
            <a:pPr lvl="3"/>
            <a:r>
              <a:rPr lang="en-US" altLang="en-US" dirty="0"/>
              <a:t>5, 30, 55, 80, 105, …, map to 5</a:t>
            </a:r>
          </a:p>
          <a:p>
            <a:pPr lvl="3"/>
            <a:r>
              <a:rPr lang="en-US" altLang="en-US" dirty="0"/>
              <a:t>10, 35, 60, 85, 110, …, map to 10</a:t>
            </a:r>
          </a:p>
          <a:p>
            <a:pPr lvl="3"/>
            <a:r>
              <a:rPr lang="en-US" altLang="en-US" dirty="0"/>
              <a:t>15, 40, 65, 90, 115, …, map to 15</a:t>
            </a:r>
          </a:p>
          <a:p>
            <a:pPr lvl="3"/>
            <a:r>
              <a:rPr lang="en-US" altLang="en-US" dirty="0"/>
              <a:t>20, 45, 70, 95, 120, …, map to 20</a:t>
            </a:r>
          </a:p>
          <a:p>
            <a:pPr lvl="2"/>
            <a:endParaRPr lang="en-US" alt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5991069" y="4562374"/>
            <a:ext cx="252428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Avoid by making </a:t>
            </a:r>
            <a:br>
              <a:rPr lang="en-US" dirty="0">
                <a:solidFill>
                  <a:srgbClr val="7030A0"/>
                </a:solidFill>
              </a:rPr>
            </a:br>
            <a:r>
              <a:rPr lang="en-US" dirty="0">
                <a:solidFill>
                  <a:srgbClr val="7030A0"/>
                </a:solidFill>
              </a:rPr>
              <a:t>    m prime!</a:t>
            </a:r>
          </a:p>
        </p:txBody>
      </p:sp>
    </p:spTree>
    <p:extLst>
      <p:ext uri="{BB962C8B-B14F-4D97-AF65-F5344CB8AC3E}">
        <p14:creationId xmlns:p14="http://schemas.microsoft.com/office/powerpoint/2010/main" val="3176666160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09903" y="368465"/>
            <a:ext cx="605155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A Hash Function For Strings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840827" y="1062147"/>
            <a:ext cx="7239000" cy="5257800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000" dirty="0">
              <a:solidFill>
                <a:srgbClr val="2B4355"/>
              </a:solidFill>
              <a:latin typeface="Lucida Console" panose="020B0609040504020204" pitchFamily="49" charset="0"/>
            </a:endParaRP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dirty="0" err="1">
                <a:solidFill>
                  <a:srgbClr val="2B4355"/>
                </a:solidFill>
                <a:latin typeface="Lucida Console" panose="020B0609040504020204" pitchFamily="49" charset="0"/>
              </a:rPr>
              <a:t>struct</a:t>
            </a:r>
            <a:r>
              <a:rPr lang="en-US" altLang="en-US" sz="2000" dirty="0">
                <a:solidFill>
                  <a:srgbClr val="2B4355"/>
                </a:solidFill>
                <a:latin typeface="Lucida Console" panose="020B0609040504020204" pitchFamily="49" charset="0"/>
              </a:rPr>
              <a:t> </a:t>
            </a:r>
            <a:r>
              <a:rPr lang="en-US" altLang="en-US" sz="2000" dirty="0" err="1">
                <a:solidFill>
                  <a:srgbClr val="2B4355"/>
                </a:solidFill>
                <a:latin typeface="Lucida Console" panose="020B0609040504020204" pitchFamily="49" charset="0"/>
              </a:rPr>
              <a:t>HashString</a:t>
            </a:r>
            <a:r>
              <a:rPr lang="en-US" altLang="en-US" sz="2000" dirty="0">
                <a:solidFill>
                  <a:srgbClr val="2B4355"/>
                </a:solidFill>
                <a:latin typeface="Lucida Console" panose="020B0609040504020204" pitchFamily="49" charset="0"/>
              </a:rPr>
              <a:t> {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solidFill>
                  <a:srgbClr val="2B4355"/>
                </a:solidFill>
                <a:latin typeface="Lucida Console" panose="020B0609040504020204" pitchFamily="49" charset="0"/>
              </a:rPr>
              <a:t>  unsigned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solidFill>
                  <a:srgbClr val="2B4355"/>
                </a:solidFill>
                <a:latin typeface="Lucida Console" panose="020B0609040504020204" pitchFamily="49" charset="0"/>
              </a:rPr>
              <a:t>  operator () (</a:t>
            </a:r>
            <a:r>
              <a:rPr lang="en-US" altLang="en-US" sz="2000" dirty="0" err="1">
                <a:solidFill>
                  <a:srgbClr val="2B4355"/>
                </a:solidFill>
                <a:latin typeface="Lucida Console" panose="020B0609040504020204" pitchFamily="49" charset="0"/>
              </a:rPr>
              <a:t>const</a:t>
            </a:r>
            <a:r>
              <a:rPr lang="en-US" altLang="en-US" sz="2000" dirty="0">
                <a:solidFill>
                  <a:srgbClr val="2B4355"/>
                </a:solidFill>
                <a:latin typeface="Lucida Console" panose="020B0609040504020204" pitchFamily="49" charset="0"/>
              </a:rPr>
              <a:t> string&amp; key) </a:t>
            </a:r>
            <a:r>
              <a:rPr lang="en-US" altLang="en-US" sz="2000" dirty="0" err="1">
                <a:solidFill>
                  <a:srgbClr val="2B4355"/>
                </a:solidFill>
                <a:latin typeface="Lucida Console" panose="020B0609040504020204" pitchFamily="49" charset="0"/>
              </a:rPr>
              <a:t>const</a:t>
            </a:r>
            <a:endParaRPr lang="en-US" altLang="en-US" sz="2000" dirty="0">
              <a:solidFill>
                <a:srgbClr val="2B4355"/>
              </a:solidFill>
              <a:latin typeface="Lucida Console" panose="020B0609040504020204" pitchFamily="49" charset="0"/>
            </a:endParaRP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solidFill>
                  <a:srgbClr val="2B4355"/>
                </a:solidFill>
                <a:latin typeface="Lucida Console" panose="020B0609040504020204" pitchFamily="49" charset="0"/>
              </a:rPr>
              <a:t>  {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solidFill>
                  <a:srgbClr val="2B4355"/>
                </a:solidFill>
                <a:latin typeface="Lucida Console" panose="020B0609040504020204" pitchFamily="49" charset="0"/>
              </a:rPr>
              <a:t>    unsigned n = 5381; // Prime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solidFill>
                  <a:srgbClr val="2B4355"/>
                </a:solidFill>
                <a:latin typeface="Lucida Console" panose="020B0609040504020204" pitchFamily="49" charset="0"/>
              </a:rPr>
              <a:t>    for (unsigned i = 0; 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solidFill>
                  <a:srgbClr val="2B4355"/>
                </a:solidFill>
                <a:latin typeface="Lucida Console" panose="020B0609040504020204" pitchFamily="49" charset="0"/>
              </a:rPr>
              <a:t>         i &lt; </a:t>
            </a:r>
            <a:r>
              <a:rPr lang="en-US" altLang="en-US" sz="2000" dirty="0" err="1">
                <a:solidFill>
                  <a:srgbClr val="2B4355"/>
                </a:solidFill>
                <a:latin typeface="Lucida Console" panose="020B0609040504020204" pitchFamily="49" charset="0"/>
              </a:rPr>
              <a:t>key.length</a:t>
            </a:r>
            <a:r>
              <a:rPr lang="en-US" altLang="en-US" sz="2000" dirty="0">
                <a:solidFill>
                  <a:srgbClr val="2B4355"/>
                </a:solidFill>
                <a:latin typeface="Lucida Console" panose="020B0609040504020204" pitchFamily="49" charset="0"/>
              </a:rPr>
              <a:t> (); ++i)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solidFill>
                  <a:srgbClr val="2B4355"/>
                </a:solidFill>
                <a:latin typeface="Lucida Console" panose="020B0609040504020204" pitchFamily="49" charset="0"/>
              </a:rPr>
              <a:t>      n = (n * 33) + key[i]; // Horner’s Rule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solidFill>
                  <a:srgbClr val="2B4355"/>
                </a:solidFill>
                <a:latin typeface="Lucida Console" panose="020B0609040504020204" pitchFamily="49" charset="0"/>
              </a:rPr>
              <a:t>    return n;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solidFill>
                  <a:srgbClr val="2B4355"/>
                </a:solidFill>
                <a:latin typeface="Lucida Console" panose="020B0609040504020204" pitchFamily="49" charset="0"/>
              </a:rPr>
              <a:t>  }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solidFill>
                  <a:srgbClr val="2B4355"/>
                </a:solidFill>
                <a:latin typeface="Lucida Console" panose="020B0609040504020204" pitchFamily="49" charset="0"/>
              </a:rPr>
              <a:t>};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000" dirty="0">
              <a:solidFill>
                <a:srgbClr val="2B4355"/>
              </a:solidFill>
              <a:latin typeface="Lucida Console" panose="020B0609040504020204" pitchFamily="49" charset="0"/>
            </a:endParaRP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solidFill>
                  <a:srgbClr val="2B4355"/>
                </a:solidFill>
                <a:latin typeface="Lucida Console" panose="020B0609040504020204" pitchFamily="49" charset="0"/>
              </a:rPr>
              <a:t>// Header &lt;</a:t>
            </a:r>
            <a:r>
              <a:rPr lang="en-US" altLang="en-US" sz="2000" dirty="0" err="1">
                <a:solidFill>
                  <a:srgbClr val="2B4355"/>
                </a:solidFill>
                <a:latin typeface="Lucida Console" panose="020B0609040504020204" pitchFamily="49" charset="0"/>
              </a:rPr>
              <a:t>unordered_set</a:t>
            </a:r>
            <a:r>
              <a:rPr lang="en-US" altLang="en-US" sz="2000" dirty="0">
                <a:solidFill>
                  <a:srgbClr val="2B4355"/>
                </a:solidFill>
                <a:latin typeface="Lucida Console" panose="020B0609040504020204" pitchFamily="49" charset="0"/>
              </a:rPr>
              <a:t>&gt;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dirty="0" err="1">
                <a:solidFill>
                  <a:srgbClr val="2B4355"/>
                </a:solidFill>
                <a:latin typeface="Lucida Console" panose="020B0609040504020204" pitchFamily="49" charset="0"/>
              </a:rPr>
              <a:t>unordered_set</a:t>
            </a:r>
            <a:r>
              <a:rPr lang="en-US" altLang="en-US" sz="2000" dirty="0">
                <a:solidFill>
                  <a:srgbClr val="2B4355"/>
                </a:solidFill>
                <a:latin typeface="Lucida Console" panose="020B0609040504020204" pitchFamily="49" charset="0"/>
              </a:rPr>
              <a:t>&lt;string, </a:t>
            </a:r>
            <a:r>
              <a:rPr lang="en-US" altLang="en-US" sz="2000" dirty="0" err="1">
                <a:solidFill>
                  <a:srgbClr val="2B4355"/>
                </a:solidFill>
                <a:latin typeface="Lucida Console" panose="020B0609040504020204" pitchFamily="49" charset="0"/>
              </a:rPr>
              <a:t>HashString</a:t>
            </a:r>
            <a:r>
              <a:rPr lang="en-US" altLang="en-US" sz="2000" dirty="0">
                <a:solidFill>
                  <a:srgbClr val="2B4355"/>
                </a:solidFill>
                <a:latin typeface="Lucida Console" panose="020B0609040504020204" pitchFamily="49" charset="0"/>
              </a:rPr>
              <a:t>&gt; </a:t>
            </a:r>
            <a:r>
              <a:rPr lang="en-US" altLang="en-US" sz="2000" dirty="0" err="1">
                <a:solidFill>
                  <a:srgbClr val="2B4355"/>
                </a:solidFill>
                <a:latin typeface="Lucida Console" panose="020B0609040504020204" pitchFamily="49" charset="0"/>
              </a:rPr>
              <a:t>mySet</a:t>
            </a:r>
            <a:r>
              <a:rPr lang="en-US" altLang="en-US" sz="2000" dirty="0">
                <a:solidFill>
                  <a:srgbClr val="2B4355"/>
                </a:solidFill>
                <a:latin typeface="Lucida Console" panose="020B0609040504020204" pitchFamily="49" charset="0"/>
              </a:rPr>
              <a:t>;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dirty="0" err="1">
                <a:solidFill>
                  <a:srgbClr val="2B4355"/>
                </a:solidFill>
                <a:latin typeface="Lucida Console" panose="020B0609040504020204" pitchFamily="49" charset="0"/>
              </a:rPr>
              <a:t>mySet.insert</a:t>
            </a:r>
            <a:r>
              <a:rPr lang="en-US" altLang="en-US" sz="2000" dirty="0">
                <a:solidFill>
                  <a:srgbClr val="2B4355"/>
                </a:solidFill>
                <a:latin typeface="Lucida Console" panose="020B0609040504020204" pitchFamily="49" charset="0"/>
              </a:rPr>
              <a:t> (</a:t>
            </a:r>
            <a:r>
              <a:rPr lang="ja-JP" altLang="en-US" sz="2000" dirty="0">
                <a:solidFill>
                  <a:srgbClr val="2B4355"/>
                </a:solidFill>
                <a:latin typeface="Lucida Console" panose="020B0609040504020204" pitchFamily="49" charset="0"/>
              </a:rPr>
              <a:t>“</a:t>
            </a:r>
            <a:r>
              <a:rPr lang="en-US" altLang="ja-JP" sz="2000" dirty="0" err="1">
                <a:solidFill>
                  <a:srgbClr val="2B4355"/>
                </a:solidFill>
                <a:latin typeface="Lucida Console" panose="020B0609040504020204" pitchFamily="49" charset="0"/>
              </a:rPr>
              <a:t>ToucanSam</a:t>
            </a:r>
            <a:r>
              <a:rPr lang="ja-JP" altLang="en-US" sz="2000" dirty="0">
                <a:solidFill>
                  <a:srgbClr val="2B4355"/>
                </a:solidFill>
                <a:latin typeface="Lucida Console" panose="020B0609040504020204" pitchFamily="49" charset="0"/>
              </a:rPr>
              <a:t>”</a:t>
            </a:r>
            <a:r>
              <a:rPr lang="en-US" altLang="ja-JP" sz="2000" dirty="0">
                <a:solidFill>
                  <a:srgbClr val="2B4355"/>
                </a:solidFill>
                <a:latin typeface="Lucida Console" panose="020B0609040504020204" pitchFamily="49" charset="0"/>
              </a:rPr>
              <a:t>);</a:t>
            </a:r>
            <a:endParaRPr lang="en-US" altLang="en-US" sz="2000" dirty="0">
              <a:solidFill>
                <a:srgbClr val="2B4355"/>
              </a:solidFill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42838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32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2091180"/>
              </p:ext>
            </p:extLst>
          </p:nvPr>
        </p:nvGraphicFramePr>
        <p:xfrm>
          <a:off x="0" y="1252888"/>
          <a:ext cx="9144000" cy="541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62" r:id="rId4" imgW="3063240" imgH="2898648" progId="">
                  <p:embed/>
                </p:oleObj>
              </mc:Choice>
              <mc:Fallback>
                <p:oleObj r:id="rId4" imgW="3063240" imgH="2898648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252888"/>
                        <a:ext cx="9144000" cy="541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77181"/>
            <a:ext cx="7886700" cy="1325563"/>
          </a:xfrm>
        </p:spPr>
        <p:txBody>
          <a:bodyPr/>
          <a:lstStyle/>
          <a:p>
            <a:r>
              <a:rPr lang="en-US" dirty="0"/>
              <a:t>Implementing an Iterator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49689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Associative Containers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592369"/>
            <a:ext cx="7886700" cy="4351338"/>
          </a:xfrm>
        </p:spPr>
        <p:txBody>
          <a:bodyPr/>
          <a:lstStyle/>
          <a:p>
            <a:pPr>
              <a:defRPr/>
            </a:pPr>
            <a:r>
              <a:rPr lang="en-US" dirty="0">
                <a:cs typeface="+mn-cs"/>
              </a:rPr>
              <a:t>Categories</a:t>
            </a:r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r>
              <a:rPr lang="en-US" dirty="0"/>
              <a:t>Ordered (OAC)</a:t>
            </a:r>
          </a:p>
          <a:p>
            <a:pPr lvl="2">
              <a:defRPr/>
            </a:pPr>
            <a:r>
              <a:rPr lang="en-US" dirty="0"/>
              <a:t>set, </a:t>
            </a:r>
            <a:r>
              <a:rPr lang="en-US" dirty="0" err="1"/>
              <a:t>multiset</a:t>
            </a:r>
            <a:r>
              <a:rPr lang="en-US" dirty="0"/>
              <a:t>, map, </a:t>
            </a:r>
            <a:r>
              <a:rPr lang="en-US" dirty="0" err="1"/>
              <a:t>multimap</a:t>
            </a:r>
            <a:endParaRPr lang="en-US" dirty="0"/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r>
              <a:rPr lang="en-US" dirty="0"/>
              <a:t>Unordered (UAC)</a:t>
            </a:r>
          </a:p>
          <a:p>
            <a:pPr lvl="2">
              <a:defRPr/>
            </a:pPr>
            <a:r>
              <a:rPr lang="en-US" dirty="0" err="1"/>
              <a:t>unordered_set</a:t>
            </a:r>
            <a:r>
              <a:rPr lang="en-US" dirty="0"/>
              <a:t>, </a:t>
            </a:r>
            <a:r>
              <a:rPr lang="en-US" dirty="0" err="1"/>
              <a:t>unordered_multiset</a:t>
            </a:r>
            <a:r>
              <a:rPr lang="en-US" dirty="0"/>
              <a:t>, </a:t>
            </a:r>
            <a:r>
              <a:rPr lang="en-US" dirty="0" err="1"/>
              <a:t>unordered_map</a:t>
            </a:r>
            <a:r>
              <a:rPr lang="en-US" dirty="0"/>
              <a:t>, </a:t>
            </a:r>
            <a:r>
              <a:rPr lang="en-US" dirty="0" err="1"/>
              <a:t>unordered_multimap</a:t>
            </a:r>
            <a:endParaRPr lang="en-US" dirty="0"/>
          </a:p>
          <a:p>
            <a:pPr>
              <a:defRPr/>
            </a:pPr>
            <a:endParaRPr lang="en-US" dirty="0">
              <a:cs typeface="+mn-cs"/>
            </a:endParaRPr>
          </a:p>
          <a:p>
            <a:pPr>
              <a:defRPr/>
            </a:pPr>
            <a:r>
              <a:rPr lang="en-US" dirty="0">
                <a:cs typeface="+mn-cs"/>
              </a:rPr>
              <a:t>OACs use </a:t>
            </a:r>
            <a:r>
              <a:rPr lang="en-US" i="1" dirty="0">
                <a:solidFill>
                  <a:srgbClr val="7030A0"/>
                </a:solidFill>
                <a:cs typeface="+mn-cs"/>
              </a:rPr>
              <a:t>red/black BSTs</a:t>
            </a:r>
          </a:p>
          <a:p>
            <a:pPr>
              <a:defRPr/>
            </a:pPr>
            <a:endParaRPr lang="en-US" dirty="0">
              <a:cs typeface="+mn-cs"/>
            </a:endParaRPr>
          </a:p>
          <a:p>
            <a:pPr>
              <a:defRPr/>
            </a:pPr>
            <a:r>
              <a:rPr lang="en-US" dirty="0">
                <a:cs typeface="+mn-cs"/>
              </a:rPr>
              <a:t>UACs use </a:t>
            </a:r>
            <a:r>
              <a:rPr lang="en-US" i="1" dirty="0">
                <a:solidFill>
                  <a:srgbClr val="7030A0"/>
                </a:solidFill>
                <a:cs typeface="+mn-cs"/>
              </a:rPr>
              <a:t>hash tables</a:t>
            </a:r>
          </a:p>
          <a:p>
            <a:pPr marL="457200" lvl="1" indent="0">
              <a:buFontTx/>
              <a:buNone/>
              <a:defRPr/>
            </a:pPr>
            <a:endParaRPr lang="en-US" dirty="0"/>
          </a:p>
          <a:p>
            <a:pPr>
              <a:defRPr/>
            </a:pPr>
            <a:endParaRPr lang="en-US" dirty="0">
              <a:cs typeface="+mn-cs"/>
              <a:sym typeface="Wingdings" panose="05000000000000000000" pitchFamily="2" charset="2"/>
            </a:endParaRPr>
          </a:p>
          <a:p>
            <a:pPr>
              <a:defRPr/>
            </a:pPr>
            <a:endParaRPr lang="en-US" dirty="0">
              <a:cs typeface="+mn-cs"/>
            </a:endParaRPr>
          </a:p>
          <a:p>
            <a:pPr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25731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172624"/>
            <a:ext cx="7886700" cy="132556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Efficiency of Hashing Methods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363613"/>
            <a:ext cx="7886700" cy="43513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Load factor </a:t>
            </a:r>
            <a:r>
              <a:rPr lang="en-US" altLang="en-US" dirty="0">
                <a:sym typeface="Symbol" panose="05050102010706020507" pitchFamily="18" charset="2"/>
              </a:rPr>
              <a:t></a:t>
            </a:r>
            <a:r>
              <a:rPr lang="en-US" altLang="en-US" dirty="0"/>
              <a:t> = N / m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/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Chaining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>
                <a:sym typeface="Symbol" panose="05050102010706020507" pitchFamily="18" charset="2"/>
              </a:rPr>
              <a:t></a:t>
            </a:r>
            <a:r>
              <a:rPr lang="en-US" altLang="en-US" dirty="0"/>
              <a:t> represents 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Avg. probes for successful search ≈ 1 + </a:t>
            </a:r>
            <a:r>
              <a:rPr lang="en-US" altLang="en-US" dirty="0">
                <a:sym typeface="Symbol" panose="05050102010706020507" pitchFamily="18" charset="2"/>
              </a:rPr>
              <a:t>/2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>
                <a:sym typeface="Symbol" panose="05050102010706020507" pitchFamily="18" charset="2"/>
              </a:rPr>
              <a:t>Avg. probes for unsuccessful search = 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i="1" dirty="0">
                <a:solidFill>
                  <a:srgbClr val="7030A0"/>
                </a:solidFill>
                <a:sym typeface="Symbol" panose="05050102010706020507" pitchFamily="18" charset="2"/>
              </a:rPr>
              <a:t>Avg.</a:t>
            </a:r>
            <a:r>
              <a:rPr lang="en-US" altLang="en-US" dirty="0">
                <a:sym typeface="Symbol" panose="05050102010706020507" pitchFamily="18" charset="2"/>
              </a:rPr>
              <a:t> find, insert, erase: O(1)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2000" dirty="0">
              <a:sym typeface="Symbol" panose="05050102010706020507" pitchFamily="18" charset="2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sym typeface="Symbol" panose="05050102010706020507" pitchFamily="18" charset="2"/>
              </a:rPr>
              <a:t>Open Addressing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>
                <a:sym typeface="Symbol" panose="05050102010706020507" pitchFamily="18" charset="2"/>
              </a:rPr>
              <a:t></a:t>
            </a:r>
            <a:r>
              <a:rPr lang="en-US" altLang="en-US" dirty="0"/>
              <a:t> represents ?</a:t>
            </a:r>
            <a:endParaRPr lang="en-US" altLang="en-US" dirty="0">
              <a:sym typeface="Symbol" panose="05050102010706020507" pitchFamily="18" charset="2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>
                <a:sym typeface="Symbol" panose="05050102010706020507" pitchFamily="18" charset="2"/>
              </a:rPr>
              <a:t>If  &gt; 0.5</a:t>
            </a:r>
            <a:r>
              <a:rPr lang="en-US" altLang="en-US">
                <a:sym typeface="Symbol" panose="05050102010706020507" pitchFamily="18" charset="2"/>
              </a:rPr>
              <a:t>, roughly </a:t>
            </a:r>
            <a:r>
              <a:rPr lang="en-US" altLang="en-US" dirty="0">
                <a:sym typeface="Symbol" panose="05050102010706020507" pitchFamily="18" charset="2"/>
              </a:rPr>
              <a:t>double table size and</a:t>
            </a:r>
            <a:br>
              <a:rPr lang="en-US" altLang="en-US" dirty="0">
                <a:sym typeface="Symbol" panose="05050102010706020507" pitchFamily="18" charset="2"/>
              </a:rPr>
            </a:br>
            <a:r>
              <a:rPr lang="en-US" altLang="en-US" dirty="0">
                <a:sym typeface="Symbol" panose="05050102010706020507" pitchFamily="18" charset="2"/>
              </a:rPr>
              <a:t>  rehash all elements to new table</a:t>
            </a:r>
          </a:p>
        </p:txBody>
      </p:sp>
    </p:spTree>
    <p:extLst>
      <p:ext uri="{BB962C8B-B14F-4D97-AF65-F5344CB8AC3E}">
        <p14:creationId xmlns:p14="http://schemas.microsoft.com/office/powerpoint/2010/main" val="2158551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192409"/>
            <a:ext cx="7886700" cy="132556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Multisets and </a:t>
            </a:r>
            <a:r>
              <a:rPr lang="en-US" dirty="0" err="1"/>
              <a:t>Multimaps</a:t>
            </a:r>
            <a:endParaRPr lang="en-US" dirty="0"/>
          </a:p>
        </p:txBody>
      </p:sp>
      <p:sp>
        <p:nvSpPr>
          <p:cNvPr id="20484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406212"/>
            <a:ext cx="7886700" cy="4351338"/>
          </a:xfrm>
        </p:spPr>
        <p:txBody>
          <a:bodyPr/>
          <a:lstStyle/>
          <a:p>
            <a:pPr eaLnBrk="1" hangingPunct="1"/>
            <a:r>
              <a:rPr lang="en-US" altLang="en-US" dirty="0"/>
              <a:t>Both allow duplicates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insert (p) now returns an iterator, not a pair</a:t>
            </a:r>
          </a:p>
          <a:p>
            <a:pPr lvl="1" eaLnBrk="1" hangingPunct="1"/>
            <a:r>
              <a:rPr lang="en-US" altLang="en-US" dirty="0"/>
              <a:t>Why?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count (key) gives # of occurrences of key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find (key) still used to locate </a:t>
            </a:r>
          </a:p>
          <a:p>
            <a:pPr lvl="1" eaLnBrk="1" hangingPunct="1"/>
            <a:r>
              <a:rPr lang="en-US" altLang="en-US" dirty="0"/>
              <a:t>Returns iterator referencing </a:t>
            </a:r>
            <a:r>
              <a:rPr lang="en-US" altLang="en-US" b="1" dirty="0"/>
              <a:t>first</a:t>
            </a:r>
            <a:r>
              <a:rPr lang="en-US" altLang="en-US" dirty="0"/>
              <a:t> occurrence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 err="1"/>
              <a:t>multimap</a:t>
            </a:r>
            <a:r>
              <a:rPr lang="en-US" altLang="en-US" dirty="0"/>
              <a:t> doesn’t allow operator[]</a:t>
            </a:r>
          </a:p>
        </p:txBody>
      </p:sp>
    </p:spTree>
    <p:extLst>
      <p:ext uri="{BB962C8B-B14F-4D97-AF65-F5344CB8AC3E}">
        <p14:creationId xmlns:p14="http://schemas.microsoft.com/office/powerpoint/2010/main" val="36302133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Unordered Sets and Maps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do we use the UAC containers? </a:t>
            </a:r>
          </a:p>
          <a:p>
            <a:endParaRPr lang="en-US" dirty="0"/>
          </a:p>
          <a:p>
            <a:pPr lvl="1"/>
            <a:r>
              <a:rPr lang="en-US" dirty="0"/>
              <a:t>#include &lt;</a:t>
            </a:r>
            <a:r>
              <a:rPr lang="en-US" dirty="0" err="1"/>
              <a:t>unordered_set</a:t>
            </a:r>
            <a:r>
              <a:rPr lang="en-US" dirty="0"/>
              <a:t>&gt; or &lt;</a:t>
            </a:r>
            <a:r>
              <a:rPr lang="en-US" dirty="0" err="1"/>
              <a:t>unordered_map</a:t>
            </a:r>
            <a:r>
              <a:rPr lang="en-US" dirty="0"/>
              <a:t>&gt;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Classes</a:t>
            </a:r>
          </a:p>
          <a:p>
            <a:pPr lvl="2"/>
            <a:r>
              <a:rPr lang="en-US" dirty="0" err="1"/>
              <a:t>unordered_set</a:t>
            </a:r>
            <a:r>
              <a:rPr lang="en-US" dirty="0"/>
              <a:t>, </a:t>
            </a:r>
            <a:r>
              <a:rPr lang="en-US" dirty="0" err="1"/>
              <a:t>unordered_multiset</a:t>
            </a:r>
            <a:endParaRPr lang="en-US" dirty="0"/>
          </a:p>
          <a:p>
            <a:pPr lvl="2"/>
            <a:endParaRPr lang="en-US" dirty="0"/>
          </a:p>
          <a:p>
            <a:pPr lvl="2"/>
            <a:r>
              <a:rPr lang="en-US" dirty="0" err="1"/>
              <a:t>unordered_map</a:t>
            </a:r>
            <a:r>
              <a:rPr lang="en-US" dirty="0"/>
              <a:t>, </a:t>
            </a:r>
            <a:r>
              <a:rPr lang="en-US" dirty="0" err="1"/>
              <a:t>unordered_multimap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API very similar to ordered containers</a:t>
            </a:r>
          </a:p>
        </p:txBody>
      </p:sp>
    </p:spTree>
    <p:extLst>
      <p:ext uri="{BB962C8B-B14F-4D97-AF65-F5344CB8AC3E}">
        <p14:creationId xmlns:p14="http://schemas.microsoft.com/office/powerpoint/2010/main" val="37216505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 Tables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2054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Hash Tables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628650" y="1613869"/>
            <a:ext cx="7886700" cy="4351338"/>
          </a:xfrm>
        </p:spPr>
        <p:txBody>
          <a:bodyPr/>
          <a:lstStyle/>
          <a:p>
            <a:r>
              <a:rPr lang="en-US" altLang="en-US" dirty="0"/>
              <a:t>Hash table</a:t>
            </a:r>
          </a:p>
          <a:p>
            <a:pPr lvl="1"/>
            <a:r>
              <a:rPr lang="en-US" altLang="en-US" dirty="0"/>
              <a:t>Vector of slots</a:t>
            </a:r>
          </a:p>
          <a:p>
            <a:pPr lvl="1"/>
            <a:r>
              <a:rPr lang="en-US" altLang="en-US" dirty="0"/>
              <a:t>Each slot holds</a:t>
            </a:r>
          </a:p>
          <a:p>
            <a:pPr lvl="2"/>
            <a:r>
              <a:rPr lang="en-US" altLang="en-US" dirty="0"/>
              <a:t>One object (open addressing), *or*</a:t>
            </a:r>
          </a:p>
          <a:p>
            <a:pPr lvl="2"/>
            <a:endParaRPr lang="en-US" altLang="en-US" dirty="0"/>
          </a:p>
          <a:p>
            <a:pPr lvl="2"/>
            <a:r>
              <a:rPr lang="en-US" altLang="en-US" dirty="0"/>
              <a:t>Collection of objects (separate chaining)</a:t>
            </a:r>
          </a:p>
          <a:p>
            <a:endParaRPr lang="en-US" altLang="en-US" dirty="0"/>
          </a:p>
          <a:p>
            <a:r>
              <a:rPr lang="en-US" altLang="en-US" i="1" dirty="0">
                <a:solidFill>
                  <a:srgbClr val="C00000"/>
                </a:solidFill>
              </a:rPr>
              <a:t>Average</a:t>
            </a:r>
            <a:r>
              <a:rPr lang="en-US" altLang="en-US" dirty="0">
                <a:solidFill>
                  <a:srgbClr val="C00000"/>
                </a:solidFill>
              </a:rPr>
              <a:t> </a:t>
            </a:r>
            <a:r>
              <a:rPr lang="en-US" altLang="en-US" dirty="0"/>
              <a:t>insert, erase, find ops. take O(1)!</a:t>
            </a:r>
          </a:p>
          <a:p>
            <a:pPr lvl="1"/>
            <a:r>
              <a:rPr lang="en-US" altLang="en-US" sz="1100" i="1" dirty="0">
                <a:solidFill>
                  <a:srgbClr val="C00000"/>
                </a:solidFill>
              </a:rPr>
              <a:t>Worst</a:t>
            </a:r>
            <a:r>
              <a:rPr lang="en-US" altLang="en-US" sz="1100" dirty="0">
                <a:solidFill>
                  <a:srgbClr val="C00000"/>
                </a:solidFill>
              </a:rPr>
              <a:t> </a:t>
            </a:r>
            <a:r>
              <a:rPr lang="en-US" altLang="en-US" sz="1100" dirty="0"/>
              <a:t>case is O(N)</a:t>
            </a:r>
            <a:endParaRPr lang="en-US" altLang="en-US" sz="1400" dirty="0"/>
          </a:p>
          <a:p>
            <a:pPr lvl="1"/>
            <a:endParaRPr lang="en-US" altLang="en-US" dirty="0"/>
          </a:p>
          <a:p>
            <a:r>
              <a:rPr lang="en-US" altLang="en-US" dirty="0"/>
              <a:t>Used by databases, spell checkers, scripting languages (associative arrays)</a:t>
            </a:r>
          </a:p>
          <a:p>
            <a:pPr lvl="1"/>
            <a:endParaRPr lang="en-US" altLang="en-US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70400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Hash Tables (Cont</a:t>
            </a:r>
            <a:r>
              <a:rPr lang="ja-JP" altLang="en-US"/>
              <a:t>’</a:t>
            </a:r>
            <a:r>
              <a:rPr lang="en-US" altLang="ja-JP"/>
              <a:t>d)</a:t>
            </a:r>
            <a:endParaRPr lang="en-US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628650" y="1690692"/>
            <a:ext cx="7886700" cy="4351338"/>
          </a:xfrm>
        </p:spPr>
        <p:txBody>
          <a:bodyPr/>
          <a:lstStyle/>
          <a:p>
            <a:r>
              <a:rPr lang="en-US" altLang="en-US" dirty="0"/>
              <a:t>Main idea</a:t>
            </a:r>
          </a:p>
          <a:p>
            <a:pPr lvl="1"/>
            <a:r>
              <a:rPr lang="en-US" altLang="en-US" dirty="0"/>
              <a:t>Store key </a:t>
            </a:r>
            <a:r>
              <a:rPr lang="en-US" altLang="en-US" b="1" dirty="0"/>
              <a:t>k</a:t>
            </a:r>
            <a:r>
              <a:rPr lang="en-US" altLang="en-US" dirty="0"/>
              <a:t> in slot given by a hash function: </a:t>
            </a:r>
            <a:r>
              <a:rPr lang="en-US" altLang="en-US" b="1" dirty="0" err="1"/>
              <a:t>hf</a:t>
            </a:r>
            <a:r>
              <a:rPr lang="en-US" altLang="en-US" dirty="0"/>
              <a:t> (</a:t>
            </a:r>
            <a:r>
              <a:rPr lang="en-US" altLang="en-US" b="1" dirty="0"/>
              <a:t>k</a:t>
            </a:r>
            <a:r>
              <a:rPr lang="en-US" altLang="en-US" dirty="0"/>
              <a:t>)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b="1" dirty="0" err="1"/>
              <a:t>hf</a:t>
            </a:r>
            <a:r>
              <a:rPr lang="en-US" altLang="en-US" dirty="0"/>
              <a:t>: </a:t>
            </a:r>
            <a:r>
              <a:rPr lang="en-US" altLang="en-US" dirty="0" err="1"/>
              <a:t>KeySet</a:t>
            </a:r>
            <a:r>
              <a:rPr lang="en-US" altLang="en-US" dirty="0"/>
              <a:t> </a:t>
            </a:r>
            <a:r>
              <a:rPr lang="en-US" altLang="en-US" dirty="0">
                <a:sym typeface="Symbol" panose="05050102010706020507" pitchFamily="18" charset="2"/>
              </a:rPr>
              <a:t></a:t>
            </a:r>
            <a:r>
              <a:rPr lang="en-US" altLang="en-US" dirty="0">
                <a:sym typeface="Wingdings" panose="05000000000000000000" pitchFamily="2" charset="2"/>
              </a:rPr>
              <a:t> </a:t>
            </a:r>
            <a:r>
              <a:rPr lang="en-US" altLang="en-US" dirty="0" err="1">
                <a:sym typeface="Wingdings" panose="05000000000000000000" pitchFamily="2" charset="2"/>
              </a:rPr>
              <a:t>SlotSet</a:t>
            </a:r>
            <a:endParaRPr lang="en-US" altLang="en-US" dirty="0">
              <a:sym typeface="Wingdings" panose="05000000000000000000" pitchFamily="2" charset="2"/>
            </a:endParaRPr>
          </a:p>
          <a:p>
            <a:endParaRPr lang="en-US" altLang="en-US" dirty="0">
              <a:sym typeface="Wingdings" panose="05000000000000000000" pitchFamily="2" charset="2"/>
            </a:endParaRPr>
          </a:p>
          <a:p>
            <a:r>
              <a:rPr lang="en-US" altLang="en-US" dirty="0">
                <a:sym typeface="Wingdings" panose="05000000000000000000" pitchFamily="2" charset="2"/>
              </a:rPr>
              <a:t>Issues</a:t>
            </a:r>
          </a:p>
          <a:p>
            <a:pPr lvl="1"/>
            <a:r>
              <a:rPr lang="en-US" altLang="en-US" dirty="0">
                <a:sym typeface="Wingdings" panose="05000000000000000000" pitchFamily="2" charset="2"/>
              </a:rPr>
              <a:t>| </a:t>
            </a:r>
            <a:r>
              <a:rPr lang="en-US" altLang="en-US" dirty="0" err="1">
                <a:sym typeface="Wingdings" panose="05000000000000000000" pitchFamily="2" charset="2"/>
              </a:rPr>
              <a:t>KeySet</a:t>
            </a:r>
            <a:r>
              <a:rPr lang="en-US" altLang="en-US" dirty="0">
                <a:sym typeface="Wingdings" panose="05000000000000000000" pitchFamily="2" charset="2"/>
              </a:rPr>
              <a:t> | &gt;&gt; | </a:t>
            </a:r>
            <a:r>
              <a:rPr lang="en-US" altLang="en-US" dirty="0" err="1">
                <a:sym typeface="Wingdings" panose="05000000000000000000" pitchFamily="2" charset="2"/>
              </a:rPr>
              <a:t>SlotSet</a:t>
            </a:r>
            <a:r>
              <a:rPr lang="en-US" altLang="en-US" dirty="0">
                <a:sym typeface="Wingdings" panose="05000000000000000000" pitchFamily="2" charset="2"/>
              </a:rPr>
              <a:t> |, so </a:t>
            </a:r>
            <a:r>
              <a:rPr lang="en-US" altLang="en-US" b="1" dirty="0" err="1">
                <a:sym typeface="Wingdings" panose="05000000000000000000" pitchFamily="2" charset="2"/>
              </a:rPr>
              <a:t>hf</a:t>
            </a:r>
            <a:r>
              <a:rPr lang="en-US" altLang="en-US" dirty="0">
                <a:sym typeface="Wingdings" panose="05000000000000000000" pitchFamily="2" charset="2"/>
              </a:rPr>
              <a:t> cannot be </a:t>
            </a:r>
            <a:r>
              <a:rPr lang="en-US" altLang="en-US" i="1" dirty="0">
                <a:solidFill>
                  <a:srgbClr val="C00000"/>
                </a:solidFill>
                <a:sym typeface="Wingdings" panose="05000000000000000000" pitchFamily="2" charset="2"/>
              </a:rPr>
              <a:t>1-1</a:t>
            </a:r>
            <a:endParaRPr lang="en-US" altLang="en-US" i="1" dirty="0">
              <a:solidFill>
                <a:srgbClr val="C00000"/>
              </a:solidFill>
            </a:endParaRPr>
          </a:p>
          <a:p>
            <a:pPr lvl="1"/>
            <a:endParaRPr lang="en-US" altLang="en-US" dirty="0"/>
          </a:p>
          <a:p>
            <a:pPr lvl="1"/>
            <a:r>
              <a:rPr lang="en-US" altLang="en-US" dirty="0"/>
              <a:t>If two keys map to same slot have a </a:t>
            </a:r>
            <a:r>
              <a:rPr lang="en-US" altLang="en-US" i="1" dirty="0">
                <a:solidFill>
                  <a:srgbClr val="C00000"/>
                </a:solidFill>
              </a:rPr>
              <a:t>collision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dirty="0"/>
              <a:t>Deletion can be tricky</a:t>
            </a:r>
          </a:p>
        </p:txBody>
      </p:sp>
    </p:spTree>
    <p:extLst>
      <p:ext uri="{BB962C8B-B14F-4D97-AF65-F5344CB8AC3E}">
        <p14:creationId xmlns:p14="http://schemas.microsoft.com/office/powerpoint/2010/main" val="19411199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Picture 3" descr="fig11-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4400"/>
            <a:ext cx="9144000" cy="501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438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Graphical Overview (</a:t>
            </a:r>
            <a:r>
              <a:rPr lang="en-US" i="1" dirty="0">
                <a:solidFill>
                  <a:srgbClr val="C00000"/>
                </a:solidFill>
              </a:rPr>
              <a:t>Open Addressing</a:t>
            </a:r>
            <a:r>
              <a:rPr lang="en-US" dirty="0"/>
              <a:t>)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6532563" y="3535363"/>
            <a:ext cx="214674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400" b="0" dirty="0">
                <a:latin typeface="+mn-lt"/>
                <a:ea typeface="+mn-ea"/>
                <a:cs typeface="Arial" charset="0"/>
              </a:rPr>
              <a:t>Table size is </a:t>
            </a:r>
            <a:r>
              <a:rPr lang="en-US" sz="2400" i="1" dirty="0">
                <a:solidFill>
                  <a:srgbClr val="7030A0"/>
                </a:solidFill>
                <a:latin typeface="+mn-lt"/>
                <a:ea typeface="+mn-ea"/>
                <a:cs typeface="Arial" charset="0"/>
              </a:rPr>
              <a:t>m</a:t>
            </a:r>
            <a:r>
              <a:rPr lang="en-US" sz="2400" b="0" dirty="0">
                <a:latin typeface="+mn-lt"/>
                <a:ea typeface="+mn-ea"/>
                <a:cs typeface="Arial" charset="0"/>
              </a:rPr>
              <a:t>,</a:t>
            </a:r>
          </a:p>
          <a:p>
            <a:pPr eaLnBrk="1" hangingPunct="1">
              <a:defRPr/>
            </a:pPr>
            <a:r>
              <a:rPr lang="en-US" sz="2400" b="0" dirty="0">
                <a:latin typeface="+mn-lt"/>
                <a:ea typeface="+mn-ea"/>
                <a:cs typeface="Arial" charset="0"/>
              </a:rPr>
              <a:t>which is chosen</a:t>
            </a:r>
          </a:p>
          <a:p>
            <a:pPr eaLnBrk="1" hangingPunct="1">
              <a:defRPr/>
            </a:pPr>
            <a:r>
              <a:rPr lang="en-US" sz="2400" b="0" dirty="0">
                <a:latin typeface="+mn-lt"/>
                <a:ea typeface="+mn-ea"/>
                <a:cs typeface="Arial" charset="0"/>
              </a:rPr>
              <a:t>to be prime</a:t>
            </a:r>
          </a:p>
        </p:txBody>
      </p:sp>
    </p:spTree>
    <p:extLst>
      <p:ext uri="{BB962C8B-B14F-4D97-AF65-F5344CB8AC3E}">
        <p14:creationId xmlns:p14="http://schemas.microsoft.com/office/powerpoint/2010/main" val="22398193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Collisions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628650" y="1632942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sz="2400" dirty="0"/>
              <a:t>Collision resolution strategies</a:t>
            </a:r>
          </a:p>
          <a:p>
            <a:pPr marL="0" indent="0">
              <a:buNone/>
            </a:pPr>
            <a:endParaRPr lang="en-US" altLang="en-US" sz="2400" dirty="0"/>
          </a:p>
          <a:p>
            <a:r>
              <a:rPr lang="en-US" altLang="en-US" sz="2400" dirty="0"/>
              <a:t>Open addressing (slot only holds one object)</a:t>
            </a:r>
          </a:p>
          <a:p>
            <a:pPr lvl="1"/>
            <a:r>
              <a:rPr lang="en-US" altLang="en-US" sz="2000" dirty="0"/>
              <a:t>linear or quadratic probing</a:t>
            </a:r>
          </a:p>
          <a:p>
            <a:pPr lvl="1"/>
            <a:r>
              <a:rPr lang="en-US" altLang="en-US" sz="2000" dirty="0"/>
              <a:t>double hashing</a:t>
            </a:r>
          </a:p>
          <a:p>
            <a:pPr lvl="1"/>
            <a:endParaRPr lang="en-US" altLang="en-US" sz="2000" dirty="0"/>
          </a:p>
          <a:p>
            <a:r>
              <a:rPr lang="en-US" altLang="en-US" sz="2400" dirty="0"/>
              <a:t>Separate chaining</a:t>
            </a:r>
          </a:p>
          <a:p>
            <a:pPr lvl="1"/>
            <a:r>
              <a:rPr lang="en-US" altLang="en-US" sz="2000" dirty="0"/>
              <a:t>In this case slot is called </a:t>
            </a:r>
            <a:r>
              <a:rPr lang="en-US" altLang="en-US" sz="2000" i="1" dirty="0">
                <a:solidFill>
                  <a:srgbClr val="C00000"/>
                </a:solidFill>
              </a:rPr>
              <a:t>bucket </a:t>
            </a:r>
            <a:r>
              <a:rPr lang="en-US" altLang="en-US" sz="2000" dirty="0"/>
              <a:t>(Usually a singly-linked list)</a:t>
            </a:r>
          </a:p>
          <a:p>
            <a:pPr lvl="1"/>
            <a:r>
              <a:rPr lang="en-US" altLang="en-US" sz="2000" dirty="0"/>
              <a:t>Approach taken by Standard Library</a:t>
            </a:r>
          </a:p>
        </p:txBody>
      </p:sp>
    </p:spTree>
    <p:extLst>
      <p:ext uri="{BB962C8B-B14F-4D97-AF65-F5344CB8AC3E}">
        <p14:creationId xmlns:p14="http://schemas.microsoft.com/office/powerpoint/2010/main" val="16559803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523875" y="40106"/>
            <a:ext cx="7886700" cy="132556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ea typeface="+mj-ea"/>
                <a:cs typeface="+mj-cs"/>
              </a:rPr>
              <a:t>Open Addressing</a:t>
            </a:r>
            <a:endParaRPr lang="en-US" dirty="0">
              <a:solidFill>
                <a:schemeClr val="folHlink"/>
              </a:solidFill>
              <a:ea typeface="+mj-ea"/>
              <a:cs typeface="+mj-cs"/>
            </a:endParaRPr>
          </a:p>
        </p:txBody>
      </p:sp>
      <p:graphicFrame>
        <p:nvGraphicFramePr>
          <p:cNvPr id="13316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4250221"/>
              </p:ext>
            </p:extLst>
          </p:nvPr>
        </p:nvGraphicFramePr>
        <p:xfrm>
          <a:off x="0" y="2064860"/>
          <a:ext cx="9144000" cy="34399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0" r:id="rId4" imgW="3259836" imgH="1289304" progId="">
                  <p:embed/>
                </p:oleObj>
              </mc:Choice>
              <mc:Fallback>
                <p:oleObj r:id="rId4" imgW="3259836" imgH="1289304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064860"/>
                        <a:ext cx="9144000" cy="34399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9" name="Text Box 17"/>
          <p:cNvSpPr txBox="1">
            <a:spLocks noChangeArrowheads="1"/>
          </p:cNvSpPr>
          <p:nvPr/>
        </p:nvSpPr>
        <p:spPr bwMode="auto">
          <a:xfrm>
            <a:off x="381000" y="1182692"/>
            <a:ext cx="332123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 eaLnBrk="1" hangingPunct="1">
              <a:defRPr/>
            </a:pPr>
            <a:r>
              <a:rPr lang="en-US" dirty="0">
                <a:solidFill>
                  <a:schemeClr val="accent2"/>
                </a:solidFill>
                <a:latin typeface="+mn-lt"/>
                <a:ea typeface="+mn-ea"/>
                <a:cs typeface="Arial" charset="0"/>
              </a:rPr>
              <a:t>Compute slot as follows:</a:t>
            </a:r>
          </a:p>
          <a:p>
            <a:pPr marL="457200" indent="-457200" eaLnBrk="1" hangingPunct="1">
              <a:buFontTx/>
              <a:buAutoNum type="arabicParenR"/>
              <a:defRPr/>
            </a:pPr>
            <a:r>
              <a:rPr lang="en-US" dirty="0">
                <a:solidFill>
                  <a:schemeClr val="accent2"/>
                </a:solidFill>
                <a:latin typeface="+mn-lt"/>
                <a:ea typeface="+mn-ea"/>
                <a:cs typeface="Arial" charset="0"/>
              </a:rPr>
              <a:t>t = </a:t>
            </a:r>
            <a:r>
              <a:rPr lang="en-US" dirty="0" err="1">
                <a:solidFill>
                  <a:schemeClr val="accent2"/>
                </a:solidFill>
                <a:latin typeface="+mn-lt"/>
                <a:ea typeface="+mn-ea"/>
                <a:cs typeface="Arial" charset="0"/>
              </a:rPr>
              <a:t>hf</a:t>
            </a:r>
            <a:r>
              <a:rPr lang="en-US" dirty="0">
                <a:solidFill>
                  <a:schemeClr val="accent2"/>
                </a:solidFill>
                <a:latin typeface="+mn-lt"/>
                <a:ea typeface="+mn-ea"/>
                <a:cs typeface="Arial" charset="0"/>
              </a:rPr>
              <a:t> (k) </a:t>
            </a:r>
          </a:p>
          <a:p>
            <a:pPr marL="457200" indent="-457200" eaLnBrk="1" hangingPunct="1">
              <a:buFontTx/>
              <a:buAutoNum type="arabicParenR"/>
              <a:defRPr/>
            </a:pPr>
            <a:r>
              <a:rPr lang="en-US" dirty="0">
                <a:solidFill>
                  <a:schemeClr val="accent2"/>
                </a:solidFill>
                <a:latin typeface="+mn-lt"/>
                <a:ea typeface="+mn-ea"/>
                <a:cs typeface="Arial" charset="0"/>
              </a:rPr>
              <a:t>slot = t % m</a:t>
            </a:r>
          </a:p>
        </p:txBody>
      </p:sp>
      <p:sp>
        <p:nvSpPr>
          <p:cNvPr id="1030" name="Text Box 18"/>
          <p:cNvSpPr txBox="1">
            <a:spLocks noChangeArrowheads="1"/>
          </p:cNvSpPr>
          <p:nvPr/>
        </p:nvSpPr>
        <p:spPr bwMode="auto">
          <a:xfrm>
            <a:off x="381000" y="5186614"/>
            <a:ext cx="321671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 eaLnBrk="1" hangingPunct="1">
              <a:defRPr/>
            </a:pPr>
            <a:r>
              <a:rPr lang="en-US" dirty="0">
                <a:latin typeface="+mn-lt"/>
                <a:ea typeface="+mn-ea"/>
                <a:cs typeface="Arial" charset="0"/>
              </a:rPr>
              <a:t>In this example, </a:t>
            </a:r>
            <a:r>
              <a:rPr lang="en-US" dirty="0" err="1">
                <a:latin typeface="+mn-lt"/>
                <a:ea typeface="+mn-ea"/>
                <a:cs typeface="Arial" charset="0"/>
              </a:rPr>
              <a:t>hf</a:t>
            </a:r>
            <a:r>
              <a:rPr lang="en-US" dirty="0">
                <a:latin typeface="+mn-lt"/>
                <a:ea typeface="+mn-ea"/>
                <a:cs typeface="Arial" charset="0"/>
              </a:rPr>
              <a:t>(x) = x</a:t>
            </a:r>
          </a:p>
        </p:txBody>
      </p:sp>
    </p:spTree>
    <p:extLst>
      <p:ext uri="{BB962C8B-B14F-4D97-AF65-F5344CB8AC3E}">
        <p14:creationId xmlns:p14="http://schemas.microsoft.com/office/powerpoint/2010/main" val="7326717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arquee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52449</TotalTime>
  <Words>983</Words>
  <Application>Microsoft Macintosh PowerPoint</Application>
  <PresentationFormat>On-screen Show (4:3)</PresentationFormat>
  <Paragraphs>193</Paragraphs>
  <Slides>21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Calibri Light</vt:lpstr>
      <vt:lpstr>Lucida Console</vt:lpstr>
      <vt:lpstr>Wingdings</vt:lpstr>
      <vt:lpstr>Office Theme</vt:lpstr>
      <vt:lpstr>Implementing Unordered Associative Containers</vt:lpstr>
      <vt:lpstr>Associative Containers</vt:lpstr>
      <vt:lpstr>Unordered Sets and Maps</vt:lpstr>
      <vt:lpstr>Hash Tables</vt:lpstr>
      <vt:lpstr>Hash Tables</vt:lpstr>
      <vt:lpstr>Hash Tables (Cont’d)</vt:lpstr>
      <vt:lpstr>Graphical Overview (Open Addressing)</vt:lpstr>
      <vt:lpstr>Collisions</vt:lpstr>
      <vt:lpstr>Open Addressing</vt:lpstr>
      <vt:lpstr>Open Addressing (Cont’d)</vt:lpstr>
      <vt:lpstr>Collision Resolution by Open Addressing</vt:lpstr>
      <vt:lpstr>Collision Resolution     (Open Addressing w/Linear Probing)</vt:lpstr>
      <vt:lpstr>Erase and Find (Open Addressing)</vt:lpstr>
      <vt:lpstr>Collision Resolution (Chaining)</vt:lpstr>
      <vt:lpstr>Collision Resolution with Chaining</vt:lpstr>
      <vt:lpstr>Hash Functions</vt:lpstr>
      <vt:lpstr>Hash Functions (Cont’d)</vt:lpstr>
      <vt:lpstr>A Hash Function For Strings</vt:lpstr>
      <vt:lpstr>Implementing an Iterator </vt:lpstr>
      <vt:lpstr>Efficiency of Hashing Methods</vt:lpstr>
      <vt:lpstr>Multisets and Multimaps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Implementing the Associative Containers</dc:title>
  <dc:creator>Gary Zoppetti</dc:creator>
  <cp:lastModifiedBy>William Killian</cp:lastModifiedBy>
  <cp:revision>158</cp:revision>
  <dcterms:created xsi:type="dcterms:W3CDTF">2015-06-16T20:22:38Z</dcterms:created>
  <dcterms:modified xsi:type="dcterms:W3CDTF">2020-04-04T23:39:09Z</dcterms:modified>
</cp:coreProperties>
</file>