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40" r:id="rId1"/>
  </p:sldMasterIdLst>
  <p:notesMasterIdLst>
    <p:notesMasterId r:id="rId59"/>
  </p:notesMasterIdLst>
  <p:sldIdLst>
    <p:sldId id="257" r:id="rId2"/>
    <p:sldId id="258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259" r:id="rId24"/>
    <p:sldId id="260" r:id="rId25"/>
    <p:sldId id="261" r:id="rId26"/>
    <p:sldId id="262" r:id="rId27"/>
    <p:sldId id="263" r:id="rId28"/>
    <p:sldId id="264" r:id="rId29"/>
    <p:sldId id="265" r:id="rId30"/>
    <p:sldId id="266" r:id="rId31"/>
    <p:sldId id="267" r:id="rId32"/>
    <p:sldId id="268" r:id="rId33"/>
    <p:sldId id="269" r:id="rId34"/>
    <p:sldId id="270" r:id="rId35"/>
    <p:sldId id="271" r:id="rId36"/>
    <p:sldId id="272" r:id="rId37"/>
    <p:sldId id="273" r:id="rId38"/>
    <p:sldId id="274" r:id="rId39"/>
    <p:sldId id="275" r:id="rId40"/>
    <p:sldId id="276" r:id="rId41"/>
    <p:sldId id="277" r:id="rId42"/>
    <p:sldId id="278" r:id="rId43"/>
    <p:sldId id="279" r:id="rId44"/>
    <p:sldId id="280" r:id="rId45"/>
    <p:sldId id="281" r:id="rId46"/>
    <p:sldId id="282" r:id="rId47"/>
    <p:sldId id="283" r:id="rId48"/>
    <p:sldId id="284" r:id="rId49"/>
    <p:sldId id="285" r:id="rId50"/>
    <p:sldId id="286" r:id="rId51"/>
    <p:sldId id="287" r:id="rId52"/>
    <p:sldId id="288" r:id="rId53"/>
    <p:sldId id="289" r:id="rId54"/>
    <p:sldId id="290" r:id="rId55"/>
    <p:sldId id="291" r:id="rId56"/>
    <p:sldId id="292" r:id="rId57"/>
    <p:sldId id="293" r:id="rId5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42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806F2-DD7B-41EE-8094-C3496EFDB9BC}" type="datetimeFigureOut">
              <a:rPr lang="en-US" smtClean="0"/>
              <a:t>4/4/20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B54377-0545-48D2-B03C-A6B49BE8F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123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54377-0545-48D2-B03C-A6B49BE8FE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168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In-place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67E8B-0BED-4B66-9629-87BAD35E6136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63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61ED6-857D-43B6-B97F-20276835C00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0492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4DE6C-ADC4-4830-827C-AD4327A1DC3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1114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2BA5-D7DB-46E9-86DC-64C0201A21A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8043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1932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8754D-E561-4231-B116-B811396F52E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9921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1F06E-9E4B-4499-9BC6-50EA5E28F14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9756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10F7-BDD4-4D44-BB5B-85D84E92FAB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6965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747E8-7CB9-427C-A6EA-5832A423C82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2035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F12C-3929-4A9C-9484-D83031ACCC6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3207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EDDC-E8AB-46D6-B5C3-E7A952A592B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258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7E9B-21AB-4279-8304-E393B5260D9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650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0D745-ED78-4995-86D9-092E9C1030B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5198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Implementing a Priority Queue</a:t>
            </a:r>
          </a:p>
        </p:txBody>
      </p:sp>
      <p:sp>
        <p:nvSpPr>
          <p:cNvPr id="512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Heaps</a:t>
            </a:r>
          </a:p>
        </p:txBody>
      </p:sp>
    </p:spTree>
    <p:extLst>
      <p:ext uri="{BB962C8B-B14F-4D97-AF65-F5344CB8AC3E}">
        <p14:creationId xmlns:p14="http://schemas.microsoft.com/office/powerpoint/2010/main" val="33013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FCC71-8B0E-554F-A70A-0B62BA7F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C511FE5-C428-7C47-8627-5E65F895C52E}"/>
              </a:ext>
            </a:extLst>
          </p:cNvPr>
          <p:cNvSpPr/>
          <p:nvPr/>
        </p:nvSpPr>
        <p:spPr>
          <a:xfrm>
            <a:off x="2835873" y="2365741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13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46FA4A2-BEEA-E845-91A7-BA696D7B36B8}"/>
              </a:ext>
            </a:extLst>
          </p:cNvPr>
          <p:cNvSpPr/>
          <p:nvPr/>
        </p:nvSpPr>
        <p:spPr>
          <a:xfrm>
            <a:off x="1891784" y="3165645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9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BD4E12F-CEA2-DC4B-BA87-CB37084D5F9C}"/>
              </a:ext>
            </a:extLst>
          </p:cNvPr>
          <p:cNvSpPr/>
          <p:nvPr/>
        </p:nvSpPr>
        <p:spPr>
          <a:xfrm>
            <a:off x="3769568" y="3165645"/>
            <a:ext cx="472045" cy="47204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8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867177D-7BA7-D64B-83F0-4259A09B5C5B}"/>
              </a:ext>
            </a:extLst>
          </p:cNvPr>
          <p:cNvSpPr/>
          <p:nvPr/>
        </p:nvSpPr>
        <p:spPr>
          <a:xfrm>
            <a:off x="1419739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7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D7FACDC-9143-2842-A466-F974B57ACD05}"/>
              </a:ext>
            </a:extLst>
          </p:cNvPr>
          <p:cNvSpPr/>
          <p:nvPr/>
        </p:nvSpPr>
        <p:spPr>
          <a:xfrm>
            <a:off x="3297523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B32052C-89FD-0E4C-911C-DEF3DC0D3962}"/>
              </a:ext>
            </a:extLst>
          </p:cNvPr>
          <p:cNvSpPr/>
          <p:nvPr/>
        </p:nvSpPr>
        <p:spPr>
          <a:xfrm>
            <a:off x="2363829" y="3986739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D097A08-3864-8B4D-89BD-A507B91CFBC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127807" y="2768656"/>
            <a:ext cx="777196" cy="396989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9C7D358-0830-BB42-A337-0453EFA2F0A6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3238789" y="2768657"/>
            <a:ext cx="766802" cy="39698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6F9237F-443F-F242-AD3D-01C659D5F9ED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1655762" y="3568561"/>
            <a:ext cx="305151" cy="428773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044D74F-0910-B247-B0F4-0C683C0ED33C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3533546" y="3568560"/>
            <a:ext cx="305151" cy="4287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9B852DE-1D53-404B-93B1-3577A49E8F7D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2294700" y="3568561"/>
            <a:ext cx="305152" cy="41817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1A032072-0BB6-3B41-8BE1-E941F74AB97D}"/>
              </a:ext>
            </a:extLst>
          </p:cNvPr>
          <p:cNvSpPr/>
          <p:nvPr/>
        </p:nvSpPr>
        <p:spPr>
          <a:xfrm>
            <a:off x="4241613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48E202-7EFB-E44D-BE0A-6F695CDDBDDD}"/>
              </a:ext>
            </a:extLst>
          </p:cNvPr>
          <p:cNvSpPr txBox="1"/>
          <p:nvPr/>
        </p:nvSpPr>
        <p:spPr>
          <a:xfrm>
            <a:off x="5647352" y="3259631"/>
            <a:ext cx="262678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So we do the only sensible thing and swap the values!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A23A55E-7803-934B-A8A1-4DBF899236E1}"/>
              </a:ext>
            </a:extLst>
          </p:cNvPr>
          <p:cNvCxnSpPr>
            <a:cxnSpLocks/>
            <a:stCxn id="6" idx="5"/>
            <a:endCxn id="15" idx="0"/>
          </p:cNvCxnSpPr>
          <p:nvPr/>
        </p:nvCxnSpPr>
        <p:spPr>
          <a:xfrm>
            <a:off x="4172484" y="3568560"/>
            <a:ext cx="305152" cy="4287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CCD88C7-EB07-ED44-8A80-67B26DF35AAE}"/>
              </a:ext>
            </a:extLst>
          </p:cNvPr>
          <p:cNvSpPr txBox="1"/>
          <p:nvPr/>
        </p:nvSpPr>
        <p:spPr>
          <a:xfrm>
            <a:off x="4396567" y="3605879"/>
            <a:ext cx="79541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accent6">
                    <a:lumMod val="75000"/>
                  </a:schemeClr>
                </a:solidFill>
              </a:rPr>
              <a:t>3 &lt;= 8 </a:t>
            </a:r>
            <a:r>
              <a:rPr lang="en-US" sz="1350" dirty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</a:t>
            </a:r>
            <a:endParaRPr lang="en-US" sz="135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55EE35-631C-D94E-B0B9-0478FF84B163}"/>
              </a:ext>
            </a:extLst>
          </p:cNvPr>
          <p:cNvSpPr txBox="1"/>
          <p:nvPr/>
        </p:nvSpPr>
        <p:spPr>
          <a:xfrm>
            <a:off x="3489965" y="2553949"/>
            <a:ext cx="88357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accent6">
                    <a:lumMod val="75000"/>
                  </a:schemeClr>
                </a:solidFill>
              </a:rPr>
              <a:t>8 &lt;= 13 </a:t>
            </a:r>
            <a:r>
              <a:rPr lang="en-US" sz="1350" dirty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</a:t>
            </a:r>
            <a:endParaRPr lang="en-US" sz="135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165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FCC71-8B0E-554F-A70A-0B62BA7F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C511FE5-C428-7C47-8627-5E65F895C52E}"/>
              </a:ext>
            </a:extLst>
          </p:cNvPr>
          <p:cNvSpPr/>
          <p:nvPr/>
        </p:nvSpPr>
        <p:spPr>
          <a:xfrm>
            <a:off x="2835873" y="2365741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13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46FA4A2-BEEA-E845-91A7-BA696D7B36B8}"/>
              </a:ext>
            </a:extLst>
          </p:cNvPr>
          <p:cNvSpPr/>
          <p:nvPr/>
        </p:nvSpPr>
        <p:spPr>
          <a:xfrm>
            <a:off x="1891784" y="3165645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9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BD4E12F-CEA2-DC4B-BA87-CB37084D5F9C}"/>
              </a:ext>
            </a:extLst>
          </p:cNvPr>
          <p:cNvSpPr/>
          <p:nvPr/>
        </p:nvSpPr>
        <p:spPr>
          <a:xfrm>
            <a:off x="3769568" y="3165645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8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867177D-7BA7-D64B-83F0-4259A09B5C5B}"/>
              </a:ext>
            </a:extLst>
          </p:cNvPr>
          <p:cNvSpPr/>
          <p:nvPr/>
        </p:nvSpPr>
        <p:spPr>
          <a:xfrm>
            <a:off x="1419739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7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D7FACDC-9143-2842-A466-F974B57ACD05}"/>
              </a:ext>
            </a:extLst>
          </p:cNvPr>
          <p:cNvSpPr/>
          <p:nvPr/>
        </p:nvSpPr>
        <p:spPr>
          <a:xfrm>
            <a:off x="3297523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B32052C-89FD-0E4C-911C-DEF3DC0D3962}"/>
              </a:ext>
            </a:extLst>
          </p:cNvPr>
          <p:cNvSpPr/>
          <p:nvPr/>
        </p:nvSpPr>
        <p:spPr>
          <a:xfrm>
            <a:off x="2363829" y="3986739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D097A08-3864-8B4D-89BD-A507B91CFBC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127807" y="2768656"/>
            <a:ext cx="777196" cy="396989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9C7D358-0830-BB42-A337-0453EFA2F0A6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3238789" y="2768657"/>
            <a:ext cx="766802" cy="39698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6F9237F-443F-F242-AD3D-01C659D5F9ED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1655762" y="3568561"/>
            <a:ext cx="305151" cy="428773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044D74F-0910-B247-B0F4-0C683C0ED33C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3533546" y="3568560"/>
            <a:ext cx="305151" cy="4287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9B852DE-1D53-404B-93B1-3577A49E8F7D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2294700" y="3568561"/>
            <a:ext cx="305152" cy="41817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1A032072-0BB6-3B41-8BE1-E941F74AB97D}"/>
              </a:ext>
            </a:extLst>
          </p:cNvPr>
          <p:cNvSpPr/>
          <p:nvPr/>
        </p:nvSpPr>
        <p:spPr>
          <a:xfrm>
            <a:off x="4241613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48E202-7EFB-E44D-BE0A-6F695CDDBDDD}"/>
              </a:ext>
            </a:extLst>
          </p:cNvPr>
          <p:cNvSpPr txBox="1"/>
          <p:nvPr/>
        </p:nvSpPr>
        <p:spPr>
          <a:xfrm>
            <a:off x="5647352" y="3259631"/>
            <a:ext cx="262678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This strategy applies for more than one “step”, too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A23A55E-7803-934B-A8A1-4DBF899236E1}"/>
              </a:ext>
            </a:extLst>
          </p:cNvPr>
          <p:cNvCxnSpPr>
            <a:cxnSpLocks/>
            <a:stCxn id="6" idx="5"/>
            <a:endCxn id="15" idx="0"/>
          </p:cNvCxnSpPr>
          <p:nvPr/>
        </p:nvCxnSpPr>
        <p:spPr>
          <a:xfrm>
            <a:off x="4172484" y="3568560"/>
            <a:ext cx="305152" cy="4287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BC40700D-F8C8-EB42-BA58-D5D75AA290A6}"/>
              </a:ext>
            </a:extLst>
          </p:cNvPr>
          <p:cNvSpPr/>
          <p:nvPr/>
        </p:nvSpPr>
        <p:spPr>
          <a:xfrm>
            <a:off x="1183716" y="4829022"/>
            <a:ext cx="472045" cy="47204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819433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FCC71-8B0E-554F-A70A-0B62BA7F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C511FE5-C428-7C47-8627-5E65F895C52E}"/>
              </a:ext>
            </a:extLst>
          </p:cNvPr>
          <p:cNvSpPr/>
          <p:nvPr/>
        </p:nvSpPr>
        <p:spPr>
          <a:xfrm>
            <a:off x="2835873" y="2365741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13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46FA4A2-BEEA-E845-91A7-BA696D7B36B8}"/>
              </a:ext>
            </a:extLst>
          </p:cNvPr>
          <p:cNvSpPr/>
          <p:nvPr/>
        </p:nvSpPr>
        <p:spPr>
          <a:xfrm>
            <a:off x="1891784" y="3165645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9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BD4E12F-CEA2-DC4B-BA87-CB37084D5F9C}"/>
              </a:ext>
            </a:extLst>
          </p:cNvPr>
          <p:cNvSpPr/>
          <p:nvPr/>
        </p:nvSpPr>
        <p:spPr>
          <a:xfrm>
            <a:off x="3769568" y="3165645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8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867177D-7BA7-D64B-83F0-4259A09B5C5B}"/>
              </a:ext>
            </a:extLst>
          </p:cNvPr>
          <p:cNvSpPr/>
          <p:nvPr/>
        </p:nvSpPr>
        <p:spPr>
          <a:xfrm>
            <a:off x="1419739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7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D7FACDC-9143-2842-A466-F974B57ACD05}"/>
              </a:ext>
            </a:extLst>
          </p:cNvPr>
          <p:cNvSpPr/>
          <p:nvPr/>
        </p:nvSpPr>
        <p:spPr>
          <a:xfrm>
            <a:off x="3297523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B32052C-89FD-0E4C-911C-DEF3DC0D3962}"/>
              </a:ext>
            </a:extLst>
          </p:cNvPr>
          <p:cNvSpPr/>
          <p:nvPr/>
        </p:nvSpPr>
        <p:spPr>
          <a:xfrm>
            <a:off x="2363829" y="3986739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D097A08-3864-8B4D-89BD-A507B91CFBC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127807" y="2768656"/>
            <a:ext cx="777196" cy="396989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9C7D358-0830-BB42-A337-0453EFA2F0A6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3238789" y="2768657"/>
            <a:ext cx="766802" cy="39698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6F9237F-443F-F242-AD3D-01C659D5F9ED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1655762" y="3568561"/>
            <a:ext cx="305151" cy="428773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044D74F-0910-B247-B0F4-0C683C0ED33C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3533546" y="3568560"/>
            <a:ext cx="305151" cy="4287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9B852DE-1D53-404B-93B1-3577A49E8F7D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2294700" y="3568561"/>
            <a:ext cx="305152" cy="41817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1A032072-0BB6-3B41-8BE1-E941F74AB97D}"/>
              </a:ext>
            </a:extLst>
          </p:cNvPr>
          <p:cNvSpPr/>
          <p:nvPr/>
        </p:nvSpPr>
        <p:spPr>
          <a:xfrm>
            <a:off x="4241613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48E202-7EFB-E44D-BE0A-6F695CDDBDDD}"/>
              </a:ext>
            </a:extLst>
          </p:cNvPr>
          <p:cNvSpPr txBox="1"/>
          <p:nvPr/>
        </p:nvSpPr>
        <p:spPr>
          <a:xfrm>
            <a:off x="5647352" y="3259630"/>
            <a:ext cx="262678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solidFill>
                  <a:srgbClr val="C00000"/>
                </a:solidFill>
              </a:rPr>
              <a:t>18 &lt;= 7 </a:t>
            </a:r>
            <a:r>
              <a:rPr lang="en-US" sz="1350" dirty="0">
                <a:solidFill>
                  <a:srgbClr val="C00000"/>
                </a:solidFill>
                <a:sym typeface="Wingdings" pitchFamily="2" charset="2"/>
              </a:rPr>
              <a:t></a:t>
            </a:r>
            <a:endParaRPr lang="en-US" sz="1350" dirty="0">
              <a:solidFill>
                <a:srgbClr val="C00000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A23A55E-7803-934B-A8A1-4DBF899236E1}"/>
              </a:ext>
            </a:extLst>
          </p:cNvPr>
          <p:cNvCxnSpPr>
            <a:cxnSpLocks/>
            <a:stCxn id="6" idx="5"/>
            <a:endCxn id="15" idx="0"/>
          </p:cNvCxnSpPr>
          <p:nvPr/>
        </p:nvCxnSpPr>
        <p:spPr>
          <a:xfrm>
            <a:off x="4172484" y="3568560"/>
            <a:ext cx="305152" cy="4287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BC40700D-F8C8-EB42-BA58-D5D75AA290A6}"/>
              </a:ext>
            </a:extLst>
          </p:cNvPr>
          <p:cNvSpPr/>
          <p:nvPr/>
        </p:nvSpPr>
        <p:spPr>
          <a:xfrm>
            <a:off x="1183716" y="4829022"/>
            <a:ext cx="472045" cy="47204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18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D6BA81A-B762-B242-970D-E9014C8AA913}"/>
              </a:ext>
            </a:extLst>
          </p:cNvPr>
          <p:cNvCxnSpPr>
            <a:cxnSpLocks/>
            <a:stCxn id="7" idx="3"/>
            <a:endCxn id="18" idx="0"/>
          </p:cNvCxnSpPr>
          <p:nvPr/>
        </p:nvCxnSpPr>
        <p:spPr>
          <a:xfrm flipH="1">
            <a:off x="1419739" y="4400250"/>
            <a:ext cx="69129" cy="428773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78142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FCC71-8B0E-554F-A70A-0B62BA7F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C511FE5-C428-7C47-8627-5E65F895C52E}"/>
              </a:ext>
            </a:extLst>
          </p:cNvPr>
          <p:cNvSpPr/>
          <p:nvPr/>
        </p:nvSpPr>
        <p:spPr>
          <a:xfrm>
            <a:off x="2835873" y="2365741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13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46FA4A2-BEEA-E845-91A7-BA696D7B36B8}"/>
              </a:ext>
            </a:extLst>
          </p:cNvPr>
          <p:cNvSpPr/>
          <p:nvPr/>
        </p:nvSpPr>
        <p:spPr>
          <a:xfrm>
            <a:off x="1891784" y="3165645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9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BD4E12F-CEA2-DC4B-BA87-CB37084D5F9C}"/>
              </a:ext>
            </a:extLst>
          </p:cNvPr>
          <p:cNvSpPr/>
          <p:nvPr/>
        </p:nvSpPr>
        <p:spPr>
          <a:xfrm>
            <a:off x="3769568" y="3165645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8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867177D-7BA7-D64B-83F0-4259A09B5C5B}"/>
              </a:ext>
            </a:extLst>
          </p:cNvPr>
          <p:cNvSpPr/>
          <p:nvPr/>
        </p:nvSpPr>
        <p:spPr>
          <a:xfrm>
            <a:off x="1419739" y="3997334"/>
            <a:ext cx="472045" cy="47204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18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D7FACDC-9143-2842-A466-F974B57ACD05}"/>
              </a:ext>
            </a:extLst>
          </p:cNvPr>
          <p:cNvSpPr/>
          <p:nvPr/>
        </p:nvSpPr>
        <p:spPr>
          <a:xfrm>
            <a:off x="3297523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B32052C-89FD-0E4C-911C-DEF3DC0D3962}"/>
              </a:ext>
            </a:extLst>
          </p:cNvPr>
          <p:cNvSpPr/>
          <p:nvPr/>
        </p:nvSpPr>
        <p:spPr>
          <a:xfrm>
            <a:off x="2363829" y="3986739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D097A08-3864-8B4D-89BD-A507B91CFBC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127807" y="2768656"/>
            <a:ext cx="777196" cy="396989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9C7D358-0830-BB42-A337-0453EFA2F0A6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3238789" y="2768657"/>
            <a:ext cx="766802" cy="39698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6F9237F-443F-F242-AD3D-01C659D5F9ED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1655762" y="3568561"/>
            <a:ext cx="305151" cy="428773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044D74F-0910-B247-B0F4-0C683C0ED33C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3533546" y="3568560"/>
            <a:ext cx="305151" cy="4287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9B852DE-1D53-404B-93B1-3577A49E8F7D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2294700" y="3568561"/>
            <a:ext cx="305152" cy="41817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1A032072-0BB6-3B41-8BE1-E941F74AB97D}"/>
              </a:ext>
            </a:extLst>
          </p:cNvPr>
          <p:cNvSpPr/>
          <p:nvPr/>
        </p:nvSpPr>
        <p:spPr>
          <a:xfrm>
            <a:off x="4241613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48E202-7EFB-E44D-BE0A-6F695CDDBDDD}"/>
              </a:ext>
            </a:extLst>
          </p:cNvPr>
          <p:cNvSpPr txBox="1"/>
          <p:nvPr/>
        </p:nvSpPr>
        <p:spPr>
          <a:xfrm>
            <a:off x="5647352" y="3259630"/>
            <a:ext cx="262678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solidFill>
                  <a:srgbClr val="C00000"/>
                </a:solidFill>
              </a:rPr>
              <a:t>18 &lt;= 9 </a:t>
            </a:r>
            <a:r>
              <a:rPr lang="en-US" sz="1350" dirty="0">
                <a:solidFill>
                  <a:srgbClr val="C00000"/>
                </a:solidFill>
                <a:sym typeface="Wingdings" pitchFamily="2" charset="2"/>
              </a:rPr>
              <a:t></a:t>
            </a:r>
            <a:endParaRPr lang="en-US" sz="1350" dirty="0">
              <a:solidFill>
                <a:srgbClr val="C00000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A23A55E-7803-934B-A8A1-4DBF899236E1}"/>
              </a:ext>
            </a:extLst>
          </p:cNvPr>
          <p:cNvCxnSpPr>
            <a:cxnSpLocks/>
            <a:stCxn id="6" idx="5"/>
            <a:endCxn id="15" idx="0"/>
          </p:cNvCxnSpPr>
          <p:nvPr/>
        </p:nvCxnSpPr>
        <p:spPr>
          <a:xfrm>
            <a:off x="4172484" y="3568560"/>
            <a:ext cx="305152" cy="4287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BC40700D-F8C8-EB42-BA58-D5D75AA290A6}"/>
              </a:ext>
            </a:extLst>
          </p:cNvPr>
          <p:cNvSpPr/>
          <p:nvPr/>
        </p:nvSpPr>
        <p:spPr>
          <a:xfrm>
            <a:off x="1183716" y="4829022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7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D6BA81A-B762-B242-970D-E9014C8AA913}"/>
              </a:ext>
            </a:extLst>
          </p:cNvPr>
          <p:cNvCxnSpPr>
            <a:cxnSpLocks/>
            <a:stCxn id="7" idx="3"/>
            <a:endCxn id="18" idx="0"/>
          </p:cNvCxnSpPr>
          <p:nvPr/>
        </p:nvCxnSpPr>
        <p:spPr>
          <a:xfrm flipH="1">
            <a:off x="1419739" y="4400250"/>
            <a:ext cx="69129" cy="428773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034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FCC71-8B0E-554F-A70A-0B62BA7F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C511FE5-C428-7C47-8627-5E65F895C52E}"/>
              </a:ext>
            </a:extLst>
          </p:cNvPr>
          <p:cNvSpPr/>
          <p:nvPr/>
        </p:nvSpPr>
        <p:spPr>
          <a:xfrm>
            <a:off x="2835873" y="2365741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13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46FA4A2-BEEA-E845-91A7-BA696D7B36B8}"/>
              </a:ext>
            </a:extLst>
          </p:cNvPr>
          <p:cNvSpPr/>
          <p:nvPr/>
        </p:nvSpPr>
        <p:spPr>
          <a:xfrm>
            <a:off x="1891784" y="3165645"/>
            <a:ext cx="472045" cy="47204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18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BD4E12F-CEA2-DC4B-BA87-CB37084D5F9C}"/>
              </a:ext>
            </a:extLst>
          </p:cNvPr>
          <p:cNvSpPr/>
          <p:nvPr/>
        </p:nvSpPr>
        <p:spPr>
          <a:xfrm>
            <a:off x="3769568" y="3165645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8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867177D-7BA7-D64B-83F0-4259A09B5C5B}"/>
              </a:ext>
            </a:extLst>
          </p:cNvPr>
          <p:cNvSpPr/>
          <p:nvPr/>
        </p:nvSpPr>
        <p:spPr>
          <a:xfrm>
            <a:off x="1419739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9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D7FACDC-9143-2842-A466-F974B57ACD05}"/>
              </a:ext>
            </a:extLst>
          </p:cNvPr>
          <p:cNvSpPr/>
          <p:nvPr/>
        </p:nvSpPr>
        <p:spPr>
          <a:xfrm>
            <a:off x="3297523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B32052C-89FD-0E4C-911C-DEF3DC0D3962}"/>
              </a:ext>
            </a:extLst>
          </p:cNvPr>
          <p:cNvSpPr/>
          <p:nvPr/>
        </p:nvSpPr>
        <p:spPr>
          <a:xfrm>
            <a:off x="2363829" y="3986739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D097A08-3864-8B4D-89BD-A507B91CFBC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127807" y="2768656"/>
            <a:ext cx="777196" cy="396989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9C7D358-0830-BB42-A337-0453EFA2F0A6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3238789" y="2768657"/>
            <a:ext cx="766802" cy="39698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6F9237F-443F-F242-AD3D-01C659D5F9ED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1655762" y="3568561"/>
            <a:ext cx="305151" cy="428773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044D74F-0910-B247-B0F4-0C683C0ED33C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3533546" y="3568560"/>
            <a:ext cx="305151" cy="4287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9B852DE-1D53-404B-93B1-3577A49E8F7D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2294700" y="3568561"/>
            <a:ext cx="305152" cy="41817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1A032072-0BB6-3B41-8BE1-E941F74AB97D}"/>
              </a:ext>
            </a:extLst>
          </p:cNvPr>
          <p:cNvSpPr/>
          <p:nvPr/>
        </p:nvSpPr>
        <p:spPr>
          <a:xfrm>
            <a:off x="4241613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48E202-7EFB-E44D-BE0A-6F695CDDBDDD}"/>
              </a:ext>
            </a:extLst>
          </p:cNvPr>
          <p:cNvSpPr txBox="1"/>
          <p:nvPr/>
        </p:nvSpPr>
        <p:spPr>
          <a:xfrm>
            <a:off x="5647352" y="3259630"/>
            <a:ext cx="262678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solidFill>
                  <a:srgbClr val="C00000"/>
                </a:solidFill>
              </a:rPr>
              <a:t>18 &lt;= 13 </a:t>
            </a:r>
            <a:r>
              <a:rPr lang="en-US" sz="1350" dirty="0">
                <a:solidFill>
                  <a:srgbClr val="C00000"/>
                </a:solidFill>
                <a:sym typeface="Wingdings" pitchFamily="2" charset="2"/>
              </a:rPr>
              <a:t></a:t>
            </a:r>
            <a:endParaRPr lang="en-US" sz="1350" dirty="0">
              <a:solidFill>
                <a:srgbClr val="C00000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A23A55E-7803-934B-A8A1-4DBF899236E1}"/>
              </a:ext>
            </a:extLst>
          </p:cNvPr>
          <p:cNvCxnSpPr>
            <a:cxnSpLocks/>
            <a:stCxn id="6" idx="5"/>
            <a:endCxn id="15" idx="0"/>
          </p:cNvCxnSpPr>
          <p:nvPr/>
        </p:nvCxnSpPr>
        <p:spPr>
          <a:xfrm>
            <a:off x="4172484" y="3568560"/>
            <a:ext cx="305152" cy="4287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BC40700D-F8C8-EB42-BA58-D5D75AA290A6}"/>
              </a:ext>
            </a:extLst>
          </p:cNvPr>
          <p:cNvSpPr/>
          <p:nvPr/>
        </p:nvSpPr>
        <p:spPr>
          <a:xfrm>
            <a:off x="1183716" y="4829022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7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D6BA81A-B762-B242-970D-E9014C8AA913}"/>
              </a:ext>
            </a:extLst>
          </p:cNvPr>
          <p:cNvCxnSpPr>
            <a:cxnSpLocks/>
            <a:stCxn id="7" idx="3"/>
            <a:endCxn id="18" idx="0"/>
          </p:cNvCxnSpPr>
          <p:nvPr/>
        </p:nvCxnSpPr>
        <p:spPr>
          <a:xfrm flipH="1">
            <a:off x="1419739" y="4400250"/>
            <a:ext cx="69129" cy="428773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8992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FCC71-8B0E-554F-A70A-0B62BA7F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C511FE5-C428-7C47-8627-5E65F895C52E}"/>
              </a:ext>
            </a:extLst>
          </p:cNvPr>
          <p:cNvSpPr/>
          <p:nvPr/>
        </p:nvSpPr>
        <p:spPr>
          <a:xfrm>
            <a:off x="2835873" y="2365741"/>
            <a:ext cx="472045" cy="47204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18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46FA4A2-BEEA-E845-91A7-BA696D7B36B8}"/>
              </a:ext>
            </a:extLst>
          </p:cNvPr>
          <p:cNvSpPr/>
          <p:nvPr/>
        </p:nvSpPr>
        <p:spPr>
          <a:xfrm>
            <a:off x="1891784" y="3165645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13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BD4E12F-CEA2-DC4B-BA87-CB37084D5F9C}"/>
              </a:ext>
            </a:extLst>
          </p:cNvPr>
          <p:cNvSpPr/>
          <p:nvPr/>
        </p:nvSpPr>
        <p:spPr>
          <a:xfrm>
            <a:off x="3769568" y="3165645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8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867177D-7BA7-D64B-83F0-4259A09B5C5B}"/>
              </a:ext>
            </a:extLst>
          </p:cNvPr>
          <p:cNvSpPr/>
          <p:nvPr/>
        </p:nvSpPr>
        <p:spPr>
          <a:xfrm>
            <a:off x="1419739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9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D7FACDC-9143-2842-A466-F974B57ACD05}"/>
              </a:ext>
            </a:extLst>
          </p:cNvPr>
          <p:cNvSpPr/>
          <p:nvPr/>
        </p:nvSpPr>
        <p:spPr>
          <a:xfrm>
            <a:off x="3297523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B32052C-89FD-0E4C-911C-DEF3DC0D3962}"/>
              </a:ext>
            </a:extLst>
          </p:cNvPr>
          <p:cNvSpPr/>
          <p:nvPr/>
        </p:nvSpPr>
        <p:spPr>
          <a:xfrm>
            <a:off x="2363829" y="3986739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D097A08-3864-8B4D-89BD-A507B91CFBC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127807" y="2768656"/>
            <a:ext cx="777196" cy="396989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9C7D358-0830-BB42-A337-0453EFA2F0A6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3238789" y="2768657"/>
            <a:ext cx="766802" cy="39698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6F9237F-443F-F242-AD3D-01C659D5F9ED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1655762" y="3568561"/>
            <a:ext cx="305151" cy="428773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044D74F-0910-B247-B0F4-0C683C0ED33C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3533546" y="3568560"/>
            <a:ext cx="305151" cy="4287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9B852DE-1D53-404B-93B1-3577A49E8F7D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2294700" y="3568561"/>
            <a:ext cx="305152" cy="41817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1A032072-0BB6-3B41-8BE1-E941F74AB97D}"/>
              </a:ext>
            </a:extLst>
          </p:cNvPr>
          <p:cNvSpPr/>
          <p:nvPr/>
        </p:nvSpPr>
        <p:spPr>
          <a:xfrm>
            <a:off x="4241613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48E202-7EFB-E44D-BE0A-6F695CDDBDDD}"/>
              </a:ext>
            </a:extLst>
          </p:cNvPr>
          <p:cNvSpPr txBox="1"/>
          <p:nvPr/>
        </p:nvSpPr>
        <p:spPr>
          <a:xfrm>
            <a:off x="5647352" y="3259630"/>
            <a:ext cx="262678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solidFill>
                  <a:schemeClr val="accent6">
                    <a:lumMod val="75000"/>
                  </a:schemeClr>
                </a:solidFill>
              </a:rPr>
              <a:t>13 &lt;= 18 </a:t>
            </a:r>
            <a:r>
              <a:rPr lang="en-US" sz="1350" dirty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</a:t>
            </a:r>
            <a:endParaRPr lang="en-US" sz="135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A23A55E-7803-934B-A8A1-4DBF899236E1}"/>
              </a:ext>
            </a:extLst>
          </p:cNvPr>
          <p:cNvCxnSpPr>
            <a:cxnSpLocks/>
            <a:stCxn id="6" idx="5"/>
            <a:endCxn id="15" idx="0"/>
          </p:cNvCxnSpPr>
          <p:nvPr/>
        </p:nvCxnSpPr>
        <p:spPr>
          <a:xfrm>
            <a:off x="4172484" y="3568560"/>
            <a:ext cx="305152" cy="4287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BC40700D-F8C8-EB42-BA58-D5D75AA290A6}"/>
              </a:ext>
            </a:extLst>
          </p:cNvPr>
          <p:cNvSpPr/>
          <p:nvPr/>
        </p:nvSpPr>
        <p:spPr>
          <a:xfrm>
            <a:off x="1183716" y="4829022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7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D6BA81A-B762-B242-970D-E9014C8AA913}"/>
              </a:ext>
            </a:extLst>
          </p:cNvPr>
          <p:cNvCxnSpPr>
            <a:cxnSpLocks/>
            <a:stCxn id="7" idx="3"/>
            <a:endCxn id="18" idx="0"/>
          </p:cNvCxnSpPr>
          <p:nvPr/>
        </p:nvCxnSpPr>
        <p:spPr>
          <a:xfrm flipH="1">
            <a:off x="1419739" y="4400250"/>
            <a:ext cx="69129" cy="428773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59652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FCC71-8B0E-554F-A70A-0B62BA7F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– Done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C511FE5-C428-7C47-8627-5E65F895C52E}"/>
              </a:ext>
            </a:extLst>
          </p:cNvPr>
          <p:cNvSpPr/>
          <p:nvPr/>
        </p:nvSpPr>
        <p:spPr>
          <a:xfrm>
            <a:off x="2835873" y="2365741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18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46FA4A2-BEEA-E845-91A7-BA696D7B36B8}"/>
              </a:ext>
            </a:extLst>
          </p:cNvPr>
          <p:cNvSpPr/>
          <p:nvPr/>
        </p:nvSpPr>
        <p:spPr>
          <a:xfrm>
            <a:off x="1891784" y="3165645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13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BD4E12F-CEA2-DC4B-BA87-CB37084D5F9C}"/>
              </a:ext>
            </a:extLst>
          </p:cNvPr>
          <p:cNvSpPr/>
          <p:nvPr/>
        </p:nvSpPr>
        <p:spPr>
          <a:xfrm>
            <a:off x="3769568" y="3165645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8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867177D-7BA7-D64B-83F0-4259A09B5C5B}"/>
              </a:ext>
            </a:extLst>
          </p:cNvPr>
          <p:cNvSpPr/>
          <p:nvPr/>
        </p:nvSpPr>
        <p:spPr>
          <a:xfrm>
            <a:off x="1419739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9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D7FACDC-9143-2842-A466-F974B57ACD05}"/>
              </a:ext>
            </a:extLst>
          </p:cNvPr>
          <p:cNvSpPr/>
          <p:nvPr/>
        </p:nvSpPr>
        <p:spPr>
          <a:xfrm>
            <a:off x="3297523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B32052C-89FD-0E4C-911C-DEF3DC0D3962}"/>
              </a:ext>
            </a:extLst>
          </p:cNvPr>
          <p:cNvSpPr/>
          <p:nvPr/>
        </p:nvSpPr>
        <p:spPr>
          <a:xfrm>
            <a:off x="2363829" y="3986739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D097A08-3864-8B4D-89BD-A507B91CFBC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127807" y="2768656"/>
            <a:ext cx="777196" cy="396989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9C7D358-0830-BB42-A337-0453EFA2F0A6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3238789" y="2768657"/>
            <a:ext cx="766802" cy="39698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6F9237F-443F-F242-AD3D-01C659D5F9ED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1655762" y="3568561"/>
            <a:ext cx="305151" cy="428773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044D74F-0910-B247-B0F4-0C683C0ED33C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3533546" y="3568560"/>
            <a:ext cx="305151" cy="4287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9B852DE-1D53-404B-93B1-3577A49E8F7D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2294700" y="3568561"/>
            <a:ext cx="305152" cy="41817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1A032072-0BB6-3B41-8BE1-E941F74AB97D}"/>
              </a:ext>
            </a:extLst>
          </p:cNvPr>
          <p:cNvSpPr/>
          <p:nvPr/>
        </p:nvSpPr>
        <p:spPr>
          <a:xfrm>
            <a:off x="4241613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3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A23A55E-7803-934B-A8A1-4DBF899236E1}"/>
              </a:ext>
            </a:extLst>
          </p:cNvPr>
          <p:cNvCxnSpPr>
            <a:cxnSpLocks/>
            <a:stCxn id="6" idx="5"/>
            <a:endCxn id="15" idx="0"/>
          </p:cNvCxnSpPr>
          <p:nvPr/>
        </p:nvCxnSpPr>
        <p:spPr>
          <a:xfrm>
            <a:off x="4172484" y="3568560"/>
            <a:ext cx="305152" cy="4287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BC40700D-F8C8-EB42-BA58-D5D75AA290A6}"/>
              </a:ext>
            </a:extLst>
          </p:cNvPr>
          <p:cNvSpPr/>
          <p:nvPr/>
        </p:nvSpPr>
        <p:spPr>
          <a:xfrm>
            <a:off x="1183716" y="4829022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7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D6BA81A-B762-B242-970D-E9014C8AA913}"/>
              </a:ext>
            </a:extLst>
          </p:cNvPr>
          <p:cNvCxnSpPr>
            <a:cxnSpLocks/>
            <a:stCxn id="7" idx="3"/>
            <a:endCxn id="18" idx="0"/>
          </p:cNvCxnSpPr>
          <p:nvPr/>
        </p:nvCxnSpPr>
        <p:spPr>
          <a:xfrm flipH="1">
            <a:off x="1419739" y="4400250"/>
            <a:ext cx="69129" cy="428773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AAD1006-B812-D54E-B14E-DBD446506DC9}"/>
              </a:ext>
            </a:extLst>
          </p:cNvPr>
          <p:cNvSpPr txBox="1"/>
          <p:nvPr/>
        </p:nvSpPr>
        <p:spPr>
          <a:xfrm>
            <a:off x="5511630" y="3234770"/>
            <a:ext cx="351064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The “13” node “bubbled up” from the bottom to its final position</a:t>
            </a:r>
          </a:p>
          <a:p>
            <a:endParaRPr lang="en-US" sz="1350" dirty="0"/>
          </a:p>
          <a:p>
            <a:r>
              <a:rPr lang="en-US" sz="1350" dirty="0"/>
              <a:t>This operation is known as upheap()</a:t>
            </a:r>
          </a:p>
          <a:p>
            <a:endParaRPr lang="en-US" sz="1350" dirty="0"/>
          </a:p>
          <a:p>
            <a:r>
              <a:rPr lang="en-US" sz="1350" dirty="0">
                <a:latin typeface="Consolas" panose="020B0609020204030204" pitchFamily="49" charset="0"/>
                <a:cs typeface="Consolas" panose="020B0609020204030204" pitchFamily="49" charset="0"/>
              </a:rPr>
              <a:t>while </a:t>
            </a:r>
            <a:r>
              <a:rPr lang="en-US" sz="1350" dirty="0" err="1">
                <a:latin typeface="Consolas" panose="020B0609020204030204" pitchFamily="49" charset="0"/>
                <a:cs typeface="Consolas" panose="020B0609020204030204" pitchFamily="49" charset="0"/>
              </a:rPr>
              <a:t>n.data</a:t>
            </a:r>
            <a:r>
              <a:rPr lang="en-US" sz="1350" dirty="0">
                <a:latin typeface="Consolas" panose="020B0609020204030204" pitchFamily="49" charset="0"/>
                <a:cs typeface="Consolas" panose="020B0609020204030204" pitchFamily="49" charset="0"/>
              </a:rPr>
              <a:t> &gt; parent(n).data:</a:t>
            </a:r>
          </a:p>
          <a:p>
            <a:r>
              <a:rPr lang="en-US" sz="1350" dirty="0">
                <a:latin typeface="Consolas" panose="020B0609020204030204" pitchFamily="49" charset="0"/>
                <a:cs typeface="Consolas" panose="020B0609020204030204" pitchFamily="49" charset="0"/>
              </a:rPr>
              <a:t>  swap(</a:t>
            </a:r>
            <a:r>
              <a:rPr lang="en-US" sz="1350" dirty="0" err="1">
                <a:latin typeface="Consolas" panose="020B0609020204030204" pitchFamily="49" charset="0"/>
                <a:cs typeface="Consolas" panose="020B0609020204030204" pitchFamily="49" charset="0"/>
              </a:rPr>
              <a:t>n.data</a:t>
            </a:r>
            <a:r>
              <a:rPr lang="en-US" sz="1350" dirty="0">
                <a:latin typeface="Consolas" panose="020B0609020204030204" pitchFamily="49" charset="0"/>
                <a:cs typeface="Consolas" panose="020B0609020204030204" pitchFamily="49" charset="0"/>
              </a:rPr>
              <a:t>, parent(n).data)</a:t>
            </a:r>
          </a:p>
          <a:p>
            <a:r>
              <a:rPr lang="en-US" sz="1350" dirty="0">
                <a:latin typeface="Consolas" panose="020B0609020204030204" pitchFamily="49" charset="0"/>
                <a:cs typeface="Consolas" panose="020B0609020204030204" pitchFamily="49" charset="0"/>
              </a:rPr>
              <a:t>  n = parent(n)</a:t>
            </a:r>
          </a:p>
          <a:p>
            <a:r>
              <a:rPr lang="en-US" sz="1350" dirty="0">
                <a:latin typeface="Consolas" panose="020B0609020204030204" pitchFamily="49" charset="0"/>
                <a:cs typeface="Consolas" panose="020B0609020204030204" pitchFamily="49" charset="0"/>
              </a:rPr>
              <a:t>  if n == null:</a:t>
            </a:r>
          </a:p>
          <a:p>
            <a:r>
              <a:rPr lang="en-US" sz="1350" dirty="0">
                <a:latin typeface="Consolas" panose="020B0609020204030204" pitchFamily="49" charset="0"/>
                <a:cs typeface="Consolas" panose="020B0609020204030204" pitchFamily="49" charset="0"/>
              </a:rPr>
              <a:t>    break</a:t>
            </a:r>
          </a:p>
        </p:txBody>
      </p:sp>
    </p:spTree>
    <p:extLst>
      <p:ext uri="{BB962C8B-B14F-4D97-AF65-F5344CB8AC3E}">
        <p14:creationId xmlns:p14="http://schemas.microsoft.com/office/powerpoint/2010/main" val="18243095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FCC71-8B0E-554F-A70A-0B62BA7F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Removal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C511FE5-C428-7C47-8627-5E65F895C52E}"/>
              </a:ext>
            </a:extLst>
          </p:cNvPr>
          <p:cNvSpPr/>
          <p:nvPr/>
        </p:nvSpPr>
        <p:spPr>
          <a:xfrm>
            <a:off x="2835873" y="2365741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18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46FA4A2-BEEA-E845-91A7-BA696D7B36B8}"/>
              </a:ext>
            </a:extLst>
          </p:cNvPr>
          <p:cNvSpPr/>
          <p:nvPr/>
        </p:nvSpPr>
        <p:spPr>
          <a:xfrm>
            <a:off x="1891784" y="3165645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13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BD4E12F-CEA2-DC4B-BA87-CB37084D5F9C}"/>
              </a:ext>
            </a:extLst>
          </p:cNvPr>
          <p:cNvSpPr/>
          <p:nvPr/>
        </p:nvSpPr>
        <p:spPr>
          <a:xfrm>
            <a:off x="3769568" y="3165645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8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867177D-7BA7-D64B-83F0-4259A09B5C5B}"/>
              </a:ext>
            </a:extLst>
          </p:cNvPr>
          <p:cNvSpPr/>
          <p:nvPr/>
        </p:nvSpPr>
        <p:spPr>
          <a:xfrm>
            <a:off x="1419739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9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D7FACDC-9143-2842-A466-F974B57ACD05}"/>
              </a:ext>
            </a:extLst>
          </p:cNvPr>
          <p:cNvSpPr/>
          <p:nvPr/>
        </p:nvSpPr>
        <p:spPr>
          <a:xfrm>
            <a:off x="3297523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B32052C-89FD-0E4C-911C-DEF3DC0D3962}"/>
              </a:ext>
            </a:extLst>
          </p:cNvPr>
          <p:cNvSpPr/>
          <p:nvPr/>
        </p:nvSpPr>
        <p:spPr>
          <a:xfrm>
            <a:off x="2363829" y="3986739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D097A08-3864-8B4D-89BD-A507B91CFBC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127807" y="2768656"/>
            <a:ext cx="777196" cy="396989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9C7D358-0830-BB42-A337-0453EFA2F0A6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3238789" y="2768657"/>
            <a:ext cx="766802" cy="39698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6F9237F-443F-F242-AD3D-01C659D5F9ED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1655762" y="3568561"/>
            <a:ext cx="305151" cy="428773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044D74F-0910-B247-B0F4-0C683C0ED33C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3533546" y="3568560"/>
            <a:ext cx="305151" cy="4287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9B852DE-1D53-404B-93B1-3577A49E8F7D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2294700" y="3568561"/>
            <a:ext cx="305152" cy="41817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1A032072-0BB6-3B41-8BE1-E941F74AB97D}"/>
              </a:ext>
            </a:extLst>
          </p:cNvPr>
          <p:cNvSpPr/>
          <p:nvPr/>
        </p:nvSpPr>
        <p:spPr>
          <a:xfrm>
            <a:off x="4241613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3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A23A55E-7803-934B-A8A1-4DBF899236E1}"/>
              </a:ext>
            </a:extLst>
          </p:cNvPr>
          <p:cNvCxnSpPr>
            <a:cxnSpLocks/>
            <a:stCxn id="6" idx="5"/>
            <a:endCxn id="15" idx="0"/>
          </p:cNvCxnSpPr>
          <p:nvPr/>
        </p:nvCxnSpPr>
        <p:spPr>
          <a:xfrm>
            <a:off x="4172484" y="3568560"/>
            <a:ext cx="305152" cy="4287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BC40700D-F8C8-EB42-BA58-D5D75AA290A6}"/>
              </a:ext>
            </a:extLst>
          </p:cNvPr>
          <p:cNvSpPr/>
          <p:nvPr/>
        </p:nvSpPr>
        <p:spPr>
          <a:xfrm>
            <a:off x="1183716" y="4829022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7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D6BA81A-B762-B242-970D-E9014C8AA913}"/>
              </a:ext>
            </a:extLst>
          </p:cNvPr>
          <p:cNvCxnSpPr>
            <a:cxnSpLocks/>
            <a:stCxn id="7" idx="3"/>
            <a:endCxn id="18" idx="0"/>
          </p:cNvCxnSpPr>
          <p:nvPr/>
        </p:nvCxnSpPr>
        <p:spPr>
          <a:xfrm flipH="1">
            <a:off x="1419739" y="4400250"/>
            <a:ext cx="69129" cy="428773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C9E194E-5DB4-E845-B111-0B077833645F}"/>
              </a:ext>
            </a:extLst>
          </p:cNvPr>
          <p:cNvSpPr txBox="1"/>
          <p:nvPr/>
        </p:nvSpPr>
        <p:spPr>
          <a:xfrm>
            <a:off x="5041076" y="2819396"/>
            <a:ext cx="3262624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We can only remove from the top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We need to maintain the shape property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We need to maintain ordering property</a:t>
            </a:r>
          </a:p>
        </p:txBody>
      </p:sp>
    </p:spTree>
    <p:extLst>
      <p:ext uri="{BB962C8B-B14F-4D97-AF65-F5344CB8AC3E}">
        <p14:creationId xmlns:p14="http://schemas.microsoft.com/office/powerpoint/2010/main" val="798293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FCC71-8B0E-554F-A70A-0B62BA7F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Removal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C511FE5-C428-7C47-8627-5E65F895C52E}"/>
              </a:ext>
            </a:extLst>
          </p:cNvPr>
          <p:cNvSpPr/>
          <p:nvPr/>
        </p:nvSpPr>
        <p:spPr>
          <a:xfrm>
            <a:off x="2835873" y="2365741"/>
            <a:ext cx="472045" cy="47204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7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46FA4A2-BEEA-E845-91A7-BA696D7B36B8}"/>
              </a:ext>
            </a:extLst>
          </p:cNvPr>
          <p:cNvSpPr/>
          <p:nvPr/>
        </p:nvSpPr>
        <p:spPr>
          <a:xfrm>
            <a:off x="1891784" y="3165645"/>
            <a:ext cx="472045" cy="47204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13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BD4E12F-CEA2-DC4B-BA87-CB37084D5F9C}"/>
              </a:ext>
            </a:extLst>
          </p:cNvPr>
          <p:cNvSpPr/>
          <p:nvPr/>
        </p:nvSpPr>
        <p:spPr>
          <a:xfrm>
            <a:off x="3769568" y="3165645"/>
            <a:ext cx="472045" cy="47204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8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867177D-7BA7-D64B-83F0-4259A09B5C5B}"/>
              </a:ext>
            </a:extLst>
          </p:cNvPr>
          <p:cNvSpPr/>
          <p:nvPr/>
        </p:nvSpPr>
        <p:spPr>
          <a:xfrm>
            <a:off x="1419739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9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D7FACDC-9143-2842-A466-F974B57ACD05}"/>
              </a:ext>
            </a:extLst>
          </p:cNvPr>
          <p:cNvSpPr/>
          <p:nvPr/>
        </p:nvSpPr>
        <p:spPr>
          <a:xfrm>
            <a:off x="3297523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B32052C-89FD-0E4C-911C-DEF3DC0D3962}"/>
              </a:ext>
            </a:extLst>
          </p:cNvPr>
          <p:cNvSpPr/>
          <p:nvPr/>
        </p:nvSpPr>
        <p:spPr>
          <a:xfrm>
            <a:off x="2363829" y="3986739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D097A08-3864-8B4D-89BD-A507B91CFBC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127807" y="2768656"/>
            <a:ext cx="777196" cy="396989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9C7D358-0830-BB42-A337-0453EFA2F0A6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3238789" y="2768657"/>
            <a:ext cx="766802" cy="39698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6F9237F-443F-F242-AD3D-01C659D5F9ED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1655762" y="3568561"/>
            <a:ext cx="305151" cy="428773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044D74F-0910-B247-B0F4-0C683C0ED33C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3533546" y="3568560"/>
            <a:ext cx="305151" cy="4287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9B852DE-1D53-404B-93B1-3577A49E8F7D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2294700" y="3568561"/>
            <a:ext cx="305152" cy="41817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1A032072-0BB6-3B41-8BE1-E941F74AB97D}"/>
              </a:ext>
            </a:extLst>
          </p:cNvPr>
          <p:cNvSpPr/>
          <p:nvPr/>
        </p:nvSpPr>
        <p:spPr>
          <a:xfrm>
            <a:off x="4241613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3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A23A55E-7803-934B-A8A1-4DBF899236E1}"/>
              </a:ext>
            </a:extLst>
          </p:cNvPr>
          <p:cNvCxnSpPr>
            <a:cxnSpLocks/>
            <a:stCxn id="6" idx="5"/>
            <a:endCxn id="15" idx="0"/>
          </p:cNvCxnSpPr>
          <p:nvPr/>
        </p:nvCxnSpPr>
        <p:spPr>
          <a:xfrm>
            <a:off x="4172484" y="3568560"/>
            <a:ext cx="305152" cy="4287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C9E194E-5DB4-E845-B111-0B077833645F}"/>
              </a:ext>
            </a:extLst>
          </p:cNvPr>
          <p:cNvSpPr txBox="1"/>
          <p:nvPr/>
        </p:nvSpPr>
        <p:spPr>
          <a:xfrm>
            <a:off x="5041076" y="2819395"/>
            <a:ext cx="34443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Swap the “root” with the last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We compare the node with its two children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Choose the larger one and swap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Repeat until in place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274B01F-0A30-4840-A555-CEDF44F52F5F}"/>
              </a:ext>
            </a:extLst>
          </p:cNvPr>
          <p:cNvSpPr/>
          <p:nvPr/>
        </p:nvSpPr>
        <p:spPr>
          <a:xfrm>
            <a:off x="1183716" y="4829022"/>
            <a:ext cx="472045" cy="472045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18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13FF101-DA36-A84D-840B-AF80F2CBF908}"/>
              </a:ext>
            </a:extLst>
          </p:cNvPr>
          <p:cNvCxnSpPr>
            <a:cxnSpLocks/>
            <a:endCxn id="20" idx="0"/>
          </p:cNvCxnSpPr>
          <p:nvPr/>
        </p:nvCxnSpPr>
        <p:spPr>
          <a:xfrm flipH="1">
            <a:off x="1419739" y="4400250"/>
            <a:ext cx="69129" cy="428773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EA8A073-685F-5747-BCF5-75CFE0D9B177}"/>
              </a:ext>
            </a:extLst>
          </p:cNvPr>
          <p:cNvSpPr txBox="1"/>
          <p:nvPr/>
        </p:nvSpPr>
        <p:spPr>
          <a:xfrm>
            <a:off x="1729244" y="4942485"/>
            <a:ext cx="81310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removed</a:t>
            </a:r>
          </a:p>
        </p:txBody>
      </p:sp>
    </p:spTree>
    <p:extLst>
      <p:ext uri="{BB962C8B-B14F-4D97-AF65-F5344CB8AC3E}">
        <p14:creationId xmlns:p14="http://schemas.microsoft.com/office/powerpoint/2010/main" val="15068414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FCC71-8B0E-554F-A70A-0B62BA7F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Removal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C511FE5-C428-7C47-8627-5E65F895C52E}"/>
              </a:ext>
            </a:extLst>
          </p:cNvPr>
          <p:cNvSpPr/>
          <p:nvPr/>
        </p:nvSpPr>
        <p:spPr>
          <a:xfrm>
            <a:off x="2835873" y="2365741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13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46FA4A2-BEEA-E845-91A7-BA696D7B36B8}"/>
              </a:ext>
            </a:extLst>
          </p:cNvPr>
          <p:cNvSpPr/>
          <p:nvPr/>
        </p:nvSpPr>
        <p:spPr>
          <a:xfrm>
            <a:off x="1891784" y="3165645"/>
            <a:ext cx="472045" cy="47204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7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BD4E12F-CEA2-DC4B-BA87-CB37084D5F9C}"/>
              </a:ext>
            </a:extLst>
          </p:cNvPr>
          <p:cNvSpPr/>
          <p:nvPr/>
        </p:nvSpPr>
        <p:spPr>
          <a:xfrm>
            <a:off x="3769568" y="3165645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8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867177D-7BA7-D64B-83F0-4259A09B5C5B}"/>
              </a:ext>
            </a:extLst>
          </p:cNvPr>
          <p:cNvSpPr/>
          <p:nvPr/>
        </p:nvSpPr>
        <p:spPr>
          <a:xfrm>
            <a:off x="1419739" y="3997334"/>
            <a:ext cx="472045" cy="47204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9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D7FACDC-9143-2842-A466-F974B57ACD05}"/>
              </a:ext>
            </a:extLst>
          </p:cNvPr>
          <p:cNvSpPr/>
          <p:nvPr/>
        </p:nvSpPr>
        <p:spPr>
          <a:xfrm>
            <a:off x="3297523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B32052C-89FD-0E4C-911C-DEF3DC0D3962}"/>
              </a:ext>
            </a:extLst>
          </p:cNvPr>
          <p:cNvSpPr/>
          <p:nvPr/>
        </p:nvSpPr>
        <p:spPr>
          <a:xfrm>
            <a:off x="2363829" y="3986739"/>
            <a:ext cx="472045" cy="47204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D097A08-3864-8B4D-89BD-A507B91CFBC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127807" y="2768656"/>
            <a:ext cx="777196" cy="396989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9C7D358-0830-BB42-A337-0453EFA2F0A6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3238789" y="2768657"/>
            <a:ext cx="766802" cy="39698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6F9237F-443F-F242-AD3D-01C659D5F9ED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1655762" y="3568561"/>
            <a:ext cx="305151" cy="428773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044D74F-0910-B247-B0F4-0C683C0ED33C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3533546" y="3568560"/>
            <a:ext cx="305151" cy="4287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9B852DE-1D53-404B-93B1-3577A49E8F7D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2294700" y="3568561"/>
            <a:ext cx="305152" cy="41817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1A032072-0BB6-3B41-8BE1-E941F74AB97D}"/>
              </a:ext>
            </a:extLst>
          </p:cNvPr>
          <p:cNvSpPr/>
          <p:nvPr/>
        </p:nvSpPr>
        <p:spPr>
          <a:xfrm>
            <a:off x="4241613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3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A23A55E-7803-934B-A8A1-4DBF899236E1}"/>
              </a:ext>
            </a:extLst>
          </p:cNvPr>
          <p:cNvCxnSpPr>
            <a:cxnSpLocks/>
            <a:stCxn id="6" idx="5"/>
            <a:endCxn id="15" idx="0"/>
          </p:cNvCxnSpPr>
          <p:nvPr/>
        </p:nvCxnSpPr>
        <p:spPr>
          <a:xfrm>
            <a:off x="4172484" y="3568560"/>
            <a:ext cx="305152" cy="4287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C9E194E-5DB4-E845-B111-0B077833645F}"/>
              </a:ext>
            </a:extLst>
          </p:cNvPr>
          <p:cNvSpPr txBox="1"/>
          <p:nvPr/>
        </p:nvSpPr>
        <p:spPr>
          <a:xfrm>
            <a:off x="5041076" y="2819395"/>
            <a:ext cx="34443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Swap the “root” with the last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We compare the node with its two children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Choose the larger one and swap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Repeat until in place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274B01F-0A30-4840-A555-CEDF44F52F5F}"/>
              </a:ext>
            </a:extLst>
          </p:cNvPr>
          <p:cNvSpPr/>
          <p:nvPr/>
        </p:nvSpPr>
        <p:spPr>
          <a:xfrm>
            <a:off x="1183716" y="4829022"/>
            <a:ext cx="472045" cy="472045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18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13FF101-DA36-A84D-840B-AF80F2CBF908}"/>
              </a:ext>
            </a:extLst>
          </p:cNvPr>
          <p:cNvCxnSpPr>
            <a:cxnSpLocks/>
            <a:endCxn id="20" idx="0"/>
          </p:cNvCxnSpPr>
          <p:nvPr/>
        </p:nvCxnSpPr>
        <p:spPr>
          <a:xfrm flipH="1">
            <a:off x="1419739" y="4400250"/>
            <a:ext cx="69129" cy="428773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EA8A073-685F-5747-BCF5-75CFE0D9B177}"/>
              </a:ext>
            </a:extLst>
          </p:cNvPr>
          <p:cNvSpPr txBox="1"/>
          <p:nvPr/>
        </p:nvSpPr>
        <p:spPr>
          <a:xfrm>
            <a:off x="1729244" y="4942485"/>
            <a:ext cx="81310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removed</a:t>
            </a:r>
          </a:p>
        </p:txBody>
      </p:sp>
    </p:spTree>
    <p:extLst>
      <p:ext uri="{BB962C8B-B14F-4D97-AF65-F5344CB8AC3E}">
        <p14:creationId xmlns:p14="http://schemas.microsoft.com/office/powerpoint/2010/main" val="3957604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Priority Queues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690692"/>
            <a:ext cx="7886700" cy="435133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/>
              <a:t>Recall: 3 Container Adapters</a:t>
            </a:r>
          </a:p>
          <a:p>
            <a:pPr lvl="1" eaLnBrk="1" hangingPunct="1"/>
            <a:r>
              <a:rPr lang="en-US" altLang="en-US" dirty="0"/>
              <a:t>Stack</a:t>
            </a:r>
          </a:p>
          <a:p>
            <a:pPr lvl="1" eaLnBrk="1" hangingPunct="1"/>
            <a:r>
              <a:rPr lang="en-US" altLang="en-US" dirty="0"/>
              <a:t>Queue</a:t>
            </a:r>
          </a:p>
          <a:p>
            <a:pPr lvl="1" eaLnBrk="1" hangingPunct="1"/>
            <a:r>
              <a:rPr lang="en-US" altLang="en-US" dirty="0"/>
              <a:t>Priority Queue – implementation?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Priority Queue</a:t>
            </a:r>
          </a:p>
          <a:p>
            <a:pPr lvl="1" eaLnBrk="1" hangingPunct="1"/>
            <a:r>
              <a:rPr lang="en-US" altLang="en-US" dirty="0"/>
              <a:t>Uses </a:t>
            </a:r>
            <a:r>
              <a:rPr lang="en-US" altLang="en-US" dirty="0" err="1"/>
              <a:t>std</a:t>
            </a:r>
            <a:r>
              <a:rPr lang="en-US" altLang="en-US" dirty="0"/>
              <a:t>::vector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/>
              <a:t>Maintains </a:t>
            </a:r>
            <a:r>
              <a:rPr lang="en-US" altLang="en-US" i="1" dirty="0">
                <a:solidFill>
                  <a:srgbClr val="C00000"/>
                </a:solidFill>
              </a:rPr>
              <a:t>complete</a:t>
            </a:r>
            <a:r>
              <a:rPr lang="en-US" altLang="en-US" dirty="0"/>
              <a:t> tree w/special ordering property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/>
              <a:t>Vector w/property is </a:t>
            </a:r>
            <a:r>
              <a:rPr lang="en-US" altLang="en-US" i="1" dirty="0">
                <a:solidFill>
                  <a:srgbClr val="C00000"/>
                </a:solidFill>
              </a:rPr>
              <a:t>Heap</a:t>
            </a:r>
          </a:p>
        </p:txBody>
      </p:sp>
    </p:spTree>
    <p:extLst>
      <p:ext uri="{BB962C8B-B14F-4D97-AF65-F5344CB8AC3E}">
        <p14:creationId xmlns:p14="http://schemas.microsoft.com/office/powerpoint/2010/main" val="7322303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FCC71-8B0E-554F-A70A-0B62BA7F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Removal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C511FE5-C428-7C47-8627-5E65F895C52E}"/>
              </a:ext>
            </a:extLst>
          </p:cNvPr>
          <p:cNvSpPr/>
          <p:nvPr/>
        </p:nvSpPr>
        <p:spPr>
          <a:xfrm>
            <a:off x="2835873" y="2365741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13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46FA4A2-BEEA-E845-91A7-BA696D7B36B8}"/>
              </a:ext>
            </a:extLst>
          </p:cNvPr>
          <p:cNvSpPr/>
          <p:nvPr/>
        </p:nvSpPr>
        <p:spPr>
          <a:xfrm>
            <a:off x="1891784" y="3165645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9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BD4E12F-CEA2-DC4B-BA87-CB37084D5F9C}"/>
              </a:ext>
            </a:extLst>
          </p:cNvPr>
          <p:cNvSpPr/>
          <p:nvPr/>
        </p:nvSpPr>
        <p:spPr>
          <a:xfrm>
            <a:off x="3769568" y="3165645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8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867177D-7BA7-D64B-83F0-4259A09B5C5B}"/>
              </a:ext>
            </a:extLst>
          </p:cNvPr>
          <p:cNvSpPr/>
          <p:nvPr/>
        </p:nvSpPr>
        <p:spPr>
          <a:xfrm>
            <a:off x="1419739" y="3997334"/>
            <a:ext cx="472045" cy="47204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7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D7FACDC-9143-2842-A466-F974B57ACD05}"/>
              </a:ext>
            </a:extLst>
          </p:cNvPr>
          <p:cNvSpPr/>
          <p:nvPr/>
        </p:nvSpPr>
        <p:spPr>
          <a:xfrm>
            <a:off x="3297523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B32052C-89FD-0E4C-911C-DEF3DC0D3962}"/>
              </a:ext>
            </a:extLst>
          </p:cNvPr>
          <p:cNvSpPr/>
          <p:nvPr/>
        </p:nvSpPr>
        <p:spPr>
          <a:xfrm>
            <a:off x="2363829" y="3986739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D097A08-3864-8B4D-89BD-A507B91CFBC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127807" y="2768656"/>
            <a:ext cx="777196" cy="396989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9C7D358-0830-BB42-A337-0453EFA2F0A6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3238789" y="2768657"/>
            <a:ext cx="766802" cy="39698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6F9237F-443F-F242-AD3D-01C659D5F9ED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1655762" y="3568561"/>
            <a:ext cx="305151" cy="428773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044D74F-0910-B247-B0F4-0C683C0ED33C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3533546" y="3568560"/>
            <a:ext cx="305151" cy="4287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9B852DE-1D53-404B-93B1-3577A49E8F7D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2294700" y="3568561"/>
            <a:ext cx="305152" cy="41817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1A032072-0BB6-3B41-8BE1-E941F74AB97D}"/>
              </a:ext>
            </a:extLst>
          </p:cNvPr>
          <p:cNvSpPr/>
          <p:nvPr/>
        </p:nvSpPr>
        <p:spPr>
          <a:xfrm>
            <a:off x="4241613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3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A23A55E-7803-934B-A8A1-4DBF899236E1}"/>
              </a:ext>
            </a:extLst>
          </p:cNvPr>
          <p:cNvCxnSpPr>
            <a:cxnSpLocks/>
            <a:stCxn id="6" idx="5"/>
            <a:endCxn id="15" idx="0"/>
          </p:cNvCxnSpPr>
          <p:nvPr/>
        </p:nvCxnSpPr>
        <p:spPr>
          <a:xfrm>
            <a:off x="4172484" y="3568560"/>
            <a:ext cx="305152" cy="4287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C9E194E-5DB4-E845-B111-0B077833645F}"/>
              </a:ext>
            </a:extLst>
          </p:cNvPr>
          <p:cNvSpPr txBox="1"/>
          <p:nvPr/>
        </p:nvSpPr>
        <p:spPr>
          <a:xfrm>
            <a:off x="5041076" y="2819395"/>
            <a:ext cx="34443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Swap the “root” with the last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We compare the node with its two children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Choose the larger one and swap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Repeat until in place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274B01F-0A30-4840-A555-CEDF44F52F5F}"/>
              </a:ext>
            </a:extLst>
          </p:cNvPr>
          <p:cNvSpPr/>
          <p:nvPr/>
        </p:nvSpPr>
        <p:spPr>
          <a:xfrm>
            <a:off x="1183716" y="4829022"/>
            <a:ext cx="472045" cy="472045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18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13FF101-DA36-A84D-840B-AF80F2CBF908}"/>
              </a:ext>
            </a:extLst>
          </p:cNvPr>
          <p:cNvCxnSpPr>
            <a:cxnSpLocks/>
            <a:endCxn id="20" idx="0"/>
          </p:cNvCxnSpPr>
          <p:nvPr/>
        </p:nvCxnSpPr>
        <p:spPr>
          <a:xfrm flipH="1">
            <a:off x="1419739" y="4400250"/>
            <a:ext cx="69129" cy="428773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EA8A073-685F-5747-BCF5-75CFE0D9B177}"/>
              </a:ext>
            </a:extLst>
          </p:cNvPr>
          <p:cNvSpPr txBox="1"/>
          <p:nvPr/>
        </p:nvSpPr>
        <p:spPr>
          <a:xfrm>
            <a:off x="1729244" y="4942485"/>
            <a:ext cx="81310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removed</a:t>
            </a:r>
          </a:p>
        </p:txBody>
      </p:sp>
    </p:spTree>
    <p:extLst>
      <p:ext uri="{BB962C8B-B14F-4D97-AF65-F5344CB8AC3E}">
        <p14:creationId xmlns:p14="http://schemas.microsoft.com/office/powerpoint/2010/main" val="23546847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FCC71-8B0E-554F-A70A-0B62BA7F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Removal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C511FE5-C428-7C47-8627-5E65F895C52E}"/>
              </a:ext>
            </a:extLst>
          </p:cNvPr>
          <p:cNvSpPr/>
          <p:nvPr/>
        </p:nvSpPr>
        <p:spPr>
          <a:xfrm>
            <a:off x="2835873" y="2365741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13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46FA4A2-BEEA-E845-91A7-BA696D7B36B8}"/>
              </a:ext>
            </a:extLst>
          </p:cNvPr>
          <p:cNvSpPr/>
          <p:nvPr/>
        </p:nvSpPr>
        <p:spPr>
          <a:xfrm>
            <a:off x="1891784" y="3165645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9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BD4E12F-CEA2-DC4B-BA87-CB37084D5F9C}"/>
              </a:ext>
            </a:extLst>
          </p:cNvPr>
          <p:cNvSpPr/>
          <p:nvPr/>
        </p:nvSpPr>
        <p:spPr>
          <a:xfrm>
            <a:off x="3769568" y="3165645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8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867177D-7BA7-D64B-83F0-4259A09B5C5B}"/>
              </a:ext>
            </a:extLst>
          </p:cNvPr>
          <p:cNvSpPr/>
          <p:nvPr/>
        </p:nvSpPr>
        <p:spPr>
          <a:xfrm>
            <a:off x="1419739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7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D7FACDC-9143-2842-A466-F974B57ACD05}"/>
              </a:ext>
            </a:extLst>
          </p:cNvPr>
          <p:cNvSpPr/>
          <p:nvPr/>
        </p:nvSpPr>
        <p:spPr>
          <a:xfrm>
            <a:off x="3297523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B32052C-89FD-0E4C-911C-DEF3DC0D3962}"/>
              </a:ext>
            </a:extLst>
          </p:cNvPr>
          <p:cNvSpPr/>
          <p:nvPr/>
        </p:nvSpPr>
        <p:spPr>
          <a:xfrm>
            <a:off x="2363829" y="3986739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D097A08-3864-8B4D-89BD-A507B91CFBC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127807" y="2768656"/>
            <a:ext cx="777196" cy="396989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9C7D358-0830-BB42-A337-0453EFA2F0A6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3238789" y="2768657"/>
            <a:ext cx="766802" cy="39698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6F9237F-443F-F242-AD3D-01C659D5F9ED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1655762" y="3568561"/>
            <a:ext cx="305151" cy="428773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044D74F-0910-B247-B0F4-0C683C0ED33C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3533546" y="3568560"/>
            <a:ext cx="305151" cy="4287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9B852DE-1D53-404B-93B1-3577A49E8F7D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2294700" y="3568561"/>
            <a:ext cx="305152" cy="41817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1A032072-0BB6-3B41-8BE1-E941F74AB97D}"/>
              </a:ext>
            </a:extLst>
          </p:cNvPr>
          <p:cNvSpPr/>
          <p:nvPr/>
        </p:nvSpPr>
        <p:spPr>
          <a:xfrm>
            <a:off x="4241613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3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A23A55E-7803-934B-A8A1-4DBF899236E1}"/>
              </a:ext>
            </a:extLst>
          </p:cNvPr>
          <p:cNvCxnSpPr>
            <a:cxnSpLocks/>
            <a:stCxn id="6" idx="5"/>
            <a:endCxn id="15" idx="0"/>
          </p:cNvCxnSpPr>
          <p:nvPr/>
        </p:nvCxnSpPr>
        <p:spPr>
          <a:xfrm>
            <a:off x="4172484" y="3568560"/>
            <a:ext cx="305152" cy="4287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C9E194E-5DB4-E845-B111-0B077833645F}"/>
              </a:ext>
            </a:extLst>
          </p:cNvPr>
          <p:cNvSpPr txBox="1"/>
          <p:nvPr/>
        </p:nvSpPr>
        <p:spPr>
          <a:xfrm>
            <a:off x="5308270" y="2682280"/>
            <a:ext cx="30853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The “7” node “bubbled down” from the top to its final position</a:t>
            </a:r>
          </a:p>
          <a:p>
            <a:endParaRPr lang="en-US" sz="1350" dirty="0"/>
          </a:p>
          <a:p>
            <a:r>
              <a:rPr lang="en-US" sz="1350" dirty="0"/>
              <a:t>This operation is known as </a:t>
            </a:r>
            <a:r>
              <a:rPr lang="en-US" sz="1350" dirty="0" err="1"/>
              <a:t>downheap</a:t>
            </a:r>
            <a:r>
              <a:rPr lang="en-US" sz="1350" dirty="0"/>
              <a:t>()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274B01F-0A30-4840-A555-CEDF44F52F5F}"/>
              </a:ext>
            </a:extLst>
          </p:cNvPr>
          <p:cNvSpPr/>
          <p:nvPr/>
        </p:nvSpPr>
        <p:spPr>
          <a:xfrm>
            <a:off x="1183716" y="4829022"/>
            <a:ext cx="472045" cy="472045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18</a:t>
            </a:r>
            <a:endParaRPr lang="en-US" sz="135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EA8A073-685F-5747-BCF5-75CFE0D9B177}"/>
              </a:ext>
            </a:extLst>
          </p:cNvPr>
          <p:cNvSpPr txBox="1"/>
          <p:nvPr/>
        </p:nvSpPr>
        <p:spPr>
          <a:xfrm>
            <a:off x="1729244" y="4942485"/>
            <a:ext cx="81310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removed</a:t>
            </a:r>
          </a:p>
        </p:txBody>
      </p:sp>
    </p:spTree>
    <p:extLst>
      <p:ext uri="{BB962C8B-B14F-4D97-AF65-F5344CB8AC3E}">
        <p14:creationId xmlns:p14="http://schemas.microsoft.com/office/powerpoint/2010/main" val="30037186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73E03-3538-8945-87DE-D1831C1DB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Heaps Are Arrays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B94DF95-4980-514B-BDD2-D713F4231AD0}"/>
              </a:ext>
            </a:extLst>
          </p:cNvPr>
          <p:cNvSpPr/>
          <p:nvPr/>
        </p:nvSpPr>
        <p:spPr>
          <a:xfrm>
            <a:off x="2346016" y="2365741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13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EB90CDB-CC77-9341-B8AF-40C8C3EBED2D}"/>
              </a:ext>
            </a:extLst>
          </p:cNvPr>
          <p:cNvSpPr/>
          <p:nvPr/>
        </p:nvSpPr>
        <p:spPr>
          <a:xfrm>
            <a:off x="1401927" y="3165645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9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F361F04-55F7-5C4B-8E65-9E7145E386EC}"/>
              </a:ext>
            </a:extLst>
          </p:cNvPr>
          <p:cNvSpPr/>
          <p:nvPr/>
        </p:nvSpPr>
        <p:spPr>
          <a:xfrm>
            <a:off x="3279711" y="3165645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8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53512D2-0CDA-7B44-A169-7506CCA6831D}"/>
              </a:ext>
            </a:extLst>
          </p:cNvPr>
          <p:cNvSpPr/>
          <p:nvPr/>
        </p:nvSpPr>
        <p:spPr>
          <a:xfrm>
            <a:off x="929882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7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87439D6-CA3E-D844-B878-CD7B4BA2AA92}"/>
              </a:ext>
            </a:extLst>
          </p:cNvPr>
          <p:cNvSpPr/>
          <p:nvPr/>
        </p:nvSpPr>
        <p:spPr>
          <a:xfrm>
            <a:off x="2807666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95F97B5-5524-0B47-8C0A-510237AE7BF8}"/>
              </a:ext>
            </a:extLst>
          </p:cNvPr>
          <p:cNvSpPr/>
          <p:nvPr/>
        </p:nvSpPr>
        <p:spPr>
          <a:xfrm>
            <a:off x="1873971" y="3986739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BF4F34A-F6A9-7543-A0FA-150E4E5E959C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1637949" y="2768656"/>
            <a:ext cx="777196" cy="396989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F46BC48-D3F2-2D46-9DD4-182B47844D68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2748931" y="2768657"/>
            <a:ext cx="766802" cy="39698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E088562-5E5C-504A-A970-66C2ED2E2D03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1165904" y="3568561"/>
            <a:ext cx="305151" cy="428773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1B275F2-BED0-6140-9BF5-9450538B5D84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3043688" y="3568560"/>
            <a:ext cx="305151" cy="4287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F9F23F8-61DC-374C-97D0-8B30CF126146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1804842" y="3568561"/>
            <a:ext cx="305152" cy="41817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AD209639-A67D-C940-81D2-B6EEE74403EC}"/>
              </a:ext>
            </a:extLst>
          </p:cNvPr>
          <p:cNvSpPr/>
          <p:nvPr/>
        </p:nvSpPr>
        <p:spPr>
          <a:xfrm>
            <a:off x="3751755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3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E384241-19AD-1B4F-9DAA-129911AA8563}"/>
              </a:ext>
            </a:extLst>
          </p:cNvPr>
          <p:cNvCxnSpPr>
            <a:cxnSpLocks/>
            <a:stCxn id="6" idx="5"/>
            <a:endCxn id="15" idx="0"/>
          </p:cNvCxnSpPr>
          <p:nvPr/>
        </p:nvCxnSpPr>
        <p:spPr>
          <a:xfrm>
            <a:off x="3682626" y="3568560"/>
            <a:ext cx="305152" cy="4287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1C89ABA5-56A0-1B45-A016-2F02D12C77B7}"/>
              </a:ext>
            </a:extLst>
          </p:cNvPr>
          <p:cNvSpPr txBox="1"/>
          <p:nvPr/>
        </p:nvSpPr>
        <p:spPr>
          <a:xfrm>
            <a:off x="2827500" y="2463263"/>
            <a:ext cx="27283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39B1A3-9092-9046-9782-593CC577CFCA}"/>
              </a:ext>
            </a:extLst>
          </p:cNvPr>
          <p:cNvSpPr txBox="1"/>
          <p:nvPr/>
        </p:nvSpPr>
        <p:spPr>
          <a:xfrm>
            <a:off x="1844285" y="3253648"/>
            <a:ext cx="27283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6C25FF7-04D7-634B-B02A-4086EA9161F0}"/>
              </a:ext>
            </a:extLst>
          </p:cNvPr>
          <p:cNvSpPr txBox="1"/>
          <p:nvPr/>
        </p:nvSpPr>
        <p:spPr>
          <a:xfrm>
            <a:off x="3750691" y="3262881"/>
            <a:ext cx="27283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3AFD84F-4A9D-9049-9D7E-73CCB0737848}"/>
              </a:ext>
            </a:extLst>
          </p:cNvPr>
          <p:cNvSpPr txBox="1"/>
          <p:nvPr/>
        </p:nvSpPr>
        <p:spPr>
          <a:xfrm>
            <a:off x="1389523" y="4093788"/>
            <a:ext cx="27283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EE9D70A-9795-6A4C-8925-0C5A004496D6}"/>
              </a:ext>
            </a:extLst>
          </p:cNvPr>
          <p:cNvSpPr txBox="1"/>
          <p:nvPr/>
        </p:nvSpPr>
        <p:spPr>
          <a:xfrm>
            <a:off x="2333612" y="4084261"/>
            <a:ext cx="27283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DC51A2A-54DF-B749-83A8-4CB13037B559}"/>
              </a:ext>
            </a:extLst>
          </p:cNvPr>
          <p:cNvSpPr txBox="1"/>
          <p:nvPr/>
        </p:nvSpPr>
        <p:spPr>
          <a:xfrm>
            <a:off x="3254903" y="4093788"/>
            <a:ext cx="27283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5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8517E1C-DF01-D946-9767-39B8F36DC42A}"/>
              </a:ext>
            </a:extLst>
          </p:cNvPr>
          <p:cNvSpPr txBox="1"/>
          <p:nvPr/>
        </p:nvSpPr>
        <p:spPr>
          <a:xfrm>
            <a:off x="4223800" y="4094856"/>
            <a:ext cx="22626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6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7ABF5EA-8B1D-8240-A180-B81377B90BE2}"/>
              </a:ext>
            </a:extLst>
          </p:cNvPr>
          <p:cNvSpPr txBox="1"/>
          <p:nvPr/>
        </p:nvSpPr>
        <p:spPr>
          <a:xfrm>
            <a:off x="5156224" y="3090450"/>
            <a:ext cx="3634896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latin typeface="Consolas" panose="020B0609020204030204" pitchFamily="49" charset="0"/>
                <a:cs typeface="Consolas" panose="020B0609020204030204" pitchFamily="49" charset="0"/>
              </a:rPr>
              <a:t>parent(</a:t>
            </a:r>
            <a:r>
              <a:rPr lang="en-US" sz="135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350" dirty="0">
                <a:latin typeface="Consolas" panose="020B0609020204030204" pitchFamily="49" charset="0"/>
                <a:cs typeface="Consolas" panose="020B0609020204030204" pitchFamily="49" charset="0"/>
              </a:rPr>
              <a:t>) = (</a:t>
            </a:r>
            <a:r>
              <a:rPr lang="en-US" sz="135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350" dirty="0">
                <a:latin typeface="Consolas" panose="020B0609020204030204" pitchFamily="49" charset="0"/>
                <a:cs typeface="Consolas" panose="020B0609020204030204" pitchFamily="49" charset="0"/>
              </a:rPr>
              <a:t> – 1) / 2</a:t>
            </a:r>
          </a:p>
          <a:p>
            <a:endParaRPr lang="en-US" sz="135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350" dirty="0">
                <a:latin typeface="Consolas" panose="020B0609020204030204" pitchFamily="49" charset="0"/>
                <a:cs typeface="Consolas" panose="020B0609020204030204" pitchFamily="49" charset="0"/>
              </a:rPr>
              <a:t>left(</a:t>
            </a:r>
            <a:r>
              <a:rPr lang="en-US" sz="135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350" dirty="0">
                <a:latin typeface="Consolas" panose="020B0609020204030204" pitchFamily="49" charset="0"/>
                <a:cs typeface="Consolas" panose="020B0609020204030204" pitchFamily="49" charset="0"/>
              </a:rPr>
              <a:t>)   = 2 * i + 1</a:t>
            </a:r>
          </a:p>
          <a:p>
            <a:endParaRPr lang="en-US" sz="135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350" dirty="0">
                <a:latin typeface="Consolas" panose="020B0609020204030204" pitchFamily="49" charset="0"/>
                <a:cs typeface="Consolas" panose="020B0609020204030204" pitchFamily="49" charset="0"/>
              </a:rPr>
              <a:t>right(</a:t>
            </a:r>
            <a:r>
              <a:rPr lang="en-US" sz="135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350" dirty="0">
                <a:latin typeface="Consolas" panose="020B0609020204030204" pitchFamily="49" charset="0"/>
                <a:cs typeface="Consolas" panose="020B0609020204030204" pitchFamily="49" charset="0"/>
              </a:rPr>
              <a:t>)  = 2 * </a:t>
            </a:r>
            <a:r>
              <a:rPr lang="en-US" sz="135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350" dirty="0">
                <a:latin typeface="Consolas" panose="020B0609020204030204" pitchFamily="49" charset="0"/>
                <a:cs typeface="Consolas" panose="020B0609020204030204" pitchFamily="49" charset="0"/>
              </a:rPr>
              <a:t> + 2</a:t>
            </a:r>
          </a:p>
        </p:txBody>
      </p:sp>
    </p:spTree>
    <p:extLst>
      <p:ext uri="{BB962C8B-B14F-4D97-AF65-F5344CB8AC3E}">
        <p14:creationId xmlns:p14="http://schemas.microsoft.com/office/powerpoint/2010/main" val="2147639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12374"/>
            <a:ext cx="78867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Complete Binary Tree </a:t>
            </a:r>
          </a:p>
        </p:txBody>
      </p:sp>
      <p:graphicFrame>
        <p:nvGraphicFramePr>
          <p:cNvPr id="7172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9529805"/>
              </p:ext>
            </p:extLst>
          </p:nvPr>
        </p:nvGraphicFramePr>
        <p:xfrm>
          <a:off x="-15875" y="1107105"/>
          <a:ext cx="9144000" cy="541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r:id="rId3" imgW="3282696" imgH="1636776" progId="">
                  <p:embed/>
                </p:oleObj>
              </mc:Choice>
              <mc:Fallback>
                <p:oleObj r:id="rId3" imgW="3282696" imgH="163677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5875" y="1107105"/>
                        <a:ext cx="9144000" cy="541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30"/>
          <p:cNvSpPr txBox="1">
            <a:spLocks noChangeArrowheads="1"/>
          </p:cNvSpPr>
          <p:nvPr/>
        </p:nvSpPr>
        <p:spPr bwMode="auto">
          <a:xfrm>
            <a:off x="4459873" y="5292658"/>
            <a:ext cx="43402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0" dirty="0">
                <a:latin typeface="Lucida Console" panose="020B0609040504020204" pitchFamily="49" charset="0"/>
              </a:rPr>
              <a:t>parent (i) = p (i) = ?</a:t>
            </a:r>
          </a:p>
          <a:p>
            <a:pPr eaLnBrk="1" hangingPunct="1"/>
            <a:r>
              <a:rPr lang="en-US" altLang="en-US" b="0" dirty="0" err="1">
                <a:latin typeface="Lucida Console" panose="020B0609040504020204" pitchFamily="49" charset="0"/>
              </a:rPr>
              <a:t>leftChild</a:t>
            </a:r>
            <a:r>
              <a:rPr lang="en-US" altLang="en-US" b="0" dirty="0">
                <a:latin typeface="Lucida Console" panose="020B0609040504020204" pitchFamily="49" charset="0"/>
              </a:rPr>
              <a:t> (i) = </a:t>
            </a:r>
            <a:r>
              <a:rPr lang="en-US" altLang="en-US" b="0" dirty="0" err="1">
                <a:latin typeface="Lucida Console" panose="020B0609040504020204" pitchFamily="49" charset="0"/>
              </a:rPr>
              <a:t>lc</a:t>
            </a:r>
            <a:r>
              <a:rPr lang="en-US" altLang="en-US" b="0" dirty="0">
                <a:latin typeface="Lucida Console" panose="020B0609040504020204" pitchFamily="49" charset="0"/>
              </a:rPr>
              <a:t> (i) = ?</a:t>
            </a:r>
          </a:p>
          <a:p>
            <a:pPr eaLnBrk="1" hangingPunct="1"/>
            <a:r>
              <a:rPr lang="en-US" altLang="en-US" b="0" dirty="0" err="1">
                <a:latin typeface="Lucida Console" panose="020B0609040504020204" pitchFamily="49" charset="0"/>
              </a:rPr>
              <a:t>rightChild</a:t>
            </a:r>
            <a:r>
              <a:rPr lang="en-US" altLang="en-US" b="0" dirty="0">
                <a:latin typeface="Lucida Console" panose="020B0609040504020204" pitchFamily="49" charset="0"/>
              </a:rPr>
              <a:t> (i) = </a:t>
            </a:r>
            <a:r>
              <a:rPr lang="en-US" altLang="en-US" b="0" dirty="0" err="1">
                <a:latin typeface="Lucida Console" panose="020B0609040504020204" pitchFamily="49" charset="0"/>
              </a:rPr>
              <a:t>rc</a:t>
            </a:r>
            <a:r>
              <a:rPr lang="en-US" altLang="en-US" b="0" dirty="0">
                <a:latin typeface="Lucida Console" panose="020B0609040504020204" pitchFamily="49" charset="0"/>
              </a:rPr>
              <a:t> (i) = ?</a:t>
            </a:r>
          </a:p>
        </p:txBody>
      </p:sp>
      <p:sp>
        <p:nvSpPr>
          <p:cNvPr id="1031" name="TextBox 7"/>
          <p:cNvSpPr txBox="1">
            <a:spLocks noChangeArrowheads="1"/>
          </p:cNvSpPr>
          <p:nvPr/>
        </p:nvSpPr>
        <p:spPr bwMode="auto">
          <a:xfrm>
            <a:off x="143577" y="1337937"/>
            <a:ext cx="38696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800" b="0" dirty="0">
                <a:solidFill>
                  <a:srgbClr val="C00000"/>
                </a:solidFill>
                <a:latin typeface="+mn-lt"/>
              </a:rPr>
              <a:t>Why store tree in vector?</a:t>
            </a:r>
          </a:p>
        </p:txBody>
      </p:sp>
    </p:spTree>
    <p:extLst>
      <p:ext uri="{BB962C8B-B14F-4D97-AF65-F5344CB8AC3E}">
        <p14:creationId xmlns:p14="http://schemas.microsoft.com/office/powerpoint/2010/main" val="5787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" grpId="0"/>
      <p:bldP spid="103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552450" y="39687"/>
            <a:ext cx="78867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Max and Min Heaps</a:t>
            </a:r>
          </a:p>
        </p:txBody>
      </p:sp>
      <p:graphicFrame>
        <p:nvGraphicFramePr>
          <p:cNvPr id="819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9758298"/>
              </p:ext>
            </p:extLst>
          </p:nvPr>
        </p:nvGraphicFramePr>
        <p:xfrm>
          <a:off x="304800" y="1788762"/>
          <a:ext cx="8382000" cy="495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r:id="rId3" imgW="4559808" imgH="3148584" progId="">
                  <p:embed/>
                </p:oleObj>
              </mc:Choice>
              <mc:Fallback>
                <p:oleObj r:id="rId3" imgW="4559808" imgH="3148584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788762"/>
                        <a:ext cx="8382000" cy="495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552450" y="957765"/>
            <a:ext cx="569200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0" dirty="0">
                <a:solidFill>
                  <a:srgbClr val="C00000"/>
                </a:solidFill>
                <a:latin typeface="+mn-lt"/>
              </a:rPr>
              <a:t>Max Heap property:</a:t>
            </a:r>
          </a:p>
          <a:p>
            <a:pPr eaLnBrk="1" hangingPunct="1">
              <a:defRPr/>
            </a:pPr>
            <a:r>
              <a:rPr lang="en-US" b="0" dirty="0">
                <a:solidFill>
                  <a:srgbClr val="C00000"/>
                </a:solidFill>
                <a:latin typeface="+mn-lt"/>
                <a:sym typeface="Symbol" panose="05050102010706020507" pitchFamily="18" charset="2"/>
              </a:rPr>
              <a:t>( nodes X) [ </a:t>
            </a:r>
            <a:r>
              <a:rPr lang="en-US" b="0" dirty="0">
                <a:solidFill>
                  <a:srgbClr val="C00000"/>
                </a:solidFill>
                <a:latin typeface="+mn-lt"/>
              </a:rPr>
              <a:t>Value (X) &gt;= Value (Child (X)) ] </a:t>
            </a:r>
          </a:p>
        </p:txBody>
      </p:sp>
    </p:spTree>
    <p:extLst>
      <p:ext uri="{BB962C8B-B14F-4D97-AF65-F5344CB8AC3E}">
        <p14:creationId xmlns:p14="http://schemas.microsoft.com/office/powerpoint/2010/main" val="13995770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542022" y="19567"/>
            <a:ext cx="78867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priority_queue</a:t>
            </a:r>
            <a:r>
              <a:rPr lang="en-US" dirty="0"/>
              <a:t>::push</a:t>
            </a:r>
          </a:p>
        </p:txBody>
      </p:sp>
      <p:graphicFrame>
        <p:nvGraphicFramePr>
          <p:cNvPr id="9220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9942262"/>
              </p:ext>
            </p:extLst>
          </p:nvPr>
        </p:nvGraphicFramePr>
        <p:xfrm>
          <a:off x="0" y="1345130"/>
          <a:ext cx="9144000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r:id="rId3" imgW="5446776" imgH="1888236" progId="">
                  <p:embed/>
                </p:oleObj>
              </mc:Choice>
              <mc:Fallback>
                <p:oleObj r:id="rId3" imgW="5446776" imgH="188823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345130"/>
                        <a:ext cx="9144000" cy="449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628650" y="5948413"/>
            <a:ext cx="23619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 err="1">
                <a:latin typeface="+mn-lt"/>
              </a:rPr>
              <a:t>v.push_back</a:t>
            </a:r>
            <a:r>
              <a:rPr lang="en-US" sz="2400" dirty="0">
                <a:latin typeface="+mn-lt"/>
              </a:rPr>
              <a:t> (50);</a:t>
            </a:r>
          </a:p>
        </p:txBody>
      </p:sp>
    </p:spTree>
    <p:extLst>
      <p:ext uri="{BB962C8B-B14F-4D97-AF65-F5344CB8AC3E}">
        <p14:creationId xmlns:p14="http://schemas.microsoft.com/office/powerpoint/2010/main" val="10977275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5020" y="161807"/>
            <a:ext cx="7886700" cy="86610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Upheap</a:t>
            </a:r>
            <a:r>
              <a:rPr lang="en-US" dirty="0"/>
              <a:t> (restore heap property)</a:t>
            </a:r>
          </a:p>
        </p:txBody>
      </p:sp>
      <p:graphicFrame>
        <p:nvGraphicFramePr>
          <p:cNvPr id="1024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7960292"/>
              </p:ext>
            </p:extLst>
          </p:nvPr>
        </p:nvGraphicFramePr>
        <p:xfrm>
          <a:off x="64293" y="1231232"/>
          <a:ext cx="9015413" cy="533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r:id="rId3" imgW="5157216" imgH="2130552" progId="">
                  <p:embed/>
                </p:oleObj>
              </mc:Choice>
              <mc:Fallback>
                <p:oleObj r:id="rId3" imgW="5157216" imgH="2130552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" y="1231232"/>
                        <a:ext cx="9015413" cy="533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TextBox 4"/>
          <p:cNvSpPr txBox="1">
            <a:spLocks noChangeArrowheads="1"/>
          </p:cNvSpPr>
          <p:nvPr/>
        </p:nvSpPr>
        <p:spPr bwMode="auto">
          <a:xfrm>
            <a:off x="465020" y="898739"/>
            <a:ext cx="28535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err="1">
                <a:latin typeface="+mn-lt"/>
              </a:rPr>
              <a:t>upHeap</a:t>
            </a:r>
            <a:r>
              <a:rPr lang="en-US" altLang="en-US" sz="2400" dirty="0">
                <a:latin typeface="+mn-lt"/>
              </a:rPr>
              <a:t> (</a:t>
            </a:r>
            <a:r>
              <a:rPr lang="en-US" altLang="en-US" sz="2400" dirty="0" err="1">
                <a:latin typeface="+mn-lt"/>
              </a:rPr>
              <a:t>v.size</a:t>
            </a:r>
            <a:r>
              <a:rPr lang="en-US" altLang="en-US" sz="2400" dirty="0">
                <a:latin typeface="+mn-lt"/>
              </a:rPr>
              <a:t> () – 1);</a:t>
            </a:r>
          </a:p>
        </p:txBody>
      </p:sp>
    </p:spTree>
    <p:extLst>
      <p:ext uri="{BB962C8B-B14F-4D97-AF65-F5344CB8AC3E}">
        <p14:creationId xmlns:p14="http://schemas.microsoft.com/office/powerpoint/2010/main" val="23289639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Push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Lucida Console" panose="020B0609040504020204" pitchFamily="49" charset="0"/>
              </a:rPr>
              <a:t>void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Lucida Console" panose="020B0609040504020204" pitchFamily="49" charset="0"/>
              </a:rPr>
              <a:t>PQ::push (const T&amp; item)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Lucida Console" panose="020B0609040504020204" pitchFamily="49" charset="0"/>
              </a:rPr>
              <a:t>{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Lucida Console" panose="020B0609040504020204" pitchFamily="49" charset="0"/>
              </a:rPr>
              <a:t>   v.push_back (item);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Lucida Console" panose="020B0609040504020204" pitchFamily="49" charset="0"/>
              </a:rPr>
              <a:t>   upHeap (v.size () – 1);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Lucida Console" panose="020B060904050402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808974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97752"/>
            <a:ext cx="7886700" cy="992033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upHeap</a:t>
            </a:r>
            <a:r>
              <a:rPr lang="en-US" dirty="0"/>
              <a:t> (Helper Method)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517617"/>
            <a:ext cx="7886700" cy="4351338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void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PQ::</a:t>
            </a:r>
            <a:r>
              <a:rPr lang="en-US" altLang="en-US" sz="2400" dirty="0" err="1">
                <a:latin typeface="Lucida Console" panose="020B0609040504020204" pitchFamily="49" charset="0"/>
              </a:rPr>
              <a:t>upHeap</a:t>
            </a:r>
            <a:r>
              <a:rPr lang="en-US" altLang="en-US" sz="2400" dirty="0">
                <a:latin typeface="Lucida Console" panose="020B0609040504020204" pitchFamily="49" charset="0"/>
              </a:rPr>
              <a:t> (</a:t>
            </a:r>
            <a:r>
              <a:rPr lang="en-US" altLang="en-US" sz="2400" dirty="0" err="1">
                <a:latin typeface="Lucida Console" panose="020B0609040504020204" pitchFamily="49" charset="0"/>
              </a:rPr>
              <a:t>size_t</a:t>
            </a:r>
            <a:r>
              <a:rPr lang="en-US" altLang="en-US" sz="2400" dirty="0">
                <a:latin typeface="Lucida Console" panose="020B0609040504020204" pitchFamily="49" charset="0"/>
              </a:rPr>
              <a:t> </a:t>
            </a:r>
            <a:r>
              <a:rPr lang="en-US" altLang="en-US" sz="2400" dirty="0" err="1">
                <a:latin typeface="Lucida Console" panose="020B0609040504020204" pitchFamily="49" charset="0"/>
              </a:rPr>
              <a:t>pos</a:t>
            </a:r>
            <a:r>
              <a:rPr lang="en-US" altLang="en-US" sz="2400" dirty="0">
                <a:latin typeface="Lucida Console" panose="020B0609040504020204" pitchFamily="49" charset="0"/>
              </a:rPr>
              <a:t>) {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  T item = v[</a:t>
            </a:r>
            <a:r>
              <a:rPr lang="en-US" altLang="en-US" sz="2400" dirty="0" err="1">
                <a:latin typeface="Lucida Console" panose="020B0609040504020204" pitchFamily="49" charset="0"/>
              </a:rPr>
              <a:t>pos</a:t>
            </a:r>
            <a:r>
              <a:rPr lang="en-US" altLang="en-US" sz="2400" dirty="0">
                <a:latin typeface="Lucida Console" panose="020B0609040504020204" pitchFamily="49" charset="0"/>
              </a:rPr>
              <a:t>];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  </a:t>
            </a:r>
            <a:r>
              <a:rPr lang="en-US" altLang="en-US" sz="2400" dirty="0" err="1">
                <a:latin typeface="Lucida Console" panose="020B0609040504020204" pitchFamily="49" charset="0"/>
              </a:rPr>
              <a:t>size_t</a:t>
            </a:r>
            <a:r>
              <a:rPr lang="en-US" altLang="en-US" sz="2400" dirty="0">
                <a:latin typeface="Lucida Console" panose="020B0609040504020204" pitchFamily="49" charset="0"/>
              </a:rPr>
              <a:t> i;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  // Move parent down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  for (i = </a:t>
            </a:r>
            <a:r>
              <a:rPr lang="en-US" altLang="en-US" sz="2400" dirty="0" err="1">
                <a:latin typeface="Lucida Console" panose="020B0609040504020204" pitchFamily="49" charset="0"/>
              </a:rPr>
              <a:t>pos</a:t>
            </a:r>
            <a:r>
              <a:rPr lang="en-US" altLang="en-US" sz="2400" dirty="0">
                <a:latin typeface="Lucida Console" panose="020B0609040504020204" pitchFamily="49" charset="0"/>
              </a:rPr>
              <a:t>; i != 0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           &amp;&amp; item &gt; v[p (i)]; i = p (i))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    v[i] = v[p (i)]; // swap unnecessary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  v[i] = item;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158015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5021" y="267069"/>
            <a:ext cx="7886700" cy="81877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priority_queue</a:t>
            </a:r>
            <a:r>
              <a:rPr lang="en-US" dirty="0"/>
              <a:t>::pop</a:t>
            </a:r>
          </a:p>
        </p:txBody>
      </p:sp>
      <p:graphicFrame>
        <p:nvGraphicFramePr>
          <p:cNvPr id="133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2312740"/>
              </p:ext>
            </p:extLst>
          </p:nvPr>
        </p:nvGraphicFramePr>
        <p:xfrm>
          <a:off x="0" y="1312738"/>
          <a:ext cx="9144000" cy="541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r:id="rId3" imgW="5593080" imgH="2020824" progId="">
                  <p:embed/>
                </p:oleObj>
              </mc:Choice>
              <mc:Fallback>
                <p:oleObj r:id="rId3" imgW="5593080" imgH="2020824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312738"/>
                        <a:ext cx="9144000" cy="541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5581049" y="435891"/>
            <a:ext cx="25971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 err="1">
                <a:latin typeface="+mn-lt"/>
              </a:rPr>
              <a:t>v.front</a:t>
            </a:r>
            <a:r>
              <a:rPr lang="en-US" dirty="0">
                <a:latin typeface="+mn-lt"/>
              </a:rPr>
              <a:t> () = </a:t>
            </a:r>
            <a:r>
              <a:rPr lang="en-US" dirty="0" err="1">
                <a:latin typeface="+mn-lt"/>
              </a:rPr>
              <a:t>v.back</a:t>
            </a:r>
            <a:r>
              <a:rPr lang="en-US" dirty="0">
                <a:latin typeface="+mn-lt"/>
              </a:rPr>
              <a:t> ();</a:t>
            </a:r>
          </a:p>
          <a:p>
            <a:pPr eaLnBrk="1" hangingPunct="1">
              <a:defRPr/>
            </a:pPr>
            <a:r>
              <a:rPr lang="en-US" dirty="0" err="1">
                <a:latin typeface="+mn-lt"/>
              </a:rPr>
              <a:t>v.pop_back</a:t>
            </a:r>
            <a:r>
              <a:rPr lang="en-US" dirty="0">
                <a:latin typeface="+mn-lt"/>
              </a:rPr>
              <a:t> ();</a:t>
            </a:r>
          </a:p>
        </p:txBody>
      </p:sp>
      <p:sp>
        <p:nvSpPr>
          <p:cNvPr id="13318" name="Oval 5"/>
          <p:cNvSpPr>
            <a:spLocks noChangeArrowheads="1"/>
          </p:cNvSpPr>
          <p:nvPr/>
        </p:nvSpPr>
        <p:spPr bwMode="auto">
          <a:xfrm>
            <a:off x="6248400" y="4491789"/>
            <a:ext cx="533400" cy="685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18</a:t>
            </a:r>
          </a:p>
        </p:txBody>
      </p:sp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6248400" y="5834797"/>
            <a:ext cx="21336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48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7A6F0-55DD-A745-BE69-FE3ACC2F9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Trees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9CFD2F4-0C69-DA47-ADF9-A48B3E57393C}"/>
              </a:ext>
            </a:extLst>
          </p:cNvPr>
          <p:cNvSpPr/>
          <p:nvPr/>
        </p:nvSpPr>
        <p:spPr>
          <a:xfrm>
            <a:off x="3981203" y="2243169"/>
            <a:ext cx="728106" cy="72810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V</a:t>
            </a:r>
          </a:p>
        </p:txBody>
      </p:sp>
      <p:sp>
        <p:nvSpPr>
          <p:cNvPr id="5" name="Triangle 4">
            <a:extLst>
              <a:ext uri="{FF2B5EF4-FFF2-40B4-BE49-F238E27FC236}">
                <a16:creationId xmlns:a16="http://schemas.microsoft.com/office/drawing/2014/main" id="{0F52EC70-FF89-8B40-AD4E-B5240B62CBA4}"/>
              </a:ext>
            </a:extLst>
          </p:cNvPr>
          <p:cNvSpPr/>
          <p:nvPr/>
        </p:nvSpPr>
        <p:spPr>
          <a:xfrm>
            <a:off x="2059412" y="3408999"/>
            <a:ext cx="1921791" cy="1656716"/>
          </a:xfrm>
          <a:prstGeom prst="triangl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&lt;= V</a:t>
            </a:r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FDDEE254-5EDC-8E41-AF9A-A8CAB9F57F62}"/>
              </a:ext>
            </a:extLst>
          </p:cNvPr>
          <p:cNvSpPr/>
          <p:nvPr/>
        </p:nvSpPr>
        <p:spPr>
          <a:xfrm>
            <a:off x="4709309" y="3402265"/>
            <a:ext cx="1921791" cy="1656716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&gt; V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5B53EE0-209F-364E-B31B-ED2C580BA504}"/>
              </a:ext>
            </a:extLst>
          </p:cNvPr>
          <p:cNvCxnSpPr>
            <a:stCxn id="4" idx="3"/>
          </p:cNvCxnSpPr>
          <p:nvPr/>
        </p:nvCxnSpPr>
        <p:spPr>
          <a:xfrm flipH="1">
            <a:off x="3001488" y="2864646"/>
            <a:ext cx="1086344" cy="537619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51A691B-80D4-7641-892A-1A8743BCB124}"/>
              </a:ext>
            </a:extLst>
          </p:cNvPr>
          <p:cNvCxnSpPr>
            <a:stCxn id="4" idx="5"/>
          </p:cNvCxnSpPr>
          <p:nvPr/>
        </p:nvCxnSpPr>
        <p:spPr>
          <a:xfrm>
            <a:off x="4602679" y="2864646"/>
            <a:ext cx="1067525" cy="537619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02733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9"/>
            <a:ext cx="7886700" cy="838029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downHeap</a:t>
            </a:r>
            <a:endParaRPr lang="en-US" dirty="0"/>
          </a:p>
        </p:txBody>
      </p:sp>
      <p:graphicFrame>
        <p:nvGraphicFramePr>
          <p:cNvPr id="14340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8401740"/>
              </p:ext>
            </p:extLst>
          </p:nvPr>
        </p:nvGraphicFramePr>
        <p:xfrm>
          <a:off x="0" y="1328943"/>
          <a:ext cx="9144000" cy="541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r:id="rId3" imgW="4187952" imgH="1813560" progId="">
                  <p:embed/>
                </p:oleObj>
              </mc:Choice>
              <mc:Fallback>
                <p:oleObj r:id="rId3" imgW="4187952" imgH="18135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328943"/>
                        <a:ext cx="9144000" cy="541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00374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Pop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void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PQ::pop ()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{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	 v[0] = </a:t>
            </a:r>
            <a:r>
              <a:rPr lang="en-US" altLang="en-US" sz="2400" dirty="0" err="1">
                <a:latin typeface="Lucida Console" panose="020B0609040504020204" pitchFamily="49" charset="0"/>
              </a:rPr>
              <a:t>v.back</a:t>
            </a:r>
            <a:r>
              <a:rPr lang="en-US" altLang="en-US" sz="2400" dirty="0">
                <a:latin typeface="Lucida Console" panose="020B0609040504020204" pitchFamily="49" charset="0"/>
              </a:rPr>
              <a:t> ();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  </a:t>
            </a:r>
            <a:r>
              <a:rPr lang="en-US" altLang="en-US" sz="2400" dirty="0" err="1">
                <a:latin typeface="Lucida Console" panose="020B0609040504020204" pitchFamily="49" charset="0"/>
              </a:rPr>
              <a:t>v.pop_back</a:t>
            </a:r>
            <a:r>
              <a:rPr lang="en-US" altLang="en-US" sz="2400" dirty="0">
                <a:latin typeface="Lucida Console" panose="020B0609040504020204" pitchFamily="49" charset="0"/>
              </a:rPr>
              <a:t> ();    </a:t>
            </a:r>
            <a:r>
              <a:rPr lang="en-US" altLang="en-US" sz="2400" dirty="0">
                <a:solidFill>
                  <a:srgbClr val="7030A0"/>
                </a:solidFill>
                <a:latin typeface="Lucida Console" panose="020B0609040504020204" pitchFamily="49" charset="0"/>
              </a:rPr>
              <a:t>// O (1)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  // Move </a:t>
            </a:r>
            <a:r>
              <a:rPr lang="en-US" altLang="en-US" sz="2400" dirty="0" err="1">
                <a:latin typeface="Lucida Console" panose="020B0609040504020204" pitchFamily="49" charset="0"/>
              </a:rPr>
              <a:t>elem</a:t>
            </a:r>
            <a:r>
              <a:rPr lang="en-US" altLang="en-US" sz="2400" dirty="0">
                <a:latin typeface="Lucida Console" panose="020B0609040504020204" pitchFamily="49" charset="0"/>
              </a:rPr>
              <a:t> down to proper place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  </a:t>
            </a:r>
            <a:r>
              <a:rPr lang="en-US" altLang="en-US" sz="2400" dirty="0" err="1">
                <a:latin typeface="Lucida Console" panose="020B0609040504020204" pitchFamily="49" charset="0"/>
              </a:rPr>
              <a:t>downHeap</a:t>
            </a:r>
            <a:r>
              <a:rPr lang="en-US" altLang="en-US" sz="2400" dirty="0">
                <a:latin typeface="Lucida Console" panose="020B0609040504020204" pitchFamily="49" charset="0"/>
              </a:rPr>
              <a:t> (0);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319254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37309"/>
            <a:ext cx="7886700" cy="91306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downHeap</a:t>
            </a:r>
            <a:r>
              <a:rPr lang="en-US" dirty="0"/>
              <a:t> (Helper Method)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150374"/>
            <a:ext cx="7886700" cy="4351338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Lucida Console" panose="020B0609040504020204" pitchFamily="49" charset="0"/>
              </a:rPr>
              <a:t>void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Lucida Console" panose="020B0609040504020204" pitchFamily="49" charset="0"/>
              </a:rPr>
              <a:t>PQ::</a:t>
            </a:r>
            <a:r>
              <a:rPr lang="en-US" altLang="en-US" sz="2000" dirty="0" err="1">
                <a:latin typeface="Lucida Console" panose="020B0609040504020204" pitchFamily="49" charset="0"/>
              </a:rPr>
              <a:t>downHeap</a:t>
            </a:r>
            <a:r>
              <a:rPr lang="en-US" altLang="en-US" sz="2000" dirty="0">
                <a:latin typeface="Lucida Console" panose="020B0609040504020204" pitchFamily="49" charset="0"/>
              </a:rPr>
              <a:t> (</a:t>
            </a:r>
            <a:r>
              <a:rPr lang="en-US" altLang="en-US" sz="2000" dirty="0" err="1">
                <a:latin typeface="Lucida Console" panose="020B0609040504020204" pitchFamily="49" charset="0"/>
              </a:rPr>
              <a:t>size_t</a:t>
            </a:r>
            <a:r>
              <a:rPr lang="en-US" altLang="en-US" sz="2000" dirty="0">
                <a:latin typeface="Lucida Console" panose="020B0609040504020204" pitchFamily="49" charset="0"/>
              </a:rPr>
              <a:t> </a:t>
            </a:r>
            <a:r>
              <a:rPr lang="en-US" altLang="en-US" sz="2000" dirty="0" err="1">
                <a:latin typeface="Lucida Console" panose="020B0609040504020204" pitchFamily="49" charset="0"/>
              </a:rPr>
              <a:t>pos</a:t>
            </a:r>
            <a:r>
              <a:rPr lang="en-US" altLang="en-US" sz="2000" dirty="0">
                <a:latin typeface="Lucida Console" panose="020B0609040504020204" pitchFamily="49" charset="0"/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Lucida Console" panose="020B0609040504020204" pitchFamily="49" charset="0"/>
              </a:rPr>
              <a:t>{ // Move v[</a:t>
            </a:r>
            <a:r>
              <a:rPr lang="en-US" altLang="en-US" sz="2000" dirty="0" err="1">
                <a:latin typeface="Lucida Console" panose="020B0609040504020204" pitchFamily="49" charset="0"/>
              </a:rPr>
              <a:t>pos</a:t>
            </a:r>
            <a:r>
              <a:rPr lang="en-US" altLang="en-US" sz="2000" dirty="0">
                <a:latin typeface="Lucida Console" panose="020B0609040504020204" pitchFamily="49" charset="0"/>
              </a:rPr>
              <a:t>] down, max child up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Lucida Console" panose="020B0609040504020204" pitchFamily="49" charset="0"/>
              </a:rPr>
              <a:t>  </a:t>
            </a:r>
            <a:r>
              <a:rPr lang="en-US" altLang="en-US" sz="2000" dirty="0" err="1">
                <a:latin typeface="Lucida Console" panose="020B0609040504020204" pitchFamily="49" charset="0"/>
              </a:rPr>
              <a:t>size_t</a:t>
            </a:r>
            <a:r>
              <a:rPr lang="en-US" altLang="en-US" sz="2000" dirty="0">
                <a:latin typeface="Lucida Console" panose="020B0609040504020204" pitchFamily="49" charset="0"/>
              </a:rPr>
              <a:t> i, mc;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Lucida Console" panose="020B0609040504020204" pitchFamily="49" charset="0"/>
              </a:rPr>
              <a:t>  T </a:t>
            </a:r>
            <a:r>
              <a:rPr lang="en-US" altLang="en-US" sz="2000" dirty="0" err="1">
                <a:latin typeface="Lucida Console" panose="020B0609040504020204" pitchFamily="49" charset="0"/>
              </a:rPr>
              <a:t>val</a:t>
            </a:r>
            <a:r>
              <a:rPr lang="en-US" altLang="en-US" sz="2000" dirty="0">
                <a:latin typeface="Lucida Console" panose="020B0609040504020204" pitchFamily="49" charset="0"/>
              </a:rPr>
              <a:t> = v[</a:t>
            </a:r>
            <a:r>
              <a:rPr lang="en-US" altLang="en-US" sz="2000" dirty="0" err="1">
                <a:latin typeface="Lucida Console" panose="020B0609040504020204" pitchFamily="49" charset="0"/>
              </a:rPr>
              <a:t>pos</a:t>
            </a:r>
            <a:r>
              <a:rPr lang="en-US" altLang="en-US" sz="2000" dirty="0">
                <a:latin typeface="Lucida Console" panose="020B0609040504020204" pitchFamily="49" charset="0"/>
              </a:rPr>
              <a:t>];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Lucida Console" panose="020B0609040504020204" pitchFamily="49" charset="0"/>
              </a:rPr>
              <a:t>  for (i = </a:t>
            </a:r>
            <a:r>
              <a:rPr lang="en-US" altLang="en-US" sz="2000" dirty="0" err="1">
                <a:latin typeface="Lucida Console" panose="020B0609040504020204" pitchFamily="49" charset="0"/>
              </a:rPr>
              <a:t>pos</a:t>
            </a:r>
            <a:r>
              <a:rPr lang="en-US" altLang="en-US" sz="2000" dirty="0">
                <a:latin typeface="Lucida Console" panose="020B0609040504020204" pitchFamily="49" charset="0"/>
              </a:rPr>
              <a:t>; (mc = </a:t>
            </a:r>
            <a:r>
              <a:rPr lang="en-US" altLang="en-US" sz="2000" dirty="0" err="1">
                <a:latin typeface="Lucida Console" panose="020B0609040504020204" pitchFamily="49" charset="0"/>
              </a:rPr>
              <a:t>lc</a:t>
            </a:r>
            <a:r>
              <a:rPr lang="en-US" altLang="en-US" sz="2000" dirty="0">
                <a:latin typeface="Lucida Console" panose="020B0609040504020204" pitchFamily="49" charset="0"/>
              </a:rPr>
              <a:t> (i)) &lt; </a:t>
            </a:r>
            <a:r>
              <a:rPr lang="en-US" altLang="en-US" sz="2000" dirty="0" err="1">
                <a:latin typeface="Lucida Console" panose="020B0609040504020204" pitchFamily="49" charset="0"/>
              </a:rPr>
              <a:t>v.size</a:t>
            </a:r>
            <a:r>
              <a:rPr lang="en-US" altLang="en-US" sz="2000" dirty="0">
                <a:latin typeface="Lucida Console" panose="020B0609040504020204" pitchFamily="49" charset="0"/>
              </a:rPr>
              <a:t> (); i = mc)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Lucida Console" panose="020B0609040504020204" pitchFamily="49" charset="0"/>
              </a:rPr>
              <a:t>  {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Lucida Console" panose="020B0609040504020204" pitchFamily="49" charset="0"/>
              </a:rPr>
              <a:t>     if (mc + 1 &lt; </a:t>
            </a:r>
            <a:r>
              <a:rPr lang="en-US" altLang="en-US" sz="2000" dirty="0" err="1">
                <a:latin typeface="Lucida Console" panose="020B0609040504020204" pitchFamily="49" charset="0"/>
              </a:rPr>
              <a:t>v.size</a:t>
            </a:r>
            <a:r>
              <a:rPr lang="en-US" altLang="en-US" sz="2000" dirty="0">
                <a:latin typeface="Lucida Console" panose="020B0609040504020204" pitchFamily="49" charset="0"/>
              </a:rPr>
              <a:t> () &amp;&amp; v[mc] &lt; v[mc + 1])    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Lucida Console" panose="020B0609040504020204" pitchFamily="49" charset="0"/>
              </a:rPr>
              <a:t>       ++mc;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Lucida Console" panose="020B0609040504020204" pitchFamily="49" charset="0"/>
              </a:rPr>
              <a:t>     if (</a:t>
            </a:r>
            <a:r>
              <a:rPr lang="en-US" altLang="en-US" sz="2000" dirty="0" err="1">
                <a:latin typeface="Lucida Console" panose="020B0609040504020204" pitchFamily="49" charset="0"/>
              </a:rPr>
              <a:t>val</a:t>
            </a:r>
            <a:r>
              <a:rPr lang="en-US" altLang="en-US" sz="2000" dirty="0">
                <a:latin typeface="Lucida Console" panose="020B0609040504020204" pitchFamily="49" charset="0"/>
              </a:rPr>
              <a:t> ??)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Lucida Console" panose="020B0609040504020204" pitchFamily="49" charset="0"/>
              </a:rPr>
              <a:t>     // Move child up if necessary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Lucida Console" panose="020B0609040504020204" pitchFamily="49" charset="0"/>
              </a:rPr>
              <a:t>     else ?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Lucida Console" panose="020B0609040504020204" pitchFamily="49" charset="0"/>
              </a:rPr>
              <a:t>  }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Lucida Console" panose="020B0609040504020204" pitchFamily="49" charset="0"/>
              </a:rPr>
              <a:t>  // Place </a:t>
            </a:r>
            <a:r>
              <a:rPr lang="en-US" altLang="en-US" sz="2000" dirty="0" err="1">
                <a:latin typeface="Lucida Console" panose="020B0609040504020204" pitchFamily="49" charset="0"/>
              </a:rPr>
              <a:t>val</a:t>
            </a:r>
            <a:r>
              <a:rPr lang="en-US" altLang="en-US" sz="2000" dirty="0">
                <a:latin typeface="Lucida Console" panose="020B0609040504020204" pitchFamily="49" charset="0"/>
              </a:rPr>
              <a:t> in correct spot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Lucida Console" panose="020B0609040504020204" pitchFamily="49" charset="0"/>
              </a:rPr>
              <a:t>}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0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4214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/>
              <a:t>Heap Sort Overview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546493"/>
            <a:ext cx="7886700" cy="435133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Heaps </a:t>
            </a:r>
            <a:r>
              <a:rPr lang="en-US" altLang="en-US" dirty="0">
                <a:sym typeface="Symbol" panose="05050102010706020507" pitchFamily="18" charset="2"/>
              </a:rPr>
              <a:t></a:t>
            </a:r>
            <a:r>
              <a:rPr lang="en-US" altLang="en-US" dirty="0">
                <a:sym typeface="Wingdings" panose="05000000000000000000" pitchFamily="2" charset="2"/>
              </a:rPr>
              <a:t> O(N*</a:t>
            </a:r>
            <a:r>
              <a:rPr lang="en-US" altLang="en-US" dirty="0" err="1">
                <a:sym typeface="Wingdings" panose="05000000000000000000" pitchFamily="2" charset="2"/>
              </a:rPr>
              <a:t>lg</a:t>
            </a:r>
            <a:r>
              <a:rPr lang="en-US" altLang="en-US" dirty="0">
                <a:sym typeface="Wingdings" panose="05000000000000000000" pitchFamily="2" charset="2"/>
              </a:rPr>
              <a:t> (N)) sort in worst case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Can use heaps to sort in two ways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1) </a:t>
            </a:r>
            <a:r>
              <a:rPr lang="en-US" altLang="en-US" dirty="0" err="1"/>
              <a:t>pqSort</a:t>
            </a:r>
            <a:r>
              <a:rPr lang="en-US" altLang="en-US" dirty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Push all elements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Pop and place in vector back to front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Complexity?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2*Sum (i =1:N) [ </a:t>
            </a:r>
            <a:r>
              <a:rPr lang="en-US" altLang="en-US" dirty="0" err="1"/>
              <a:t>lg</a:t>
            </a:r>
            <a:r>
              <a:rPr lang="en-US" altLang="en-US" dirty="0"/>
              <a:t>(i) ]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/>
              <a:t> 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1769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Heap Sort Overview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2) True heap sort (better, why?)</a:t>
            </a:r>
          </a:p>
          <a:p>
            <a:pPr lvl="1"/>
            <a:r>
              <a:rPr lang="en-US" dirty="0"/>
              <a:t>“</a:t>
            </a:r>
            <a:r>
              <a:rPr lang="en-US" dirty="0" err="1"/>
              <a:t>Heapify</a:t>
            </a:r>
            <a:r>
              <a:rPr lang="en-US" dirty="0"/>
              <a:t>” vector (O(N))</a:t>
            </a:r>
          </a:p>
          <a:p>
            <a:pPr lvl="2"/>
            <a:r>
              <a:rPr lang="en-US" dirty="0"/>
              <a:t>With STL assistance (</a:t>
            </a:r>
            <a:r>
              <a:rPr lang="en-US" dirty="0" err="1"/>
              <a:t>make_heap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Roll our own “</a:t>
            </a:r>
            <a:r>
              <a:rPr lang="en-US" dirty="0" err="1"/>
              <a:t>buildHeap</a:t>
            </a:r>
            <a:r>
              <a:rPr lang="en-US" dirty="0"/>
              <a:t>”</a:t>
            </a:r>
          </a:p>
          <a:p>
            <a:pPr lvl="1"/>
            <a:endParaRPr lang="en-US" dirty="0"/>
          </a:p>
          <a:p>
            <a:pPr lvl="1"/>
            <a:r>
              <a:rPr lang="en-US" dirty="0" err="1"/>
              <a:t>elemsToPlace</a:t>
            </a:r>
            <a:r>
              <a:rPr lang="en-US" dirty="0"/>
              <a:t> = </a:t>
            </a:r>
            <a:r>
              <a:rPr lang="en-US" dirty="0" err="1"/>
              <a:t>v.size</a:t>
            </a:r>
            <a:r>
              <a:rPr lang="en-US" dirty="0"/>
              <a:t> () - 1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while (</a:t>
            </a:r>
            <a:r>
              <a:rPr lang="en-US" dirty="0" err="1"/>
              <a:t>elemsToPlace</a:t>
            </a:r>
            <a:r>
              <a:rPr lang="en-US" dirty="0"/>
              <a:t> &gt; 0)</a:t>
            </a:r>
          </a:p>
          <a:p>
            <a:pPr lvl="2"/>
            <a:r>
              <a:rPr lang="en-US" dirty="0"/>
              <a:t>Swap front and back of v</a:t>
            </a:r>
          </a:p>
          <a:p>
            <a:pPr lvl="2"/>
            <a:r>
              <a:rPr lang="en-US" dirty="0"/>
              <a:t>--</a:t>
            </a:r>
            <a:r>
              <a:rPr lang="en-US" dirty="0" err="1"/>
              <a:t>elemsToPlace</a:t>
            </a:r>
            <a:endParaRPr lang="en-US" dirty="0"/>
          </a:p>
          <a:p>
            <a:pPr lvl="2"/>
            <a:r>
              <a:rPr lang="en-US" dirty="0"/>
              <a:t>Restore heap property at root</a:t>
            </a:r>
            <a:br>
              <a:rPr lang="en-US" dirty="0"/>
            </a:br>
            <a:r>
              <a:rPr lang="en-US" dirty="0"/>
              <a:t>  (taking into consideration heap is one elem. smaller)</a:t>
            </a:r>
          </a:p>
        </p:txBody>
      </p:sp>
    </p:spTree>
    <p:extLst>
      <p:ext uri="{BB962C8B-B14F-4D97-AF65-F5344CB8AC3E}">
        <p14:creationId xmlns:p14="http://schemas.microsoft.com/office/powerpoint/2010/main" val="37400185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27948" y="318922"/>
            <a:ext cx="7886700" cy="88615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make_heap</a:t>
            </a:r>
            <a:r>
              <a:rPr lang="en-US" dirty="0"/>
              <a:t> (STL)</a:t>
            </a:r>
          </a:p>
        </p:txBody>
      </p:sp>
      <p:graphicFrame>
        <p:nvGraphicFramePr>
          <p:cNvPr id="17412" name="Object 3"/>
          <p:cNvGraphicFramePr>
            <a:graphicFrameLocks noChangeAspect="1"/>
          </p:cNvGraphicFramePr>
          <p:nvPr/>
        </p:nvGraphicFramePr>
        <p:xfrm>
          <a:off x="627948" y="2461661"/>
          <a:ext cx="6781800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3" imgW="1527048" imgH="1243584" progId="">
                  <p:embed/>
                </p:oleObj>
              </mc:Choice>
              <mc:Fallback>
                <p:oleObj r:id="rId3" imgW="1527048" imgH="1243584" progId="">
                  <p:embed/>
                  <p:pic>
                    <p:nvPicPr>
                      <p:cNvPr id="1741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948" y="2461661"/>
                        <a:ext cx="6781800" cy="426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762000" y="762000"/>
            <a:ext cx="838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Clr>
                <a:srgbClr val="000000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627948" y="1205077"/>
            <a:ext cx="8382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Clr>
                <a:srgbClr val="000000"/>
              </a:buClr>
              <a:buFont typeface="Wingdings" panose="05000000000000000000" pitchFamily="2" charset="2"/>
              <a:buNone/>
            </a:pPr>
            <a:r>
              <a:rPr lang="en-US" altLang="en-US" sz="2400" dirty="0" err="1">
                <a:solidFill>
                  <a:srgbClr val="000000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400" dirty="0">
                <a:solidFill>
                  <a:srgbClr val="000000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arr</a:t>
            </a:r>
            <a:r>
              <a:rPr lang="en-US" altLang="en-US" sz="2400" dirty="0">
                <a:solidFill>
                  <a:srgbClr val="000000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[] { 50, 20, 75, 35, 25 };</a:t>
            </a:r>
          </a:p>
          <a:p>
            <a:pPr eaLnBrk="1" hangingPunct="1">
              <a:lnSpc>
                <a:spcPct val="90000"/>
              </a:lnSpc>
              <a:buClr>
                <a:srgbClr val="000000"/>
              </a:buClr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// Header &lt;algorithm&gt;</a:t>
            </a:r>
            <a:endParaRPr lang="en-US" alt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pPr eaLnBrk="1" hangingPunct="1">
              <a:lnSpc>
                <a:spcPct val="90000"/>
              </a:lnSpc>
              <a:buClr>
                <a:srgbClr val="000000"/>
              </a:buClr>
              <a:buFont typeface="Wingdings" panose="05000000000000000000" pitchFamily="2" charset="2"/>
              <a:buNone/>
            </a:pPr>
            <a:r>
              <a:rPr lang="en-US" altLang="en-US" sz="2400" dirty="0" err="1">
                <a:solidFill>
                  <a:srgbClr val="000000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make_heap</a:t>
            </a:r>
            <a:r>
              <a:rPr lang="en-US" altLang="en-US" sz="2400" dirty="0">
                <a:solidFill>
                  <a:srgbClr val="000000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 (</a:t>
            </a:r>
            <a:r>
              <a:rPr lang="en-US" altLang="en-US" sz="2400" dirty="0" err="1">
                <a:solidFill>
                  <a:srgbClr val="000000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arr</a:t>
            </a:r>
            <a:r>
              <a:rPr lang="en-US" altLang="en-US" sz="2400" dirty="0">
                <a:solidFill>
                  <a:srgbClr val="000000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arr</a:t>
            </a:r>
            <a:r>
              <a:rPr lang="en-US" altLang="en-US" sz="2400" dirty="0">
                <a:solidFill>
                  <a:srgbClr val="000000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 + 5); </a:t>
            </a:r>
          </a:p>
        </p:txBody>
      </p:sp>
    </p:spTree>
    <p:extLst>
      <p:ext uri="{BB962C8B-B14F-4D97-AF65-F5344CB8AC3E}">
        <p14:creationId xmlns:p14="http://schemas.microsoft.com/office/powerpoint/2010/main" val="21108298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buildHeap</a:t>
            </a:r>
          </a:p>
        </p:txBody>
      </p:sp>
      <p:sp>
        <p:nvSpPr>
          <p:cNvPr id="18435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Potential algorithms (several don’</a:t>
            </a:r>
            <a:r>
              <a:rPr lang="en-US" altLang="ja-JP" dirty="0"/>
              <a:t>t work!)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Call </a:t>
            </a:r>
            <a:r>
              <a:rPr lang="en-US" altLang="en-US" dirty="0" err="1"/>
              <a:t>downHeap</a:t>
            </a:r>
            <a:r>
              <a:rPr lang="en-US" altLang="en-US" dirty="0"/>
              <a:t> (0) N times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Call </a:t>
            </a:r>
            <a:r>
              <a:rPr lang="en-US" altLang="en-US" dirty="0" err="1"/>
              <a:t>downHeap</a:t>
            </a:r>
            <a:r>
              <a:rPr lang="en-US" altLang="en-US" dirty="0"/>
              <a:t> (i) varying i from 0 to N-1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Call </a:t>
            </a:r>
            <a:r>
              <a:rPr lang="en-US" altLang="en-US" dirty="0" err="1"/>
              <a:t>downHeap</a:t>
            </a:r>
            <a:r>
              <a:rPr lang="en-US" altLang="en-US" dirty="0"/>
              <a:t> (i) varying i from N-1 to 0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Call </a:t>
            </a:r>
            <a:r>
              <a:rPr lang="en-US" altLang="en-US" dirty="0" err="1"/>
              <a:t>upHeap</a:t>
            </a:r>
            <a:r>
              <a:rPr lang="en-US" altLang="en-US" dirty="0"/>
              <a:t> (i) varying i from 0 to N-1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Call </a:t>
            </a:r>
            <a:r>
              <a:rPr lang="en-US" altLang="en-US" dirty="0" err="1"/>
              <a:t>upHeap</a:t>
            </a:r>
            <a:r>
              <a:rPr lang="en-US" altLang="en-US" dirty="0"/>
              <a:t> (i) varying i from N-1 to 0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921111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buildHeap</a:t>
            </a:r>
          </a:p>
        </p:txBody>
      </p:sp>
      <p:graphicFrame>
        <p:nvGraphicFramePr>
          <p:cNvPr id="1946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3452642"/>
              </p:ext>
            </p:extLst>
          </p:nvPr>
        </p:nvGraphicFramePr>
        <p:xfrm>
          <a:off x="3275832" y="838200"/>
          <a:ext cx="480060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r:id="rId3" imgW="1911096" imgH="1481328" progId="">
                  <p:embed/>
                </p:oleObj>
              </mc:Choice>
              <mc:Fallback>
                <p:oleObj r:id="rId3" imgW="1911096" imgH="1481328" progId="">
                  <p:embed/>
                  <p:pic>
                    <p:nvPicPr>
                      <p:cNvPr id="1946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32" y="838200"/>
                        <a:ext cx="4800600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29" name="Object 5"/>
          <p:cNvGraphicFramePr>
            <a:graphicFrameLocks noChangeAspect="1"/>
          </p:cNvGraphicFramePr>
          <p:nvPr/>
        </p:nvGraphicFramePr>
        <p:xfrm>
          <a:off x="2545079" y="3862841"/>
          <a:ext cx="50292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r:id="rId5" imgW="1979676" imgH="1627632" progId="">
                  <p:embed/>
                </p:oleObj>
              </mc:Choice>
              <mc:Fallback>
                <p:oleObj r:id="rId5" imgW="1979676" imgH="1627632" progId="">
                  <p:embed/>
                  <p:pic>
                    <p:nvPicPr>
                      <p:cNvPr id="1034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5079" y="3862841"/>
                        <a:ext cx="5029200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Text Box 7"/>
          <p:cNvSpPr txBox="1">
            <a:spLocks noChangeArrowheads="1"/>
          </p:cNvSpPr>
          <p:nvPr/>
        </p:nvSpPr>
        <p:spPr bwMode="auto">
          <a:xfrm>
            <a:off x="762000" y="838200"/>
            <a:ext cx="3216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3" name="TextBox 6"/>
          <p:cNvSpPr txBox="1">
            <a:spLocks noChangeArrowheads="1"/>
          </p:cNvSpPr>
          <p:nvPr/>
        </p:nvSpPr>
        <p:spPr bwMode="auto">
          <a:xfrm>
            <a:off x="238225" y="3657600"/>
            <a:ext cx="2904257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+mn-lt"/>
              </a:rPr>
              <a:t>Start at last internal node: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+mn-lt"/>
              </a:rPr>
              <a:t>position = ?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+mn-lt"/>
              </a:rPr>
              <a:t>Then do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 err="1">
                <a:solidFill>
                  <a:srgbClr val="000000"/>
                </a:solidFill>
                <a:latin typeface="+mn-lt"/>
              </a:rPr>
              <a:t>downHeap</a:t>
            </a:r>
            <a:r>
              <a:rPr lang="en-US" altLang="en-US" sz="2000" dirty="0">
                <a:solidFill>
                  <a:srgbClr val="000000"/>
                </a:solidFill>
                <a:latin typeface="+mn-lt"/>
              </a:rPr>
              <a:t> (position)</a:t>
            </a:r>
          </a:p>
        </p:txBody>
      </p:sp>
    </p:spTree>
    <p:extLst>
      <p:ext uri="{BB962C8B-B14F-4D97-AF65-F5344CB8AC3E}">
        <p14:creationId xmlns:p14="http://schemas.microsoft.com/office/powerpoint/2010/main" val="1974195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211125"/>
            <a:ext cx="7886700" cy="82038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buildHeap</a:t>
            </a:r>
            <a:r>
              <a:rPr lang="en-US" dirty="0"/>
              <a:t> Cont’</a:t>
            </a:r>
            <a:r>
              <a:rPr lang="en-US" altLang="ja-JP" dirty="0"/>
              <a:t>d</a:t>
            </a:r>
            <a:endParaRPr lang="en-US" dirty="0"/>
          </a:p>
        </p:txBody>
      </p:sp>
      <p:graphicFrame>
        <p:nvGraphicFramePr>
          <p:cNvPr id="20484" name="Object 28"/>
          <p:cNvGraphicFramePr>
            <a:graphicFrameLocks noChangeAspect="1"/>
          </p:cNvGraphicFramePr>
          <p:nvPr/>
        </p:nvGraphicFramePr>
        <p:xfrm>
          <a:off x="0" y="1185512"/>
          <a:ext cx="449580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r:id="rId3" imgW="2039112" imgH="1682496" progId="">
                  <p:embed/>
                </p:oleObj>
              </mc:Choice>
              <mc:Fallback>
                <p:oleObj r:id="rId3" imgW="2039112" imgH="1682496" progId="">
                  <p:embed/>
                  <p:pic>
                    <p:nvPicPr>
                      <p:cNvPr id="20484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185512"/>
                        <a:ext cx="4495800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78" name="Object 30"/>
          <p:cNvGraphicFramePr>
            <a:graphicFrameLocks noChangeAspect="1"/>
          </p:cNvGraphicFramePr>
          <p:nvPr/>
        </p:nvGraphicFramePr>
        <p:xfrm>
          <a:off x="4495800" y="1185512"/>
          <a:ext cx="464820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r:id="rId5" imgW="2112264" imgH="1691640" progId="">
                  <p:embed/>
                </p:oleObj>
              </mc:Choice>
              <mc:Fallback>
                <p:oleObj r:id="rId5" imgW="2112264" imgH="1691640" progId="">
                  <p:embed/>
                  <p:pic>
                    <p:nvPicPr>
                      <p:cNvPr id="104478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185512"/>
                        <a:ext cx="4648200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80" name="Object 32"/>
          <p:cNvGraphicFramePr>
            <a:graphicFrameLocks noChangeAspect="1"/>
          </p:cNvGraphicFramePr>
          <p:nvPr/>
        </p:nvGraphicFramePr>
        <p:xfrm>
          <a:off x="0" y="4004912"/>
          <a:ext cx="441960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r:id="rId7" imgW="2522220" imgH="1691640" progId="">
                  <p:embed/>
                </p:oleObj>
              </mc:Choice>
              <mc:Fallback>
                <p:oleObj r:id="rId7" imgW="2522220" imgH="1691640" progId="">
                  <p:embed/>
                  <p:pic>
                    <p:nvPicPr>
                      <p:cNvPr id="10448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004912"/>
                        <a:ext cx="4419600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82" name="Object 34"/>
          <p:cNvGraphicFramePr>
            <a:graphicFrameLocks noChangeAspect="1"/>
          </p:cNvGraphicFramePr>
          <p:nvPr/>
        </p:nvGraphicFramePr>
        <p:xfrm>
          <a:off x="4419600" y="3928712"/>
          <a:ext cx="47244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r:id="rId9" imgW="2322576" imgH="1691640" progId="">
                  <p:embed/>
                </p:oleObj>
              </mc:Choice>
              <mc:Fallback>
                <p:oleObj r:id="rId9" imgW="2322576" imgH="1691640" progId="">
                  <p:embed/>
                  <p:pic>
                    <p:nvPicPr>
                      <p:cNvPr id="104482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928712"/>
                        <a:ext cx="4724400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187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Heap </a:t>
            </a:r>
            <a:r>
              <a:rPr lang="en-US" dirty="0">
                <a:sym typeface="Symbol" panose="05050102010706020507" pitchFamily="18" charset="2"/>
              </a:rPr>
              <a:t></a:t>
            </a:r>
            <a:r>
              <a:rPr lang="en-US" dirty="0"/>
              <a:t> Sorted Vector</a:t>
            </a:r>
          </a:p>
        </p:txBody>
      </p:sp>
      <p:sp>
        <p:nvSpPr>
          <p:cNvPr id="21507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Now convert heap to sorted vector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Swap front and back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Decrease size of heap by 1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 err="1"/>
              <a:t>downheap</a:t>
            </a:r>
            <a:r>
              <a:rPr lang="en-US" altLang="en-US" dirty="0"/>
              <a:t> (0)</a:t>
            </a:r>
          </a:p>
        </p:txBody>
      </p:sp>
    </p:spTree>
    <p:extLst>
      <p:ext uri="{BB962C8B-B14F-4D97-AF65-F5344CB8AC3E}">
        <p14:creationId xmlns:p14="http://schemas.microsoft.com/office/powerpoint/2010/main" val="3693357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7A6F0-55DD-A745-BE69-FE3ACC2F9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Heaps (Max Heap)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9CFD2F4-0C69-DA47-ADF9-A48B3E57393C}"/>
              </a:ext>
            </a:extLst>
          </p:cNvPr>
          <p:cNvSpPr/>
          <p:nvPr/>
        </p:nvSpPr>
        <p:spPr>
          <a:xfrm>
            <a:off x="3981203" y="2243169"/>
            <a:ext cx="728106" cy="72810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V</a:t>
            </a:r>
          </a:p>
        </p:txBody>
      </p:sp>
      <p:sp>
        <p:nvSpPr>
          <p:cNvPr id="5" name="Triangle 4">
            <a:extLst>
              <a:ext uri="{FF2B5EF4-FFF2-40B4-BE49-F238E27FC236}">
                <a16:creationId xmlns:a16="http://schemas.microsoft.com/office/drawing/2014/main" id="{0F52EC70-FF89-8B40-AD4E-B5240B62CBA4}"/>
              </a:ext>
            </a:extLst>
          </p:cNvPr>
          <p:cNvSpPr/>
          <p:nvPr/>
        </p:nvSpPr>
        <p:spPr>
          <a:xfrm>
            <a:off x="2059412" y="3408999"/>
            <a:ext cx="1921791" cy="1656716"/>
          </a:xfrm>
          <a:prstGeom prst="triangl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&lt;= V</a:t>
            </a:r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FDDEE254-5EDC-8E41-AF9A-A8CAB9F57F62}"/>
              </a:ext>
            </a:extLst>
          </p:cNvPr>
          <p:cNvSpPr/>
          <p:nvPr/>
        </p:nvSpPr>
        <p:spPr>
          <a:xfrm>
            <a:off x="4709309" y="3402265"/>
            <a:ext cx="1921791" cy="1656716"/>
          </a:xfrm>
          <a:prstGeom prst="triangl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&lt;= V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5B53EE0-209F-364E-B31B-ED2C580BA504}"/>
              </a:ext>
            </a:extLst>
          </p:cNvPr>
          <p:cNvCxnSpPr>
            <a:stCxn id="4" idx="3"/>
          </p:cNvCxnSpPr>
          <p:nvPr/>
        </p:nvCxnSpPr>
        <p:spPr>
          <a:xfrm flipH="1">
            <a:off x="3001488" y="2864646"/>
            <a:ext cx="1086344" cy="537619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51A691B-80D4-7641-892A-1A8743BCB124}"/>
              </a:ext>
            </a:extLst>
          </p:cNvPr>
          <p:cNvCxnSpPr>
            <a:stCxn id="4" idx="5"/>
          </p:cNvCxnSpPr>
          <p:nvPr/>
        </p:nvCxnSpPr>
        <p:spPr>
          <a:xfrm>
            <a:off x="4602679" y="2864646"/>
            <a:ext cx="1067525" cy="537619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83406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00075" y="604837"/>
            <a:ext cx="8077200" cy="5334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+mj-ea"/>
              </a:rPr>
              <a:t>Heap </a:t>
            </a:r>
            <a:r>
              <a:rPr lang="en-US" sz="3200" dirty="0">
                <a:sym typeface="Symbol" panose="05050102010706020507" pitchFamily="18" charset="2"/>
              </a:rPr>
              <a:t></a:t>
            </a:r>
            <a:r>
              <a:rPr lang="en-US" sz="3200" dirty="0">
                <a:ea typeface="+mj-ea"/>
              </a:rPr>
              <a:t> Sorted Vector</a:t>
            </a:r>
            <a:endParaRPr lang="en-US" sz="3500" i="1" dirty="0">
              <a:ea typeface="+mj-ea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760060" y="3124200"/>
            <a:ext cx="3886200" cy="3352800"/>
          </a:xfrm>
          <a:noFill/>
        </p:spPr>
        <p:txBody>
          <a:bodyPr/>
          <a:lstStyle/>
          <a:p>
            <a:pPr>
              <a:buSzPct val="120000"/>
            </a:pPr>
            <a:r>
              <a:rPr lang="en-US" altLang="en-US" sz="2200" dirty="0"/>
              <a:t>Heap is in a[0..7] and the sorted region is empty</a:t>
            </a:r>
          </a:p>
          <a:p>
            <a:pPr>
              <a:buSzPct val="120000"/>
            </a:pPr>
            <a:endParaRPr lang="en-US" altLang="en-US" sz="2200" dirty="0"/>
          </a:p>
          <a:p>
            <a:pPr>
              <a:buSzPct val="120000"/>
            </a:pPr>
            <a:r>
              <a:rPr lang="en-US" altLang="en-US" sz="2200" dirty="0"/>
              <a:t>Swap front and back</a:t>
            </a:r>
            <a:endParaRPr lang="en-US" altLang="en-US" dirty="0"/>
          </a:p>
        </p:txBody>
      </p:sp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533400" y="2971800"/>
            <a:ext cx="3924300" cy="3200400"/>
            <a:chOff x="336" y="1392"/>
            <a:chExt cx="2472" cy="2016"/>
          </a:xfrm>
        </p:grpSpPr>
        <p:grpSp>
          <p:nvGrpSpPr>
            <p:cNvPr id="22568" name="Group 5"/>
            <p:cNvGrpSpPr>
              <a:grpSpLocks/>
            </p:cNvGrpSpPr>
            <p:nvPr/>
          </p:nvGrpSpPr>
          <p:grpSpPr bwMode="auto">
            <a:xfrm>
              <a:off x="504" y="2544"/>
              <a:ext cx="288" cy="288"/>
              <a:chOff x="2642" y="2688"/>
              <a:chExt cx="288" cy="288"/>
            </a:xfrm>
          </p:grpSpPr>
          <p:sp>
            <p:nvSpPr>
              <p:cNvPr id="22597" name="Oval 6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98" name="Text Box 7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7</a:t>
                </a:r>
              </a:p>
            </p:txBody>
          </p:sp>
        </p:grpSp>
        <p:grpSp>
          <p:nvGrpSpPr>
            <p:cNvPr id="22569" name="Group 8"/>
            <p:cNvGrpSpPr>
              <a:grpSpLocks/>
            </p:cNvGrpSpPr>
            <p:nvPr/>
          </p:nvGrpSpPr>
          <p:grpSpPr bwMode="auto">
            <a:xfrm>
              <a:off x="1176" y="2544"/>
              <a:ext cx="288" cy="288"/>
              <a:chOff x="2642" y="2688"/>
              <a:chExt cx="288" cy="288"/>
            </a:xfrm>
          </p:grpSpPr>
          <p:sp>
            <p:nvSpPr>
              <p:cNvPr id="22595" name="Oval 9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96" name="Text Box 10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22570" name="Group 11"/>
            <p:cNvGrpSpPr>
              <a:grpSpLocks/>
            </p:cNvGrpSpPr>
            <p:nvPr/>
          </p:nvGrpSpPr>
          <p:grpSpPr bwMode="auto">
            <a:xfrm>
              <a:off x="1848" y="2544"/>
              <a:ext cx="288" cy="288"/>
              <a:chOff x="2642" y="2688"/>
              <a:chExt cx="288" cy="288"/>
            </a:xfrm>
          </p:grpSpPr>
          <p:sp>
            <p:nvSpPr>
              <p:cNvPr id="22593" name="Oval 12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94" name="Text Box 13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</p:grpSp>
        <p:grpSp>
          <p:nvGrpSpPr>
            <p:cNvPr id="22571" name="Group 14"/>
            <p:cNvGrpSpPr>
              <a:grpSpLocks/>
            </p:cNvGrpSpPr>
            <p:nvPr/>
          </p:nvGrpSpPr>
          <p:grpSpPr bwMode="auto">
            <a:xfrm>
              <a:off x="2520" y="2544"/>
              <a:ext cx="288" cy="288"/>
              <a:chOff x="2642" y="2688"/>
              <a:chExt cx="288" cy="288"/>
            </a:xfrm>
          </p:grpSpPr>
          <p:sp>
            <p:nvSpPr>
              <p:cNvPr id="22591" name="Oval 15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92" name="Text Box 16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</p:grpSp>
        <p:grpSp>
          <p:nvGrpSpPr>
            <p:cNvPr id="22572" name="Group 17"/>
            <p:cNvGrpSpPr>
              <a:grpSpLocks/>
            </p:cNvGrpSpPr>
            <p:nvPr/>
          </p:nvGrpSpPr>
          <p:grpSpPr bwMode="auto">
            <a:xfrm>
              <a:off x="336" y="3120"/>
              <a:ext cx="288" cy="288"/>
              <a:chOff x="2642" y="2688"/>
              <a:chExt cx="288" cy="288"/>
            </a:xfrm>
          </p:grpSpPr>
          <p:sp>
            <p:nvSpPr>
              <p:cNvPr id="22589" name="Oval 18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90" name="Text Box 19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</p:grpSp>
        <p:grpSp>
          <p:nvGrpSpPr>
            <p:cNvPr id="22573" name="Group 20"/>
            <p:cNvGrpSpPr>
              <a:grpSpLocks/>
            </p:cNvGrpSpPr>
            <p:nvPr/>
          </p:nvGrpSpPr>
          <p:grpSpPr bwMode="auto">
            <a:xfrm>
              <a:off x="840" y="1968"/>
              <a:ext cx="288" cy="288"/>
              <a:chOff x="2642" y="2688"/>
              <a:chExt cx="288" cy="288"/>
            </a:xfrm>
          </p:grpSpPr>
          <p:sp>
            <p:nvSpPr>
              <p:cNvPr id="22587" name="Oval 21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88" name="Text Box 22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9</a:t>
                </a:r>
              </a:p>
            </p:txBody>
          </p:sp>
        </p:grpSp>
        <p:grpSp>
          <p:nvGrpSpPr>
            <p:cNvPr id="22574" name="Group 23"/>
            <p:cNvGrpSpPr>
              <a:grpSpLocks/>
            </p:cNvGrpSpPr>
            <p:nvPr/>
          </p:nvGrpSpPr>
          <p:grpSpPr bwMode="auto">
            <a:xfrm>
              <a:off x="2184" y="1968"/>
              <a:ext cx="288" cy="288"/>
              <a:chOff x="2642" y="2688"/>
              <a:chExt cx="288" cy="288"/>
            </a:xfrm>
          </p:grpSpPr>
          <p:sp>
            <p:nvSpPr>
              <p:cNvPr id="22585" name="Oval 24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86" name="Text Box 25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6</a:t>
                </a:r>
              </a:p>
            </p:txBody>
          </p:sp>
        </p:grpSp>
        <p:grpSp>
          <p:nvGrpSpPr>
            <p:cNvPr id="22575" name="Group 26"/>
            <p:cNvGrpSpPr>
              <a:grpSpLocks/>
            </p:cNvGrpSpPr>
            <p:nvPr/>
          </p:nvGrpSpPr>
          <p:grpSpPr bwMode="auto">
            <a:xfrm>
              <a:off x="1510" y="1392"/>
              <a:ext cx="292" cy="288"/>
              <a:chOff x="2640" y="2688"/>
              <a:chExt cx="292" cy="288"/>
            </a:xfrm>
          </p:grpSpPr>
          <p:sp>
            <p:nvSpPr>
              <p:cNvPr id="22583" name="Oval 27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84" name="Text Box 28"/>
              <p:cNvSpPr txBox="1">
                <a:spLocks noChangeArrowheads="1"/>
              </p:cNvSpPr>
              <p:nvPr/>
            </p:nvSpPr>
            <p:spPr bwMode="auto">
              <a:xfrm>
                <a:off x="2640" y="2688"/>
                <a:ext cx="29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10</a:t>
                </a:r>
              </a:p>
            </p:txBody>
          </p:sp>
        </p:grpSp>
        <p:sp>
          <p:nvSpPr>
            <p:cNvPr id="22576" name="Line 29"/>
            <p:cNvSpPr>
              <a:spLocks noChangeShapeType="1"/>
            </p:cNvSpPr>
            <p:nvPr/>
          </p:nvSpPr>
          <p:spPr bwMode="auto">
            <a:xfrm flipH="1">
              <a:off x="478" y="2832"/>
              <a:ext cx="9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7" name="Line 30"/>
            <p:cNvSpPr>
              <a:spLocks noChangeShapeType="1"/>
            </p:cNvSpPr>
            <p:nvPr/>
          </p:nvSpPr>
          <p:spPr bwMode="auto">
            <a:xfrm flipH="1">
              <a:off x="670" y="225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8" name="Line 31"/>
            <p:cNvSpPr>
              <a:spLocks noChangeShapeType="1"/>
            </p:cNvSpPr>
            <p:nvPr/>
          </p:nvSpPr>
          <p:spPr bwMode="auto">
            <a:xfrm>
              <a:off x="1054" y="225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9" name="Line 32"/>
            <p:cNvSpPr>
              <a:spLocks noChangeShapeType="1"/>
            </p:cNvSpPr>
            <p:nvPr/>
          </p:nvSpPr>
          <p:spPr bwMode="auto">
            <a:xfrm flipH="1">
              <a:off x="2014" y="225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0" name="Line 33"/>
            <p:cNvSpPr>
              <a:spLocks noChangeShapeType="1"/>
            </p:cNvSpPr>
            <p:nvPr/>
          </p:nvSpPr>
          <p:spPr bwMode="auto">
            <a:xfrm>
              <a:off x="2398" y="225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1" name="Line 34"/>
            <p:cNvSpPr>
              <a:spLocks noChangeShapeType="1"/>
            </p:cNvSpPr>
            <p:nvPr/>
          </p:nvSpPr>
          <p:spPr bwMode="auto">
            <a:xfrm flipH="1">
              <a:off x="1102" y="1680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2" name="Line 35"/>
            <p:cNvSpPr>
              <a:spLocks noChangeShapeType="1"/>
            </p:cNvSpPr>
            <p:nvPr/>
          </p:nvSpPr>
          <p:spPr bwMode="auto">
            <a:xfrm>
              <a:off x="1726" y="1680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33" name="Group 71"/>
          <p:cNvGrpSpPr>
            <a:grpSpLocks/>
          </p:cNvGrpSpPr>
          <p:nvPr/>
        </p:nvGrpSpPr>
        <p:grpSpPr bwMode="auto">
          <a:xfrm>
            <a:off x="600075" y="1317624"/>
            <a:ext cx="5486400" cy="1417638"/>
            <a:chOff x="960" y="768"/>
            <a:chExt cx="3456" cy="893"/>
          </a:xfrm>
        </p:grpSpPr>
        <p:grpSp>
          <p:nvGrpSpPr>
            <p:cNvPr id="22534" name="Group 65"/>
            <p:cNvGrpSpPr>
              <a:grpSpLocks/>
            </p:cNvGrpSpPr>
            <p:nvPr/>
          </p:nvGrpSpPr>
          <p:grpSpPr bwMode="auto">
            <a:xfrm>
              <a:off x="960" y="768"/>
              <a:ext cx="3456" cy="624"/>
              <a:chOff x="960" y="768"/>
              <a:chExt cx="3456" cy="624"/>
            </a:xfrm>
          </p:grpSpPr>
          <p:grpSp>
            <p:nvGrpSpPr>
              <p:cNvPr id="22540" name="Group 63"/>
              <p:cNvGrpSpPr>
                <a:grpSpLocks/>
              </p:cNvGrpSpPr>
              <p:nvPr/>
            </p:nvGrpSpPr>
            <p:grpSpPr bwMode="auto">
              <a:xfrm>
                <a:off x="1344" y="768"/>
                <a:ext cx="3072" cy="624"/>
                <a:chOff x="1344" y="768"/>
                <a:chExt cx="3072" cy="624"/>
              </a:xfrm>
            </p:grpSpPr>
            <p:sp>
              <p:nvSpPr>
                <p:cNvPr id="22542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335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4</a:t>
                  </a:r>
                </a:p>
              </p:txBody>
            </p:sp>
            <p:sp>
              <p:nvSpPr>
                <p:cNvPr id="22543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2972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22544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2588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7</a:t>
                  </a:r>
                </a:p>
              </p:txBody>
            </p:sp>
            <p:sp>
              <p:nvSpPr>
                <p:cNvPr id="22545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2204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 dirty="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6</a:t>
                  </a:r>
                </a:p>
              </p:txBody>
            </p:sp>
            <p:sp>
              <p:nvSpPr>
                <p:cNvPr id="22546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182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9</a:t>
                  </a:r>
                </a:p>
              </p:txBody>
            </p:sp>
            <p:sp>
              <p:nvSpPr>
                <p:cNvPr id="22547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1392" y="1104"/>
                  <a:ext cx="292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10</a:t>
                  </a:r>
                </a:p>
              </p:txBody>
            </p:sp>
            <p:grpSp>
              <p:nvGrpSpPr>
                <p:cNvPr id="22548" name="Group 49"/>
                <p:cNvGrpSpPr>
                  <a:grpSpLocks/>
                </p:cNvGrpSpPr>
                <p:nvPr/>
              </p:nvGrpSpPr>
              <p:grpSpPr bwMode="auto">
                <a:xfrm>
                  <a:off x="1344" y="1056"/>
                  <a:ext cx="3072" cy="336"/>
                  <a:chOff x="432" y="864"/>
                  <a:chExt cx="3072" cy="336"/>
                </a:xfrm>
              </p:grpSpPr>
              <p:sp>
                <p:nvSpPr>
                  <p:cNvPr id="22560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43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2561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2562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2563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2564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2565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2566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2567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22549" name="Group 62"/>
                <p:cNvGrpSpPr>
                  <a:grpSpLocks/>
                </p:cNvGrpSpPr>
                <p:nvPr/>
              </p:nvGrpSpPr>
              <p:grpSpPr bwMode="auto">
                <a:xfrm>
                  <a:off x="1440" y="768"/>
                  <a:ext cx="2880" cy="269"/>
                  <a:chOff x="1440" y="1392"/>
                  <a:chExt cx="2880" cy="269"/>
                </a:xfrm>
              </p:grpSpPr>
              <p:sp>
                <p:nvSpPr>
                  <p:cNvPr id="22552" name="Text 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6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5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2553" name="Text 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76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4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2554" name="Text 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2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3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2555" name="Text Box 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2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2556" name="Text Box 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2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1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2557" name="Text 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4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0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2558" name="Text Box 5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2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7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2559" name="Text Box 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6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22550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4124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3</a:t>
                  </a:r>
                </a:p>
              </p:txBody>
            </p:sp>
            <p:sp>
              <p:nvSpPr>
                <p:cNvPr id="22551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374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5</a:t>
                  </a:r>
                </a:p>
              </p:txBody>
            </p:sp>
          </p:grpSp>
          <p:sp>
            <p:nvSpPr>
              <p:cNvPr id="22541" name="Text Box 64"/>
              <p:cNvSpPr txBox="1">
                <a:spLocks noChangeArrowheads="1"/>
              </p:cNvSpPr>
              <p:nvPr/>
            </p:nvSpPr>
            <p:spPr bwMode="auto">
              <a:xfrm>
                <a:off x="960" y="1104"/>
                <a:ext cx="405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a[ ]:</a:t>
                </a:r>
              </a:p>
            </p:txBody>
          </p:sp>
        </p:grpSp>
        <p:sp>
          <p:nvSpPr>
            <p:cNvPr id="22535" name="Text Box 66"/>
            <p:cNvSpPr txBox="1">
              <a:spLocks noChangeArrowheads="1"/>
            </p:cNvSpPr>
            <p:nvPr/>
          </p:nvSpPr>
          <p:spPr bwMode="auto">
            <a:xfrm>
              <a:off x="2640" y="1392"/>
              <a:ext cx="487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Heap</a:t>
              </a:r>
            </a:p>
          </p:txBody>
        </p:sp>
        <p:sp>
          <p:nvSpPr>
            <p:cNvPr id="22536" name="Line 67"/>
            <p:cNvSpPr>
              <a:spLocks noChangeShapeType="1"/>
            </p:cNvSpPr>
            <p:nvPr/>
          </p:nvSpPr>
          <p:spPr bwMode="auto">
            <a:xfrm>
              <a:off x="1344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7" name="Line 68"/>
            <p:cNvSpPr>
              <a:spLocks noChangeShapeType="1"/>
            </p:cNvSpPr>
            <p:nvPr/>
          </p:nvSpPr>
          <p:spPr bwMode="auto">
            <a:xfrm>
              <a:off x="4416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8" name="Line 69"/>
            <p:cNvSpPr>
              <a:spLocks noChangeShapeType="1"/>
            </p:cNvSpPr>
            <p:nvPr/>
          </p:nvSpPr>
          <p:spPr bwMode="auto">
            <a:xfrm>
              <a:off x="1344" y="1536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9" name="Line 70"/>
            <p:cNvSpPr>
              <a:spLocks noChangeShapeType="1"/>
            </p:cNvSpPr>
            <p:nvPr/>
          </p:nvSpPr>
          <p:spPr bwMode="auto">
            <a:xfrm>
              <a:off x="3120" y="1536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18552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077200" cy="5334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+mj-ea"/>
              </a:rPr>
              <a:t>Heap </a:t>
            </a:r>
            <a:r>
              <a:rPr lang="en-US" sz="3200" dirty="0">
                <a:sym typeface="Symbol" panose="05050102010706020507" pitchFamily="18" charset="2"/>
              </a:rPr>
              <a:t></a:t>
            </a:r>
            <a:r>
              <a:rPr lang="en-US" sz="3200" dirty="0">
                <a:ea typeface="+mj-ea"/>
              </a:rPr>
              <a:t> Sorted Vector</a:t>
            </a:r>
            <a:endParaRPr lang="en-US" sz="3500" i="1" dirty="0">
              <a:ea typeface="+mj-ea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714741" y="3499336"/>
            <a:ext cx="3886200" cy="1629076"/>
          </a:xfrm>
          <a:noFill/>
        </p:spPr>
        <p:txBody>
          <a:bodyPr/>
          <a:lstStyle/>
          <a:p>
            <a:pPr>
              <a:buSzPct val="120000"/>
            </a:pPr>
            <a:r>
              <a:rPr lang="en-US" altLang="en-US" sz="2200" dirty="0"/>
              <a:t>a[0..6] now represents a </a:t>
            </a:r>
            <a:r>
              <a:rPr lang="en-US" altLang="en-US" sz="2200" dirty="0" err="1"/>
              <a:t>semiheap</a:t>
            </a:r>
            <a:endParaRPr lang="en-US" altLang="en-US" sz="2200" dirty="0"/>
          </a:p>
          <a:p>
            <a:pPr>
              <a:buSzPct val="120000"/>
            </a:pPr>
            <a:endParaRPr lang="en-US" altLang="en-US" sz="2200" dirty="0"/>
          </a:p>
          <a:p>
            <a:pPr>
              <a:buSzPct val="120000"/>
            </a:pPr>
            <a:r>
              <a:rPr lang="en-US" altLang="en-US" sz="2200" dirty="0"/>
              <a:t>a[7] is the sorted region</a:t>
            </a:r>
          </a:p>
          <a:p>
            <a:pPr>
              <a:buSzPct val="120000"/>
            </a:pPr>
            <a:endParaRPr lang="en-US" altLang="en-US" sz="2200" dirty="0"/>
          </a:p>
        </p:txBody>
      </p:sp>
      <p:grpSp>
        <p:nvGrpSpPr>
          <p:cNvPr id="23556" name="Group 4"/>
          <p:cNvGrpSpPr>
            <a:grpSpLocks/>
          </p:cNvGrpSpPr>
          <p:nvPr/>
        </p:nvGrpSpPr>
        <p:grpSpPr bwMode="auto">
          <a:xfrm>
            <a:off x="863466" y="3856674"/>
            <a:ext cx="3657600" cy="2286000"/>
            <a:chOff x="504" y="1872"/>
            <a:chExt cx="2304" cy="1440"/>
          </a:xfrm>
        </p:grpSpPr>
        <p:grpSp>
          <p:nvGrpSpPr>
            <p:cNvPr id="23598" name="Group 5"/>
            <p:cNvGrpSpPr>
              <a:grpSpLocks/>
            </p:cNvGrpSpPr>
            <p:nvPr/>
          </p:nvGrpSpPr>
          <p:grpSpPr bwMode="auto">
            <a:xfrm>
              <a:off x="504" y="3024"/>
              <a:ext cx="288" cy="288"/>
              <a:chOff x="2642" y="2688"/>
              <a:chExt cx="288" cy="288"/>
            </a:xfrm>
          </p:grpSpPr>
          <p:sp>
            <p:nvSpPr>
              <p:cNvPr id="23623" name="Oval 6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624" name="Text Box 7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7</a:t>
                </a:r>
              </a:p>
            </p:txBody>
          </p:sp>
        </p:grpSp>
        <p:grpSp>
          <p:nvGrpSpPr>
            <p:cNvPr id="23599" name="Group 8"/>
            <p:cNvGrpSpPr>
              <a:grpSpLocks/>
            </p:cNvGrpSpPr>
            <p:nvPr/>
          </p:nvGrpSpPr>
          <p:grpSpPr bwMode="auto">
            <a:xfrm>
              <a:off x="1176" y="3024"/>
              <a:ext cx="288" cy="288"/>
              <a:chOff x="2642" y="2688"/>
              <a:chExt cx="288" cy="288"/>
            </a:xfrm>
          </p:grpSpPr>
          <p:sp>
            <p:nvSpPr>
              <p:cNvPr id="23621" name="Oval 9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622" name="Text Box 10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23600" name="Group 11"/>
            <p:cNvGrpSpPr>
              <a:grpSpLocks/>
            </p:cNvGrpSpPr>
            <p:nvPr/>
          </p:nvGrpSpPr>
          <p:grpSpPr bwMode="auto">
            <a:xfrm>
              <a:off x="1848" y="3024"/>
              <a:ext cx="288" cy="288"/>
              <a:chOff x="2642" y="2688"/>
              <a:chExt cx="288" cy="288"/>
            </a:xfrm>
          </p:grpSpPr>
          <p:sp>
            <p:nvSpPr>
              <p:cNvPr id="23619" name="Oval 12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620" name="Text Box 13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</p:grpSp>
        <p:grpSp>
          <p:nvGrpSpPr>
            <p:cNvPr id="23601" name="Group 14"/>
            <p:cNvGrpSpPr>
              <a:grpSpLocks/>
            </p:cNvGrpSpPr>
            <p:nvPr/>
          </p:nvGrpSpPr>
          <p:grpSpPr bwMode="auto">
            <a:xfrm>
              <a:off x="2520" y="3024"/>
              <a:ext cx="288" cy="288"/>
              <a:chOff x="2642" y="2688"/>
              <a:chExt cx="288" cy="288"/>
            </a:xfrm>
          </p:grpSpPr>
          <p:sp>
            <p:nvSpPr>
              <p:cNvPr id="23617" name="Oval 15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618" name="Text Box 16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</p:grpSp>
        <p:grpSp>
          <p:nvGrpSpPr>
            <p:cNvPr id="23602" name="Group 17"/>
            <p:cNvGrpSpPr>
              <a:grpSpLocks/>
            </p:cNvGrpSpPr>
            <p:nvPr/>
          </p:nvGrpSpPr>
          <p:grpSpPr bwMode="auto">
            <a:xfrm>
              <a:off x="840" y="2448"/>
              <a:ext cx="288" cy="288"/>
              <a:chOff x="2642" y="2688"/>
              <a:chExt cx="288" cy="288"/>
            </a:xfrm>
          </p:grpSpPr>
          <p:sp>
            <p:nvSpPr>
              <p:cNvPr id="23615" name="Oval 18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616" name="Text Box 19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9</a:t>
                </a:r>
              </a:p>
            </p:txBody>
          </p:sp>
        </p:grpSp>
        <p:grpSp>
          <p:nvGrpSpPr>
            <p:cNvPr id="23603" name="Group 20"/>
            <p:cNvGrpSpPr>
              <a:grpSpLocks/>
            </p:cNvGrpSpPr>
            <p:nvPr/>
          </p:nvGrpSpPr>
          <p:grpSpPr bwMode="auto">
            <a:xfrm>
              <a:off x="2184" y="2448"/>
              <a:ext cx="288" cy="288"/>
              <a:chOff x="2642" y="2688"/>
              <a:chExt cx="288" cy="288"/>
            </a:xfrm>
          </p:grpSpPr>
          <p:sp>
            <p:nvSpPr>
              <p:cNvPr id="23613" name="Oval 21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614" name="Text Box 22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6</a:t>
                </a:r>
              </a:p>
            </p:txBody>
          </p:sp>
        </p:grpSp>
        <p:grpSp>
          <p:nvGrpSpPr>
            <p:cNvPr id="23604" name="Group 23"/>
            <p:cNvGrpSpPr>
              <a:grpSpLocks/>
            </p:cNvGrpSpPr>
            <p:nvPr/>
          </p:nvGrpSpPr>
          <p:grpSpPr bwMode="auto">
            <a:xfrm>
              <a:off x="1512" y="1872"/>
              <a:ext cx="288" cy="288"/>
              <a:chOff x="2642" y="2688"/>
              <a:chExt cx="288" cy="288"/>
            </a:xfrm>
          </p:grpSpPr>
          <p:sp>
            <p:nvSpPr>
              <p:cNvPr id="23611" name="Oval 24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612" name="Text Box 25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</p:grpSp>
        <p:sp>
          <p:nvSpPr>
            <p:cNvPr id="23605" name="Line 26"/>
            <p:cNvSpPr>
              <a:spLocks noChangeShapeType="1"/>
            </p:cNvSpPr>
            <p:nvPr/>
          </p:nvSpPr>
          <p:spPr bwMode="auto">
            <a:xfrm flipH="1">
              <a:off x="670" y="273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6" name="Line 27"/>
            <p:cNvSpPr>
              <a:spLocks noChangeShapeType="1"/>
            </p:cNvSpPr>
            <p:nvPr/>
          </p:nvSpPr>
          <p:spPr bwMode="auto">
            <a:xfrm>
              <a:off x="1054" y="273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7" name="Line 28"/>
            <p:cNvSpPr>
              <a:spLocks noChangeShapeType="1"/>
            </p:cNvSpPr>
            <p:nvPr/>
          </p:nvSpPr>
          <p:spPr bwMode="auto">
            <a:xfrm flipH="1">
              <a:off x="2014" y="273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8" name="Line 29"/>
            <p:cNvSpPr>
              <a:spLocks noChangeShapeType="1"/>
            </p:cNvSpPr>
            <p:nvPr/>
          </p:nvSpPr>
          <p:spPr bwMode="auto">
            <a:xfrm>
              <a:off x="2398" y="273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9" name="Line 30"/>
            <p:cNvSpPr>
              <a:spLocks noChangeShapeType="1"/>
            </p:cNvSpPr>
            <p:nvPr/>
          </p:nvSpPr>
          <p:spPr bwMode="auto">
            <a:xfrm flipH="1">
              <a:off x="1102" y="2160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0" name="Line 31"/>
            <p:cNvSpPr>
              <a:spLocks noChangeShapeType="1"/>
            </p:cNvSpPr>
            <p:nvPr/>
          </p:nvSpPr>
          <p:spPr bwMode="auto">
            <a:xfrm>
              <a:off x="1726" y="2160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557" name="Group 73"/>
          <p:cNvGrpSpPr>
            <a:grpSpLocks/>
          </p:cNvGrpSpPr>
          <p:nvPr/>
        </p:nvGrpSpPr>
        <p:grpSpPr bwMode="auto">
          <a:xfrm>
            <a:off x="533400" y="1401763"/>
            <a:ext cx="5867400" cy="1417638"/>
            <a:chOff x="960" y="768"/>
            <a:chExt cx="3696" cy="893"/>
          </a:xfrm>
        </p:grpSpPr>
        <p:grpSp>
          <p:nvGrpSpPr>
            <p:cNvPr id="23563" name="Group 33"/>
            <p:cNvGrpSpPr>
              <a:grpSpLocks/>
            </p:cNvGrpSpPr>
            <p:nvPr/>
          </p:nvGrpSpPr>
          <p:grpSpPr bwMode="auto">
            <a:xfrm>
              <a:off x="960" y="768"/>
              <a:ext cx="3456" cy="624"/>
              <a:chOff x="960" y="768"/>
              <a:chExt cx="3456" cy="624"/>
            </a:xfrm>
          </p:grpSpPr>
          <p:grpSp>
            <p:nvGrpSpPr>
              <p:cNvPr id="23570" name="Group 34"/>
              <p:cNvGrpSpPr>
                <a:grpSpLocks/>
              </p:cNvGrpSpPr>
              <p:nvPr/>
            </p:nvGrpSpPr>
            <p:grpSpPr bwMode="auto">
              <a:xfrm>
                <a:off x="1344" y="768"/>
                <a:ext cx="3072" cy="624"/>
                <a:chOff x="1344" y="768"/>
                <a:chExt cx="3072" cy="624"/>
              </a:xfrm>
            </p:grpSpPr>
            <p:sp>
              <p:nvSpPr>
                <p:cNvPr id="23572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335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4</a:t>
                  </a:r>
                </a:p>
              </p:txBody>
            </p:sp>
            <p:sp>
              <p:nvSpPr>
                <p:cNvPr id="23573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972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23574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588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7</a:t>
                  </a:r>
                </a:p>
              </p:txBody>
            </p:sp>
            <p:sp>
              <p:nvSpPr>
                <p:cNvPr id="23575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204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6</a:t>
                  </a:r>
                </a:p>
              </p:txBody>
            </p:sp>
            <p:sp>
              <p:nvSpPr>
                <p:cNvPr id="23576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182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9</a:t>
                  </a:r>
                </a:p>
              </p:txBody>
            </p:sp>
            <p:sp>
              <p:nvSpPr>
                <p:cNvPr id="23577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43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3</a:t>
                  </a:r>
                </a:p>
              </p:txBody>
            </p:sp>
            <p:grpSp>
              <p:nvGrpSpPr>
                <p:cNvPr id="23578" name="Group 41"/>
                <p:cNvGrpSpPr>
                  <a:grpSpLocks/>
                </p:cNvGrpSpPr>
                <p:nvPr/>
              </p:nvGrpSpPr>
              <p:grpSpPr bwMode="auto">
                <a:xfrm>
                  <a:off x="1344" y="1056"/>
                  <a:ext cx="3072" cy="336"/>
                  <a:chOff x="432" y="864"/>
                  <a:chExt cx="3072" cy="336"/>
                </a:xfrm>
              </p:grpSpPr>
              <p:sp>
                <p:nvSpPr>
                  <p:cNvPr id="23590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43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3591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3592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3593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3594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3595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3596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3597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23579" name="Group 50"/>
                <p:cNvGrpSpPr>
                  <a:grpSpLocks/>
                </p:cNvGrpSpPr>
                <p:nvPr/>
              </p:nvGrpSpPr>
              <p:grpSpPr bwMode="auto">
                <a:xfrm>
                  <a:off x="1440" y="768"/>
                  <a:ext cx="2880" cy="269"/>
                  <a:chOff x="1440" y="1392"/>
                  <a:chExt cx="2880" cy="269"/>
                </a:xfrm>
              </p:grpSpPr>
              <p:sp>
                <p:nvSpPr>
                  <p:cNvPr id="23582" name="Text Box 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6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5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3583" name="Text Box 5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76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4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3584" name="Text Box 5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2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3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3585" name="Text Box 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2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3586" name="Text Box 5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2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1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3587" name="Text Box 5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4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0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3588" name="Text Box 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2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7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3589" name="Text Box 5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6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23580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4080" y="1104"/>
                  <a:ext cx="292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10</a:t>
                  </a:r>
                </a:p>
              </p:txBody>
            </p:sp>
            <p:sp>
              <p:nvSpPr>
                <p:cNvPr id="23581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374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5</a:t>
                  </a:r>
                </a:p>
              </p:txBody>
            </p:sp>
          </p:grpSp>
          <p:sp>
            <p:nvSpPr>
              <p:cNvPr id="23571" name="Text Box 61"/>
              <p:cNvSpPr txBox="1">
                <a:spLocks noChangeArrowheads="1"/>
              </p:cNvSpPr>
              <p:nvPr/>
            </p:nvSpPr>
            <p:spPr bwMode="auto">
              <a:xfrm>
                <a:off x="960" y="1104"/>
                <a:ext cx="405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a[ ]:</a:t>
                </a:r>
              </a:p>
            </p:txBody>
          </p:sp>
        </p:grpSp>
        <p:sp>
          <p:nvSpPr>
            <p:cNvPr id="23564" name="Text Box 62"/>
            <p:cNvSpPr txBox="1">
              <a:spLocks noChangeArrowheads="1"/>
            </p:cNvSpPr>
            <p:nvPr/>
          </p:nvSpPr>
          <p:spPr bwMode="auto">
            <a:xfrm>
              <a:off x="2287" y="1392"/>
              <a:ext cx="810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Semiheap</a:t>
              </a:r>
            </a:p>
          </p:txBody>
        </p:sp>
        <p:sp>
          <p:nvSpPr>
            <p:cNvPr id="23565" name="Line 63"/>
            <p:cNvSpPr>
              <a:spLocks noChangeShapeType="1"/>
            </p:cNvSpPr>
            <p:nvPr/>
          </p:nvSpPr>
          <p:spPr bwMode="auto">
            <a:xfrm>
              <a:off x="1344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6" name="Line 64"/>
            <p:cNvSpPr>
              <a:spLocks noChangeShapeType="1"/>
            </p:cNvSpPr>
            <p:nvPr/>
          </p:nvSpPr>
          <p:spPr bwMode="auto">
            <a:xfrm>
              <a:off x="4032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7" name="Line 65"/>
            <p:cNvSpPr>
              <a:spLocks noChangeShapeType="1"/>
            </p:cNvSpPr>
            <p:nvPr/>
          </p:nvSpPr>
          <p:spPr bwMode="auto">
            <a:xfrm>
              <a:off x="1344" y="153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8" name="Line 66"/>
            <p:cNvSpPr>
              <a:spLocks noChangeShapeType="1"/>
            </p:cNvSpPr>
            <p:nvPr/>
          </p:nvSpPr>
          <p:spPr bwMode="auto">
            <a:xfrm>
              <a:off x="3120" y="153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9" name="Text Box 67"/>
            <p:cNvSpPr txBox="1">
              <a:spLocks noChangeArrowheads="1"/>
            </p:cNvSpPr>
            <p:nvPr/>
          </p:nvSpPr>
          <p:spPr bwMode="auto">
            <a:xfrm>
              <a:off x="4080" y="1392"/>
              <a:ext cx="57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Sorted</a:t>
              </a:r>
            </a:p>
          </p:txBody>
        </p:sp>
      </p:grpSp>
      <p:grpSp>
        <p:nvGrpSpPr>
          <p:cNvPr id="23558" name="Group 72"/>
          <p:cNvGrpSpPr>
            <a:grpSpLocks/>
          </p:cNvGrpSpPr>
          <p:nvPr/>
        </p:nvGrpSpPr>
        <p:grpSpPr bwMode="auto">
          <a:xfrm>
            <a:off x="558666" y="3245487"/>
            <a:ext cx="1828800" cy="763587"/>
            <a:chOff x="336" y="1439"/>
            <a:chExt cx="1152" cy="481"/>
          </a:xfrm>
        </p:grpSpPr>
        <p:sp>
          <p:nvSpPr>
            <p:cNvPr id="23559" name="Text Box 68"/>
            <p:cNvSpPr txBox="1">
              <a:spLocks noChangeArrowheads="1"/>
            </p:cNvSpPr>
            <p:nvPr/>
          </p:nvSpPr>
          <p:spPr bwMode="auto">
            <a:xfrm>
              <a:off x="336" y="1439"/>
              <a:ext cx="83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downHeap</a:t>
              </a:r>
              <a:endPara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23560" name="Group 69"/>
            <p:cNvGrpSpPr>
              <a:grpSpLocks/>
            </p:cNvGrpSpPr>
            <p:nvPr/>
          </p:nvGrpSpPr>
          <p:grpSpPr bwMode="auto">
            <a:xfrm>
              <a:off x="768" y="1680"/>
              <a:ext cx="720" cy="240"/>
              <a:chOff x="768" y="1680"/>
              <a:chExt cx="720" cy="240"/>
            </a:xfrm>
          </p:grpSpPr>
          <p:sp>
            <p:nvSpPr>
              <p:cNvPr id="23561" name="Line 70"/>
              <p:cNvSpPr>
                <a:spLocks noChangeShapeType="1"/>
              </p:cNvSpPr>
              <p:nvPr/>
            </p:nvSpPr>
            <p:spPr bwMode="auto">
              <a:xfrm>
                <a:off x="768" y="1680"/>
                <a:ext cx="0" cy="240"/>
              </a:xfrm>
              <a:prstGeom prst="line">
                <a:avLst/>
              </a:prstGeom>
              <a:noFill/>
              <a:ln w="38100" cmpd="dbl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2" name="Line 71"/>
              <p:cNvSpPr>
                <a:spLocks noChangeShapeType="1"/>
              </p:cNvSpPr>
              <p:nvPr/>
            </p:nvSpPr>
            <p:spPr bwMode="auto">
              <a:xfrm>
                <a:off x="768" y="1920"/>
                <a:ext cx="720" cy="0"/>
              </a:xfrm>
              <a:prstGeom prst="line">
                <a:avLst/>
              </a:prstGeom>
              <a:noFill/>
              <a:ln w="38100" cmpd="dbl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892909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077200" cy="5334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+mj-ea"/>
              </a:rPr>
              <a:t>Heap </a:t>
            </a:r>
            <a:r>
              <a:rPr lang="en-US" sz="3200" dirty="0">
                <a:sym typeface="Symbol" panose="05050102010706020507" pitchFamily="18" charset="2"/>
              </a:rPr>
              <a:t></a:t>
            </a:r>
            <a:r>
              <a:rPr lang="en-US" sz="3200" dirty="0">
                <a:ea typeface="+mj-ea"/>
              </a:rPr>
              <a:t> Sorted Vector</a:t>
            </a:r>
            <a:endParaRPr lang="en-US" sz="3500" i="1" dirty="0">
              <a:ea typeface="+mj-ea"/>
            </a:endParaRPr>
          </a:p>
        </p:txBody>
      </p:sp>
      <p:grpSp>
        <p:nvGrpSpPr>
          <p:cNvPr id="24579" name="Group 4"/>
          <p:cNvGrpSpPr>
            <a:grpSpLocks/>
          </p:cNvGrpSpPr>
          <p:nvPr/>
        </p:nvGrpSpPr>
        <p:grpSpPr bwMode="auto">
          <a:xfrm>
            <a:off x="838200" y="3882189"/>
            <a:ext cx="3657600" cy="2286000"/>
            <a:chOff x="504" y="1872"/>
            <a:chExt cx="2304" cy="1440"/>
          </a:xfrm>
        </p:grpSpPr>
        <p:grpSp>
          <p:nvGrpSpPr>
            <p:cNvPr id="24620" name="Group 5"/>
            <p:cNvGrpSpPr>
              <a:grpSpLocks/>
            </p:cNvGrpSpPr>
            <p:nvPr/>
          </p:nvGrpSpPr>
          <p:grpSpPr bwMode="auto">
            <a:xfrm>
              <a:off x="504" y="3024"/>
              <a:ext cx="288" cy="288"/>
              <a:chOff x="2642" y="2688"/>
              <a:chExt cx="288" cy="288"/>
            </a:xfrm>
          </p:grpSpPr>
          <p:sp>
            <p:nvSpPr>
              <p:cNvPr id="24645" name="Oval 6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646" name="Text Box 7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7</a:t>
                </a:r>
              </a:p>
            </p:txBody>
          </p:sp>
        </p:grpSp>
        <p:grpSp>
          <p:nvGrpSpPr>
            <p:cNvPr id="24621" name="Group 8"/>
            <p:cNvGrpSpPr>
              <a:grpSpLocks/>
            </p:cNvGrpSpPr>
            <p:nvPr/>
          </p:nvGrpSpPr>
          <p:grpSpPr bwMode="auto">
            <a:xfrm>
              <a:off x="1176" y="3024"/>
              <a:ext cx="288" cy="288"/>
              <a:chOff x="2642" y="2688"/>
              <a:chExt cx="288" cy="288"/>
            </a:xfrm>
          </p:grpSpPr>
          <p:sp>
            <p:nvSpPr>
              <p:cNvPr id="24643" name="Oval 9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644" name="Text Box 10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24622" name="Group 11"/>
            <p:cNvGrpSpPr>
              <a:grpSpLocks/>
            </p:cNvGrpSpPr>
            <p:nvPr/>
          </p:nvGrpSpPr>
          <p:grpSpPr bwMode="auto">
            <a:xfrm>
              <a:off x="1848" y="3024"/>
              <a:ext cx="288" cy="288"/>
              <a:chOff x="2642" y="2688"/>
              <a:chExt cx="288" cy="288"/>
            </a:xfrm>
          </p:grpSpPr>
          <p:sp>
            <p:nvSpPr>
              <p:cNvPr id="24641" name="Oval 12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642" name="Text Box 13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</p:grpSp>
        <p:grpSp>
          <p:nvGrpSpPr>
            <p:cNvPr id="24623" name="Group 14"/>
            <p:cNvGrpSpPr>
              <a:grpSpLocks/>
            </p:cNvGrpSpPr>
            <p:nvPr/>
          </p:nvGrpSpPr>
          <p:grpSpPr bwMode="auto">
            <a:xfrm>
              <a:off x="2520" y="3024"/>
              <a:ext cx="288" cy="288"/>
              <a:chOff x="2642" y="2688"/>
              <a:chExt cx="288" cy="288"/>
            </a:xfrm>
          </p:grpSpPr>
          <p:sp>
            <p:nvSpPr>
              <p:cNvPr id="24639" name="Oval 15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640" name="Text Box 16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</p:grpSp>
        <p:grpSp>
          <p:nvGrpSpPr>
            <p:cNvPr id="24624" name="Group 17"/>
            <p:cNvGrpSpPr>
              <a:grpSpLocks/>
            </p:cNvGrpSpPr>
            <p:nvPr/>
          </p:nvGrpSpPr>
          <p:grpSpPr bwMode="auto">
            <a:xfrm>
              <a:off x="840" y="2448"/>
              <a:ext cx="288" cy="288"/>
              <a:chOff x="2642" y="2688"/>
              <a:chExt cx="288" cy="288"/>
            </a:xfrm>
          </p:grpSpPr>
          <p:sp>
            <p:nvSpPr>
              <p:cNvPr id="24637" name="Oval 18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638" name="Text Box 19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</p:grpSp>
        <p:grpSp>
          <p:nvGrpSpPr>
            <p:cNvPr id="24625" name="Group 20"/>
            <p:cNvGrpSpPr>
              <a:grpSpLocks/>
            </p:cNvGrpSpPr>
            <p:nvPr/>
          </p:nvGrpSpPr>
          <p:grpSpPr bwMode="auto">
            <a:xfrm>
              <a:off x="2184" y="2448"/>
              <a:ext cx="288" cy="288"/>
              <a:chOff x="2642" y="2688"/>
              <a:chExt cx="288" cy="288"/>
            </a:xfrm>
          </p:grpSpPr>
          <p:sp>
            <p:nvSpPr>
              <p:cNvPr id="24635" name="Oval 21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636" name="Text Box 22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6</a:t>
                </a:r>
              </a:p>
            </p:txBody>
          </p:sp>
        </p:grpSp>
        <p:grpSp>
          <p:nvGrpSpPr>
            <p:cNvPr id="24626" name="Group 23"/>
            <p:cNvGrpSpPr>
              <a:grpSpLocks/>
            </p:cNvGrpSpPr>
            <p:nvPr/>
          </p:nvGrpSpPr>
          <p:grpSpPr bwMode="auto">
            <a:xfrm>
              <a:off x="1512" y="1872"/>
              <a:ext cx="288" cy="288"/>
              <a:chOff x="2642" y="2688"/>
              <a:chExt cx="288" cy="288"/>
            </a:xfrm>
          </p:grpSpPr>
          <p:sp>
            <p:nvSpPr>
              <p:cNvPr id="24633" name="Oval 24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634" name="Text Box 25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9</a:t>
                </a:r>
              </a:p>
            </p:txBody>
          </p:sp>
        </p:grpSp>
        <p:sp>
          <p:nvSpPr>
            <p:cNvPr id="24627" name="Line 26"/>
            <p:cNvSpPr>
              <a:spLocks noChangeShapeType="1"/>
            </p:cNvSpPr>
            <p:nvPr/>
          </p:nvSpPr>
          <p:spPr bwMode="auto">
            <a:xfrm flipH="1">
              <a:off x="670" y="273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8" name="Line 27"/>
            <p:cNvSpPr>
              <a:spLocks noChangeShapeType="1"/>
            </p:cNvSpPr>
            <p:nvPr/>
          </p:nvSpPr>
          <p:spPr bwMode="auto">
            <a:xfrm>
              <a:off x="1054" y="273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9" name="Line 28"/>
            <p:cNvSpPr>
              <a:spLocks noChangeShapeType="1"/>
            </p:cNvSpPr>
            <p:nvPr/>
          </p:nvSpPr>
          <p:spPr bwMode="auto">
            <a:xfrm flipH="1">
              <a:off x="2014" y="273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0" name="Line 29"/>
            <p:cNvSpPr>
              <a:spLocks noChangeShapeType="1"/>
            </p:cNvSpPr>
            <p:nvPr/>
          </p:nvSpPr>
          <p:spPr bwMode="auto">
            <a:xfrm>
              <a:off x="2398" y="273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1" name="Line 30"/>
            <p:cNvSpPr>
              <a:spLocks noChangeShapeType="1"/>
            </p:cNvSpPr>
            <p:nvPr/>
          </p:nvSpPr>
          <p:spPr bwMode="auto">
            <a:xfrm flipH="1">
              <a:off x="1102" y="2160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2" name="Line 31"/>
            <p:cNvSpPr>
              <a:spLocks noChangeShapeType="1"/>
            </p:cNvSpPr>
            <p:nvPr/>
          </p:nvSpPr>
          <p:spPr bwMode="auto">
            <a:xfrm>
              <a:off x="1726" y="2160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580" name="Group 74"/>
          <p:cNvGrpSpPr>
            <a:grpSpLocks/>
          </p:cNvGrpSpPr>
          <p:nvPr/>
        </p:nvGrpSpPr>
        <p:grpSpPr bwMode="auto">
          <a:xfrm>
            <a:off x="533400" y="1335839"/>
            <a:ext cx="5867400" cy="1417638"/>
            <a:chOff x="960" y="768"/>
            <a:chExt cx="3696" cy="893"/>
          </a:xfrm>
        </p:grpSpPr>
        <p:grpSp>
          <p:nvGrpSpPr>
            <p:cNvPr id="24585" name="Group 33"/>
            <p:cNvGrpSpPr>
              <a:grpSpLocks/>
            </p:cNvGrpSpPr>
            <p:nvPr/>
          </p:nvGrpSpPr>
          <p:grpSpPr bwMode="auto">
            <a:xfrm>
              <a:off x="960" y="768"/>
              <a:ext cx="3456" cy="624"/>
              <a:chOff x="960" y="768"/>
              <a:chExt cx="3456" cy="624"/>
            </a:xfrm>
          </p:grpSpPr>
          <p:grpSp>
            <p:nvGrpSpPr>
              <p:cNvPr id="24592" name="Group 34"/>
              <p:cNvGrpSpPr>
                <a:grpSpLocks/>
              </p:cNvGrpSpPr>
              <p:nvPr/>
            </p:nvGrpSpPr>
            <p:grpSpPr bwMode="auto">
              <a:xfrm>
                <a:off x="1344" y="768"/>
                <a:ext cx="3072" cy="624"/>
                <a:chOff x="1344" y="768"/>
                <a:chExt cx="3072" cy="624"/>
              </a:xfrm>
            </p:grpSpPr>
            <p:sp>
              <p:nvSpPr>
                <p:cNvPr id="24594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335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4</a:t>
                  </a:r>
                </a:p>
              </p:txBody>
            </p:sp>
            <p:sp>
              <p:nvSpPr>
                <p:cNvPr id="24595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972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24596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588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7</a:t>
                  </a:r>
                </a:p>
              </p:txBody>
            </p:sp>
            <p:sp>
              <p:nvSpPr>
                <p:cNvPr id="24597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204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6</a:t>
                  </a:r>
                </a:p>
              </p:txBody>
            </p:sp>
            <p:sp>
              <p:nvSpPr>
                <p:cNvPr id="24598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182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 dirty="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3</a:t>
                  </a:r>
                </a:p>
              </p:txBody>
            </p:sp>
            <p:sp>
              <p:nvSpPr>
                <p:cNvPr id="24599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43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9</a:t>
                  </a:r>
                </a:p>
              </p:txBody>
            </p:sp>
            <p:grpSp>
              <p:nvGrpSpPr>
                <p:cNvPr id="24600" name="Group 41"/>
                <p:cNvGrpSpPr>
                  <a:grpSpLocks/>
                </p:cNvGrpSpPr>
                <p:nvPr/>
              </p:nvGrpSpPr>
              <p:grpSpPr bwMode="auto">
                <a:xfrm>
                  <a:off x="1344" y="1056"/>
                  <a:ext cx="3072" cy="336"/>
                  <a:chOff x="432" y="864"/>
                  <a:chExt cx="3072" cy="336"/>
                </a:xfrm>
              </p:grpSpPr>
              <p:sp>
                <p:nvSpPr>
                  <p:cNvPr id="24612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43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4613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4614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4615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4616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4617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4618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4619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24601" name="Group 50"/>
                <p:cNvGrpSpPr>
                  <a:grpSpLocks/>
                </p:cNvGrpSpPr>
                <p:nvPr/>
              </p:nvGrpSpPr>
              <p:grpSpPr bwMode="auto">
                <a:xfrm>
                  <a:off x="1440" y="768"/>
                  <a:ext cx="2880" cy="269"/>
                  <a:chOff x="1440" y="1392"/>
                  <a:chExt cx="2880" cy="269"/>
                </a:xfrm>
              </p:grpSpPr>
              <p:sp>
                <p:nvSpPr>
                  <p:cNvPr id="24604" name="Text Box 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6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5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4605" name="Text Box 5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76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4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4606" name="Text Box 5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2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3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4607" name="Text Box 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2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4608" name="Text Box 5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2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1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4609" name="Text Box 5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4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0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4610" name="Text Box 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2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7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4611" name="Text Box 5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6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24602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4080" y="1104"/>
                  <a:ext cx="292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10</a:t>
                  </a:r>
                </a:p>
              </p:txBody>
            </p:sp>
            <p:sp>
              <p:nvSpPr>
                <p:cNvPr id="24603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374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5</a:t>
                  </a:r>
                </a:p>
              </p:txBody>
            </p:sp>
          </p:grpSp>
          <p:sp>
            <p:nvSpPr>
              <p:cNvPr id="24593" name="Text Box 61"/>
              <p:cNvSpPr txBox="1">
                <a:spLocks noChangeArrowheads="1"/>
              </p:cNvSpPr>
              <p:nvPr/>
            </p:nvSpPr>
            <p:spPr bwMode="auto">
              <a:xfrm>
                <a:off x="960" y="1104"/>
                <a:ext cx="405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a[ ]:</a:t>
                </a:r>
              </a:p>
            </p:txBody>
          </p:sp>
        </p:grpSp>
        <p:sp>
          <p:nvSpPr>
            <p:cNvPr id="24586" name="Text Box 62"/>
            <p:cNvSpPr txBox="1">
              <a:spLocks noChangeArrowheads="1"/>
            </p:cNvSpPr>
            <p:nvPr/>
          </p:nvSpPr>
          <p:spPr bwMode="auto">
            <a:xfrm>
              <a:off x="2005" y="1392"/>
              <a:ext cx="137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Becoming a Heap</a:t>
              </a:r>
            </a:p>
          </p:txBody>
        </p:sp>
        <p:sp>
          <p:nvSpPr>
            <p:cNvPr id="24587" name="Line 63"/>
            <p:cNvSpPr>
              <a:spLocks noChangeShapeType="1"/>
            </p:cNvSpPr>
            <p:nvPr/>
          </p:nvSpPr>
          <p:spPr bwMode="auto">
            <a:xfrm>
              <a:off x="1344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8" name="Line 64"/>
            <p:cNvSpPr>
              <a:spLocks noChangeShapeType="1"/>
            </p:cNvSpPr>
            <p:nvPr/>
          </p:nvSpPr>
          <p:spPr bwMode="auto">
            <a:xfrm>
              <a:off x="4032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9" name="Line 65"/>
            <p:cNvSpPr>
              <a:spLocks noChangeShapeType="1"/>
            </p:cNvSpPr>
            <p:nvPr/>
          </p:nvSpPr>
          <p:spPr bwMode="auto">
            <a:xfrm>
              <a:off x="1344" y="153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0" name="Line 66"/>
            <p:cNvSpPr>
              <a:spLocks noChangeShapeType="1"/>
            </p:cNvSpPr>
            <p:nvPr/>
          </p:nvSpPr>
          <p:spPr bwMode="auto">
            <a:xfrm>
              <a:off x="3360" y="153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1" name="Text Box 67"/>
            <p:cNvSpPr txBox="1">
              <a:spLocks noChangeArrowheads="1"/>
            </p:cNvSpPr>
            <p:nvPr/>
          </p:nvSpPr>
          <p:spPr bwMode="auto">
            <a:xfrm>
              <a:off x="4080" y="1392"/>
              <a:ext cx="57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Sorted</a:t>
              </a:r>
            </a:p>
          </p:txBody>
        </p:sp>
      </p:grpSp>
      <p:grpSp>
        <p:nvGrpSpPr>
          <p:cNvPr id="24581" name="Group 75"/>
          <p:cNvGrpSpPr>
            <a:grpSpLocks/>
          </p:cNvGrpSpPr>
          <p:nvPr/>
        </p:nvGrpSpPr>
        <p:grpSpPr bwMode="auto">
          <a:xfrm>
            <a:off x="533400" y="3271002"/>
            <a:ext cx="1323975" cy="1449387"/>
            <a:chOff x="336" y="1727"/>
            <a:chExt cx="834" cy="913"/>
          </a:xfrm>
        </p:grpSpPr>
        <p:sp>
          <p:nvSpPr>
            <p:cNvPr id="24583" name="Text Box 69"/>
            <p:cNvSpPr txBox="1">
              <a:spLocks noChangeArrowheads="1"/>
            </p:cNvSpPr>
            <p:nvPr/>
          </p:nvSpPr>
          <p:spPr bwMode="auto">
            <a:xfrm>
              <a:off x="336" y="1727"/>
              <a:ext cx="83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 i="1" dirty="0" err="1">
                  <a:solidFill>
                    <a:srgbClr val="000000"/>
                  </a:solidFill>
                  <a:latin typeface="Times New Roman" panose="02020603050405020304" pitchFamily="18" charset="0"/>
                </a:rPr>
                <a:t>downHeap</a:t>
              </a:r>
              <a:endPara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4584" name="Line 73"/>
            <p:cNvSpPr>
              <a:spLocks noChangeShapeType="1"/>
            </p:cNvSpPr>
            <p:nvPr/>
          </p:nvSpPr>
          <p:spPr bwMode="auto">
            <a:xfrm>
              <a:off x="768" y="1968"/>
              <a:ext cx="192" cy="672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756218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077200" cy="5334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+mj-ea"/>
              </a:rPr>
              <a:t>Heap </a:t>
            </a:r>
            <a:r>
              <a:rPr lang="en-US" sz="3200" dirty="0">
                <a:sym typeface="Symbol" panose="05050102010706020507" pitchFamily="18" charset="2"/>
              </a:rPr>
              <a:t></a:t>
            </a:r>
            <a:r>
              <a:rPr lang="en-US" sz="3200" dirty="0">
                <a:ea typeface="+mj-ea"/>
              </a:rPr>
              <a:t> Sorted Vector</a:t>
            </a:r>
            <a:endParaRPr lang="en-US" sz="3500" i="1" dirty="0">
              <a:ea typeface="+mj-ea"/>
            </a:endParaRPr>
          </a:p>
        </p:txBody>
      </p:sp>
      <p:grpSp>
        <p:nvGrpSpPr>
          <p:cNvPr id="25603" name="Group 4"/>
          <p:cNvGrpSpPr>
            <a:grpSpLocks/>
          </p:cNvGrpSpPr>
          <p:nvPr/>
        </p:nvGrpSpPr>
        <p:grpSpPr bwMode="auto">
          <a:xfrm>
            <a:off x="838200" y="3352800"/>
            <a:ext cx="3657600" cy="2286000"/>
            <a:chOff x="504" y="1872"/>
            <a:chExt cx="2304" cy="1440"/>
          </a:xfrm>
        </p:grpSpPr>
        <p:grpSp>
          <p:nvGrpSpPr>
            <p:cNvPr id="25642" name="Group 5"/>
            <p:cNvGrpSpPr>
              <a:grpSpLocks/>
            </p:cNvGrpSpPr>
            <p:nvPr/>
          </p:nvGrpSpPr>
          <p:grpSpPr bwMode="auto">
            <a:xfrm>
              <a:off x="504" y="3024"/>
              <a:ext cx="288" cy="288"/>
              <a:chOff x="2642" y="2688"/>
              <a:chExt cx="288" cy="288"/>
            </a:xfrm>
          </p:grpSpPr>
          <p:sp>
            <p:nvSpPr>
              <p:cNvPr id="25667" name="Oval 6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668" name="Text Box 7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</p:grpSp>
        <p:grpSp>
          <p:nvGrpSpPr>
            <p:cNvPr id="25643" name="Group 8"/>
            <p:cNvGrpSpPr>
              <a:grpSpLocks/>
            </p:cNvGrpSpPr>
            <p:nvPr/>
          </p:nvGrpSpPr>
          <p:grpSpPr bwMode="auto">
            <a:xfrm>
              <a:off x="1176" y="3024"/>
              <a:ext cx="288" cy="288"/>
              <a:chOff x="2642" y="2688"/>
              <a:chExt cx="288" cy="288"/>
            </a:xfrm>
          </p:grpSpPr>
          <p:sp>
            <p:nvSpPr>
              <p:cNvPr id="25665" name="Oval 9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666" name="Text Box 10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25644" name="Group 11"/>
            <p:cNvGrpSpPr>
              <a:grpSpLocks/>
            </p:cNvGrpSpPr>
            <p:nvPr/>
          </p:nvGrpSpPr>
          <p:grpSpPr bwMode="auto">
            <a:xfrm>
              <a:off x="1848" y="3024"/>
              <a:ext cx="288" cy="288"/>
              <a:chOff x="2642" y="2688"/>
              <a:chExt cx="288" cy="288"/>
            </a:xfrm>
          </p:grpSpPr>
          <p:sp>
            <p:nvSpPr>
              <p:cNvPr id="25663" name="Oval 12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664" name="Text Box 13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</p:grpSp>
        <p:grpSp>
          <p:nvGrpSpPr>
            <p:cNvPr id="25645" name="Group 14"/>
            <p:cNvGrpSpPr>
              <a:grpSpLocks/>
            </p:cNvGrpSpPr>
            <p:nvPr/>
          </p:nvGrpSpPr>
          <p:grpSpPr bwMode="auto">
            <a:xfrm>
              <a:off x="2520" y="3024"/>
              <a:ext cx="288" cy="288"/>
              <a:chOff x="2642" y="2688"/>
              <a:chExt cx="288" cy="288"/>
            </a:xfrm>
          </p:grpSpPr>
          <p:sp>
            <p:nvSpPr>
              <p:cNvPr id="25661" name="Oval 15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662" name="Text Box 16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</p:grpSp>
        <p:grpSp>
          <p:nvGrpSpPr>
            <p:cNvPr id="25646" name="Group 17"/>
            <p:cNvGrpSpPr>
              <a:grpSpLocks/>
            </p:cNvGrpSpPr>
            <p:nvPr/>
          </p:nvGrpSpPr>
          <p:grpSpPr bwMode="auto">
            <a:xfrm>
              <a:off x="840" y="2448"/>
              <a:ext cx="288" cy="288"/>
              <a:chOff x="2642" y="2688"/>
              <a:chExt cx="288" cy="288"/>
            </a:xfrm>
          </p:grpSpPr>
          <p:sp>
            <p:nvSpPr>
              <p:cNvPr id="25659" name="Oval 18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660" name="Text Box 19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7</a:t>
                </a:r>
              </a:p>
            </p:txBody>
          </p:sp>
        </p:grpSp>
        <p:grpSp>
          <p:nvGrpSpPr>
            <p:cNvPr id="25647" name="Group 20"/>
            <p:cNvGrpSpPr>
              <a:grpSpLocks/>
            </p:cNvGrpSpPr>
            <p:nvPr/>
          </p:nvGrpSpPr>
          <p:grpSpPr bwMode="auto">
            <a:xfrm>
              <a:off x="2184" y="2448"/>
              <a:ext cx="288" cy="288"/>
              <a:chOff x="2642" y="2688"/>
              <a:chExt cx="288" cy="288"/>
            </a:xfrm>
          </p:grpSpPr>
          <p:sp>
            <p:nvSpPr>
              <p:cNvPr id="25657" name="Oval 21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658" name="Text Box 22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6</a:t>
                </a:r>
              </a:p>
            </p:txBody>
          </p:sp>
        </p:grpSp>
        <p:grpSp>
          <p:nvGrpSpPr>
            <p:cNvPr id="25648" name="Group 23"/>
            <p:cNvGrpSpPr>
              <a:grpSpLocks/>
            </p:cNvGrpSpPr>
            <p:nvPr/>
          </p:nvGrpSpPr>
          <p:grpSpPr bwMode="auto">
            <a:xfrm>
              <a:off x="1512" y="1872"/>
              <a:ext cx="288" cy="288"/>
              <a:chOff x="2642" y="2688"/>
              <a:chExt cx="288" cy="288"/>
            </a:xfrm>
          </p:grpSpPr>
          <p:sp>
            <p:nvSpPr>
              <p:cNvPr id="25655" name="Oval 24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656" name="Text Box 25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9</a:t>
                </a:r>
              </a:p>
            </p:txBody>
          </p:sp>
        </p:grpSp>
        <p:sp>
          <p:nvSpPr>
            <p:cNvPr id="25649" name="Line 26"/>
            <p:cNvSpPr>
              <a:spLocks noChangeShapeType="1"/>
            </p:cNvSpPr>
            <p:nvPr/>
          </p:nvSpPr>
          <p:spPr bwMode="auto">
            <a:xfrm flipH="1">
              <a:off x="670" y="273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0" name="Line 27"/>
            <p:cNvSpPr>
              <a:spLocks noChangeShapeType="1"/>
            </p:cNvSpPr>
            <p:nvPr/>
          </p:nvSpPr>
          <p:spPr bwMode="auto">
            <a:xfrm>
              <a:off x="1054" y="273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1" name="Line 28"/>
            <p:cNvSpPr>
              <a:spLocks noChangeShapeType="1"/>
            </p:cNvSpPr>
            <p:nvPr/>
          </p:nvSpPr>
          <p:spPr bwMode="auto">
            <a:xfrm flipH="1">
              <a:off x="2014" y="273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2" name="Line 29"/>
            <p:cNvSpPr>
              <a:spLocks noChangeShapeType="1"/>
            </p:cNvSpPr>
            <p:nvPr/>
          </p:nvSpPr>
          <p:spPr bwMode="auto">
            <a:xfrm>
              <a:off x="2398" y="273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3" name="Line 30"/>
            <p:cNvSpPr>
              <a:spLocks noChangeShapeType="1"/>
            </p:cNvSpPr>
            <p:nvPr/>
          </p:nvSpPr>
          <p:spPr bwMode="auto">
            <a:xfrm flipH="1">
              <a:off x="1102" y="2160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4" name="Line 31"/>
            <p:cNvSpPr>
              <a:spLocks noChangeShapeType="1"/>
            </p:cNvSpPr>
            <p:nvPr/>
          </p:nvSpPr>
          <p:spPr bwMode="auto">
            <a:xfrm>
              <a:off x="1726" y="2160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604" name="Group 32"/>
          <p:cNvGrpSpPr>
            <a:grpSpLocks/>
          </p:cNvGrpSpPr>
          <p:nvPr/>
        </p:nvGrpSpPr>
        <p:grpSpPr bwMode="auto">
          <a:xfrm>
            <a:off x="533400" y="1439862"/>
            <a:ext cx="5867400" cy="1417638"/>
            <a:chOff x="960" y="768"/>
            <a:chExt cx="3696" cy="893"/>
          </a:xfrm>
        </p:grpSpPr>
        <p:grpSp>
          <p:nvGrpSpPr>
            <p:cNvPr id="25607" name="Group 33"/>
            <p:cNvGrpSpPr>
              <a:grpSpLocks/>
            </p:cNvGrpSpPr>
            <p:nvPr/>
          </p:nvGrpSpPr>
          <p:grpSpPr bwMode="auto">
            <a:xfrm>
              <a:off x="960" y="768"/>
              <a:ext cx="3456" cy="624"/>
              <a:chOff x="960" y="768"/>
              <a:chExt cx="3456" cy="624"/>
            </a:xfrm>
          </p:grpSpPr>
          <p:grpSp>
            <p:nvGrpSpPr>
              <p:cNvPr id="25614" name="Group 34"/>
              <p:cNvGrpSpPr>
                <a:grpSpLocks/>
              </p:cNvGrpSpPr>
              <p:nvPr/>
            </p:nvGrpSpPr>
            <p:grpSpPr bwMode="auto">
              <a:xfrm>
                <a:off x="1344" y="768"/>
                <a:ext cx="3072" cy="624"/>
                <a:chOff x="1344" y="768"/>
                <a:chExt cx="3072" cy="624"/>
              </a:xfrm>
            </p:grpSpPr>
            <p:sp>
              <p:nvSpPr>
                <p:cNvPr id="25616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335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4</a:t>
                  </a:r>
                </a:p>
              </p:txBody>
            </p:sp>
            <p:sp>
              <p:nvSpPr>
                <p:cNvPr id="25617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972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25618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588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3</a:t>
                  </a:r>
                </a:p>
              </p:txBody>
            </p:sp>
            <p:sp>
              <p:nvSpPr>
                <p:cNvPr id="25619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204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6</a:t>
                  </a:r>
                </a:p>
              </p:txBody>
            </p:sp>
            <p:sp>
              <p:nvSpPr>
                <p:cNvPr id="25620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182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7</a:t>
                  </a:r>
                </a:p>
              </p:txBody>
            </p:sp>
            <p:sp>
              <p:nvSpPr>
                <p:cNvPr id="25621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43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9</a:t>
                  </a:r>
                </a:p>
              </p:txBody>
            </p:sp>
            <p:grpSp>
              <p:nvGrpSpPr>
                <p:cNvPr id="25622" name="Group 41"/>
                <p:cNvGrpSpPr>
                  <a:grpSpLocks/>
                </p:cNvGrpSpPr>
                <p:nvPr/>
              </p:nvGrpSpPr>
              <p:grpSpPr bwMode="auto">
                <a:xfrm>
                  <a:off x="1344" y="1056"/>
                  <a:ext cx="3072" cy="336"/>
                  <a:chOff x="432" y="864"/>
                  <a:chExt cx="3072" cy="336"/>
                </a:xfrm>
              </p:grpSpPr>
              <p:sp>
                <p:nvSpPr>
                  <p:cNvPr id="25634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43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35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36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37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38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39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40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41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25623" name="Group 50"/>
                <p:cNvGrpSpPr>
                  <a:grpSpLocks/>
                </p:cNvGrpSpPr>
                <p:nvPr/>
              </p:nvGrpSpPr>
              <p:grpSpPr bwMode="auto">
                <a:xfrm>
                  <a:off x="1440" y="768"/>
                  <a:ext cx="2880" cy="269"/>
                  <a:chOff x="1440" y="1392"/>
                  <a:chExt cx="2880" cy="269"/>
                </a:xfrm>
              </p:grpSpPr>
              <p:sp>
                <p:nvSpPr>
                  <p:cNvPr id="25626" name="Text Box 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6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5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27" name="Text Box 5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76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4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28" name="Text Box 5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2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3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29" name="Text Box 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2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30" name="Text Box 5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2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1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31" name="Text Box 5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4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0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32" name="Text Box 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2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7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33" name="Text Box 5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6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25624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4080" y="1104"/>
                  <a:ext cx="292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10</a:t>
                  </a:r>
                </a:p>
              </p:txBody>
            </p:sp>
            <p:sp>
              <p:nvSpPr>
                <p:cNvPr id="25625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374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5</a:t>
                  </a:r>
                </a:p>
              </p:txBody>
            </p:sp>
          </p:grpSp>
          <p:sp>
            <p:nvSpPr>
              <p:cNvPr id="25615" name="Text Box 61"/>
              <p:cNvSpPr txBox="1">
                <a:spLocks noChangeArrowheads="1"/>
              </p:cNvSpPr>
              <p:nvPr/>
            </p:nvSpPr>
            <p:spPr bwMode="auto">
              <a:xfrm>
                <a:off x="960" y="1104"/>
                <a:ext cx="405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a[ ]:</a:t>
                </a:r>
              </a:p>
            </p:txBody>
          </p:sp>
        </p:grpSp>
        <p:sp>
          <p:nvSpPr>
            <p:cNvPr id="25608" name="Text Box 62"/>
            <p:cNvSpPr txBox="1">
              <a:spLocks noChangeArrowheads="1"/>
            </p:cNvSpPr>
            <p:nvPr/>
          </p:nvSpPr>
          <p:spPr bwMode="auto">
            <a:xfrm>
              <a:off x="2448" y="1392"/>
              <a:ext cx="487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Heap</a:t>
              </a:r>
            </a:p>
          </p:txBody>
        </p:sp>
        <p:sp>
          <p:nvSpPr>
            <p:cNvPr id="25609" name="Line 63"/>
            <p:cNvSpPr>
              <a:spLocks noChangeShapeType="1"/>
            </p:cNvSpPr>
            <p:nvPr/>
          </p:nvSpPr>
          <p:spPr bwMode="auto">
            <a:xfrm>
              <a:off x="1344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0" name="Line 64"/>
            <p:cNvSpPr>
              <a:spLocks noChangeShapeType="1"/>
            </p:cNvSpPr>
            <p:nvPr/>
          </p:nvSpPr>
          <p:spPr bwMode="auto">
            <a:xfrm>
              <a:off x="4032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1" name="Line 65"/>
            <p:cNvSpPr>
              <a:spLocks noChangeShapeType="1"/>
            </p:cNvSpPr>
            <p:nvPr/>
          </p:nvSpPr>
          <p:spPr bwMode="auto">
            <a:xfrm>
              <a:off x="1344" y="1536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2" name="Line 66"/>
            <p:cNvSpPr>
              <a:spLocks noChangeShapeType="1"/>
            </p:cNvSpPr>
            <p:nvPr/>
          </p:nvSpPr>
          <p:spPr bwMode="auto">
            <a:xfrm>
              <a:off x="2928" y="1536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3" name="Text Box 67"/>
            <p:cNvSpPr txBox="1">
              <a:spLocks noChangeArrowheads="1"/>
            </p:cNvSpPr>
            <p:nvPr/>
          </p:nvSpPr>
          <p:spPr bwMode="auto">
            <a:xfrm>
              <a:off x="4080" y="1392"/>
              <a:ext cx="57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Sorted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474533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077200" cy="5334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+mj-ea"/>
              </a:rPr>
              <a:t>Heap </a:t>
            </a:r>
            <a:r>
              <a:rPr lang="en-US" sz="3200" dirty="0">
                <a:sym typeface="Symbol" panose="05050102010706020507" pitchFamily="18" charset="2"/>
              </a:rPr>
              <a:t></a:t>
            </a:r>
            <a:r>
              <a:rPr lang="en-US" sz="3200" dirty="0">
                <a:ea typeface="+mj-ea"/>
              </a:rPr>
              <a:t> Sorted Vector</a:t>
            </a:r>
            <a:endParaRPr lang="en-US" sz="3500" i="1" dirty="0">
              <a:ea typeface="+mj-ea"/>
            </a:endParaRPr>
          </a:p>
        </p:txBody>
      </p:sp>
      <p:grpSp>
        <p:nvGrpSpPr>
          <p:cNvPr id="26627" name="Group 68"/>
          <p:cNvGrpSpPr>
            <a:grpSpLocks/>
          </p:cNvGrpSpPr>
          <p:nvPr/>
        </p:nvGrpSpPr>
        <p:grpSpPr bwMode="auto">
          <a:xfrm>
            <a:off x="838200" y="3872564"/>
            <a:ext cx="3124200" cy="2286000"/>
            <a:chOff x="528" y="2112"/>
            <a:chExt cx="1968" cy="1440"/>
          </a:xfrm>
        </p:grpSpPr>
        <p:grpSp>
          <p:nvGrpSpPr>
            <p:cNvPr id="26670" name="Group 5"/>
            <p:cNvGrpSpPr>
              <a:grpSpLocks/>
            </p:cNvGrpSpPr>
            <p:nvPr/>
          </p:nvGrpSpPr>
          <p:grpSpPr bwMode="auto">
            <a:xfrm>
              <a:off x="528" y="3264"/>
              <a:ext cx="288" cy="288"/>
              <a:chOff x="2642" y="2688"/>
              <a:chExt cx="288" cy="288"/>
            </a:xfrm>
          </p:grpSpPr>
          <p:sp>
            <p:nvSpPr>
              <p:cNvPr id="26691" name="Oval 6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6692" name="Text Box 7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</p:grpSp>
        <p:grpSp>
          <p:nvGrpSpPr>
            <p:cNvPr id="26671" name="Group 8"/>
            <p:cNvGrpSpPr>
              <a:grpSpLocks/>
            </p:cNvGrpSpPr>
            <p:nvPr/>
          </p:nvGrpSpPr>
          <p:grpSpPr bwMode="auto">
            <a:xfrm>
              <a:off x="1200" y="3264"/>
              <a:ext cx="288" cy="288"/>
              <a:chOff x="2642" y="2688"/>
              <a:chExt cx="288" cy="288"/>
            </a:xfrm>
          </p:grpSpPr>
          <p:sp>
            <p:nvSpPr>
              <p:cNvPr id="26689" name="Oval 9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6690" name="Text Box 10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26672" name="Group 11"/>
            <p:cNvGrpSpPr>
              <a:grpSpLocks/>
            </p:cNvGrpSpPr>
            <p:nvPr/>
          </p:nvGrpSpPr>
          <p:grpSpPr bwMode="auto">
            <a:xfrm>
              <a:off x="1872" y="3264"/>
              <a:ext cx="288" cy="288"/>
              <a:chOff x="2642" y="2688"/>
              <a:chExt cx="288" cy="288"/>
            </a:xfrm>
          </p:grpSpPr>
          <p:sp>
            <p:nvSpPr>
              <p:cNvPr id="26687" name="Oval 12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6688" name="Text Box 13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</p:grpSp>
        <p:grpSp>
          <p:nvGrpSpPr>
            <p:cNvPr id="26673" name="Group 17"/>
            <p:cNvGrpSpPr>
              <a:grpSpLocks/>
            </p:cNvGrpSpPr>
            <p:nvPr/>
          </p:nvGrpSpPr>
          <p:grpSpPr bwMode="auto">
            <a:xfrm>
              <a:off x="864" y="2688"/>
              <a:ext cx="288" cy="288"/>
              <a:chOff x="2642" y="2688"/>
              <a:chExt cx="288" cy="288"/>
            </a:xfrm>
          </p:grpSpPr>
          <p:sp>
            <p:nvSpPr>
              <p:cNvPr id="26685" name="Oval 18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6686" name="Text Box 19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7</a:t>
                </a:r>
              </a:p>
            </p:txBody>
          </p:sp>
        </p:grpSp>
        <p:grpSp>
          <p:nvGrpSpPr>
            <p:cNvPr id="26674" name="Group 20"/>
            <p:cNvGrpSpPr>
              <a:grpSpLocks/>
            </p:cNvGrpSpPr>
            <p:nvPr/>
          </p:nvGrpSpPr>
          <p:grpSpPr bwMode="auto">
            <a:xfrm>
              <a:off x="2208" y="2688"/>
              <a:ext cx="288" cy="288"/>
              <a:chOff x="2642" y="2688"/>
              <a:chExt cx="288" cy="288"/>
            </a:xfrm>
          </p:grpSpPr>
          <p:sp>
            <p:nvSpPr>
              <p:cNvPr id="26683" name="Oval 21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6684" name="Text Box 22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6</a:t>
                </a:r>
              </a:p>
            </p:txBody>
          </p:sp>
        </p:grpSp>
        <p:grpSp>
          <p:nvGrpSpPr>
            <p:cNvPr id="26675" name="Group 23"/>
            <p:cNvGrpSpPr>
              <a:grpSpLocks/>
            </p:cNvGrpSpPr>
            <p:nvPr/>
          </p:nvGrpSpPr>
          <p:grpSpPr bwMode="auto">
            <a:xfrm>
              <a:off x="1536" y="2112"/>
              <a:ext cx="288" cy="288"/>
              <a:chOff x="2642" y="2688"/>
              <a:chExt cx="288" cy="288"/>
            </a:xfrm>
          </p:grpSpPr>
          <p:sp>
            <p:nvSpPr>
              <p:cNvPr id="26681" name="Oval 24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6682" name="Text Box 25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</p:grpSp>
        <p:sp>
          <p:nvSpPr>
            <p:cNvPr id="26676" name="Line 26"/>
            <p:cNvSpPr>
              <a:spLocks noChangeShapeType="1"/>
            </p:cNvSpPr>
            <p:nvPr/>
          </p:nvSpPr>
          <p:spPr bwMode="auto">
            <a:xfrm flipH="1">
              <a:off x="694" y="297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7" name="Line 27"/>
            <p:cNvSpPr>
              <a:spLocks noChangeShapeType="1"/>
            </p:cNvSpPr>
            <p:nvPr/>
          </p:nvSpPr>
          <p:spPr bwMode="auto">
            <a:xfrm>
              <a:off x="1078" y="297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8" name="Line 28"/>
            <p:cNvSpPr>
              <a:spLocks noChangeShapeType="1"/>
            </p:cNvSpPr>
            <p:nvPr/>
          </p:nvSpPr>
          <p:spPr bwMode="auto">
            <a:xfrm flipH="1">
              <a:off x="2038" y="297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9" name="Line 30"/>
            <p:cNvSpPr>
              <a:spLocks noChangeShapeType="1"/>
            </p:cNvSpPr>
            <p:nvPr/>
          </p:nvSpPr>
          <p:spPr bwMode="auto">
            <a:xfrm flipH="1">
              <a:off x="1126" y="2400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0" name="Line 31"/>
            <p:cNvSpPr>
              <a:spLocks noChangeShapeType="1"/>
            </p:cNvSpPr>
            <p:nvPr/>
          </p:nvSpPr>
          <p:spPr bwMode="auto">
            <a:xfrm>
              <a:off x="1750" y="2400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628" name="Group 75"/>
          <p:cNvGrpSpPr>
            <a:grpSpLocks/>
          </p:cNvGrpSpPr>
          <p:nvPr/>
        </p:nvGrpSpPr>
        <p:grpSpPr bwMode="auto">
          <a:xfrm>
            <a:off x="533400" y="1406324"/>
            <a:ext cx="5486400" cy="1417638"/>
            <a:chOff x="960" y="768"/>
            <a:chExt cx="3456" cy="893"/>
          </a:xfrm>
        </p:grpSpPr>
        <p:grpSp>
          <p:nvGrpSpPr>
            <p:cNvPr id="26635" name="Group 33"/>
            <p:cNvGrpSpPr>
              <a:grpSpLocks/>
            </p:cNvGrpSpPr>
            <p:nvPr/>
          </p:nvGrpSpPr>
          <p:grpSpPr bwMode="auto">
            <a:xfrm>
              <a:off x="960" y="768"/>
              <a:ext cx="3456" cy="624"/>
              <a:chOff x="960" y="768"/>
              <a:chExt cx="3456" cy="624"/>
            </a:xfrm>
          </p:grpSpPr>
          <p:grpSp>
            <p:nvGrpSpPr>
              <p:cNvPr id="26642" name="Group 34"/>
              <p:cNvGrpSpPr>
                <a:grpSpLocks/>
              </p:cNvGrpSpPr>
              <p:nvPr/>
            </p:nvGrpSpPr>
            <p:grpSpPr bwMode="auto">
              <a:xfrm>
                <a:off x="1344" y="768"/>
                <a:ext cx="3072" cy="624"/>
                <a:chOff x="1344" y="768"/>
                <a:chExt cx="3072" cy="624"/>
              </a:xfrm>
            </p:grpSpPr>
            <p:sp>
              <p:nvSpPr>
                <p:cNvPr id="26644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335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4</a:t>
                  </a:r>
                </a:p>
              </p:txBody>
            </p:sp>
            <p:sp>
              <p:nvSpPr>
                <p:cNvPr id="26645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972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26646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588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3</a:t>
                  </a:r>
                </a:p>
              </p:txBody>
            </p:sp>
            <p:sp>
              <p:nvSpPr>
                <p:cNvPr id="26647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204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6</a:t>
                  </a:r>
                </a:p>
              </p:txBody>
            </p:sp>
            <p:sp>
              <p:nvSpPr>
                <p:cNvPr id="26648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182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7</a:t>
                  </a:r>
                </a:p>
              </p:txBody>
            </p:sp>
            <p:sp>
              <p:nvSpPr>
                <p:cNvPr id="26649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43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5</a:t>
                  </a:r>
                </a:p>
              </p:txBody>
            </p:sp>
            <p:grpSp>
              <p:nvGrpSpPr>
                <p:cNvPr id="26650" name="Group 41"/>
                <p:cNvGrpSpPr>
                  <a:grpSpLocks/>
                </p:cNvGrpSpPr>
                <p:nvPr/>
              </p:nvGrpSpPr>
              <p:grpSpPr bwMode="auto">
                <a:xfrm>
                  <a:off x="1344" y="1056"/>
                  <a:ext cx="3072" cy="336"/>
                  <a:chOff x="432" y="864"/>
                  <a:chExt cx="3072" cy="336"/>
                </a:xfrm>
              </p:grpSpPr>
              <p:sp>
                <p:nvSpPr>
                  <p:cNvPr id="26662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43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6663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6664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6665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6666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6667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6668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6669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26651" name="Group 50"/>
                <p:cNvGrpSpPr>
                  <a:grpSpLocks/>
                </p:cNvGrpSpPr>
                <p:nvPr/>
              </p:nvGrpSpPr>
              <p:grpSpPr bwMode="auto">
                <a:xfrm>
                  <a:off x="1440" y="768"/>
                  <a:ext cx="2880" cy="269"/>
                  <a:chOff x="1440" y="1392"/>
                  <a:chExt cx="2880" cy="269"/>
                </a:xfrm>
              </p:grpSpPr>
              <p:sp>
                <p:nvSpPr>
                  <p:cNvPr id="26654" name="Text Box 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6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5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6655" name="Text Box 5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76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4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6656" name="Text Box 5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2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3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6657" name="Text Box 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2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6658" name="Text Box 5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2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1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6659" name="Text Box 5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4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0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6660" name="Text Box 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2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7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6661" name="Text Box 5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6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26652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4080" y="1104"/>
                  <a:ext cx="292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10</a:t>
                  </a:r>
                </a:p>
              </p:txBody>
            </p:sp>
            <p:sp>
              <p:nvSpPr>
                <p:cNvPr id="26653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374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9</a:t>
                  </a:r>
                </a:p>
              </p:txBody>
            </p:sp>
          </p:grpSp>
          <p:sp>
            <p:nvSpPr>
              <p:cNvPr id="26643" name="Text Box 61"/>
              <p:cNvSpPr txBox="1">
                <a:spLocks noChangeArrowheads="1"/>
              </p:cNvSpPr>
              <p:nvPr/>
            </p:nvSpPr>
            <p:spPr bwMode="auto">
              <a:xfrm>
                <a:off x="960" y="1104"/>
                <a:ext cx="405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a[ ]:</a:t>
                </a:r>
              </a:p>
            </p:txBody>
          </p:sp>
        </p:grpSp>
        <p:sp>
          <p:nvSpPr>
            <p:cNvPr id="26636" name="Text Box 62"/>
            <p:cNvSpPr txBox="1">
              <a:spLocks noChangeArrowheads="1"/>
            </p:cNvSpPr>
            <p:nvPr/>
          </p:nvSpPr>
          <p:spPr bwMode="auto">
            <a:xfrm>
              <a:off x="2112" y="1392"/>
              <a:ext cx="810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Semiheap</a:t>
              </a:r>
            </a:p>
          </p:txBody>
        </p:sp>
        <p:sp>
          <p:nvSpPr>
            <p:cNvPr id="26637" name="Line 63"/>
            <p:cNvSpPr>
              <a:spLocks noChangeShapeType="1"/>
            </p:cNvSpPr>
            <p:nvPr/>
          </p:nvSpPr>
          <p:spPr bwMode="auto">
            <a:xfrm>
              <a:off x="1344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8" name="Line 64"/>
            <p:cNvSpPr>
              <a:spLocks noChangeShapeType="1"/>
            </p:cNvSpPr>
            <p:nvPr/>
          </p:nvSpPr>
          <p:spPr bwMode="auto">
            <a:xfrm>
              <a:off x="3648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Line 65"/>
            <p:cNvSpPr>
              <a:spLocks noChangeShapeType="1"/>
            </p:cNvSpPr>
            <p:nvPr/>
          </p:nvSpPr>
          <p:spPr bwMode="auto">
            <a:xfrm flipV="1">
              <a:off x="1344" y="1536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0" name="Line 66"/>
            <p:cNvSpPr>
              <a:spLocks noChangeShapeType="1"/>
            </p:cNvSpPr>
            <p:nvPr/>
          </p:nvSpPr>
          <p:spPr bwMode="auto">
            <a:xfrm>
              <a:off x="2928" y="1536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1" name="Text Box 67"/>
            <p:cNvSpPr txBox="1">
              <a:spLocks noChangeArrowheads="1"/>
            </p:cNvSpPr>
            <p:nvPr/>
          </p:nvSpPr>
          <p:spPr bwMode="auto">
            <a:xfrm>
              <a:off x="3744" y="1392"/>
              <a:ext cx="57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Sorted</a:t>
              </a:r>
            </a:p>
          </p:txBody>
        </p:sp>
      </p:grpSp>
      <p:grpSp>
        <p:nvGrpSpPr>
          <p:cNvPr id="26629" name="Group 70"/>
          <p:cNvGrpSpPr>
            <a:grpSpLocks/>
          </p:cNvGrpSpPr>
          <p:nvPr/>
        </p:nvGrpSpPr>
        <p:grpSpPr bwMode="auto">
          <a:xfrm>
            <a:off x="533400" y="3261377"/>
            <a:ext cx="1828800" cy="763587"/>
            <a:chOff x="336" y="1439"/>
            <a:chExt cx="1152" cy="481"/>
          </a:xfrm>
        </p:grpSpPr>
        <p:sp>
          <p:nvSpPr>
            <p:cNvPr id="26631" name="Text Box 71"/>
            <p:cNvSpPr txBox="1">
              <a:spLocks noChangeArrowheads="1"/>
            </p:cNvSpPr>
            <p:nvPr/>
          </p:nvSpPr>
          <p:spPr bwMode="auto">
            <a:xfrm>
              <a:off x="336" y="1439"/>
              <a:ext cx="83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downHeap</a:t>
              </a:r>
              <a:endPara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26632" name="Group 72"/>
            <p:cNvGrpSpPr>
              <a:grpSpLocks/>
            </p:cNvGrpSpPr>
            <p:nvPr/>
          </p:nvGrpSpPr>
          <p:grpSpPr bwMode="auto">
            <a:xfrm>
              <a:off x="768" y="1680"/>
              <a:ext cx="720" cy="240"/>
              <a:chOff x="768" y="1680"/>
              <a:chExt cx="720" cy="240"/>
            </a:xfrm>
          </p:grpSpPr>
          <p:sp>
            <p:nvSpPr>
              <p:cNvPr id="26633" name="Line 73"/>
              <p:cNvSpPr>
                <a:spLocks noChangeShapeType="1"/>
              </p:cNvSpPr>
              <p:nvPr/>
            </p:nvSpPr>
            <p:spPr bwMode="auto">
              <a:xfrm>
                <a:off x="768" y="1680"/>
                <a:ext cx="0" cy="240"/>
              </a:xfrm>
              <a:prstGeom prst="line">
                <a:avLst/>
              </a:prstGeom>
              <a:noFill/>
              <a:ln w="38100" cmpd="dbl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4" name="Line 74"/>
              <p:cNvSpPr>
                <a:spLocks noChangeShapeType="1"/>
              </p:cNvSpPr>
              <p:nvPr/>
            </p:nvSpPr>
            <p:spPr bwMode="auto">
              <a:xfrm>
                <a:off x="768" y="1920"/>
                <a:ext cx="720" cy="0"/>
              </a:xfrm>
              <a:prstGeom prst="line">
                <a:avLst/>
              </a:prstGeom>
              <a:noFill/>
              <a:ln w="38100" cmpd="dbl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555546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077200" cy="5334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+mj-ea"/>
              </a:rPr>
              <a:t>Heap </a:t>
            </a:r>
            <a:r>
              <a:rPr lang="en-US" sz="3200" dirty="0">
                <a:sym typeface="Symbol" panose="05050102010706020507" pitchFamily="18" charset="2"/>
              </a:rPr>
              <a:t></a:t>
            </a:r>
            <a:r>
              <a:rPr lang="en-US" sz="3200" dirty="0">
                <a:ea typeface="+mj-ea"/>
              </a:rPr>
              <a:t> Sorted Vector</a:t>
            </a:r>
            <a:endParaRPr lang="en-US" sz="3500" i="1" dirty="0">
              <a:ea typeface="+mj-ea"/>
            </a:endParaRPr>
          </a:p>
        </p:txBody>
      </p:sp>
      <p:grpSp>
        <p:nvGrpSpPr>
          <p:cNvPr id="27651" name="Group 4"/>
          <p:cNvGrpSpPr>
            <a:grpSpLocks/>
          </p:cNvGrpSpPr>
          <p:nvPr/>
        </p:nvGrpSpPr>
        <p:grpSpPr bwMode="auto">
          <a:xfrm>
            <a:off x="778042" y="3939725"/>
            <a:ext cx="3124200" cy="2286000"/>
            <a:chOff x="528" y="2112"/>
            <a:chExt cx="1968" cy="1440"/>
          </a:xfrm>
        </p:grpSpPr>
        <p:grpSp>
          <p:nvGrpSpPr>
            <p:cNvPr id="27692" name="Group 5"/>
            <p:cNvGrpSpPr>
              <a:grpSpLocks/>
            </p:cNvGrpSpPr>
            <p:nvPr/>
          </p:nvGrpSpPr>
          <p:grpSpPr bwMode="auto">
            <a:xfrm>
              <a:off x="528" y="3264"/>
              <a:ext cx="288" cy="288"/>
              <a:chOff x="2642" y="2688"/>
              <a:chExt cx="288" cy="288"/>
            </a:xfrm>
          </p:grpSpPr>
          <p:sp>
            <p:nvSpPr>
              <p:cNvPr id="27713" name="Oval 6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714" name="Text Box 7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</p:grpSp>
        <p:grpSp>
          <p:nvGrpSpPr>
            <p:cNvPr id="27693" name="Group 8"/>
            <p:cNvGrpSpPr>
              <a:grpSpLocks/>
            </p:cNvGrpSpPr>
            <p:nvPr/>
          </p:nvGrpSpPr>
          <p:grpSpPr bwMode="auto">
            <a:xfrm>
              <a:off x="1200" y="3264"/>
              <a:ext cx="288" cy="288"/>
              <a:chOff x="2642" y="2688"/>
              <a:chExt cx="288" cy="288"/>
            </a:xfrm>
          </p:grpSpPr>
          <p:sp>
            <p:nvSpPr>
              <p:cNvPr id="27711" name="Oval 9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712" name="Text Box 10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27694" name="Group 11"/>
            <p:cNvGrpSpPr>
              <a:grpSpLocks/>
            </p:cNvGrpSpPr>
            <p:nvPr/>
          </p:nvGrpSpPr>
          <p:grpSpPr bwMode="auto">
            <a:xfrm>
              <a:off x="1872" y="3264"/>
              <a:ext cx="288" cy="288"/>
              <a:chOff x="2642" y="2688"/>
              <a:chExt cx="288" cy="288"/>
            </a:xfrm>
          </p:grpSpPr>
          <p:sp>
            <p:nvSpPr>
              <p:cNvPr id="27709" name="Oval 12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710" name="Text Box 13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</p:grpSp>
        <p:grpSp>
          <p:nvGrpSpPr>
            <p:cNvPr id="27695" name="Group 14"/>
            <p:cNvGrpSpPr>
              <a:grpSpLocks/>
            </p:cNvGrpSpPr>
            <p:nvPr/>
          </p:nvGrpSpPr>
          <p:grpSpPr bwMode="auto">
            <a:xfrm>
              <a:off x="864" y="2688"/>
              <a:ext cx="288" cy="288"/>
              <a:chOff x="2642" y="2688"/>
              <a:chExt cx="288" cy="288"/>
            </a:xfrm>
          </p:grpSpPr>
          <p:sp>
            <p:nvSpPr>
              <p:cNvPr id="27707" name="Oval 15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708" name="Text Box 16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</p:grpSp>
        <p:grpSp>
          <p:nvGrpSpPr>
            <p:cNvPr id="27696" name="Group 17"/>
            <p:cNvGrpSpPr>
              <a:grpSpLocks/>
            </p:cNvGrpSpPr>
            <p:nvPr/>
          </p:nvGrpSpPr>
          <p:grpSpPr bwMode="auto">
            <a:xfrm>
              <a:off x="2208" y="2688"/>
              <a:ext cx="288" cy="288"/>
              <a:chOff x="2642" y="2688"/>
              <a:chExt cx="288" cy="288"/>
            </a:xfrm>
          </p:grpSpPr>
          <p:sp>
            <p:nvSpPr>
              <p:cNvPr id="27705" name="Oval 18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706" name="Text Box 19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6</a:t>
                </a:r>
              </a:p>
            </p:txBody>
          </p:sp>
        </p:grpSp>
        <p:grpSp>
          <p:nvGrpSpPr>
            <p:cNvPr id="27697" name="Group 20"/>
            <p:cNvGrpSpPr>
              <a:grpSpLocks/>
            </p:cNvGrpSpPr>
            <p:nvPr/>
          </p:nvGrpSpPr>
          <p:grpSpPr bwMode="auto">
            <a:xfrm>
              <a:off x="1536" y="2112"/>
              <a:ext cx="288" cy="288"/>
              <a:chOff x="2642" y="2688"/>
              <a:chExt cx="288" cy="288"/>
            </a:xfrm>
          </p:grpSpPr>
          <p:sp>
            <p:nvSpPr>
              <p:cNvPr id="27703" name="Oval 21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704" name="Text Box 22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7</a:t>
                </a:r>
              </a:p>
            </p:txBody>
          </p:sp>
        </p:grpSp>
        <p:sp>
          <p:nvSpPr>
            <p:cNvPr id="27698" name="Line 23"/>
            <p:cNvSpPr>
              <a:spLocks noChangeShapeType="1"/>
            </p:cNvSpPr>
            <p:nvPr/>
          </p:nvSpPr>
          <p:spPr bwMode="auto">
            <a:xfrm flipH="1">
              <a:off x="694" y="297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99" name="Line 24"/>
            <p:cNvSpPr>
              <a:spLocks noChangeShapeType="1"/>
            </p:cNvSpPr>
            <p:nvPr/>
          </p:nvSpPr>
          <p:spPr bwMode="auto">
            <a:xfrm>
              <a:off x="1078" y="297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00" name="Line 25"/>
            <p:cNvSpPr>
              <a:spLocks noChangeShapeType="1"/>
            </p:cNvSpPr>
            <p:nvPr/>
          </p:nvSpPr>
          <p:spPr bwMode="auto">
            <a:xfrm flipH="1">
              <a:off x="2038" y="297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01" name="Line 26"/>
            <p:cNvSpPr>
              <a:spLocks noChangeShapeType="1"/>
            </p:cNvSpPr>
            <p:nvPr/>
          </p:nvSpPr>
          <p:spPr bwMode="auto">
            <a:xfrm flipH="1">
              <a:off x="1126" y="2400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02" name="Line 27"/>
            <p:cNvSpPr>
              <a:spLocks noChangeShapeType="1"/>
            </p:cNvSpPr>
            <p:nvPr/>
          </p:nvSpPr>
          <p:spPr bwMode="auto">
            <a:xfrm>
              <a:off x="1750" y="2400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652" name="Group 73"/>
          <p:cNvGrpSpPr>
            <a:grpSpLocks/>
          </p:cNvGrpSpPr>
          <p:nvPr/>
        </p:nvGrpSpPr>
        <p:grpSpPr bwMode="auto">
          <a:xfrm>
            <a:off x="533400" y="1395413"/>
            <a:ext cx="5486400" cy="1417638"/>
            <a:chOff x="960" y="768"/>
            <a:chExt cx="3456" cy="893"/>
          </a:xfrm>
        </p:grpSpPr>
        <p:grpSp>
          <p:nvGrpSpPr>
            <p:cNvPr id="27657" name="Group 29"/>
            <p:cNvGrpSpPr>
              <a:grpSpLocks/>
            </p:cNvGrpSpPr>
            <p:nvPr/>
          </p:nvGrpSpPr>
          <p:grpSpPr bwMode="auto">
            <a:xfrm>
              <a:off x="960" y="768"/>
              <a:ext cx="3456" cy="624"/>
              <a:chOff x="960" y="768"/>
              <a:chExt cx="3456" cy="624"/>
            </a:xfrm>
          </p:grpSpPr>
          <p:grpSp>
            <p:nvGrpSpPr>
              <p:cNvPr id="27664" name="Group 30"/>
              <p:cNvGrpSpPr>
                <a:grpSpLocks/>
              </p:cNvGrpSpPr>
              <p:nvPr/>
            </p:nvGrpSpPr>
            <p:grpSpPr bwMode="auto">
              <a:xfrm>
                <a:off x="1344" y="768"/>
                <a:ext cx="3072" cy="624"/>
                <a:chOff x="1344" y="768"/>
                <a:chExt cx="3072" cy="624"/>
              </a:xfrm>
            </p:grpSpPr>
            <p:sp>
              <p:nvSpPr>
                <p:cNvPr id="27666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335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4</a:t>
                  </a:r>
                </a:p>
              </p:txBody>
            </p:sp>
            <p:sp>
              <p:nvSpPr>
                <p:cNvPr id="27667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972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27668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588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3</a:t>
                  </a:r>
                </a:p>
              </p:txBody>
            </p:sp>
            <p:sp>
              <p:nvSpPr>
                <p:cNvPr id="27669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2204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6</a:t>
                  </a:r>
                </a:p>
              </p:txBody>
            </p:sp>
            <p:sp>
              <p:nvSpPr>
                <p:cNvPr id="27670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182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5</a:t>
                  </a:r>
                </a:p>
              </p:txBody>
            </p:sp>
            <p:sp>
              <p:nvSpPr>
                <p:cNvPr id="27671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43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7</a:t>
                  </a:r>
                </a:p>
              </p:txBody>
            </p:sp>
            <p:grpSp>
              <p:nvGrpSpPr>
                <p:cNvPr id="27672" name="Group 37"/>
                <p:cNvGrpSpPr>
                  <a:grpSpLocks/>
                </p:cNvGrpSpPr>
                <p:nvPr/>
              </p:nvGrpSpPr>
              <p:grpSpPr bwMode="auto">
                <a:xfrm>
                  <a:off x="1344" y="1056"/>
                  <a:ext cx="3072" cy="336"/>
                  <a:chOff x="432" y="864"/>
                  <a:chExt cx="3072" cy="336"/>
                </a:xfrm>
              </p:grpSpPr>
              <p:sp>
                <p:nvSpPr>
                  <p:cNvPr id="27684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43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7685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7686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7687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7688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7689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7690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7691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27673" name="Group 46"/>
                <p:cNvGrpSpPr>
                  <a:grpSpLocks/>
                </p:cNvGrpSpPr>
                <p:nvPr/>
              </p:nvGrpSpPr>
              <p:grpSpPr bwMode="auto">
                <a:xfrm>
                  <a:off x="1440" y="768"/>
                  <a:ext cx="2880" cy="269"/>
                  <a:chOff x="1440" y="1392"/>
                  <a:chExt cx="2880" cy="269"/>
                </a:xfrm>
              </p:grpSpPr>
              <p:sp>
                <p:nvSpPr>
                  <p:cNvPr id="27676" name="Text Box 4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6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5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7677" name="Text Box 4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76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4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7678" name="Text Box 4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2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3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7679" name="Text 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2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7680" name="Text Box 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2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1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7681" name="Text Box 5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4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0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7682" name="Text Box 5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2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7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7683" name="Text Box 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6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27674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4080" y="1104"/>
                  <a:ext cx="292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10</a:t>
                  </a:r>
                </a:p>
              </p:txBody>
            </p:sp>
            <p:sp>
              <p:nvSpPr>
                <p:cNvPr id="27675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374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9</a:t>
                  </a:r>
                </a:p>
              </p:txBody>
            </p:sp>
          </p:grpSp>
          <p:sp>
            <p:nvSpPr>
              <p:cNvPr id="27665" name="Text Box 57"/>
              <p:cNvSpPr txBox="1">
                <a:spLocks noChangeArrowheads="1"/>
              </p:cNvSpPr>
              <p:nvPr/>
            </p:nvSpPr>
            <p:spPr bwMode="auto">
              <a:xfrm>
                <a:off x="960" y="1104"/>
                <a:ext cx="405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a[ ]:</a:t>
                </a:r>
              </a:p>
            </p:txBody>
          </p:sp>
        </p:grpSp>
        <p:sp>
          <p:nvSpPr>
            <p:cNvPr id="27658" name="Text Box 58"/>
            <p:cNvSpPr txBox="1">
              <a:spLocks noChangeArrowheads="1"/>
            </p:cNvSpPr>
            <p:nvPr/>
          </p:nvSpPr>
          <p:spPr bwMode="auto">
            <a:xfrm>
              <a:off x="2256" y="1392"/>
              <a:ext cx="487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Heap</a:t>
              </a:r>
            </a:p>
          </p:txBody>
        </p:sp>
        <p:sp>
          <p:nvSpPr>
            <p:cNvPr id="27659" name="Line 59"/>
            <p:cNvSpPr>
              <a:spLocks noChangeShapeType="1"/>
            </p:cNvSpPr>
            <p:nvPr/>
          </p:nvSpPr>
          <p:spPr bwMode="auto">
            <a:xfrm>
              <a:off x="1344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0" name="Line 60"/>
            <p:cNvSpPr>
              <a:spLocks noChangeShapeType="1"/>
            </p:cNvSpPr>
            <p:nvPr/>
          </p:nvSpPr>
          <p:spPr bwMode="auto">
            <a:xfrm>
              <a:off x="3648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1" name="Line 61"/>
            <p:cNvSpPr>
              <a:spLocks noChangeShapeType="1"/>
            </p:cNvSpPr>
            <p:nvPr/>
          </p:nvSpPr>
          <p:spPr bwMode="auto">
            <a:xfrm flipV="1">
              <a:off x="1344" y="153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2" name="Line 62"/>
            <p:cNvSpPr>
              <a:spLocks noChangeShapeType="1"/>
            </p:cNvSpPr>
            <p:nvPr/>
          </p:nvSpPr>
          <p:spPr bwMode="auto">
            <a:xfrm>
              <a:off x="2736" y="1536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3" name="Text Box 63"/>
            <p:cNvSpPr txBox="1">
              <a:spLocks noChangeArrowheads="1"/>
            </p:cNvSpPr>
            <p:nvPr/>
          </p:nvSpPr>
          <p:spPr bwMode="auto">
            <a:xfrm>
              <a:off x="3744" y="1392"/>
              <a:ext cx="57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Sorted</a:t>
              </a:r>
            </a:p>
          </p:txBody>
        </p:sp>
      </p:grpSp>
      <p:grpSp>
        <p:nvGrpSpPr>
          <p:cNvPr id="27653" name="Group 70"/>
          <p:cNvGrpSpPr>
            <a:grpSpLocks/>
          </p:cNvGrpSpPr>
          <p:nvPr/>
        </p:nvGrpSpPr>
        <p:grpSpPr bwMode="auto">
          <a:xfrm>
            <a:off x="473242" y="3328538"/>
            <a:ext cx="1323975" cy="1449387"/>
            <a:chOff x="336" y="1727"/>
            <a:chExt cx="834" cy="913"/>
          </a:xfrm>
        </p:grpSpPr>
        <p:sp>
          <p:nvSpPr>
            <p:cNvPr id="27655" name="Text Box 71"/>
            <p:cNvSpPr txBox="1">
              <a:spLocks noChangeArrowheads="1"/>
            </p:cNvSpPr>
            <p:nvPr/>
          </p:nvSpPr>
          <p:spPr bwMode="auto">
            <a:xfrm>
              <a:off x="336" y="1727"/>
              <a:ext cx="83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downHeap</a:t>
              </a:r>
              <a:endPara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7656" name="Line 72"/>
            <p:cNvSpPr>
              <a:spLocks noChangeShapeType="1"/>
            </p:cNvSpPr>
            <p:nvPr/>
          </p:nvSpPr>
          <p:spPr bwMode="auto">
            <a:xfrm>
              <a:off x="768" y="1968"/>
              <a:ext cx="192" cy="672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813983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077200" cy="5334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+mj-ea"/>
              </a:rPr>
              <a:t>Heap </a:t>
            </a:r>
            <a:r>
              <a:rPr lang="en-US" sz="3200" dirty="0">
                <a:sym typeface="Symbol" panose="05050102010706020507" pitchFamily="18" charset="2"/>
              </a:rPr>
              <a:t></a:t>
            </a:r>
            <a:r>
              <a:rPr lang="en-US" sz="3200" dirty="0">
                <a:ea typeface="+mj-ea"/>
              </a:rPr>
              <a:t> Sorted Vector</a:t>
            </a:r>
            <a:endParaRPr lang="en-US" sz="3500" i="1" dirty="0">
              <a:ea typeface="+mj-ea"/>
            </a:endParaRPr>
          </a:p>
        </p:txBody>
      </p:sp>
      <p:grpSp>
        <p:nvGrpSpPr>
          <p:cNvPr id="28675" name="Group 67"/>
          <p:cNvGrpSpPr>
            <a:grpSpLocks/>
          </p:cNvGrpSpPr>
          <p:nvPr/>
        </p:nvGrpSpPr>
        <p:grpSpPr bwMode="auto">
          <a:xfrm>
            <a:off x="838200" y="3891815"/>
            <a:ext cx="3124200" cy="2286000"/>
            <a:chOff x="528" y="2112"/>
            <a:chExt cx="1968" cy="1440"/>
          </a:xfrm>
        </p:grpSpPr>
        <p:grpSp>
          <p:nvGrpSpPr>
            <p:cNvPr id="28721" name="Group 5"/>
            <p:cNvGrpSpPr>
              <a:grpSpLocks/>
            </p:cNvGrpSpPr>
            <p:nvPr/>
          </p:nvGrpSpPr>
          <p:grpSpPr bwMode="auto">
            <a:xfrm>
              <a:off x="528" y="3264"/>
              <a:ext cx="288" cy="288"/>
              <a:chOff x="2642" y="2688"/>
              <a:chExt cx="288" cy="288"/>
            </a:xfrm>
          </p:grpSpPr>
          <p:sp>
            <p:nvSpPr>
              <p:cNvPr id="28738" name="Oval 6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39" name="Text Box 7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</p:grpSp>
        <p:grpSp>
          <p:nvGrpSpPr>
            <p:cNvPr id="28722" name="Group 8"/>
            <p:cNvGrpSpPr>
              <a:grpSpLocks/>
            </p:cNvGrpSpPr>
            <p:nvPr/>
          </p:nvGrpSpPr>
          <p:grpSpPr bwMode="auto">
            <a:xfrm>
              <a:off x="1200" y="3264"/>
              <a:ext cx="288" cy="288"/>
              <a:chOff x="2642" y="2688"/>
              <a:chExt cx="288" cy="288"/>
            </a:xfrm>
          </p:grpSpPr>
          <p:sp>
            <p:nvSpPr>
              <p:cNvPr id="28736" name="Oval 9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37" name="Text Box 10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28723" name="Group 14"/>
            <p:cNvGrpSpPr>
              <a:grpSpLocks/>
            </p:cNvGrpSpPr>
            <p:nvPr/>
          </p:nvGrpSpPr>
          <p:grpSpPr bwMode="auto">
            <a:xfrm>
              <a:off x="864" y="2688"/>
              <a:ext cx="288" cy="288"/>
              <a:chOff x="2642" y="2688"/>
              <a:chExt cx="288" cy="288"/>
            </a:xfrm>
          </p:grpSpPr>
          <p:sp>
            <p:nvSpPr>
              <p:cNvPr id="28734" name="Oval 15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35" name="Text Box 16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</p:grpSp>
        <p:grpSp>
          <p:nvGrpSpPr>
            <p:cNvPr id="28724" name="Group 17"/>
            <p:cNvGrpSpPr>
              <a:grpSpLocks/>
            </p:cNvGrpSpPr>
            <p:nvPr/>
          </p:nvGrpSpPr>
          <p:grpSpPr bwMode="auto">
            <a:xfrm>
              <a:off x="2208" y="2688"/>
              <a:ext cx="288" cy="288"/>
              <a:chOff x="2642" y="2688"/>
              <a:chExt cx="288" cy="288"/>
            </a:xfrm>
          </p:grpSpPr>
          <p:sp>
            <p:nvSpPr>
              <p:cNvPr id="28732" name="Oval 18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33" name="Text Box 19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6</a:t>
                </a:r>
              </a:p>
            </p:txBody>
          </p:sp>
        </p:grpSp>
        <p:grpSp>
          <p:nvGrpSpPr>
            <p:cNvPr id="28725" name="Group 20"/>
            <p:cNvGrpSpPr>
              <a:grpSpLocks/>
            </p:cNvGrpSpPr>
            <p:nvPr/>
          </p:nvGrpSpPr>
          <p:grpSpPr bwMode="auto">
            <a:xfrm>
              <a:off x="1536" y="2112"/>
              <a:ext cx="288" cy="288"/>
              <a:chOff x="2642" y="2688"/>
              <a:chExt cx="288" cy="288"/>
            </a:xfrm>
          </p:grpSpPr>
          <p:sp>
            <p:nvSpPr>
              <p:cNvPr id="28730" name="Oval 21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731" name="Text Box 22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</p:grpSp>
        <p:sp>
          <p:nvSpPr>
            <p:cNvPr id="28726" name="Line 23"/>
            <p:cNvSpPr>
              <a:spLocks noChangeShapeType="1"/>
            </p:cNvSpPr>
            <p:nvPr/>
          </p:nvSpPr>
          <p:spPr bwMode="auto">
            <a:xfrm flipH="1">
              <a:off x="694" y="297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7" name="Line 24"/>
            <p:cNvSpPr>
              <a:spLocks noChangeShapeType="1"/>
            </p:cNvSpPr>
            <p:nvPr/>
          </p:nvSpPr>
          <p:spPr bwMode="auto">
            <a:xfrm>
              <a:off x="1078" y="297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8" name="Line 26"/>
            <p:cNvSpPr>
              <a:spLocks noChangeShapeType="1"/>
            </p:cNvSpPr>
            <p:nvPr/>
          </p:nvSpPr>
          <p:spPr bwMode="auto">
            <a:xfrm flipH="1">
              <a:off x="1126" y="2400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9" name="Line 27"/>
            <p:cNvSpPr>
              <a:spLocks noChangeShapeType="1"/>
            </p:cNvSpPr>
            <p:nvPr/>
          </p:nvSpPr>
          <p:spPr bwMode="auto">
            <a:xfrm>
              <a:off x="1750" y="2400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676" name="Group 71"/>
          <p:cNvGrpSpPr>
            <a:grpSpLocks/>
          </p:cNvGrpSpPr>
          <p:nvPr/>
        </p:nvGrpSpPr>
        <p:grpSpPr bwMode="auto">
          <a:xfrm>
            <a:off x="533400" y="1405790"/>
            <a:ext cx="5486400" cy="1417638"/>
            <a:chOff x="960" y="768"/>
            <a:chExt cx="3456" cy="893"/>
          </a:xfrm>
        </p:grpSpPr>
        <p:grpSp>
          <p:nvGrpSpPr>
            <p:cNvPr id="28684" name="Group 29"/>
            <p:cNvGrpSpPr>
              <a:grpSpLocks/>
            </p:cNvGrpSpPr>
            <p:nvPr/>
          </p:nvGrpSpPr>
          <p:grpSpPr bwMode="auto">
            <a:xfrm>
              <a:off x="960" y="768"/>
              <a:ext cx="3456" cy="624"/>
              <a:chOff x="960" y="768"/>
              <a:chExt cx="3456" cy="624"/>
            </a:xfrm>
          </p:grpSpPr>
          <p:grpSp>
            <p:nvGrpSpPr>
              <p:cNvPr id="28693" name="Group 30"/>
              <p:cNvGrpSpPr>
                <a:grpSpLocks/>
              </p:cNvGrpSpPr>
              <p:nvPr/>
            </p:nvGrpSpPr>
            <p:grpSpPr bwMode="auto">
              <a:xfrm>
                <a:off x="1344" y="768"/>
                <a:ext cx="3072" cy="624"/>
                <a:chOff x="1344" y="768"/>
                <a:chExt cx="3072" cy="624"/>
              </a:xfrm>
            </p:grpSpPr>
            <p:sp>
              <p:nvSpPr>
                <p:cNvPr id="28695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335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7</a:t>
                  </a:r>
                </a:p>
              </p:txBody>
            </p:sp>
            <p:sp>
              <p:nvSpPr>
                <p:cNvPr id="28696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972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28697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588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3</a:t>
                  </a:r>
                </a:p>
              </p:txBody>
            </p:sp>
            <p:sp>
              <p:nvSpPr>
                <p:cNvPr id="28698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2204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6</a:t>
                  </a:r>
                </a:p>
              </p:txBody>
            </p:sp>
            <p:sp>
              <p:nvSpPr>
                <p:cNvPr id="28699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182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5</a:t>
                  </a:r>
                </a:p>
              </p:txBody>
            </p:sp>
            <p:sp>
              <p:nvSpPr>
                <p:cNvPr id="28700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43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4</a:t>
                  </a:r>
                </a:p>
              </p:txBody>
            </p:sp>
            <p:grpSp>
              <p:nvGrpSpPr>
                <p:cNvPr id="28701" name="Group 37"/>
                <p:cNvGrpSpPr>
                  <a:grpSpLocks/>
                </p:cNvGrpSpPr>
                <p:nvPr/>
              </p:nvGrpSpPr>
              <p:grpSpPr bwMode="auto">
                <a:xfrm>
                  <a:off x="1344" y="1056"/>
                  <a:ext cx="3072" cy="336"/>
                  <a:chOff x="432" y="864"/>
                  <a:chExt cx="3072" cy="336"/>
                </a:xfrm>
              </p:grpSpPr>
              <p:sp>
                <p:nvSpPr>
                  <p:cNvPr id="28713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43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8714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8715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8716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8717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8718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8719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8720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28702" name="Group 46"/>
                <p:cNvGrpSpPr>
                  <a:grpSpLocks/>
                </p:cNvGrpSpPr>
                <p:nvPr/>
              </p:nvGrpSpPr>
              <p:grpSpPr bwMode="auto">
                <a:xfrm>
                  <a:off x="1440" y="768"/>
                  <a:ext cx="2880" cy="269"/>
                  <a:chOff x="1440" y="1392"/>
                  <a:chExt cx="2880" cy="269"/>
                </a:xfrm>
              </p:grpSpPr>
              <p:sp>
                <p:nvSpPr>
                  <p:cNvPr id="28705" name="Text Box 4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6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5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8706" name="Text Box 4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76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4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8707" name="Text Box 4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2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3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8708" name="Text 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2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8709" name="Text Box 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2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1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8710" name="Text Box 5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4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0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8711" name="Text Box 5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2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7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8712" name="Text Box 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6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28703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4080" y="1104"/>
                  <a:ext cx="292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10</a:t>
                  </a:r>
                </a:p>
              </p:txBody>
            </p:sp>
            <p:sp>
              <p:nvSpPr>
                <p:cNvPr id="28704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374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9</a:t>
                  </a:r>
                </a:p>
              </p:txBody>
            </p:sp>
          </p:grpSp>
          <p:sp>
            <p:nvSpPr>
              <p:cNvPr id="28694" name="Text Box 57"/>
              <p:cNvSpPr txBox="1">
                <a:spLocks noChangeArrowheads="1"/>
              </p:cNvSpPr>
              <p:nvPr/>
            </p:nvSpPr>
            <p:spPr bwMode="auto">
              <a:xfrm>
                <a:off x="960" y="1104"/>
                <a:ext cx="405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a[ ]:</a:t>
                </a:r>
              </a:p>
            </p:txBody>
          </p:sp>
        </p:grpSp>
        <p:sp>
          <p:nvSpPr>
            <p:cNvPr id="28685" name="Text Box 58"/>
            <p:cNvSpPr txBox="1">
              <a:spLocks noChangeArrowheads="1"/>
            </p:cNvSpPr>
            <p:nvPr/>
          </p:nvSpPr>
          <p:spPr bwMode="auto">
            <a:xfrm>
              <a:off x="1920" y="1392"/>
              <a:ext cx="810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Semiheap</a:t>
              </a:r>
            </a:p>
          </p:txBody>
        </p:sp>
        <p:sp>
          <p:nvSpPr>
            <p:cNvPr id="28686" name="Line 59"/>
            <p:cNvSpPr>
              <a:spLocks noChangeShapeType="1"/>
            </p:cNvSpPr>
            <p:nvPr/>
          </p:nvSpPr>
          <p:spPr bwMode="auto">
            <a:xfrm>
              <a:off x="1344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7" name="Line 60"/>
            <p:cNvSpPr>
              <a:spLocks noChangeShapeType="1"/>
            </p:cNvSpPr>
            <p:nvPr/>
          </p:nvSpPr>
          <p:spPr bwMode="auto">
            <a:xfrm>
              <a:off x="3264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8" name="Line 61"/>
            <p:cNvSpPr>
              <a:spLocks noChangeShapeType="1"/>
            </p:cNvSpPr>
            <p:nvPr/>
          </p:nvSpPr>
          <p:spPr bwMode="auto">
            <a:xfrm flipV="1">
              <a:off x="1344" y="1536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9" name="Line 62"/>
            <p:cNvSpPr>
              <a:spLocks noChangeShapeType="1"/>
            </p:cNvSpPr>
            <p:nvPr/>
          </p:nvSpPr>
          <p:spPr bwMode="auto">
            <a:xfrm>
              <a:off x="2736" y="1536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0" name="Text Box 63"/>
            <p:cNvSpPr txBox="1">
              <a:spLocks noChangeArrowheads="1"/>
            </p:cNvSpPr>
            <p:nvPr/>
          </p:nvSpPr>
          <p:spPr bwMode="auto">
            <a:xfrm>
              <a:off x="3552" y="1392"/>
              <a:ext cx="57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Sorted</a:t>
              </a:r>
            </a:p>
          </p:txBody>
        </p:sp>
        <p:sp>
          <p:nvSpPr>
            <p:cNvPr id="28691" name="Line 68"/>
            <p:cNvSpPr>
              <a:spLocks noChangeShapeType="1"/>
            </p:cNvSpPr>
            <p:nvPr/>
          </p:nvSpPr>
          <p:spPr bwMode="auto">
            <a:xfrm>
              <a:off x="4128" y="1536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2" name="Line 70"/>
            <p:cNvSpPr>
              <a:spLocks noChangeShapeType="1"/>
            </p:cNvSpPr>
            <p:nvPr/>
          </p:nvSpPr>
          <p:spPr bwMode="auto">
            <a:xfrm>
              <a:off x="4416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677" name="Group 72"/>
          <p:cNvGrpSpPr>
            <a:grpSpLocks/>
          </p:cNvGrpSpPr>
          <p:nvPr/>
        </p:nvGrpSpPr>
        <p:grpSpPr bwMode="auto">
          <a:xfrm>
            <a:off x="533400" y="3280628"/>
            <a:ext cx="1828800" cy="763587"/>
            <a:chOff x="336" y="1439"/>
            <a:chExt cx="1152" cy="481"/>
          </a:xfrm>
        </p:grpSpPr>
        <p:sp>
          <p:nvSpPr>
            <p:cNvPr id="28680" name="Text Box 73"/>
            <p:cNvSpPr txBox="1">
              <a:spLocks noChangeArrowheads="1"/>
            </p:cNvSpPr>
            <p:nvPr/>
          </p:nvSpPr>
          <p:spPr bwMode="auto">
            <a:xfrm>
              <a:off x="336" y="1439"/>
              <a:ext cx="83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downHeap</a:t>
              </a:r>
              <a:endPara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28681" name="Group 74"/>
            <p:cNvGrpSpPr>
              <a:grpSpLocks/>
            </p:cNvGrpSpPr>
            <p:nvPr/>
          </p:nvGrpSpPr>
          <p:grpSpPr bwMode="auto">
            <a:xfrm>
              <a:off x="768" y="1680"/>
              <a:ext cx="720" cy="240"/>
              <a:chOff x="768" y="1680"/>
              <a:chExt cx="720" cy="240"/>
            </a:xfrm>
          </p:grpSpPr>
          <p:sp>
            <p:nvSpPr>
              <p:cNvPr id="28682" name="Line 75"/>
              <p:cNvSpPr>
                <a:spLocks noChangeShapeType="1"/>
              </p:cNvSpPr>
              <p:nvPr/>
            </p:nvSpPr>
            <p:spPr bwMode="auto">
              <a:xfrm>
                <a:off x="768" y="1680"/>
                <a:ext cx="0" cy="240"/>
              </a:xfrm>
              <a:prstGeom prst="line">
                <a:avLst/>
              </a:prstGeom>
              <a:noFill/>
              <a:ln w="38100" cmpd="dbl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83" name="Line 76"/>
              <p:cNvSpPr>
                <a:spLocks noChangeShapeType="1"/>
              </p:cNvSpPr>
              <p:nvPr/>
            </p:nvSpPr>
            <p:spPr bwMode="auto">
              <a:xfrm>
                <a:off x="768" y="1920"/>
                <a:ext cx="720" cy="0"/>
              </a:xfrm>
              <a:prstGeom prst="line">
                <a:avLst/>
              </a:prstGeom>
              <a:noFill/>
              <a:ln w="38100" cmpd="dbl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439731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077200" cy="5334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+mj-ea"/>
              </a:rPr>
              <a:t>Heap </a:t>
            </a:r>
            <a:r>
              <a:rPr lang="en-US" sz="3200" dirty="0">
                <a:sym typeface="Symbol" panose="05050102010706020507" pitchFamily="18" charset="2"/>
              </a:rPr>
              <a:t></a:t>
            </a:r>
            <a:r>
              <a:rPr lang="en-US" sz="3200" dirty="0">
                <a:ea typeface="+mj-ea"/>
              </a:rPr>
              <a:t> Sorted Vector</a:t>
            </a:r>
            <a:endParaRPr lang="en-US" sz="3500" i="1" dirty="0">
              <a:ea typeface="+mj-ea"/>
            </a:endParaRPr>
          </a:p>
        </p:txBody>
      </p:sp>
      <p:grpSp>
        <p:nvGrpSpPr>
          <p:cNvPr id="29699" name="Group 4"/>
          <p:cNvGrpSpPr>
            <a:grpSpLocks/>
          </p:cNvGrpSpPr>
          <p:nvPr/>
        </p:nvGrpSpPr>
        <p:grpSpPr bwMode="auto">
          <a:xfrm>
            <a:off x="838200" y="3352800"/>
            <a:ext cx="3124200" cy="2286000"/>
            <a:chOff x="528" y="2112"/>
            <a:chExt cx="1968" cy="1440"/>
          </a:xfrm>
        </p:grpSpPr>
        <p:grpSp>
          <p:nvGrpSpPr>
            <p:cNvPr id="29739" name="Group 5"/>
            <p:cNvGrpSpPr>
              <a:grpSpLocks/>
            </p:cNvGrpSpPr>
            <p:nvPr/>
          </p:nvGrpSpPr>
          <p:grpSpPr bwMode="auto">
            <a:xfrm>
              <a:off x="528" y="3264"/>
              <a:ext cx="288" cy="288"/>
              <a:chOff x="2642" y="2688"/>
              <a:chExt cx="288" cy="288"/>
            </a:xfrm>
          </p:grpSpPr>
          <p:sp>
            <p:nvSpPr>
              <p:cNvPr id="29756" name="Oval 6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757" name="Text Box 7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</p:grpSp>
        <p:grpSp>
          <p:nvGrpSpPr>
            <p:cNvPr id="29740" name="Group 8"/>
            <p:cNvGrpSpPr>
              <a:grpSpLocks/>
            </p:cNvGrpSpPr>
            <p:nvPr/>
          </p:nvGrpSpPr>
          <p:grpSpPr bwMode="auto">
            <a:xfrm>
              <a:off x="1200" y="3264"/>
              <a:ext cx="288" cy="288"/>
              <a:chOff x="2642" y="2688"/>
              <a:chExt cx="288" cy="288"/>
            </a:xfrm>
          </p:grpSpPr>
          <p:sp>
            <p:nvSpPr>
              <p:cNvPr id="29754" name="Oval 9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755" name="Text Box 10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29741" name="Group 11"/>
            <p:cNvGrpSpPr>
              <a:grpSpLocks/>
            </p:cNvGrpSpPr>
            <p:nvPr/>
          </p:nvGrpSpPr>
          <p:grpSpPr bwMode="auto">
            <a:xfrm>
              <a:off x="864" y="2688"/>
              <a:ext cx="288" cy="288"/>
              <a:chOff x="2642" y="2688"/>
              <a:chExt cx="288" cy="288"/>
            </a:xfrm>
          </p:grpSpPr>
          <p:sp>
            <p:nvSpPr>
              <p:cNvPr id="29752" name="Oval 12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753" name="Text Box 13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</p:grpSp>
        <p:grpSp>
          <p:nvGrpSpPr>
            <p:cNvPr id="29742" name="Group 14"/>
            <p:cNvGrpSpPr>
              <a:grpSpLocks/>
            </p:cNvGrpSpPr>
            <p:nvPr/>
          </p:nvGrpSpPr>
          <p:grpSpPr bwMode="auto">
            <a:xfrm>
              <a:off x="2208" y="2688"/>
              <a:ext cx="288" cy="288"/>
              <a:chOff x="2642" y="2688"/>
              <a:chExt cx="288" cy="288"/>
            </a:xfrm>
          </p:grpSpPr>
          <p:sp>
            <p:nvSpPr>
              <p:cNvPr id="29750" name="Oval 15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751" name="Text Box 16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</p:grpSp>
        <p:grpSp>
          <p:nvGrpSpPr>
            <p:cNvPr id="29743" name="Group 17"/>
            <p:cNvGrpSpPr>
              <a:grpSpLocks/>
            </p:cNvGrpSpPr>
            <p:nvPr/>
          </p:nvGrpSpPr>
          <p:grpSpPr bwMode="auto">
            <a:xfrm>
              <a:off x="1536" y="2112"/>
              <a:ext cx="288" cy="288"/>
              <a:chOff x="2642" y="2688"/>
              <a:chExt cx="288" cy="288"/>
            </a:xfrm>
          </p:grpSpPr>
          <p:sp>
            <p:nvSpPr>
              <p:cNvPr id="29748" name="Oval 18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749" name="Text Box 19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6</a:t>
                </a:r>
              </a:p>
            </p:txBody>
          </p:sp>
        </p:grpSp>
        <p:sp>
          <p:nvSpPr>
            <p:cNvPr id="29744" name="Line 20"/>
            <p:cNvSpPr>
              <a:spLocks noChangeShapeType="1"/>
            </p:cNvSpPr>
            <p:nvPr/>
          </p:nvSpPr>
          <p:spPr bwMode="auto">
            <a:xfrm flipH="1">
              <a:off x="694" y="297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5" name="Line 21"/>
            <p:cNvSpPr>
              <a:spLocks noChangeShapeType="1"/>
            </p:cNvSpPr>
            <p:nvPr/>
          </p:nvSpPr>
          <p:spPr bwMode="auto">
            <a:xfrm>
              <a:off x="1078" y="297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6" name="Line 22"/>
            <p:cNvSpPr>
              <a:spLocks noChangeShapeType="1"/>
            </p:cNvSpPr>
            <p:nvPr/>
          </p:nvSpPr>
          <p:spPr bwMode="auto">
            <a:xfrm flipH="1">
              <a:off x="1126" y="2400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7" name="Line 23"/>
            <p:cNvSpPr>
              <a:spLocks noChangeShapeType="1"/>
            </p:cNvSpPr>
            <p:nvPr/>
          </p:nvSpPr>
          <p:spPr bwMode="auto">
            <a:xfrm>
              <a:off x="1750" y="2400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700" name="Group 67"/>
          <p:cNvGrpSpPr>
            <a:grpSpLocks/>
          </p:cNvGrpSpPr>
          <p:nvPr/>
        </p:nvGrpSpPr>
        <p:grpSpPr bwMode="auto">
          <a:xfrm>
            <a:off x="533400" y="1401762"/>
            <a:ext cx="5486400" cy="1417638"/>
            <a:chOff x="960" y="768"/>
            <a:chExt cx="3456" cy="893"/>
          </a:xfrm>
        </p:grpSpPr>
        <p:grpSp>
          <p:nvGrpSpPr>
            <p:cNvPr id="29702" name="Group 25"/>
            <p:cNvGrpSpPr>
              <a:grpSpLocks/>
            </p:cNvGrpSpPr>
            <p:nvPr/>
          </p:nvGrpSpPr>
          <p:grpSpPr bwMode="auto">
            <a:xfrm>
              <a:off x="960" y="768"/>
              <a:ext cx="3456" cy="624"/>
              <a:chOff x="960" y="768"/>
              <a:chExt cx="3456" cy="624"/>
            </a:xfrm>
          </p:grpSpPr>
          <p:grpSp>
            <p:nvGrpSpPr>
              <p:cNvPr id="29711" name="Group 26"/>
              <p:cNvGrpSpPr>
                <a:grpSpLocks/>
              </p:cNvGrpSpPr>
              <p:nvPr/>
            </p:nvGrpSpPr>
            <p:grpSpPr bwMode="auto">
              <a:xfrm>
                <a:off x="1344" y="768"/>
                <a:ext cx="3072" cy="624"/>
                <a:chOff x="1344" y="768"/>
                <a:chExt cx="3072" cy="624"/>
              </a:xfrm>
            </p:grpSpPr>
            <p:sp>
              <p:nvSpPr>
                <p:cNvPr id="29713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35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7</a:t>
                  </a:r>
                </a:p>
              </p:txBody>
            </p:sp>
            <p:sp>
              <p:nvSpPr>
                <p:cNvPr id="29714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972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29715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588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3</a:t>
                  </a:r>
                </a:p>
              </p:txBody>
            </p:sp>
            <p:sp>
              <p:nvSpPr>
                <p:cNvPr id="29716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204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4</a:t>
                  </a:r>
                </a:p>
              </p:txBody>
            </p:sp>
            <p:sp>
              <p:nvSpPr>
                <p:cNvPr id="29717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182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5</a:t>
                  </a:r>
                </a:p>
              </p:txBody>
            </p:sp>
            <p:sp>
              <p:nvSpPr>
                <p:cNvPr id="29718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143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6</a:t>
                  </a:r>
                </a:p>
              </p:txBody>
            </p:sp>
            <p:grpSp>
              <p:nvGrpSpPr>
                <p:cNvPr id="29719" name="Group 33"/>
                <p:cNvGrpSpPr>
                  <a:grpSpLocks/>
                </p:cNvGrpSpPr>
                <p:nvPr/>
              </p:nvGrpSpPr>
              <p:grpSpPr bwMode="auto">
                <a:xfrm>
                  <a:off x="1344" y="1056"/>
                  <a:ext cx="3072" cy="336"/>
                  <a:chOff x="432" y="864"/>
                  <a:chExt cx="3072" cy="336"/>
                </a:xfrm>
              </p:grpSpPr>
              <p:sp>
                <p:nvSpPr>
                  <p:cNvPr id="29731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43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9732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9733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9734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9735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9736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9737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9738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29720" name="Group 42"/>
                <p:cNvGrpSpPr>
                  <a:grpSpLocks/>
                </p:cNvGrpSpPr>
                <p:nvPr/>
              </p:nvGrpSpPr>
              <p:grpSpPr bwMode="auto">
                <a:xfrm>
                  <a:off x="1440" y="768"/>
                  <a:ext cx="2880" cy="269"/>
                  <a:chOff x="1440" y="1392"/>
                  <a:chExt cx="2880" cy="269"/>
                </a:xfrm>
              </p:grpSpPr>
              <p:sp>
                <p:nvSpPr>
                  <p:cNvPr id="29723" name="Text Box 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6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5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9724" name="Text Box 4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76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4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9725" name="Text Box 4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2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3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9726" name="Text Box 4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2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9727" name="Text Box 4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2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1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9728" name="Text Box 4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4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0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9729" name="Text Box 4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2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7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9730" name="Text 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6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29721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4080" y="1104"/>
                  <a:ext cx="292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10</a:t>
                  </a:r>
                </a:p>
              </p:txBody>
            </p:sp>
            <p:sp>
              <p:nvSpPr>
                <p:cNvPr id="29722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374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9</a:t>
                  </a:r>
                </a:p>
              </p:txBody>
            </p:sp>
          </p:grpSp>
          <p:sp>
            <p:nvSpPr>
              <p:cNvPr id="29712" name="Text Box 53"/>
              <p:cNvSpPr txBox="1">
                <a:spLocks noChangeArrowheads="1"/>
              </p:cNvSpPr>
              <p:nvPr/>
            </p:nvSpPr>
            <p:spPr bwMode="auto">
              <a:xfrm>
                <a:off x="960" y="1104"/>
                <a:ext cx="405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a[ ]:</a:t>
                </a:r>
              </a:p>
            </p:txBody>
          </p:sp>
        </p:grpSp>
        <p:sp>
          <p:nvSpPr>
            <p:cNvPr id="29703" name="Text Box 54"/>
            <p:cNvSpPr txBox="1">
              <a:spLocks noChangeArrowheads="1"/>
            </p:cNvSpPr>
            <p:nvPr/>
          </p:nvSpPr>
          <p:spPr bwMode="auto">
            <a:xfrm>
              <a:off x="2081" y="1392"/>
              <a:ext cx="487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Heap</a:t>
              </a:r>
            </a:p>
          </p:txBody>
        </p:sp>
        <p:sp>
          <p:nvSpPr>
            <p:cNvPr id="29704" name="Line 55"/>
            <p:cNvSpPr>
              <a:spLocks noChangeShapeType="1"/>
            </p:cNvSpPr>
            <p:nvPr/>
          </p:nvSpPr>
          <p:spPr bwMode="auto">
            <a:xfrm>
              <a:off x="1344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Line 56"/>
            <p:cNvSpPr>
              <a:spLocks noChangeShapeType="1"/>
            </p:cNvSpPr>
            <p:nvPr/>
          </p:nvSpPr>
          <p:spPr bwMode="auto">
            <a:xfrm>
              <a:off x="3264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6" name="Line 57"/>
            <p:cNvSpPr>
              <a:spLocks noChangeShapeType="1"/>
            </p:cNvSpPr>
            <p:nvPr/>
          </p:nvSpPr>
          <p:spPr bwMode="auto">
            <a:xfrm flipV="1">
              <a:off x="1344" y="1536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7" name="Line 58"/>
            <p:cNvSpPr>
              <a:spLocks noChangeShapeType="1"/>
            </p:cNvSpPr>
            <p:nvPr/>
          </p:nvSpPr>
          <p:spPr bwMode="auto">
            <a:xfrm>
              <a:off x="2544" y="1536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Text Box 59"/>
            <p:cNvSpPr txBox="1">
              <a:spLocks noChangeArrowheads="1"/>
            </p:cNvSpPr>
            <p:nvPr/>
          </p:nvSpPr>
          <p:spPr bwMode="auto">
            <a:xfrm>
              <a:off x="3552" y="1392"/>
              <a:ext cx="57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Sorted</a:t>
              </a:r>
            </a:p>
          </p:txBody>
        </p:sp>
        <p:sp>
          <p:nvSpPr>
            <p:cNvPr id="29709" name="Line 60"/>
            <p:cNvSpPr>
              <a:spLocks noChangeShapeType="1"/>
            </p:cNvSpPr>
            <p:nvPr/>
          </p:nvSpPr>
          <p:spPr bwMode="auto">
            <a:xfrm>
              <a:off x="4128" y="1536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0" name="Line 61"/>
            <p:cNvSpPr>
              <a:spLocks noChangeShapeType="1"/>
            </p:cNvSpPr>
            <p:nvPr/>
          </p:nvSpPr>
          <p:spPr bwMode="auto">
            <a:xfrm>
              <a:off x="4416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736296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077200" cy="5334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+mj-ea"/>
              </a:rPr>
              <a:t>Heap </a:t>
            </a:r>
            <a:r>
              <a:rPr lang="en-US" sz="3200" dirty="0">
                <a:sym typeface="Symbol" panose="05050102010706020507" pitchFamily="18" charset="2"/>
              </a:rPr>
              <a:t></a:t>
            </a:r>
            <a:r>
              <a:rPr lang="en-US" sz="3200" dirty="0">
                <a:ea typeface="+mj-ea"/>
              </a:rPr>
              <a:t> Sorted Vector</a:t>
            </a:r>
            <a:endParaRPr lang="en-US" sz="3500" i="1" dirty="0">
              <a:ea typeface="+mj-ea"/>
            </a:endParaRPr>
          </a:p>
        </p:txBody>
      </p:sp>
      <p:grpSp>
        <p:nvGrpSpPr>
          <p:cNvPr id="30723" name="Group 62"/>
          <p:cNvGrpSpPr>
            <a:grpSpLocks/>
          </p:cNvGrpSpPr>
          <p:nvPr/>
        </p:nvGrpSpPr>
        <p:grpSpPr bwMode="auto">
          <a:xfrm>
            <a:off x="832970" y="3882189"/>
            <a:ext cx="3124200" cy="2286000"/>
            <a:chOff x="528" y="2112"/>
            <a:chExt cx="1968" cy="1440"/>
          </a:xfrm>
        </p:grpSpPr>
        <p:grpSp>
          <p:nvGrpSpPr>
            <p:cNvPr id="30769" name="Group 5"/>
            <p:cNvGrpSpPr>
              <a:grpSpLocks/>
            </p:cNvGrpSpPr>
            <p:nvPr/>
          </p:nvGrpSpPr>
          <p:grpSpPr bwMode="auto">
            <a:xfrm>
              <a:off x="528" y="3264"/>
              <a:ext cx="288" cy="288"/>
              <a:chOff x="2642" y="2688"/>
              <a:chExt cx="288" cy="288"/>
            </a:xfrm>
          </p:grpSpPr>
          <p:sp>
            <p:nvSpPr>
              <p:cNvPr id="30782" name="Oval 6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783" name="Text Box 7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</p:grpSp>
        <p:grpSp>
          <p:nvGrpSpPr>
            <p:cNvPr id="30770" name="Group 11"/>
            <p:cNvGrpSpPr>
              <a:grpSpLocks/>
            </p:cNvGrpSpPr>
            <p:nvPr/>
          </p:nvGrpSpPr>
          <p:grpSpPr bwMode="auto">
            <a:xfrm>
              <a:off x="864" y="2688"/>
              <a:ext cx="288" cy="288"/>
              <a:chOff x="2642" y="2688"/>
              <a:chExt cx="288" cy="288"/>
            </a:xfrm>
          </p:grpSpPr>
          <p:sp>
            <p:nvSpPr>
              <p:cNvPr id="30780" name="Oval 12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781" name="Text Box 13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</p:grpSp>
        <p:grpSp>
          <p:nvGrpSpPr>
            <p:cNvPr id="30771" name="Group 14"/>
            <p:cNvGrpSpPr>
              <a:grpSpLocks/>
            </p:cNvGrpSpPr>
            <p:nvPr/>
          </p:nvGrpSpPr>
          <p:grpSpPr bwMode="auto">
            <a:xfrm>
              <a:off x="2208" y="2688"/>
              <a:ext cx="288" cy="288"/>
              <a:chOff x="2642" y="2688"/>
              <a:chExt cx="288" cy="288"/>
            </a:xfrm>
          </p:grpSpPr>
          <p:sp>
            <p:nvSpPr>
              <p:cNvPr id="30778" name="Oval 15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779" name="Text Box 16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</p:grpSp>
        <p:grpSp>
          <p:nvGrpSpPr>
            <p:cNvPr id="30772" name="Group 17"/>
            <p:cNvGrpSpPr>
              <a:grpSpLocks/>
            </p:cNvGrpSpPr>
            <p:nvPr/>
          </p:nvGrpSpPr>
          <p:grpSpPr bwMode="auto">
            <a:xfrm>
              <a:off x="1536" y="2112"/>
              <a:ext cx="288" cy="288"/>
              <a:chOff x="2642" y="2688"/>
              <a:chExt cx="288" cy="288"/>
            </a:xfrm>
          </p:grpSpPr>
          <p:sp>
            <p:nvSpPr>
              <p:cNvPr id="30776" name="Oval 18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777" name="Text Box 19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</p:grpSp>
        <p:sp>
          <p:nvSpPr>
            <p:cNvPr id="30773" name="Line 20"/>
            <p:cNvSpPr>
              <a:spLocks noChangeShapeType="1"/>
            </p:cNvSpPr>
            <p:nvPr/>
          </p:nvSpPr>
          <p:spPr bwMode="auto">
            <a:xfrm flipH="1">
              <a:off x="694" y="297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4" name="Line 22"/>
            <p:cNvSpPr>
              <a:spLocks noChangeShapeType="1"/>
            </p:cNvSpPr>
            <p:nvPr/>
          </p:nvSpPr>
          <p:spPr bwMode="auto">
            <a:xfrm flipH="1">
              <a:off x="1126" y="2400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5" name="Line 23"/>
            <p:cNvSpPr>
              <a:spLocks noChangeShapeType="1"/>
            </p:cNvSpPr>
            <p:nvPr/>
          </p:nvSpPr>
          <p:spPr bwMode="auto">
            <a:xfrm>
              <a:off x="1750" y="2400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724" name="Group 63"/>
          <p:cNvGrpSpPr>
            <a:grpSpLocks/>
          </p:cNvGrpSpPr>
          <p:nvPr/>
        </p:nvGrpSpPr>
        <p:grpSpPr bwMode="auto">
          <a:xfrm>
            <a:off x="528170" y="1335680"/>
            <a:ext cx="5486400" cy="1417638"/>
            <a:chOff x="960" y="768"/>
            <a:chExt cx="3456" cy="893"/>
          </a:xfrm>
        </p:grpSpPr>
        <p:grpSp>
          <p:nvGrpSpPr>
            <p:cNvPr id="30732" name="Group 25"/>
            <p:cNvGrpSpPr>
              <a:grpSpLocks/>
            </p:cNvGrpSpPr>
            <p:nvPr/>
          </p:nvGrpSpPr>
          <p:grpSpPr bwMode="auto">
            <a:xfrm>
              <a:off x="960" y="768"/>
              <a:ext cx="3456" cy="624"/>
              <a:chOff x="960" y="768"/>
              <a:chExt cx="3456" cy="624"/>
            </a:xfrm>
          </p:grpSpPr>
          <p:grpSp>
            <p:nvGrpSpPr>
              <p:cNvPr id="30741" name="Group 26"/>
              <p:cNvGrpSpPr>
                <a:grpSpLocks/>
              </p:cNvGrpSpPr>
              <p:nvPr/>
            </p:nvGrpSpPr>
            <p:grpSpPr bwMode="auto">
              <a:xfrm>
                <a:off x="1344" y="768"/>
                <a:ext cx="3072" cy="624"/>
                <a:chOff x="1344" y="768"/>
                <a:chExt cx="3072" cy="624"/>
              </a:xfrm>
            </p:grpSpPr>
            <p:sp>
              <p:nvSpPr>
                <p:cNvPr id="30743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35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7</a:t>
                  </a:r>
                </a:p>
              </p:txBody>
            </p:sp>
            <p:sp>
              <p:nvSpPr>
                <p:cNvPr id="30744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972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6</a:t>
                  </a:r>
                </a:p>
              </p:txBody>
            </p:sp>
            <p:sp>
              <p:nvSpPr>
                <p:cNvPr id="30745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588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3</a:t>
                  </a:r>
                </a:p>
              </p:txBody>
            </p:sp>
            <p:sp>
              <p:nvSpPr>
                <p:cNvPr id="30746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204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4</a:t>
                  </a:r>
                </a:p>
              </p:txBody>
            </p:sp>
            <p:sp>
              <p:nvSpPr>
                <p:cNvPr id="30747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182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5</a:t>
                  </a:r>
                </a:p>
              </p:txBody>
            </p:sp>
            <p:sp>
              <p:nvSpPr>
                <p:cNvPr id="30748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143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2</a:t>
                  </a:r>
                </a:p>
              </p:txBody>
            </p:sp>
            <p:grpSp>
              <p:nvGrpSpPr>
                <p:cNvPr id="30749" name="Group 33"/>
                <p:cNvGrpSpPr>
                  <a:grpSpLocks/>
                </p:cNvGrpSpPr>
                <p:nvPr/>
              </p:nvGrpSpPr>
              <p:grpSpPr bwMode="auto">
                <a:xfrm>
                  <a:off x="1344" y="1056"/>
                  <a:ext cx="3072" cy="336"/>
                  <a:chOff x="432" y="864"/>
                  <a:chExt cx="3072" cy="336"/>
                </a:xfrm>
              </p:grpSpPr>
              <p:sp>
                <p:nvSpPr>
                  <p:cNvPr id="30761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43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0762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0763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0764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0765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0766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0767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0768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30750" name="Group 42"/>
                <p:cNvGrpSpPr>
                  <a:grpSpLocks/>
                </p:cNvGrpSpPr>
                <p:nvPr/>
              </p:nvGrpSpPr>
              <p:grpSpPr bwMode="auto">
                <a:xfrm>
                  <a:off x="1440" y="768"/>
                  <a:ext cx="2880" cy="269"/>
                  <a:chOff x="1440" y="1392"/>
                  <a:chExt cx="2880" cy="269"/>
                </a:xfrm>
              </p:grpSpPr>
              <p:sp>
                <p:nvSpPr>
                  <p:cNvPr id="30753" name="Text Box 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6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5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0754" name="Text Box 4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76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4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0755" name="Text Box 4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2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3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0756" name="Text Box 4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2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0757" name="Text Box 4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2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1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0758" name="Text Box 4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4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0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0759" name="Text Box 4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2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7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0760" name="Text 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6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30751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4080" y="1104"/>
                  <a:ext cx="292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10</a:t>
                  </a:r>
                </a:p>
              </p:txBody>
            </p:sp>
            <p:sp>
              <p:nvSpPr>
                <p:cNvPr id="30752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374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9</a:t>
                  </a:r>
                </a:p>
              </p:txBody>
            </p:sp>
          </p:grpSp>
          <p:sp>
            <p:nvSpPr>
              <p:cNvPr id="30742" name="Text Box 53"/>
              <p:cNvSpPr txBox="1">
                <a:spLocks noChangeArrowheads="1"/>
              </p:cNvSpPr>
              <p:nvPr/>
            </p:nvSpPr>
            <p:spPr bwMode="auto">
              <a:xfrm>
                <a:off x="960" y="1104"/>
                <a:ext cx="405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a[ ]:</a:t>
                </a:r>
              </a:p>
            </p:txBody>
          </p:sp>
        </p:grpSp>
        <p:sp>
          <p:nvSpPr>
            <p:cNvPr id="30733" name="Text Box 54"/>
            <p:cNvSpPr txBox="1">
              <a:spLocks noChangeArrowheads="1"/>
            </p:cNvSpPr>
            <p:nvPr/>
          </p:nvSpPr>
          <p:spPr bwMode="auto">
            <a:xfrm>
              <a:off x="1711" y="1392"/>
              <a:ext cx="810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Semiheap</a:t>
              </a:r>
            </a:p>
          </p:txBody>
        </p:sp>
        <p:sp>
          <p:nvSpPr>
            <p:cNvPr id="30734" name="Line 55"/>
            <p:cNvSpPr>
              <a:spLocks noChangeShapeType="1"/>
            </p:cNvSpPr>
            <p:nvPr/>
          </p:nvSpPr>
          <p:spPr bwMode="auto">
            <a:xfrm>
              <a:off x="1344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5" name="Line 56"/>
            <p:cNvSpPr>
              <a:spLocks noChangeShapeType="1"/>
            </p:cNvSpPr>
            <p:nvPr/>
          </p:nvSpPr>
          <p:spPr bwMode="auto">
            <a:xfrm>
              <a:off x="2880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6" name="Line 57"/>
            <p:cNvSpPr>
              <a:spLocks noChangeShapeType="1"/>
            </p:cNvSpPr>
            <p:nvPr/>
          </p:nvSpPr>
          <p:spPr bwMode="auto">
            <a:xfrm flipV="1">
              <a:off x="1344" y="153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7" name="Line 58"/>
            <p:cNvSpPr>
              <a:spLocks noChangeShapeType="1"/>
            </p:cNvSpPr>
            <p:nvPr/>
          </p:nvSpPr>
          <p:spPr bwMode="auto">
            <a:xfrm>
              <a:off x="2544" y="1536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8" name="Text Box 59"/>
            <p:cNvSpPr txBox="1">
              <a:spLocks noChangeArrowheads="1"/>
            </p:cNvSpPr>
            <p:nvPr/>
          </p:nvSpPr>
          <p:spPr bwMode="auto">
            <a:xfrm>
              <a:off x="3360" y="1392"/>
              <a:ext cx="57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Sorted</a:t>
              </a:r>
            </a:p>
          </p:txBody>
        </p:sp>
        <p:sp>
          <p:nvSpPr>
            <p:cNvPr id="30739" name="Line 60"/>
            <p:cNvSpPr>
              <a:spLocks noChangeShapeType="1"/>
            </p:cNvSpPr>
            <p:nvPr/>
          </p:nvSpPr>
          <p:spPr bwMode="auto">
            <a:xfrm>
              <a:off x="3936" y="15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0" name="Line 61"/>
            <p:cNvSpPr>
              <a:spLocks noChangeShapeType="1"/>
            </p:cNvSpPr>
            <p:nvPr/>
          </p:nvSpPr>
          <p:spPr bwMode="auto">
            <a:xfrm>
              <a:off x="4416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725" name="Group 64"/>
          <p:cNvGrpSpPr>
            <a:grpSpLocks/>
          </p:cNvGrpSpPr>
          <p:nvPr/>
        </p:nvGrpSpPr>
        <p:grpSpPr bwMode="auto">
          <a:xfrm>
            <a:off x="528170" y="3271002"/>
            <a:ext cx="1828800" cy="763587"/>
            <a:chOff x="336" y="1439"/>
            <a:chExt cx="1152" cy="481"/>
          </a:xfrm>
        </p:grpSpPr>
        <p:sp>
          <p:nvSpPr>
            <p:cNvPr id="30728" name="Text Box 65"/>
            <p:cNvSpPr txBox="1">
              <a:spLocks noChangeArrowheads="1"/>
            </p:cNvSpPr>
            <p:nvPr/>
          </p:nvSpPr>
          <p:spPr bwMode="auto">
            <a:xfrm>
              <a:off x="336" y="1439"/>
              <a:ext cx="83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downHeap</a:t>
              </a:r>
              <a:endPara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30729" name="Group 66"/>
            <p:cNvGrpSpPr>
              <a:grpSpLocks/>
            </p:cNvGrpSpPr>
            <p:nvPr/>
          </p:nvGrpSpPr>
          <p:grpSpPr bwMode="auto">
            <a:xfrm>
              <a:off x="768" y="1680"/>
              <a:ext cx="720" cy="240"/>
              <a:chOff x="768" y="1680"/>
              <a:chExt cx="720" cy="240"/>
            </a:xfrm>
          </p:grpSpPr>
          <p:sp>
            <p:nvSpPr>
              <p:cNvPr id="30730" name="Line 67"/>
              <p:cNvSpPr>
                <a:spLocks noChangeShapeType="1"/>
              </p:cNvSpPr>
              <p:nvPr/>
            </p:nvSpPr>
            <p:spPr bwMode="auto">
              <a:xfrm>
                <a:off x="768" y="1680"/>
                <a:ext cx="0" cy="240"/>
              </a:xfrm>
              <a:prstGeom prst="line">
                <a:avLst/>
              </a:prstGeom>
              <a:noFill/>
              <a:ln w="38100" cmpd="dbl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1" name="Line 68"/>
              <p:cNvSpPr>
                <a:spLocks noChangeShapeType="1"/>
              </p:cNvSpPr>
              <p:nvPr/>
            </p:nvSpPr>
            <p:spPr bwMode="auto">
              <a:xfrm>
                <a:off x="768" y="1920"/>
                <a:ext cx="720" cy="0"/>
              </a:xfrm>
              <a:prstGeom prst="line">
                <a:avLst/>
              </a:prstGeom>
              <a:noFill/>
              <a:ln w="38100" cmpd="dbl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3909133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077200" cy="533400"/>
          </a:xfrm>
        </p:spPr>
        <p:txBody>
          <a:bodyPr/>
          <a:lstStyle/>
          <a:p>
            <a:pPr>
              <a:defRPr/>
            </a:pPr>
            <a:r>
              <a:rPr lang="en-US" sz="3200">
                <a:ea typeface="+mj-ea"/>
              </a:rPr>
              <a:t>Transform a Heap Into a Sorted Array: </a:t>
            </a:r>
            <a:r>
              <a:rPr lang="en-US" sz="3200" i="1">
                <a:ea typeface="+mj-ea"/>
              </a:rPr>
              <a:t>Example</a:t>
            </a:r>
            <a:endParaRPr lang="en-US" sz="3500" i="1">
              <a:ea typeface="+mj-ea"/>
            </a:endParaRPr>
          </a:p>
        </p:txBody>
      </p:sp>
      <p:grpSp>
        <p:nvGrpSpPr>
          <p:cNvPr id="31747" name="Group 4"/>
          <p:cNvGrpSpPr>
            <a:grpSpLocks/>
          </p:cNvGrpSpPr>
          <p:nvPr/>
        </p:nvGrpSpPr>
        <p:grpSpPr bwMode="auto">
          <a:xfrm>
            <a:off x="835794" y="3824438"/>
            <a:ext cx="3124200" cy="2286000"/>
            <a:chOff x="528" y="2112"/>
            <a:chExt cx="1968" cy="1440"/>
          </a:xfrm>
        </p:grpSpPr>
        <p:grpSp>
          <p:nvGrpSpPr>
            <p:cNvPr id="31790" name="Group 5"/>
            <p:cNvGrpSpPr>
              <a:grpSpLocks/>
            </p:cNvGrpSpPr>
            <p:nvPr/>
          </p:nvGrpSpPr>
          <p:grpSpPr bwMode="auto">
            <a:xfrm>
              <a:off x="528" y="3264"/>
              <a:ext cx="288" cy="288"/>
              <a:chOff x="2642" y="2688"/>
              <a:chExt cx="288" cy="288"/>
            </a:xfrm>
          </p:grpSpPr>
          <p:sp>
            <p:nvSpPr>
              <p:cNvPr id="31803" name="Oval 6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804" name="Text Box 7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</p:grpSp>
        <p:grpSp>
          <p:nvGrpSpPr>
            <p:cNvPr id="31791" name="Group 8"/>
            <p:cNvGrpSpPr>
              <a:grpSpLocks/>
            </p:cNvGrpSpPr>
            <p:nvPr/>
          </p:nvGrpSpPr>
          <p:grpSpPr bwMode="auto">
            <a:xfrm>
              <a:off x="864" y="2688"/>
              <a:ext cx="288" cy="288"/>
              <a:chOff x="2642" y="2688"/>
              <a:chExt cx="288" cy="288"/>
            </a:xfrm>
          </p:grpSpPr>
          <p:sp>
            <p:nvSpPr>
              <p:cNvPr id="31801" name="Oval 9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802" name="Text Box 10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31792" name="Group 11"/>
            <p:cNvGrpSpPr>
              <a:grpSpLocks/>
            </p:cNvGrpSpPr>
            <p:nvPr/>
          </p:nvGrpSpPr>
          <p:grpSpPr bwMode="auto">
            <a:xfrm>
              <a:off x="2208" y="2688"/>
              <a:ext cx="288" cy="288"/>
              <a:chOff x="2642" y="2688"/>
              <a:chExt cx="288" cy="288"/>
            </a:xfrm>
          </p:grpSpPr>
          <p:sp>
            <p:nvSpPr>
              <p:cNvPr id="31799" name="Oval 12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800" name="Text Box 13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</p:grpSp>
        <p:grpSp>
          <p:nvGrpSpPr>
            <p:cNvPr id="31793" name="Group 14"/>
            <p:cNvGrpSpPr>
              <a:grpSpLocks/>
            </p:cNvGrpSpPr>
            <p:nvPr/>
          </p:nvGrpSpPr>
          <p:grpSpPr bwMode="auto">
            <a:xfrm>
              <a:off x="1536" y="2112"/>
              <a:ext cx="288" cy="288"/>
              <a:chOff x="2642" y="2688"/>
              <a:chExt cx="288" cy="288"/>
            </a:xfrm>
          </p:grpSpPr>
          <p:sp>
            <p:nvSpPr>
              <p:cNvPr id="31797" name="Oval 15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798" name="Text Box 16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</p:grpSp>
        <p:sp>
          <p:nvSpPr>
            <p:cNvPr id="31794" name="Line 17"/>
            <p:cNvSpPr>
              <a:spLocks noChangeShapeType="1"/>
            </p:cNvSpPr>
            <p:nvPr/>
          </p:nvSpPr>
          <p:spPr bwMode="auto">
            <a:xfrm flipH="1">
              <a:off x="694" y="297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5" name="Line 18"/>
            <p:cNvSpPr>
              <a:spLocks noChangeShapeType="1"/>
            </p:cNvSpPr>
            <p:nvPr/>
          </p:nvSpPr>
          <p:spPr bwMode="auto">
            <a:xfrm flipH="1">
              <a:off x="1126" y="2400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6" name="Line 19"/>
            <p:cNvSpPr>
              <a:spLocks noChangeShapeType="1"/>
            </p:cNvSpPr>
            <p:nvPr/>
          </p:nvSpPr>
          <p:spPr bwMode="auto">
            <a:xfrm>
              <a:off x="1750" y="2400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48" name="Text Box 50"/>
          <p:cNvSpPr txBox="1">
            <a:spLocks noChangeArrowheads="1"/>
          </p:cNvSpPr>
          <p:nvPr/>
        </p:nvSpPr>
        <p:spPr bwMode="auto">
          <a:xfrm>
            <a:off x="1226319" y="2226777"/>
            <a:ext cx="21844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Becoming a Heap</a:t>
            </a:r>
          </a:p>
        </p:txBody>
      </p:sp>
      <p:grpSp>
        <p:nvGrpSpPr>
          <p:cNvPr id="31749" name="Group 66"/>
          <p:cNvGrpSpPr>
            <a:grpSpLocks/>
          </p:cNvGrpSpPr>
          <p:nvPr/>
        </p:nvGrpSpPr>
        <p:grpSpPr bwMode="auto">
          <a:xfrm>
            <a:off x="533400" y="1243806"/>
            <a:ext cx="5486400" cy="1417638"/>
            <a:chOff x="960" y="768"/>
            <a:chExt cx="3456" cy="893"/>
          </a:xfrm>
        </p:grpSpPr>
        <p:grpSp>
          <p:nvGrpSpPr>
            <p:cNvPr id="31754" name="Group 21"/>
            <p:cNvGrpSpPr>
              <a:grpSpLocks/>
            </p:cNvGrpSpPr>
            <p:nvPr/>
          </p:nvGrpSpPr>
          <p:grpSpPr bwMode="auto">
            <a:xfrm>
              <a:off x="960" y="768"/>
              <a:ext cx="3456" cy="624"/>
              <a:chOff x="960" y="768"/>
              <a:chExt cx="3456" cy="624"/>
            </a:xfrm>
          </p:grpSpPr>
          <p:grpSp>
            <p:nvGrpSpPr>
              <p:cNvPr id="31762" name="Group 22"/>
              <p:cNvGrpSpPr>
                <a:grpSpLocks/>
              </p:cNvGrpSpPr>
              <p:nvPr/>
            </p:nvGrpSpPr>
            <p:grpSpPr bwMode="auto">
              <a:xfrm>
                <a:off x="1344" y="768"/>
                <a:ext cx="3072" cy="624"/>
                <a:chOff x="1344" y="768"/>
                <a:chExt cx="3072" cy="624"/>
              </a:xfrm>
            </p:grpSpPr>
            <p:sp>
              <p:nvSpPr>
                <p:cNvPr id="31764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335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7</a:t>
                  </a:r>
                </a:p>
              </p:txBody>
            </p:sp>
            <p:sp>
              <p:nvSpPr>
                <p:cNvPr id="31765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972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6</a:t>
                  </a:r>
                </a:p>
              </p:txBody>
            </p:sp>
            <p:sp>
              <p:nvSpPr>
                <p:cNvPr id="31766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588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3</a:t>
                  </a:r>
                </a:p>
              </p:txBody>
            </p:sp>
            <p:sp>
              <p:nvSpPr>
                <p:cNvPr id="31767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204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4</a:t>
                  </a:r>
                </a:p>
              </p:txBody>
            </p:sp>
            <p:sp>
              <p:nvSpPr>
                <p:cNvPr id="31768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82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31769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143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5</a:t>
                  </a:r>
                </a:p>
              </p:txBody>
            </p:sp>
            <p:grpSp>
              <p:nvGrpSpPr>
                <p:cNvPr id="31770" name="Group 29"/>
                <p:cNvGrpSpPr>
                  <a:grpSpLocks/>
                </p:cNvGrpSpPr>
                <p:nvPr/>
              </p:nvGrpSpPr>
              <p:grpSpPr bwMode="auto">
                <a:xfrm>
                  <a:off x="1344" y="1056"/>
                  <a:ext cx="3072" cy="336"/>
                  <a:chOff x="432" y="864"/>
                  <a:chExt cx="3072" cy="336"/>
                </a:xfrm>
              </p:grpSpPr>
              <p:sp>
                <p:nvSpPr>
                  <p:cNvPr id="31782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43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1783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1784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1785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1786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1787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1788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1789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31771" name="Group 38"/>
                <p:cNvGrpSpPr>
                  <a:grpSpLocks/>
                </p:cNvGrpSpPr>
                <p:nvPr/>
              </p:nvGrpSpPr>
              <p:grpSpPr bwMode="auto">
                <a:xfrm>
                  <a:off x="1440" y="768"/>
                  <a:ext cx="2880" cy="269"/>
                  <a:chOff x="1440" y="1392"/>
                  <a:chExt cx="2880" cy="269"/>
                </a:xfrm>
              </p:grpSpPr>
              <p:sp>
                <p:nvSpPr>
                  <p:cNvPr id="31774" name="Text 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6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5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1775" name="Text Box 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76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4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1776" name="Text Box 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2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3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1777" name="Text 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2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1778" name="Text Box 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2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1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1779" name="Text Box 4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4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0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1780" name="Text Box 4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2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7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1781" name="Text Box 4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6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31772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4080" y="1104"/>
                  <a:ext cx="292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10</a:t>
                  </a:r>
                </a:p>
              </p:txBody>
            </p:sp>
            <p:sp>
              <p:nvSpPr>
                <p:cNvPr id="31773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374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9</a:t>
                  </a:r>
                </a:p>
              </p:txBody>
            </p:sp>
          </p:grpSp>
          <p:sp>
            <p:nvSpPr>
              <p:cNvPr id="31763" name="Text Box 49"/>
              <p:cNvSpPr txBox="1">
                <a:spLocks noChangeArrowheads="1"/>
              </p:cNvSpPr>
              <p:nvPr/>
            </p:nvSpPr>
            <p:spPr bwMode="auto">
              <a:xfrm>
                <a:off x="960" y="1104"/>
                <a:ext cx="405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a[ ]:</a:t>
                </a:r>
              </a:p>
            </p:txBody>
          </p:sp>
        </p:grpSp>
        <p:sp>
          <p:nvSpPr>
            <p:cNvPr id="31755" name="Line 51"/>
            <p:cNvSpPr>
              <a:spLocks noChangeShapeType="1"/>
            </p:cNvSpPr>
            <p:nvPr/>
          </p:nvSpPr>
          <p:spPr bwMode="auto">
            <a:xfrm>
              <a:off x="1344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6" name="Line 52"/>
            <p:cNvSpPr>
              <a:spLocks noChangeShapeType="1"/>
            </p:cNvSpPr>
            <p:nvPr/>
          </p:nvSpPr>
          <p:spPr bwMode="auto">
            <a:xfrm>
              <a:off x="2880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7" name="Line 53"/>
            <p:cNvSpPr>
              <a:spLocks noChangeShapeType="1"/>
            </p:cNvSpPr>
            <p:nvPr/>
          </p:nvSpPr>
          <p:spPr bwMode="auto">
            <a:xfrm>
              <a:off x="1344" y="153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8" name="Line 54"/>
            <p:cNvSpPr>
              <a:spLocks noChangeShapeType="1"/>
            </p:cNvSpPr>
            <p:nvPr/>
          </p:nvSpPr>
          <p:spPr bwMode="auto">
            <a:xfrm>
              <a:off x="2784" y="1536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9" name="Text Box 55"/>
            <p:cNvSpPr txBox="1">
              <a:spLocks noChangeArrowheads="1"/>
            </p:cNvSpPr>
            <p:nvPr/>
          </p:nvSpPr>
          <p:spPr bwMode="auto">
            <a:xfrm>
              <a:off x="3360" y="1392"/>
              <a:ext cx="57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Sorted</a:t>
              </a:r>
            </a:p>
          </p:txBody>
        </p:sp>
        <p:sp>
          <p:nvSpPr>
            <p:cNvPr id="31760" name="Line 56"/>
            <p:cNvSpPr>
              <a:spLocks noChangeShapeType="1"/>
            </p:cNvSpPr>
            <p:nvPr/>
          </p:nvSpPr>
          <p:spPr bwMode="auto">
            <a:xfrm>
              <a:off x="3936" y="15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1" name="Line 57"/>
            <p:cNvSpPr>
              <a:spLocks noChangeShapeType="1"/>
            </p:cNvSpPr>
            <p:nvPr/>
          </p:nvSpPr>
          <p:spPr bwMode="auto">
            <a:xfrm>
              <a:off x="4416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50" name="Group 63"/>
          <p:cNvGrpSpPr>
            <a:grpSpLocks/>
          </p:cNvGrpSpPr>
          <p:nvPr/>
        </p:nvGrpSpPr>
        <p:grpSpPr bwMode="auto">
          <a:xfrm>
            <a:off x="530994" y="3213251"/>
            <a:ext cx="1323975" cy="1449387"/>
            <a:chOff x="336" y="1727"/>
            <a:chExt cx="834" cy="913"/>
          </a:xfrm>
        </p:grpSpPr>
        <p:sp>
          <p:nvSpPr>
            <p:cNvPr id="31752" name="Text Box 64"/>
            <p:cNvSpPr txBox="1">
              <a:spLocks noChangeArrowheads="1"/>
            </p:cNvSpPr>
            <p:nvPr/>
          </p:nvSpPr>
          <p:spPr bwMode="auto">
            <a:xfrm>
              <a:off x="336" y="1727"/>
              <a:ext cx="83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downHeap</a:t>
              </a:r>
              <a:endPara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1753" name="Line 65"/>
            <p:cNvSpPr>
              <a:spLocks noChangeShapeType="1"/>
            </p:cNvSpPr>
            <p:nvPr/>
          </p:nvSpPr>
          <p:spPr bwMode="auto">
            <a:xfrm>
              <a:off x="768" y="1968"/>
              <a:ext cx="192" cy="672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41909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06B7B-9217-F345-9171-F7278453D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	Binary Tree		  </a:t>
            </a:r>
            <a:r>
              <a:rPr lang="en-US" dirty="0"/>
              <a:t>vs.			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Heap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359AAE7-5376-6440-8848-507D056D8F1B}"/>
              </a:ext>
            </a:extLst>
          </p:cNvPr>
          <p:cNvSpPr/>
          <p:nvPr/>
        </p:nvSpPr>
        <p:spPr>
          <a:xfrm>
            <a:off x="1905990" y="2371884"/>
            <a:ext cx="472045" cy="47204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6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51F75CF-E545-6540-AD90-3245C6FBC1D1}"/>
              </a:ext>
            </a:extLst>
          </p:cNvPr>
          <p:cNvSpPr/>
          <p:nvPr/>
        </p:nvSpPr>
        <p:spPr>
          <a:xfrm>
            <a:off x="957769" y="3192977"/>
            <a:ext cx="472045" cy="47204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3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12C2CCC-B24D-4745-A517-022089EE1024}"/>
              </a:ext>
            </a:extLst>
          </p:cNvPr>
          <p:cNvSpPr/>
          <p:nvPr/>
        </p:nvSpPr>
        <p:spPr>
          <a:xfrm>
            <a:off x="2850080" y="3192977"/>
            <a:ext cx="472045" cy="47204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9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7133DE0-F489-404D-8FF0-A1BC93D721C1}"/>
              </a:ext>
            </a:extLst>
          </p:cNvPr>
          <p:cNvSpPr/>
          <p:nvPr/>
        </p:nvSpPr>
        <p:spPr>
          <a:xfrm>
            <a:off x="485724" y="4003477"/>
            <a:ext cx="472045" cy="47204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1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D036B53-777D-7948-AEB5-6CCD24409B6D}"/>
              </a:ext>
            </a:extLst>
          </p:cNvPr>
          <p:cNvSpPr/>
          <p:nvPr/>
        </p:nvSpPr>
        <p:spPr>
          <a:xfrm>
            <a:off x="2378035" y="4014072"/>
            <a:ext cx="472045" cy="47204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7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B982B93-C3FA-8742-A54A-19DCAB183460}"/>
              </a:ext>
            </a:extLst>
          </p:cNvPr>
          <p:cNvSpPr/>
          <p:nvPr/>
        </p:nvSpPr>
        <p:spPr>
          <a:xfrm>
            <a:off x="3322125" y="4014072"/>
            <a:ext cx="472045" cy="47204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13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8C63299-84C7-F141-AA56-625AADC5EB0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1193791" y="2774800"/>
            <a:ext cx="781328" cy="41817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2D50C47-E2F0-D74C-9119-A456AB8A9322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2308906" y="2774800"/>
            <a:ext cx="777197" cy="41817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A3618F1-C8D0-C54D-98C8-4C4A48EA1C92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721747" y="3595892"/>
            <a:ext cx="305151" cy="407585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882FE2F-A12C-BA4F-B3DE-AC919B59736E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2614058" y="3595892"/>
            <a:ext cx="305151" cy="418179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E32ADA6-F71A-2C43-B655-A3FCDE06E455}"/>
              </a:ext>
            </a:extLst>
          </p:cNvPr>
          <p:cNvCxnSpPr>
            <a:stCxn id="6" idx="5"/>
            <a:endCxn id="14" idx="0"/>
          </p:cNvCxnSpPr>
          <p:nvPr/>
        </p:nvCxnSpPr>
        <p:spPr>
          <a:xfrm>
            <a:off x="3252996" y="3595892"/>
            <a:ext cx="305152" cy="418179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41CBA4FF-8EBD-4340-92B3-656826F454CE}"/>
              </a:ext>
            </a:extLst>
          </p:cNvPr>
          <p:cNvSpPr/>
          <p:nvPr/>
        </p:nvSpPr>
        <p:spPr>
          <a:xfrm>
            <a:off x="6496442" y="2382479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13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128AC77-BD50-A44E-9A68-DFD8B9B2E582}"/>
              </a:ext>
            </a:extLst>
          </p:cNvPr>
          <p:cNvSpPr/>
          <p:nvPr/>
        </p:nvSpPr>
        <p:spPr>
          <a:xfrm>
            <a:off x="5552352" y="3182383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9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863A65A-DD2D-384D-A967-125955109E87}"/>
              </a:ext>
            </a:extLst>
          </p:cNvPr>
          <p:cNvSpPr/>
          <p:nvPr/>
        </p:nvSpPr>
        <p:spPr>
          <a:xfrm>
            <a:off x="7430136" y="3182382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3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E8615F0-6B96-E54A-8FD6-9EA16F525646}"/>
              </a:ext>
            </a:extLst>
          </p:cNvPr>
          <p:cNvSpPr/>
          <p:nvPr/>
        </p:nvSpPr>
        <p:spPr>
          <a:xfrm>
            <a:off x="5080308" y="4014072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7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83AED54-5D89-1F43-A9B3-7C3C7C5645F8}"/>
              </a:ext>
            </a:extLst>
          </p:cNvPr>
          <p:cNvSpPr/>
          <p:nvPr/>
        </p:nvSpPr>
        <p:spPr>
          <a:xfrm>
            <a:off x="6958092" y="4014072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1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21FC289-DE0A-1E4E-96B9-1250BCA174D6}"/>
              </a:ext>
            </a:extLst>
          </p:cNvPr>
          <p:cNvSpPr/>
          <p:nvPr/>
        </p:nvSpPr>
        <p:spPr>
          <a:xfrm>
            <a:off x="6024397" y="4003477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6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C63CC25-A848-A646-AC02-7183C5702FBE}"/>
              </a:ext>
            </a:extLst>
          </p:cNvPr>
          <p:cNvCxnSpPr>
            <a:stCxn id="25" idx="3"/>
            <a:endCxn id="26" idx="0"/>
          </p:cNvCxnSpPr>
          <p:nvPr/>
        </p:nvCxnSpPr>
        <p:spPr>
          <a:xfrm flipH="1">
            <a:off x="5788375" y="2785394"/>
            <a:ext cx="777196" cy="396989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CF514E1-04BF-A64D-B28F-9F1B663C6E56}"/>
              </a:ext>
            </a:extLst>
          </p:cNvPr>
          <p:cNvCxnSpPr>
            <a:cxnSpLocks/>
            <a:stCxn id="25" idx="5"/>
            <a:endCxn id="27" idx="0"/>
          </p:cNvCxnSpPr>
          <p:nvPr/>
        </p:nvCxnSpPr>
        <p:spPr>
          <a:xfrm>
            <a:off x="6899357" y="2785395"/>
            <a:ext cx="766802" cy="39698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45C5EB1-119D-7446-81FF-FD33B34BBD4F}"/>
              </a:ext>
            </a:extLst>
          </p:cNvPr>
          <p:cNvCxnSpPr>
            <a:stCxn id="26" idx="3"/>
            <a:endCxn id="28" idx="0"/>
          </p:cNvCxnSpPr>
          <p:nvPr/>
        </p:nvCxnSpPr>
        <p:spPr>
          <a:xfrm flipH="1">
            <a:off x="5316330" y="3585299"/>
            <a:ext cx="305151" cy="428773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7BBA78A-FD58-C54B-9038-FB052F77B0D3}"/>
              </a:ext>
            </a:extLst>
          </p:cNvPr>
          <p:cNvCxnSpPr>
            <a:stCxn id="27" idx="3"/>
            <a:endCxn id="29" idx="0"/>
          </p:cNvCxnSpPr>
          <p:nvPr/>
        </p:nvCxnSpPr>
        <p:spPr>
          <a:xfrm flipH="1">
            <a:off x="7194114" y="3585298"/>
            <a:ext cx="305151" cy="4287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D9D39EA-1C4A-2641-8A91-C1783BC2599C}"/>
              </a:ext>
            </a:extLst>
          </p:cNvPr>
          <p:cNvCxnSpPr>
            <a:cxnSpLocks/>
            <a:stCxn id="26" idx="5"/>
            <a:endCxn id="30" idx="0"/>
          </p:cNvCxnSpPr>
          <p:nvPr/>
        </p:nvCxnSpPr>
        <p:spPr>
          <a:xfrm>
            <a:off x="5955268" y="3585299"/>
            <a:ext cx="305152" cy="41817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39397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077200" cy="5334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+mj-ea"/>
              </a:rPr>
              <a:t>Heap </a:t>
            </a:r>
            <a:r>
              <a:rPr lang="en-US" sz="3200" dirty="0">
                <a:sym typeface="Symbol" panose="05050102010706020507" pitchFamily="18" charset="2"/>
              </a:rPr>
              <a:t></a:t>
            </a:r>
            <a:r>
              <a:rPr lang="en-US" sz="3200" dirty="0">
                <a:ea typeface="+mj-ea"/>
              </a:rPr>
              <a:t> Sorted Vector</a:t>
            </a:r>
            <a:endParaRPr lang="en-US" sz="3500" i="1" dirty="0">
              <a:ea typeface="+mj-ea"/>
            </a:endParaRPr>
          </a:p>
        </p:txBody>
      </p:sp>
      <p:grpSp>
        <p:nvGrpSpPr>
          <p:cNvPr id="32771" name="Group 4"/>
          <p:cNvGrpSpPr>
            <a:grpSpLocks/>
          </p:cNvGrpSpPr>
          <p:nvPr/>
        </p:nvGrpSpPr>
        <p:grpSpPr bwMode="auto">
          <a:xfrm>
            <a:off x="838200" y="3352800"/>
            <a:ext cx="3124200" cy="2286000"/>
            <a:chOff x="528" y="2112"/>
            <a:chExt cx="1968" cy="1440"/>
          </a:xfrm>
        </p:grpSpPr>
        <p:grpSp>
          <p:nvGrpSpPr>
            <p:cNvPr id="32811" name="Group 5"/>
            <p:cNvGrpSpPr>
              <a:grpSpLocks/>
            </p:cNvGrpSpPr>
            <p:nvPr/>
          </p:nvGrpSpPr>
          <p:grpSpPr bwMode="auto">
            <a:xfrm>
              <a:off x="528" y="3264"/>
              <a:ext cx="288" cy="288"/>
              <a:chOff x="2642" y="2688"/>
              <a:chExt cx="288" cy="288"/>
            </a:xfrm>
          </p:grpSpPr>
          <p:sp>
            <p:nvSpPr>
              <p:cNvPr id="32824" name="Oval 6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825" name="Text Box 7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32812" name="Group 8"/>
            <p:cNvGrpSpPr>
              <a:grpSpLocks/>
            </p:cNvGrpSpPr>
            <p:nvPr/>
          </p:nvGrpSpPr>
          <p:grpSpPr bwMode="auto">
            <a:xfrm>
              <a:off x="864" y="2688"/>
              <a:ext cx="288" cy="288"/>
              <a:chOff x="2642" y="2688"/>
              <a:chExt cx="288" cy="288"/>
            </a:xfrm>
          </p:grpSpPr>
          <p:sp>
            <p:nvSpPr>
              <p:cNvPr id="32822" name="Oval 9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823" name="Text Box 10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</p:grpSp>
        <p:grpSp>
          <p:nvGrpSpPr>
            <p:cNvPr id="32813" name="Group 11"/>
            <p:cNvGrpSpPr>
              <a:grpSpLocks/>
            </p:cNvGrpSpPr>
            <p:nvPr/>
          </p:nvGrpSpPr>
          <p:grpSpPr bwMode="auto">
            <a:xfrm>
              <a:off x="2208" y="2688"/>
              <a:ext cx="288" cy="288"/>
              <a:chOff x="2642" y="2688"/>
              <a:chExt cx="288" cy="288"/>
            </a:xfrm>
          </p:grpSpPr>
          <p:sp>
            <p:nvSpPr>
              <p:cNvPr id="32820" name="Oval 12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821" name="Text Box 13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</p:grpSp>
        <p:grpSp>
          <p:nvGrpSpPr>
            <p:cNvPr id="32814" name="Group 14"/>
            <p:cNvGrpSpPr>
              <a:grpSpLocks/>
            </p:cNvGrpSpPr>
            <p:nvPr/>
          </p:nvGrpSpPr>
          <p:grpSpPr bwMode="auto">
            <a:xfrm>
              <a:off x="1536" y="2112"/>
              <a:ext cx="288" cy="288"/>
              <a:chOff x="2642" y="2688"/>
              <a:chExt cx="288" cy="288"/>
            </a:xfrm>
          </p:grpSpPr>
          <p:sp>
            <p:nvSpPr>
              <p:cNvPr id="32818" name="Oval 15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819" name="Text Box 16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</p:grpSp>
        <p:sp>
          <p:nvSpPr>
            <p:cNvPr id="32815" name="Line 17"/>
            <p:cNvSpPr>
              <a:spLocks noChangeShapeType="1"/>
            </p:cNvSpPr>
            <p:nvPr/>
          </p:nvSpPr>
          <p:spPr bwMode="auto">
            <a:xfrm flipH="1">
              <a:off x="694" y="297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16" name="Line 18"/>
            <p:cNvSpPr>
              <a:spLocks noChangeShapeType="1"/>
            </p:cNvSpPr>
            <p:nvPr/>
          </p:nvSpPr>
          <p:spPr bwMode="auto">
            <a:xfrm flipH="1">
              <a:off x="1126" y="2400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17" name="Line 19"/>
            <p:cNvSpPr>
              <a:spLocks noChangeShapeType="1"/>
            </p:cNvSpPr>
            <p:nvPr/>
          </p:nvSpPr>
          <p:spPr bwMode="auto">
            <a:xfrm>
              <a:off x="1750" y="2400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772" name="Group 61"/>
          <p:cNvGrpSpPr>
            <a:grpSpLocks/>
          </p:cNvGrpSpPr>
          <p:nvPr/>
        </p:nvGrpSpPr>
        <p:grpSpPr bwMode="auto">
          <a:xfrm>
            <a:off x="594360" y="1401762"/>
            <a:ext cx="5486400" cy="1417638"/>
            <a:chOff x="960" y="768"/>
            <a:chExt cx="3456" cy="893"/>
          </a:xfrm>
        </p:grpSpPr>
        <p:grpSp>
          <p:nvGrpSpPr>
            <p:cNvPr id="32774" name="Group 21"/>
            <p:cNvGrpSpPr>
              <a:grpSpLocks/>
            </p:cNvGrpSpPr>
            <p:nvPr/>
          </p:nvGrpSpPr>
          <p:grpSpPr bwMode="auto">
            <a:xfrm>
              <a:off x="960" y="768"/>
              <a:ext cx="3456" cy="624"/>
              <a:chOff x="960" y="768"/>
              <a:chExt cx="3456" cy="624"/>
            </a:xfrm>
          </p:grpSpPr>
          <p:grpSp>
            <p:nvGrpSpPr>
              <p:cNvPr id="32783" name="Group 22"/>
              <p:cNvGrpSpPr>
                <a:grpSpLocks/>
              </p:cNvGrpSpPr>
              <p:nvPr/>
            </p:nvGrpSpPr>
            <p:grpSpPr bwMode="auto">
              <a:xfrm>
                <a:off x="1344" y="768"/>
                <a:ext cx="3072" cy="624"/>
                <a:chOff x="1344" y="768"/>
                <a:chExt cx="3072" cy="624"/>
              </a:xfrm>
            </p:grpSpPr>
            <p:sp>
              <p:nvSpPr>
                <p:cNvPr id="3278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335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7</a:t>
                  </a:r>
                </a:p>
              </p:txBody>
            </p:sp>
            <p:sp>
              <p:nvSpPr>
                <p:cNvPr id="32786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972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6</a:t>
                  </a:r>
                </a:p>
              </p:txBody>
            </p:sp>
            <p:sp>
              <p:nvSpPr>
                <p:cNvPr id="3278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588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32788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204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4</a:t>
                  </a:r>
                </a:p>
              </p:txBody>
            </p:sp>
            <p:sp>
              <p:nvSpPr>
                <p:cNvPr id="32789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82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3</a:t>
                  </a:r>
                </a:p>
              </p:txBody>
            </p:sp>
            <p:sp>
              <p:nvSpPr>
                <p:cNvPr id="32790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143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5</a:t>
                  </a:r>
                </a:p>
              </p:txBody>
            </p:sp>
            <p:grpSp>
              <p:nvGrpSpPr>
                <p:cNvPr id="32791" name="Group 29"/>
                <p:cNvGrpSpPr>
                  <a:grpSpLocks/>
                </p:cNvGrpSpPr>
                <p:nvPr/>
              </p:nvGrpSpPr>
              <p:grpSpPr bwMode="auto">
                <a:xfrm>
                  <a:off x="1344" y="1056"/>
                  <a:ext cx="3072" cy="336"/>
                  <a:chOff x="432" y="864"/>
                  <a:chExt cx="3072" cy="336"/>
                </a:xfrm>
              </p:grpSpPr>
              <p:sp>
                <p:nvSpPr>
                  <p:cNvPr id="32803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43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2804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2805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2806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2807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2808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2809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2810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32792" name="Group 38"/>
                <p:cNvGrpSpPr>
                  <a:grpSpLocks/>
                </p:cNvGrpSpPr>
                <p:nvPr/>
              </p:nvGrpSpPr>
              <p:grpSpPr bwMode="auto">
                <a:xfrm>
                  <a:off x="1440" y="768"/>
                  <a:ext cx="2880" cy="269"/>
                  <a:chOff x="1440" y="1392"/>
                  <a:chExt cx="2880" cy="269"/>
                </a:xfrm>
              </p:grpSpPr>
              <p:sp>
                <p:nvSpPr>
                  <p:cNvPr id="32795" name="Text 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6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5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2796" name="Text Box 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76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4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2797" name="Text Box 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2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3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2798" name="Text 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2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2799" name="Text Box 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2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1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2800" name="Text Box 4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4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0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2801" name="Text Box 4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2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7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2802" name="Text Box 4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6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32793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4080" y="1104"/>
                  <a:ext cx="292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10</a:t>
                  </a:r>
                </a:p>
              </p:txBody>
            </p:sp>
            <p:sp>
              <p:nvSpPr>
                <p:cNvPr id="32794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374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9</a:t>
                  </a:r>
                </a:p>
              </p:txBody>
            </p:sp>
          </p:grpSp>
          <p:sp>
            <p:nvSpPr>
              <p:cNvPr id="32784" name="Text Box 49"/>
              <p:cNvSpPr txBox="1">
                <a:spLocks noChangeArrowheads="1"/>
              </p:cNvSpPr>
              <p:nvPr/>
            </p:nvSpPr>
            <p:spPr bwMode="auto">
              <a:xfrm>
                <a:off x="960" y="1104"/>
                <a:ext cx="405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a[ ]:</a:t>
                </a:r>
              </a:p>
            </p:txBody>
          </p:sp>
        </p:grpSp>
        <p:sp>
          <p:nvSpPr>
            <p:cNvPr id="32775" name="Text Box 50"/>
            <p:cNvSpPr txBox="1">
              <a:spLocks noChangeArrowheads="1"/>
            </p:cNvSpPr>
            <p:nvPr/>
          </p:nvSpPr>
          <p:spPr bwMode="auto">
            <a:xfrm>
              <a:off x="1872" y="1392"/>
              <a:ext cx="487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Heap</a:t>
              </a:r>
            </a:p>
          </p:txBody>
        </p:sp>
        <p:sp>
          <p:nvSpPr>
            <p:cNvPr id="32776" name="Line 51"/>
            <p:cNvSpPr>
              <a:spLocks noChangeShapeType="1"/>
            </p:cNvSpPr>
            <p:nvPr/>
          </p:nvSpPr>
          <p:spPr bwMode="auto">
            <a:xfrm>
              <a:off x="1344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7" name="Line 52"/>
            <p:cNvSpPr>
              <a:spLocks noChangeShapeType="1"/>
            </p:cNvSpPr>
            <p:nvPr/>
          </p:nvSpPr>
          <p:spPr bwMode="auto">
            <a:xfrm>
              <a:off x="2880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8" name="Line 53"/>
            <p:cNvSpPr>
              <a:spLocks noChangeShapeType="1"/>
            </p:cNvSpPr>
            <p:nvPr/>
          </p:nvSpPr>
          <p:spPr bwMode="auto">
            <a:xfrm flipV="1">
              <a:off x="1344" y="1536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9" name="Line 54"/>
            <p:cNvSpPr>
              <a:spLocks noChangeShapeType="1"/>
            </p:cNvSpPr>
            <p:nvPr/>
          </p:nvSpPr>
          <p:spPr bwMode="auto">
            <a:xfrm>
              <a:off x="2352" y="1536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0" name="Text Box 55"/>
            <p:cNvSpPr txBox="1">
              <a:spLocks noChangeArrowheads="1"/>
            </p:cNvSpPr>
            <p:nvPr/>
          </p:nvSpPr>
          <p:spPr bwMode="auto">
            <a:xfrm>
              <a:off x="3360" y="1392"/>
              <a:ext cx="57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Sorted</a:t>
              </a:r>
            </a:p>
          </p:txBody>
        </p:sp>
        <p:sp>
          <p:nvSpPr>
            <p:cNvPr id="32781" name="Line 56"/>
            <p:cNvSpPr>
              <a:spLocks noChangeShapeType="1"/>
            </p:cNvSpPr>
            <p:nvPr/>
          </p:nvSpPr>
          <p:spPr bwMode="auto">
            <a:xfrm>
              <a:off x="3936" y="15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2" name="Line 57"/>
            <p:cNvSpPr>
              <a:spLocks noChangeShapeType="1"/>
            </p:cNvSpPr>
            <p:nvPr/>
          </p:nvSpPr>
          <p:spPr bwMode="auto">
            <a:xfrm>
              <a:off x="4416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5983523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077200" cy="5334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+mj-ea"/>
              </a:rPr>
              <a:t>Heap </a:t>
            </a:r>
            <a:r>
              <a:rPr lang="en-US" sz="3200" dirty="0">
                <a:sym typeface="Symbol" panose="05050102010706020507" pitchFamily="18" charset="2"/>
              </a:rPr>
              <a:t></a:t>
            </a:r>
            <a:r>
              <a:rPr lang="en-US" sz="3200" dirty="0">
                <a:ea typeface="+mj-ea"/>
              </a:rPr>
              <a:t> Sorted Vector</a:t>
            </a:r>
            <a:endParaRPr lang="en-US" sz="3500" i="1" dirty="0">
              <a:ea typeface="+mj-ea"/>
            </a:endParaRPr>
          </a:p>
        </p:txBody>
      </p:sp>
      <p:grpSp>
        <p:nvGrpSpPr>
          <p:cNvPr id="33795" name="Group 58"/>
          <p:cNvGrpSpPr>
            <a:grpSpLocks/>
          </p:cNvGrpSpPr>
          <p:nvPr/>
        </p:nvGrpSpPr>
        <p:grpSpPr bwMode="auto">
          <a:xfrm>
            <a:off x="1447800" y="4219074"/>
            <a:ext cx="2590800" cy="1371600"/>
            <a:chOff x="864" y="2112"/>
            <a:chExt cx="1632" cy="864"/>
          </a:xfrm>
        </p:grpSpPr>
        <p:grpSp>
          <p:nvGrpSpPr>
            <p:cNvPr id="33841" name="Group 8"/>
            <p:cNvGrpSpPr>
              <a:grpSpLocks/>
            </p:cNvGrpSpPr>
            <p:nvPr/>
          </p:nvGrpSpPr>
          <p:grpSpPr bwMode="auto">
            <a:xfrm>
              <a:off x="864" y="2688"/>
              <a:ext cx="288" cy="288"/>
              <a:chOff x="2642" y="2688"/>
              <a:chExt cx="288" cy="288"/>
            </a:xfrm>
          </p:grpSpPr>
          <p:sp>
            <p:nvSpPr>
              <p:cNvPr id="33850" name="Oval 9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51" name="Text Box 10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</p:grpSp>
        <p:grpSp>
          <p:nvGrpSpPr>
            <p:cNvPr id="33842" name="Group 11"/>
            <p:cNvGrpSpPr>
              <a:grpSpLocks/>
            </p:cNvGrpSpPr>
            <p:nvPr/>
          </p:nvGrpSpPr>
          <p:grpSpPr bwMode="auto">
            <a:xfrm>
              <a:off x="2208" y="2688"/>
              <a:ext cx="288" cy="288"/>
              <a:chOff x="2642" y="2688"/>
              <a:chExt cx="288" cy="288"/>
            </a:xfrm>
          </p:grpSpPr>
          <p:sp>
            <p:nvSpPr>
              <p:cNvPr id="33848" name="Oval 12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49" name="Text Box 13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</p:grpSp>
        <p:grpSp>
          <p:nvGrpSpPr>
            <p:cNvPr id="33843" name="Group 14"/>
            <p:cNvGrpSpPr>
              <a:grpSpLocks/>
            </p:cNvGrpSpPr>
            <p:nvPr/>
          </p:nvGrpSpPr>
          <p:grpSpPr bwMode="auto">
            <a:xfrm>
              <a:off x="1536" y="2112"/>
              <a:ext cx="288" cy="288"/>
              <a:chOff x="2642" y="2688"/>
              <a:chExt cx="288" cy="288"/>
            </a:xfrm>
          </p:grpSpPr>
          <p:sp>
            <p:nvSpPr>
              <p:cNvPr id="33846" name="Oval 15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847" name="Text Box 16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</p:grpSp>
        <p:sp>
          <p:nvSpPr>
            <p:cNvPr id="33844" name="Line 18"/>
            <p:cNvSpPr>
              <a:spLocks noChangeShapeType="1"/>
            </p:cNvSpPr>
            <p:nvPr/>
          </p:nvSpPr>
          <p:spPr bwMode="auto">
            <a:xfrm flipH="1">
              <a:off x="1126" y="2400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5" name="Line 19"/>
            <p:cNvSpPr>
              <a:spLocks noChangeShapeType="1"/>
            </p:cNvSpPr>
            <p:nvPr/>
          </p:nvSpPr>
          <p:spPr bwMode="auto">
            <a:xfrm>
              <a:off x="1750" y="2400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796" name="Group 59"/>
          <p:cNvGrpSpPr>
            <a:grpSpLocks/>
          </p:cNvGrpSpPr>
          <p:nvPr/>
        </p:nvGrpSpPr>
        <p:grpSpPr bwMode="auto">
          <a:xfrm>
            <a:off x="609600" y="1470987"/>
            <a:ext cx="5486400" cy="1417638"/>
            <a:chOff x="960" y="768"/>
            <a:chExt cx="3456" cy="893"/>
          </a:xfrm>
        </p:grpSpPr>
        <p:grpSp>
          <p:nvGrpSpPr>
            <p:cNvPr id="33804" name="Group 21"/>
            <p:cNvGrpSpPr>
              <a:grpSpLocks/>
            </p:cNvGrpSpPr>
            <p:nvPr/>
          </p:nvGrpSpPr>
          <p:grpSpPr bwMode="auto">
            <a:xfrm>
              <a:off x="960" y="768"/>
              <a:ext cx="3456" cy="624"/>
              <a:chOff x="960" y="768"/>
              <a:chExt cx="3456" cy="624"/>
            </a:xfrm>
          </p:grpSpPr>
          <p:grpSp>
            <p:nvGrpSpPr>
              <p:cNvPr id="33813" name="Group 22"/>
              <p:cNvGrpSpPr>
                <a:grpSpLocks/>
              </p:cNvGrpSpPr>
              <p:nvPr/>
            </p:nvGrpSpPr>
            <p:grpSpPr bwMode="auto">
              <a:xfrm>
                <a:off x="1344" y="768"/>
                <a:ext cx="3072" cy="624"/>
                <a:chOff x="1344" y="768"/>
                <a:chExt cx="3072" cy="624"/>
              </a:xfrm>
            </p:grpSpPr>
            <p:sp>
              <p:nvSpPr>
                <p:cNvPr id="3381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335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7</a:t>
                  </a:r>
                </a:p>
              </p:txBody>
            </p:sp>
            <p:sp>
              <p:nvSpPr>
                <p:cNvPr id="33816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972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6</a:t>
                  </a:r>
                </a:p>
              </p:txBody>
            </p:sp>
            <p:sp>
              <p:nvSpPr>
                <p:cNvPr id="3381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588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5</a:t>
                  </a:r>
                </a:p>
              </p:txBody>
            </p:sp>
            <p:sp>
              <p:nvSpPr>
                <p:cNvPr id="33818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204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4</a:t>
                  </a:r>
                </a:p>
              </p:txBody>
            </p:sp>
            <p:sp>
              <p:nvSpPr>
                <p:cNvPr id="33819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82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3</a:t>
                  </a:r>
                </a:p>
              </p:txBody>
            </p:sp>
            <p:sp>
              <p:nvSpPr>
                <p:cNvPr id="33820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143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2</a:t>
                  </a:r>
                </a:p>
              </p:txBody>
            </p:sp>
            <p:grpSp>
              <p:nvGrpSpPr>
                <p:cNvPr id="33821" name="Group 29"/>
                <p:cNvGrpSpPr>
                  <a:grpSpLocks/>
                </p:cNvGrpSpPr>
                <p:nvPr/>
              </p:nvGrpSpPr>
              <p:grpSpPr bwMode="auto">
                <a:xfrm>
                  <a:off x="1344" y="1056"/>
                  <a:ext cx="3072" cy="336"/>
                  <a:chOff x="432" y="864"/>
                  <a:chExt cx="3072" cy="336"/>
                </a:xfrm>
              </p:grpSpPr>
              <p:sp>
                <p:nvSpPr>
                  <p:cNvPr id="33833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43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3834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3835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3836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3837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3838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3839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3840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33822" name="Group 38"/>
                <p:cNvGrpSpPr>
                  <a:grpSpLocks/>
                </p:cNvGrpSpPr>
                <p:nvPr/>
              </p:nvGrpSpPr>
              <p:grpSpPr bwMode="auto">
                <a:xfrm>
                  <a:off x="1440" y="768"/>
                  <a:ext cx="2880" cy="269"/>
                  <a:chOff x="1440" y="1392"/>
                  <a:chExt cx="2880" cy="269"/>
                </a:xfrm>
              </p:grpSpPr>
              <p:sp>
                <p:nvSpPr>
                  <p:cNvPr id="33825" name="Text 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6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5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3826" name="Text Box 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76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4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3827" name="Text Box 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2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3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3828" name="Text 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2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3829" name="Text Box 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2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1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3830" name="Text Box 4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4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0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3831" name="Text Box 4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2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7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3832" name="Text Box 4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6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33823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4080" y="1104"/>
                  <a:ext cx="292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10</a:t>
                  </a:r>
                </a:p>
              </p:txBody>
            </p:sp>
            <p:sp>
              <p:nvSpPr>
                <p:cNvPr id="33824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374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9</a:t>
                  </a:r>
                </a:p>
              </p:txBody>
            </p:sp>
          </p:grpSp>
          <p:sp>
            <p:nvSpPr>
              <p:cNvPr id="33814" name="Text Box 49"/>
              <p:cNvSpPr txBox="1">
                <a:spLocks noChangeArrowheads="1"/>
              </p:cNvSpPr>
              <p:nvPr/>
            </p:nvSpPr>
            <p:spPr bwMode="auto">
              <a:xfrm>
                <a:off x="960" y="1104"/>
                <a:ext cx="405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a[ ]:</a:t>
                </a:r>
              </a:p>
            </p:txBody>
          </p:sp>
        </p:grpSp>
        <p:sp>
          <p:nvSpPr>
            <p:cNvPr id="33805" name="Text Box 50"/>
            <p:cNvSpPr txBox="1">
              <a:spLocks noChangeArrowheads="1"/>
            </p:cNvSpPr>
            <p:nvPr/>
          </p:nvSpPr>
          <p:spPr bwMode="auto">
            <a:xfrm>
              <a:off x="1536" y="1392"/>
              <a:ext cx="810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Semiheap</a:t>
              </a:r>
            </a:p>
          </p:txBody>
        </p:sp>
        <p:sp>
          <p:nvSpPr>
            <p:cNvPr id="33806" name="Line 51"/>
            <p:cNvSpPr>
              <a:spLocks noChangeShapeType="1"/>
            </p:cNvSpPr>
            <p:nvPr/>
          </p:nvSpPr>
          <p:spPr bwMode="auto">
            <a:xfrm>
              <a:off x="1344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7" name="Line 52"/>
            <p:cNvSpPr>
              <a:spLocks noChangeShapeType="1"/>
            </p:cNvSpPr>
            <p:nvPr/>
          </p:nvSpPr>
          <p:spPr bwMode="auto">
            <a:xfrm>
              <a:off x="2496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8" name="Line 53"/>
            <p:cNvSpPr>
              <a:spLocks noChangeShapeType="1"/>
            </p:cNvSpPr>
            <p:nvPr/>
          </p:nvSpPr>
          <p:spPr bwMode="auto">
            <a:xfrm flipV="1">
              <a:off x="1344" y="153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9" name="Line 54"/>
            <p:cNvSpPr>
              <a:spLocks noChangeShapeType="1"/>
            </p:cNvSpPr>
            <p:nvPr/>
          </p:nvSpPr>
          <p:spPr bwMode="auto">
            <a:xfrm>
              <a:off x="2352" y="1536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0" name="Text Box 55"/>
            <p:cNvSpPr txBox="1">
              <a:spLocks noChangeArrowheads="1"/>
            </p:cNvSpPr>
            <p:nvPr/>
          </p:nvSpPr>
          <p:spPr bwMode="auto">
            <a:xfrm>
              <a:off x="3168" y="1392"/>
              <a:ext cx="57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Sorted</a:t>
              </a:r>
            </a:p>
          </p:txBody>
        </p:sp>
        <p:sp>
          <p:nvSpPr>
            <p:cNvPr id="33811" name="Line 56"/>
            <p:cNvSpPr>
              <a:spLocks noChangeShapeType="1"/>
            </p:cNvSpPr>
            <p:nvPr/>
          </p:nvSpPr>
          <p:spPr bwMode="auto">
            <a:xfrm>
              <a:off x="3744" y="153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2" name="Line 57"/>
            <p:cNvSpPr>
              <a:spLocks noChangeShapeType="1"/>
            </p:cNvSpPr>
            <p:nvPr/>
          </p:nvSpPr>
          <p:spPr bwMode="auto">
            <a:xfrm>
              <a:off x="4416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797" name="Group 60"/>
          <p:cNvGrpSpPr>
            <a:grpSpLocks/>
          </p:cNvGrpSpPr>
          <p:nvPr/>
        </p:nvGrpSpPr>
        <p:grpSpPr bwMode="auto">
          <a:xfrm>
            <a:off x="609600" y="3607887"/>
            <a:ext cx="1828800" cy="763587"/>
            <a:chOff x="336" y="1439"/>
            <a:chExt cx="1152" cy="481"/>
          </a:xfrm>
        </p:grpSpPr>
        <p:sp>
          <p:nvSpPr>
            <p:cNvPr id="33800" name="Text Box 61"/>
            <p:cNvSpPr txBox="1">
              <a:spLocks noChangeArrowheads="1"/>
            </p:cNvSpPr>
            <p:nvPr/>
          </p:nvSpPr>
          <p:spPr bwMode="auto">
            <a:xfrm>
              <a:off x="336" y="1439"/>
              <a:ext cx="83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downHeap</a:t>
              </a:r>
              <a:endPara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33801" name="Group 62"/>
            <p:cNvGrpSpPr>
              <a:grpSpLocks/>
            </p:cNvGrpSpPr>
            <p:nvPr/>
          </p:nvGrpSpPr>
          <p:grpSpPr bwMode="auto">
            <a:xfrm>
              <a:off x="768" y="1680"/>
              <a:ext cx="720" cy="240"/>
              <a:chOff x="768" y="1680"/>
              <a:chExt cx="720" cy="240"/>
            </a:xfrm>
          </p:grpSpPr>
          <p:sp>
            <p:nvSpPr>
              <p:cNvPr id="33802" name="Line 63"/>
              <p:cNvSpPr>
                <a:spLocks noChangeShapeType="1"/>
              </p:cNvSpPr>
              <p:nvPr/>
            </p:nvSpPr>
            <p:spPr bwMode="auto">
              <a:xfrm>
                <a:off x="768" y="1680"/>
                <a:ext cx="0" cy="240"/>
              </a:xfrm>
              <a:prstGeom prst="line">
                <a:avLst/>
              </a:prstGeom>
              <a:noFill/>
              <a:ln w="38100" cmpd="dbl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03" name="Line 64"/>
              <p:cNvSpPr>
                <a:spLocks noChangeShapeType="1"/>
              </p:cNvSpPr>
              <p:nvPr/>
            </p:nvSpPr>
            <p:spPr bwMode="auto">
              <a:xfrm>
                <a:off x="768" y="1920"/>
                <a:ext cx="720" cy="0"/>
              </a:xfrm>
              <a:prstGeom prst="line">
                <a:avLst/>
              </a:prstGeom>
              <a:noFill/>
              <a:ln w="38100" cmpd="dbl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5359934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077200" cy="5334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+mj-ea"/>
              </a:rPr>
              <a:t>Heap </a:t>
            </a:r>
            <a:r>
              <a:rPr lang="en-US" sz="3200" dirty="0">
                <a:sym typeface="Symbol" panose="05050102010706020507" pitchFamily="18" charset="2"/>
              </a:rPr>
              <a:t></a:t>
            </a:r>
            <a:r>
              <a:rPr lang="en-US" sz="3200" dirty="0">
                <a:ea typeface="+mj-ea"/>
              </a:rPr>
              <a:t> Sorted Vector</a:t>
            </a:r>
            <a:endParaRPr lang="en-US" sz="3500" i="1" dirty="0">
              <a:ea typeface="+mj-ea"/>
            </a:endParaRPr>
          </a:p>
        </p:txBody>
      </p:sp>
      <p:grpSp>
        <p:nvGrpSpPr>
          <p:cNvPr id="34819" name="Group 4"/>
          <p:cNvGrpSpPr>
            <a:grpSpLocks/>
          </p:cNvGrpSpPr>
          <p:nvPr/>
        </p:nvGrpSpPr>
        <p:grpSpPr bwMode="auto">
          <a:xfrm>
            <a:off x="533400" y="3651183"/>
            <a:ext cx="2590800" cy="1371600"/>
            <a:chOff x="864" y="2112"/>
            <a:chExt cx="1632" cy="864"/>
          </a:xfrm>
        </p:grpSpPr>
        <p:grpSp>
          <p:nvGrpSpPr>
            <p:cNvPr id="34859" name="Group 5"/>
            <p:cNvGrpSpPr>
              <a:grpSpLocks/>
            </p:cNvGrpSpPr>
            <p:nvPr/>
          </p:nvGrpSpPr>
          <p:grpSpPr bwMode="auto">
            <a:xfrm>
              <a:off x="864" y="2688"/>
              <a:ext cx="288" cy="288"/>
              <a:chOff x="2642" y="2688"/>
              <a:chExt cx="288" cy="288"/>
            </a:xfrm>
          </p:grpSpPr>
          <p:sp>
            <p:nvSpPr>
              <p:cNvPr id="34868" name="Oval 6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4869" name="Text Box 7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</p:grpSp>
        <p:grpSp>
          <p:nvGrpSpPr>
            <p:cNvPr id="34860" name="Group 8"/>
            <p:cNvGrpSpPr>
              <a:grpSpLocks/>
            </p:cNvGrpSpPr>
            <p:nvPr/>
          </p:nvGrpSpPr>
          <p:grpSpPr bwMode="auto">
            <a:xfrm>
              <a:off x="2208" y="2688"/>
              <a:ext cx="288" cy="288"/>
              <a:chOff x="2642" y="2688"/>
              <a:chExt cx="288" cy="288"/>
            </a:xfrm>
          </p:grpSpPr>
          <p:sp>
            <p:nvSpPr>
              <p:cNvPr id="34866" name="Oval 9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4867" name="Text Box 10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34861" name="Group 11"/>
            <p:cNvGrpSpPr>
              <a:grpSpLocks/>
            </p:cNvGrpSpPr>
            <p:nvPr/>
          </p:nvGrpSpPr>
          <p:grpSpPr bwMode="auto">
            <a:xfrm>
              <a:off x="1536" y="2112"/>
              <a:ext cx="288" cy="288"/>
              <a:chOff x="2642" y="2688"/>
              <a:chExt cx="288" cy="288"/>
            </a:xfrm>
          </p:grpSpPr>
          <p:sp>
            <p:nvSpPr>
              <p:cNvPr id="34864" name="Oval 12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4865" name="Text Box 13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</p:grpSp>
        <p:sp>
          <p:nvSpPr>
            <p:cNvPr id="34862" name="Line 14"/>
            <p:cNvSpPr>
              <a:spLocks noChangeShapeType="1"/>
            </p:cNvSpPr>
            <p:nvPr/>
          </p:nvSpPr>
          <p:spPr bwMode="auto">
            <a:xfrm flipH="1">
              <a:off x="1126" y="2400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3" name="Line 15"/>
            <p:cNvSpPr>
              <a:spLocks noChangeShapeType="1"/>
            </p:cNvSpPr>
            <p:nvPr/>
          </p:nvSpPr>
          <p:spPr bwMode="auto">
            <a:xfrm>
              <a:off x="1750" y="2400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4820" name="Group 59"/>
          <p:cNvGrpSpPr>
            <a:grpSpLocks/>
          </p:cNvGrpSpPr>
          <p:nvPr/>
        </p:nvGrpSpPr>
        <p:grpSpPr bwMode="auto">
          <a:xfrm>
            <a:off x="533400" y="1401762"/>
            <a:ext cx="5486400" cy="1417638"/>
            <a:chOff x="960" y="768"/>
            <a:chExt cx="3456" cy="893"/>
          </a:xfrm>
        </p:grpSpPr>
        <p:grpSp>
          <p:nvGrpSpPr>
            <p:cNvPr id="34822" name="Group 17"/>
            <p:cNvGrpSpPr>
              <a:grpSpLocks/>
            </p:cNvGrpSpPr>
            <p:nvPr/>
          </p:nvGrpSpPr>
          <p:grpSpPr bwMode="auto">
            <a:xfrm>
              <a:off x="960" y="768"/>
              <a:ext cx="3456" cy="624"/>
              <a:chOff x="960" y="768"/>
              <a:chExt cx="3456" cy="624"/>
            </a:xfrm>
          </p:grpSpPr>
          <p:grpSp>
            <p:nvGrpSpPr>
              <p:cNvPr id="34831" name="Group 18"/>
              <p:cNvGrpSpPr>
                <a:grpSpLocks/>
              </p:cNvGrpSpPr>
              <p:nvPr/>
            </p:nvGrpSpPr>
            <p:grpSpPr bwMode="auto">
              <a:xfrm>
                <a:off x="1344" y="768"/>
                <a:ext cx="3072" cy="624"/>
                <a:chOff x="1344" y="768"/>
                <a:chExt cx="3072" cy="624"/>
              </a:xfrm>
            </p:grpSpPr>
            <p:sp>
              <p:nvSpPr>
                <p:cNvPr id="34833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335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7</a:t>
                  </a:r>
                </a:p>
              </p:txBody>
            </p:sp>
            <p:sp>
              <p:nvSpPr>
                <p:cNvPr id="34834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2972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6</a:t>
                  </a:r>
                </a:p>
              </p:txBody>
            </p:sp>
            <p:sp>
              <p:nvSpPr>
                <p:cNvPr id="34835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588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5</a:t>
                  </a:r>
                </a:p>
              </p:txBody>
            </p:sp>
            <p:sp>
              <p:nvSpPr>
                <p:cNvPr id="34836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204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34837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82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3</a:t>
                  </a:r>
                </a:p>
              </p:txBody>
            </p:sp>
            <p:sp>
              <p:nvSpPr>
                <p:cNvPr id="34838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43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4</a:t>
                  </a:r>
                </a:p>
              </p:txBody>
            </p:sp>
            <p:grpSp>
              <p:nvGrpSpPr>
                <p:cNvPr id="34839" name="Group 25"/>
                <p:cNvGrpSpPr>
                  <a:grpSpLocks/>
                </p:cNvGrpSpPr>
                <p:nvPr/>
              </p:nvGrpSpPr>
              <p:grpSpPr bwMode="auto">
                <a:xfrm>
                  <a:off x="1344" y="1056"/>
                  <a:ext cx="3072" cy="336"/>
                  <a:chOff x="432" y="864"/>
                  <a:chExt cx="3072" cy="336"/>
                </a:xfrm>
              </p:grpSpPr>
              <p:sp>
                <p:nvSpPr>
                  <p:cNvPr id="34851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43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4852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4853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4854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4855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4856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4857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4858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34840" name="Group 34"/>
                <p:cNvGrpSpPr>
                  <a:grpSpLocks/>
                </p:cNvGrpSpPr>
                <p:nvPr/>
              </p:nvGrpSpPr>
              <p:grpSpPr bwMode="auto">
                <a:xfrm>
                  <a:off x="1440" y="768"/>
                  <a:ext cx="2880" cy="269"/>
                  <a:chOff x="1440" y="1392"/>
                  <a:chExt cx="2880" cy="269"/>
                </a:xfrm>
              </p:grpSpPr>
              <p:sp>
                <p:nvSpPr>
                  <p:cNvPr id="34843" name="Text 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6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5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4844" name="Text Box 3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76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4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4845" name="Text 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2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3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4846" name="Text 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2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4847" name="Text 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2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1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4848" name="Text Box 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4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0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4849" name="Text Box 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2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7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4850" name="Text 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6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34841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4080" y="1104"/>
                  <a:ext cx="292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10</a:t>
                  </a:r>
                </a:p>
              </p:txBody>
            </p:sp>
            <p:sp>
              <p:nvSpPr>
                <p:cNvPr id="34842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374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9</a:t>
                  </a:r>
                </a:p>
              </p:txBody>
            </p:sp>
          </p:grpSp>
          <p:sp>
            <p:nvSpPr>
              <p:cNvPr id="34832" name="Text Box 45"/>
              <p:cNvSpPr txBox="1">
                <a:spLocks noChangeArrowheads="1"/>
              </p:cNvSpPr>
              <p:nvPr/>
            </p:nvSpPr>
            <p:spPr bwMode="auto">
              <a:xfrm>
                <a:off x="960" y="1104"/>
                <a:ext cx="405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a[ ]:</a:t>
                </a:r>
              </a:p>
            </p:txBody>
          </p:sp>
        </p:grpSp>
        <p:sp>
          <p:nvSpPr>
            <p:cNvPr id="34823" name="Text Box 46"/>
            <p:cNvSpPr txBox="1">
              <a:spLocks noChangeArrowheads="1"/>
            </p:cNvSpPr>
            <p:nvPr/>
          </p:nvSpPr>
          <p:spPr bwMode="auto">
            <a:xfrm>
              <a:off x="1697" y="1392"/>
              <a:ext cx="487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Heap</a:t>
              </a:r>
            </a:p>
          </p:txBody>
        </p:sp>
        <p:sp>
          <p:nvSpPr>
            <p:cNvPr id="34824" name="Line 47"/>
            <p:cNvSpPr>
              <a:spLocks noChangeShapeType="1"/>
            </p:cNvSpPr>
            <p:nvPr/>
          </p:nvSpPr>
          <p:spPr bwMode="auto">
            <a:xfrm>
              <a:off x="1344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5" name="Line 48"/>
            <p:cNvSpPr>
              <a:spLocks noChangeShapeType="1"/>
            </p:cNvSpPr>
            <p:nvPr/>
          </p:nvSpPr>
          <p:spPr bwMode="auto">
            <a:xfrm>
              <a:off x="2496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6" name="Line 49"/>
            <p:cNvSpPr>
              <a:spLocks noChangeShapeType="1"/>
            </p:cNvSpPr>
            <p:nvPr/>
          </p:nvSpPr>
          <p:spPr bwMode="auto">
            <a:xfrm flipV="1">
              <a:off x="1344" y="153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7" name="Line 50"/>
            <p:cNvSpPr>
              <a:spLocks noChangeShapeType="1"/>
            </p:cNvSpPr>
            <p:nvPr/>
          </p:nvSpPr>
          <p:spPr bwMode="auto">
            <a:xfrm>
              <a:off x="2160" y="1536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8" name="Text Box 51"/>
            <p:cNvSpPr txBox="1">
              <a:spLocks noChangeArrowheads="1"/>
            </p:cNvSpPr>
            <p:nvPr/>
          </p:nvSpPr>
          <p:spPr bwMode="auto">
            <a:xfrm>
              <a:off x="3168" y="1392"/>
              <a:ext cx="57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Sorted</a:t>
              </a:r>
            </a:p>
          </p:txBody>
        </p:sp>
        <p:sp>
          <p:nvSpPr>
            <p:cNvPr id="34829" name="Line 52"/>
            <p:cNvSpPr>
              <a:spLocks noChangeShapeType="1"/>
            </p:cNvSpPr>
            <p:nvPr/>
          </p:nvSpPr>
          <p:spPr bwMode="auto">
            <a:xfrm>
              <a:off x="3744" y="153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0" name="Line 53"/>
            <p:cNvSpPr>
              <a:spLocks noChangeShapeType="1"/>
            </p:cNvSpPr>
            <p:nvPr/>
          </p:nvSpPr>
          <p:spPr bwMode="auto">
            <a:xfrm>
              <a:off x="4416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7967709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077200" cy="5334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+mj-ea"/>
              </a:rPr>
              <a:t>Heap </a:t>
            </a:r>
            <a:r>
              <a:rPr lang="en-US" sz="3200" dirty="0">
                <a:sym typeface="Symbol" panose="05050102010706020507" pitchFamily="18" charset="2"/>
              </a:rPr>
              <a:t></a:t>
            </a:r>
            <a:r>
              <a:rPr lang="en-US" sz="3200" dirty="0">
                <a:ea typeface="+mj-ea"/>
              </a:rPr>
              <a:t> Sorted Vector</a:t>
            </a:r>
            <a:endParaRPr lang="en-US" sz="3500" i="1" dirty="0">
              <a:ea typeface="+mj-ea"/>
            </a:endParaRPr>
          </a:p>
        </p:txBody>
      </p:sp>
      <p:grpSp>
        <p:nvGrpSpPr>
          <p:cNvPr id="35843" name="Group 54"/>
          <p:cNvGrpSpPr>
            <a:grpSpLocks/>
          </p:cNvGrpSpPr>
          <p:nvPr/>
        </p:nvGrpSpPr>
        <p:grpSpPr bwMode="auto">
          <a:xfrm>
            <a:off x="1367456" y="3931339"/>
            <a:ext cx="1524000" cy="1371600"/>
            <a:chOff x="864" y="2112"/>
            <a:chExt cx="960" cy="864"/>
          </a:xfrm>
        </p:grpSpPr>
        <p:grpSp>
          <p:nvGrpSpPr>
            <p:cNvPr id="35887" name="Group 5"/>
            <p:cNvGrpSpPr>
              <a:grpSpLocks/>
            </p:cNvGrpSpPr>
            <p:nvPr/>
          </p:nvGrpSpPr>
          <p:grpSpPr bwMode="auto">
            <a:xfrm>
              <a:off x="864" y="2688"/>
              <a:ext cx="288" cy="288"/>
              <a:chOff x="2642" y="2688"/>
              <a:chExt cx="288" cy="288"/>
            </a:xfrm>
          </p:grpSpPr>
          <p:sp>
            <p:nvSpPr>
              <p:cNvPr id="35892" name="Oval 6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5893" name="Text Box 7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</p:grpSp>
        <p:grpSp>
          <p:nvGrpSpPr>
            <p:cNvPr id="35888" name="Group 11"/>
            <p:cNvGrpSpPr>
              <a:grpSpLocks/>
            </p:cNvGrpSpPr>
            <p:nvPr/>
          </p:nvGrpSpPr>
          <p:grpSpPr bwMode="auto">
            <a:xfrm>
              <a:off x="1536" y="2112"/>
              <a:ext cx="288" cy="288"/>
              <a:chOff x="2642" y="2688"/>
              <a:chExt cx="288" cy="288"/>
            </a:xfrm>
          </p:grpSpPr>
          <p:sp>
            <p:nvSpPr>
              <p:cNvPr id="35890" name="Oval 12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5891" name="Text Box 13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</p:grpSp>
        <p:sp>
          <p:nvSpPr>
            <p:cNvPr id="35889" name="Line 14"/>
            <p:cNvSpPr>
              <a:spLocks noChangeShapeType="1"/>
            </p:cNvSpPr>
            <p:nvPr/>
          </p:nvSpPr>
          <p:spPr bwMode="auto">
            <a:xfrm flipH="1">
              <a:off x="1126" y="2400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44" name="Group 55"/>
          <p:cNvGrpSpPr>
            <a:grpSpLocks/>
          </p:cNvGrpSpPr>
          <p:nvPr/>
        </p:nvGrpSpPr>
        <p:grpSpPr bwMode="auto">
          <a:xfrm>
            <a:off x="533400" y="1270795"/>
            <a:ext cx="5486400" cy="1417638"/>
            <a:chOff x="960" y="768"/>
            <a:chExt cx="3456" cy="893"/>
          </a:xfrm>
        </p:grpSpPr>
        <p:grpSp>
          <p:nvGrpSpPr>
            <p:cNvPr id="35852" name="Group 17"/>
            <p:cNvGrpSpPr>
              <a:grpSpLocks/>
            </p:cNvGrpSpPr>
            <p:nvPr/>
          </p:nvGrpSpPr>
          <p:grpSpPr bwMode="auto">
            <a:xfrm>
              <a:off x="960" y="768"/>
              <a:ext cx="3456" cy="624"/>
              <a:chOff x="960" y="768"/>
              <a:chExt cx="3456" cy="624"/>
            </a:xfrm>
          </p:grpSpPr>
          <p:grpSp>
            <p:nvGrpSpPr>
              <p:cNvPr id="35859" name="Group 18"/>
              <p:cNvGrpSpPr>
                <a:grpSpLocks/>
              </p:cNvGrpSpPr>
              <p:nvPr/>
            </p:nvGrpSpPr>
            <p:grpSpPr bwMode="auto">
              <a:xfrm>
                <a:off x="1344" y="768"/>
                <a:ext cx="3072" cy="624"/>
                <a:chOff x="1344" y="768"/>
                <a:chExt cx="3072" cy="624"/>
              </a:xfrm>
            </p:grpSpPr>
            <p:sp>
              <p:nvSpPr>
                <p:cNvPr id="3586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335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7</a:t>
                  </a:r>
                </a:p>
              </p:txBody>
            </p:sp>
            <p:sp>
              <p:nvSpPr>
                <p:cNvPr id="35862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2972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6</a:t>
                  </a:r>
                </a:p>
              </p:txBody>
            </p:sp>
            <p:sp>
              <p:nvSpPr>
                <p:cNvPr id="35863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588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5</a:t>
                  </a:r>
                </a:p>
              </p:txBody>
            </p:sp>
            <p:sp>
              <p:nvSpPr>
                <p:cNvPr id="35864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204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4</a:t>
                  </a:r>
                </a:p>
              </p:txBody>
            </p:sp>
            <p:sp>
              <p:nvSpPr>
                <p:cNvPr id="3586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82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3</a:t>
                  </a:r>
                </a:p>
              </p:txBody>
            </p:sp>
            <p:sp>
              <p:nvSpPr>
                <p:cNvPr id="35866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43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2</a:t>
                  </a:r>
                </a:p>
              </p:txBody>
            </p:sp>
            <p:grpSp>
              <p:nvGrpSpPr>
                <p:cNvPr id="35867" name="Group 25"/>
                <p:cNvGrpSpPr>
                  <a:grpSpLocks/>
                </p:cNvGrpSpPr>
                <p:nvPr/>
              </p:nvGrpSpPr>
              <p:grpSpPr bwMode="auto">
                <a:xfrm>
                  <a:off x="1344" y="1056"/>
                  <a:ext cx="3072" cy="336"/>
                  <a:chOff x="432" y="864"/>
                  <a:chExt cx="3072" cy="336"/>
                </a:xfrm>
              </p:grpSpPr>
              <p:sp>
                <p:nvSpPr>
                  <p:cNvPr id="35879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43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5880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5881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5882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5883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5884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5885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5886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35868" name="Group 34"/>
                <p:cNvGrpSpPr>
                  <a:grpSpLocks/>
                </p:cNvGrpSpPr>
                <p:nvPr/>
              </p:nvGrpSpPr>
              <p:grpSpPr bwMode="auto">
                <a:xfrm>
                  <a:off x="1440" y="768"/>
                  <a:ext cx="2880" cy="269"/>
                  <a:chOff x="1440" y="1392"/>
                  <a:chExt cx="2880" cy="269"/>
                </a:xfrm>
              </p:grpSpPr>
              <p:sp>
                <p:nvSpPr>
                  <p:cNvPr id="35871" name="Text 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6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5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5872" name="Text Box 3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76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4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5873" name="Text 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2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3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5874" name="Text 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2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5875" name="Text 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2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1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5876" name="Text Box 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4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0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5877" name="Text Box 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2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7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5878" name="Text 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6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35869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4080" y="1104"/>
                  <a:ext cx="292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10</a:t>
                  </a:r>
                </a:p>
              </p:txBody>
            </p:sp>
            <p:sp>
              <p:nvSpPr>
                <p:cNvPr id="35870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374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9</a:t>
                  </a:r>
                </a:p>
              </p:txBody>
            </p:sp>
          </p:grpSp>
          <p:sp>
            <p:nvSpPr>
              <p:cNvPr id="35860" name="Text Box 45"/>
              <p:cNvSpPr txBox="1">
                <a:spLocks noChangeArrowheads="1"/>
              </p:cNvSpPr>
              <p:nvPr/>
            </p:nvSpPr>
            <p:spPr bwMode="auto">
              <a:xfrm>
                <a:off x="960" y="1104"/>
                <a:ext cx="405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a[ ]:</a:t>
                </a:r>
              </a:p>
            </p:txBody>
          </p:sp>
        </p:grpSp>
        <p:sp>
          <p:nvSpPr>
            <p:cNvPr id="35853" name="Text Box 46"/>
            <p:cNvSpPr txBox="1">
              <a:spLocks noChangeArrowheads="1"/>
            </p:cNvSpPr>
            <p:nvPr/>
          </p:nvSpPr>
          <p:spPr bwMode="auto">
            <a:xfrm>
              <a:off x="1296" y="1392"/>
              <a:ext cx="810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Semiheap</a:t>
              </a:r>
            </a:p>
          </p:txBody>
        </p:sp>
        <p:sp>
          <p:nvSpPr>
            <p:cNvPr id="35854" name="Line 48"/>
            <p:cNvSpPr>
              <a:spLocks noChangeShapeType="1"/>
            </p:cNvSpPr>
            <p:nvPr/>
          </p:nvSpPr>
          <p:spPr bwMode="auto">
            <a:xfrm>
              <a:off x="2112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5" name="Line 50"/>
            <p:cNvSpPr>
              <a:spLocks noChangeShapeType="1"/>
            </p:cNvSpPr>
            <p:nvPr/>
          </p:nvSpPr>
          <p:spPr bwMode="auto">
            <a:xfrm>
              <a:off x="2112" y="153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6" name="Text Box 51"/>
            <p:cNvSpPr txBox="1">
              <a:spLocks noChangeArrowheads="1"/>
            </p:cNvSpPr>
            <p:nvPr/>
          </p:nvSpPr>
          <p:spPr bwMode="auto">
            <a:xfrm>
              <a:off x="2976" y="1392"/>
              <a:ext cx="57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Sorted</a:t>
              </a:r>
            </a:p>
          </p:txBody>
        </p:sp>
        <p:sp>
          <p:nvSpPr>
            <p:cNvPr id="35857" name="Line 52"/>
            <p:cNvSpPr>
              <a:spLocks noChangeShapeType="1"/>
            </p:cNvSpPr>
            <p:nvPr/>
          </p:nvSpPr>
          <p:spPr bwMode="auto">
            <a:xfrm>
              <a:off x="3552" y="153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8" name="Line 53"/>
            <p:cNvSpPr>
              <a:spLocks noChangeShapeType="1"/>
            </p:cNvSpPr>
            <p:nvPr/>
          </p:nvSpPr>
          <p:spPr bwMode="auto">
            <a:xfrm>
              <a:off x="4416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45" name="Group 56"/>
          <p:cNvGrpSpPr>
            <a:grpSpLocks/>
          </p:cNvGrpSpPr>
          <p:nvPr/>
        </p:nvGrpSpPr>
        <p:grpSpPr bwMode="auto">
          <a:xfrm>
            <a:off x="529256" y="3320152"/>
            <a:ext cx="1828800" cy="763587"/>
            <a:chOff x="336" y="1439"/>
            <a:chExt cx="1152" cy="481"/>
          </a:xfrm>
        </p:grpSpPr>
        <p:sp>
          <p:nvSpPr>
            <p:cNvPr id="35848" name="Text Box 57"/>
            <p:cNvSpPr txBox="1">
              <a:spLocks noChangeArrowheads="1"/>
            </p:cNvSpPr>
            <p:nvPr/>
          </p:nvSpPr>
          <p:spPr bwMode="auto">
            <a:xfrm>
              <a:off x="336" y="1439"/>
              <a:ext cx="83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 i="1" dirty="0" err="1">
                  <a:solidFill>
                    <a:srgbClr val="000000"/>
                  </a:solidFill>
                  <a:latin typeface="Times New Roman" panose="02020603050405020304" pitchFamily="18" charset="0"/>
                </a:rPr>
                <a:t>downHeap</a:t>
              </a:r>
              <a:endPara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35849" name="Group 58"/>
            <p:cNvGrpSpPr>
              <a:grpSpLocks/>
            </p:cNvGrpSpPr>
            <p:nvPr/>
          </p:nvGrpSpPr>
          <p:grpSpPr bwMode="auto">
            <a:xfrm>
              <a:off x="768" y="1680"/>
              <a:ext cx="720" cy="240"/>
              <a:chOff x="768" y="1680"/>
              <a:chExt cx="720" cy="240"/>
            </a:xfrm>
          </p:grpSpPr>
          <p:sp>
            <p:nvSpPr>
              <p:cNvPr id="35850" name="Line 59"/>
              <p:cNvSpPr>
                <a:spLocks noChangeShapeType="1"/>
              </p:cNvSpPr>
              <p:nvPr/>
            </p:nvSpPr>
            <p:spPr bwMode="auto">
              <a:xfrm>
                <a:off x="768" y="1680"/>
                <a:ext cx="0" cy="240"/>
              </a:xfrm>
              <a:prstGeom prst="line">
                <a:avLst/>
              </a:prstGeom>
              <a:noFill/>
              <a:ln w="38100" cmpd="dbl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51" name="Line 60"/>
              <p:cNvSpPr>
                <a:spLocks noChangeShapeType="1"/>
              </p:cNvSpPr>
              <p:nvPr/>
            </p:nvSpPr>
            <p:spPr bwMode="auto">
              <a:xfrm>
                <a:off x="768" y="1920"/>
                <a:ext cx="720" cy="0"/>
              </a:xfrm>
              <a:prstGeom prst="line">
                <a:avLst/>
              </a:prstGeom>
              <a:noFill/>
              <a:ln w="38100" cmpd="dbl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149820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57726" y="553294"/>
            <a:ext cx="8077200" cy="5334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+mj-ea"/>
              </a:rPr>
              <a:t>Heap </a:t>
            </a:r>
            <a:r>
              <a:rPr lang="en-US" sz="3200" dirty="0">
                <a:sym typeface="Symbol" panose="05050102010706020507" pitchFamily="18" charset="2"/>
              </a:rPr>
              <a:t></a:t>
            </a:r>
            <a:r>
              <a:rPr lang="en-US" sz="3200" dirty="0">
                <a:ea typeface="+mj-ea"/>
              </a:rPr>
              <a:t> Sorted Vector</a:t>
            </a:r>
            <a:endParaRPr lang="en-US" sz="3500" i="1" dirty="0">
              <a:ea typeface="+mj-ea"/>
            </a:endParaRPr>
          </a:p>
        </p:txBody>
      </p:sp>
      <p:grpSp>
        <p:nvGrpSpPr>
          <p:cNvPr id="36867" name="Group 4"/>
          <p:cNvGrpSpPr>
            <a:grpSpLocks/>
          </p:cNvGrpSpPr>
          <p:nvPr/>
        </p:nvGrpSpPr>
        <p:grpSpPr bwMode="auto">
          <a:xfrm>
            <a:off x="657726" y="3718560"/>
            <a:ext cx="1524000" cy="1371600"/>
            <a:chOff x="864" y="2112"/>
            <a:chExt cx="960" cy="864"/>
          </a:xfrm>
        </p:grpSpPr>
        <p:grpSp>
          <p:nvGrpSpPr>
            <p:cNvPr id="36905" name="Group 5"/>
            <p:cNvGrpSpPr>
              <a:grpSpLocks/>
            </p:cNvGrpSpPr>
            <p:nvPr/>
          </p:nvGrpSpPr>
          <p:grpSpPr bwMode="auto">
            <a:xfrm>
              <a:off x="864" y="2688"/>
              <a:ext cx="288" cy="288"/>
              <a:chOff x="2642" y="2688"/>
              <a:chExt cx="288" cy="288"/>
            </a:xfrm>
          </p:grpSpPr>
          <p:sp>
            <p:nvSpPr>
              <p:cNvPr id="36910" name="Oval 6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911" name="Text Box 7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36906" name="Group 8"/>
            <p:cNvGrpSpPr>
              <a:grpSpLocks/>
            </p:cNvGrpSpPr>
            <p:nvPr/>
          </p:nvGrpSpPr>
          <p:grpSpPr bwMode="auto">
            <a:xfrm>
              <a:off x="1536" y="2112"/>
              <a:ext cx="288" cy="288"/>
              <a:chOff x="2642" y="2688"/>
              <a:chExt cx="288" cy="288"/>
            </a:xfrm>
          </p:grpSpPr>
          <p:sp>
            <p:nvSpPr>
              <p:cNvPr id="36908" name="Oval 9"/>
              <p:cNvSpPr>
                <a:spLocks noChangeArrowheads="1"/>
              </p:cNvSpPr>
              <p:nvPr/>
            </p:nvSpPr>
            <p:spPr bwMode="auto">
              <a:xfrm>
                <a:off x="2642" y="268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909" name="Text Box 10"/>
              <p:cNvSpPr txBox="1">
                <a:spLocks noChangeArrowheads="1"/>
              </p:cNvSpPr>
              <p:nvPr/>
            </p:nvSpPr>
            <p:spPr bwMode="auto">
              <a:xfrm>
                <a:off x="2684" y="2688"/>
                <a:ext cx="20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</p:grpSp>
        <p:sp>
          <p:nvSpPr>
            <p:cNvPr id="36907" name="Line 11"/>
            <p:cNvSpPr>
              <a:spLocks noChangeShapeType="1"/>
            </p:cNvSpPr>
            <p:nvPr/>
          </p:nvSpPr>
          <p:spPr bwMode="auto">
            <a:xfrm flipH="1">
              <a:off x="1126" y="2400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868" name="Group 12"/>
          <p:cNvGrpSpPr>
            <a:grpSpLocks/>
          </p:cNvGrpSpPr>
          <p:nvPr/>
        </p:nvGrpSpPr>
        <p:grpSpPr bwMode="auto">
          <a:xfrm>
            <a:off x="657726" y="1400476"/>
            <a:ext cx="5486400" cy="1417638"/>
            <a:chOff x="960" y="768"/>
            <a:chExt cx="3456" cy="893"/>
          </a:xfrm>
        </p:grpSpPr>
        <p:grpSp>
          <p:nvGrpSpPr>
            <p:cNvPr id="36870" name="Group 13"/>
            <p:cNvGrpSpPr>
              <a:grpSpLocks/>
            </p:cNvGrpSpPr>
            <p:nvPr/>
          </p:nvGrpSpPr>
          <p:grpSpPr bwMode="auto">
            <a:xfrm>
              <a:off x="960" y="768"/>
              <a:ext cx="3456" cy="624"/>
              <a:chOff x="960" y="768"/>
              <a:chExt cx="3456" cy="624"/>
            </a:xfrm>
          </p:grpSpPr>
          <p:grpSp>
            <p:nvGrpSpPr>
              <p:cNvPr id="36877" name="Group 14"/>
              <p:cNvGrpSpPr>
                <a:grpSpLocks/>
              </p:cNvGrpSpPr>
              <p:nvPr/>
            </p:nvGrpSpPr>
            <p:grpSpPr bwMode="auto">
              <a:xfrm>
                <a:off x="1344" y="768"/>
                <a:ext cx="3072" cy="624"/>
                <a:chOff x="1344" y="768"/>
                <a:chExt cx="3072" cy="624"/>
              </a:xfrm>
            </p:grpSpPr>
            <p:sp>
              <p:nvSpPr>
                <p:cNvPr id="36879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5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7</a:t>
                  </a:r>
                </a:p>
              </p:txBody>
            </p:sp>
            <p:sp>
              <p:nvSpPr>
                <p:cNvPr id="3688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972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6</a:t>
                  </a:r>
                </a:p>
              </p:txBody>
            </p:sp>
            <p:sp>
              <p:nvSpPr>
                <p:cNvPr id="36881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588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5</a:t>
                  </a:r>
                </a:p>
              </p:txBody>
            </p:sp>
            <p:sp>
              <p:nvSpPr>
                <p:cNvPr id="36882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204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4</a:t>
                  </a:r>
                </a:p>
              </p:txBody>
            </p:sp>
            <p:sp>
              <p:nvSpPr>
                <p:cNvPr id="36883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82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36884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143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3</a:t>
                  </a:r>
                </a:p>
              </p:txBody>
            </p:sp>
            <p:grpSp>
              <p:nvGrpSpPr>
                <p:cNvPr id="36885" name="Group 21"/>
                <p:cNvGrpSpPr>
                  <a:grpSpLocks/>
                </p:cNvGrpSpPr>
                <p:nvPr/>
              </p:nvGrpSpPr>
              <p:grpSpPr bwMode="auto">
                <a:xfrm>
                  <a:off x="1344" y="1056"/>
                  <a:ext cx="3072" cy="336"/>
                  <a:chOff x="432" y="864"/>
                  <a:chExt cx="3072" cy="336"/>
                </a:xfrm>
              </p:grpSpPr>
              <p:sp>
                <p:nvSpPr>
                  <p:cNvPr id="36897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43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6898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6899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6900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6901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6902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6903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6904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36886" name="Group 30"/>
                <p:cNvGrpSpPr>
                  <a:grpSpLocks/>
                </p:cNvGrpSpPr>
                <p:nvPr/>
              </p:nvGrpSpPr>
              <p:grpSpPr bwMode="auto">
                <a:xfrm>
                  <a:off x="1440" y="768"/>
                  <a:ext cx="2880" cy="269"/>
                  <a:chOff x="1440" y="1392"/>
                  <a:chExt cx="2880" cy="269"/>
                </a:xfrm>
              </p:grpSpPr>
              <p:sp>
                <p:nvSpPr>
                  <p:cNvPr id="36889" name="Text 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6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5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6890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76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4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6891" name="Text 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2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3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6892" name="Text 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2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6893" name="Text 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2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1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6894" name="Text Box 3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4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0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6895" name="Text 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2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7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6896" name="Text 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6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36887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4080" y="1104"/>
                  <a:ext cx="292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10</a:t>
                  </a:r>
                </a:p>
              </p:txBody>
            </p:sp>
            <p:sp>
              <p:nvSpPr>
                <p:cNvPr id="36888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374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9</a:t>
                  </a:r>
                </a:p>
              </p:txBody>
            </p:sp>
          </p:grpSp>
          <p:sp>
            <p:nvSpPr>
              <p:cNvPr id="36878" name="Text Box 41"/>
              <p:cNvSpPr txBox="1">
                <a:spLocks noChangeArrowheads="1"/>
              </p:cNvSpPr>
              <p:nvPr/>
            </p:nvSpPr>
            <p:spPr bwMode="auto">
              <a:xfrm>
                <a:off x="960" y="1104"/>
                <a:ext cx="405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a[ ]:</a:t>
                </a:r>
              </a:p>
            </p:txBody>
          </p:sp>
        </p:grpSp>
        <p:sp>
          <p:nvSpPr>
            <p:cNvPr id="36871" name="Text Box 42"/>
            <p:cNvSpPr txBox="1">
              <a:spLocks noChangeArrowheads="1"/>
            </p:cNvSpPr>
            <p:nvPr/>
          </p:nvSpPr>
          <p:spPr bwMode="auto">
            <a:xfrm>
              <a:off x="1457" y="1392"/>
              <a:ext cx="487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Heap</a:t>
              </a:r>
            </a:p>
          </p:txBody>
        </p:sp>
        <p:sp>
          <p:nvSpPr>
            <p:cNvPr id="36872" name="Line 43"/>
            <p:cNvSpPr>
              <a:spLocks noChangeShapeType="1"/>
            </p:cNvSpPr>
            <p:nvPr/>
          </p:nvSpPr>
          <p:spPr bwMode="auto">
            <a:xfrm>
              <a:off x="2112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3" name="Line 44"/>
            <p:cNvSpPr>
              <a:spLocks noChangeShapeType="1"/>
            </p:cNvSpPr>
            <p:nvPr/>
          </p:nvSpPr>
          <p:spPr bwMode="auto">
            <a:xfrm>
              <a:off x="2112" y="153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4" name="Text Box 45"/>
            <p:cNvSpPr txBox="1">
              <a:spLocks noChangeArrowheads="1"/>
            </p:cNvSpPr>
            <p:nvPr/>
          </p:nvSpPr>
          <p:spPr bwMode="auto">
            <a:xfrm>
              <a:off x="2976" y="1392"/>
              <a:ext cx="57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Sorted</a:t>
              </a:r>
            </a:p>
          </p:txBody>
        </p:sp>
        <p:sp>
          <p:nvSpPr>
            <p:cNvPr id="36875" name="Line 46"/>
            <p:cNvSpPr>
              <a:spLocks noChangeShapeType="1"/>
            </p:cNvSpPr>
            <p:nvPr/>
          </p:nvSpPr>
          <p:spPr bwMode="auto">
            <a:xfrm>
              <a:off x="3552" y="153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6" name="Line 47"/>
            <p:cNvSpPr>
              <a:spLocks noChangeShapeType="1"/>
            </p:cNvSpPr>
            <p:nvPr/>
          </p:nvSpPr>
          <p:spPr bwMode="auto">
            <a:xfrm>
              <a:off x="4416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5758723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077200" cy="5334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+mj-ea"/>
              </a:rPr>
              <a:t>Heap </a:t>
            </a:r>
            <a:r>
              <a:rPr lang="en-US" sz="3200" dirty="0">
                <a:sym typeface="Symbol" panose="05050102010706020507" pitchFamily="18" charset="2"/>
              </a:rPr>
              <a:t></a:t>
            </a:r>
            <a:r>
              <a:rPr lang="en-US" sz="3200" dirty="0">
                <a:ea typeface="+mj-ea"/>
              </a:rPr>
              <a:t> Sorted Vector</a:t>
            </a:r>
            <a:endParaRPr lang="en-US" sz="3500" i="1" dirty="0">
              <a:ea typeface="+mj-ea"/>
            </a:endParaRPr>
          </a:p>
        </p:txBody>
      </p:sp>
      <p:grpSp>
        <p:nvGrpSpPr>
          <p:cNvPr id="37891" name="Group 8"/>
          <p:cNvGrpSpPr>
            <a:grpSpLocks/>
          </p:cNvGrpSpPr>
          <p:nvPr/>
        </p:nvGrpSpPr>
        <p:grpSpPr bwMode="auto">
          <a:xfrm>
            <a:off x="1289050" y="3574180"/>
            <a:ext cx="457200" cy="457200"/>
            <a:chOff x="2642" y="2688"/>
            <a:chExt cx="288" cy="288"/>
          </a:xfrm>
        </p:grpSpPr>
        <p:sp>
          <p:nvSpPr>
            <p:cNvPr id="37930" name="Oval 9"/>
            <p:cNvSpPr>
              <a:spLocks noChangeArrowheads="1"/>
            </p:cNvSpPr>
            <p:nvPr/>
          </p:nvSpPr>
          <p:spPr bwMode="auto">
            <a:xfrm>
              <a:off x="2642" y="268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7931" name="Text Box 10"/>
            <p:cNvSpPr txBox="1">
              <a:spLocks noChangeArrowheads="1"/>
            </p:cNvSpPr>
            <p:nvPr/>
          </p:nvSpPr>
          <p:spPr bwMode="auto">
            <a:xfrm>
              <a:off x="2684" y="2688"/>
              <a:ext cx="204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37892" name="Group 49"/>
          <p:cNvGrpSpPr>
            <a:grpSpLocks/>
          </p:cNvGrpSpPr>
          <p:nvPr/>
        </p:nvGrpSpPr>
        <p:grpSpPr bwMode="auto">
          <a:xfrm>
            <a:off x="533400" y="1462881"/>
            <a:ext cx="5486400" cy="1417638"/>
            <a:chOff x="960" y="768"/>
            <a:chExt cx="3456" cy="893"/>
          </a:xfrm>
        </p:grpSpPr>
        <p:grpSp>
          <p:nvGrpSpPr>
            <p:cNvPr id="37895" name="Group 13"/>
            <p:cNvGrpSpPr>
              <a:grpSpLocks/>
            </p:cNvGrpSpPr>
            <p:nvPr/>
          </p:nvGrpSpPr>
          <p:grpSpPr bwMode="auto">
            <a:xfrm>
              <a:off x="960" y="768"/>
              <a:ext cx="3456" cy="624"/>
              <a:chOff x="960" y="768"/>
              <a:chExt cx="3456" cy="624"/>
            </a:xfrm>
          </p:grpSpPr>
          <p:grpSp>
            <p:nvGrpSpPr>
              <p:cNvPr id="37902" name="Group 14"/>
              <p:cNvGrpSpPr>
                <a:grpSpLocks/>
              </p:cNvGrpSpPr>
              <p:nvPr/>
            </p:nvGrpSpPr>
            <p:grpSpPr bwMode="auto">
              <a:xfrm>
                <a:off x="1344" y="768"/>
                <a:ext cx="3072" cy="624"/>
                <a:chOff x="1344" y="768"/>
                <a:chExt cx="3072" cy="624"/>
              </a:xfrm>
            </p:grpSpPr>
            <p:sp>
              <p:nvSpPr>
                <p:cNvPr id="37904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5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7</a:t>
                  </a:r>
                </a:p>
              </p:txBody>
            </p:sp>
            <p:sp>
              <p:nvSpPr>
                <p:cNvPr id="37905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972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6</a:t>
                  </a:r>
                </a:p>
              </p:txBody>
            </p:sp>
            <p:sp>
              <p:nvSpPr>
                <p:cNvPr id="37906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588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5</a:t>
                  </a:r>
                </a:p>
              </p:txBody>
            </p:sp>
            <p:sp>
              <p:nvSpPr>
                <p:cNvPr id="37907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204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4</a:t>
                  </a:r>
                </a:p>
              </p:txBody>
            </p:sp>
            <p:sp>
              <p:nvSpPr>
                <p:cNvPr id="37908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82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3</a:t>
                  </a:r>
                </a:p>
              </p:txBody>
            </p:sp>
            <p:sp>
              <p:nvSpPr>
                <p:cNvPr id="37909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143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2</a:t>
                  </a:r>
                </a:p>
              </p:txBody>
            </p:sp>
            <p:grpSp>
              <p:nvGrpSpPr>
                <p:cNvPr id="37910" name="Group 21"/>
                <p:cNvGrpSpPr>
                  <a:grpSpLocks/>
                </p:cNvGrpSpPr>
                <p:nvPr/>
              </p:nvGrpSpPr>
              <p:grpSpPr bwMode="auto">
                <a:xfrm>
                  <a:off x="1344" y="1056"/>
                  <a:ext cx="3072" cy="336"/>
                  <a:chOff x="432" y="864"/>
                  <a:chExt cx="3072" cy="336"/>
                </a:xfrm>
              </p:grpSpPr>
              <p:sp>
                <p:nvSpPr>
                  <p:cNvPr id="37922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43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7923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7924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7925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7926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7927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7928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7929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37911" name="Group 30"/>
                <p:cNvGrpSpPr>
                  <a:grpSpLocks/>
                </p:cNvGrpSpPr>
                <p:nvPr/>
              </p:nvGrpSpPr>
              <p:grpSpPr bwMode="auto">
                <a:xfrm>
                  <a:off x="1440" y="768"/>
                  <a:ext cx="2880" cy="269"/>
                  <a:chOff x="1440" y="1392"/>
                  <a:chExt cx="2880" cy="269"/>
                </a:xfrm>
              </p:grpSpPr>
              <p:sp>
                <p:nvSpPr>
                  <p:cNvPr id="37914" name="Text 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6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5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7915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76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4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7916" name="Text 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2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3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7917" name="Text 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2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7918" name="Text 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2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1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7919" name="Text Box 3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4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0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7920" name="Text 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2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7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7921" name="Text 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6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37912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4080" y="1104"/>
                  <a:ext cx="292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10</a:t>
                  </a:r>
                </a:p>
              </p:txBody>
            </p:sp>
            <p:sp>
              <p:nvSpPr>
                <p:cNvPr id="37913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374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9</a:t>
                  </a:r>
                </a:p>
              </p:txBody>
            </p:sp>
          </p:grpSp>
          <p:sp>
            <p:nvSpPr>
              <p:cNvPr id="37903" name="Text Box 41"/>
              <p:cNvSpPr txBox="1">
                <a:spLocks noChangeArrowheads="1"/>
              </p:cNvSpPr>
              <p:nvPr/>
            </p:nvSpPr>
            <p:spPr bwMode="auto">
              <a:xfrm>
                <a:off x="960" y="1104"/>
                <a:ext cx="405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a[ ]:</a:t>
                </a:r>
              </a:p>
            </p:txBody>
          </p:sp>
        </p:grpSp>
        <p:sp>
          <p:nvSpPr>
            <p:cNvPr id="37896" name="Text Box 42"/>
            <p:cNvSpPr txBox="1">
              <a:spLocks noChangeArrowheads="1"/>
            </p:cNvSpPr>
            <p:nvPr/>
          </p:nvSpPr>
          <p:spPr bwMode="auto">
            <a:xfrm>
              <a:off x="1248" y="1392"/>
              <a:ext cx="487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Heap</a:t>
              </a:r>
            </a:p>
          </p:txBody>
        </p:sp>
        <p:sp>
          <p:nvSpPr>
            <p:cNvPr id="37897" name="Line 43"/>
            <p:cNvSpPr>
              <a:spLocks noChangeShapeType="1"/>
            </p:cNvSpPr>
            <p:nvPr/>
          </p:nvSpPr>
          <p:spPr bwMode="auto">
            <a:xfrm>
              <a:off x="1728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8" name="Line 44"/>
            <p:cNvSpPr>
              <a:spLocks noChangeShapeType="1"/>
            </p:cNvSpPr>
            <p:nvPr/>
          </p:nvSpPr>
          <p:spPr bwMode="auto">
            <a:xfrm>
              <a:off x="1728" y="1536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9" name="Text Box 45"/>
            <p:cNvSpPr txBox="1">
              <a:spLocks noChangeArrowheads="1"/>
            </p:cNvSpPr>
            <p:nvPr/>
          </p:nvSpPr>
          <p:spPr bwMode="auto">
            <a:xfrm>
              <a:off x="2784" y="1392"/>
              <a:ext cx="57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Sorted</a:t>
              </a:r>
            </a:p>
          </p:txBody>
        </p:sp>
        <p:sp>
          <p:nvSpPr>
            <p:cNvPr id="37900" name="Line 46"/>
            <p:cNvSpPr>
              <a:spLocks noChangeShapeType="1"/>
            </p:cNvSpPr>
            <p:nvPr/>
          </p:nvSpPr>
          <p:spPr bwMode="auto">
            <a:xfrm>
              <a:off x="3360" y="1536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1" name="Line 47"/>
            <p:cNvSpPr>
              <a:spLocks noChangeShapeType="1"/>
            </p:cNvSpPr>
            <p:nvPr/>
          </p:nvSpPr>
          <p:spPr bwMode="auto">
            <a:xfrm>
              <a:off x="4416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2764563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72703"/>
            <a:ext cx="8077200" cy="5334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+mj-ea"/>
              </a:rPr>
              <a:t>Heap </a:t>
            </a:r>
            <a:r>
              <a:rPr lang="en-US" sz="3200" dirty="0">
                <a:sym typeface="Symbol" panose="05050102010706020507" pitchFamily="18" charset="2"/>
              </a:rPr>
              <a:t></a:t>
            </a:r>
            <a:r>
              <a:rPr lang="en-US" sz="3200" dirty="0">
                <a:ea typeface="+mj-ea"/>
              </a:rPr>
              <a:t> Sorted Vector</a:t>
            </a:r>
            <a:endParaRPr lang="en-US" sz="3500" i="1" dirty="0">
              <a:ea typeface="+mj-ea"/>
            </a:endParaRPr>
          </a:p>
        </p:txBody>
      </p:sp>
      <p:grpSp>
        <p:nvGrpSpPr>
          <p:cNvPr id="38915" name="Group 43"/>
          <p:cNvGrpSpPr>
            <a:grpSpLocks/>
          </p:cNvGrpSpPr>
          <p:nvPr/>
        </p:nvGrpSpPr>
        <p:grpSpPr bwMode="auto">
          <a:xfrm>
            <a:off x="533400" y="1796716"/>
            <a:ext cx="5486400" cy="1417638"/>
            <a:chOff x="960" y="768"/>
            <a:chExt cx="3456" cy="893"/>
          </a:xfrm>
        </p:grpSpPr>
        <p:grpSp>
          <p:nvGrpSpPr>
            <p:cNvPr id="38917" name="Group 8"/>
            <p:cNvGrpSpPr>
              <a:grpSpLocks/>
            </p:cNvGrpSpPr>
            <p:nvPr/>
          </p:nvGrpSpPr>
          <p:grpSpPr bwMode="auto">
            <a:xfrm>
              <a:off x="960" y="768"/>
              <a:ext cx="3456" cy="624"/>
              <a:chOff x="960" y="768"/>
              <a:chExt cx="3456" cy="624"/>
            </a:xfrm>
          </p:grpSpPr>
          <p:grpSp>
            <p:nvGrpSpPr>
              <p:cNvPr id="38923" name="Group 9"/>
              <p:cNvGrpSpPr>
                <a:grpSpLocks/>
              </p:cNvGrpSpPr>
              <p:nvPr/>
            </p:nvGrpSpPr>
            <p:grpSpPr bwMode="auto">
              <a:xfrm>
                <a:off x="1344" y="768"/>
                <a:ext cx="3072" cy="624"/>
                <a:chOff x="1344" y="768"/>
                <a:chExt cx="3072" cy="624"/>
              </a:xfrm>
            </p:grpSpPr>
            <p:sp>
              <p:nvSpPr>
                <p:cNvPr id="38925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335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7</a:t>
                  </a:r>
                </a:p>
              </p:txBody>
            </p:sp>
            <p:sp>
              <p:nvSpPr>
                <p:cNvPr id="38926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972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6</a:t>
                  </a:r>
                </a:p>
              </p:txBody>
            </p:sp>
            <p:sp>
              <p:nvSpPr>
                <p:cNvPr id="38927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588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5</a:t>
                  </a:r>
                </a:p>
              </p:txBody>
            </p:sp>
            <p:sp>
              <p:nvSpPr>
                <p:cNvPr id="38928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204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4</a:t>
                  </a:r>
                </a:p>
              </p:txBody>
            </p:sp>
            <p:sp>
              <p:nvSpPr>
                <p:cNvPr id="38929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82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3</a:t>
                  </a:r>
                </a:p>
              </p:txBody>
            </p:sp>
            <p:sp>
              <p:nvSpPr>
                <p:cNvPr id="38930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436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2</a:t>
                  </a:r>
                </a:p>
              </p:txBody>
            </p:sp>
            <p:grpSp>
              <p:nvGrpSpPr>
                <p:cNvPr id="38931" name="Group 16"/>
                <p:cNvGrpSpPr>
                  <a:grpSpLocks/>
                </p:cNvGrpSpPr>
                <p:nvPr/>
              </p:nvGrpSpPr>
              <p:grpSpPr bwMode="auto">
                <a:xfrm>
                  <a:off x="1344" y="1056"/>
                  <a:ext cx="3072" cy="336"/>
                  <a:chOff x="432" y="864"/>
                  <a:chExt cx="3072" cy="336"/>
                </a:xfrm>
              </p:grpSpPr>
              <p:sp>
                <p:nvSpPr>
                  <p:cNvPr id="38943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43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8944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8945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8946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8947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8948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8949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8950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864"/>
                    <a:ext cx="384" cy="336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38932" name="Group 25"/>
                <p:cNvGrpSpPr>
                  <a:grpSpLocks/>
                </p:cNvGrpSpPr>
                <p:nvPr/>
              </p:nvGrpSpPr>
              <p:grpSpPr bwMode="auto">
                <a:xfrm>
                  <a:off x="1440" y="768"/>
                  <a:ext cx="2880" cy="269"/>
                  <a:chOff x="1440" y="1392"/>
                  <a:chExt cx="2880" cy="269"/>
                </a:xfrm>
              </p:grpSpPr>
              <p:sp>
                <p:nvSpPr>
                  <p:cNvPr id="38935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6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5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8936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76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4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8937" name="Text 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2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3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8938" name="Text 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2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8939" name="Text Box 3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2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1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8940" name="Text 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40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0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8941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28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7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8942" name="Text 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392"/>
                    <a:ext cx="19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Char char="–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75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Char char="–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tx1"/>
                      </a:buClr>
                      <a:buSzPct val="65000"/>
                      <a:buFont typeface="Wingdings" panose="05000000000000000000" pitchFamily="2" charset="2"/>
                      <a:buChar char="l"/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rPr>
                      <a:t>6</a:t>
                    </a:r>
                    <a:endParaRPr lang="en-US" altLang="en-US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38933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4080" y="1104"/>
                  <a:ext cx="292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10</a:t>
                  </a:r>
                </a:p>
              </p:txBody>
            </p:sp>
            <p:sp>
              <p:nvSpPr>
                <p:cNvPr id="38934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3740" y="1104"/>
                  <a:ext cx="20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Char char="–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SzPct val="75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80000"/>
                    <a:buChar char="–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65000"/>
                    <a:buFont typeface="Wingdings" panose="05000000000000000000" pitchFamily="2" charset="2"/>
                    <a:buChar char="l"/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9</a:t>
                  </a:r>
                </a:p>
              </p:txBody>
            </p:sp>
          </p:grpSp>
          <p:sp>
            <p:nvSpPr>
              <p:cNvPr id="38924" name="Text Box 36"/>
              <p:cNvSpPr txBox="1">
                <a:spLocks noChangeArrowheads="1"/>
              </p:cNvSpPr>
              <p:nvPr/>
            </p:nvSpPr>
            <p:spPr bwMode="auto">
              <a:xfrm>
                <a:off x="960" y="1104"/>
                <a:ext cx="405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75000"/>
                  <a:buChar char="–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80000"/>
                  <a:buChar char="–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l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2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a[ ]:</a:t>
                </a:r>
              </a:p>
            </p:txBody>
          </p:sp>
        </p:grpSp>
        <p:sp>
          <p:nvSpPr>
            <p:cNvPr id="38918" name="Line 38"/>
            <p:cNvSpPr>
              <a:spLocks noChangeShapeType="1"/>
            </p:cNvSpPr>
            <p:nvPr/>
          </p:nvSpPr>
          <p:spPr bwMode="auto">
            <a:xfrm>
              <a:off x="1344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9" name="Line 39"/>
            <p:cNvSpPr>
              <a:spLocks noChangeShapeType="1"/>
            </p:cNvSpPr>
            <p:nvPr/>
          </p:nvSpPr>
          <p:spPr bwMode="auto">
            <a:xfrm>
              <a:off x="1344" y="1536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0" name="Text Box 40"/>
            <p:cNvSpPr txBox="1">
              <a:spLocks noChangeArrowheads="1"/>
            </p:cNvSpPr>
            <p:nvPr/>
          </p:nvSpPr>
          <p:spPr bwMode="auto">
            <a:xfrm>
              <a:off x="2592" y="1392"/>
              <a:ext cx="57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Sorted</a:t>
              </a:r>
            </a:p>
          </p:txBody>
        </p:sp>
        <p:sp>
          <p:nvSpPr>
            <p:cNvPr id="38921" name="Line 41"/>
            <p:cNvSpPr>
              <a:spLocks noChangeShapeType="1"/>
            </p:cNvSpPr>
            <p:nvPr/>
          </p:nvSpPr>
          <p:spPr bwMode="auto">
            <a:xfrm>
              <a:off x="3168" y="1536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2" name="Line 42"/>
            <p:cNvSpPr>
              <a:spLocks noChangeShapeType="1"/>
            </p:cNvSpPr>
            <p:nvPr/>
          </p:nvSpPr>
          <p:spPr bwMode="auto">
            <a:xfrm>
              <a:off x="4416" y="14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2317852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59251"/>
            <a:ext cx="7886700" cy="99203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Heap Sort (Code)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366190"/>
            <a:ext cx="7886700" cy="435133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// Create heap from vector bottom up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// Start with last internal node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// O(N) for “for” loop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for (i = (N – 2) / 2; i &gt;= 0; --i)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  </a:t>
            </a:r>
            <a:r>
              <a:rPr lang="en-US" altLang="en-US" sz="2400" dirty="0" err="1">
                <a:latin typeface="Lucida Console" panose="020B0609040504020204" pitchFamily="49" charset="0"/>
              </a:rPr>
              <a:t>downHeap</a:t>
            </a:r>
            <a:r>
              <a:rPr lang="en-US" altLang="en-US" sz="2400" dirty="0">
                <a:latin typeface="Lucida Console" panose="020B0609040504020204" pitchFamily="49" charset="0"/>
              </a:rPr>
              <a:t> (i);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// O(N </a:t>
            </a:r>
            <a:r>
              <a:rPr lang="en-US" altLang="en-US" sz="2400" dirty="0" err="1">
                <a:latin typeface="Lucida Console" panose="020B0609040504020204" pitchFamily="49" charset="0"/>
              </a:rPr>
              <a:t>lg</a:t>
            </a:r>
            <a:r>
              <a:rPr lang="en-US" altLang="en-US" sz="2400" dirty="0">
                <a:latin typeface="Lucida Console" panose="020B0609040504020204" pitchFamily="49" charset="0"/>
              </a:rPr>
              <a:t>(N)) for “while”</a:t>
            </a:r>
            <a:endParaRPr lang="en-US" altLang="ja-JP" sz="2400" dirty="0">
              <a:latin typeface="Lucida Console" panose="020B06090405040202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while (N &gt; 1)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{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  swap (v[0], v[N-1]);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  --N;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  </a:t>
            </a:r>
            <a:r>
              <a:rPr lang="en-US" altLang="en-US" sz="2400" dirty="0" err="1">
                <a:latin typeface="Lucida Console" panose="020B0609040504020204" pitchFamily="49" charset="0"/>
              </a:rPr>
              <a:t>downHeap</a:t>
            </a:r>
            <a:r>
              <a:rPr lang="en-US" altLang="en-US" sz="2400" dirty="0">
                <a:latin typeface="Lucida Console" panose="020B0609040504020204" pitchFamily="49" charset="0"/>
              </a:rPr>
              <a:t> (0);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02088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F27DD-B7A8-C342-B3A0-06D0D36AC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Shape Property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3A8CA-F563-2D4E-A491-5D2F1514D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heap must be a “complete” binary tree</a:t>
            </a:r>
          </a:p>
          <a:p>
            <a:r>
              <a:rPr lang="en-US" dirty="0"/>
              <a:t>This means the levels of the tree will always be filled from left-to-right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DFA2669-9A09-8A47-95B6-DD3EEC0E1D36}"/>
              </a:ext>
            </a:extLst>
          </p:cNvPr>
          <p:cNvSpPr/>
          <p:nvPr/>
        </p:nvSpPr>
        <p:spPr>
          <a:xfrm>
            <a:off x="2479614" y="3176232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13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D59B4FD-C209-554C-B7B4-900493630E96}"/>
              </a:ext>
            </a:extLst>
          </p:cNvPr>
          <p:cNvSpPr/>
          <p:nvPr/>
        </p:nvSpPr>
        <p:spPr>
          <a:xfrm>
            <a:off x="1535524" y="3976137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9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C7B0D2E-1F7E-7346-B1B7-F72E307BE7EF}"/>
              </a:ext>
            </a:extLst>
          </p:cNvPr>
          <p:cNvSpPr/>
          <p:nvPr/>
        </p:nvSpPr>
        <p:spPr>
          <a:xfrm>
            <a:off x="3413308" y="3976136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3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86C352B-724F-204F-AF1D-63EC68400940}"/>
              </a:ext>
            </a:extLst>
          </p:cNvPr>
          <p:cNvSpPr/>
          <p:nvPr/>
        </p:nvSpPr>
        <p:spPr>
          <a:xfrm>
            <a:off x="1063479" y="4807825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7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DBBB9A8-C88A-0444-A342-44975C76E283}"/>
              </a:ext>
            </a:extLst>
          </p:cNvPr>
          <p:cNvSpPr/>
          <p:nvPr/>
        </p:nvSpPr>
        <p:spPr>
          <a:xfrm>
            <a:off x="2941263" y="4807825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F34FE67-3824-114A-96B5-6B3821E463F9}"/>
              </a:ext>
            </a:extLst>
          </p:cNvPr>
          <p:cNvSpPr/>
          <p:nvPr/>
        </p:nvSpPr>
        <p:spPr>
          <a:xfrm>
            <a:off x="2007569" y="4797231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7D774EA-7B59-BB4A-A25A-0E4C9B523376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1771547" y="3579148"/>
            <a:ext cx="777196" cy="396989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0FC7557-4041-E24B-9CF5-6BD3DAD769C9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2882529" y="3579148"/>
            <a:ext cx="766802" cy="39698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AD37389-6A93-1046-8A15-5313F24EAF51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1299502" y="4379052"/>
            <a:ext cx="305151" cy="428773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3CF967B-55EF-1B4B-86ED-A576EC710119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3177286" y="4379051"/>
            <a:ext cx="305151" cy="4287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B94A4D1-1F53-7142-A7B4-6B7FF0139C8C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1938440" y="4379053"/>
            <a:ext cx="305152" cy="41817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234EC8C-9AFE-6648-AF12-AC2718E0CF7F}"/>
              </a:ext>
            </a:extLst>
          </p:cNvPr>
          <p:cNvCxnSpPr/>
          <p:nvPr/>
        </p:nvCxnSpPr>
        <p:spPr>
          <a:xfrm>
            <a:off x="819398" y="3769673"/>
            <a:ext cx="4159332" cy="0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18B2F16-BA0A-2644-8548-CFEE6569FF44}"/>
              </a:ext>
            </a:extLst>
          </p:cNvPr>
          <p:cNvCxnSpPr/>
          <p:nvPr/>
        </p:nvCxnSpPr>
        <p:spPr>
          <a:xfrm>
            <a:off x="802863" y="4605399"/>
            <a:ext cx="4159332" cy="0"/>
          </a:xfrm>
          <a:prstGeom prst="line">
            <a:avLst/>
          </a:prstGeom>
          <a:ln w="28575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FD62668-7291-3F4A-89C1-CC437AF86BD3}"/>
              </a:ext>
            </a:extLst>
          </p:cNvPr>
          <p:cNvSpPr txBox="1"/>
          <p:nvPr/>
        </p:nvSpPr>
        <p:spPr>
          <a:xfrm>
            <a:off x="4802622" y="3273754"/>
            <a:ext cx="67268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Level 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AED1003-A0FD-4B47-B005-38FEAA342F13}"/>
              </a:ext>
            </a:extLst>
          </p:cNvPr>
          <p:cNvSpPr txBox="1"/>
          <p:nvPr/>
        </p:nvSpPr>
        <p:spPr>
          <a:xfrm>
            <a:off x="4802622" y="4070229"/>
            <a:ext cx="67268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Level 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52F52FC-4A31-6440-B2D1-CD83B0169125}"/>
              </a:ext>
            </a:extLst>
          </p:cNvPr>
          <p:cNvSpPr txBox="1"/>
          <p:nvPr/>
        </p:nvSpPr>
        <p:spPr>
          <a:xfrm>
            <a:off x="4819047" y="4909186"/>
            <a:ext cx="67268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Level 2</a:t>
            </a:r>
          </a:p>
        </p:txBody>
      </p:sp>
    </p:spTree>
    <p:extLst>
      <p:ext uri="{BB962C8B-B14F-4D97-AF65-F5344CB8AC3E}">
        <p14:creationId xmlns:p14="http://schemas.microsoft.com/office/powerpoint/2010/main" val="40459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FCC71-8B0E-554F-A70A-0B62BA7F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C511FE5-C428-7C47-8627-5E65F895C52E}"/>
              </a:ext>
            </a:extLst>
          </p:cNvPr>
          <p:cNvSpPr/>
          <p:nvPr/>
        </p:nvSpPr>
        <p:spPr>
          <a:xfrm>
            <a:off x="2835873" y="2365741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13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46FA4A2-BEEA-E845-91A7-BA696D7B36B8}"/>
              </a:ext>
            </a:extLst>
          </p:cNvPr>
          <p:cNvSpPr/>
          <p:nvPr/>
        </p:nvSpPr>
        <p:spPr>
          <a:xfrm>
            <a:off x="1891784" y="3165645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9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BD4E12F-CEA2-DC4B-BA87-CB37084D5F9C}"/>
              </a:ext>
            </a:extLst>
          </p:cNvPr>
          <p:cNvSpPr/>
          <p:nvPr/>
        </p:nvSpPr>
        <p:spPr>
          <a:xfrm>
            <a:off x="3769568" y="3165645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3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867177D-7BA7-D64B-83F0-4259A09B5C5B}"/>
              </a:ext>
            </a:extLst>
          </p:cNvPr>
          <p:cNvSpPr/>
          <p:nvPr/>
        </p:nvSpPr>
        <p:spPr>
          <a:xfrm>
            <a:off x="1419739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7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D7FACDC-9143-2842-A466-F974B57ACD05}"/>
              </a:ext>
            </a:extLst>
          </p:cNvPr>
          <p:cNvSpPr/>
          <p:nvPr/>
        </p:nvSpPr>
        <p:spPr>
          <a:xfrm>
            <a:off x="3297523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B32052C-89FD-0E4C-911C-DEF3DC0D3962}"/>
              </a:ext>
            </a:extLst>
          </p:cNvPr>
          <p:cNvSpPr/>
          <p:nvPr/>
        </p:nvSpPr>
        <p:spPr>
          <a:xfrm>
            <a:off x="2363829" y="3986739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D097A08-3864-8B4D-89BD-A507B91CFBC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127807" y="2768656"/>
            <a:ext cx="777196" cy="396989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9C7D358-0830-BB42-A337-0453EFA2F0A6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3238789" y="2768657"/>
            <a:ext cx="766802" cy="39698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6F9237F-443F-F242-AD3D-01C659D5F9ED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1655762" y="3568561"/>
            <a:ext cx="305151" cy="428773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044D74F-0910-B247-B0F4-0C683C0ED33C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3533546" y="3568560"/>
            <a:ext cx="305151" cy="4287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9B852DE-1D53-404B-93B1-3577A49E8F7D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2294700" y="3568561"/>
            <a:ext cx="305152" cy="41817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9544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FCC71-8B0E-554F-A70A-0B62BA7F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C511FE5-C428-7C47-8627-5E65F895C52E}"/>
              </a:ext>
            </a:extLst>
          </p:cNvPr>
          <p:cNvSpPr/>
          <p:nvPr/>
        </p:nvSpPr>
        <p:spPr>
          <a:xfrm>
            <a:off x="2835873" y="2365741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13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46FA4A2-BEEA-E845-91A7-BA696D7B36B8}"/>
              </a:ext>
            </a:extLst>
          </p:cNvPr>
          <p:cNvSpPr/>
          <p:nvPr/>
        </p:nvSpPr>
        <p:spPr>
          <a:xfrm>
            <a:off x="1891784" y="3165645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9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BD4E12F-CEA2-DC4B-BA87-CB37084D5F9C}"/>
              </a:ext>
            </a:extLst>
          </p:cNvPr>
          <p:cNvSpPr/>
          <p:nvPr/>
        </p:nvSpPr>
        <p:spPr>
          <a:xfrm>
            <a:off x="3769568" y="3165645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3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867177D-7BA7-D64B-83F0-4259A09B5C5B}"/>
              </a:ext>
            </a:extLst>
          </p:cNvPr>
          <p:cNvSpPr/>
          <p:nvPr/>
        </p:nvSpPr>
        <p:spPr>
          <a:xfrm>
            <a:off x="1419739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7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D7FACDC-9143-2842-A466-F974B57ACD05}"/>
              </a:ext>
            </a:extLst>
          </p:cNvPr>
          <p:cNvSpPr/>
          <p:nvPr/>
        </p:nvSpPr>
        <p:spPr>
          <a:xfrm>
            <a:off x="3297523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B32052C-89FD-0E4C-911C-DEF3DC0D3962}"/>
              </a:ext>
            </a:extLst>
          </p:cNvPr>
          <p:cNvSpPr/>
          <p:nvPr/>
        </p:nvSpPr>
        <p:spPr>
          <a:xfrm>
            <a:off x="2363829" y="3986739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D097A08-3864-8B4D-89BD-A507B91CFBC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127807" y="2768656"/>
            <a:ext cx="777196" cy="396989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9C7D358-0830-BB42-A337-0453EFA2F0A6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3238789" y="2768657"/>
            <a:ext cx="766802" cy="39698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6F9237F-443F-F242-AD3D-01C659D5F9ED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1655762" y="3568561"/>
            <a:ext cx="305151" cy="428773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044D74F-0910-B247-B0F4-0C683C0ED33C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3533546" y="3568560"/>
            <a:ext cx="305151" cy="4287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9B852DE-1D53-404B-93B1-3577A49E8F7D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2294700" y="3568561"/>
            <a:ext cx="305152" cy="41817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1A032072-0BB6-3B41-8BE1-E941F74AB97D}"/>
              </a:ext>
            </a:extLst>
          </p:cNvPr>
          <p:cNvSpPr/>
          <p:nvPr/>
        </p:nvSpPr>
        <p:spPr>
          <a:xfrm>
            <a:off x="4241613" y="3997334"/>
            <a:ext cx="472045" cy="47204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48E202-7EFB-E44D-BE0A-6F695CDDBDDD}"/>
              </a:ext>
            </a:extLst>
          </p:cNvPr>
          <p:cNvSpPr txBox="1"/>
          <p:nvPr/>
        </p:nvSpPr>
        <p:spPr>
          <a:xfrm>
            <a:off x="5647352" y="3259631"/>
            <a:ext cx="2626781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To maintain the Shape property, we must insert at the end of level 2</a:t>
            </a:r>
          </a:p>
        </p:txBody>
      </p:sp>
    </p:spTree>
    <p:extLst>
      <p:ext uri="{BB962C8B-B14F-4D97-AF65-F5344CB8AC3E}">
        <p14:creationId xmlns:p14="http://schemas.microsoft.com/office/powerpoint/2010/main" val="1894648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FCC71-8B0E-554F-A70A-0B62BA7F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C511FE5-C428-7C47-8627-5E65F895C52E}"/>
              </a:ext>
            </a:extLst>
          </p:cNvPr>
          <p:cNvSpPr/>
          <p:nvPr/>
        </p:nvSpPr>
        <p:spPr>
          <a:xfrm>
            <a:off x="2835873" y="2365741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13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46FA4A2-BEEA-E845-91A7-BA696D7B36B8}"/>
              </a:ext>
            </a:extLst>
          </p:cNvPr>
          <p:cNvSpPr/>
          <p:nvPr/>
        </p:nvSpPr>
        <p:spPr>
          <a:xfrm>
            <a:off x="1891784" y="3165645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9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BD4E12F-CEA2-DC4B-BA87-CB37084D5F9C}"/>
              </a:ext>
            </a:extLst>
          </p:cNvPr>
          <p:cNvSpPr/>
          <p:nvPr/>
        </p:nvSpPr>
        <p:spPr>
          <a:xfrm>
            <a:off x="3769568" y="3165645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3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867177D-7BA7-D64B-83F0-4259A09B5C5B}"/>
              </a:ext>
            </a:extLst>
          </p:cNvPr>
          <p:cNvSpPr/>
          <p:nvPr/>
        </p:nvSpPr>
        <p:spPr>
          <a:xfrm>
            <a:off x="1419739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7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D7FACDC-9143-2842-A466-F974B57ACD05}"/>
              </a:ext>
            </a:extLst>
          </p:cNvPr>
          <p:cNvSpPr/>
          <p:nvPr/>
        </p:nvSpPr>
        <p:spPr>
          <a:xfrm>
            <a:off x="3297523" y="3997334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B32052C-89FD-0E4C-911C-DEF3DC0D3962}"/>
              </a:ext>
            </a:extLst>
          </p:cNvPr>
          <p:cNvSpPr/>
          <p:nvPr/>
        </p:nvSpPr>
        <p:spPr>
          <a:xfrm>
            <a:off x="2363829" y="3986739"/>
            <a:ext cx="472045" cy="47204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D097A08-3864-8B4D-89BD-A507B91CFBCB}"/>
              </a:ext>
            </a:extLst>
          </p:cNvPr>
          <p:cNvCxnSpPr>
            <a:stCxn id="4" idx="3"/>
            <a:endCxn id="5" idx="0"/>
          </p:cNvCxnSpPr>
          <p:nvPr/>
        </p:nvCxnSpPr>
        <p:spPr>
          <a:xfrm flipH="1">
            <a:off x="2127807" y="2768656"/>
            <a:ext cx="777196" cy="396989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9C7D358-0830-BB42-A337-0453EFA2F0A6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3238789" y="2768657"/>
            <a:ext cx="766802" cy="39698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6F9237F-443F-F242-AD3D-01C659D5F9ED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1655762" y="3568561"/>
            <a:ext cx="305151" cy="428773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044D74F-0910-B247-B0F4-0C683C0ED33C}"/>
              </a:ext>
            </a:extLst>
          </p:cNvPr>
          <p:cNvCxnSpPr>
            <a:stCxn id="6" idx="3"/>
            <a:endCxn id="8" idx="0"/>
          </p:cNvCxnSpPr>
          <p:nvPr/>
        </p:nvCxnSpPr>
        <p:spPr>
          <a:xfrm flipH="1">
            <a:off x="3533546" y="3568560"/>
            <a:ext cx="305151" cy="428774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9B852DE-1D53-404B-93B1-3577A49E8F7D}"/>
              </a:ext>
            </a:extLst>
          </p:cNvPr>
          <p:cNvCxnSpPr>
            <a:cxnSpLocks/>
            <a:stCxn id="5" idx="5"/>
            <a:endCxn id="9" idx="0"/>
          </p:cNvCxnSpPr>
          <p:nvPr/>
        </p:nvCxnSpPr>
        <p:spPr>
          <a:xfrm>
            <a:off x="2294700" y="3568561"/>
            <a:ext cx="305152" cy="41817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1A032072-0BB6-3B41-8BE1-E941F74AB97D}"/>
              </a:ext>
            </a:extLst>
          </p:cNvPr>
          <p:cNvSpPr/>
          <p:nvPr/>
        </p:nvSpPr>
        <p:spPr>
          <a:xfrm>
            <a:off x="4241613" y="3997334"/>
            <a:ext cx="472045" cy="47204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48E202-7EFB-E44D-BE0A-6F695CDDBDDD}"/>
              </a:ext>
            </a:extLst>
          </p:cNvPr>
          <p:cNvSpPr txBox="1"/>
          <p:nvPr/>
        </p:nvSpPr>
        <p:spPr>
          <a:xfrm>
            <a:off x="5647352" y="3259631"/>
            <a:ext cx="2626781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But if we insert the 8 there the heap ordering property isn’t maintained!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A23A55E-7803-934B-A8A1-4DBF899236E1}"/>
              </a:ext>
            </a:extLst>
          </p:cNvPr>
          <p:cNvCxnSpPr>
            <a:cxnSpLocks/>
            <a:stCxn id="6" idx="5"/>
            <a:endCxn id="15" idx="0"/>
          </p:cNvCxnSpPr>
          <p:nvPr/>
        </p:nvCxnSpPr>
        <p:spPr>
          <a:xfrm>
            <a:off x="4172484" y="3568560"/>
            <a:ext cx="305152" cy="428774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CCD88C7-EB07-ED44-8A80-67B26DF35AAE}"/>
              </a:ext>
            </a:extLst>
          </p:cNvPr>
          <p:cNvSpPr txBox="1"/>
          <p:nvPr/>
        </p:nvSpPr>
        <p:spPr>
          <a:xfrm>
            <a:off x="4396567" y="3605879"/>
            <a:ext cx="79541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C00000"/>
                </a:solidFill>
              </a:rPr>
              <a:t>8 &lt;= 3 </a:t>
            </a:r>
            <a:r>
              <a:rPr lang="en-US" sz="1350" dirty="0">
                <a:solidFill>
                  <a:srgbClr val="C00000"/>
                </a:solidFill>
                <a:sym typeface="Wingdings" pitchFamily="2" charset="2"/>
              </a:rPr>
              <a:t></a:t>
            </a:r>
            <a:endParaRPr lang="en-US" sz="135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878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35785</TotalTime>
  <Words>1883</Words>
  <Application>Microsoft Macintosh PowerPoint</Application>
  <PresentationFormat>On-screen Show (4:3)</PresentationFormat>
  <Paragraphs>798</Paragraphs>
  <Slides>57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57</vt:i4>
      </vt:variant>
    </vt:vector>
  </HeadingPairs>
  <TitlesOfParts>
    <vt:vector size="65" baseType="lpstr">
      <vt:lpstr>Arial</vt:lpstr>
      <vt:lpstr>Calibri</vt:lpstr>
      <vt:lpstr>Calibri Light</vt:lpstr>
      <vt:lpstr>Consolas</vt:lpstr>
      <vt:lpstr>Lucida Console</vt:lpstr>
      <vt:lpstr>Times New Roman</vt:lpstr>
      <vt:lpstr>Wingdings</vt:lpstr>
      <vt:lpstr>Office Theme</vt:lpstr>
      <vt:lpstr>Implementing a Priority Queue</vt:lpstr>
      <vt:lpstr>Priority Queues</vt:lpstr>
      <vt:lpstr>Binary Trees</vt:lpstr>
      <vt:lpstr>Heaps (Max Heap)</vt:lpstr>
      <vt:lpstr> Binary Tree    vs.    Heap</vt:lpstr>
      <vt:lpstr>Heap Shape Property</vt:lpstr>
      <vt:lpstr>Insertion</vt:lpstr>
      <vt:lpstr>Insertion</vt:lpstr>
      <vt:lpstr>Insertion</vt:lpstr>
      <vt:lpstr>Insertion</vt:lpstr>
      <vt:lpstr>Insertion</vt:lpstr>
      <vt:lpstr>Insertion</vt:lpstr>
      <vt:lpstr>Insertion</vt:lpstr>
      <vt:lpstr>Insertion</vt:lpstr>
      <vt:lpstr>Insertion</vt:lpstr>
      <vt:lpstr>Insertion – Done</vt:lpstr>
      <vt:lpstr>Removal</vt:lpstr>
      <vt:lpstr>Removal</vt:lpstr>
      <vt:lpstr>Removal</vt:lpstr>
      <vt:lpstr>Removal</vt:lpstr>
      <vt:lpstr>Removal</vt:lpstr>
      <vt:lpstr>Heaps Are Arrays</vt:lpstr>
      <vt:lpstr>Complete Binary Tree </vt:lpstr>
      <vt:lpstr>Max and Min Heaps</vt:lpstr>
      <vt:lpstr>priority_queue::push</vt:lpstr>
      <vt:lpstr>Upheap (restore heap property)</vt:lpstr>
      <vt:lpstr>Push</vt:lpstr>
      <vt:lpstr>upHeap (Helper Method)</vt:lpstr>
      <vt:lpstr>priority_queue::pop</vt:lpstr>
      <vt:lpstr>downHeap</vt:lpstr>
      <vt:lpstr>Pop</vt:lpstr>
      <vt:lpstr>downHeap (Helper Method)</vt:lpstr>
      <vt:lpstr>Heap Sort Overview</vt:lpstr>
      <vt:lpstr>Heap Sort Overview</vt:lpstr>
      <vt:lpstr>make_heap (STL)</vt:lpstr>
      <vt:lpstr>buildHeap</vt:lpstr>
      <vt:lpstr>buildHeap</vt:lpstr>
      <vt:lpstr>buildHeap Cont’d</vt:lpstr>
      <vt:lpstr>Heap  Sorted Vector</vt:lpstr>
      <vt:lpstr>Heap  Sorted Vector</vt:lpstr>
      <vt:lpstr>Heap  Sorted Vector</vt:lpstr>
      <vt:lpstr>Heap  Sorted Vector</vt:lpstr>
      <vt:lpstr>Heap  Sorted Vector</vt:lpstr>
      <vt:lpstr>Heap  Sorted Vector</vt:lpstr>
      <vt:lpstr>Heap  Sorted Vector</vt:lpstr>
      <vt:lpstr>Heap  Sorted Vector</vt:lpstr>
      <vt:lpstr>Heap  Sorted Vector</vt:lpstr>
      <vt:lpstr>Heap  Sorted Vector</vt:lpstr>
      <vt:lpstr>Transform a Heap Into a Sorted Array: Example</vt:lpstr>
      <vt:lpstr>Heap  Sorted Vector</vt:lpstr>
      <vt:lpstr>Heap  Sorted Vector</vt:lpstr>
      <vt:lpstr>Heap  Sorted Vector</vt:lpstr>
      <vt:lpstr>Heap  Sorted Vector</vt:lpstr>
      <vt:lpstr>Heap  Sorted Vector</vt:lpstr>
      <vt:lpstr>Heap  Sorted Vector</vt:lpstr>
      <vt:lpstr>Heap  Sorted Vector</vt:lpstr>
      <vt:lpstr>Heap Sort (Code)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Implementing a Priority Queue</dc:title>
  <dc:creator>Gary Zoppetti</dc:creator>
  <cp:lastModifiedBy>William Killian</cp:lastModifiedBy>
  <cp:revision>28</cp:revision>
  <dcterms:created xsi:type="dcterms:W3CDTF">2015-06-18T20:55:54Z</dcterms:created>
  <dcterms:modified xsi:type="dcterms:W3CDTF">2020-04-05T01:04:19Z</dcterms:modified>
</cp:coreProperties>
</file>