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54"/>
  </p:notesMasterIdLst>
  <p:handoutMasterIdLst>
    <p:handoutMasterId r:id="rId55"/>
  </p:handoutMasterIdLst>
  <p:sldIdLst>
    <p:sldId id="329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83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0" r:id="rId33"/>
    <p:sldId id="361" r:id="rId34"/>
    <p:sldId id="386" r:id="rId35"/>
    <p:sldId id="363" r:id="rId36"/>
    <p:sldId id="364" r:id="rId37"/>
    <p:sldId id="365" r:id="rId38"/>
    <p:sldId id="366" r:id="rId39"/>
    <p:sldId id="384" r:id="rId40"/>
    <p:sldId id="385" r:id="rId41"/>
    <p:sldId id="369" r:id="rId42"/>
    <p:sldId id="370" r:id="rId43"/>
    <p:sldId id="371" r:id="rId44"/>
    <p:sldId id="372" r:id="rId45"/>
    <p:sldId id="373" r:id="rId46"/>
    <p:sldId id="374" r:id="rId47"/>
    <p:sldId id="375" r:id="rId48"/>
    <p:sldId id="376" r:id="rId49"/>
    <p:sldId id="382" r:id="rId50"/>
    <p:sldId id="378" r:id="rId51"/>
    <p:sldId id="379" r:id="rId52"/>
    <p:sldId id="380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1156" autoAdjust="0"/>
  </p:normalViewPr>
  <p:slideViewPr>
    <p:cSldViewPr snapToGrid="0">
      <p:cViewPr varScale="1">
        <p:scale>
          <a:sx n="104" d="100"/>
          <a:sy n="104" d="100"/>
        </p:scale>
        <p:origin x="224" y="4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F94F6-EBCE-422D-AB7D-EB97BED62550}" type="datetimeFigureOut">
              <a:rPr lang="en-US" smtClean="0"/>
              <a:t>8/27/19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C3C30-CC35-40A0-8C72-C0C14CE5A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28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99A16-63A3-4F42-892A-E051858DCEF8}" type="datetimeFigureOut">
              <a:rPr lang="en-US" smtClean="0"/>
              <a:t>8/27/19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C8C0C-7535-4431-807F-C2220752E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4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7436C4-D0E4-41A6-B355-A326EE8A2FF1}" type="slidenum">
              <a:rPr lang="en-US" sz="1300"/>
              <a:pPr/>
              <a:t>1</a:t>
            </a:fld>
            <a:endParaRPr lang="en-US" sz="13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0413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6AB8F5D-F884-499E-995F-BFE56B238364}" type="slidenum">
              <a:rPr lang="en-US" sz="1300"/>
              <a:pPr/>
              <a:t>10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813897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2E0880B-0F29-4F34-BD37-81675774A76D}" type="slidenum">
              <a:rPr lang="en-US" sz="1300"/>
              <a:pPr/>
              <a:t>11</a:t>
            </a:fld>
            <a:endParaRPr lang="en-US" sz="13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2052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3483416-9663-4406-9D9A-C81468FD5AF4}" type="slidenum">
              <a:rPr lang="en-US" sz="1300"/>
              <a:pPr/>
              <a:t>12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544718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DC24554-0178-4EB6-BF1B-4A5822A1FD33}" type="slidenum">
              <a:rPr lang="en-US" sz="1300"/>
              <a:pPr/>
              <a:t>13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659910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83B2940-E5A2-4B64-A154-49833C4C9D81}" type="slidenum">
              <a:rPr lang="en-US" sz="1300"/>
              <a:pPr/>
              <a:t>14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509366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DCB3E86-19BC-4024-BC0E-7082AA6F923D}" type="slidenum">
              <a:rPr lang="en-US" sz="1300"/>
              <a:pPr/>
              <a:t>15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587345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7EBF0C8-730A-4301-8A0D-2546DE130C26}" type="slidenum">
              <a:rPr lang="en-US" sz="1300"/>
              <a:pPr/>
              <a:t>16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454128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BBE7DEC-F100-46EF-BFE9-B9BB7061E739}" type="slidenum">
              <a:rPr lang="en-US" sz="1300"/>
              <a:pPr/>
              <a:t>17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72341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3AF8127-1B41-4BB2-8EC0-05C32A4C37D5}" type="slidenum">
              <a:rPr lang="en-US" sz="1300"/>
              <a:pPr/>
              <a:t>18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960322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A6DAD63-CD86-4858-B87A-3913144B3BA3}" type="slidenum">
              <a:rPr lang="en-US" sz="1300"/>
              <a:pPr/>
              <a:t>19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367602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6A2505C-C601-4D25-8501-092DC126F50B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52987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317E57A-12CA-4E67-926D-CCB8E2AE787A}" type="slidenum">
              <a:rPr lang="en-US" sz="1300"/>
              <a:pPr/>
              <a:t>20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5384237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D420181-3C7A-44A2-83DD-0BEC48687E55}" type="slidenum">
              <a:rPr lang="en-US" sz="1300"/>
              <a:pPr/>
              <a:t>21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998758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3C99905-99C8-47D7-85EE-F5D342D2F088}" type="slidenum">
              <a:rPr lang="en-US" sz="1300"/>
              <a:pPr/>
              <a:t>22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508966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075EF39-871E-468D-ADD6-44BA60A45ED2}" type="slidenum">
              <a:rPr lang="en-US" sz="1300"/>
              <a:pPr/>
              <a:t>25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5685161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6F7CE73-C4C1-4EC4-B1DA-C42FC0EB5E66}" type="slidenum">
              <a:rPr lang="en-US" sz="1300"/>
              <a:pPr/>
              <a:t>26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36143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D8BA33F-8F61-4BD5-B371-FF062031E313}" type="slidenum">
              <a:rPr lang="en-US" sz="1300"/>
              <a:pPr/>
              <a:t>27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4530794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E03F113-829A-4CCB-A467-F911061AD5DC}" type="slidenum">
              <a:rPr lang="en-US" sz="1300"/>
              <a:pPr/>
              <a:t>28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80110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B3C89BE-C074-4EEB-8703-30ED59DA543E}" type="slidenum">
              <a:rPr lang="en-US" sz="1300"/>
              <a:pPr/>
              <a:t>29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1154752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Link from Design: Task to </a:t>
            </a:r>
            <a:r>
              <a:rPr 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Impl</a:t>
            </a:r>
            <a:r>
              <a:rPr 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: Activity should not be there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24523F5-A357-43BE-BD2C-DA8627299324}" type="slidenum">
              <a:rPr lang="en-US" sz="1300"/>
              <a:pPr/>
              <a:t>30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1583164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BF2C99E-B055-46BE-844B-1B5F0BDAAE76}" type="slidenum">
              <a:rPr lang="en-US" sz="1300"/>
              <a:pPr/>
              <a:t>31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503903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0A9BFBA-D0EC-46AB-B3B1-E0AFBCB47E2B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50922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BD443E8-6EFA-4FFE-A7F7-166975721AE1}" type="slidenum">
              <a:rPr lang="en-US" sz="1300"/>
              <a:pPr/>
              <a:t>32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7973252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4BC6EBF-7D30-4F00-BBAA-FD2F7A6A08AB}" type="slidenum">
              <a:rPr lang="en-US" sz="1300"/>
              <a:pPr/>
              <a:t>33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033769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Wikipedia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C8C0C-7535-4431-807F-C2220752EF6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536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DF9C127-3892-461C-BB12-4D08E29C516C}" type="slidenum">
              <a:rPr lang="en-US" sz="1300"/>
              <a:pPr/>
              <a:t>35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9785951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261C5D5-D8B4-4F6E-8DA4-7A9945FEAEF1}" type="slidenum">
              <a:rPr lang="en-US" sz="1300"/>
              <a:pPr/>
              <a:t>36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5447901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D0350EF-881C-437B-9684-22E49778B091}" type="slidenum">
              <a:rPr lang="en-US" sz="1300"/>
              <a:pPr/>
              <a:t>37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6272025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5AF5A53-1FB3-436B-813E-BB587F40F328}" type="slidenum">
              <a:rPr lang="en-US" sz="1300"/>
              <a:pPr/>
              <a:t>38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0850054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CC85C2B-AD31-4495-97A2-CA683413B2CE}" type="slidenum">
              <a:rPr lang="en-US" sz="1300"/>
              <a:pPr/>
              <a:t>39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6175175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6C7A09E-613F-49DA-AE4D-6E8FC610EA78}" type="slidenum">
              <a:rPr lang="en-US" sz="1300"/>
              <a:pPr/>
              <a:t>42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0939250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9076DA1-734C-4AF5-92BE-381D8052A3AC}" type="slidenum">
              <a:rPr lang="en-US" sz="1300"/>
              <a:pPr/>
              <a:t>43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2442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AFD92A4-5DE9-4B56-B2F9-5D2E7CF63650}" type="slidenum">
              <a:rPr lang="en-US" sz="1300"/>
              <a:pPr/>
              <a:t>4</a:t>
            </a:fld>
            <a:endParaRPr lang="en-US" sz="1300"/>
          </a:p>
        </p:txBody>
      </p:sp>
      <p:sp>
        <p:nvSpPr>
          <p:cNvPr id="235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･Grady </a:t>
            </a:r>
            <a:r>
              <a:rPr 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Booch</a:t>
            </a:r>
            <a:r>
              <a:rPr 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had done a lot of work with Rational Software in developing Ada systems.</a:t>
            </a:r>
          </a:p>
          <a:p>
            <a:pPr eaLnBrk="1" hangingPunct="1"/>
            <a:endParaRPr 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Jim </a:t>
            </a:r>
            <a:r>
              <a:rPr 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Rumbaugh</a:t>
            </a:r>
            <a:r>
              <a:rPr 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led a team at the research labs at General Electric, which came out with a very popular book about a method called Object Modeling Technique (OMT). </a:t>
            </a:r>
          </a:p>
          <a:p>
            <a:pPr eaLnBrk="1" hangingPunct="1"/>
            <a:endParaRPr 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･Ivar Jacobson built his books on his experience with telephone switches for Ericsson and introduced the concept of use cases in the first one. See Jacobson (1992 and 1995).</a:t>
            </a:r>
          </a:p>
        </p:txBody>
      </p:sp>
    </p:spTree>
    <p:extLst>
      <p:ext uri="{BB962C8B-B14F-4D97-AF65-F5344CB8AC3E}">
        <p14:creationId xmlns:p14="http://schemas.microsoft.com/office/powerpoint/2010/main" val="5678181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CC85C2B-AD31-4495-97A2-CA683413B2CE}" type="slidenum">
              <a:rPr lang="en-US" sz="1300"/>
              <a:pPr/>
              <a:t>44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4751977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C19E6AB-EF40-4047-84B0-80022912EB52}" type="slidenum">
              <a:rPr lang="en-US" sz="1300"/>
              <a:pPr/>
              <a:t>45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8211211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64D4CD2-0BBF-4394-9480-7953E8475715}" type="slidenum">
              <a:rPr lang="en-US" sz="1300"/>
              <a:pPr/>
              <a:t>46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42890910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D7E4127-7FDC-4E45-8334-4AD9253BB832}" type="slidenum">
              <a:rPr lang="en-US" sz="1300"/>
              <a:pPr/>
              <a:t>47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3565744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FE8A15D-5A29-43D7-95E3-0BD2C7D99DF6}" type="slidenum">
              <a:rPr lang="en-US" sz="1300"/>
              <a:pPr/>
              <a:t>48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2670976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4E3AFF7-4F5F-4400-9454-2040BC7BED4F}" type="slidenum">
              <a:rPr lang="en-US" sz="1300"/>
              <a:pPr/>
              <a:t>49</a:t>
            </a:fld>
            <a:endParaRPr lang="en-US" sz="1300"/>
          </a:p>
        </p:txBody>
      </p:sp>
      <p:sp>
        <p:nvSpPr>
          <p:cNvPr id="296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82362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E42BC05-D813-4D8C-9E6D-A9AB0EF5B38B}" type="slidenum">
              <a:rPr lang="en-US" sz="1300"/>
              <a:pPr/>
              <a:t>50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3921200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9FF541C-C8F8-4720-99DC-841A02A5ECF9}" type="slidenum">
              <a:rPr lang="en-US" sz="1300"/>
              <a:pPr/>
              <a:t>51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8985476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7C667CF-EE3F-4D8F-A9A4-0194F5A74B34}" type="slidenum">
              <a:rPr lang="en-US" sz="1300"/>
              <a:pPr/>
              <a:t>52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162965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578788B-FEF8-49A3-9AD6-57439CD5A98C}" type="slidenum">
              <a:rPr lang="en-US" sz="1300"/>
              <a:pPr/>
              <a:t>5</a:t>
            </a:fld>
            <a:endParaRPr lang="en-US" sz="13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5697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C16FA64-BE84-489B-A401-B313B17DAE7C}" type="slidenum">
              <a:rPr lang="en-US" sz="1300"/>
              <a:pPr/>
              <a:t>6</a:t>
            </a:fld>
            <a:endParaRPr lang="en-US" sz="1300"/>
          </a:p>
        </p:txBody>
      </p:sp>
      <p:sp>
        <p:nvSpPr>
          <p:cNvPr id="276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4547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4E3AFF7-4F5F-4400-9454-2040BC7BED4F}" type="slidenum">
              <a:rPr lang="en-US" sz="1300"/>
              <a:pPr/>
              <a:t>7</a:t>
            </a:fld>
            <a:endParaRPr lang="en-US" sz="1300"/>
          </a:p>
        </p:txBody>
      </p:sp>
      <p:sp>
        <p:nvSpPr>
          <p:cNvPr id="296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1208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Actors are users of the system—human users of other systems—stick figures if human user—box annotated with &lt;&lt;Actor&gt;&gt; for system</a:t>
            </a:r>
          </a:p>
          <a:p>
            <a:pPr eaLnBrk="1" hangingPunct="1"/>
            <a:r>
              <a:rPr 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Use Cases --- functionality or services provided by a system to users-oval shaped</a:t>
            </a:r>
          </a:p>
          <a:p>
            <a:pPr eaLnBrk="1" hangingPunct="1"/>
            <a:r>
              <a:rPr 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Relations: --lines connecting use cases ad use cases and actors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E893E1F-49F2-4148-9D87-8BDCA65FB758}" type="slidenum">
              <a:rPr lang="en-US" sz="1300"/>
              <a:pPr/>
              <a:t>8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05635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Source: Wikipedia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6DE3FEC-10A2-4C72-9149-8BDF7326C3F7}" type="slidenum">
              <a:rPr lang="en-US" sz="1300"/>
              <a:pPr/>
              <a:t>9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692239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F9F63-F401-494F-BAAA-610307AC5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BCE210-1F5B-BD45-BA93-231B3C5A9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21334-DF7D-3A4C-AA1E-160BB661D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9003-BD5A-4664-8275-085CEF93BBBA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B6F6C-8925-544F-9BDB-CA074F9E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227F7-635A-804E-B643-6AE61CC1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7AD6-1C98-4150-B7B9-9C8331BF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8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CBBD5-74C1-114C-83CA-158E285B6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7E8883-9A6C-AA49-B308-8549204C4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A088C-C309-7148-965E-3516D896C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9003-BD5A-4664-8275-085CEF93BBBA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1CD8D-B298-2644-ABE8-9FBA379D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9205E-93CC-8640-BDC7-20D4BB4C7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7AD6-1C98-4150-B7B9-9C8331BF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8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3170CE-D4EB-7243-B415-69C3600F66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232B9B-9998-9441-8389-959129996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13330-3A46-6F47-B297-F309D9F27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9003-BD5A-4664-8275-085CEF93BBBA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77F7E-67EA-E44E-9E2E-B8F29352F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DE326-76BE-B94E-8744-975DB9BD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7AD6-1C98-4150-B7B9-9C8331BF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1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76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4356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248400" y="1600200"/>
            <a:ext cx="5435600" cy="4419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Majumdar  CS 130  Lecture 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9344F-0616-44FC-A209-648418948A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617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23C3E-61C8-5043-9830-1CB2E3804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638AB-65AF-F847-A032-8CBF9A404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1A4EC-6266-3349-BE83-7044C1134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9003-BD5A-4664-8275-085CEF93BBBA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1CBFF-D588-6C49-AA0C-40C788EA0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2A95B-35C3-F343-ACF6-74C7DA8C8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7AD6-1C98-4150-B7B9-9C8331BF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02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42257-C6DC-A246-997A-C863AD1B9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98D7E-B580-6242-AED6-85B81F54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2803C-B170-184E-A1EE-790A58A42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9003-BD5A-4664-8275-085CEF93BBBA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A9AEB-B02B-D44F-B99F-8DA752484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3A30B-5519-BA48-A8EF-59E78727D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7AD6-1C98-4150-B7B9-9C8331BF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9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46044-0784-394C-B6EA-6CAD9364C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3D0D7-A9CB-AF4F-862E-6172620C4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6C833-AAF9-534C-B34D-CA4ADD96A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BC19F-6401-864A-AC47-606DC7DB4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9003-BD5A-4664-8275-085CEF93BBBA}" type="datetimeFigureOut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0B8B4-BEC4-DF41-9D09-574E0043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5D44D-AF36-0741-B873-6EEBD59D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7AD6-1C98-4150-B7B9-9C8331BF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B7116-F82B-4F42-BBF3-2337E4B95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C41C5-507F-D44F-9E33-BEDBF811D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27DF94-14AB-4E45-AA0F-286E237F2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45967D-D77B-FD41-9EB3-D7A8C37AE9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C8C859-E530-2F46-84E3-4594ECC0A1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F4E588-16C9-8D46-887B-BED07C78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9003-BD5A-4664-8275-085CEF93BBBA}" type="datetimeFigureOut">
              <a:rPr lang="en-US" smtClean="0"/>
              <a:t>8/27/19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1E70C4-1126-AA4B-B35F-F62448B5B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6B1DFB-246A-354D-8161-DCF207D27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7AD6-1C98-4150-B7B9-9C8331BF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1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57A77-8355-CC43-B1FF-F7A9E764D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EC090E-37CD-354E-A989-BDF57CC41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9003-BD5A-4664-8275-085CEF93BBBA}" type="datetimeFigureOut">
              <a:rPr lang="en-US" smtClean="0"/>
              <a:t>8/27/19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ECE070-B223-9240-A773-12ED7F030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7F31F-EA8A-D241-908B-D933406FC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7AD6-1C98-4150-B7B9-9C8331BF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28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CEC57C-7711-E94F-B3FD-014A9D89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9003-BD5A-4664-8275-085CEF93BBBA}" type="datetimeFigureOut">
              <a:rPr lang="en-US" smtClean="0"/>
              <a:t>8/27/19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9AF350-FEB4-574F-8C4E-DE3A9D3EB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00017-875B-1648-8839-09F8FB762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7AD6-1C98-4150-B7B9-9C8331BF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57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A19B4-1AE7-F24D-982C-F6F6E4B08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7E2A0-D89C-D949-9AA9-0D3333043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7FDE1-4A9E-444C-80D6-A213FAE40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1E7FF-02FA-0345-AA33-8F653F4E6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9003-BD5A-4664-8275-085CEF93BBBA}" type="datetimeFigureOut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FB57E-FCE5-9749-A782-7234FC5CA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35B95-9D25-744C-9C7C-9AFF39FB3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7AD6-1C98-4150-B7B9-9C8331BF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4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60C05-1917-6447-995B-50C9AE1DA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AFE1BC-1302-944D-94C8-347D8E33EA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7C065-0EB8-6F4B-865C-8651C20DD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9E4512-652F-F548-8D2A-92EB2F1B0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9003-BD5A-4664-8275-085CEF93BBBA}" type="datetimeFigureOut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F4D6E-B2A8-C143-8265-9702733E4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E1FF1-29CD-B142-AC4F-0FD1015A5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7AD6-1C98-4150-B7B9-9C8331BF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2E1BC3-ECB3-8F4D-8989-F0042CB38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A023A-A7CD-CB44-AC0D-391E05D9D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E4713-30A7-3F43-ADA6-E1A235F77B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39003-BD5A-4664-8275-085CEF93BBBA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5A694-0617-CB48-88DB-CCF0B2524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4E80E-130B-3D46-BCB8-1FC369293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F7AD6-1C98-4150-B7B9-9C8331BF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6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l-diagrams.org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bm.com/developerworks/rational/library/3101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rbis.library.yale.edu/vwebv/holdingsInfo?searchId=2083&amp;recCount=50&amp;recPointer=0&amp;bibId=716656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UML: Unified Modeling Language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3165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Project and Resource Management System</a:t>
            </a:r>
          </a:p>
        </p:txBody>
      </p:sp>
      <p:sp>
        <p:nvSpPr>
          <p:cNvPr id="3481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ea typeface="ＭＳ Ｐゴシック" panose="020B0600070205080204" pitchFamily="34" charset="-128"/>
            </a:endParaRP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A resource manager manages resources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A project manager manages projects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A system administrator is responsible for administrative functions of the system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A backup system houses backup data for the system </a:t>
            </a:r>
          </a:p>
        </p:txBody>
      </p:sp>
    </p:spTree>
    <p:extLst>
      <p:ext uri="{BB962C8B-B14F-4D97-AF65-F5344CB8AC3E}">
        <p14:creationId xmlns:p14="http://schemas.microsoft.com/office/powerpoint/2010/main" val="2031377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6" descr="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8153400" cy="62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690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Manage Project Use Case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A project manager can add, remove, and update a project</a:t>
            </a:r>
          </a:p>
          <a:p>
            <a:r>
              <a:rPr lang="en-US">
                <a:ea typeface="ＭＳ Ｐゴシック" panose="020B0600070205080204" pitchFamily="34" charset="-128"/>
              </a:rPr>
              <a:t>Remove and update project requires to find project</a:t>
            </a:r>
          </a:p>
          <a:p>
            <a:r>
              <a:rPr lang="en-US">
                <a:ea typeface="ＭＳ Ｐゴシック" panose="020B0600070205080204" pitchFamily="34" charset="-128"/>
              </a:rPr>
              <a:t>A project update may involve </a:t>
            </a:r>
          </a:p>
          <a:p>
            <a:pPr lvl="1"/>
            <a:r>
              <a:rPr lang="en-US">
                <a:ea typeface="ＭＳ Ｐゴシック" panose="020B0600070205080204" pitchFamily="34" charset="-128"/>
              </a:rPr>
              <a:t>Add, remove, or update activity</a:t>
            </a:r>
          </a:p>
          <a:p>
            <a:pPr lvl="1"/>
            <a:r>
              <a:rPr lang="en-US">
                <a:ea typeface="ＭＳ Ｐゴシック" panose="020B0600070205080204" pitchFamily="34" charset="-128"/>
              </a:rPr>
              <a:t>Add, remove, or update task</a:t>
            </a:r>
          </a:p>
          <a:p>
            <a:pPr lvl="1"/>
            <a:r>
              <a:rPr lang="en-US">
                <a:ea typeface="ＭＳ Ｐゴシック" panose="020B0600070205080204" pitchFamily="34" charset="-128"/>
              </a:rPr>
              <a:t>Assign resource to a task or unassign resource from a task </a:t>
            </a:r>
          </a:p>
        </p:txBody>
      </p:sp>
    </p:spTree>
    <p:extLst>
      <p:ext uri="{BB962C8B-B14F-4D97-AF65-F5344CB8AC3E}">
        <p14:creationId xmlns:p14="http://schemas.microsoft.com/office/powerpoint/2010/main" val="1281739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1028" descr="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6076"/>
            <a:ext cx="64008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55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Class Diagrams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>
                <a:ea typeface="ＭＳ Ｐゴシック" panose="020B0600070205080204" pitchFamily="34" charset="-128"/>
              </a:rPr>
              <a:t>Describe classes</a:t>
            </a:r>
          </a:p>
          <a:p>
            <a:pPr lvl="1"/>
            <a:r>
              <a:rPr lang="en-US" sz="2000">
                <a:ea typeface="ＭＳ Ｐゴシック" panose="020B0600070205080204" pitchFamily="34" charset="-128"/>
              </a:rPr>
              <a:t>In the OO sense</a:t>
            </a:r>
          </a:p>
          <a:p>
            <a:r>
              <a:rPr lang="en-US" sz="2400">
                <a:ea typeface="ＭＳ Ｐゴシック" panose="020B0600070205080204" pitchFamily="34" charset="-128"/>
              </a:rPr>
              <a:t>Class diagrams are static -- they display what interacts but not what happens when they do interact</a:t>
            </a:r>
          </a:p>
          <a:p>
            <a:r>
              <a:rPr lang="en-US" sz="2400">
                <a:ea typeface="ＭＳ Ｐゴシック" panose="020B0600070205080204" pitchFamily="34" charset="-128"/>
              </a:rPr>
              <a:t>Each box is a class</a:t>
            </a:r>
          </a:p>
          <a:p>
            <a:pPr lvl="1"/>
            <a:r>
              <a:rPr lang="en-US" sz="2000">
                <a:ea typeface="ＭＳ Ｐゴシック" panose="020B0600070205080204" pitchFamily="34" charset="-128"/>
              </a:rPr>
              <a:t>List fields</a:t>
            </a:r>
          </a:p>
          <a:p>
            <a:pPr lvl="1"/>
            <a:r>
              <a:rPr lang="en-US" sz="2000">
                <a:ea typeface="ＭＳ Ｐゴシック" panose="020B0600070205080204" pitchFamily="34" charset="-128"/>
              </a:rPr>
              <a:t>List methods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62800" y="1447800"/>
            <a:ext cx="2590800" cy="4622800"/>
            <a:chOff x="3552" y="912"/>
            <a:chExt cx="1632" cy="2912"/>
          </a:xfrm>
        </p:grpSpPr>
        <p:sp>
          <p:nvSpPr>
            <p:cNvPr id="45063" name="Text Box 5"/>
            <p:cNvSpPr txBox="1">
              <a:spLocks noChangeArrowheads="1"/>
            </p:cNvSpPr>
            <p:nvPr/>
          </p:nvSpPr>
          <p:spPr bwMode="auto">
            <a:xfrm>
              <a:off x="3552" y="912"/>
              <a:ext cx="1632" cy="291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Comic Sans MS" panose="030F0702030302020204" pitchFamily="66" charset="0"/>
                </a:rPr>
                <a:t>Train</a:t>
              </a:r>
            </a:p>
            <a:p>
              <a:pPr>
                <a:spcBef>
                  <a:spcPct val="50000"/>
                </a:spcBef>
              </a:pPr>
              <a:r>
                <a:rPr lang="en-US" sz="1800">
                  <a:latin typeface="Comic Sans MS" panose="030F0702030302020204" pitchFamily="66" charset="0"/>
                </a:rPr>
                <a:t>lastStop</a:t>
              </a:r>
            </a:p>
            <a:p>
              <a:pPr>
                <a:spcBef>
                  <a:spcPct val="50000"/>
                </a:spcBef>
              </a:pPr>
              <a:r>
                <a:rPr lang="en-US" sz="1800">
                  <a:latin typeface="Comic Sans MS" panose="030F0702030302020204" pitchFamily="66" charset="0"/>
                </a:rPr>
                <a:t>nextStop</a:t>
              </a:r>
            </a:p>
            <a:p>
              <a:pPr>
                <a:spcBef>
                  <a:spcPct val="50000"/>
                </a:spcBef>
              </a:pPr>
              <a:r>
                <a:rPr lang="en-US" sz="1800">
                  <a:latin typeface="Comic Sans MS" panose="030F0702030302020204" pitchFamily="66" charset="0"/>
                </a:rPr>
                <a:t>velocity</a:t>
              </a:r>
            </a:p>
            <a:p>
              <a:pPr>
                <a:spcBef>
                  <a:spcPct val="50000"/>
                </a:spcBef>
              </a:pPr>
              <a:r>
                <a:rPr lang="en-US" sz="1800">
                  <a:latin typeface="Comic Sans MS" panose="030F0702030302020204" pitchFamily="66" charset="0"/>
                </a:rPr>
                <a:t>doorsOpen?</a:t>
              </a:r>
            </a:p>
            <a:p>
              <a:pPr>
                <a:spcBef>
                  <a:spcPct val="50000"/>
                </a:spcBef>
              </a:pPr>
              <a:endParaRPr lang="en-US" sz="1800">
                <a:latin typeface="Comic Sans MS" panose="030F0702030302020204" pitchFamily="66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1800">
                  <a:latin typeface="Comic Sans MS" panose="030F0702030302020204" pitchFamily="66" charset="0"/>
                </a:rPr>
                <a:t>addStop(stop);</a:t>
              </a:r>
            </a:p>
            <a:p>
              <a:pPr>
                <a:spcBef>
                  <a:spcPct val="50000"/>
                </a:spcBef>
              </a:pPr>
              <a:r>
                <a:rPr lang="en-US" sz="1800">
                  <a:latin typeface="Comic Sans MS" panose="030F0702030302020204" pitchFamily="66" charset="0"/>
                </a:rPr>
                <a:t>startTrain(velocity);</a:t>
              </a:r>
            </a:p>
            <a:p>
              <a:pPr>
                <a:spcBef>
                  <a:spcPct val="50000"/>
                </a:spcBef>
              </a:pPr>
              <a:r>
                <a:rPr lang="en-US" sz="1800">
                  <a:latin typeface="Comic Sans MS" panose="030F0702030302020204" pitchFamily="66" charset="0"/>
                </a:rPr>
                <a:t>stopTrain();</a:t>
              </a:r>
            </a:p>
            <a:p>
              <a:pPr>
                <a:spcBef>
                  <a:spcPct val="50000"/>
                </a:spcBef>
              </a:pPr>
              <a:r>
                <a:rPr lang="en-US" sz="1800">
                  <a:latin typeface="Comic Sans MS" panose="030F0702030302020204" pitchFamily="66" charset="0"/>
                </a:rPr>
                <a:t>openDoors();</a:t>
              </a:r>
            </a:p>
            <a:p>
              <a:pPr>
                <a:spcBef>
                  <a:spcPct val="50000"/>
                </a:spcBef>
              </a:pPr>
              <a:r>
                <a:rPr lang="en-US" sz="1800">
                  <a:latin typeface="Comic Sans MS" panose="030F0702030302020204" pitchFamily="66" charset="0"/>
                </a:rPr>
                <a:t>closeDoors();</a:t>
              </a:r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45064" name="Line 6"/>
            <p:cNvSpPr>
              <a:spLocks noChangeShapeType="1"/>
            </p:cNvSpPr>
            <p:nvPr/>
          </p:nvSpPr>
          <p:spPr bwMode="auto">
            <a:xfrm>
              <a:off x="3552" y="1200"/>
              <a:ext cx="16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065" name="Line 7"/>
            <p:cNvSpPr>
              <a:spLocks noChangeShapeType="1"/>
            </p:cNvSpPr>
            <p:nvPr/>
          </p:nvSpPr>
          <p:spPr bwMode="auto">
            <a:xfrm>
              <a:off x="3552" y="2352"/>
              <a:ext cx="16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089195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Class Diagrams: Relationships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>
                <a:ea typeface="ＭＳ Ｐゴシック" panose="020B0600070205080204" pitchFamily="34" charset="-128"/>
              </a:rPr>
              <a:t>Many different kinds of edges to show different relationships between classes</a:t>
            </a:r>
          </a:p>
          <a:p>
            <a:endParaRPr lang="en-US" sz="2400" dirty="0">
              <a:ea typeface="ＭＳ Ｐゴシック" panose="020B0600070205080204" pitchFamily="34" charset="-128"/>
            </a:endParaRPr>
          </a:p>
          <a:p>
            <a:r>
              <a:rPr lang="en-US" sz="2400" dirty="0">
                <a:ea typeface="ＭＳ Ｐゴシック" panose="020B0600070205080204" pitchFamily="34" charset="-128"/>
              </a:rPr>
              <a:t>Mention just a couple</a:t>
            </a:r>
          </a:p>
        </p:txBody>
      </p:sp>
    </p:spTree>
    <p:extLst>
      <p:ext uri="{BB962C8B-B14F-4D97-AF65-F5344CB8AC3E}">
        <p14:creationId xmlns:p14="http://schemas.microsoft.com/office/powerpoint/2010/main" val="53184152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Association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>
                <a:ea typeface="ＭＳ Ｐゴシック" panose="020B0600070205080204" pitchFamily="34" charset="-128"/>
              </a:rPr>
              <a:t>Association between two classes</a:t>
            </a:r>
          </a:p>
          <a:p>
            <a:pPr lvl="1"/>
            <a:r>
              <a:rPr lang="en-US" sz="2000">
                <a:ea typeface="ＭＳ Ｐゴシック" panose="020B0600070205080204" pitchFamily="34" charset="-128"/>
              </a:rPr>
              <a:t> if an instance of one class must know about the other in order to perform its work.</a:t>
            </a:r>
          </a:p>
          <a:p>
            <a:r>
              <a:rPr lang="en-US" sz="2400">
                <a:ea typeface="ＭＳ Ｐゴシック" panose="020B0600070205080204" pitchFamily="34" charset="-128"/>
              </a:rPr>
              <a:t>Label endpoints of edge with cardinalities</a:t>
            </a:r>
          </a:p>
          <a:p>
            <a:pPr lvl="1"/>
            <a:r>
              <a:rPr lang="en-US" sz="2000">
                <a:ea typeface="ＭＳ Ｐゴシック" panose="020B0600070205080204" pitchFamily="34" charset="-128"/>
              </a:rPr>
              <a:t>Use * for arbitrary </a:t>
            </a:r>
          </a:p>
          <a:p>
            <a:r>
              <a:rPr lang="en-US" sz="2400">
                <a:ea typeface="ＭＳ Ｐゴシック" panose="020B0600070205080204" pitchFamily="34" charset="-128"/>
              </a:rPr>
              <a:t>Can be directional (use arrows in that case)</a:t>
            </a: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6705600" y="4419601"/>
            <a:ext cx="2362200" cy="4619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Order</a:t>
            </a:r>
          </a:p>
        </p:txBody>
      </p:sp>
      <p:cxnSp>
        <p:nvCxnSpPr>
          <p:cNvPr id="49159" name="AutoShape 10"/>
          <p:cNvCxnSpPr>
            <a:cxnSpLocks noChangeShapeType="1"/>
            <a:stCxn id="49160" idx="2"/>
            <a:endCxn id="49158" idx="0"/>
          </p:cNvCxnSpPr>
          <p:nvPr/>
        </p:nvCxnSpPr>
        <p:spPr bwMode="auto">
          <a:xfrm rot="5400000">
            <a:off x="6861176" y="3392488"/>
            <a:ext cx="2052637" cy="158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60" name="Text Box 11"/>
          <p:cNvSpPr txBox="1">
            <a:spLocks noChangeArrowheads="1"/>
          </p:cNvSpPr>
          <p:nvPr/>
        </p:nvSpPr>
        <p:spPr bwMode="auto">
          <a:xfrm>
            <a:off x="6858000" y="1905001"/>
            <a:ext cx="2057400" cy="4619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Customer</a:t>
            </a:r>
          </a:p>
        </p:txBody>
      </p:sp>
      <p:sp>
        <p:nvSpPr>
          <p:cNvPr id="49161" name="Text Box 12"/>
          <p:cNvSpPr txBox="1">
            <a:spLocks noChangeArrowheads="1"/>
          </p:cNvSpPr>
          <p:nvPr/>
        </p:nvSpPr>
        <p:spPr bwMode="auto">
          <a:xfrm>
            <a:off x="7467600" y="3962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*</a:t>
            </a:r>
          </a:p>
        </p:txBody>
      </p:sp>
      <p:sp>
        <p:nvSpPr>
          <p:cNvPr id="49162" name="Text Box 13"/>
          <p:cNvSpPr txBox="1">
            <a:spLocks noChangeArrowheads="1"/>
          </p:cNvSpPr>
          <p:nvPr/>
        </p:nvSpPr>
        <p:spPr bwMode="auto">
          <a:xfrm>
            <a:off x="7467600" y="2286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6921683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Aggregation			Composition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>
                <a:ea typeface="ＭＳ Ｐゴシック" panose="020B0600070205080204" pitchFamily="34" charset="-128"/>
              </a:rPr>
              <a:t>An association in which one class belongs to a collection</a:t>
            </a:r>
          </a:p>
          <a:p>
            <a:pPr lvl="1"/>
            <a:r>
              <a:rPr lang="en-US" sz="2000">
                <a:ea typeface="ＭＳ Ｐゴシック" panose="020B0600070205080204" pitchFamily="34" charset="-128"/>
              </a:rPr>
              <a:t>Shared: An object can exist in more than one collections</a:t>
            </a:r>
          </a:p>
          <a:p>
            <a:pPr lvl="1"/>
            <a:r>
              <a:rPr lang="en-US" sz="2000">
                <a:ea typeface="ＭＳ Ｐゴシック" panose="020B0600070205080204" pitchFamily="34" charset="-128"/>
              </a:rPr>
              <a:t>No ownership implied</a:t>
            </a:r>
          </a:p>
          <a:p>
            <a:r>
              <a:rPr lang="en-US" sz="2400">
                <a:ea typeface="ＭＳ Ｐゴシック" panose="020B0600070205080204" pitchFamily="34" charset="-128"/>
              </a:rPr>
              <a:t>Denoted by </a:t>
            </a:r>
            <a:r>
              <a:rPr lang="en-US" sz="2400" u="sng">
                <a:ea typeface="ＭＳ Ｐゴシック" panose="020B0600070205080204" pitchFamily="34" charset="-128"/>
              </a:rPr>
              <a:t>hollow</a:t>
            </a:r>
            <a:r>
              <a:rPr lang="en-US" sz="2400">
                <a:ea typeface="ＭＳ Ｐゴシック" panose="020B0600070205080204" pitchFamily="34" charset="-128"/>
              </a:rPr>
              <a:t> diamond on the “contains” side</a:t>
            </a:r>
          </a:p>
          <a:p>
            <a:endParaRPr lang="en-US" sz="2400">
              <a:ea typeface="ＭＳ Ｐゴシック" panose="020B0600070205080204" pitchFamily="34" charset="-128"/>
            </a:endParaRPr>
          </a:p>
        </p:txBody>
      </p:sp>
      <p:sp>
        <p:nvSpPr>
          <p:cNvPr id="51204" name="Content Placeholder 2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>
                <a:ea typeface="ＭＳ Ｐゴシック" panose="020B0600070205080204" pitchFamily="34" charset="-128"/>
              </a:rPr>
              <a:t>An association in which one class belongs to a collection</a:t>
            </a:r>
          </a:p>
          <a:p>
            <a:pPr lvl="1"/>
            <a:r>
              <a:rPr lang="en-US" sz="2000">
                <a:ea typeface="ＭＳ Ｐゴシック" panose="020B0600070205080204" pitchFamily="34" charset="-128"/>
              </a:rPr>
              <a:t>No Sharing: An object cannot exist in more than one collections</a:t>
            </a:r>
          </a:p>
          <a:p>
            <a:pPr lvl="1"/>
            <a:r>
              <a:rPr lang="en-US" sz="2000">
                <a:ea typeface="ＭＳ Ｐゴシック" panose="020B0600070205080204" pitchFamily="34" charset="-128"/>
              </a:rPr>
              <a:t>Strong “has a” relationship</a:t>
            </a:r>
          </a:p>
          <a:p>
            <a:pPr lvl="1"/>
            <a:r>
              <a:rPr lang="en-US" sz="2000">
                <a:ea typeface="ＭＳ Ｐゴシック" panose="020B0600070205080204" pitchFamily="34" charset="-128"/>
              </a:rPr>
              <a:t>Ownership</a:t>
            </a:r>
          </a:p>
          <a:p>
            <a:r>
              <a:rPr lang="en-US" sz="2400">
                <a:ea typeface="ＭＳ Ｐゴシック" panose="020B0600070205080204" pitchFamily="34" charset="-128"/>
              </a:rPr>
              <a:t>Denoted by </a:t>
            </a:r>
            <a:r>
              <a:rPr lang="en-US" sz="2400" u="sng">
                <a:ea typeface="ＭＳ Ｐゴシック" panose="020B0600070205080204" pitchFamily="34" charset="-128"/>
              </a:rPr>
              <a:t>filled</a:t>
            </a:r>
            <a:r>
              <a:rPr lang="en-US" sz="2400">
                <a:ea typeface="ＭＳ Ｐゴシック" panose="020B0600070205080204" pitchFamily="34" charset="-128"/>
              </a:rPr>
              <a:t> diamond on the “contains” side</a:t>
            </a:r>
          </a:p>
          <a:p>
            <a:pPr>
              <a:buFontTx/>
              <a:buNone/>
            </a:pPr>
            <a:endParaRPr lang="en-US" sz="24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7269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6705600" y="4419601"/>
            <a:ext cx="2362200" cy="4619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Consultant</a:t>
            </a:r>
          </a:p>
        </p:txBody>
      </p:sp>
      <p:cxnSp>
        <p:nvCxnSpPr>
          <p:cNvPr id="53253" name="AutoShape 10"/>
          <p:cNvCxnSpPr>
            <a:cxnSpLocks noChangeShapeType="1"/>
            <a:stCxn id="53254" idx="2"/>
            <a:endCxn id="53252" idx="0"/>
          </p:cNvCxnSpPr>
          <p:nvPr/>
        </p:nvCxnSpPr>
        <p:spPr bwMode="auto">
          <a:xfrm rot="5400000">
            <a:off x="6879432" y="3374232"/>
            <a:ext cx="2052637" cy="381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4" name="Text Box 11"/>
          <p:cNvSpPr txBox="1">
            <a:spLocks noChangeArrowheads="1"/>
          </p:cNvSpPr>
          <p:nvPr/>
        </p:nvSpPr>
        <p:spPr bwMode="auto">
          <a:xfrm>
            <a:off x="7162800" y="1905001"/>
            <a:ext cx="1524000" cy="4619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Project</a:t>
            </a:r>
          </a:p>
        </p:txBody>
      </p:sp>
      <p:sp>
        <p:nvSpPr>
          <p:cNvPr id="53255" name="Text Box 12"/>
          <p:cNvSpPr txBox="1">
            <a:spLocks noChangeArrowheads="1"/>
          </p:cNvSpPr>
          <p:nvPr/>
        </p:nvSpPr>
        <p:spPr bwMode="auto">
          <a:xfrm>
            <a:off x="7086600" y="3962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1..*</a:t>
            </a:r>
          </a:p>
        </p:txBody>
      </p:sp>
      <p:sp>
        <p:nvSpPr>
          <p:cNvPr id="53256" name="Text Box 13"/>
          <p:cNvSpPr txBox="1">
            <a:spLocks noChangeArrowheads="1"/>
          </p:cNvSpPr>
          <p:nvPr/>
        </p:nvSpPr>
        <p:spPr bwMode="auto">
          <a:xfrm>
            <a:off x="7467600" y="2286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53257" name="Text Box 5"/>
          <p:cNvSpPr txBox="1">
            <a:spLocks noChangeArrowheads="1"/>
          </p:cNvSpPr>
          <p:nvPr/>
        </p:nvSpPr>
        <p:spPr bwMode="auto">
          <a:xfrm>
            <a:off x="2362200" y="4419601"/>
            <a:ext cx="2362200" cy="4619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Wheels</a:t>
            </a:r>
          </a:p>
        </p:txBody>
      </p:sp>
      <p:cxnSp>
        <p:nvCxnSpPr>
          <p:cNvPr id="53258" name="AutoShape 10"/>
          <p:cNvCxnSpPr>
            <a:cxnSpLocks noChangeShapeType="1"/>
            <a:stCxn id="53259" idx="2"/>
            <a:endCxn id="53257" idx="0"/>
          </p:cNvCxnSpPr>
          <p:nvPr/>
        </p:nvCxnSpPr>
        <p:spPr bwMode="auto">
          <a:xfrm rot="5400000">
            <a:off x="2536032" y="3374232"/>
            <a:ext cx="2052637" cy="381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2819400" y="1905001"/>
            <a:ext cx="1524000" cy="4619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Car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2743200" y="3962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3124200" y="2286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53262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159252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Composition			Aggregation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6705600" y="4419601"/>
            <a:ext cx="2362200" cy="4619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Consultant</a:t>
            </a:r>
          </a:p>
        </p:txBody>
      </p:sp>
      <p:cxnSp>
        <p:nvCxnSpPr>
          <p:cNvPr id="55302" name="AutoShape 10"/>
          <p:cNvCxnSpPr>
            <a:cxnSpLocks noChangeShapeType="1"/>
            <a:stCxn id="55306" idx="2"/>
            <a:endCxn id="55301" idx="0"/>
          </p:cNvCxnSpPr>
          <p:nvPr/>
        </p:nvCxnSpPr>
        <p:spPr bwMode="auto">
          <a:xfrm rot="5400000">
            <a:off x="7010401" y="3543301"/>
            <a:ext cx="1752600" cy="3175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3" name="Text Box 11"/>
          <p:cNvSpPr txBox="1">
            <a:spLocks noChangeArrowheads="1"/>
          </p:cNvSpPr>
          <p:nvPr/>
        </p:nvSpPr>
        <p:spPr bwMode="auto">
          <a:xfrm>
            <a:off x="7162800" y="1905001"/>
            <a:ext cx="1524000" cy="4619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Project</a:t>
            </a:r>
          </a:p>
        </p:txBody>
      </p:sp>
      <p:sp>
        <p:nvSpPr>
          <p:cNvPr id="55304" name="Text Box 12"/>
          <p:cNvSpPr txBox="1">
            <a:spLocks noChangeArrowheads="1"/>
          </p:cNvSpPr>
          <p:nvPr/>
        </p:nvSpPr>
        <p:spPr bwMode="auto">
          <a:xfrm>
            <a:off x="7086600" y="3962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1..*</a:t>
            </a:r>
          </a:p>
        </p:txBody>
      </p:sp>
      <p:sp>
        <p:nvSpPr>
          <p:cNvPr id="55305" name="Text Box 13"/>
          <p:cNvSpPr txBox="1">
            <a:spLocks noChangeArrowheads="1"/>
          </p:cNvSpPr>
          <p:nvPr/>
        </p:nvSpPr>
        <p:spPr bwMode="auto">
          <a:xfrm>
            <a:off x="7467600" y="2286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55306" name="AutoShape 15"/>
          <p:cNvSpPr>
            <a:spLocks noChangeArrowheads="1"/>
          </p:cNvSpPr>
          <p:nvPr/>
        </p:nvSpPr>
        <p:spPr bwMode="auto">
          <a:xfrm>
            <a:off x="7772400" y="2438400"/>
            <a:ext cx="228600" cy="228600"/>
          </a:xfrm>
          <a:prstGeom prst="diamond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55307" name="Text Box 5"/>
          <p:cNvSpPr txBox="1">
            <a:spLocks noChangeArrowheads="1"/>
          </p:cNvSpPr>
          <p:nvPr/>
        </p:nvSpPr>
        <p:spPr bwMode="auto">
          <a:xfrm>
            <a:off x="2362200" y="4419601"/>
            <a:ext cx="2362200" cy="4619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Wheels</a:t>
            </a:r>
          </a:p>
        </p:txBody>
      </p:sp>
      <p:cxnSp>
        <p:nvCxnSpPr>
          <p:cNvPr id="55308" name="AutoShape 10"/>
          <p:cNvCxnSpPr>
            <a:cxnSpLocks noChangeShapeType="1"/>
            <a:stCxn id="55312" idx="2"/>
            <a:endCxn id="55307" idx="0"/>
          </p:cNvCxnSpPr>
          <p:nvPr/>
        </p:nvCxnSpPr>
        <p:spPr bwMode="auto">
          <a:xfrm rot="5400000">
            <a:off x="2667001" y="3543301"/>
            <a:ext cx="1752600" cy="3175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9" name="Text Box 11"/>
          <p:cNvSpPr txBox="1">
            <a:spLocks noChangeArrowheads="1"/>
          </p:cNvSpPr>
          <p:nvPr/>
        </p:nvSpPr>
        <p:spPr bwMode="auto">
          <a:xfrm>
            <a:off x="2819400" y="1905001"/>
            <a:ext cx="1524000" cy="4619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Car</a:t>
            </a:r>
          </a:p>
        </p:txBody>
      </p:sp>
      <p:sp>
        <p:nvSpPr>
          <p:cNvPr id="55310" name="Text Box 12"/>
          <p:cNvSpPr txBox="1">
            <a:spLocks noChangeArrowheads="1"/>
          </p:cNvSpPr>
          <p:nvPr/>
        </p:nvSpPr>
        <p:spPr bwMode="auto">
          <a:xfrm>
            <a:off x="2743200" y="3962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5311" name="Text Box 13"/>
          <p:cNvSpPr txBox="1">
            <a:spLocks noChangeArrowheads="1"/>
          </p:cNvSpPr>
          <p:nvPr/>
        </p:nvSpPr>
        <p:spPr bwMode="auto">
          <a:xfrm>
            <a:off x="3124200" y="2286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55312" name="AutoShape 15"/>
          <p:cNvSpPr>
            <a:spLocks noChangeArrowheads="1"/>
          </p:cNvSpPr>
          <p:nvPr/>
        </p:nvSpPr>
        <p:spPr bwMode="auto">
          <a:xfrm>
            <a:off x="3429000" y="2438400"/>
            <a:ext cx="228600" cy="228600"/>
          </a:xfrm>
          <a:prstGeom prst="diamond">
            <a:avLst/>
          </a:prstGeom>
          <a:solidFill>
            <a:schemeClr val="tx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1643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Modeling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panose="020B0600070205080204" pitchFamily="34" charset="-128"/>
              </a:rPr>
              <a:t>Describing a system at a high level of abstraction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anose="020B0600070205080204" pitchFamily="34" charset="-128"/>
              </a:rPr>
              <a:t>A model of the system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anose="020B0600070205080204" pitchFamily="34" charset="-128"/>
              </a:rPr>
              <a:t>Used for requirements and specification</a:t>
            </a:r>
          </a:p>
          <a:p>
            <a:pPr lvl="1">
              <a:lnSpc>
                <a:spcPct val="90000"/>
              </a:lnSpc>
            </a:pPr>
            <a:endParaRPr 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anose="020B0600070205080204" pitchFamily="34" charset="-128"/>
              </a:rPr>
              <a:t>Many notations over time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anose="020B0600070205080204" pitchFamily="34" charset="-128"/>
              </a:rPr>
              <a:t>State machines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anose="020B0600070205080204" pitchFamily="34" charset="-128"/>
              </a:rPr>
              <a:t>Entity-relationship diagrams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anose="020B0600070205080204" pitchFamily="34" charset="-128"/>
              </a:rPr>
              <a:t>Dataflow diagrams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2984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5"/>
          <p:cNvSpPr txBox="1">
            <a:spLocks noChangeArrowheads="1"/>
          </p:cNvSpPr>
          <p:nvPr/>
        </p:nvSpPr>
        <p:spPr bwMode="auto">
          <a:xfrm>
            <a:off x="6705600" y="4419601"/>
            <a:ext cx="2362200" cy="4619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classroom</a:t>
            </a:r>
          </a:p>
        </p:txBody>
      </p:sp>
      <p:cxnSp>
        <p:nvCxnSpPr>
          <p:cNvPr id="57349" name="AutoShape 10"/>
          <p:cNvCxnSpPr>
            <a:cxnSpLocks noChangeShapeType="1"/>
            <a:stCxn id="57350" idx="2"/>
            <a:endCxn id="57348" idx="0"/>
          </p:cNvCxnSpPr>
          <p:nvPr/>
        </p:nvCxnSpPr>
        <p:spPr bwMode="auto">
          <a:xfrm rot="5400000">
            <a:off x="6879432" y="3374232"/>
            <a:ext cx="2052637" cy="381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50" name="Text Box 11"/>
          <p:cNvSpPr txBox="1">
            <a:spLocks noChangeArrowheads="1"/>
          </p:cNvSpPr>
          <p:nvPr/>
        </p:nvSpPr>
        <p:spPr bwMode="auto">
          <a:xfrm>
            <a:off x="7162800" y="1905001"/>
            <a:ext cx="1524000" cy="4619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omic Sans MS" panose="030F0702030302020204" pitchFamily="66" charset="0"/>
              </a:rPr>
              <a:t>AKW</a:t>
            </a:r>
          </a:p>
        </p:txBody>
      </p:sp>
      <p:sp>
        <p:nvSpPr>
          <p:cNvPr id="57351" name="Text Box 12"/>
          <p:cNvSpPr txBox="1">
            <a:spLocks noChangeArrowheads="1"/>
          </p:cNvSpPr>
          <p:nvPr/>
        </p:nvSpPr>
        <p:spPr bwMode="auto">
          <a:xfrm>
            <a:off x="7086600" y="3962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1..*</a:t>
            </a:r>
          </a:p>
        </p:txBody>
      </p:sp>
      <p:sp>
        <p:nvSpPr>
          <p:cNvPr id="57352" name="Text Box 13"/>
          <p:cNvSpPr txBox="1">
            <a:spLocks noChangeArrowheads="1"/>
          </p:cNvSpPr>
          <p:nvPr/>
        </p:nvSpPr>
        <p:spPr bwMode="auto">
          <a:xfrm>
            <a:off x="7467600" y="2286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57353" name="Text Box 5"/>
          <p:cNvSpPr txBox="1">
            <a:spLocks noChangeArrowheads="1"/>
          </p:cNvSpPr>
          <p:nvPr/>
        </p:nvSpPr>
        <p:spPr bwMode="auto">
          <a:xfrm>
            <a:off x="2362200" y="4419601"/>
            <a:ext cx="2362200" cy="4619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Student</a:t>
            </a:r>
          </a:p>
        </p:txBody>
      </p:sp>
      <p:cxnSp>
        <p:nvCxnSpPr>
          <p:cNvPr id="57354" name="AutoShape 10"/>
          <p:cNvCxnSpPr>
            <a:cxnSpLocks noChangeShapeType="1"/>
            <a:stCxn id="57355" idx="2"/>
            <a:endCxn id="57353" idx="0"/>
          </p:cNvCxnSpPr>
          <p:nvPr/>
        </p:nvCxnSpPr>
        <p:spPr bwMode="auto">
          <a:xfrm rot="5400000">
            <a:off x="2536032" y="3374232"/>
            <a:ext cx="2052637" cy="381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2819400" y="1905001"/>
            <a:ext cx="1524000" cy="4619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omic Sans MS" panose="030F0702030302020204" pitchFamily="66" charset="0"/>
              </a:rPr>
              <a:t>CPSC439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2743200" y="3962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*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3124200" y="2286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57358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044495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Aggregation			Composition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6705600" y="4419601"/>
            <a:ext cx="2362200" cy="4619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Classroom</a:t>
            </a:r>
          </a:p>
        </p:txBody>
      </p:sp>
      <p:cxnSp>
        <p:nvCxnSpPr>
          <p:cNvPr id="59398" name="AutoShape 10"/>
          <p:cNvCxnSpPr>
            <a:cxnSpLocks noChangeShapeType="1"/>
            <a:stCxn id="59402" idx="2"/>
            <a:endCxn id="59403" idx="0"/>
          </p:cNvCxnSpPr>
          <p:nvPr/>
        </p:nvCxnSpPr>
        <p:spPr bwMode="auto">
          <a:xfrm rot="5400000">
            <a:off x="2628901" y="3505201"/>
            <a:ext cx="1828800" cy="3175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399" name="Text Box 11"/>
          <p:cNvSpPr txBox="1">
            <a:spLocks noChangeArrowheads="1"/>
          </p:cNvSpPr>
          <p:nvPr/>
        </p:nvSpPr>
        <p:spPr bwMode="auto">
          <a:xfrm>
            <a:off x="7162800" y="1905001"/>
            <a:ext cx="1524000" cy="4619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omic Sans MS" panose="030F0702030302020204" pitchFamily="66" charset="0"/>
              </a:rPr>
              <a:t>AKW</a:t>
            </a:r>
          </a:p>
        </p:txBody>
      </p:sp>
      <p:sp>
        <p:nvSpPr>
          <p:cNvPr id="59400" name="Text Box 12"/>
          <p:cNvSpPr txBox="1">
            <a:spLocks noChangeArrowheads="1"/>
          </p:cNvSpPr>
          <p:nvPr/>
        </p:nvSpPr>
        <p:spPr bwMode="auto">
          <a:xfrm>
            <a:off x="7086600" y="3962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1..*</a:t>
            </a:r>
          </a:p>
        </p:txBody>
      </p:sp>
      <p:sp>
        <p:nvSpPr>
          <p:cNvPr id="59401" name="Text Box 13"/>
          <p:cNvSpPr txBox="1">
            <a:spLocks noChangeArrowheads="1"/>
          </p:cNvSpPr>
          <p:nvPr/>
        </p:nvSpPr>
        <p:spPr bwMode="auto">
          <a:xfrm>
            <a:off x="7467600" y="2286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59402" name="AutoShape 15"/>
          <p:cNvSpPr>
            <a:spLocks noChangeArrowheads="1"/>
          </p:cNvSpPr>
          <p:nvPr/>
        </p:nvSpPr>
        <p:spPr bwMode="auto">
          <a:xfrm>
            <a:off x="3429000" y="2362200"/>
            <a:ext cx="228600" cy="228600"/>
          </a:xfrm>
          <a:prstGeom prst="diamond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59403" name="Text Box 5"/>
          <p:cNvSpPr txBox="1">
            <a:spLocks noChangeArrowheads="1"/>
          </p:cNvSpPr>
          <p:nvPr/>
        </p:nvSpPr>
        <p:spPr bwMode="auto">
          <a:xfrm>
            <a:off x="2362200" y="4419601"/>
            <a:ext cx="2362200" cy="4619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omic Sans MS" panose="030F0702030302020204" pitchFamily="66" charset="0"/>
              </a:rPr>
              <a:t>Student</a:t>
            </a:r>
          </a:p>
        </p:txBody>
      </p:sp>
      <p:cxnSp>
        <p:nvCxnSpPr>
          <p:cNvPr id="59404" name="AutoShape 10"/>
          <p:cNvCxnSpPr>
            <a:cxnSpLocks noChangeShapeType="1"/>
            <a:stCxn id="59399" idx="2"/>
            <a:endCxn id="59397" idx="0"/>
          </p:cNvCxnSpPr>
          <p:nvPr/>
        </p:nvCxnSpPr>
        <p:spPr bwMode="auto">
          <a:xfrm rot="5400000">
            <a:off x="6879432" y="3374232"/>
            <a:ext cx="2052637" cy="381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05" name="Text Box 11"/>
          <p:cNvSpPr txBox="1">
            <a:spLocks noChangeArrowheads="1"/>
          </p:cNvSpPr>
          <p:nvPr/>
        </p:nvSpPr>
        <p:spPr bwMode="auto">
          <a:xfrm>
            <a:off x="2819400" y="1905001"/>
            <a:ext cx="1524000" cy="4619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omic Sans MS" panose="030F0702030302020204" pitchFamily="66" charset="0"/>
              </a:rPr>
              <a:t>CS439</a:t>
            </a:r>
          </a:p>
        </p:txBody>
      </p:sp>
      <p:sp>
        <p:nvSpPr>
          <p:cNvPr id="59406" name="Text Box 12"/>
          <p:cNvSpPr txBox="1">
            <a:spLocks noChangeArrowheads="1"/>
          </p:cNvSpPr>
          <p:nvPr/>
        </p:nvSpPr>
        <p:spPr bwMode="auto">
          <a:xfrm>
            <a:off x="2743200" y="3962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*</a:t>
            </a:r>
          </a:p>
        </p:txBody>
      </p:sp>
      <p:sp>
        <p:nvSpPr>
          <p:cNvPr id="59407" name="Text Box 13"/>
          <p:cNvSpPr txBox="1">
            <a:spLocks noChangeArrowheads="1"/>
          </p:cNvSpPr>
          <p:nvPr/>
        </p:nvSpPr>
        <p:spPr bwMode="auto">
          <a:xfrm>
            <a:off x="3124200" y="2286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59408" name="AutoShape 15"/>
          <p:cNvSpPr>
            <a:spLocks noChangeArrowheads="1"/>
          </p:cNvSpPr>
          <p:nvPr/>
        </p:nvSpPr>
        <p:spPr bwMode="auto">
          <a:xfrm>
            <a:off x="7820464" y="2362200"/>
            <a:ext cx="228600" cy="228600"/>
          </a:xfrm>
          <a:prstGeom prst="diamond">
            <a:avLst/>
          </a:prstGeom>
          <a:solidFill>
            <a:schemeClr val="tx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5985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Generalization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>
                <a:ea typeface="ＭＳ Ｐゴシック" panose="020B0600070205080204" pitchFamily="34" charset="-128"/>
              </a:rPr>
              <a:t>Inheritance between classes</a:t>
            </a:r>
          </a:p>
          <a:p>
            <a:endParaRPr lang="en-US" sz="2400">
              <a:ea typeface="ＭＳ Ｐゴシック" panose="020B0600070205080204" pitchFamily="34" charset="-128"/>
            </a:endParaRPr>
          </a:p>
          <a:p>
            <a:r>
              <a:rPr lang="en-US" sz="2400">
                <a:ea typeface="ＭＳ Ｐゴシック" panose="020B0600070205080204" pitchFamily="34" charset="-128"/>
              </a:rPr>
              <a:t>Denoted by open triangle</a:t>
            </a:r>
          </a:p>
        </p:txBody>
      </p:sp>
      <p:sp>
        <p:nvSpPr>
          <p:cNvPr id="61446" name="Text Box 5"/>
          <p:cNvSpPr txBox="1">
            <a:spLocks noChangeArrowheads="1"/>
          </p:cNvSpPr>
          <p:nvPr/>
        </p:nvSpPr>
        <p:spPr bwMode="auto">
          <a:xfrm>
            <a:off x="6705600" y="1981201"/>
            <a:ext cx="1524000" cy="46166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Button</a:t>
            </a:r>
          </a:p>
        </p:txBody>
      </p:sp>
      <p:sp>
        <p:nvSpPr>
          <p:cNvPr id="61447" name="Text Box 6"/>
          <p:cNvSpPr txBox="1">
            <a:spLocks noChangeArrowheads="1"/>
          </p:cNvSpPr>
          <p:nvPr/>
        </p:nvSpPr>
        <p:spPr bwMode="auto">
          <a:xfrm>
            <a:off x="4648200" y="4800601"/>
            <a:ext cx="2362200" cy="46166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RequestButton</a:t>
            </a:r>
          </a:p>
        </p:txBody>
      </p:sp>
      <p:sp>
        <p:nvSpPr>
          <p:cNvPr id="61448" name="Text Box 16"/>
          <p:cNvSpPr txBox="1">
            <a:spLocks noChangeArrowheads="1"/>
          </p:cNvSpPr>
          <p:nvPr/>
        </p:nvSpPr>
        <p:spPr bwMode="auto">
          <a:xfrm>
            <a:off x="7696200" y="4876801"/>
            <a:ext cx="2743200" cy="46166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EmergencyButton</a:t>
            </a:r>
          </a:p>
        </p:txBody>
      </p:sp>
      <p:sp>
        <p:nvSpPr>
          <p:cNvPr id="61449" name="AutoShape 17"/>
          <p:cNvSpPr>
            <a:spLocks noChangeArrowheads="1"/>
          </p:cNvSpPr>
          <p:nvPr/>
        </p:nvSpPr>
        <p:spPr bwMode="auto">
          <a:xfrm>
            <a:off x="7162800" y="2514600"/>
            <a:ext cx="533400" cy="4572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cxnSp>
        <p:nvCxnSpPr>
          <p:cNvPr id="61450" name="AutoShape 18"/>
          <p:cNvCxnSpPr>
            <a:cxnSpLocks noChangeShapeType="1"/>
            <a:stCxn id="61449" idx="3"/>
            <a:endCxn id="61447" idx="0"/>
          </p:cNvCxnSpPr>
          <p:nvPr/>
        </p:nvCxnSpPr>
        <p:spPr bwMode="auto">
          <a:xfrm flipH="1">
            <a:off x="5829300" y="2971800"/>
            <a:ext cx="1600200" cy="18288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1" name="AutoShape 19"/>
          <p:cNvCxnSpPr>
            <a:cxnSpLocks noChangeShapeType="1"/>
            <a:stCxn id="61449" idx="3"/>
            <a:endCxn id="61448" idx="0"/>
          </p:cNvCxnSpPr>
          <p:nvPr/>
        </p:nvCxnSpPr>
        <p:spPr bwMode="auto">
          <a:xfrm>
            <a:off x="7429500" y="2971800"/>
            <a:ext cx="1638300" cy="19050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866317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Generalization</a:t>
            </a:r>
          </a:p>
        </p:txBody>
      </p:sp>
      <p:sp>
        <p:nvSpPr>
          <p:cNvPr id="63491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(Think </a:t>
            </a:r>
            <a:r>
              <a:rPr lang="en-US" dirty="0" err="1">
                <a:ea typeface="ＭＳ Ｐゴシック" panose="020B0600070205080204" pitchFamily="34" charset="-128"/>
              </a:rPr>
              <a:t>subclassing</a:t>
            </a:r>
            <a:r>
              <a:rPr lang="en-US" dirty="0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63494" name="Text Box 5"/>
          <p:cNvSpPr txBox="1">
            <a:spLocks noChangeArrowheads="1"/>
          </p:cNvSpPr>
          <p:nvPr/>
        </p:nvSpPr>
        <p:spPr bwMode="auto">
          <a:xfrm>
            <a:off x="2438400" y="4038601"/>
            <a:ext cx="2667000" cy="4619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Hospital Doctor</a:t>
            </a:r>
          </a:p>
        </p:txBody>
      </p:sp>
      <p:sp>
        <p:nvSpPr>
          <p:cNvPr id="63495" name="Text Box 11"/>
          <p:cNvSpPr txBox="1">
            <a:spLocks noChangeArrowheads="1"/>
          </p:cNvSpPr>
          <p:nvPr/>
        </p:nvSpPr>
        <p:spPr bwMode="auto">
          <a:xfrm>
            <a:off x="5334000" y="2357438"/>
            <a:ext cx="2057400" cy="46196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Doctor</a:t>
            </a:r>
          </a:p>
        </p:txBody>
      </p:sp>
      <p:sp>
        <p:nvSpPr>
          <p:cNvPr id="63496" name="Text Box 5"/>
          <p:cNvSpPr txBox="1">
            <a:spLocks noChangeArrowheads="1"/>
          </p:cNvSpPr>
          <p:nvPr/>
        </p:nvSpPr>
        <p:spPr bwMode="auto">
          <a:xfrm>
            <a:off x="6705600" y="4114801"/>
            <a:ext cx="2362200" cy="8302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General Practitioner</a:t>
            </a:r>
          </a:p>
        </p:txBody>
      </p:sp>
      <p:sp>
        <p:nvSpPr>
          <p:cNvPr id="63497" name="Isosceles Triangle 19"/>
          <p:cNvSpPr>
            <a:spLocks noChangeArrowheads="1"/>
          </p:cNvSpPr>
          <p:nvPr/>
        </p:nvSpPr>
        <p:spPr bwMode="auto">
          <a:xfrm>
            <a:off x="5942014" y="2951163"/>
            <a:ext cx="822325" cy="823912"/>
          </a:xfrm>
          <a:prstGeom prst="triangle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Isosceles Triangle 21"/>
          <p:cNvSpPr>
            <a:spLocks noChangeArrowheads="1"/>
          </p:cNvSpPr>
          <p:nvPr/>
        </p:nvSpPr>
        <p:spPr bwMode="auto">
          <a:xfrm>
            <a:off x="5867400" y="2819400"/>
            <a:ext cx="450850" cy="3810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25400">
            <a:solidFill>
              <a:srgbClr val="6633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3" name="Isosceles Triangle 22"/>
          <p:cNvSpPr>
            <a:spLocks noChangeArrowheads="1"/>
          </p:cNvSpPr>
          <p:nvPr/>
        </p:nvSpPr>
        <p:spPr bwMode="auto">
          <a:xfrm>
            <a:off x="3581400" y="4495800"/>
            <a:ext cx="450850" cy="3810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25400">
            <a:solidFill>
              <a:srgbClr val="6633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cxnSp>
        <p:nvCxnSpPr>
          <p:cNvPr id="63500" name="Elbow Connector 24"/>
          <p:cNvCxnSpPr>
            <a:cxnSpLocks noChangeShapeType="1"/>
            <a:stCxn id="63494" idx="0"/>
          </p:cNvCxnSpPr>
          <p:nvPr/>
        </p:nvCxnSpPr>
        <p:spPr bwMode="auto">
          <a:xfrm rot="16200000" flipH="1">
            <a:off x="5848350" y="1962150"/>
            <a:ext cx="76200" cy="4229100"/>
          </a:xfrm>
          <a:prstGeom prst="bentConnector4">
            <a:avLst>
              <a:gd name="adj1" fmla="val -300000"/>
              <a:gd name="adj2" fmla="val 100023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1" name="Straight Connector 28"/>
          <p:cNvCxnSpPr>
            <a:cxnSpLocks noChangeShapeType="1"/>
            <a:endCxn id="22" idx="3"/>
          </p:cNvCxnSpPr>
          <p:nvPr/>
        </p:nvCxnSpPr>
        <p:spPr bwMode="auto">
          <a:xfrm rot="16200000" flipV="1">
            <a:off x="5789613" y="3503613"/>
            <a:ext cx="6096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02" name="Text Box 5"/>
          <p:cNvSpPr txBox="1">
            <a:spLocks noChangeArrowheads="1"/>
          </p:cNvSpPr>
          <p:nvPr/>
        </p:nvSpPr>
        <p:spPr bwMode="auto">
          <a:xfrm>
            <a:off x="2472396" y="5638801"/>
            <a:ext cx="2667000" cy="4619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Cardiologist</a:t>
            </a:r>
          </a:p>
        </p:txBody>
      </p:sp>
      <p:cxnSp>
        <p:nvCxnSpPr>
          <p:cNvPr id="63503" name="Straight Connector 34"/>
          <p:cNvCxnSpPr>
            <a:cxnSpLocks noChangeShapeType="1"/>
            <a:stCxn id="63502" idx="0"/>
            <a:endCxn id="23" idx="3"/>
          </p:cNvCxnSpPr>
          <p:nvPr/>
        </p:nvCxnSpPr>
        <p:spPr bwMode="auto">
          <a:xfrm flipV="1">
            <a:off x="3805896" y="4876800"/>
            <a:ext cx="929" cy="76200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19481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vs Aggregation in Java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sz="half" idx="1"/>
          </p:nvPr>
        </p:nvSpPr>
        <p:spPr bwMode="auto">
          <a:xfrm>
            <a:off x="1069848" y="2284654"/>
            <a:ext cx="455722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Rockwell (Body)"/>
              </a:rPr>
              <a:t>final class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Rockwell (Body)"/>
              </a:rPr>
              <a:t>Car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Rockwell (Body)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Rockwell (Body)"/>
              </a:rPr>
              <a:t> 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Rockwell (Body)"/>
              </a:rPr>
              <a:t>private final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Rockwell (Body)"/>
              </a:rPr>
              <a:t>Engine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engine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Rockwell (Body)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 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Rockwell (Body)"/>
              </a:rPr>
              <a:t>Car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(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Rockwell (Body)"/>
              </a:rPr>
              <a:t>EngineSpecs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 specs)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Rockwell (Body)"/>
              </a:rPr>
              <a:t>    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engine =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Rockwell (Body)"/>
              </a:rPr>
              <a:t>new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Rockwell (Body)"/>
              </a:rPr>
              <a:t>Engine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(specs);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Rockwell (Body)"/>
              </a:rPr>
              <a:t> 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Rockwell (Body)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 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Rockwell (Body)"/>
              </a:rPr>
              <a:t>void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 move()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Rockwell (Body)"/>
              </a:rPr>
              <a:t>   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engine.work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();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Rockwell (Body)"/>
              </a:rPr>
              <a:t> 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} </a:t>
            </a:r>
            <a:endParaRPr lang="en-US" dirty="0">
              <a:latin typeface="Rockwell (Body)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} 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sz="half" idx="2"/>
          </p:nvPr>
        </p:nvSpPr>
        <p:spPr bwMode="auto">
          <a:xfrm>
            <a:off x="6364224" y="2136668"/>
            <a:ext cx="4046301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Rockwell (Body)"/>
              </a:rPr>
              <a:t>final class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Rockwell (Body)"/>
              </a:rPr>
              <a:t>Car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Rockwell (Body)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 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Rockwell (Body)"/>
              </a:rPr>
              <a:t>private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Rockwell (Body)"/>
              </a:rPr>
              <a:t>Engine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engine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Rockwell (Body)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 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Rockwell (Body)"/>
              </a:rPr>
              <a:t>void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setEngine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(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Rockwell (Body)"/>
              </a:rPr>
              <a:t>Engine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 engine)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Rockwell (Body)"/>
              </a:rPr>
              <a:t>   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Rockwell (Body)"/>
              </a:rPr>
              <a:t>this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.engine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 = engine;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Rockwell (Body)"/>
              </a:rPr>
              <a:t> 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Rockwell (Body)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 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Rockwell (Body)"/>
              </a:rPr>
              <a:t>void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 move()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Rockwell (Body)"/>
              </a:rPr>
              <a:t>   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Rockwell (Body)"/>
              </a:rPr>
              <a:t>if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 (engine !=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Rockwell (Body)"/>
              </a:rPr>
              <a:t>null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Rockwell (Body)"/>
              </a:rPr>
              <a:t>      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engine.work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();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Rockwell (Body)"/>
              </a:rPr>
              <a:t> 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 (Body)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2209215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83883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461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s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4" y="228600"/>
            <a:ext cx="5843587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486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9538"/>
            <a:ext cx="70866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015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Object Diagram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Object diagram is an instantiation of a class diagram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Represents a static structure of a system at a particular time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Now obsolete (</a:t>
            </a:r>
            <a:r>
              <a:rPr lang="en-US" dirty="0">
                <a:ea typeface="ＭＳ Ｐゴシック" panose="020B0600070205080204" pitchFamily="34" charset="-128"/>
                <a:hlinkClick r:id="rId3"/>
              </a:rPr>
              <a:t>link</a:t>
            </a:r>
            <a:r>
              <a:rPr lang="en-US" dirty="0">
                <a:ea typeface="ＭＳ Ｐゴシック" panose="020B0600070205080204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6732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5" descr="s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621" y="130746"/>
            <a:ext cx="516413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85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History: 1980’s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The rise of object-oriented programming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New class of OO modeling languages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By early ’90’s, over 50 OO modeling languages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5248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0CEF3D0-DE5F-476B-AEE3-E3AE17E3E71F}" type="slidenum">
              <a:rPr lang="en-US" sz="1400"/>
              <a:pPr/>
              <a:t>30</a:t>
            </a:fld>
            <a:endParaRPr lang="en-US" sz="1400"/>
          </a:p>
        </p:txBody>
      </p:sp>
      <p:pic>
        <p:nvPicPr>
          <p:cNvPr id="74756" name="Picture 5" descr="Snapshot 2008-09-14 22-01-25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2238"/>
            <a:ext cx="5562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TextBox 6"/>
          <p:cNvSpPr txBox="1">
            <a:spLocks noChangeArrowheads="1"/>
          </p:cNvSpPr>
          <p:nvPr/>
        </p:nvSpPr>
        <p:spPr bwMode="auto">
          <a:xfrm>
            <a:off x="8965180" y="1301262"/>
            <a:ext cx="26659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000" dirty="0">
                <a:latin typeface="+mn-lt"/>
              </a:rPr>
              <a:t>Invalid</a:t>
            </a:r>
          </a:p>
          <a:p>
            <a:pPr algn="ctr"/>
            <a:r>
              <a:rPr lang="en-US" sz="2000" dirty="0">
                <a:latin typeface="+mn-lt"/>
              </a:rPr>
              <a:t>Object </a:t>
            </a:r>
          </a:p>
          <a:p>
            <a:pPr algn="ctr"/>
            <a:r>
              <a:rPr lang="en-US" sz="2000" dirty="0">
                <a:latin typeface="+mn-lt"/>
              </a:rPr>
              <a:t>Diagram</a:t>
            </a:r>
          </a:p>
        </p:txBody>
      </p:sp>
    </p:spTree>
    <p:extLst>
      <p:ext uri="{BB962C8B-B14F-4D97-AF65-F5344CB8AC3E}">
        <p14:creationId xmlns:p14="http://schemas.microsoft.com/office/powerpoint/2010/main" val="3322709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Sequence Diagrams</a:t>
            </a:r>
          </a:p>
        </p:txBody>
      </p:sp>
      <p:sp>
        <p:nvSpPr>
          <p:cNvPr id="7680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Sequence diagrams</a:t>
            </a:r>
          </a:p>
          <a:p>
            <a:pPr lvl="1"/>
            <a:r>
              <a:rPr lang="en-US">
                <a:ea typeface="ＭＳ Ｐゴシック" panose="020B0600070205080204" pitchFamily="34" charset="-128"/>
              </a:rPr>
              <a:t>Refine use cases</a:t>
            </a:r>
          </a:p>
          <a:p>
            <a:pPr lvl="1"/>
            <a:r>
              <a:rPr lang="en-US">
                <a:ea typeface="ＭＳ Ｐゴシック" panose="020B0600070205080204" pitchFamily="34" charset="-128"/>
              </a:rPr>
              <a:t>Gives view of dynamic behavior of classes</a:t>
            </a:r>
          </a:p>
          <a:p>
            <a:pPr lvl="2"/>
            <a:r>
              <a:rPr lang="en-US">
                <a:ea typeface="ＭＳ Ｐゴシック" panose="020B0600070205080204" pitchFamily="34" charset="-128"/>
              </a:rPr>
              <a:t>Class diagrams give the static class structure</a:t>
            </a:r>
          </a:p>
          <a:p>
            <a:pPr lvl="2"/>
            <a:endParaRPr lang="en-US">
              <a:ea typeface="ＭＳ Ｐゴシック" panose="020B0600070205080204" pitchFamily="34" charset="-128"/>
            </a:endParaRPr>
          </a:p>
          <a:p>
            <a:r>
              <a:rPr lang="en-US">
                <a:ea typeface="ＭＳ Ｐゴシック" panose="020B0600070205080204" pitchFamily="34" charset="-128"/>
              </a:rPr>
              <a:t>Not orthogonal to other diagrams</a:t>
            </a:r>
          </a:p>
          <a:p>
            <a:pPr lvl="1"/>
            <a:r>
              <a:rPr lang="en-US">
                <a:ea typeface="ＭＳ Ｐゴシック" panose="020B0600070205080204" pitchFamily="34" charset="-128"/>
              </a:rPr>
              <a:t>Overlapping functionality</a:t>
            </a:r>
          </a:p>
          <a:p>
            <a:pPr lvl="1"/>
            <a:r>
              <a:rPr lang="en-US">
                <a:ea typeface="ＭＳ Ｐゴシック" panose="020B0600070205080204" pitchFamily="34" charset="-128"/>
              </a:rPr>
              <a:t>True of all UML diagrams</a:t>
            </a:r>
          </a:p>
        </p:txBody>
      </p:sp>
    </p:spTree>
    <p:extLst>
      <p:ext uri="{BB962C8B-B14F-4D97-AF65-F5344CB8AC3E}">
        <p14:creationId xmlns:p14="http://schemas.microsoft.com/office/powerpoint/2010/main" val="3816390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Sequence Diagrams</a:t>
            </a:r>
          </a:p>
        </p:txBody>
      </p:sp>
      <p:sp>
        <p:nvSpPr>
          <p:cNvPr id="78851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Class roles: roles that objects play</a:t>
            </a:r>
          </a:p>
          <a:p>
            <a:r>
              <a:rPr lang="en-US">
                <a:ea typeface="ＭＳ Ｐゴシック" panose="020B0600070205080204" pitchFamily="34" charset="-128"/>
              </a:rPr>
              <a:t>Lifelines: the existence of an object over time</a:t>
            </a:r>
          </a:p>
          <a:p>
            <a:r>
              <a:rPr lang="en-US">
                <a:ea typeface="ＭＳ Ｐゴシック" panose="020B0600070205080204" pitchFamily="34" charset="-128"/>
              </a:rPr>
              <a:t>Activations: time during which an object is performing an operation</a:t>
            </a:r>
          </a:p>
          <a:p>
            <a:r>
              <a:rPr lang="en-US">
                <a:ea typeface="ＭＳ Ｐゴシック" panose="020B0600070205080204" pitchFamily="34" charset="-128"/>
              </a:rPr>
              <a:t>Messages: communications between objects</a:t>
            </a:r>
          </a:p>
        </p:txBody>
      </p:sp>
    </p:spTree>
    <p:extLst>
      <p:ext uri="{BB962C8B-B14F-4D97-AF65-F5344CB8AC3E}">
        <p14:creationId xmlns:p14="http://schemas.microsoft.com/office/powerpoint/2010/main" val="2437205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996950"/>
            <a:ext cx="82550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7792" y="6049108"/>
            <a:ext cx="717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52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966" y="644193"/>
            <a:ext cx="5771857" cy="571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886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s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"/>
            <a:ext cx="7759700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407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s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152400"/>
            <a:ext cx="4525962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4741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Activity Diagrams</a:t>
            </a:r>
          </a:p>
        </p:txBody>
      </p:sp>
      <p:sp>
        <p:nvSpPr>
          <p:cNvPr id="8909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Reincarnation of flow charts</a:t>
            </a:r>
          </a:p>
          <a:p>
            <a:pPr lvl="1"/>
            <a:r>
              <a:rPr lang="en-US">
                <a:ea typeface="ＭＳ Ｐゴシック" panose="020B0600070205080204" pitchFamily="34" charset="-128"/>
              </a:rPr>
              <a:t>Uses flowchart symbols</a:t>
            </a:r>
          </a:p>
          <a:p>
            <a:endParaRPr lang="en-US">
              <a:ea typeface="ＭＳ Ｐゴシック" panose="020B0600070205080204" pitchFamily="34" charset="-128"/>
            </a:endParaRPr>
          </a:p>
          <a:p>
            <a:r>
              <a:rPr lang="en-US">
                <a:ea typeface="ＭＳ Ｐゴシック" panose="020B0600070205080204" pitchFamily="34" charset="-128"/>
              </a:rPr>
              <a:t>Emphasis on control-flow</a:t>
            </a:r>
          </a:p>
          <a:p>
            <a:pPr>
              <a:buFontTx/>
              <a:buNone/>
            </a:pPr>
            <a:endParaRPr 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57546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92" y="436098"/>
            <a:ext cx="694944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23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59" y="0"/>
            <a:ext cx="8074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21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History: 1990’s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Three leading OO notations decide to combine</a:t>
            </a:r>
          </a:p>
          <a:p>
            <a:pPr lvl="1"/>
            <a:r>
              <a:rPr lang="en-US">
                <a:ea typeface="ＭＳ Ｐゴシック" panose="020B0600070205080204" pitchFamily="34" charset="-128"/>
              </a:rPr>
              <a:t>Grady Booch (BOOCH)</a:t>
            </a:r>
          </a:p>
          <a:p>
            <a:pPr lvl="1"/>
            <a:r>
              <a:rPr lang="en-US">
                <a:ea typeface="ＭＳ Ｐゴシック" panose="020B0600070205080204" pitchFamily="34" charset="-128"/>
              </a:rPr>
              <a:t>Jim Rumbaugh (OMT: Object Modeling Technique)</a:t>
            </a:r>
          </a:p>
          <a:p>
            <a:pPr lvl="1"/>
            <a:r>
              <a:rPr lang="en-US">
                <a:ea typeface="ＭＳ Ｐゴシック" panose="020B0600070205080204" pitchFamily="34" charset="-128"/>
              </a:rPr>
              <a:t>Ivar Jacobsen (OOSE: OO Soft. Eng)</a:t>
            </a:r>
          </a:p>
          <a:p>
            <a:pPr lvl="1"/>
            <a:endParaRPr lang="en-US">
              <a:ea typeface="ＭＳ Ｐゴシック" panose="020B0600070205080204" pitchFamily="34" charset="-128"/>
            </a:endParaRPr>
          </a:p>
          <a:p>
            <a:r>
              <a:rPr lang="en-US">
                <a:ea typeface="ＭＳ Ｐゴシック" panose="020B0600070205080204" pitchFamily="34" charset="-128"/>
              </a:rPr>
              <a:t>Why?</a:t>
            </a:r>
          </a:p>
          <a:p>
            <a:pPr lvl="1"/>
            <a:r>
              <a:rPr lang="en-US">
                <a:ea typeface="ＭＳ Ｐゴシック" panose="020B0600070205080204" pitchFamily="34" charset="-128"/>
              </a:rPr>
              <a:t>Natural evolution towards each other</a:t>
            </a:r>
          </a:p>
          <a:p>
            <a:pPr lvl="1"/>
            <a:r>
              <a:rPr lang="en-US">
                <a:ea typeface="ＭＳ Ｐゴシック" panose="020B0600070205080204" pitchFamily="34" charset="-128"/>
              </a:rPr>
              <a:t>Effort to set an industry standard</a:t>
            </a:r>
          </a:p>
          <a:p>
            <a:endParaRPr 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82615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974" y="-225084"/>
            <a:ext cx="782163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1847" y="4754880"/>
            <a:ext cx="3938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Order (output parameter)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9000" y="1910863"/>
            <a:ext cx="3938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Order (input parameter)</a:t>
            </a:r>
          </a:p>
        </p:txBody>
      </p:sp>
    </p:spTree>
    <p:extLst>
      <p:ext uri="{BB962C8B-B14F-4D97-AF65-F5344CB8AC3E}">
        <p14:creationId xmlns:p14="http://schemas.microsoft.com/office/powerpoint/2010/main" val="26658932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Question</a:t>
            </a:r>
          </a:p>
        </p:txBody>
      </p:sp>
      <p:sp>
        <p:nvSpPr>
          <p:cNvPr id="9728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How will you model the following situation:</a:t>
            </a:r>
          </a:p>
          <a:p>
            <a:endParaRPr lang="en-US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>
                <a:ea typeface="ＭＳ Ｐゴシック" panose="020B0600070205080204" pitchFamily="34" charset="-128"/>
              </a:rPr>
              <a:t>In parallel, you accept payment and send order to warehouse to be delivered.</a:t>
            </a:r>
          </a:p>
          <a:p>
            <a:pPr>
              <a:buFontTx/>
              <a:buNone/>
            </a:pPr>
            <a:r>
              <a:rPr lang="en-US">
                <a:ea typeface="ＭＳ Ｐゴシック" panose="020B0600070205080204" pitchFamily="34" charset="-128"/>
              </a:rPr>
              <a:t>Then the warehouse throws an exception to denote product is not available</a:t>
            </a:r>
          </a:p>
          <a:p>
            <a:pPr>
              <a:buFontTx/>
              <a:buNone/>
            </a:pPr>
            <a:r>
              <a:rPr lang="en-US">
                <a:ea typeface="ＭＳ Ｐゴシック" panose="020B0600070205080204" pitchFamily="34" charset="-128"/>
              </a:rPr>
              <a:t>Then you must put back the charge on the CC</a:t>
            </a:r>
          </a:p>
          <a:p>
            <a:pPr>
              <a:buFontTx/>
              <a:buNone/>
            </a:pPr>
            <a:endParaRPr lang="en-US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>
                <a:ea typeface="ＭＳ Ｐゴシック" panose="020B0600070205080204" pitchFamily="34" charset="-128"/>
              </a:rPr>
              <a:t>In general, how do you handle exceptions?</a:t>
            </a:r>
          </a:p>
        </p:txBody>
      </p:sp>
    </p:spTree>
    <p:extLst>
      <p:ext uri="{BB962C8B-B14F-4D97-AF65-F5344CB8AC3E}">
        <p14:creationId xmlns:p14="http://schemas.microsoft.com/office/powerpoint/2010/main" val="36918135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873" y="1477107"/>
            <a:ext cx="7811768" cy="379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128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Activity Diagrams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Swimlanes: responsibility of one or more objects</a:t>
            </a:r>
          </a:p>
          <a:p>
            <a:r>
              <a:rPr lang="en-US">
                <a:ea typeface="ＭＳ Ｐゴシック" panose="020B0600070205080204" pitchFamily="34" charset="-128"/>
              </a:rPr>
              <a:t>Action states: steps in the execution of an algorithm</a:t>
            </a:r>
          </a:p>
          <a:p>
            <a:r>
              <a:rPr lang="en-US">
                <a:ea typeface="ＭＳ Ｐゴシック" panose="020B0600070205080204" pitchFamily="34" charset="-128"/>
              </a:rPr>
              <a:t>Action flows: relationship between the different action states</a:t>
            </a:r>
          </a:p>
          <a:p>
            <a:r>
              <a:rPr lang="en-US">
                <a:ea typeface="ＭＳ Ｐゴシック" panose="020B0600070205080204" pitchFamily="34" charset="-128"/>
              </a:rPr>
              <a:t>Object flow: utilization of objects by action states </a:t>
            </a:r>
          </a:p>
        </p:txBody>
      </p:sp>
    </p:spTree>
    <p:extLst>
      <p:ext uri="{BB962C8B-B14F-4D97-AF65-F5344CB8AC3E}">
        <p14:creationId xmlns:p14="http://schemas.microsoft.com/office/powerpoint/2010/main" val="7531764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59" y="0"/>
            <a:ext cx="8074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075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StateChart Diagrams</a:t>
            </a:r>
          </a:p>
        </p:txBody>
      </p:sp>
      <p:sp>
        <p:nvSpPr>
          <p:cNvPr id="10445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Hierarchical finite automata</a:t>
            </a:r>
          </a:p>
          <a:p>
            <a:pPr lvl="1"/>
            <a:r>
              <a:rPr lang="en-US">
                <a:ea typeface="ＭＳ Ｐゴシック" panose="020B0600070205080204" pitchFamily="34" charset="-128"/>
              </a:rPr>
              <a:t>Invented by David Harel, 1983</a:t>
            </a:r>
          </a:p>
          <a:p>
            <a:endParaRPr lang="en-US">
              <a:ea typeface="ＭＳ Ｐゴシック" panose="020B0600070205080204" pitchFamily="34" charset="-128"/>
            </a:endParaRPr>
          </a:p>
          <a:p>
            <a:r>
              <a:rPr lang="en-US">
                <a:ea typeface="ＭＳ Ｐゴシック" panose="020B0600070205080204" pitchFamily="34" charset="-128"/>
              </a:rPr>
              <a:t>Specify automata with many states compactly</a:t>
            </a:r>
          </a:p>
          <a:p>
            <a:pPr lvl="1">
              <a:buFontTx/>
              <a:buNone/>
            </a:pPr>
            <a:endParaRPr lang="en-US">
              <a:ea typeface="ＭＳ Ｐゴシック" panose="020B0600070205080204" pitchFamily="34" charset="-128"/>
            </a:endParaRPr>
          </a:p>
          <a:p>
            <a:endParaRPr 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44106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Example Simple StateChart</a:t>
            </a:r>
          </a:p>
        </p:txBody>
      </p:sp>
      <p:sp>
        <p:nvSpPr>
          <p:cNvPr id="106501" name="Text Box 4"/>
          <p:cNvSpPr txBox="1">
            <a:spLocks noChangeArrowheads="1"/>
          </p:cNvSpPr>
          <p:nvPr/>
        </p:nvSpPr>
        <p:spPr bwMode="auto">
          <a:xfrm>
            <a:off x="5105400" y="3248026"/>
            <a:ext cx="914400" cy="46166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off</a:t>
            </a:r>
          </a:p>
        </p:txBody>
      </p:sp>
      <p:sp>
        <p:nvSpPr>
          <p:cNvPr id="106502" name="Text Box 5"/>
          <p:cNvSpPr txBox="1">
            <a:spLocks noChangeArrowheads="1"/>
          </p:cNvSpPr>
          <p:nvPr/>
        </p:nvSpPr>
        <p:spPr bwMode="auto">
          <a:xfrm>
            <a:off x="5105400" y="4391026"/>
            <a:ext cx="914400" cy="46166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on</a:t>
            </a:r>
          </a:p>
        </p:txBody>
      </p:sp>
      <p:cxnSp>
        <p:nvCxnSpPr>
          <p:cNvPr id="106503" name="AutoShape 6"/>
          <p:cNvCxnSpPr>
            <a:cxnSpLocks noChangeShapeType="1"/>
            <a:stCxn id="106501" idx="3"/>
            <a:endCxn id="106502" idx="3"/>
          </p:cNvCxnSpPr>
          <p:nvPr/>
        </p:nvCxnSpPr>
        <p:spPr bwMode="auto">
          <a:xfrm>
            <a:off x="6019800" y="3478858"/>
            <a:ext cx="12700" cy="1143000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6504" name="Text Box 7"/>
          <p:cNvSpPr txBox="1">
            <a:spLocks noChangeArrowheads="1"/>
          </p:cNvSpPr>
          <p:nvPr/>
        </p:nvSpPr>
        <p:spPr bwMode="auto">
          <a:xfrm>
            <a:off x="6324600" y="3752851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omic Sans MS" panose="030F0702030302020204" pitchFamily="66" charset="0"/>
              </a:rPr>
              <a:t>push</a:t>
            </a:r>
          </a:p>
        </p:txBody>
      </p:sp>
      <p:cxnSp>
        <p:nvCxnSpPr>
          <p:cNvPr id="106505" name="AutoShape 8"/>
          <p:cNvCxnSpPr>
            <a:cxnSpLocks noChangeShapeType="1"/>
            <a:stCxn id="106502" idx="1"/>
            <a:endCxn id="106501" idx="1"/>
          </p:cNvCxnSpPr>
          <p:nvPr/>
        </p:nvCxnSpPr>
        <p:spPr bwMode="auto">
          <a:xfrm rot="10800000">
            <a:off x="5105400" y="3478858"/>
            <a:ext cx="12700" cy="1143000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6506" name="Text Box 9"/>
          <p:cNvSpPr txBox="1">
            <a:spLocks noChangeArrowheads="1"/>
          </p:cNvSpPr>
          <p:nvPr/>
        </p:nvSpPr>
        <p:spPr bwMode="auto">
          <a:xfrm>
            <a:off x="3962400" y="3781426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omic Sans MS" panose="030F0702030302020204" pitchFamily="66" charset="0"/>
              </a:rPr>
              <a:t>depart</a:t>
            </a:r>
          </a:p>
        </p:txBody>
      </p:sp>
      <p:sp>
        <p:nvSpPr>
          <p:cNvPr id="106507" name="Line 10"/>
          <p:cNvSpPr>
            <a:spLocks noChangeShapeType="1"/>
          </p:cNvSpPr>
          <p:nvPr/>
        </p:nvSpPr>
        <p:spPr bwMode="auto">
          <a:xfrm>
            <a:off x="5486400" y="2743200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06508" name="AutoShape 11"/>
          <p:cNvSpPr>
            <a:spLocks noChangeArrowheads="1"/>
          </p:cNvSpPr>
          <p:nvPr/>
        </p:nvSpPr>
        <p:spPr bwMode="auto">
          <a:xfrm>
            <a:off x="3810000" y="2438400"/>
            <a:ext cx="3657600" cy="27432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06509" name="Text Box 12"/>
          <p:cNvSpPr txBox="1">
            <a:spLocks noChangeArrowheads="1"/>
          </p:cNvSpPr>
          <p:nvPr/>
        </p:nvSpPr>
        <p:spPr bwMode="auto">
          <a:xfrm>
            <a:off x="3810000" y="2514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 Button</a:t>
            </a:r>
          </a:p>
        </p:txBody>
      </p:sp>
    </p:spTree>
    <p:extLst>
      <p:ext uri="{BB962C8B-B14F-4D97-AF65-F5344CB8AC3E}">
        <p14:creationId xmlns:p14="http://schemas.microsoft.com/office/powerpoint/2010/main" val="12312245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4" descr="s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7823200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7740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49238"/>
            <a:ext cx="6727825" cy="638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9081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This Lecture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idx="1"/>
          </p:nvPr>
        </p:nvSpPr>
        <p:spPr>
          <a:xfrm>
            <a:off x="1069848" y="2121407"/>
            <a:ext cx="10058400" cy="4420069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We discussed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Use Case Diagrams               for functional models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Class Diagrams    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Object Diagrams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Sequence Diagrams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Activity Diagrams                    for dynamic models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State Diagrams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This is a subset of UML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But probably the most used subset</a:t>
            </a:r>
          </a:p>
          <a:p>
            <a:pPr marL="0" indent="0">
              <a:buNone/>
            </a:pPr>
            <a:endParaRPr lang="en-US" dirty="0">
              <a:ea typeface="ＭＳ Ｐゴシック" panose="020B0600070205080204" pitchFamily="34" charset="-128"/>
            </a:endParaRPr>
          </a:p>
        </p:txBody>
      </p:sp>
      <p:sp>
        <p:nvSpPr>
          <p:cNvPr id="28678" name="AutoShape 4"/>
          <p:cNvSpPr>
            <a:spLocks/>
          </p:cNvSpPr>
          <p:nvPr/>
        </p:nvSpPr>
        <p:spPr bwMode="auto">
          <a:xfrm>
            <a:off x="3806966" y="3433104"/>
            <a:ext cx="173015" cy="759068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28679" name="TextBox 6"/>
          <p:cNvSpPr txBox="1">
            <a:spLocks noChangeArrowheads="1"/>
          </p:cNvSpPr>
          <p:nvPr/>
        </p:nvSpPr>
        <p:spPr bwMode="auto">
          <a:xfrm>
            <a:off x="4458493" y="2892890"/>
            <a:ext cx="22749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800" dirty="0">
                <a:latin typeface="Rockwell (Body)"/>
              </a:rPr>
              <a:t>for structural models</a:t>
            </a:r>
          </a:p>
        </p:txBody>
      </p:sp>
      <p:sp>
        <p:nvSpPr>
          <p:cNvPr id="28680" name="AutoShape 4"/>
          <p:cNvSpPr>
            <a:spLocks/>
          </p:cNvSpPr>
          <p:nvPr/>
        </p:nvSpPr>
        <p:spPr bwMode="auto">
          <a:xfrm>
            <a:off x="3713871" y="2814638"/>
            <a:ext cx="176539" cy="618466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dirty="0">
              <a:latin typeface="Rockwell (Body)"/>
            </a:endParaRPr>
          </a:p>
        </p:txBody>
      </p:sp>
    </p:spTree>
    <p:extLst>
      <p:ext uri="{BB962C8B-B14F-4D97-AF65-F5344CB8AC3E}">
        <p14:creationId xmlns:p14="http://schemas.microsoft.com/office/powerpoint/2010/main" val="3194382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UML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UML stands for</a:t>
            </a:r>
          </a:p>
          <a:p>
            <a:pPr algn="ctr">
              <a:buFontTx/>
              <a:buNone/>
            </a:pPr>
            <a:r>
              <a:rPr 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Unified Modeling Language</a:t>
            </a:r>
          </a:p>
          <a:p>
            <a:pPr algn="ctr">
              <a:buFontTx/>
              <a:buNone/>
            </a:pPr>
            <a:endParaRPr 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r>
              <a:rPr lang="en-US">
                <a:ea typeface="ＭＳ Ｐゴシック" panose="020B0600070205080204" pitchFamily="34" charset="-128"/>
              </a:rPr>
              <a:t>Design by committee</a:t>
            </a:r>
          </a:p>
          <a:p>
            <a:pPr lvl="1"/>
            <a:r>
              <a:rPr lang="en-US">
                <a:ea typeface="ＭＳ Ｐゴシック" panose="020B0600070205080204" pitchFamily="34" charset="-128"/>
              </a:rPr>
              <a:t>Many interest groups participating</a:t>
            </a:r>
          </a:p>
          <a:p>
            <a:pPr lvl="1"/>
            <a:r>
              <a:rPr lang="en-US">
                <a:ea typeface="ＭＳ Ｐゴシック" panose="020B0600070205080204" pitchFamily="34" charset="-128"/>
              </a:rPr>
              <a:t>Everyone wants their favorite approach to be “in”</a:t>
            </a:r>
          </a:p>
          <a:p>
            <a:pPr lvl="1"/>
            <a:endParaRPr lang="en-US">
              <a:ea typeface="ＭＳ Ｐゴシック" panose="020B0600070205080204" pitchFamily="34" charset="-128"/>
            </a:endParaRPr>
          </a:p>
          <a:p>
            <a:endParaRPr 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33160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Opinions about UML: What’s Good</a:t>
            </a:r>
          </a:p>
        </p:txBody>
      </p:sp>
      <p:sp>
        <p:nvSpPr>
          <p:cNvPr id="11469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>
                <a:ea typeface="ＭＳ Ｐゴシック" panose="020B0600070205080204" pitchFamily="34" charset="-128"/>
              </a:rPr>
              <a:t>A common language</a:t>
            </a:r>
          </a:p>
          <a:p>
            <a:pPr lvl="1">
              <a:lnSpc>
                <a:spcPct val="90000"/>
              </a:lnSpc>
            </a:pPr>
            <a:r>
              <a:rPr lang="en-US" sz="2000">
                <a:ea typeface="ＭＳ Ｐゴシック" panose="020B0600070205080204" pitchFamily="34" charset="-128"/>
              </a:rPr>
              <a:t>Makes it easier to share requirements, specs, designs</a:t>
            </a:r>
          </a:p>
          <a:p>
            <a:pPr lvl="1">
              <a:lnSpc>
                <a:spcPct val="90000"/>
              </a:lnSpc>
            </a:pPr>
            <a:endParaRPr lang="en-US" sz="20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>
                <a:ea typeface="ＭＳ Ｐゴシック" panose="020B0600070205080204" pitchFamily="34" charset="-128"/>
              </a:rPr>
              <a:t>Visual syntax is useful, to a point</a:t>
            </a:r>
          </a:p>
          <a:p>
            <a:pPr lvl="1">
              <a:lnSpc>
                <a:spcPct val="90000"/>
              </a:lnSpc>
            </a:pPr>
            <a:r>
              <a:rPr lang="en-US" sz="2000">
                <a:ea typeface="ＭＳ Ｐゴシック" panose="020B0600070205080204" pitchFamily="34" charset="-128"/>
              </a:rPr>
              <a:t>A (good) picture is worth 1000 words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ea typeface="ＭＳ Ｐゴシック" panose="020B0600070205080204" pitchFamily="34" charset="-128"/>
              </a:rPr>
              <a:t>For the non-technical, easier to grasp simple diagrams than simple pseudo-code</a:t>
            </a:r>
          </a:p>
          <a:p>
            <a:pPr lvl="1">
              <a:lnSpc>
                <a:spcPct val="90000"/>
              </a:lnSpc>
            </a:pPr>
            <a:endParaRPr lang="en-US" sz="20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>
                <a:ea typeface="ＭＳ Ｐゴシック" panose="020B0600070205080204" pitchFamily="34" charset="-128"/>
              </a:rPr>
              <a:t>To the extent UML is precise, it forces clarity</a:t>
            </a:r>
          </a:p>
          <a:p>
            <a:pPr lvl="1">
              <a:lnSpc>
                <a:spcPct val="90000"/>
              </a:lnSpc>
            </a:pPr>
            <a:r>
              <a:rPr lang="en-US" sz="2000">
                <a:ea typeface="ＭＳ Ｐゴシック" panose="020B0600070205080204" pitchFamily="34" charset="-128"/>
              </a:rPr>
              <a:t>Much better than natural language</a:t>
            </a:r>
          </a:p>
          <a:p>
            <a:pPr lvl="1">
              <a:lnSpc>
                <a:spcPct val="90000"/>
              </a:lnSpc>
            </a:pPr>
            <a:endParaRPr lang="en-US" sz="20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>
                <a:ea typeface="ＭＳ Ｐゴシック" panose="020B0600070205080204" pitchFamily="34" charset="-128"/>
              </a:rPr>
              <a:t>Commercial tool support</a:t>
            </a:r>
          </a:p>
          <a:p>
            <a:pPr lvl="1">
              <a:lnSpc>
                <a:spcPct val="90000"/>
              </a:lnSpc>
            </a:pPr>
            <a:r>
              <a:rPr lang="en-US" sz="2000">
                <a:ea typeface="ＭＳ Ｐゴシック" panose="020B0600070205080204" pitchFamily="34" charset="-128"/>
              </a:rPr>
              <a:t>Something natural language could never have</a:t>
            </a:r>
          </a:p>
        </p:txBody>
      </p:sp>
    </p:spTree>
    <p:extLst>
      <p:ext uri="{BB962C8B-B14F-4D97-AF65-F5344CB8AC3E}">
        <p14:creationId xmlns:p14="http://schemas.microsoft.com/office/powerpoint/2010/main" val="27202197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Opinions On UML: What’s Bad</a:t>
            </a:r>
          </a:p>
        </p:txBody>
      </p:sp>
      <p:sp>
        <p:nvSpPr>
          <p:cNvPr id="11674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Hodge-podge of ideas</a:t>
            </a:r>
          </a:p>
          <a:p>
            <a:pPr lvl="1"/>
            <a:r>
              <a:rPr lang="en-US">
                <a:ea typeface="ＭＳ Ｐゴシック" panose="020B0600070205080204" pitchFamily="34" charset="-128"/>
              </a:rPr>
              <a:t>Union of most popular modeling languages</a:t>
            </a:r>
          </a:p>
          <a:p>
            <a:pPr lvl="1"/>
            <a:r>
              <a:rPr lang="en-US">
                <a:ea typeface="ＭＳ Ｐゴシック" panose="020B0600070205080204" pitchFamily="34" charset="-128"/>
              </a:rPr>
              <a:t>Sublanguages remain largely unintegrated</a:t>
            </a:r>
          </a:p>
          <a:p>
            <a:pPr lvl="1"/>
            <a:endParaRPr lang="en-US">
              <a:ea typeface="ＭＳ Ｐゴシック" panose="020B0600070205080204" pitchFamily="34" charset="-128"/>
            </a:endParaRPr>
          </a:p>
          <a:p>
            <a:r>
              <a:rPr lang="en-US">
                <a:ea typeface="ＭＳ Ｐゴシック" panose="020B0600070205080204" pitchFamily="34" charset="-128"/>
              </a:rPr>
              <a:t>Visual syntax does not scale well</a:t>
            </a:r>
          </a:p>
          <a:p>
            <a:pPr lvl="1"/>
            <a:r>
              <a:rPr lang="en-US">
                <a:ea typeface="ＭＳ Ｐゴシック" panose="020B0600070205080204" pitchFamily="34" charset="-128"/>
              </a:rPr>
              <a:t>Many details are hard to depict visually</a:t>
            </a:r>
          </a:p>
          <a:p>
            <a:pPr lvl="2"/>
            <a:r>
              <a:rPr lang="en-US">
                <a:ea typeface="ＭＳ Ｐゴシック" panose="020B0600070205080204" pitchFamily="34" charset="-128"/>
              </a:rPr>
              <a:t>Ad hoc text attached to diagrams</a:t>
            </a:r>
          </a:p>
          <a:p>
            <a:pPr lvl="1"/>
            <a:r>
              <a:rPr lang="en-US">
                <a:ea typeface="ＭＳ Ｐゴシック" panose="020B0600070205080204" pitchFamily="34" charset="-128"/>
              </a:rPr>
              <a:t>No visualization advantage for large diagrams</a:t>
            </a:r>
          </a:p>
          <a:p>
            <a:pPr lvl="2"/>
            <a:r>
              <a:rPr lang="en-US">
                <a:ea typeface="ＭＳ Ｐゴシック" panose="020B0600070205080204" pitchFamily="34" charset="-128"/>
              </a:rPr>
              <a:t>1000 pictures are very hard to understand</a:t>
            </a:r>
          </a:p>
          <a:p>
            <a:pPr lvl="2"/>
            <a:endParaRPr 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80783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UML is Happening</a:t>
            </a:r>
          </a:p>
        </p:txBody>
      </p:sp>
      <p:sp>
        <p:nvSpPr>
          <p:cNvPr id="1187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UML is being widely adopted</a:t>
            </a:r>
          </a:p>
          <a:p>
            <a:pPr lvl="1"/>
            <a:r>
              <a:rPr lang="en-US">
                <a:ea typeface="ＭＳ Ｐゴシック" panose="020B0600070205080204" pitchFamily="34" charset="-128"/>
              </a:rPr>
              <a:t>By users</a:t>
            </a:r>
          </a:p>
          <a:p>
            <a:pPr lvl="1"/>
            <a:r>
              <a:rPr lang="en-US">
                <a:ea typeface="ＭＳ Ｐゴシック" panose="020B0600070205080204" pitchFamily="34" charset="-128"/>
              </a:rPr>
              <a:t>By tool vendors</a:t>
            </a:r>
          </a:p>
          <a:p>
            <a:pPr lvl="1"/>
            <a:r>
              <a:rPr lang="en-US">
                <a:ea typeface="ＭＳ Ｐゴシック" panose="020B0600070205080204" pitchFamily="34" charset="-128"/>
              </a:rPr>
              <a:t>By programmers</a:t>
            </a:r>
          </a:p>
          <a:p>
            <a:r>
              <a:rPr lang="en-US">
                <a:ea typeface="ＭＳ Ｐゴシック" panose="020B0600070205080204" pitchFamily="34" charset="-128"/>
              </a:rPr>
              <a:t>A step forward</a:t>
            </a:r>
          </a:p>
          <a:p>
            <a:pPr lvl="1"/>
            <a:r>
              <a:rPr lang="en-US">
                <a:ea typeface="ＭＳ Ｐゴシック" panose="020B0600070205080204" pitchFamily="34" charset="-128"/>
              </a:rPr>
              <a:t>Seems useful</a:t>
            </a:r>
          </a:p>
          <a:p>
            <a:pPr lvl="1"/>
            <a:r>
              <a:rPr lang="en-US">
                <a:ea typeface="ＭＳ Ｐゴシック" panose="020B0600070205080204" pitchFamily="34" charset="-128"/>
              </a:rPr>
              <a:t>First standard for high-levels of software process</a:t>
            </a:r>
          </a:p>
          <a:p>
            <a:pPr lvl="1"/>
            <a:r>
              <a:rPr lang="en-US">
                <a:ea typeface="ＭＳ Ｐゴシック" panose="020B0600070205080204" pitchFamily="34" charset="-128"/>
              </a:rPr>
              <a:t>Expect further evolution, development of UML</a:t>
            </a:r>
          </a:p>
        </p:txBody>
      </p:sp>
    </p:spTree>
    <p:extLst>
      <p:ext uri="{BB962C8B-B14F-4D97-AF65-F5344CB8AC3E}">
        <p14:creationId xmlns:p14="http://schemas.microsoft.com/office/powerpoint/2010/main" val="58769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UML (Cont.)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Resulting design is huge</a:t>
            </a:r>
          </a:p>
          <a:p>
            <a:pPr lvl="1"/>
            <a:r>
              <a:rPr lang="en-US">
                <a:ea typeface="ＭＳ Ｐゴシック" panose="020B0600070205080204" pitchFamily="34" charset="-128"/>
              </a:rPr>
              <a:t>Many features</a:t>
            </a:r>
          </a:p>
          <a:p>
            <a:pPr lvl="1"/>
            <a:r>
              <a:rPr lang="en-US">
                <a:ea typeface="ＭＳ Ｐゴシック" panose="020B0600070205080204" pitchFamily="34" charset="-128"/>
              </a:rPr>
              <a:t>Many loosely unrelated styles under one roof</a:t>
            </a:r>
          </a:p>
          <a:p>
            <a:pPr lvl="1"/>
            <a:endParaRPr lang="en-US">
              <a:ea typeface="ＭＳ Ｐゴシック" panose="020B0600070205080204" pitchFamily="34" charset="-128"/>
            </a:endParaRPr>
          </a:p>
          <a:p>
            <a:r>
              <a:rPr lang="en-US">
                <a:ea typeface="ＭＳ Ｐゴシック" panose="020B0600070205080204" pitchFamily="34" charset="-128"/>
              </a:rPr>
              <a:t>Could also be called</a:t>
            </a:r>
          </a:p>
          <a:p>
            <a:pPr algn="ctr">
              <a:buFontTx/>
              <a:buNone/>
            </a:pPr>
            <a:r>
              <a:rPr 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Union of all Modeling Languages</a:t>
            </a:r>
          </a:p>
          <a:p>
            <a:pPr algn="ctr">
              <a:buFontTx/>
              <a:buNone/>
            </a:pPr>
            <a:endParaRPr 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2456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This Lecture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idx="1"/>
          </p:nvPr>
        </p:nvSpPr>
        <p:spPr>
          <a:xfrm>
            <a:off x="1069848" y="2121407"/>
            <a:ext cx="10058400" cy="442006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We discuss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Use Case Diagrams               for functional models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Class Diagrams    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Object Diagrams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Sequence Diagrams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Activity Diagrams                    for dynamic models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State Diagrams</a:t>
            </a:r>
          </a:p>
          <a:p>
            <a:pPr lvl="1"/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This is a subset of UML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But probably the most used subset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>
                <a:ea typeface="ＭＳ Ｐゴシック" panose="020B0600070205080204" pitchFamily="34" charset="-128"/>
              </a:rPr>
              <a:t>Book </a:t>
            </a:r>
            <a:r>
              <a:rPr lang="en-US" dirty="0">
                <a:hlinkClick r:id="rId3"/>
              </a:rPr>
              <a:t>UML Distilled</a:t>
            </a:r>
            <a:r>
              <a:rPr lang="en-US" dirty="0"/>
              <a:t> by Martin Fowler</a:t>
            </a:r>
          </a:p>
        </p:txBody>
      </p:sp>
      <p:sp>
        <p:nvSpPr>
          <p:cNvPr id="28678" name="AutoShape 4"/>
          <p:cNvSpPr>
            <a:spLocks/>
          </p:cNvSpPr>
          <p:nvPr/>
        </p:nvSpPr>
        <p:spPr bwMode="auto">
          <a:xfrm>
            <a:off x="3806966" y="3433104"/>
            <a:ext cx="173015" cy="759068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28679" name="TextBox 6"/>
          <p:cNvSpPr txBox="1">
            <a:spLocks noChangeArrowheads="1"/>
          </p:cNvSpPr>
          <p:nvPr/>
        </p:nvSpPr>
        <p:spPr bwMode="auto">
          <a:xfrm>
            <a:off x="4458493" y="2892890"/>
            <a:ext cx="22749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800" dirty="0">
                <a:latin typeface="Rockwell (Body)"/>
              </a:rPr>
              <a:t>for structural models</a:t>
            </a:r>
          </a:p>
        </p:txBody>
      </p:sp>
      <p:sp>
        <p:nvSpPr>
          <p:cNvPr id="28680" name="AutoShape 4"/>
          <p:cNvSpPr>
            <a:spLocks/>
          </p:cNvSpPr>
          <p:nvPr/>
        </p:nvSpPr>
        <p:spPr bwMode="auto">
          <a:xfrm>
            <a:off x="3713871" y="2814638"/>
            <a:ext cx="176539" cy="618466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dirty="0">
              <a:latin typeface="Rockwell (Body)"/>
            </a:endParaRPr>
          </a:p>
        </p:txBody>
      </p:sp>
    </p:spTree>
    <p:extLst>
      <p:ext uri="{BB962C8B-B14F-4D97-AF65-F5344CB8AC3E}">
        <p14:creationId xmlns:p14="http://schemas.microsoft.com/office/powerpoint/2010/main" val="2100417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Use Case Diagram</a:t>
            </a:r>
          </a:p>
        </p:txBody>
      </p:sp>
      <p:sp>
        <p:nvSpPr>
          <p:cNvPr id="30723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Elements</a:t>
            </a:r>
          </a:p>
          <a:p>
            <a:pPr lvl="1"/>
            <a:r>
              <a:rPr lang="en-US">
                <a:ea typeface="ＭＳ Ｐゴシック" panose="020B0600070205080204" pitchFamily="34" charset="-128"/>
              </a:rPr>
              <a:t>Actors</a:t>
            </a:r>
          </a:p>
          <a:p>
            <a:pPr lvl="1"/>
            <a:r>
              <a:rPr lang="en-US">
                <a:ea typeface="ＭＳ Ｐゴシック" panose="020B0600070205080204" pitchFamily="34" charset="-128"/>
              </a:rPr>
              <a:t>Use cases</a:t>
            </a:r>
          </a:p>
          <a:p>
            <a:pPr lvl="1"/>
            <a:r>
              <a:rPr lang="en-US">
                <a:ea typeface="ＭＳ Ｐゴシック" panose="020B0600070205080204" pitchFamily="34" charset="-128"/>
              </a:rPr>
              <a:t>Relations</a:t>
            </a:r>
          </a:p>
          <a:p>
            <a:r>
              <a:rPr lang="en-US">
                <a:ea typeface="ＭＳ Ｐゴシック" panose="020B0600070205080204" pitchFamily="34" charset="-128"/>
              </a:rPr>
              <a:t>Use case diagram shows relationship between actors and use cases</a:t>
            </a:r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7162800" y="1676400"/>
            <a:ext cx="2743200" cy="3962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30729" name="Oval 10"/>
          <p:cNvSpPr>
            <a:spLocks noChangeArrowheads="1"/>
          </p:cNvSpPr>
          <p:nvPr/>
        </p:nvSpPr>
        <p:spPr bwMode="auto">
          <a:xfrm>
            <a:off x="7848600" y="4038600"/>
            <a:ext cx="1524000" cy="914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30730" name="Text Box 11"/>
          <p:cNvSpPr txBox="1">
            <a:spLocks noChangeArrowheads="1"/>
          </p:cNvSpPr>
          <p:nvPr/>
        </p:nvSpPr>
        <p:spPr bwMode="auto">
          <a:xfrm>
            <a:off x="8061326" y="4308476"/>
            <a:ext cx="1311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800">
                <a:latin typeface="Comic Sans MS" panose="030F0702030302020204" pitchFamily="66" charset="0"/>
              </a:rPr>
              <a:t>Use</a:t>
            </a:r>
          </a:p>
          <a:p>
            <a:pPr algn="ctr"/>
            <a:r>
              <a:rPr lang="en-US" sz="1800">
                <a:latin typeface="Comic Sans MS" panose="030F0702030302020204" pitchFamily="66" charset="0"/>
              </a:rPr>
              <a:t>case</a:t>
            </a:r>
          </a:p>
        </p:txBody>
      </p:sp>
      <p:sp>
        <p:nvSpPr>
          <p:cNvPr id="30731" name="Oval 9"/>
          <p:cNvSpPr>
            <a:spLocks noChangeArrowheads="1"/>
          </p:cNvSpPr>
          <p:nvPr/>
        </p:nvSpPr>
        <p:spPr bwMode="auto">
          <a:xfrm>
            <a:off x="7848600" y="2362200"/>
            <a:ext cx="1524000" cy="914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8001001" y="2590801"/>
            <a:ext cx="115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800">
                <a:latin typeface="Comic Sans MS" panose="030F0702030302020204" pitchFamily="66" charset="0"/>
              </a:rPr>
              <a:t>Use</a:t>
            </a:r>
          </a:p>
          <a:p>
            <a:pPr algn="ctr"/>
            <a:r>
              <a:rPr lang="en-US" sz="1800">
                <a:latin typeface="Comic Sans MS" panose="030F0702030302020204" pitchFamily="66" charset="0"/>
              </a:rPr>
              <a:t>case</a:t>
            </a:r>
          </a:p>
        </p:txBody>
      </p:sp>
      <p:sp>
        <p:nvSpPr>
          <p:cNvPr id="30733" name="Oval 15"/>
          <p:cNvSpPr>
            <a:spLocks noChangeArrowheads="1"/>
          </p:cNvSpPr>
          <p:nvPr/>
        </p:nvSpPr>
        <p:spPr bwMode="auto">
          <a:xfrm>
            <a:off x="6172200" y="2286000"/>
            <a:ext cx="304800" cy="304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30734" name="Line 16"/>
          <p:cNvSpPr>
            <a:spLocks noChangeShapeType="1"/>
          </p:cNvSpPr>
          <p:nvPr/>
        </p:nvSpPr>
        <p:spPr bwMode="auto">
          <a:xfrm>
            <a:off x="6324600" y="25908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735" name="Line 17"/>
          <p:cNvSpPr>
            <a:spLocks noChangeShapeType="1"/>
          </p:cNvSpPr>
          <p:nvPr/>
        </p:nvSpPr>
        <p:spPr bwMode="auto">
          <a:xfrm>
            <a:off x="6096000" y="28194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736" name="Line 18"/>
          <p:cNvSpPr>
            <a:spLocks noChangeShapeType="1"/>
          </p:cNvSpPr>
          <p:nvPr/>
        </p:nvSpPr>
        <p:spPr bwMode="auto">
          <a:xfrm flipH="1">
            <a:off x="6096000" y="3124200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737" name="Line 19"/>
          <p:cNvSpPr>
            <a:spLocks noChangeShapeType="1"/>
          </p:cNvSpPr>
          <p:nvPr/>
        </p:nvSpPr>
        <p:spPr bwMode="auto">
          <a:xfrm>
            <a:off x="6324600" y="3124200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738" name="Oval 22"/>
          <p:cNvSpPr>
            <a:spLocks noChangeArrowheads="1"/>
          </p:cNvSpPr>
          <p:nvPr/>
        </p:nvSpPr>
        <p:spPr bwMode="auto">
          <a:xfrm>
            <a:off x="6172200" y="4343400"/>
            <a:ext cx="304800" cy="304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30739" name="Line 23"/>
          <p:cNvSpPr>
            <a:spLocks noChangeShapeType="1"/>
          </p:cNvSpPr>
          <p:nvPr/>
        </p:nvSpPr>
        <p:spPr bwMode="auto">
          <a:xfrm>
            <a:off x="6324600" y="4648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740" name="Line 24"/>
          <p:cNvSpPr>
            <a:spLocks noChangeShapeType="1"/>
          </p:cNvSpPr>
          <p:nvPr/>
        </p:nvSpPr>
        <p:spPr bwMode="auto">
          <a:xfrm>
            <a:off x="6096000" y="4876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741" name="Line 25"/>
          <p:cNvSpPr>
            <a:spLocks noChangeShapeType="1"/>
          </p:cNvSpPr>
          <p:nvPr/>
        </p:nvSpPr>
        <p:spPr bwMode="auto">
          <a:xfrm flipH="1">
            <a:off x="6096000" y="5181600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742" name="Line 26"/>
          <p:cNvSpPr>
            <a:spLocks noChangeShapeType="1"/>
          </p:cNvSpPr>
          <p:nvPr/>
        </p:nvSpPr>
        <p:spPr bwMode="auto">
          <a:xfrm>
            <a:off x="6324600" y="5181600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743" name="Text Box 27"/>
          <p:cNvSpPr txBox="1">
            <a:spLocks noChangeArrowheads="1"/>
          </p:cNvSpPr>
          <p:nvPr/>
        </p:nvSpPr>
        <p:spPr bwMode="auto">
          <a:xfrm>
            <a:off x="5851526" y="3546475"/>
            <a:ext cx="1311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30744" name="Text Box 28"/>
          <p:cNvSpPr txBox="1">
            <a:spLocks noChangeArrowheads="1"/>
          </p:cNvSpPr>
          <p:nvPr/>
        </p:nvSpPr>
        <p:spPr bwMode="auto">
          <a:xfrm>
            <a:off x="5410200" y="3429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actor</a:t>
            </a:r>
          </a:p>
        </p:txBody>
      </p:sp>
      <p:sp>
        <p:nvSpPr>
          <p:cNvPr id="30745" name="Text Box 29"/>
          <p:cNvSpPr txBox="1">
            <a:spLocks noChangeArrowheads="1"/>
          </p:cNvSpPr>
          <p:nvPr/>
        </p:nvSpPr>
        <p:spPr bwMode="auto">
          <a:xfrm>
            <a:off x="5486400" y="54864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Comic Sans MS" panose="030F0702030302020204" pitchFamily="66" charset="0"/>
              </a:rPr>
              <a:t>actor</a:t>
            </a:r>
          </a:p>
        </p:txBody>
      </p:sp>
      <p:sp>
        <p:nvSpPr>
          <p:cNvPr id="30746" name="Line 30"/>
          <p:cNvSpPr>
            <a:spLocks noChangeShapeType="1"/>
          </p:cNvSpPr>
          <p:nvPr/>
        </p:nvSpPr>
        <p:spPr bwMode="auto">
          <a:xfrm flipV="1">
            <a:off x="6781800" y="4800600"/>
            <a:ext cx="990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747" name="Line 31"/>
          <p:cNvSpPr>
            <a:spLocks noChangeShapeType="1"/>
          </p:cNvSpPr>
          <p:nvPr/>
        </p:nvSpPr>
        <p:spPr bwMode="auto">
          <a:xfrm flipV="1">
            <a:off x="6781800" y="3124200"/>
            <a:ext cx="11430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748" name="Line 32"/>
          <p:cNvSpPr>
            <a:spLocks noChangeShapeType="1"/>
          </p:cNvSpPr>
          <p:nvPr/>
        </p:nvSpPr>
        <p:spPr bwMode="auto">
          <a:xfrm flipV="1">
            <a:off x="6705600" y="28194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9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anose="020B0600070205080204" pitchFamily="34" charset="-128"/>
              </a:rPr>
              <a:t>Use Case Diagram Example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38" y="1699846"/>
            <a:ext cx="5096022" cy="509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98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2774</TotalTime>
  <Words>1299</Words>
  <Application>Microsoft Macintosh PowerPoint</Application>
  <PresentationFormat>Widescreen</PresentationFormat>
  <Paragraphs>354</Paragraphs>
  <Slides>52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Calibri Light</vt:lpstr>
      <vt:lpstr>Comic Sans MS</vt:lpstr>
      <vt:lpstr>Rockwell (Body)</vt:lpstr>
      <vt:lpstr>Times New Roman</vt:lpstr>
      <vt:lpstr>Office Theme</vt:lpstr>
      <vt:lpstr>UML: Unified Modeling Language</vt:lpstr>
      <vt:lpstr>Modeling</vt:lpstr>
      <vt:lpstr>History: 1980’s</vt:lpstr>
      <vt:lpstr>History: 1990’s</vt:lpstr>
      <vt:lpstr>UML</vt:lpstr>
      <vt:lpstr>UML (Cont.)</vt:lpstr>
      <vt:lpstr>This Lecture</vt:lpstr>
      <vt:lpstr>Use Case Diagram</vt:lpstr>
      <vt:lpstr>Use Case Diagram Example</vt:lpstr>
      <vt:lpstr>Project and Resource Management System</vt:lpstr>
      <vt:lpstr>PowerPoint Presentation</vt:lpstr>
      <vt:lpstr>Manage Project Use Case</vt:lpstr>
      <vt:lpstr>PowerPoint Presentation</vt:lpstr>
      <vt:lpstr>Class Diagrams</vt:lpstr>
      <vt:lpstr>Class Diagrams: Relationships</vt:lpstr>
      <vt:lpstr>Association</vt:lpstr>
      <vt:lpstr>Aggregation   Composition</vt:lpstr>
      <vt:lpstr> </vt:lpstr>
      <vt:lpstr>Composition   Aggregation</vt:lpstr>
      <vt:lpstr> </vt:lpstr>
      <vt:lpstr>Aggregation   Composition</vt:lpstr>
      <vt:lpstr>Generalization</vt:lpstr>
      <vt:lpstr>Generalization</vt:lpstr>
      <vt:lpstr>Composition vs Aggregation in Java</vt:lpstr>
      <vt:lpstr>PowerPoint Presentation</vt:lpstr>
      <vt:lpstr>PowerPoint Presentation</vt:lpstr>
      <vt:lpstr>PowerPoint Presentation</vt:lpstr>
      <vt:lpstr>Object Diagram</vt:lpstr>
      <vt:lpstr>PowerPoint Presentation</vt:lpstr>
      <vt:lpstr>PowerPoint Presentation</vt:lpstr>
      <vt:lpstr>Sequence Diagrams</vt:lpstr>
      <vt:lpstr>Sequence Diagrams</vt:lpstr>
      <vt:lpstr>PowerPoint Presentation</vt:lpstr>
      <vt:lpstr>PowerPoint Presentation</vt:lpstr>
      <vt:lpstr>PowerPoint Presentation</vt:lpstr>
      <vt:lpstr>PowerPoint Presentation</vt:lpstr>
      <vt:lpstr>Activity Diagrams</vt:lpstr>
      <vt:lpstr>PowerPoint Presentation</vt:lpstr>
      <vt:lpstr>PowerPoint Presentation</vt:lpstr>
      <vt:lpstr>PowerPoint Presentation</vt:lpstr>
      <vt:lpstr>Question</vt:lpstr>
      <vt:lpstr>PowerPoint Presentation</vt:lpstr>
      <vt:lpstr>Activity Diagrams</vt:lpstr>
      <vt:lpstr>PowerPoint Presentation</vt:lpstr>
      <vt:lpstr>StateChart Diagrams</vt:lpstr>
      <vt:lpstr>Example Simple StateChart</vt:lpstr>
      <vt:lpstr>PowerPoint Presentation</vt:lpstr>
      <vt:lpstr>PowerPoint Presentation</vt:lpstr>
      <vt:lpstr>This Lecture</vt:lpstr>
      <vt:lpstr>Opinions about UML: What’s Good</vt:lpstr>
      <vt:lpstr>Opinions On UML: What’s Bad</vt:lpstr>
      <vt:lpstr>UML is Happening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Engineering</dc:title>
  <dc:creator>Piskac, Ruzica</dc:creator>
  <cp:lastModifiedBy>William Killian</cp:lastModifiedBy>
  <cp:revision>174</cp:revision>
  <dcterms:created xsi:type="dcterms:W3CDTF">2014-01-12T21:15:03Z</dcterms:created>
  <dcterms:modified xsi:type="dcterms:W3CDTF">2019-08-27T16:49:34Z</dcterms:modified>
</cp:coreProperties>
</file>