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0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8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8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0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5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0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4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BDAB-2EAB-2841-A266-DB0E6E13F77E}" type="datetimeFigureOut">
              <a:rPr lang="en-US" smtClean="0"/>
              <a:t>8/27/19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5332C-044F-984E-A691-909DC6381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emver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11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0D700-6F70-5548-BC2D-5B3A5C0961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Semantic Versioning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F33C2-5789-F24E-8CC5-43E31239CC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420: 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819549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0E20-6357-E34B-B928-794D81BA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SemVer</a:t>
            </a:r>
            <a:r>
              <a:rPr lang="en-US" dirty="0"/>
              <a:t> 2.0.0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7AA53-8EC9-244D-B9B0-AB53095E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/>
              <a:t>Major version X (</a:t>
            </a:r>
            <a:r>
              <a:rPr lang="en-US" dirty="0" err="1"/>
              <a:t>X.y.z</a:t>
            </a:r>
            <a:r>
              <a:rPr lang="en-US" dirty="0"/>
              <a:t> | X &gt; 0) MUST be incremented if any backwards incompatible changes are introduced to the public API.</a:t>
            </a:r>
          </a:p>
          <a:p>
            <a:pPr lvl="1"/>
            <a:r>
              <a:rPr lang="en-US" dirty="0"/>
              <a:t>It MAY also include minor and patch level changes.</a:t>
            </a:r>
          </a:p>
          <a:p>
            <a:pPr lvl="1"/>
            <a:r>
              <a:rPr lang="en-US" dirty="0"/>
              <a:t>Patch and minor version MUST be reset to 0 when major version is incremented.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A pre-release version MAY be denoted by appending a hyphen and a series of dot separated identifiers immediately following the patch version.</a:t>
            </a:r>
          </a:p>
          <a:p>
            <a:pPr lvl="1"/>
            <a:r>
              <a:rPr lang="en-US" dirty="0"/>
              <a:t>Pre-release versions have a lower precedence than the associated normal version.</a:t>
            </a:r>
          </a:p>
          <a:p>
            <a:pPr lvl="1"/>
            <a:r>
              <a:rPr lang="en-US" dirty="0"/>
              <a:t>A pre-release version indicates that the version is unstable and might not satisfy the intended compatibility requirements as denoted by its associated normal version.</a:t>
            </a:r>
          </a:p>
          <a:p>
            <a:pPr lvl="1"/>
            <a:r>
              <a:rPr lang="en-US" dirty="0"/>
              <a:t>Examples: 1.0.0-alpha, 1.0.0-alpha.1, 1.0.0-0.3.7, 1.0.0-x.7.z.92.</a:t>
            </a:r>
          </a:p>
        </p:txBody>
      </p:sp>
    </p:spTree>
    <p:extLst>
      <p:ext uri="{BB962C8B-B14F-4D97-AF65-F5344CB8AC3E}">
        <p14:creationId xmlns:p14="http://schemas.microsoft.com/office/powerpoint/2010/main" val="160880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0E20-6357-E34B-B928-794D81BA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SemVer</a:t>
            </a:r>
            <a:r>
              <a:rPr lang="en-US" dirty="0"/>
              <a:t> 2.0.0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7AA53-8EC9-244D-B9B0-AB53095E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/>
              <a:t>Build metadata MAY be denoted by appending a plus sign and a series of dot separated identifiers immediately following the patch or pre-release version.</a:t>
            </a:r>
          </a:p>
          <a:p>
            <a:pPr lvl="1"/>
            <a:r>
              <a:rPr lang="en-US" dirty="0"/>
              <a:t>Build metadata MUST be ignored when determining version precedence.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/>
              <a:t>Precedence refers to how versions are compared to each other when ordered.</a:t>
            </a:r>
          </a:p>
          <a:p>
            <a:pPr lvl="1"/>
            <a:r>
              <a:rPr lang="en-US" dirty="0"/>
              <a:t>Precedence MUST be calculated by separating the version into major, minor, patch and pre-release identifiers in that order</a:t>
            </a:r>
          </a:p>
        </p:txBody>
      </p:sp>
    </p:spTree>
    <p:extLst>
      <p:ext uri="{BB962C8B-B14F-4D97-AF65-F5344CB8AC3E}">
        <p14:creationId xmlns:p14="http://schemas.microsoft.com/office/powerpoint/2010/main" val="4063187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B987-369F-534E-8C7A-CB3108D4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Semantic Versioning?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8F67E-F684-B24D-8D26-CECAE8355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is not a new or revolutionary idea.</a:t>
            </a:r>
          </a:p>
          <a:p>
            <a:r>
              <a:rPr lang="en-US" dirty="0"/>
              <a:t>In fact, you probably do something close to this already.</a:t>
            </a:r>
          </a:p>
          <a:p>
            <a:r>
              <a:rPr lang="en-US" dirty="0"/>
              <a:t>The problem is that “close” isn’t good enough.</a:t>
            </a:r>
          </a:p>
          <a:p>
            <a:r>
              <a:rPr lang="en-US" dirty="0"/>
              <a:t>Without compliance to some sort of formal specification, version numbers are essentially useless for dependency management</a:t>
            </a:r>
          </a:p>
          <a:p>
            <a:r>
              <a:rPr lang="en-US" dirty="0"/>
              <a:t>By giving a name and clear definition to the above ideas, it becomes easy to communicate your intentions to the users of your software.</a:t>
            </a:r>
          </a:p>
          <a:p>
            <a:r>
              <a:rPr lang="en-US" dirty="0"/>
              <a:t>Once these intentions are clear, flexible (but not too flexible) dependency specifications can finally be made.</a:t>
            </a:r>
          </a:p>
        </p:txBody>
      </p:sp>
    </p:spTree>
    <p:extLst>
      <p:ext uri="{BB962C8B-B14F-4D97-AF65-F5344CB8AC3E}">
        <p14:creationId xmlns:p14="http://schemas.microsoft.com/office/powerpoint/2010/main" val="16497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FC7C6-1655-334E-A4BF-82793D069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B55C-2D1D-1043-BE0E-78A027FCF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https://semver.org/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71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E6A5-FB43-E34E-967F-49F7652E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0C585-CAF9-724E-9857-51C0A4785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Given a version number MAJOR.MINOR.PATCH, increment the:</a:t>
            </a:r>
            <a:br>
              <a:rPr lang="en-US" dirty="0"/>
            </a:b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MAJOR</a:t>
            </a:r>
            <a:r>
              <a:rPr lang="en-US" dirty="0"/>
              <a:t> version when you make </a:t>
            </a:r>
            <a:r>
              <a:rPr lang="en-US" i="1" u="sng" dirty="0"/>
              <a:t>incompatible</a:t>
            </a:r>
            <a:r>
              <a:rPr lang="en-US" dirty="0"/>
              <a:t> API changes,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MINOR</a:t>
            </a:r>
            <a:r>
              <a:rPr lang="en-US" dirty="0"/>
              <a:t> version when you </a:t>
            </a:r>
            <a:r>
              <a:rPr lang="en-US" i="1" u="sng" dirty="0"/>
              <a:t>add functionality</a:t>
            </a:r>
            <a:r>
              <a:rPr lang="en-US" dirty="0"/>
              <a:t> in a </a:t>
            </a:r>
            <a:r>
              <a:rPr lang="en-US" i="1" u="sng" dirty="0"/>
              <a:t>backwards compatible</a:t>
            </a:r>
            <a:r>
              <a:rPr lang="en-US" dirty="0"/>
              <a:t> manner, 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PATCH</a:t>
            </a:r>
            <a:r>
              <a:rPr lang="en-US" dirty="0"/>
              <a:t> version when you make </a:t>
            </a:r>
            <a:r>
              <a:rPr lang="en-US" i="1" u="sng" dirty="0"/>
              <a:t>backwards compatible bug fixes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Additional labels for pre-release and build metadata are available as extensions to the </a:t>
            </a:r>
            <a:r>
              <a:rPr lang="en-US" b="1" dirty="0"/>
              <a:t>MAJOR.MINOR.PATCH </a:t>
            </a:r>
            <a:r>
              <a:rPr lang="en-US" dirty="0"/>
              <a:t>format.</a:t>
            </a:r>
          </a:p>
        </p:txBody>
      </p:sp>
    </p:spTree>
    <p:extLst>
      <p:ext uri="{BB962C8B-B14F-4D97-AF65-F5344CB8AC3E}">
        <p14:creationId xmlns:p14="http://schemas.microsoft.com/office/powerpoint/2010/main" val="410323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9F05-C494-8A4F-8CA7-78CC03F80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629266"/>
            <a:ext cx="3845274" cy="1676603"/>
          </a:xfrm>
        </p:spPr>
        <p:txBody>
          <a:bodyPr>
            <a:normAutofit/>
          </a:bodyPr>
          <a:lstStyle/>
          <a:p>
            <a:r>
              <a:rPr lang="en-US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6E9CE-1C25-684E-80D0-E0CDA9EE3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2438400"/>
            <a:ext cx="3845272" cy="3785419"/>
          </a:xfrm>
        </p:spPr>
        <p:txBody>
          <a:bodyPr>
            <a:normAutofit/>
          </a:bodyPr>
          <a:lstStyle/>
          <a:p>
            <a:r>
              <a:rPr lang="en-US" sz="2200" dirty="0"/>
              <a:t>In the world of software management there exists a dreaded place called “dependency hell.”</a:t>
            </a:r>
          </a:p>
          <a:p>
            <a:r>
              <a:rPr lang="en-US" sz="2200" dirty="0"/>
              <a:t>The bigger your system grows and the more packages you integrate into your software, the more likely you are to find yourself, one day, in this pit of despair.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DAE45-2EE4-F946-ACB2-56E71497FA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53" r="11151" b="3"/>
          <a:stretch/>
        </p:blipFill>
        <p:spPr>
          <a:xfrm>
            <a:off x="4567959" y="640082"/>
            <a:ext cx="4096293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23725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DF730-C702-9E46-93BA-15C37CEB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4EEEC-D607-B047-AABE-7A0C77966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938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In systems with many dependencies, releasing new package versions can quickly become a nightmare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If the dependency specifications are </a:t>
            </a:r>
            <a:r>
              <a:rPr lang="en-US" i="1" dirty="0"/>
              <a:t>too tight</a:t>
            </a:r>
            <a:r>
              <a:rPr lang="en-US" dirty="0"/>
              <a:t>, you are in danger of </a:t>
            </a:r>
            <a:r>
              <a:rPr lang="en-US" i="1" u="sng" dirty="0"/>
              <a:t>version lock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the inability to upgrade a package without having to release new versions of every dependent package.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If dependencies are specified </a:t>
            </a:r>
            <a:r>
              <a:rPr lang="en-US" i="1" dirty="0"/>
              <a:t>too loosely</a:t>
            </a:r>
            <a:r>
              <a:rPr lang="en-US" dirty="0"/>
              <a:t>, you will inevitably be bitten by </a:t>
            </a:r>
            <a:r>
              <a:rPr lang="en-US" i="1" u="sng" dirty="0"/>
              <a:t>version promiscuity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assuming compatibility with more future versions than is reasonable.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Dependency hell is where you are when version lock and/or version promiscuity prevent you from easily and safely moving your project forward.</a:t>
            </a:r>
          </a:p>
        </p:txBody>
      </p:sp>
    </p:spTree>
    <p:extLst>
      <p:ext uri="{BB962C8B-B14F-4D97-AF65-F5344CB8AC3E}">
        <p14:creationId xmlns:p14="http://schemas.microsoft.com/office/powerpoint/2010/main" val="136799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87B8E-24E6-544B-B3A1-C091B2E3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F0B7E-1270-094C-8C86-23678C24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this system to work, you first need to declare a </a:t>
            </a:r>
            <a:r>
              <a:rPr lang="en-US" b="1" dirty="0"/>
              <a:t>public API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Documentation OR be enforced by the code itself.</a:t>
            </a:r>
          </a:p>
          <a:p>
            <a:pPr lvl="1"/>
            <a:r>
              <a:rPr lang="en-US" dirty="0"/>
              <a:t>This API must be clear and precise</a:t>
            </a:r>
          </a:p>
          <a:p>
            <a:r>
              <a:rPr lang="en-US" dirty="0"/>
              <a:t>Once you identify your </a:t>
            </a:r>
            <a:r>
              <a:rPr lang="en-US" b="1" dirty="0"/>
              <a:t>public API</a:t>
            </a:r>
            <a:r>
              <a:rPr lang="en-US" dirty="0"/>
              <a:t>, you communicate changes to it with specific increments to your version number.</a:t>
            </a:r>
          </a:p>
          <a:p>
            <a:pPr lvl="1"/>
            <a:r>
              <a:rPr lang="en-US" dirty="0"/>
              <a:t>Consider a version format of X.Y.Z (</a:t>
            </a:r>
            <a:r>
              <a:rPr lang="en-US" dirty="0" err="1"/>
              <a:t>Major.Minor.Patch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Bug fixes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/>
              <a:t>affecting</a:t>
            </a:r>
            <a:r>
              <a:rPr lang="en-US" dirty="0"/>
              <a:t> the API increment the </a:t>
            </a:r>
            <a:r>
              <a:rPr lang="en-US" b="1" i="1" u="sng" dirty="0"/>
              <a:t>patch</a:t>
            </a:r>
            <a:r>
              <a:rPr lang="en-US" dirty="0"/>
              <a:t> version</a:t>
            </a:r>
          </a:p>
          <a:p>
            <a:pPr lvl="1"/>
            <a:r>
              <a:rPr lang="en-US" dirty="0"/>
              <a:t>Backwards </a:t>
            </a:r>
            <a:r>
              <a:rPr lang="en-US" b="1" dirty="0"/>
              <a:t>compatible</a:t>
            </a:r>
            <a:r>
              <a:rPr lang="en-US" dirty="0"/>
              <a:t> API additions/changes increment the </a:t>
            </a:r>
            <a:r>
              <a:rPr lang="en-US" b="1" i="1" u="sng" dirty="0"/>
              <a:t>minor</a:t>
            </a:r>
            <a:r>
              <a:rPr lang="en-US" dirty="0"/>
              <a:t> version</a:t>
            </a:r>
          </a:p>
          <a:p>
            <a:pPr lvl="1"/>
            <a:r>
              <a:rPr lang="en-US" dirty="0"/>
              <a:t>Backwards </a:t>
            </a:r>
            <a:r>
              <a:rPr lang="en-US" b="1" dirty="0"/>
              <a:t>incompatible</a:t>
            </a:r>
            <a:r>
              <a:rPr lang="en-US" dirty="0"/>
              <a:t> API changes increment the </a:t>
            </a:r>
            <a:r>
              <a:rPr lang="en-US" b="1" i="1" u="sng" dirty="0"/>
              <a:t>major</a:t>
            </a:r>
            <a:r>
              <a:rPr lang="en-US" dirty="0"/>
              <a:t> version.</a:t>
            </a:r>
          </a:p>
        </p:txBody>
      </p:sp>
    </p:spTree>
    <p:extLst>
      <p:ext uri="{BB962C8B-B14F-4D97-AF65-F5344CB8AC3E}">
        <p14:creationId xmlns:p14="http://schemas.microsoft.com/office/powerpoint/2010/main" val="20992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BDE2-A6B2-ED4B-8093-1F64E6522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Official Specification (2.0.0)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E1E9E-55E2-1749-9460-73C93A170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Disclaimer: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key words “MUST”, “MUST NOT”, “REQUIRED”, “SHALL”, “SHALL NOT”, “SHOULD”, “SHOULD NOT”, “RECOMMENDED”, “MAY”, and “OPTIONAL” in this document are to be interpreted as described in </a:t>
            </a:r>
            <a:r>
              <a:rPr lang="en-US" dirty="0">
                <a:hlinkClick r:id="rId2"/>
              </a:rPr>
              <a:t>http://tools.ietf.org/html/rfc2119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8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0E20-6357-E34B-B928-794D81BA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SemVer</a:t>
            </a:r>
            <a:r>
              <a:rPr lang="en-US" dirty="0"/>
              <a:t> 2.0.0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7AA53-8EC9-244D-B9B0-AB53095E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2304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Software using Semantic Versioning MUST declare a public API.</a:t>
            </a:r>
          </a:p>
          <a:p>
            <a:pPr lvl="1"/>
            <a:r>
              <a:rPr lang="en-US" dirty="0"/>
              <a:t>This API could be declared in the code itself or exist strictly in documentation.</a:t>
            </a:r>
          </a:p>
          <a:p>
            <a:pPr lvl="1"/>
            <a:r>
              <a:rPr lang="en-US" dirty="0"/>
              <a:t>However it is done, it SHOULD be precise and comprehensive.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normal version number MUST take the form X.Y.Z where X, Y, and Z are non-negative integers, and MUST NOT contain leading zeroes.</a:t>
            </a:r>
          </a:p>
          <a:p>
            <a:pPr lvl="1"/>
            <a:r>
              <a:rPr lang="en-US" dirty="0"/>
              <a:t>X is the major version</a:t>
            </a:r>
          </a:p>
          <a:p>
            <a:pPr lvl="1"/>
            <a:r>
              <a:rPr lang="en-US" dirty="0"/>
              <a:t>Y is the minor version, and</a:t>
            </a:r>
          </a:p>
          <a:p>
            <a:pPr lvl="1"/>
            <a:r>
              <a:rPr lang="en-US" dirty="0"/>
              <a:t>Z is the patch version.</a:t>
            </a:r>
          </a:p>
          <a:p>
            <a:pPr lvl="1"/>
            <a:r>
              <a:rPr lang="en-US" dirty="0"/>
              <a:t>Each element MUST increase numerically.</a:t>
            </a:r>
          </a:p>
          <a:p>
            <a:pPr lvl="1"/>
            <a:r>
              <a:rPr lang="en-US" dirty="0"/>
              <a:t>For instance: 1.9.0 -&gt; 1.10.0 -&gt; 1.11.0.</a:t>
            </a:r>
          </a:p>
        </p:txBody>
      </p:sp>
    </p:spTree>
    <p:extLst>
      <p:ext uri="{BB962C8B-B14F-4D97-AF65-F5344CB8AC3E}">
        <p14:creationId xmlns:p14="http://schemas.microsoft.com/office/powerpoint/2010/main" val="283458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0E20-6357-E34B-B928-794D81BA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SemVer</a:t>
            </a:r>
            <a:r>
              <a:rPr lang="en-US" dirty="0"/>
              <a:t> 2.0.0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7AA53-8EC9-244D-B9B0-AB53095E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39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Once a versioned package has been released, the contents of that version MUST NOT be modified.</a:t>
            </a:r>
          </a:p>
          <a:p>
            <a:pPr lvl="1"/>
            <a:r>
              <a:rPr lang="en-US" dirty="0"/>
              <a:t>Any modifications MUST be released as a new version.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Major version zero (0.y.z) is for initial development.</a:t>
            </a:r>
          </a:p>
          <a:p>
            <a:pPr lvl="1"/>
            <a:r>
              <a:rPr lang="en-US" dirty="0"/>
              <a:t>Anything MAY change at any time.</a:t>
            </a:r>
          </a:p>
          <a:p>
            <a:pPr lvl="1"/>
            <a:r>
              <a:rPr lang="en-US" dirty="0"/>
              <a:t>The public API SHOULD NOT be considered stable.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Version 1.0.0 defines the public API.</a:t>
            </a:r>
          </a:p>
          <a:p>
            <a:pPr lvl="1"/>
            <a:r>
              <a:rPr lang="en-US" dirty="0"/>
              <a:t>The way in which the version number is incremented after this release is dependent on this public API and how it changes.</a:t>
            </a:r>
          </a:p>
        </p:txBody>
      </p:sp>
    </p:spTree>
    <p:extLst>
      <p:ext uri="{BB962C8B-B14F-4D97-AF65-F5344CB8AC3E}">
        <p14:creationId xmlns:p14="http://schemas.microsoft.com/office/powerpoint/2010/main" val="114333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90E20-6357-E34B-B928-794D81BA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SemVer</a:t>
            </a:r>
            <a:r>
              <a:rPr lang="en-US" dirty="0"/>
              <a:t> 2.0.0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7AA53-8EC9-244D-B9B0-AB53095EB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Patch version Z (</a:t>
            </a:r>
            <a:r>
              <a:rPr lang="en-US" dirty="0" err="1"/>
              <a:t>x.y.Z</a:t>
            </a:r>
            <a:r>
              <a:rPr lang="en-US" dirty="0"/>
              <a:t> | x &gt; 0) MUST be incremented if only backwards compatible bug fixes are introduced.</a:t>
            </a:r>
          </a:p>
          <a:p>
            <a:pPr lvl="1"/>
            <a:r>
              <a:rPr lang="en-US" dirty="0"/>
              <a:t>A bug fix is defined as an internal change that fixes incorrect behavior.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Minor version Y (</a:t>
            </a:r>
            <a:r>
              <a:rPr lang="en-US" dirty="0" err="1"/>
              <a:t>x.Y.z</a:t>
            </a:r>
            <a:r>
              <a:rPr lang="en-US" dirty="0"/>
              <a:t> | x &gt; 0) MUST be incremented if new, backwards compatible functionality is introduced to the public API.</a:t>
            </a:r>
          </a:p>
          <a:p>
            <a:pPr lvl="1"/>
            <a:r>
              <a:rPr lang="en-US" dirty="0"/>
              <a:t>It MUST be incremented if any public API functionality is marked as deprecated.</a:t>
            </a:r>
          </a:p>
          <a:p>
            <a:pPr lvl="1"/>
            <a:r>
              <a:rPr lang="en-US" dirty="0"/>
              <a:t>It MAY be incremented if substantial new functionality or improvements are introduced within the private code.</a:t>
            </a:r>
          </a:p>
          <a:p>
            <a:pPr lvl="1"/>
            <a:r>
              <a:rPr lang="en-US" dirty="0"/>
              <a:t>It MAY include patch level changes.</a:t>
            </a:r>
          </a:p>
          <a:p>
            <a:pPr lvl="1"/>
            <a:r>
              <a:rPr lang="en-US" dirty="0"/>
              <a:t>Patch version MUST be reset to 0 when minor version is incremented.</a:t>
            </a:r>
          </a:p>
        </p:txBody>
      </p:sp>
    </p:spTree>
    <p:extLst>
      <p:ext uri="{BB962C8B-B14F-4D97-AF65-F5344CB8AC3E}">
        <p14:creationId xmlns:p14="http://schemas.microsoft.com/office/powerpoint/2010/main" val="315868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961</Words>
  <Application>Microsoft Macintosh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Semantic Versioning</vt:lpstr>
      <vt:lpstr>Summary</vt:lpstr>
      <vt:lpstr>Dependencies</vt:lpstr>
      <vt:lpstr>Introduction</vt:lpstr>
      <vt:lpstr>Description</vt:lpstr>
      <vt:lpstr>Official Specification (2.0.0)</vt:lpstr>
      <vt:lpstr>SemVer 2.0.0</vt:lpstr>
      <vt:lpstr>SemVer 2.0.0</vt:lpstr>
      <vt:lpstr>SemVer 2.0.0</vt:lpstr>
      <vt:lpstr>SemVer 2.0.0</vt:lpstr>
      <vt:lpstr>SemVer 2.0.0</vt:lpstr>
      <vt:lpstr>Why Use Semantic Versioning?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Versioning</dc:title>
  <dc:creator>William Killian</dc:creator>
  <cp:lastModifiedBy>William Killian</cp:lastModifiedBy>
  <cp:revision>4</cp:revision>
  <dcterms:created xsi:type="dcterms:W3CDTF">2019-08-27T15:57:20Z</dcterms:created>
  <dcterms:modified xsi:type="dcterms:W3CDTF">2019-08-27T16:17:47Z</dcterms:modified>
</cp:coreProperties>
</file>