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33A1C-6648-8549-966A-E59DAECD7257}" v="3886" dt="2019-10-29T17:03:29.017"/>
    <p1510:client id="{9C341746-D08A-8E4E-9511-B3365BE6F9F2}" v="22" dt="2019-10-29T14:31:32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0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9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6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7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3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9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7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8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4" r:id="rId6"/>
    <p:sldLayoutId id="2147483699" r:id="rId7"/>
    <p:sldLayoutId id="2147483700" r:id="rId8"/>
    <p:sldLayoutId id="2147483701" r:id="rId9"/>
    <p:sldLayoutId id="2147483703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github.io/docs/tango-rest/" TargetMode="External"/><Relationship Id="rId2" Type="http://schemas.openxmlformats.org/officeDocument/2006/relationships/hyperlink" Target="https://autolab.github.io/docs/api-interfa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millersville.edu/courses/420-f19/assessments" TargetMode="External"/><Relationship Id="rId2" Type="http://schemas.openxmlformats.org/officeDocument/2006/relationships/hyperlink" Target="http://cs.millersville.edu/~wkillian/2019/fall/csci4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tolab.millersville.edu/courses/362-f19/assessments/array/submissions/9001/vie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q?csci+420+millersvil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9B556-8307-4C56-9E34-3B56C7A1B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FDDEC-F4CE-114C-852D-EDFCAA57C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REST APIs, Microservices, and Scalability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ADC61-5184-384A-BAF5-E275801AC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CSCI 420: Software Engineering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875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18B8-91B7-C140-8134-E2387B1F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Representation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170A-969D-1748-9C14-8D85F031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 1: Distinct URI for each</a:t>
            </a:r>
          </a:p>
          <a:p>
            <a:pPr lvl="1"/>
            <a:r>
              <a:rPr lang="en-US" dirty="0" err="1"/>
              <a:t>ex.com</a:t>
            </a:r>
            <a:r>
              <a:rPr lang="en-US" dirty="0"/>
              <a:t>/media/2019-11.en</a:t>
            </a:r>
          </a:p>
          <a:p>
            <a:pPr lvl="1"/>
            <a:r>
              <a:rPr lang="en-US" dirty="0" err="1"/>
              <a:t>ex.com</a:t>
            </a:r>
            <a:r>
              <a:rPr lang="en-US" dirty="0"/>
              <a:t>/media/2019-11.fr</a:t>
            </a:r>
          </a:p>
          <a:p>
            <a:r>
              <a:rPr lang="en-US" dirty="0"/>
              <a:t>Style 2: Content Negotiation</a:t>
            </a:r>
          </a:p>
          <a:p>
            <a:pPr lvl="1"/>
            <a:r>
              <a:rPr lang="en-US" dirty="0"/>
              <a:t>Expose Platonic form URI:</a:t>
            </a:r>
          </a:p>
          <a:p>
            <a:pPr lvl="2"/>
            <a:r>
              <a:rPr lang="en-US" dirty="0" err="1"/>
              <a:t>ex.com</a:t>
            </a:r>
            <a:r>
              <a:rPr lang="en-US" dirty="0"/>
              <a:t>/media/2019-11</a:t>
            </a:r>
          </a:p>
          <a:p>
            <a:pPr lvl="1"/>
            <a:r>
              <a:rPr lang="en-US" dirty="0"/>
              <a:t>Client sets request headers:</a:t>
            </a:r>
          </a:p>
          <a:p>
            <a:pPr lvl="2"/>
            <a:r>
              <a:rPr lang="en-US" dirty="0"/>
              <a:t>Accept:</a:t>
            </a:r>
          </a:p>
          <a:p>
            <a:pPr lvl="2"/>
            <a:r>
              <a:rPr lang="en-US" dirty="0"/>
              <a:t>Accept-Language:</a:t>
            </a:r>
          </a:p>
        </p:txBody>
      </p:sp>
    </p:spTree>
    <p:extLst>
      <p:ext uri="{BB962C8B-B14F-4D97-AF65-F5344CB8AC3E}">
        <p14:creationId xmlns:p14="http://schemas.microsoft.com/office/powerpoint/2010/main" val="126946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4EA9-CADB-8947-8BF1-EEE5F1F9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Uniform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529E-DE42-B541-A4A4-007457E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Provides 4 basic methods for CRUD</a:t>
            </a:r>
          </a:p>
          <a:p>
            <a:pPr lvl="1"/>
            <a:r>
              <a:rPr lang="en-US" dirty="0"/>
              <a:t>(CRUD: Create, Read, Update, Delete)</a:t>
            </a:r>
          </a:p>
          <a:p>
            <a:pPr lvl="1"/>
            <a:r>
              <a:rPr lang="en-US" dirty="0"/>
              <a:t>GET		retrieve representation of resource</a:t>
            </a:r>
          </a:p>
          <a:p>
            <a:pPr lvl="1"/>
            <a:r>
              <a:rPr lang="en-US" dirty="0"/>
              <a:t>PUT		update/modify existing resource (or create a new resource)</a:t>
            </a:r>
          </a:p>
          <a:p>
            <a:pPr lvl="1"/>
            <a:r>
              <a:rPr lang="en-US" dirty="0"/>
              <a:t>POST	create a new resource</a:t>
            </a:r>
          </a:p>
          <a:p>
            <a:pPr lvl="1"/>
            <a:r>
              <a:rPr lang="en-US" dirty="0"/>
              <a:t>DELETE	delete an existing resource</a:t>
            </a:r>
          </a:p>
          <a:p>
            <a:r>
              <a:rPr lang="en-US" dirty="0"/>
              <a:t>Two additional (less commonly used) methods</a:t>
            </a:r>
          </a:p>
          <a:p>
            <a:pPr lvl="1"/>
            <a:r>
              <a:rPr lang="en-US" dirty="0"/>
              <a:t>HEAD	fetch metadata of representation only</a:t>
            </a:r>
          </a:p>
          <a:p>
            <a:pPr lvl="1"/>
            <a:r>
              <a:rPr lang="en-US" dirty="0"/>
              <a:t>OPTIONS	check which HTTP methods a resource supports</a:t>
            </a:r>
          </a:p>
        </p:txBody>
      </p:sp>
    </p:spTree>
    <p:extLst>
      <p:ext uri="{BB962C8B-B14F-4D97-AF65-F5344CB8AC3E}">
        <p14:creationId xmlns:p14="http://schemas.microsoft.com/office/powerpoint/2010/main" val="380212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042-3D70-0243-8497-F1B23609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Request/Response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A53747B-7133-064B-883C-63FC02B7D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30882"/>
              </p:ext>
            </p:extLst>
          </p:nvPr>
        </p:nvGraphicFramePr>
        <p:xfrm>
          <a:off x="1097278" y="1871346"/>
          <a:ext cx="10058401" cy="4021953"/>
        </p:xfrm>
        <a:graphic>
          <a:graphicData uri="http://schemas.openxmlformats.org/drawingml/2006/table">
            <a:tbl>
              <a:tblPr firstRow="1" firstCol="1">
                <a:tableStyleId>{2A488322-F2BA-4B5B-9748-0D474271808F}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66593119"/>
                    </a:ext>
                  </a:extLst>
                </a:gridCol>
                <a:gridCol w="4284134">
                  <a:extLst>
                    <a:ext uri="{9D8B030D-6E8A-4147-A177-3AD203B41FA5}">
                      <a16:colId xmlns:a16="http://schemas.microsoft.com/office/drawing/2014/main" val="476839989"/>
                    </a:ext>
                  </a:extLst>
                </a:gridCol>
                <a:gridCol w="4097867">
                  <a:extLst>
                    <a:ext uri="{9D8B030D-6E8A-4147-A177-3AD203B41FA5}">
                      <a16:colId xmlns:a16="http://schemas.microsoft.com/office/drawing/2014/main" val="2011173692"/>
                    </a:ext>
                  </a:extLst>
                </a:gridCol>
              </a:tblGrid>
              <a:tr h="568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Method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Request Entity-Body/Representation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Response Entity-Body/Representation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048622230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GET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(Usually) Empty Representation/entity-body sent by client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Server returns representation of resource in HTTP Response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72357748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DELETE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(Usually) Empty Representation/entity-body sent by client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Server may return entity body with status message or nothing at all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862988676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(Usually) Client’s proposed representation of resource in entity-body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Server may respond back with status message or with copy of representation or nothing at all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66144311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Client’s proposed representation of resource in entity-body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Server may respond back with status message or with copy of representation or nothing at all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8018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28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896F-7232-804B-BE32-5B055C60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vs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0002A-F075-C040-8062-74B8E1B4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</a:t>
            </a:r>
          </a:p>
          <a:p>
            <a:pPr lvl="1"/>
            <a:r>
              <a:rPr lang="en-US" dirty="0"/>
              <a:t>Commonly used for creating subordinate resources existing in relation to some “parent”</a:t>
            </a:r>
          </a:p>
          <a:p>
            <a:pPr lvl="2"/>
            <a:r>
              <a:rPr lang="en-US" dirty="0"/>
              <a:t>Parent: /logs/</a:t>
            </a:r>
            <a:r>
              <a:rPr lang="en-US" dirty="0" err="1"/>
              <a:t>mylog</a:t>
            </a:r>
            <a:r>
              <a:rPr lang="en-US" dirty="0"/>
              <a:t>		(table in DB)</a:t>
            </a:r>
          </a:p>
          <a:p>
            <a:pPr lvl="2"/>
            <a:r>
              <a:rPr lang="en-US" dirty="0"/>
              <a:t>Children: /logs/</a:t>
            </a:r>
            <a:r>
              <a:rPr lang="en-US" dirty="0" err="1"/>
              <a:t>mylog</a:t>
            </a:r>
            <a:r>
              <a:rPr lang="en-US" dirty="0"/>
              <a:t>/entries/1		(row in table)</a:t>
            </a:r>
          </a:p>
          <a:p>
            <a:r>
              <a:rPr lang="en-US" dirty="0"/>
              <a:t>PUT</a:t>
            </a:r>
          </a:p>
          <a:p>
            <a:pPr lvl="1"/>
            <a:r>
              <a:rPr lang="en-US" dirty="0"/>
              <a:t>Usually used for modifying existing resources</a:t>
            </a:r>
          </a:p>
          <a:p>
            <a:pPr lvl="1"/>
            <a:r>
              <a:rPr lang="en-US" dirty="0"/>
              <a:t>May be used for creating resources</a:t>
            </a:r>
          </a:p>
          <a:p>
            <a:r>
              <a:rPr lang="en-US" dirty="0"/>
              <a:t>PUT vs. POST (for creation)</a:t>
            </a:r>
          </a:p>
          <a:p>
            <a:pPr lvl="1"/>
            <a:r>
              <a:rPr lang="en-US" dirty="0"/>
              <a:t>PUT: client in charge of deciding which URI resource</a:t>
            </a:r>
          </a:p>
          <a:p>
            <a:pPr lvl="1"/>
            <a:r>
              <a:rPr lang="en-US" dirty="0"/>
              <a:t>POST: server in charge of deciding which URI resource</a:t>
            </a:r>
          </a:p>
        </p:txBody>
      </p:sp>
    </p:spTree>
    <p:extLst>
      <p:ext uri="{BB962C8B-B14F-4D97-AF65-F5344CB8AC3E}">
        <p14:creationId xmlns:p14="http://schemas.microsoft.com/office/powerpoint/2010/main" val="252009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03B8-3453-4D4B-9209-E09DB512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vs POST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54DB-36D4-ED42-982A-394EAF34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In the case of partial updates</a:t>
            </a:r>
          </a:p>
          <a:p>
            <a:pPr lvl="1"/>
            <a:r>
              <a:rPr lang="en-US" dirty="0"/>
              <a:t>PUT: send completely new representation overwriting current</a:t>
            </a:r>
          </a:p>
          <a:p>
            <a:pPr lvl="1"/>
            <a:r>
              <a:rPr lang="en-US" dirty="0"/>
              <a:t>POST: create new resource</a:t>
            </a:r>
          </a:p>
          <a:p>
            <a:r>
              <a:rPr lang="en-US" dirty="0"/>
              <a:t>… In Practice</a:t>
            </a:r>
          </a:p>
          <a:p>
            <a:pPr lvl="1"/>
            <a:r>
              <a:rPr lang="en-US" dirty="0"/>
              <a:t>PUT for partial works fine</a:t>
            </a:r>
          </a:p>
          <a:p>
            <a:pPr lvl="2"/>
            <a:r>
              <a:rPr lang="en-US" dirty="0"/>
              <a:t>No evidence/claim for why it can’t (or shouldn’t)</a:t>
            </a:r>
          </a:p>
          <a:p>
            <a:pPr lvl="1"/>
            <a:r>
              <a:rPr lang="en-US" dirty="0"/>
              <a:t>POST may also be used and some “purists” prefer this</a:t>
            </a:r>
          </a:p>
          <a:p>
            <a:r>
              <a:rPr lang="en-US" dirty="0"/>
              <a:t>Ultimately, your manager/supervisor will determine requirements for you</a:t>
            </a:r>
          </a:p>
        </p:txBody>
      </p:sp>
    </p:spTree>
    <p:extLst>
      <p:ext uri="{BB962C8B-B14F-4D97-AF65-F5344CB8AC3E}">
        <p14:creationId xmlns:p14="http://schemas.microsoft.com/office/powerpoint/2010/main" val="165297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4C1C-99FA-BA40-9E17-EBF51D44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Safety and Idempotence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FA1A-5AAB-6246-99EF-59B86370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calls being </a:t>
            </a:r>
            <a:r>
              <a:rPr lang="en-US" b="1" dirty="0"/>
              <a:t>correctly used</a:t>
            </a:r>
            <a:endParaRPr lang="en-US" dirty="0"/>
          </a:p>
          <a:p>
            <a:r>
              <a:rPr lang="en-US" b="1" dirty="0"/>
              <a:t>Safety</a:t>
            </a:r>
          </a:p>
          <a:p>
            <a:pPr lvl="1"/>
            <a:r>
              <a:rPr lang="en-US" dirty="0"/>
              <a:t>The request doesn’t change the server state</a:t>
            </a:r>
          </a:p>
          <a:p>
            <a:pPr lvl="1"/>
            <a:r>
              <a:rPr lang="en-US" dirty="0"/>
              <a:t>No side effects</a:t>
            </a:r>
          </a:p>
          <a:p>
            <a:pPr lvl="1"/>
            <a:r>
              <a:rPr lang="en-US" dirty="0"/>
              <a:t>Making 10 requests is the same as making one (or even none!)</a:t>
            </a:r>
          </a:p>
          <a:p>
            <a:r>
              <a:rPr lang="en-US" b="1" dirty="0"/>
              <a:t>Idempotence</a:t>
            </a:r>
          </a:p>
          <a:p>
            <a:pPr lvl="1"/>
            <a:r>
              <a:rPr lang="en-US" dirty="0"/>
              <a:t>Executing the same operation is the same as executing once</a:t>
            </a:r>
          </a:p>
          <a:p>
            <a:pPr lvl="1"/>
            <a:r>
              <a:rPr lang="en-US" dirty="0"/>
              <a:t>Deleting an already DELETE-ed resource is still deleted</a:t>
            </a:r>
          </a:p>
          <a:p>
            <a:pPr lvl="1"/>
            <a:r>
              <a:rPr lang="en-US" dirty="0"/>
              <a:t>Updating an already UPDATE-ed resource with PUT has no effect</a:t>
            </a:r>
          </a:p>
        </p:txBody>
      </p:sp>
    </p:spTree>
    <p:extLst>
      <p:ext uri="{BB962C8B-B14F-4D97-AF65-F5344CB8AC3E}">
        <p14:creationId xmlns:p14="http://schemas.microsoft.com/office/powerpoint/2010/main" val="269842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A1E7-6CB1-6D49-9462-C0E1330A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Idempotence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56C5-9863-0241-855D-10D9EE1FC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performing an operation again gives the same result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4E8B3D-16EF-6E44-B11F-CEBEA192E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58067"/>
              </p:ext>
            </p:extLst>
          </p:nvPr>
        </p:nvGraphicFramePr>
        <p:xfrm>
          <a:off x="1651000" y="2941077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451403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867998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06086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HTTP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Idempotence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3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5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9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6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90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9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C4BA-10D8-A04A-8BBD-B285DBEF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RESTful Architecture: Steps to Success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10F1-4229-CA43-977A-302A7058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23668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Figure out the dataset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Split dataset into resources, then </a:t>
            </a:r>
            <a:r>
              <a:rPr lang="en-US" b="1" dirty="0"/>
              <a:t>for each kind of resource:</a:t>
            </a:r>
            <a:endParaRPr lang="en-US" dirty="0"/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Name resources with URIs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Expose a subset of uniform interface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Design representation(s) accepted from client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Design representation(s) served to client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Consider typical course of events (sunny-day scenarios)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Consider alternative/error conditions (rainy-day scenarios)</a:t>
            </a:r>
          </a:p>
        </p:txBody>
      </p:sp>
    </p:spTree>
    <p:extLst>
      <p:ext uri="{BB962C8B-B14F-4D97-AF65-F5344CB8AC3E}">
        <p14:creationId xmlns:p14="http://schemas.microsoft.com/office/powerpoint/2010/main" val="76811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4B88-275F-864B-85D3-3D9734EF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Status/Response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E31C-6F52-354A-87AB-267F0ACBD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has built-in set of status codes</a:t>
            </a:r>
          </a:p>
          <a:p>
            <a:pPr lvl="1"/>
            <a:r>
              <a:rPr lang="en-US" dirty="0"/>
              <a:t>2XX – Success (200 OK, 201 Created,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3XX – Redirection (303 See other)</a:t>
            </a:r>
          </a:p>
          <a:p>
            <a:pPr lvl="1"/>
            <a:r>
              <a:rPr lang="en-US" dirty="0"/>
              <a:t>4XX – Client error (404 not found)</a:t>
            </a:r>
          </a:p>
          <a:p>
            <a:pPr lvl="1"/>
            <a:r>
              <a:rPr lang="en-US" dirty="0"/>
              <a:t>5XX – Server error (500 Internal Server Error)</a:t>
            </a:r>
          </a:p>
          <a:p>
            <a:r>
              <a:rPr lang="en-US" dirty="0"/>
              <a:t>Leverage existing status codes to handle</a:t>
            </a:r>
          </a:p>
          <a:p>
            <a:pPr lvl="1"/>
            <a:r>
              <a:rPr lang="en-US" dirty="0"/>
              <a:t>Sunny day scenarios</a:t>
            </a:r>
          </a:p>
          <a:p>
            <a:pPr lvl="1"/>
            <a:r>
              <a:rPr lang="en-US" dirty="0"/>
              <a:t>Rainy day scenarios</a:t>
            </a:r>
          </a:p>
          <a:p>
            <a:r>
              <a:rPr lang="en-US" dirty="0"/>
              <a:t>Do not try to reinvent the wheel!</a:t>
            </a:r>
          </a:p>
        </p:txBody>
      </p:sp>
    </p:spTree>
    <p:extLst>
      <p:ext uri="{BB962C8B-B14F-4D97-AF65-F5344CB8AC3E}">
        <p14:creationId xmlns:p14="http://schemas.microsoft.com/office/powerpoint/2010/main" val="238402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BB42-0628-734A-9378-A2114802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RESTful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38E6-533B-EA48-9751-BC397116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Authentication/Authorization data sent with every request</a:t>
            </a:r>
          </a:p>
          <a:p>
            <a:r>
              <a:rPr lang="en-US" dirty="0"/>
              <a:t>Sessions are NOT RESTful (sessions </a:t>
            </a:r>
            <a:r>
              <a:rPr lang="en-US" dirty="0">
                <a:sym typeface="Wingdings" pitchFamily="2" charset="2"/>
              </a:rPr>
              <a:t> state)</a:t>
            </a:r>
          </a:p>
          <a:p>
            <a:r>
              <a:rPr lang="en-US" dirty="0">
                <a:sym typeface="Wingdings" pitchFamily="2" charset="2"/>
              </a:rPr>
              <a:t>Cookies (if used appropriately) are RESTful</a:t>
            </a:r>
          </a:p>
          <a:p>
            <a:r>
              <a:rPr lang="en-US" dirty="0">
                <a:sym typeface="Wingdings" pitchFamily="2" charset="2"/>
              </a:rPr>
              <a:t>100% RESTful should not necessarily be a goal</a:t>
            </a:r>
          </a:p>
          <a:p>
            <a:pPr lvl="1"/>
            <a:r>
              <a:rPr lang="en-US" dirty="0">
                <a:sym typeface="Wingdings" pitchFamily="2" charset="2"/>
              </a:rPr>
              <a:t>Login/Logout</a:t>
            </a:r>
          </a:p>
          <a:p>
            <a:r>
              <a:rPr lang="en-US" dirty="0">
                <a:sym typeface="Wingdings" pitchFamily="2" charset="2"/>
              </a:rPr>
              <a:t>Some server frameworks only support GET/POST</a:t>
            </a:r>
          </a:p>
          <a:p>
            <a:pPr lvl="1"/>
            <a:r>
              <a:rPr lang="en-US" dirty="0">
                <a:sym typeface="Wingdings" pitchFamily="2" charset="2"/>
              </a:rPr>
              <a:t>Forces developer to overload POST for PUT/DELETE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4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073D-3210-8C4F-A239-BDC49B02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8289-FEAE-8242-9F7E-75D4E542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22118"/>
          </a:xfrm>
        </p:spPr>
        <p:txBody>
          <a:bodyPr>
            <a:normAutofit/>
          </a:bodyPr>
          <a:lstStyle/>
          <a:p>
            <a:r>
              <a:rPr lang="en-US" b="1" u="sng" dirty="0" err="1"/>
              <a:t>RE</a:t>
            </a:r>
            <a:r>
              <a:rPr lang="en-US" dirty="0" err="1"/>
              <a:t>presentational</a:t>
            </a:r>
            <a:r>
              <a:rPr lang="en-US" dirty="0"/>
              <a:t> </a:t>
            </a:r>
            <a:r>
              <a:rPr lang="en-US" b="1" u="sng" dirty="0"/>
              <a:t>S</a:t>
            </a:r>
            <a:r>
              <a:rPr lang="en-US" dirty="0"/>
              <a:t>tate </a:t>
            </a:r>
            <a:r>
              <a:rPr lang="en-US" b="1" u="sng" dirty="0"/>
              <a:t>T</a:t>
            </a:r>
            <a:r>
              <a:rPr lang="en-US" dirty="0"/>
              <a:t>ransfer</a:t>
            </a:r>
          </a:p>
          <a:p>
            <a:r>
              <a:rPr lang="en-US" dirty="0"/>
              <a:t>Architectural style of the web</a:t>
            </a:r>
          </a:p>
          <a:p>
            <a:pPr lvl="1"/>
            <a:r>
              <a:rPr lang="en-US" dirty="0"/>
              <a:t>Used by websites (AJAX)</a:t>
            </a:r>
          </a:p>
          <a:p>
            <a:r>
              <a:rPr lang="en-US" dirty="0"/>
              <a:t>Set of design criteria</a:t>
            </a:r>
          </a:p>
          <a:p>
            <a:pPr lvl="1"/>
            <a:r>
              <a:rPr lang="en-US" dirty="0"/>
              <a:t>NOT the physical structure (or architecture) of the system</a:t>
            </a:r>
          </a:p>
          <a:p>
            <a:pPr lvl="1"/>
            <a:r>
              <a:rPr lang="en-US" dirty="0"/>
              <a:t>NOT tied to the web or HTTP</a:t>
            </a:r>
          </a:p>
          <a:p>
            <a:r>
              <a:rPr lang="en-US" dirty="0"/>
              <a:t>“Web” applications are the most prevalent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Productivity (MS Office, Google Docs,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131434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2C86-06B8-0547-9AE3-E47C87E6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RESTful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DEC0F-49E2-7C4B-8EC6-CA0A37E9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Simpler and Intuitive Design</a:t>
            </a:r>
          </a:p>
          <a:p>
            <a:r>
              <a:rPr lang="en-US" dirty="0"/>
              <a:t>Server doesn’t have to worry about client timeout</a:t>
            </a:r>
          </a:p>
          <a:p>
            <a:r>
              <a:rPr lang="en-US" dirty="0"/>
              <a:t>Clients can easily service interruptions / server restart</a:t>
            </a:r>
          </a:p>
          <a:p>
            <a:r>
              <a:rPr lang="en-US" dirty="0"/>
              <a:t>Easily distributed</a:t>
            </a:r>
          </a:p>
          <a:p>
            <a:r>
              <a:rPr lang="en-US" dirty="0"/>
              <a:t>Scalable</a:t>
            </a:r>
          </a:p>
          <a:p>
            <a:r>
              <a:rPr lang="en-US" dirty="0"/>
              <a:t>Stateless </a:t>
            </a:r>
            <a:r>
              <a:rPr lang="en-US" dirty="0">
                <a:sym typeface="Wingdings" pitchFamily="2" charset="2"/>
              </a:rPr>
              <a:t> easier to cache</a:t>
            </a:r>
          </a:p>
          <a:p>
            <a:r>
              <a:rPr lang="en-US" dirty="0">
                <a:sym typeface="Wingdings" pitchFamily="2" charset="2"/>
              </a:rPr>
              <a:t>Bookmarkable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776E-AD5E-2F41-955B-28CD04BF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8B53-2810-6B45-863A-24BDEDEE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microservice architectural style</a:t>
            </a:r>
          </a:p>
          <a:p>
            <a:pPr lvl="1"/>
            <a:r>
              <a:rPr lang="en-US" dirty="0"/>
              <a:t>an approach to developing a single application</a:t>
            </a:r>
          </a:p>
          <a:p>
            <a:pPr lvl="1"/>
            <a:r>
              <a:rPr lang="en-US" dirty="0"/>
              <a:t>as a suite of small services</a:t>
            </a:r>
          </a:p>
          <a:p>
            <a:pPr lvl="1"/>
            <a:r>
              <a:rPr lang="en-US" dirty="0"/>
              <a:t>each running in its own process and communicating with lightweight mechanisms</a:t>
            </a:r>
          </a:p>
          <a:p>
            <a:pPr lvl="1"/>
            <a:r>
              <a:rPr lang="en-US" dirty="0"/>
              <a:t>often an HTTP resource API</a:t>
            </a:r>
          </a:p>
        </p:txBody>
      </p:sp>
    </p:spTree>
    <p:extLst>
      <p:ext uri="{BB962C8B-B14F-4D97-AF65-F5344CB8AC3E}">
        <p14:creationId xmlns:p14="http://schemas.microsoft.com/office/powerpoint/2010/main" val="23965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0DF06-49BE-AF42-9B9A-E417A0D1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Monolithic Applications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DBD9B7-AF3D-DA46-B090-0E0F5A660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942268"/>
            <a:ext cx="6275667" cy="49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2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99AEE-CDC4-4640-ABC2-8AF10711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Scaling Monolithic Applications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440529-F23C-2E48-A414-57B77F2BC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1358030"/>
            <a:ext cx="6275667" cy="41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7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5B259F-5679-4C43-9AE1-E881EA45A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404" y="643538"/>
            <a:ext cx="7740292" cy="3618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04EFD-1D4F-A64B-918B-80A346D0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Monolithic Application w/ Increased Features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71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436D2-520E-A145-BC52-0D772D7A5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16" y="643538"/>
            <a:ext cx="7095267" cy="3618586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B9071-1E52-2D4D-9142-EEC38BC0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Microservices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53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D29BCD-45D5-9244-BEDB-16702EDD4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602" y="643538"/>
            <a:ext cx="5907896" cy="3618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C211C-2ECB-C549-9CF5-8894581F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Microservices Accessing Shared DB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317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B1B7-06AB-864B-9FD7-1B2B62D1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8463-7471-2643-885E-4E26D848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smaller (fine grained), clearly scoped services</a:t>
            </a:r>
          </a:p>
          <a:p>
            <a:pPr lvl="1"/>
            <a:r>
              <a:rPr lang="en-US" dirty="0"/>
              <a:t>Single Responsibility Principle</a:t>
            </a:r>
          </a:p>
          <a:p>
            <a:pPr lvl="1"/>
            <a:r>
              <a:rPr lang="en-US" dirty="0"/>
              <a:t>Independently Managed</a:t>
            </a:r>
          </a:p>
          <a:p>
            <a:r>
              <a:rPr lang="en-US" dirty="0"/>
              <a:t>Clear ownership for each service</a:t>
            </a:r>
          </a:p>
          <a:p>
            <a:pPr lvl="1"/>
            <a:r>
              <a:rPr lang="en-US" dirty="0"/>
              <a:t>Typically need/adopt the “DevOps” model</a:t>
            </a:r>
          </a:p>
        </p:txBody>
      </p:sp>
    </p:spTree>
    <p:extLst>
      <p:ext uri="{BB962C8B-B14F-4D97-AF65-F5344CB8AC3E}">
        <p14:creationId xmlns:p14="http://schemas.microsoft.com/office/powerpoint/2010/main" val="4055454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64C3D-1BC4-4B4A-A25F-84BBA638E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007" y="643538"/>
            <a:ext cx="6701085" cy="3618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3E1-2350-8046-AD20-61FBDF2D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Scalability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21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cdn.softlayer.com/shutterstock_81414991.jpg">
            <a:extLst>
              <a:ext uri="{FF2B5EF4-FFF2-40B4-BE49-F238E27FC236}">
                <a16:creationId xmlns:a16="http://schemas.microsoft.com/office/drawing/2014/main" id="{0D1E749A-5436-5E47-9272-B25C2C9FB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b="23367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635BF-3C34-6243-BD7D-37158F3D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Scale… Docker?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02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8FEB-1FD6-5B47-8AFE-17B9401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D61D-30ED-8046-8FD8-8BFE548AE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9609"/>
          </a:xfrm>
        </p:spPr>
        <p:txBody>
          <a:bodyPr>
            <a:normAutofit/>
          </a:bodyPr>
          <a:lstStyle/>
          <a:p>
            <a:r>
              <a:rPr lang="en-US" dirty="0"/>
              <a:t>1. The key </a:t>
            </a:r>
            <a:r>
              <a:rPr lang="en-US" u="sng" dirty="0"/>
              <a:t>abstraction of information</a:t>
            </a:r>
            <a:r>
              <a:rPr lang="en-US" dirty="0"/>
              <a:t> is a </a:t>
            </a:r>
            <a:r>
              <a:rPr lang="en-US" b="1" dirty="0"/>
              <a:t>resource</a:t>
            </a:r>
            <a:r>
              <a:rPr lang="en-US" dirty="0"/>
              <a:t> which is named by a </a:t>
            </a:r>
            <a:r>
              <a:rPr lang="en-US" b="1" dirty="0"/>
              <a:t>URI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Any information that can be </a:t>
            </a:r>
            <a:r>
              <a:rPr lang="en-US" i="1" dirty="0"/>
              <a:t>named</a:t>
            </a:r>
            <a:r>
              <a:rPr lang="en-US" dirty="0"/>
              <a:t> can be a resource</a:t>
            </a:r>
          </a:p>
          <a:p>
            <a:r>
              <a:rPr lang="en-US" dirty="0"/>
              <a:t>2. </a:t>
            </a:r>
            <a:r>
              <a:rPr lang="en-US" b="1" dirty="0"/>
              <a:t>All interactions</a:t>
            </a:r>
            <a:r>
              <a:rPr lang="en-US" dirty="0"/>
              <a:t> are </a:t>
            </a:r>
            <a:r>
              <a:rPr lang="en-US" b="1" dirty="0"/>
              <a:t>context-free</a:t>
            </a:r>
          </a:p>
          <a:p>
            <a:pPr lvl="1"/>
            <a:r>
              <a:rPr lang="en-US" dirty="0"/>
              <a:t>Each interaction contains </a:t>
            </a:r>
            <a:r>
              <a:rPr lang="en-US" i="1" u="sng" dirty="0"/>
              <a:t>all the information </a:t>
            </a:r>
            <a:r>
              <a:rPr lang="en-US" dirty="0"/>
              <a:t>necessary to understand the request</a:t>
            </a:r>
          </a:p>
          <a:p>
            <a:pPr lvl="1"/>
            <a:r>
              <a:rPr lang="en-US" b="1" dirty="0"/>
              <a:t>Independent</a:t>
            </a:r>
            <a:r>
              <a:rPr lang="en-US" dirty="0"/>
              <a:t> of any request that may have preceded it</a:t>
            </a:r>
          </a:p>
          <a:p>
            <a:r>
              <a:rPr lang="en-US" dirty="0"/>
              <a:t>3. A </a:t>
            </a:r>
            <a:r>
              <a:rPr lang="en-US" b="1" dirty="0"/>
              <a:t>resource</a:t>
            </a:r>
            <a:r>
              <a:rPr lang="en-US" dirty="0"/>
              <a:t> is just a </a:t>
            </a:r>
            <a:r>
              <a:rPr lang="en-US" i="1" dirty="0"/>
              <a:t>sequence of bytes</a:t>
            </a:r>
            <a:r>
              <a:rPr lang="en-US" dirty="0"/>
              <a:t>, plus representation </a:t>
            </a:r>
            <a:r>
              <a:rPr lang="en-US" b="1" dirty="0"/>
              <a:t>metadata</a:t>
            </a:r>
            <a:r>
              <a:rPr lang="en-US" dirty="0"/>
              <a:t> to describe those bytes</a:t>
            </a:r>
          </a:p>
          <a:p>
            <a:pPr lvl="1"/>
            <a:r>
              <a:rPr lang="en-US" dirty="0"/>
              <a:t>Specific form of representation can be negotiated between REST components</a:t>
            </a:r>
          </a:p>
        </p:txBody>
      </p:sp>
    </p:spTree>
    <p:extLst>
      <p:ext uri="{BB962C8B-B14F-4D97-AF65-F5344CB8AC3E}">
        <p14:creationId xmlns:p14="http://schemas.microsoft.com/office/powerpoint/2010/main" val="1821116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3545-0DA5-7448-A321-980BCF85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 vs. Docker</a:t>
            </a:r>
          </a:p>
        </p:txBody>
      </p:sp>
      <p:pic>
        <p:nvPicPr>
          <p:cNvPr id="4" name="Picture 6" descr="http://vmturbo.com/wp-content/uploads/2015/06/docker-comparison.png">
            <a:extLst>
              <a:ext uri="{FF2B5EF4-FFF2-40B4-BE49-F238E27FC236}">
                <a16:creationId xmlns:a16="http://schemas.microsoft.com/office/drawing/2014/main" id="{692E6F71-954D-634C-BF6E-C4C1AF3A0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 bwMode="auto">
          <a:xfrm>
            <a:off x="3384009" y="2108200"/>
            <a:ext cx="548430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27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E537-993D-974D-9F5B-A94E94DD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8F32-B183-384B-A25F-D30CF0C1A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https://autolab.github.io/docs/api-interface/</a:t>
            </a:r>
            <a:endParaRPr lang="en-US" dirty="0"/>
          </a:p>
          <a:p>
            <a:r>
              <a:rPr lang="en-US" dirty="0"/>
              <a:t>Tango</a:t>
            </a:r>
          </a:p>
          <a:p>
            <a:pPr lvl="1"/>
            <a:r>
              <a:rPr lang="en-US" dirty="0">
                <a:hlinkClick r:id="rId3"/>
              </a:rPr>
              <a:t>https://autolab.github.io/docs/tango-rest/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3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CE93-2206-8D40-9429-0F95FF6D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2DDDB-6F7E-C04A-996E-2186F7D9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dirty="0"/>
              <a:t>Components</a:t>
            </a:r>
            <a:r>
              <a:rPr lang="en-US" dirty="0"/>
              <a:t> perform only a </a:t>
            </a:r>
            <a:r>
              <a:rPr lang="en-US" i="1" u="sng" dirty="0"/>
              <a:t>small</a:t>
            </a:r>
            <a:r>
              <a:rPr lang="en-US" dirty="0"/>
              <a:t> set of </a:t>
            </a:r>
            <a:r>
              <a:rPr lang="en-US" b="1" dirty="0"/>
              <a:t>well-defined methods</a:t>
            </a:r>
          </a:p>
          <a:p>
            <a:pPr lvl="1"/>
            <a:r>
              <a:rPr lang="en-US" dirty="0"/>
              <a:t>Either “produce a representation” (state) or “transfer representation between components” (transfer)</a:t>
            </a:r>
          </a:p>
          <a:p>
            <a:pPr lvl="1"/>
            <a:r>
              <a:rPr lang="en-US" dirty="0"/>
              <a:t>Methods are “global” to the specific REST architectural instantiation</a:t>
            </a:r>
          </a:p>
          <a:p>
            <a:pPr lvl="1"/>
            <a:r>
              <a:rPr lang="en-US" dirty="0"/>
              <a:t>All exposed resources are expected to support each operation identically</a:t>
            </a:r>
          </a:p>
          <a:p>
            <a:r>
              <a:rPr lang="en-US" dirty="0"/>
              <a:t>5. </a:t>
            </a:r>
            <a:r>
              <a:rPr lang="en-US" b="1" dirty="0"/>
              <a:t>Idempotent operations</a:t>
            </a:r>
            <a:r>
              <a:rPr lang="en-US" dirty="0"/>
              <a:t> and </a:t>
            </a:r>
            <a:r>
              <a:rPr lang="en-US" b="1" dirty="0"/>
              <a:t>representation metadata </a:t>
            </a:r>
            <a:r>
              <a:rPr lang="en-US" dirty="0"/>
              <a:t>are </a:t>
            </a:r>
            <a:r>
              <a:rPr lang="en-US" i="1" u="sng" dirty="0"/>
              <a:t>encouraged</a:t>
            </a:r>
          </a:p>
          <a:p>
            <a:pPr lvl="1"/>
            <a:r>
              <a:rPr lang="en-US" dirty="0"/>
              <a:t>(Woah, some 10-cent words there – discussed on future slides)</a:t>
            </a:r>
          </a:p>
          <a:p>
            <a:pPr lvl="1"/>
            <a:r>
              <a:rPr lang="en-US" dirty="0"/>
              <a:t>Supports caching and representation reuse</a:t>
            </a:r>
          </a:p>
          <a:p>
            <a:r>
              <a:rPr lang="en-US" dirty="0"/>
              <a:t>6. The presence of </a:t>
            </a:r>
            <a:r>
              <a:rPr lang="en-US" b="1" dirty="0"/>
              <a:t>intermediaries</a:t>
            </a:r>
            <a:r>
              <a:rPr lang="en-US" dirty="0"/>
              <a:t> is promoted</a:t>
            </a:r>
          </a:p>
          <a:p>
            <a:pPr lvl="1"/>
            <a:r>
              <a:rPr lang="en-US" dirty="0"/>
              <a:t>Filtering or redirection is okay</a:t>
            </a:r>
          </a:p>
          <a:p>
            <a:pPr lvl="1"/>
            <a:r>
              <a:rPr lang="en-US" dirty="0"/>
              <a:t>Useful when you need to augment, restrict, or modify requests/responses in a manner that is transparent</a:t>
            </a:r>
          </a:p>
        </p:txBody>
      </p:sp>
    </p:spTree>
    <p:extLst>
      <p:ext uri="{BB962C8B-B14F-4D97-AF65-F5344CB8AC3E}">
        <p14:creationId xmlns:p14="http://schemas.microsoft.com/office/powerpoint/2010/main" val="235867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3796-6E42-3D47-8319-A0187E61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002F-4646-C549-B372-67E7D0037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that’s important enough to be referenced as a thing in itself</a:t>
            </a:r>
          </a:p>
          <a:p>
            <a:r>
              <a:rPr lang="en-US" dirty="0"/>
              <a:t>Something that can be stored on a computer and represented as a stream of bits</a:t>
            </a:r>
          </a:p>
          <a:p>
            <a:pPr lvl="1"/>
            <a:r>
              <a:rPr lang="en-US" dirty="0"/>
              <a:t>A document</a:t>
            </a:r>
          </a:p>
          <a:p>
            <a:pPr lvl="1"/>
            <a:r>
              <a:rPr lang="en-US" dirty="0"/>
              <a:t>A row in a database</a:t>
            </a:r>
          </a:p>
          <a:p>
            <a:pPr lvl="1"/>
            <a:r>
              <a:rPr lang="en-US" dirty="0"/>
              <a:t>Output(s) of executing an algorithm</a:t>
            </a:r>
          </a:p>
          <a:p>
            <a:pPr lvl="1"/>
            <a:r>
              <a:rPr lang="en-US" dirty="0"/>
              <a:t>JSON/YAML/XML</a:t>
            </a:r>
          </a:p>
        </p:txBody>
      </p:sp>
    </p:spTree>
    <p:extLst>
      <p:ext uri="{BB962C8B-B14F-4D97-AF65-F5344CB8AC3E}">
        <p14:creationId xmlns:p14="http://schemas.microsoft.com/office/powerpoint/2010/main" val="153870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8436-AC41-744D-8FCB-3C5729DD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URIs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C733-8793-DD46-84D8-E9A26965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0606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URI</a:t>
            </a:r>
            <a:r>
              <a:rPr lang="en-US" dirty="0"/>
              <a:t> is an </a:t>
            </a:r>
            <a:r>
              <a:rPr lang="en-US" i="1" u="sng" dirty="0"/>
              <a:t>address</a:t>
            </a:r>
            <a:r>
              <a:rPr lang="en-US" dirty="0"/>
              <a:t> of a </a:t>
            </a:r>
            <a:r>
              <a:rPr lang="en-US" b="1" dirty="0"/>
              <a:t>resource</a:t>
            </a:r>
          </a:p>
          <a:p>
            <a:r>
              <a:rPr lang="en-US" dirty="0"/>
              <a:t>A resource must have </a:t>
            </a:r>
            <a:r>
              <a:rPr lang="en-US" i="1" dirty="0"/>
              <a:t>at least one</a:t>
            </a:r>
            <a:r>
              <a:rPr lang="en-US" dirty="0"/>
              <a:t> URI</a:t>
            </a:r>
          </a:p>
          <a:p>
            <a:pPr lvl="1"/>
            <a:r>
              <a:rPr lang="en-US" dirty="0"/>
              <a:t>URI </a:t>
            </a:r>
            <a:r>
              <a:rPr lang="en-US" dirty="0">
                <a:sym typeface="Wingdings" pitchFamily="2" charset="2"/>
              </a:rPr>
              <a:t> Resource</a:t>
            </a:r>
          </a:p>
          <a:p>
            <a:pPr lvl="1"/>
            <a:r>
              <a:rPr lang="en-US" dirty="0">
                <a:sym typeface="Wingdings" pitchFamily="2" charset="2"/>
              </a:rPr>
              <a:t>No URI means not a resource</a:t>
            </a:r>
          </a:p>
          <a:p>
            <a:r>
              <a:rPr lang="en-US" dirty="0">
                <a:sym typeface="Wingdings" pitchFamily="2" charset="2"/>
              </a:rPr>
              <a:t>URIs should be descriptive and human-</a:t>
            </a:r>
            <a:r>
              <a:rPr lang="en-US" dirty="0" err="1">
                <a:sym typeface="Wingdings" pitchFamily="2" charset="2"/>
              </a:rPr>
              <a:t>parseable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  <a:hlinkClick r:id="rId2"/>
              </a:rPr>
              <a:t>http://cs.millersville.edu/~wkillian/2019/fall/csci420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  <a:hlinkClick r:id="rId3"/>
              </a:rPr>
              <a:t>https://autolab.millersville.edu/courses/420-f19/assessments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hlinkClick r:id="rId4"/>
              </a:rPr>
              <a:t>https://autolab.millersville.edu/courses/362-f19/assessments/array/submissions/9001/view</a:t>
            </a:r>
            <a:endParaRPr lang="en-US" dirty="0"/>
          </a:p>
          <a:p>
            <a:r>
              <a:rPr lang="en-US" dirty="0"/>
              <a:t>“Bad” URIs</a:t>
            </a:r>
          </a:p>
          <a:p>
            <a:pPr lvl="1"/>
            <a:r>
              <a:rPr lang="en-US" dirty="0"/>
              <a:t>Everything as a query parameter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www.ex.com?</a:t>
            </a:r>
            <a:r>
              <a:rPr lang="en-US" b="1" dirty="0" err="1"/>
              <a:t>software</a:t>
            </a:r>
            <a:r>
              <a:rPr lang="en-US" dirty="0"/>
              <a:t>=</a:t>
            </a:r>
            <a:r>
              <a:rPr lang="en-US" dirty="0" err="1"/>
              <a:t>Prism&amp;</a:t>
            </a:r>
            <a:r>
              <a:rPr lang="en-US" b="1" dirty="0" err="1"/>
              <a:t>release</a:t>
            </a:r>
            <a:r>
              <a:rPr lang="en-US" dirty="0"/>
              <a:t>=</a:t>
            </a:r>
            <a:r>
              <a:rPr lang="en-US" dirty="0" err="1"/>
              <a:t>latest&amp;</a:t>
            </a:r>
            <a:r>
              <a:rPr lang="en-US" b="1" dirty="0" err="1"/>
              <a:t>filetype</a:t>
            </a:r>
            <a:r>
              <a:rPr lang="en-US" dirty="0"/>
              <a:t>=</a:t>
            </a:r>
            <a:r>
              <a:rPr lang="en-US" dirty="0" err="1"/>
              <a:t>tar&amp;</a:t>
            </a:r>
            <a:r>
              <a:rPr lang="en-US" b="1" dirty="0" err="1"/>
              <a:t>method</a:t>
            </a:r>
            <a:r>
              <a:rPr lang="en-US" dirty="0"/>
              <a:t>=fetch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0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5996-40FF-9549-BC87-B162058A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Addressability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FD529-1EB9-1241-A9FD-79A4A24A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application</a:t>
            </a:r>
            <a:r>
              <a:rPr lang="en-US" dirty="0"/>
              <a:t> is </a:t>
            </a:r>
            <a:r>
              <a:rPr lang="en-US" i="1" u="sng" dirty="0"/>
              <a:t>addressable</a:t>
            </a:r>
            <a:r>
              <a:rPr lang="en-US" dirty="0"/>
              <a:t> if it exposes </a:t>
            </a:r>
            <a:r>
              <a:rPr lang="en-US" b="1" dirty="0"/>
              <a:t>interesting aspects </a:t>
            </a:r>
            <a:r>
              <a:rPr lang="en-US" dirty="0"/>
              <a:t>of its data set as </a:t>
            </a:r>
            <a:r>
              <a:rPr lang="en-US" b="1" dirty="0"/>
              <a:t>resources</a:t>
            </a:r>
          </a:p>
          <a:p>
            <a:r>
              <a:rPr lang="en-US" dirty="0"/>
              <a:t>An addressable application exposes a URI for every piece of information it might serve</a:t>
            </a:r>
          </a:p>
          <a:p>
            <a:r>
              <a:rPr lang="en-US" dirty="0"/>
              <a:t>Enables a user to “bookmark” URIs or embed them</a:t>
            </a:r>
          </a:p>
          <a:p>
            <a:pPr lvl="1"/>
            <a:r>
              <a:rPr lang="en-US" dirty="0"/>
              <a:t>e.g. on a </a:t>
            </a:r>
            <a:r>
              <a:rPr lang="en-US" dirty="0" err="1"/>
              <a:t>powerpoint</a:t>
            </a:r>
            <a:r>
              <a:rPr lang="en-US" dirty="0"/>
              <a:t> slide: </a:t>
            </a:r>
            <a:r>
              <a:rPr lang="en-US" dirty="0">
                <a:hlinkClick r:id="rId2"/>
              </a:rPr>
              <a:t>http://www.google.com/q?csci+420+millersville</a:t>
            </a:r>
            <a:endParaRPr lang="en-US" dirty="0"/>
          </a:p>
          <a:p>
            <a:pPr lvl="1"/>
            <a:r>
              <a:rPr lang="en-US" dirty="0"/>
              <a:t>Rather than a prescribed list of steps</a:t>
            </a:r>
          </a:p>
        </p:txBody>
      </p:sp>
    </p:spTree>
    <p:extLst>
      <p:ext uri="{BB962C8B-B14F-4D97-AF65-F5344CB8AC3E}">
        <p14:creationId xmlns:p14="http://schemas.microsoft.com/office/powerpoint/2010/main" val="336223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4A3E-EDAB-2A48-916B-86A53EEF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Statelessness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09AE-1CC0-C64B-8772-03E3CC64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b="1" dirty="0"/>
              <a:t>request</a:t>
            </a:r>
            <a:r>
              <a:rPr lang="en-US" dirty="0"/>
              <a:t> happens in </a:t>
            </a:r>
            <a:r>
              <a:rPr lang="en-US" b="1" dirty="0"/>
              <a:t>complete isolation</a:t>
            </a:r>
          </a:p>
          <a:p>
            <a:pPr lvl="1"/>
            <a:r>
              <a:rPr lang="en-US" dirty="0"/>
              <a:t>Server shall </a:t>
            </a:r>
            <a:r>
              <a:rPr lang="en-US" u="sng" dirty="0"/>
              <a:t>NEVER</a:t>
            </a:r>
            <a:r>
              <a:rPr lang="en-US" dirty="0"/>
              <a:t> rely on information from prior requests</a:t>
            </a:r>
          </a:p>
          <a:p>
            <a:pPr lvl="1"/>
            <a:r>
              <a:rPr lang="en-US" dirty="0"/>
              <a:t>There is no specific ordering of client requests</a:t>
            </a:r>
          </a:p>
          <a:p>
            <a:r>
              <a:rPr lang="en-US" b="1" dirty="0"/>
              <a:t>Possible states</a:t>
            </a:r>
            <a:r>
              <a:rPr lang="en-US" dirty="0"/>
              <a:t> of a server can be </a:t>
            </a:r>
            <a:r>
              <a:rPr lang="en-US" i="1" u="sng" dirty="0"/>
              <a:t>represented</a:t>
            </a:r>
            <a:r>
              <a:rPr lang="en-US" dirty="0"/>
              <a:t> as </a:t>
            </a:r>
            <a:r>
              <a:rPr lang="en-US" b="1" dirty="0"/>
              <a:t>resources</a:t>
            </a:r>
            <a:r>
              <a:rPr lang="en-US" dirty="0"/>
              <a:t> and given their own </a:t>
            </a:r>
            <a:r>
              <a:rPr lang="en-US" b="1" dirty="0"/>
              <a:t>URIs</a:t>
            </a:r>
          </a:p>
        </p:txBody>
      </p:sp>
    </p:spTree>
    <p:extLst>
      <p:ext uri="{BB962C8B-B14F-4D97-AF65-F5344CB8AC3E}">
        <p14:creationId xmlns:p14="http://schemas.microsoft.com/office/powerpoint/2010/main" val="355057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A2C-0973-CC4B-9A91-FDD56C8B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EB08-F296-0140-AFB8-97E510AE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!= Data</a:t>
            </a:r>
          </a:p>
          <a:p>
            <a:pPr lvl="1"/>
            <a:r>
              <a:rPr lang="en-US" dirty="0"/>
              <a:t>Abstraction of how information is split for presentation/consumption</a:t>
            </a:r>
          </a:p>
          <a:p>
            <a:r>
              <a:rPr lang="en-US" dirty="0"/>
              <a:t>Server must respond to a request by sending a payload</a:t>
            </a:r>
          </a:p>
          <a:p>
            <a:pPr lvl="1"/>
            <a:r>
              <a:rPr lang="en-US" dirty="0"/>
              <a:t>In a specific file format</a:t>
            </a:r>
          </a:p>
          <a:p>
            <a:pPr lvl="2"/>
            <a:r>
              <a:rPr lang="en-US" dirty="0"/>
              <a:t>XML</a:t>
            </a:r>
          </a:p>
          <a:p>
            <a:pPr lvl="2"/>
            <a:r>
              <a:rPr lang="en-US" dirty="0"/>
              <a:t>JSON</a:t>
            </a:r>
          </a:p>
          <a:p>
            <a:pPr lvl="2"/>
            <a:r>
              <a:rPr lang="en-US" dirty="0"/>
              <a:t>HTML</a:t>
            </a:r>
          </a:p>
          <a:p>
            <a:pPr lvl="2"/>
            <a:r>
              <a:rPr lang="en-US" dirty="0"/>
              <a:t>PDF</a:t>
            </a:r>
          </a:p>
          <a:p>
            <a:pPr lvl="1"/>
            <a:r>
              <a:rPr lang="en-US" dirty="0"/>
              <a:t>In a specified “language”</a:t>
            </a:r>
          </a:p>
          <a:p>
            <a:pPr lvl="2"/>
            <a:r>
              <a:rPr lang="en-US" dirty="0"/>
              <a:t>English</a:t>
            </a:r>
          </a:p>
          <a:p>
            <a:pPr lvl="2"/>
            <a:r>
              <a:rPr lang="en-US" dirty="0"/>
              <a:t>Spanish</a:t>
            </a:r>
          </a:p>
          <a:p>
            <a:pPr lvl="2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752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2A41"/>
      </a:dk2>
      <a:lt2>
        <a:srgbClr val="E2E8E4"/>
      </a:lt2>
      <a:accent1>
        <a:srgbClr val="DD3397"/>
      </a:accent1>
      <a:accent2>
        <a:srgbClr val="CA21CB"/>
      </a:accent2>
      <a:accent3>
        <a:srgbClr val="9533DD"/>
      </a:accent3>
      <a:accent4>
        <a:srgbClr val="563FD2"/>
      </a:accent4>
      <a:accent5>
        <a:srgbClr val="335FDD"/>
      </a:accent5>
      <a:accent6>
        <a:srgbClr val="2194CB"/>
      </a:accent6>
      <a:hlink>
        <a:srgbClr val="616BCA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1432</Words>
  <Application>Microsoft Macintosh PowerPoint</Application>
  <PresentationFormat>Widescreen</PresentationFormat>
  <Paragraphs>224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 Nova</vt:lpstr>
      <vt:lpstr>Arial Nova Light</vt:lpstr>
      <vt:lpstr>Calibri</vt:lpstr>
      <vt:lpstr>RetrospectVTI</vt:lpstr>
      <vt:lpstr>REST APIs, Microservices, and Scalability</vt:lpstr>
      <vt:lpstr>REST</vt:lpstr>
      <vt:lpstr>REST Principles</vt:lpstr>
      <vt:lpstr>REST Principles</vt:lpstr>
      <vt:lpstr>REST – Resources</vt:lpstr>
      <vt:lpstr>REST – URIs</vt:lpstr>
      <vt:lpstr>REST – Addressability</vt:lpstr>
      <vt:lpstr>REST – Statelessness</vt:lpstr>
      <vt:lpstr>REST – Representations</vt:lpstr>
      <vt:lpstr>REST – Representation Request</vt:lpstr>
      <vt:lpstr>REST – Uniform Interface</vt:lpstr>
      <vt:lpstr>HTTP Request/Response</vt:lpstr>
      <vt:lpstr>PUT vs POST</vt:lpstr>
      <vt:lpstr>PUT vs POST (continued)</vt:lpstr>
      <vt:lpstr>REST – Safety and Idempotence</vt:lpstr>
      <vt:lpstr>Idempotence</vt:lpstr>
      <vt:lpstr>RESTful Architecture: Steps to Success </vt:lpstr>
      <vt:lpstr>HTTP Status/Response Codes</vt:lpstr>
      <vt:lpstr>RESTful Notes</vt:lpstr>
      <vt:lpstr>Benefits of RESTful Design</vt:lpstr>
      <vt:lpstr>Microservices</vt:lpstr>
      <vt:lpstr>Monolithic Applications</vt:lpstr>
      <vt:lpstr>Scaling Monolithic Applications</vt:lpstr>
      <vt:lpstr>Monolithic Application w/ Increased Features</vt:lpstr>
      <vt:lpstr>Microservices</vt:lpstr>
      <vt:lpstr>Microservices Accessing Shared DB</vt:lpstr>
      <vt:lpstr>Microservices Characteristics</vt:lpstr>
      <vt:lpstr>Scalability</vt:lpstr>
      <vt:lpstr>How to Scale… Docker?</vt:lpstr>
      <vt:lpstr>VM vs. Docker</vt:lpstr>
      <vt:lpstr>REST Example: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 APIs, Microservices, and Scalability</dc:title>
  <dc:creator>William Killian</dc:creator>
  <cp:lastModifiedBy>William Killian</cp:lastModifiedBy>
  <cp:revision>3</cp:revision>
  <dcterms:created xsi:type="dcterms:W3CDTF">2019-10-29T17:02:30Z</dcterms:created>
  <dcterms:modified xsi:type="dcterms:W3CDTF">2020-10-11T16:45:11Z</dcterms:modified>
</cp:coreProperties>
</file>