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notesMasterIdLst>
    <p:notesMasterId r:id="rId51"/>
  </p:notesMasterIdLst>
  <p:sldIdLst>
    <p:sldId id="256" r:id="rId2"/>
    <p:sldId id="398" r:id="rId3"/>
    <p:sldId id="400" r:id="rId4"/>
    <p:sldId id="401" r:id="rId5"/>
    <p:sldId id="402" r:id="rId6"/>
    <p:sldId id="403" r:id="rId7"/>
    <p:sldId id="404" r:id="rId8"/>
    <p:sldId id="405" r:id="rId9"/>
    <p:sldId id="406" r:id="rId10"/>
    <p:sldId id="407" r:id="rId11"/>
    <p:sldId id="408" r:id="rId12"/>
    <p:sldId id="409" r:id="rId13"/>
    <p:sldId id="410" r:id="rId14"/>
    <p:sldId id="411" r:id="rId15"/>
    <p:sldId id="412" r:id="rId16"/>
    <p:sldId id="413" r:id="rId17"/>
    <p:sldId id="414" r:id="rId18"/>
    <p:sldId id="415" r:id="rId19"/>
    <p:sldId id="416" r:id="rId20"/>
    <p:sldId id="368" r:id="rId21"/>
    <p:sldId id="369" r:id="rId22"/>
    <p:sldId id="370" r:id="rId23"/>
    <p:sldId id="371" r:id="rId24"/>
    <p:sldId id="372" r:id="rId25"/>
    <p:sldId id="373" r:id="rId26"/>
    <p:sldId id="374" r:id="rId27"/>
    <p:sldId id="375" r:id="rId28"/>
    <p:sldId id="376" r:id="rId29"/>
    <p:sldId id="424" r:id="rId30"/>
    <p:sldId id="418" r:id="rId31"/>
    <p:sldId id="419" r:id="rId32"/>
    <p:sldId id="420" r:id="rId33"/>
    <p:sldId id="421" r:id="rId34"/>
    <p:sldId id="422" r:id="rId35"/>
    <p:sldId id="423" r:id="rId36"/>
    <p:sldId id="425" r:id="rId37"/>
    <p:sldId id="426" r:id="rId38"/>
    <p:sldId id="428" r:id="rId39"/>
    <p:sldId id="429" r:id="rId40"/>
    <p:sldId id="430" r:id="rId41"/>
    <p:sldId id="431" r:id="rId42"/>
    <p:sldId id="432" r:id="rId43"/>
    <p:sldId id="433" r:id="rId44"/>
    <p:sldId id="434" r:id="rId45"/>
    <p:sldId id="435" r:id="rId46"/>
    <p:sldId id="436" r:id="rId47"/>
    <p:sldId id="437" r:id="rId48"/>
    <p:sldId id="427" r:id="rId49"/>
    <p:sldId id="438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9" autoAdjust="0"/>
    <p:restoredTop sz="91127" autoAdjust="0"/>
  </p:normalViewPr>
  <p:slideViewPr>
    <p:cSldViewPr snapToGrid="0">
      <p:cViewPr varScale="1">
        <p:scale>
          <a:sx n="101" d="100"/>
          <a:sy n="101" d="100"/>
        </p:scale>
        <p:origin x="992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99A16-63A3-4F42-892A-E051858DCEF8}" type="datetimeFigureOut">
              <a:rPr lang="en-US" smtClean="0"/>
              <a:t>8/28/20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C8C0C-7535-4431-807F-C2220752E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41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082D8-B862-4B3F-BCF1-E66899482E2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73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30A6D195-7920-4E2C-90AB-ADD779E7D345}" type="slidenum">
              <a:rPr lang="en-US" sz="1300">
                <a:latin typeface="Times New Roman" panose="02020603050405020304" pitchFamily="18" charset="0"/>
              </a:rPr>
              <a:pPr/>
              <a:t>28</a:t>
            </a:fld>
            <a:endParaRPr 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081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66D14B42-5CC8-4A57-9FFE-2FE5045F98EF}" type="slidenum">
              <a:rPr lang="en-US" sz="1300">
                <a:latin typeface="Times New Roman" panose="02020603050405020304" pitchFamily="18" charset="0"/>
              </a:rPr>
              <a:pPr/>
              <a:t>29</a:t>
            </a:fld>
            <a:endParaRPr 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96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0A355EF6-A008-4B47-81EF-37DC7297D668}" type="slidenum">
              <a:rPr lang="en-US" sz="1300">
                <a:latin typeface="Times New Roman" panose="02020603050405020304" pitchFamily="18" charset="0"/>
              </a:rPr>
              <a:pPr/>
              <a:t>20</a:t>
            </a:fld>
            <a:endParaRPr 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428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2C1F3017-864E-4F41-A9BD-CA37529BC204}" type="slidenum">
              <a:rPr lang="en-US" sz="1300">
                <a:latin typeface="Times New Roman" panose="02020603050405020304" pitchFamily="18" charset="0"/>
              </a:rPr>
              <a:pPr/>
              <a:t>21</a:t>
            </a:fld>
            <a:endParaRPr 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85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B6D0A449-2140-4973-803F-C80E36A508AC}" type="slidenum">
              <a:rPr lang="en-US" sz="1300">
                <a:latin typeface="Times New Roman" panose="02020603050405020304" pitchFamily="18" charset="0"/>
              </a:rPr>
              <a:pPr/>
              <a:t>22</a:t>
            </a:fld>
            <a:endParaRPr 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619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5B93BD3C-8DF7-41F0-B936-FC833B39CAD9}" type="slidenum">
              <a:rPr lang="en-US" sz="1300">
                <a:latin typeface="Times New Roman" panose="02020603050405020304" pitchFamily="18" charset="0"/>
              </a:rPr>
              <a:pPr/>
              <a:t>23</a:t>
            </a:fld>
            <a:endParaRPr 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125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C8E5F336-86AD-45D5-BD4E-7CF9B8578995}" type="slidenum">
              <a:rPr lang="en-US" sz="1300">
                <a:latin typeface="Times New Roman" panose="02020603050405020304" pitchFamily="18" charset="0"/>
              </a:rPr>
              <a:pPr/>
              <a:t>24</a:t>
            </a:fld>
            <a:endParaRPr 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529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EBEF36F2-45C2-48BC-B5A3-A1E4942F3CD7}" type="slidenum">
              <a:rPr lang="en-US" sz="1300">
                <a:latin typeface="Times New Roman" panose="02020603050405020304" pitchFamily="18" charset="0"/>
              </a:rPr>
              <a:pPr/>
              <a:t>25</a:t>
            </a:fld>
            <a:endParaRPr 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214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65C7546B-436F-468D-9B70-052207D7524E}" type="slidenum">
              <a:rPr lang="en-US" sz="1300">
                <a:latin typeface="Times New Roman" panose="02020603050405020304" pitchFamily="18" charset="0"/>
              </a:rPr>
              <a:pPr/>
              <a:t>26</a:t>
            </a:fld>
            <a:endParaRPr 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495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1E056243-343A-4FC5-9C6F-1C85E97D0FEC}" type="slidenum">
              <a:rPr lang="en-US" sz="1300">
                <a:latin typeface="Times New Roman" panose="02020603050405020304" pitchFamily="18" charset="0"/>
              </a:rPr>
              <a:pPr/>
              <a:t>27</a:t>
            </a:fld>
            <a:endParaRPr 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485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DC2C-288E-664F-981D-058B5DC90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62EE-D7A1-3842-AD54-90E923515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875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DC2C-288E-664F-981D-058B5DC90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62EE-D7A1-3842-AD54-90E923515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546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DC2C-288E-664F-981D-058B5DC90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62EE-D7A1-3842-AD54-90E923515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540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DC2C-288E-664F-981D-058B5DC90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62EE-D7A1-3842-AD54-90E923515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942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DC2C-288E-664F-981D-058B5DC90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62EE-D7A1-3842-AD54-90E923515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636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DC2C-288E-664F-981D-058B5DC90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62EE-D7A1-3842-AD54-90E923515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2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DC2C-288E-664F-981D-058B5DC90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62EE-D7A1-3842-AD54-90E923515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87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DC2C-288E-664F-981D-058B5DC90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62EE-D7A1-3842-AD54-90E923515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219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DC2C-288E-664F-981D-058B5DC90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62EE-D7A1-3842-AD54-90E923515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073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DC2C-288E-664F-981D-058B5DC90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62EE-D7A1-3842-AD54-90E923515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440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DC2C-288E-664F-981D-058B5DC90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62EE-D7A1-3842-AD54-90E923515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355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C6EDC2C-288E-664F-981D-058B5DC90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8/28/20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27162EE-D7A1-3842-AD54-90E923515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709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istverse.com/2012/12/24/10-seriously-epic-computer-software-bugs/" TargetMode="External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web.com/releases/2013/1/prweb10298185.ht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136" y="5091762"/>
            <a:ext cx="7834193" cy="1264588"/>
          </a:xfrm>
        </p:spPr>
        <p:txBody>
          <a:bodyPr anchor="ctr">
            <a:normAutofit/>
          </a:bodyPr>
          <a:lstStyle/>
          <a:p>
            <a:pPr algn="r"/>
            <a:r>
              <a:rPr lang="en-US"/>
              <a:t>Software Engineering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9107" y="5091763"/>
            <a:ext cx="2974207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sz="2000" dirty="0"/>
              <a:t>CSCI 420</a:t>
            </a:r>
          </a:p>
          <a:p>
            <a:pPr algn="l"/>
            <a:r>
              <a:rPr lang="en-US" sz="2000" dirty="0"/>
              <a:t>Fall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AEA439-9FED-4236-ACB6-B1CFF386FE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42" b="19592"/>
          <a:stretch/>
        </p:blipFill>
        <p:spPr>
          <a:xfrm>
            <a:off x="-3983" y="10"/>
            <a:ext cx="12192000" cy="4571990"/>
          </a:xfrm>
          <a:prstGeom prst="rect">
            <a:avLst/>
          </a:prstGeom>
        </p:spPr>
      </p:pic>
      <p:cxnSp>
        <p:nvCxnSpPr>
          <p:cNvPr id="12" name="Straight Connector 9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2305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Software Engineering Myths: Customer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“We can refine the requirements later”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A recipe for disaster. </a:t>
            </a:r>
          </a:p>
          <a:p>
            <a:r>
              <a:rPr lang="en-US" dirty="0">
                <a:ea typeface="ＭＳ Ｐゴシック" panose="020B0600070205080204" pitchFamily="34" charset="-128"/>
              </a:rPr>
              <a:t>“The good thing about software is that we can change it later easily”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As time passes, cost of changes grows rapidly</a:t>
            </a:r>
          </a:p>
        </p:txBody>
      </p:sp>
    </p:spTree>
    <p:extLst>
      <p:ext uri="{BB962C8B-B14F-4D97-AF65-F5344CB8AC3E}">
        <p14:creationId xmlns:p14="http://schemas.microsoft.com/office/powerpoint/2010/main" val="3681027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Software Engineering Myths: Practitioner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“Let’s write the code, so we’ll be done faster”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“The sooner you begin writing code, the longer it’ll take to finish”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60-80% of effort is expended after first delivery</a:t>
            </a:r>
          </a:p>
          <a:p>
            <a:r>
              <a:rPr lang="en-US" dirty="0">
                <a:ea typeface="ＭＳ Ｐゴシック" panose="020B0600070205080204" pitchFamily="34" charset="-128"/>
              </a:rPr>
              <a:t>“Until I finish it, I cannot assess its quality”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Software and design reviews are more effective than testing (find 5 times more bugs)</a:t>
            </a:r>
          </a:p>
          <a:p>
            <a:r>
              <a:rPr lang="en-US" dirty="0">
                <a:ea typeface="ＭＳ Ｐゴシック" panose="020B0600070205080204" pitchFamily="34" charset="-128"/>
              </a:rPr>
              <a:t>“There is no time for software engineering”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But is there time to redo the software?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362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goals for software 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ea typeface="ＭＳ Ｐゴシック" panose="020B0600070205080204" pitchFamily="34" charset="-128"/>
              </a:rPr>
              <a:t>We want to build a system</a:t>
            </a:r>
          </a:p>
          <a:p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How will we know the system works? </a:t>
            </a:r>
          </a:p>
          <a:p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How do we develop system efficiently?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Minimize time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Minimize dollars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Minimize …</a:t>
            </a:r>
          </a:p>
          <a:p>
            <a:endParaRPr lang="en-US" dirty="0"/>
          </a:p>
          <a:p>
            <a:r>
              <a:rPr lang="en-US" dirty="0"/>
              <a:t>How do we make </a:t>
            </a:r>
            <a:r>
              <a:rPr lang="en-US"/>
              <a:t>software reliable?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711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How Do We Know the System 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ea typeface="ＭＳ Ｐゴシック" panose="020B0600070205080204" pitchFamily="34" charset="-128"/>
              </a:rPr>
              <a:t>Buggy software is a huge problem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But you likely already know that</a:t>
            </a:r>
          </a:p>
          <a:p>
            <a:pPr lvl="1"/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Defects in software are commonplace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Much more common than in other engineering disciplines</a:t>
            </a:r>
          </a:p>
          <a:p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Examples (see “Software Crisis” reading)</a:t>
            </a:r>
          </a:p>
          <a:p>
            <a:pPr lvl="1"/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This is not inevitable---we can do better!</a:t>
            </a:r>
          </a:p>
        </p:txBody>
      </p:sp>
    </p:spTree>
    <p:extLst>
      <p:ext uri="{BB962C8B-B14F-4D97-AF65-F5344CB8AC3E}">
        <p14:creationId xmlns:p14="http://schemas.microsoft.com/office/powerpoint/2010/main" val="755467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BUGs – SPACE disaster  </a:t>
            </a:r>
          </a:p>
        </p:txBody>
      </p:sp>
      <p:pic>
        <p:nvPicPr>
          <p:cNvPr id="7" name="Content Placeholder 6" descr="ariane-v501-4juin9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3384" y="2780929"/>
            <a:ext cx="4038600" cy="26587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600056" y="3661866"/>
            <a:ext cx="4528192" cy="2626392"/>
          </a:xfrm>
        </p:spPr>
        <p:txBody>
          <a:bodyPr>
            <a:normAutofit lnSpcReduction="10000"/>
          </a:bodyPr>
          <a:lstStyle/>
          <a:p>
            <a:r>
              <a:rPr lang="de-DE" sz="2300" dirty="0"/>
              <a:t>The reason for the explosion was a software error (</a:t>
            </a:r>
            <a:r>
              <a:rPr lang="en-US" sz="2400" dirty="0">
                <a:latin typeface="Times New Roman" panose="02020603050405020304" pitchFamily="18" charset="0"/>
              </a:rPr>
              <a:t>Attempt to cram a 64-floating point number to a 16-bit integer failed)</a:t>
            </a:r>
            <a:endParaRPr lang="de-DE" sz="2300" dirty="0"/>
          </a:p>
          <a:p>
            <a:r>
              <a:rPr lang="en-US" sz="2300" dirty="0"/>
              <a:t>Financial loss: $500,000,000</a:t>
            </a:r>
            <a:br>
              <a:rPr lang="en-US" sz="2300" dirty="0"/>
            </a:br>
            <a:r>
              <a:rPr lang="en-US" sz="2300" dirty="0"/>
              <a:t>(including indirect costs: $2,000,000,000)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40016" y="2132857"/>
            <a:ext cx="4104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/>
              <a:t>Maiden </a:t>
            </a:r>
            <a:r>
              <a:rPr lang="de-DE" sz="2800" b="1" err="1"/>
              <a:t>flight</a:t>
            </a:r>
            <a:r>
              <a:rPr lang="de-DE" sz="2800" b="1"/>
              <a:t> </a:t>
            </a:r>
            <a:r>
              <a:rPr lang="de-DE" sz="2800" b="1" err="1"/>
              <a:t>of</a:t>
            </a:r>
            <a:r>
              <a:rPr lang="de-DE" sz="2800" b="1"/>
              <a:t>  </a:t>
            </a:r>
            <a:r>
              <a:rPr lang="de-DE" sz="2800" b="1" err="1"/>
              <a:t>the</a:t>
            </a:r>
            <a:r>
              <a:rPr lang="de-DE" sz="2800" b="1"/>
              <a:t> Ariane 5 rocket on </a:t>
            </a:r>
            <a:r>
              <a:rPr lang="de-DE" sz="2800" b="1" err="1"/>
              <a:t>the</a:t>
            </a:r>
            <a:r>
              <a:rPr lang="de-DE" sz="2800" b="1"/>
              <a:t> 4th </a:t>
            </a:r>
            <a:r>
              <a:rPr lang="de-DE" sz="2800" b="1" err="1"/>
              <a:t>of</a:t>
            </a:r>
            <a:r>
              <a:rPr lang="de-DE" sz="2800" b="1"/>
              <a:t> June 1996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356682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5794" y="-988141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524000" y="6329654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>
                <a:solidFill>
                  <a:schemeClr val="bg1"/>
                </a:solidFill>
              </a:rPr>
              <a:t> Air Transport</a:t>
            </a:r>
          </a:p>
        </p:txBody>
      </p:sp>
    </p:spTree>
    <p:extLst>
      <p:ext uri="{BB962C8B-B14F-4D97-AF65-F5344CB8AC3E}">
        <p14:creationId xmlns:p14="http://schemas.microsoft.com/office/powerpoint/2010/main" val="4137868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48"/>
          <a:stretch>
            <a:fillRect/>
          </a:stretch>
        </p:blipFill>
        <p:spPr bwMode="auto">
          <a:xfrm>
            <a:off x="1524000" y="4046538"/>
            <a:ext cx="5715000" cy="281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" name="Title 3"/>
          <p:cNvSpPr txBox="1">
            <a:spLocks/>
          </p:cNvSpPr>
          <p:nvPr/>
        </p:nvSpPr>
        <p:spPr>
          <a:xfrm>
            <a:off x="1524000" y="5638800"/>
            <a:ext cx="3048000" cy="1219200"/>
          </a:xfrm>
          <a:prstGeom prst="rect">
            <a:avLst/>
          </a:prstGeom>
          <a:solidFill>
            <a:srgbClr val="FFC000"/>
          </a:solidFill>
        </p:spPr>
        <p:txBody>
          <a:bodyPr lIns="366107" tIns="183054" rIns="366107" bIns="183054"/>
          <a:lstStyle>
            <a:lvl1pPr defTabSz="39846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9846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9846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9846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9846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3984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3984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3984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3984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chemeClr val="tx2"/>
                </a:solidFill>
              </a:rPr>
              <a:t>software in modern cars</a:t>
            </a:r>
          </a:p>
          <a:p>
            <a:pPr eaLnBrk="1" hangingPunct="1"/>
            <a:r>
              <a:rPr lang="en-US" sz="1200" b="1">
                <a:solidFill>
                  <a:schemeClr val="tx2"/>
                </a:solidFill>
              </a:rPr>
              <a:t> &gt;100K LOC</a:t>
            </a:r>
          </a:p>
          <a:p>
            <a:pPr eaLnBrk="1" hangingPunct="1"/>
            <a:r>
              <a:rPr lang="en-US" sz="1200" b="1">
                <a:solidFill>
                  <a:schemeClr val="tx2"/>
                </a:solidFill>
              </a:rPr>
              <a:t>2006: error in pump control software</a:t>
            </a:r>
          </a:p>
          <a:p>
            <a:pPr algn="ctr" eaLnBrk="1" hangingPunct="1"/>
            <a:r>
              <a:rPr lang="en-US" sz="1200" b="1">
                <a:solidFill>
                  <a:schemeClr val="tx2"/>
                </a:solidFill>
                <a:sym typeface="Wingdings" pitchFamily="2" charset="2"/>
              </a:rPr>
              <a:t> </a:t>
            </a:r>
            <a:r>
              <a:rPr lang="en-US" sz="1200" b="1">
                <a:solidFill>
                  <a:schemeClr val="tx2"/>
                </a:solidFill>
              </a:rPr>
              <a:t>128000 vehicles recalled</a:t>
            </a:r>
          </a:p>
          <a:p>
            <a:pPr algn="ctr" eaLnBrk="1" hangingPunct="1"/>
            <a:endParaRPr lang="en-US" sz="1200" b="1">
              <a:solidFill>
                <a:schemeClr val="tx2"/>
              </a:solidFill>
            </a:endParaRPr>
          </a:p>
        </p:txBody>
      </p:sp>
      <p:pic>
        <p:nvPicPr>
          <p:cNvPr id="25607" name="Picture 91" descr="Siemens-Thera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68612"/>
            <a:ext cx="5638800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Title 3"/>
          <p:cNvSpPr txBox="1">
            <a:spLocks/>
          </p:cNvSpPr>
          <p:nvPr/>
        </p:nvSpPr>
        <p:spPr>
          <a:xfrm>
            <a:off x="1524000" y="2941639"/>
            <a:ext cx="2635250" cy="973137"/>
          </a:xfrm>
          <a:prstGeom prst="rect">
            <a:avLst/>
          </a:prstGeom>
          <a:solidFill>
            <a:srgbClr val="FFC000"/>
          </a:solidFill>
        </p:spPr>
        <p:txBody>
          <a:bodyPr lIns="0" tIns="180000" rIns="0" bIns="0"/>
          <a:lstStyle>
            <a:lvl1pPr defTabSz="39846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9846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9846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9846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9846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3984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3984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3984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3984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chemeClr val="tx2"/>
                </a:solidFill>
              </a:rPr>
              <a:t>Radio Therapy Machine</a:t>
            </a:r>
            <a:endParaRPr lang="en-US" sz="1200" b="1">
              <a:solidFill>
                <a:schemeClr val="tx2"/>
              </a:solidFill>
            </a:endParaRPr>
          </a:p>
          <a:p>
            <a:pPr eaLnBrk="1" hangingPunct="1"/>
            <a:r>
              <a:rPr lang="en-US" sz="1200" b="1">
                <a:solidFill>
                  <a:schemeClr val="tx2"/>
                </a:solidFill>
              </a:rPr>
              <a:t>  software error  </a:t>
            </a:r>
          </a:p>
          <a:p>
            <a:pPr eaLnBrk="1" hangingPunct="1"/>
            <a:r>
              <a:rPr lang="en-US" sz="1200" b="1">
                <a:solidFill>
                  <a:schemeClr val="tx2"/>
                </a:solidFill>
                <a:sym typeface="Wingdings" pitchFamily="2" charset="2"/>
              </a:rPr>
              <a:t> </a:t>
            </a:r>
            <a:r>
              <a:rPr lang="en-US" sz="1200" b="1">
                <a:solidFill>
                  <a:schemeClr val="tx2"/>
                </a:solidFill>
              </a:rPr>
              <a:t>6 people overdosed</a:t>
            </a:r>
          </a:p>
        </p:txBody>
      </p:sp>
      <p:sp>
        <p:nvSpPr>
          <p:cNvPr id="25611" name="Rectangle 11"/>
          <p:cNvSpPr>
            <a:spLocks noGrp="1" noChangeArrowheads="1"/>
          </p:cNvSpPr>
          <p:nvPr>
            <p:ph type="title"/>
          </p:nvPr>
        </p:nvSpPr>
        <p:spPr>
          <a:xfrm>
            <a:off x="2042864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3366"/>
                </a:solidFill>
              </a:rPr>
              <a:t>Examples of Software Errors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700808"/>
            <a:ext cx="3810000" cy="2857500"/>
          </a:xfrm>
        </p:spPr>
      </p:pic>
      <p:sp>
        <p:nvSpPr>
          <p:cNvPr id="15" name="Title 3"/>
          <p:cNvSpPr txBox="1">
            <a:spLocks/>
          </p:cNvSpPr>
          <p:nvPr/>
        </p:nvSpPr>
        <p:spPr>
          <a:xfrm>
            <a:off x="7162800" y="4400079"/>
            <a:ext cx="3505200" cy="1052190"/>
          </a:xfrm>
          <a:prstGeom prst="rect">
            <a:avLst/>
          </a:prstGeom>
          <a:solidFill>
            <a:srgbClr val="FFC000"/>
          </a:solidFill>
        </p:spPr>
        <p:txBody>
          <a:bodyPr lIns="0" tIns="180000" rIns="0" bIns="0"/>
          <a:lstStyle>
            <a:lvl1pPr defTabSz="39846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9846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9846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9846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9846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3984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3984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3984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3984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chemeClr val="tx2"/>
                </a:solidFill>
              </a:rPr>
              <a:t>Year 2010 Bug</a:t>
            </a:r>
            <a:endParaRPr lang="en-US" sz="1200" b="1">
              <a:solidFill>
                <a:schemeClr val="tx2"/>
              </a:solidFill>
            </a:endParaRPr>
          </a:p>
          <a:p>
            <a:r>
              <a:rPr lang="en-US" sz="1200" b="1">
                <a:solidFill>
                  <a:schemeClr val="tx2"/>
                </a:solidFill>
              </a:rPr>
              <a:t> 30 million debit and credit cards have been rendered unreadable by the software bug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28248" y="594928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872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76672"/>
            <a:ext cx="8229600" cy="1143000"/>
          </a:xfrm>
        </p:spPr>
        <p:txBody>
          <a:bodyPr>
            <a:normAutofit/>
          </a:bodyPr>
          <a:lstStyle/>
          <a:p>
            <a:r>
              <a:rPr lang="en-US"/>
              <a:t>Financial Impact of Software Errors 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135560" y="1916832"/>
            <a:ext cx="8075240" cy="45365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Recent research at Cambridge University (2013, </a:t>
            </a:r>
            <a:r>
              <a:rPr lang="en-US" dirty="0">
                <a:hlinkClick r:id="rId2"/>
              </a:rPr>
              <a:t>link</a:t>
            </a:r>
            <a:r>
              <a:rPr lang="en-US" dirty="0"/>
              <a:t>) showed that the global cost of software bugs is </a:t>
            </a:r>
          </a:p>
          <a:p>
            <a:pPr marL="0" indent="0" algn="ctr">
              <a:buNone/>
            </a:pPr>
            <a:r>
              <a:rPr lang="en-US" sz="4000" b="1" dirty="0"/>
              <a:t>around 312 billion of dollars annually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95600" y="5446966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C00000"/>
                </a:solidFill>
              </a:rPr>
              <a:t>Goal: to increase software reliability</a:t>
            </a:r>
          </a:p>
        </p:txBody>
      </p:sp>
    </p:spTree>
    <p:extLst>
      <p:ext uri="{BB962C8B-B14F-4D97-AF65-F5344CB8AC3E}">
        <p14:creationId xmlns:p14="http://schemas.microsoft.com/office/powerpoint/2010/main" val="105702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identify software bugs?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ea typeface="ＭＳ Ｐゴシック" panose="020B0600070205080204" pitchFamily="34" charset="-128"/>
              </a:rPr>
              <a:t>How do we know behavior is a bug?</a:t>
            </a:r>
          </a:p>
          <a:p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Because we have some separate specification of what the program must do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Separate from the code</a:t>
            </a:r>
          </a:p>
          <a:p>
            <a:pPr lvl="1"/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Thus, knowing whether the code works requires us first to define what “works” means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A specification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62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Teams and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Do we really need to write specifications?</a:t>
            </a:r>
          </a:p>
          <a:p>
            <a:pPr lvl="1"/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A typical software team will in general do the following: 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Discuss what to do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Divide up the work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Implement incompatible components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Be surprised when it doesn’t all just work together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54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Material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There is no compulsory textbook for the course</a:t>
            </a:r>
          </a:p>
          <a:p>
            <a:r>
              <a:rPr lang="en-US" dirty="0"/>
              <a:t>There will be a list of suggested readings from web resources and research papers on the course website</a:t>
            </a:r>
          </a:p>
          <a:p>
            <a:endParaRPr lang="en-US" dirty="0"/>
          </a:p>
          <a:p>
            <a:r>
              <a:rPr lang="en-US" dirty="0"/>
              <a:t>“Debugging Teams”</a:t>
            </a:r>
          </a:p>
          <a:p>
            <a:endParaRPr lang="en-US" dirty="0"/>
          </a:p>
          <a:p>
            <a:r>
              <a:rPr lang="en-US" dirty="0"/>
              <a:t>Interesting books to read:</a:t>
            </a:r>
          </a:p>
          <a:p>
            <a:pPr lvl="1"/>
            <a:r>
              <a:rPr lang="en-US" dirty="0"/>
              <a:t>Steve McConnell: "Code Complete: A Practical Handbook of Software Construction", ISBN-10: 0735619670</a:t>
            </a:r>
          </a:p>
          <a:p>
            <a:pPr lvl="1"/>
            <a:r>
              <a:rPr lang="en-US" dirty="0"/>
              <a:t>Roger Pressman: "Software Engineering: A Practitioner's Approach", ISBN-10: 0073375977</a:t>
            </a:r>
          </a:p>
          <a:p>
            <a:pPr lvl="1"/>
            <a:r>
              <a:rPr lang="en-US" dirty="0"/>
              <a:t>Ian </a:t>
            </a:r>
            <a:r>
              <a:rPr lang="en-US" dirty="0" err="1"/>
              <a:t>Sommerville</a:t>
            </a:r>
            <a:r>
              <a:rPr lang="en-US" dirty="0"/>
              <a:t>: "Software Engineering", ISBN-10: 0137035152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Frederick Brooks: “The Mythical Man-Month”, ISBN 0-201-83595-9</a:t>
            </a:r>
          </a:p>
        </p:txBody>
      </p:sp>
    </p:spTree>
    <p:extLst>
      <p:ext uri="{BB962C8B-B14F-4D97-AF65-F5344CB8AC3E}">
        <p14:creationId xmlns:p14="http://schemas.microsoft.com/office/powerpoint/2010/main" val="2379913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Cartoon</a:t>
            </a:r>
          </a:p>
        </p:txBody>
      </p:sp>
      <p:sp>
        <p:nvSpPr>
          <p:cNvPr id="450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79FBD978-A2FE-45B4-B98B-D739D33BB7D4}" type="slidenum">
              <a:rPr lang="en-US" sz="1400">
                <a:latin typeface="Times New Roman" panose="02020603050405020304" pitchFamily="18" charset="0"/>
              </a:rPr>
              <a:pPr/>
              <a:t>20</a:t>
            </a:fld>
            <a:endParaRPr lang="en-US" sz="1400">
              <a:latin typeface="Times New Roman" panose="02020603050405020304" pitchFamily="18" charset="0"/>
            </a:endParaRPr>
          </a:p>
        </p:txBody>
      </p:sp>
      <p:pic>
        <p:nvPicPr>
          <p:cNvPr id="4506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3733800" y="381000"/>
            <a:ext cx="64008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1981200" y="3429000"/>
            <a:ext cx="81534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50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Cartoon</a:t>
            </a: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623E9680-9AF1-49D2-8D2A-81C89B136833}" type="slidenum">
              <a:rPr lang="en-US" sz="1400">
                <a:latin typeface="Times New Roman" panose="02020603050405020304" pitchFamily="18" charset="0"/>
              </a:rPr>
              <a:pPr/>
              <a:t>21</a:t>
            </a:fld>
            <a:endParaRPr lang="en-US" sz="1400">
              <a:latin typeface="Times New Roman" panose="02020603050405020304" pitchFamily="18" charset="0"/>
            </a:endParaRPr>
          </a:p>
        </p:txBody>
      </p:sp>
      <p:pic>
        <p:nvPicPr>
          <p:cNvPr id="4608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5334000" y="381000"/>
            <a:ext cx="48006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1981200" y="3429000"/>
            <a:ext cx="81534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84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Cartoon</a:t>
            </a:r>
          </a:p>
        </p:txBody>
      </p:sp>
      <p:sp>
        <p:nvSpPr>
          <p:cNvPr id="471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816A5D0B-B225-49FA-BA57-B453A5BFD596}" type="slidenum">
              <a:rPr lang="en-US" sz="1400">
                <a:latin typeface="Times New Roman" panose="02020603050405020304" pitchFamily="18" charset="0"/>
              </a:rPr>
              <a:pPr/>
              <a:t>22</a:t>
            </a:fld>
            <a:endParaRPr lang="en-US" sz="1400">
              <a:latin typeface="Times New Roman" panose="02020603050405020304" pitchFamily="18" charset="0"/>
            </a:endParaRPr>
          </a:p>
        </p:txBody>
      </p:sp>
      <p:pic>
        <p:nvPicPr>
          <p:cNvPr id="4710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6934200" y="381000"/>
            <a:ext cx="32004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1981200" y="3429000"/>
            <a:ext cx="81534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2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Cartoon</a:t>
            </a:r>
          </a:p>
        </p:txBody>
      </p:sp>
      <p:sp>
        <p:nvSpPr>
          <p:cNvPr id="481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9F8B0180-BDD8-42D7-B10B-E221E189836D}" type="slidenum">
              <a:rPr lang="en-US" sz="1400">
                <a:latin typeface="Times New Roman" panose="02020603050405020304" pitchFamily="18" charset="0"/>
              </a:rPr>
              <a:pPr/>
              <a:t>23</a:t>
            </a:fld>
            <a:endParaRPr lang="en-US" sz="1400">
              <a:latin typeface="Times New Roman" panose="02020603050405020304" pitchFamily="18" charset="0"/>
            </a:endParaRPr>
          </a:p>
        </p:txBody>
      </p:sp>
      <p:pic>
        <p:nvPicPr>
          <p:cNvPr id="4813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8534400" y="381000"/>
            <a:ext cx="16002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1981200" y="3429000"/>
            <a:ext cx="81534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0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Cartoon</a:t>
            </a:r>
          </a:p>
        </p:txBody>
      </p:sp>
      <p:sp>
        <p:nvSpPr>
          <p:cNvPr id="491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0613B85C-F55E-4DB5-AEAB-39C87FC8328E}" type="slidenum">
              <a:rPr lang="en-US" sz="1400">
                <a:latin typeface="Times New Roman" panose="02020603050405020304" pitchFamily="18" charset="0"/>
              </a:rPr>
              <a:pPr/>
              <a:t>24</a:t>
            </a:fld>
            <a:endParaRPr lang="en-US" sz="1400">
              <a:latin typeface="Times New Roman" panose="02020603050405020304" pitchFamily="18" charset="0"/>
            </a:endParaRPr>
          </a:p>
        </p:txBody>
      </p:sp>
      <p:pic>
        <p:nvPicPr>
          <p:cNvPr id="4915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1981200" y="3429000"/>
            <a:ext cx="81534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58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Cartoon</a:t>
            </a:r>
          </a:p>
        </p:txBody>
      </p:sp>
      <p:sp>
        <p:nvSpPr>
          <p:cNvPr id="501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19C6E092-03D4-4420-95C2-C2ED19C03409}" type="slidenum">
              <a:rPr lang="en-US" sz="1400">
                <a:latin typeface="Times New Roman" panose="02020603050405020304" pitchFamily="18" charset="0"/>
              </a:rPr>
              <a:pPr/>
              <a:t>25</a:t>
            </a:fld>
            <a:endParaRPr lang="en-US" sz="1400">
              <a:latin typeface="Times New Roman" panose="02020603050405020304" pitchFamily="18" charset="0"/>
            </a:endParaRPr>
          </a:p>
        </p:txBody>
      </p:sp>
      <p:pic>
        <p:nvPicPr>
          <p:cNvPr id="5018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3733800" y="3429000"/>
            <a:ext cx="64008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15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Cartoon</a:t>
            </a:r>
          </a:p>
        </p:txBody>
      </p:sp>
      <p:sp>
        <p:nvSpPr>
          <p:cNvPr id="512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355D4469-FBFC-4411-8A12-AFDE5BA2CA2A}" type="slidenum">
              <a:rPr lang="en-US" sz="1400">
                <a:latin typeface="Times New Roman" panose="02020603050405020304" pitchFamily="18" charset="0"/>
              </a:rPr>
              <a:pPr/>
              <a:t>26</a:t>
            </a:fld>
            <a:endParaRPr lang="en-US" sz="1400">
              <a:latin typeface="Times New Roman" panose="02020603050405020304" pitchFamily="18" charset="0"/>
            </a:endParaRPr>
          </a:p>
        </p:txBody>
      </p:sp>
      <p:pic>
        <p:nvPicPr>
          <p:cNvPr id="5120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5334000" y="3429000"/>
            <a:ext cx="48006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881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Cartoon</a:t>
            </a:r>
          </a:p>
        </p:txBody>
      </p:sp>
      <p:sp>
        <p:nvSpPr>
          <p:cNvPr id="522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EDB04D8F-953F-46B7-838E-3C55615096D4}" type="slidenum">
              <a:rPr lang="en-US" sz="1400">
                <a:latin typeface="Times New Roman" panose="02020603050405020304" pitchFamily="18" charset="0"/>
              </a:rPr>
              <a:pPr/>
              <a:t>27</a:t>
            </a:fld>
            <a:endParaRPr lang="en-US" sz="1400">
              <a:latin typeface="Times New Roman" panose="02020603050405020304" pitchFamily="18" charset="0"/>
            </a:endParaRPr>
          </a:p>
        </p:txBody>
      </p:sp>
      <p:pic>
        <p:nvPicPr>
          <p:cNvPr id="5222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6934200" y="3505200"/>
            <a:ext cx="32004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598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Cartoon</a:t>
            </a:r>
          </a:p>
        </p:txBody>
      </p:sp>
      <p:sp>
        <p:nvSpPr>
          <p:cNvPr id="532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D49997C1-A643-4217-92A2-B9AA2E7383ED}" type="slidenum">
              <a:rPr lang="en-US" sz="1400">
                <a:latin typeface="Times New Roman" panose="02020603050405020304" pitchFamily="18" charset="0"/>
              </a:rPr>
              <a:pPr/>
              <a:t>28</a:t>
            </a:fld>
            <a:endParaRPr lang="en-US" sz="1400">
              <a:latin typeface="Times New Roman" panose="02020603050405020304" pitchFamily="18" charset="0"/>
            </a:endParaRPr>
          </a:p>
        </p:txBody>
      </p:sp>
      <p:pic>
        <p:nvPicPr>
          <p:cNvPr id="5325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8534400" y="3429000"/>
            <a:ext cx="16002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344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Cartoon</a:t>
            </a:r>
          </a:p>
        </p:txBody>
      </p:sp>
      <p:sp>
        <p:nvSpPr>
          <p:cNvPr id="5427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</a:rPr>
              <a:t>Prof. </a:t>
            </a:r>
            <a:r>
              <a:rPr lang="en-US" sz="1400" dirty="0" err="1">
                <a:latin typeface="Times New Roman" panose="02020603050405020304" pitchFamily="18" charset="0"/>
              </a:rPr>
              <a:t>Majumdar</a:t>
            </a:r>
            <a:r>
              <a:rPr lang="en-US" sz="1400" dirty="0">
                <a:latin typeface="Times New Roman" panose="02020603050405020304" pitchFamily="18" charset="0"/>
              </a:rPr>
              <a:t>  CS 130  Lecture 1</a:t>
            </a:r>
          </a:p>
        </p:txBody>
      </p:sp>
      <p:sp>
        <p:nvSpPr>
          <p:cNvPr id="542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9A16022B-E172-4789-B8E3-15F4195F71B3}" type="slidenum">
              <a:rPr lang="en-US" sz="1400">
                <a:latin typeface="Times New Roman" panose="02020603050405020304" pitchFamily="18" charset="0"/>
              </a:rPr>
              <a:pPr/>
              <a:t>29</a:t>
            </a:fld>
            <a:endParaRPr lang="en-US" sz="1400">
              <a:latin typeface="Times New Roman" panose="02020603050405020304" pitchFamily="18" charset="0"/>
            </a:endParaRPr>
          </a:p>
        </p:txBody>
      </p:sp>
      <p:pic>
        <p:nvPicPr>
          <p:cNvPr id="5427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661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ea typeface="ＭＳ Ｐゴシック" panose="020B0600070205080204" pitchFamily="34" charset="-128"/>
              </a:rPr>
              <a:t>The only way to learn “software engineering” is by writing a large piece of code in a group</a:t>
            </a:r>
          </a:p>
          <a:p>
            <a:r>
              <a:rPr lang="en-US" sz="2400" dirty="0">
                <a:ea typeface="ＭＳ Ｐゴシック" panose="020B0600070205080204" pitchFamily="34" charset="-128"/>
              </a:rPr>
              <a:t>A BIG project solving a real-world problem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Can be (almost) anything</a:t>
            </a:r>
          </a:p>
          <a:p>
            <a:r>
              <a:rPr lang="en-US" sz="2400" dirty="0">
                <a:ea typeface="ＭＳ Ｐゴシック" panose="020B0600070205080204" pitchFamily="34" charset="-128"/>
              </a:rPr>
              <a:t>Done in teams of 4-6 students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You do everything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Gather requirements, design, code, and test in several assignments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This class should be very close to a startup experience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7594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ea typeface="ＭＳ Ｐゴシック" panose="020B0600070205080204" pitchFamily="34" charset="-128"/>
              </a:rPr>
              <a:t>A specification allows us to: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Check whether software works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Build software in teams at all</a:t>
            </a:r>
          </a:p>
          <a:p>
            <a:pPr lvl="1"/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Actually checking that software works is hard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Code reviews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Static analysis tools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Testing and more testing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We will examine this problem closely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7894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How Do We Code Efficiently?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Assume we want to minimize time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Usually the case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Time-to-market exerts great pressure in software</a:t>
            </a:r>
          </a:p>
          <a:p>
            <a:pPr lvl="1"/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How can we code faster?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Obvious answer: Hire more programmers!</a:t>
            </a:r>
          </a:p>
        </p:txBody>
      </p:sp>
    </p:spTree>
    <p:extLst>
      <p:ext uri="{BB962C8B-B14F-4D97-AF65-F5344CB8AC3E}">
        <p14:creationId xmlns:p14="http://schemas.microsoft.com/office/powerpoint/2010/main" val="39330364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Parallel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How many programmers can we keep busy?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As many as there are independent tasks</a:t>
            </a:r>
          </a:p>
          <a:p>
            <a:pPr lvl="1"/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People can work on different modules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Thus we get parallelism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And save time</a:t>
            </a:r>
          </a:p>
          <a:p>
            <a:pPr lvl="1"/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What are the pitfalls?</a:t>
            </a:r>
          </a:p>
        </p:txBody>
      </p:sp>
    </p:spTree>
    <p:extLst>
      <p:ext uri="{BB962C8B-B14F-4D97-AF65-F5344CB8AC3E}">
        <p14:creationId xmlns:p14="http://schemas.microsoft.com/office/powerpoint/2010/main" val="37339187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Pitfalls of Parallel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ea typeface="ＭＳ Ｐゴシック" panose="020B0600070205080204" pitchFamily="34" charset="-128"/>
              </a:rPr>
              <a:t>The problems are the same as in parallel computing</a:t>
            </a:r>
          </a:p>
          <a:p>
            <a:endParaRPr lang="en-US" sz="2400" dirty="0">
              <a:ea typeface="ＭＳ Ｐゴシック" panose="020B0600070205080204" pitchFamily="34" charset="-128"/>
            </a:endParaRPr>
          </a:p>
          <a:p>
            <a:r>
              <a:rPr lang="en-US" sz="2400" dirty="0">
                <a:ea typeface="ＭＳ Ｐゴシック" panose="020B0600070205080204" pitchFamily="34" charset="-128"/>
              </a:rPr>
              <a:t>More people = more communication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Which is hard</a:t>
            </a:r>
          </a:p>
          <a:p>
            <a:pPr lvl="1"/>
            <a:endParaRPr lang="en-US" sz="2000" dirty="0">
              <a:ea typeface="ＭＳ Ｐゴシック" panose="020B0600070205080204" pitchFamily="34" charset="-128"/>
            </a:endParaRPr>
          </a:p>
          <a:p>
            <a:r>
              <a:rPr lang="en-US" sz="2400" dirty="0">
                <a:ea typeface="ＭＳ Ｐゴシック" panose="020B0600070205080204" pitchFamily="34" charset="-128"/>
              </a:rPr>
              <a:t>Individual tasks must not be too fine-grain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Increases communication overhead further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8538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The chunks of work must be </a:t>
            </a:r>
            <a:r>
              <a:rPr lang="en-US" i="1" dirty="0">
                <a:ea typeface="ＭＳ Ｐゴシック" panose="020B0600070205080204" pitchFamily="34" charset="-128"/>
              </a:rPr>
              <a:t>independent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But work together in the final system</a:t>
            </a:r>
          </a:p>
          <a:p>
            <a:pPr lvl="1"/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We need interfaces between the components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To isolate them from one another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To ensure that the final system works</a:t>
            </a:r>
          </a:p>
          <a:p>
            <a:pPr lvl="1"/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The interfaces must not change (much)!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792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Defining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ea typeface="ＭＳ Ｐゴシック" panose="020B0600070205080204" pitchFamily="34" charset="-128"/>
              </a:rPr>
              <a:t>Interfaces are just specifications!</a:t>
            </a:r>
          </a:p>
          <a:p>
            <a:r>
              <a:rPr lang="en-US" dirty="0">
                <a:ea typeface="ＭＳ Ｐゴシック" panose="020B0600070205080204" pitchFamily="34" charset="-128"/>
              </a:rPr>
              <a:t>But of a special kind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Interfaces are the boundaries between components</a:t>
            </a:r>
          </a:p>
          <a:p>
            <a:pPr lvl="2"/>
            <a:r>
              <a:rPr lang="en-US" dirty="0">
                <a:ea typeface="ＭＳ Ｐゴシック" panose="020B0600070205080204" pitchFamily="34" charset="-128"/>
              </a:rPr>
              <a:t>And people</a:t>
            </a:r>
          </a:p>
          <a:p>
            <a:pPr lvl="2"/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Specifying interfaces is most important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Interfaces should not change a lot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Effort must be spent ensuring everyone understands the interfaces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Both things require preplanning and time</a:t>
            </a:r>
          </a:p>
          <a:p>
            <a:pPr lvl="1"/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But often we can stop at specifying interfaces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Let individual programmers handle the internals themselves</a:t>
            </a:r>
          </a:p>
        </p:txBody>
      </p:sp>
    </p:spTree>
    <p:extLst>
      <p:ext uri="{BB962C8B-B14F-4D97-AF65-F5344CB8AC3E}">
        <p14:creationId xmlns:p14="http://schemas.microsoft.com/office/powerpoint/2010/main" val="21133284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 software development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ea typeface="ＭＳ Ｐゴシック" panose="020B0600070205080204" pitchFamily="34" charset="-128"/>
              </a:rPr>
              <a:t>Efficient development requires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Decomposing system into pieces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Good interfaces between pieces</a:t>
            </a:r>
          </a:p>
          <a:p>
            <a:pPr lvl="1"/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The pieces should be large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Don’t try to break up into too many pieces</a:t>
            </a:r>
          </a:p>
          <a:p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Interfaces are specifications of boundaries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Must be well thought-out and well communicated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8830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obtain Software Reliability?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Testing, testing, testing, …</a:t>
            </a:r>
          </a:p>
          <a:p>
            <a:pPr lvl="1"/>
            <a:r>
              <a:rPr lang="en-US" dirty="0"/>
              <a:t>Many software errors are detected this way</a:t>
            </a:r>
          </a:p>
          <a:p>
            <a:pPr lvl="1"/>
            <a:r>
              <a:rPr lang="en-US" dirty="0"/>
              <a:t>Does not provide any correctness guarantee</a:t>
            </a:r>
          </a:p>
          <a:p>
            <a:pPr lvl="1"/>
            <a:r>
              <a:rPr lang="en-US" dirty="0"/>
              <a:t>“Murphy’s Law”</a:t>
            </a:r>
          </a:p>
          <a:p>
            <a:r>
              <a:rPr lang="en-US" dirty="0"/>
              <a:t>Verification</a:t>
            </a:r>
          </a:p>
          <a:p>
            <a:pPr lvl="1"/>
            <a:r>
              <a:rPr lang="en-US" dirty="0"/>
              <a:t>Provides a formal mathematical proof that a program is correct w.r.t. a certain property</a:t>
            </a:r>
          </a:p>
          <a:p>
            <a:pPr lvl="1"/>
            <a:r>
              <a:rPr lang="en-US" dirty="0"/>
              <a:t>A formally verified program will work correctly for every given input</a:t>
            </a:r>
          </a:p>
          <a:p>
            <a:pPr lvl="1"/>
            <a:r>
              <a:rPr lang="en-US" dirty="0"/>
              <a:t>Verification is algorithmically very hard task (problem is in general undecidable)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4204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Mathematical Proof of Program Correctness?</a:t>
            </a:r>
          </a:p>
        </p:txBody>
      </p:sp>
      <p:pic>
        <p:nvPicPr>
          <p:cNvPr id="1026" name="Picture 2" descr="C:\Program Files (x86)\Microsoft Office\MEDIA\CAGCAT10\j0301252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3082131"/>
            <a:ext cx="18288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4463376"/>
            <a:ext cx="1869034" cy="17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62"/>
          <p:cNvSpPr txBox="1">
            <a:spLocks noChangeArrowheads="1"/>
          </p:cNvSpPr>
          <p:nvPr/>
        </p:nvSpPr>
        <p:spPr>
          <a:xfrm>
            <a:off x="4180656" y="1988841"/>
            <a:ext cx="4075584" cy="369330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31" tIns="45715" rIns="91431" bIns="45715">
            <a:sp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35000">
              <a:buNone/>
              <a:defRPr/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endParaRPr lang="en-US" sz="1800" dirty="0">
              <a:solidFill>
                <a:schemeClr val="bg2">
                  <a:lumMod val="10000"/>
                </a:schemeClr>
              </a:solidFill>
              <a:latin typeface="Courier New" pitchFamily="49" charset="0"/>
              <a:sym typeface="Symbol" pitchFamily="18" charset="2"/>
            </a:endParaRP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</a:rPr>
              <a:t>public void add (Object x)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endParaRPr lang="en-US" sz="1800" dirty="0">
              <a:solidFill>
                <a:schemeClr val="bg2">
                  <a:lumMod val="10000"/>
                </a:schemeClr>
              </a:solidFill>
              <a:latin typeface="Courier New" pitchFamily="49" charset="0"/>
              <a:sym typeface="Symbol" pitchFamily="18" charset="2"/>
            </a:endParaRP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{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Node e = new Node();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</a:t>
            </a:r>
            <a:r>
              <a:rPr lang="en-US" sz="1800" dirty="0" err="1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e.data</a:t>
            </a: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= x;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</a:t>
            </a:r>
            <a:r>
              <a:rPr lang="en-US" sz="1800" dirty="0" err="1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e.next</a:t>
            </a: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= root;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root = e;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size = size + 1;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}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818656" y="3212976"/>
            <a:ext cx="2189112" cy="1008112"/>
            <a:chOff x="179512" y="3140968"/>
            <a:chExt cx="2189112" cy="1008112"/>
          </a:xfrm>
        </p:grpSpPr>
        <p:sp>
          <p:nvSpPr>
            <p:cNvPr id="7" name="Oval Callout 6"/>
            <p:cNvSpPr/>
            <p:nvPr/>
          </p:nvSpPr>
          <p:spPr>
            <a:xfrm>
              <a:off x="179512" y="3140968"/>
              <a:ext cx="2189112" cy="1008112"/>
            </a:xfrm>
            <a:prstGeom prst="wedgeEllipseCallout">
              <a:avLst>
                <a:gd name="adj1" fmla="val -19925"/>
                <a:gd name="adj2" fmla="val 66444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67544" y="3358733"/>
              <a:ext cx="18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Can you verify my program?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968208" y="3140969"/>
            <a:ext cx="2468616" cy="1285111"/>
            <a:chOff x="6516216" y="2132856"/>
            <a:chExt cx="2468616" cy="1285111"/>
          </a:xfrm>
        </p:grpSpPr>
        <p:sp>
          <p:nvSpPr>
            <p:cNvPr id="11" name="Oval Callout 10"/>
            <p:cNvSpPr/>
            <p:nvPr/>
          </p:nvSpPr>
          <p:spPr>
            <a:xfrm>
              <a:off x="6516216" y="2132856"/>
              <a:ext cx="2468616" cy="1126574"/>
            </a:xfrm>
            <a:prstGeom prst="wedgeEllipseCallout">
              <a:avLst>
                <a:gd name="adj1" fmla="val 13450"/>
                <a:gd name="adj2" fmla="val 68544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48264" y="2217638"/>
              <a:ext cx="1800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Which property are you interested in?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618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Example Questions in Verification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Will the program crash?</a:t>
            </a:r>
          </a:p>
          <a:p>
            <a:r>
              <a:rPr lang="en-US"/>
              <a:t>Does it compute the correct result?</a:t>
            </a:r>
          </a:p>
          <a:p>
            <a:r>
              <a:rPr lang="en-US"/>
              <a:t>Does it leak private information?</a:t>
            </a:r>
          </a:p>
          <a:p>
            <a:r>
              <a:rPr lang="en-US"/>
              <a:t>How long does it take to run?</a:t>
            </a:r>
          </a:p>
          <a:p>
            <a:r>
              <a:rPr lang="en-US"/>
              <a:t>How much power does it consume?</a:t>
            </a:r>
          </a:p>
          <a:p>
            <a:r>
              <a:rPr lang="en-US"/>
              <a:t>Will it turn off automated cruise control?</a:t>
            </a:r>
          </a:p>
        </p:txBody>
      </p:sp>
    </p:spTree>
    <p:extLst>
      <p:ext uri="{BB962C8B-B14F-4D97-AF65-F5344CB8AC3E}">
        <p14:creationId xmlns:p14="http://schemas.microsoft.com/office/powerpoint/2010/main" val="4118771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Project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ea typeface="ＭＳ Ｐゴシック" panose="020B0600070205080204" pitchFamily="34" charset="-128"/>
              </a:rPr>
              <a:t>Team assignments</a:t>
            </a:r>
          </a:p>
          <a:p>
            <a:r>
              <a:rPr lang="en-US" sz="2400" dirty="0">
                <a:ea typeface="ＭＳ Ｐゴシック" panose="020B0600070205080204" pitchFamily="34" charset="-128"/>
              </a:rPr>
              <a:t>Projects will be reviewed and analyzed by others teams (and the instructors)</a:t>
            </a:r>
          </a:p>
          <a:p>
            <a:r>
              <a:rPr lang="en-US" sz="2400" dirty="0">
                <a:ea typeface="ＭＳ Ｐゴシック" panose="020B0600070205080204" pitchFamily="34" charset="-128"/>
              </a:rPr>
              <a:t>Requirements and specification</a:t>
            </a:r>
          </a:p>
          <a:p>
            <a:r>
              <a:rPr lang="en-US" sz="2400" dirty="0">
                <a:ea typeface="ＭＳ Ｐゴシック" panose="020B0600070205080204" pitchFamily="34" charset="-128"/>
              </a:rPr>
              <a:t>Project design &amp; plan</a:t>
            </a:r>
          </a:p>
          <a:p>
            <a:r>
              <a:rPr lang="en-US" sz="2400" dirty="0">
                <a:ea typeface="ＭＳ Ｐゴシック" panose="020B0600070205080204" pitchFamily="34" charset="-128"/>
              </a:rPr>
              <a:t>Design review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Done by instructor, sometimes other teams</a:t>
            </a:r>
          </a:p>
          <a:p>
            <a:r>
              <a:rPr lang="en-US" sz="2400" dirty="0">
                <a:ea typeface="ＭＳ Ｐゴシック" panose="020B0600070205080204" pitchFamily="34" charset="-128"/>
              </a:rPr>
              <a:t>Revised design &amp; plan</a:t>
            </a:r>
          </a:p>
          <a:p>
            <a:r>
              <a:rPr lang="en-US" sz="2400" dirty="0">
                <a:ea typeface="ＭＳ Ｐゴシック" panose="020B0600070205080204" pitchFamily="34" charset="-128"/>
              </a:rPr>
              <a:t>Testing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Tests performed by YOU (and me)</a:t>
            </a:r>
          </a:p>
        </p:txBody>
      </p:sp>
    </p:spTree>
    <p:extLst>
      <p:ext uri="{BB962C8B-B14F-4D97-AF65-F5344CB8AC3E}">
        <p14:creationId xmlns:p14="http://schemas.microsoft.com/office/powerpoint/2010/main" val="3909182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 Mathematical Proof of Program Correctness?</a:t>
            </a:r>
          </a:p>
        </p:txBody>
      </p:sp>
      <p:pic>
        <p:nvPicPr>
          <p:cNvPr id="1026" name="Picture 2" descr="C:\Program Files (x86)\Microsoft Office\MEDIA\CAGCAT10\j0301252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3082131"/>
            <a:ext cx="18288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4463376"/>
            <a:ext cx="1869034" cy="17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62"/>
          <p:cNvSpPr txBox="1">
            <a:spLocks noChangeArrowheads="1"/>
          </p:cNvSpPr>
          <p:nvPr/>
        </p:nvSpPr>
        <p:spPr>
          <a:xfrm>
            <a:off x="4180656" y="1988841"/>
            <a:ext cx="4075584" cy="369330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31" tIns="45715" rIns="91431" bIns="45715">
            <a:sp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35000">
              <a:buNone/>
              <a:defRPr/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endParaRPr lang="en-US" sz="1800" dirty="0">
              <a:solidFill>
                <a:schemeClr val="bg2">
                  <a:lumMod val="10000"/>
                </a:schemeClr>
              </a:solidFill>
              <a:latin typeface="Courier New" pitchFamily="49" charset="0"/>
              <a:sym typeface="Symbol" pitchFamily="18" charset="2"/>
            </a:endParaRP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</a:rPr>
              <a:t>public void add (Object x)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endParaRPr lang="en-US" sz="1800" dirty="0">
              <a:solidFill>
                <a:schemeClr val="bg2">
                  <a:lumMod val="10000"/>
                </a:schemeClr>
              </a:solidFill>
              <a:latin typeface="Courier New" pitchFamily="49" charset="0"/>
              <a:sym typeface="Symbol" pitchFamily="18" charset="2"/>
            </a:endParaRP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{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Node e = new Node();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</a:t>
            </a:r>
            <a:r>
              <a:rPr lang="en-US" sz="1800" dirty="0" err="1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e.data</a:t>
            </a: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= x;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</a:t>
            </a:r>
            <a:r>
              <a:rPr lang="en-US" sz="1800" dirty="0" err="1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e.next</a:t>
            </a: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= root;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root = e;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size = size + 1;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}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775520" y="2420888"/>
            <a:ext cx="3312368" cy="1774646"/>
            <a:chOff x="179512" y="2348880"/>
            <a:chExt cx="3312368" cy="1774646"/>
          </a:xfrm>
        </p:grpSpPr>
        <p:sp>
          <p:nvSpPr>
            <p:cNvPr id="9" name="Oval Callout 8"/>
            <p:cNvSpPr/>
            <p:nvPr/>
          </p:nvSpPr>
          <p:spPr>
            <a:xfrm>
              <a:off x="179512" y="2348880"/>
              <a:ext cx="3240360" cy="1774646"/>
            </a:xfrm>
            <a:prstGeom prst="wedgeEllipseCallou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95536" y="2660719"/>
              <a:ext cx="309634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I just want to be sure that </a:t>
              </a:r>
            </a:p>
            <a:p>
              <a:r>
                <a:rPr lang="en-US"/>
                <a:t>no element is lost in the list – if I insert an element, it is really there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61583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Mathematical Proof of Program Correctness?</a:t>
            </a:r>
          </a:p>
        </p:txBody>
      </p:sp>
      <p:pic>
        <p:nvPicPr>
          <p:cNvPr id="1026" name="Picture 2" descr="C:\Program Files (x86)\Microsoft Office\MEDIA\CAGCAT10\j0301252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3082131"/>
            <a:ext cx="18288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4463376"/>
            <a:ext cx="1869034" cy="17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62"/>
          <p:cNvSpPr txBox="1">
            <a:spLocks noChangeArrowheads="1"/>
          </p:cNvSpPr>
          <p:nvPr/>
        </p:nvSpPr>
        <p:spPr>
          <a:xfrm>
            <a:off x="4180656" y="1988841"/>
            <a:ext cx="4075584" cy="369330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31" tIns="45715" rIns="91431" bIns="45715">
            <a:sp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35000">
              <a:buNone/>
              <a:defRPr/>
            </a:pPr>
            <a:r>
              <a:rPr lang="en-US" sz="1800">
                <a:solidFill>
                  <a:srgbClr val="FF0000"/>
                </a:solidFill>
                <a:latin typeface="Courier New" pitchFamily="49" charset="0"/>
              </a:rPr>
              <a:t>//: L = data[</a:t>
            </a:r>
            <a:r>
              <a:rPr lang="en-US" sz="1800" err="1">
                <a:solidFill>
                  <a:srgbClr val="FF0000"/>
                </a:solidFill>
                <a:latin typeface="Courier New" pitchFamily="49" charset="0"/>
              </a:rPr>
              <a:t>root.next</a:t>
            </a:r>
            <a:r>
              <a:rPr lang="en-US" sz="1800">
                <a:solidFill>
                  <a:srgbClr val="FF0000"/>
                </a:solidFill>
                <a:latin typeface="Courier New" pitchFamily="49" charset="0"/>
              </a:rPr>
              <a:t>*]</a:t>
            </a:r>
          </a:p>
          <a:p>
            <a:pPr defTabSz="635000">
              <a:buNone/>
              <a:defRPr/>
            </a:pPr>
            <a:endParaRPr lang="en-US" sz="1800">
              <a:solidFill>
                <a:schemeClr val="bg2">
                  <a:lumMod val="10000"/>
                </a:schemeClr>
              </a:solidFill>
              <a:latin typeface="Courier New" pitchFamily="49" charset="0"/>
              <a:sym typeface="Symbol" pitchFamily="18" charset="2"/>
            </a:endParaRPr>
          </a:p>
          <a:p>
            <a:pPr defTabSz="635000">
              <a:buNone/>
              <a:defRPr/>
            </a:pPr>
            <a:r>
              <a:rPr lang="en-US" sz="1800">
                <a:solidFill>
                  <a:srgbClr val="19197D"/>
                </a:solidFill>
                <a:latin typeface="Courier New" pitchFamily="49" charset="0"/>
              </a:rPr>
              <a:t>public void add (Object x)</a:t>
            </a:r>
          </a:p>
          <a:p>
            <a:pPr defTabSz="635000">
              <a:buNone/>
              <a:defRPr/>
            </a:pPr>
            <a:r>
              <a:rPr lang="en-US" sz="180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endParaRPr lang="en-US" sz="1800">
              <a:solidFill>
                <a:schemeClr val="bg2">
                  <a:lumMod val="10000"/>
                </a:schemeClr>
              </a:solidFill>
              <a:latin typeface="Courier New" pitchFamily="49" charset="0"/>
              <a:sym typeface="Symbol" pitchFamily="18" charset="2"/>
            </a:endParaRPr>
          </a:p>
          <a:p>
            <a:pPr defTabSz="635000">
              <a:buNone/>
              <a:defRPr/>
            </a:pPr>
            <a:r>
              <a:rPr lang="en-US" sz="180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{</a:t>
            </a:r>
          </a:p>
          <a:p>
            <a:pPr defTabSz="635000">
              <a:buNone/>
              <a:defRPr/>
            </a:pPr>
            <a:r>
              <a:rPr lang="en-US" sz="180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Node e = new Node();</a:t>
            </a:r>
          </a:p>
          <a:p>
            <a:pPr defTabSz="635000">
              <a:buNone/>
              <a:defRPr/>
            </a:pPr>
            <a:r>
              <a:rPr lang="en-US" sz="180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</a:t>
            </a:r>
            <a:r>
              <a:rPr lang="en-US" sz="1800" err="1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e.data</a:t>
            </a:r>
            <a:r>
              <a:rPr lang="en-US" sz="180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= x;</a:t>
            </a:r>
          </a:p>
          <a:p>
            <a:pPr defTabSz="635000">
              <a:buNone/>
              <a:defRPr/>
            </a:pPr>
            <a:r>
              <a:rPr lang="en-US" sz="180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</a:t>
            </a:r>
            <a:r>
              <a:rPr lang="en-US" sz="1800" err="1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e.next</a:t>
            </a:r>
            <a:r>
              <a:rPr lang="en-US" sz="180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= root;</a:t>
            </a:r>
          </a:p>
          <a:p>
            <a:pPr defTabSz="635000">
              <a:buNone/>
              <a:defRPr/>
            </a:pPr>
            <a:r>
              <a:rPr lang="en-US" sz="180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root = e;</a:t>
            </a:r>
          </a:p>
          <a:p>
            <a:pPr defTabSz="635000">
              <a:buNone/>
              <a:defRPr/>
            </a:pPr>
            <a:r>
              <a:rPr lang="en-US" sz="180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size = size + 1;</a:t>
            </a:r>
          </a:p>
          <a:p>
            <a:pPr defTabSz="635000">
              <a:buNone/>
              <a:defRPr/>
            </a:pPr>
            <a:r>
              <a:rPr lang="en-US" sz="180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}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608168" y="2981059"/>
            <a:ext cx="2880320" cy="1416353"/>
            <a:chOff x="6372200" y="3140968"/>
            <a:chExt cx="2880320" cy="1416353"/>
          </a:xfrm>
        </p:grpSpPr>
        <p:sp>
          <p:nvSpPr>
            <p:cNvPr id="7" name="Oval Callout 6"/>
            <p:cNvSpPr/>
            <p:nvPr/>
          </p:nvSpPr>
          <p:spPr>
            <a:xfrm>
              <a:off x="6372200" y="3140968"/>
              <a:ext cx="2880320" cy="1312038"/>
            </a:xfrm>
            <a:prstGeom prst="wedgeEllipseCallout">
              <a:avLst>
                <a:gd name="adj1" fmla="val 10568"/>
                <a:gd name="adj2" fmla="val 7159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660232" y="3356992"/>
              <a:ext cx="25922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Let L be a set (a </a:t>
              </a:r>
              <a:r>
                <a:rPr lang="en-US" err="1"/>
                <a:t>multiset</a:t>
              </a:r>
              <a:r>
                <a:rPr lang="en-US"/>
                <a:t>) of all elements stored in the list 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45442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 Mathematical Proof of Program Correctness?</a:t>
            </a:r>
          </a:p>
        </p:txBody>
      </p:sp>
      <p:pic>
        <p:nvPicPr>
          <p:cNvPr id="1026" name="Picture 2" descr="C:\Program Files (x86)\Microsoft Office\MEDIA\CAGCAT10\j0301252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3082131"/>
            <a:ext cx="18288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4463376"/>
            <a:ext cx="1869034" cy="17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62"/>
          <p:cNvSpPr txBox="1">
            <a:spLocks noChangeArrowheads="1"/>
          </p:cNvSpPr>
          <p:nvPr/>
        </p:nvSpPr>
        <p:spPr>
          <a:xfrm>
            <a:off x="4180656" y="1988841"/>
            <a:ext cx="4075584" cy="369330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31" tIns="45715" rIns="91431" bIns="45715">
            <a:sp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35000">
              <a:buNone/>
              <a:defRPr/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//: L = data[</a:t>
            </a:r>
            <a:r>
              <a:rPr lang="en-US" sz="1800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root.next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*]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//: invariant: size = card L</a:t>
            </a:r>
            <a:endParaRPr lang="en-US" sz="1800" dirty="0">
              <a:solidFill>
                <a:schemeClr val="bg2">
                  <a:lumMod val="10000"/>
                </a:schemeClr>
              </a:solidFill>
              <a:latin typeface="Courier New" pitchFamily="49" charset="0"/>
              <a:sym typeface="Symbol" pitchFamily="18" charset="2"/>
            </a:endParaRP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</a:rPr>
              <a:t>public void add (Object x)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//: ensures L = old L 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sym typeface="Symbol" pitchFamily="18" charset="2"/>
              </a:rPr>
              <a:t>+ {x}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{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Node e = new Node();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</a:t>
            </a:r>
            <a:r>
              <a:rPr lang="en-US" sz="1800" dirty="0" err="1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e.data</a:t>
            </a: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= x;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</a:t>
            </a:r>
            <a:r>
              <a:rPr lang="en-US" sz="1800" dirty="0" err="1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e.next</a:t>
            </a: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= root;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root = e;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size = size + 1;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31504" y="2581454"/>
            <a:ext cx="20162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>
                <a:solidFill>
                  <a:srgbClr val="FF0000"/>
                </a:solidFill>
              </a:rPr>
              <a:t>Annotations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503712" y="2789204"/>
            <a:ext cx="792088" cy="35176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546848" y="2573179"/>
            <a:ext cx="676944" cy="2160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503712" y="2204865"/>
            <a:ext cx="720080" cy="58433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9710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404664"/>
            <a:ext cx="8229600" cy="1143000"/>
          </a:xfrm>
        </p:spPr>
        <p:txBody>
          <a:bodyPr/>
          <a:lstStyle/>
          <a:p>
            <a:r>
              <a:rPr lang="en-US"/>
              <a:t>Annotations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Written by a programmer or a software analyst</a:t>
            </a:r>
          </a:p>
          <a:p>
            <a:r>
              <a:rPr lang="en-US"/>
              <a:t>Added to the original program code to express properties that allow reasoning about the programs</a:t>
            </a:r>
          </a:p>
          <a:p>
            <a:r>
              <a:rPr lang="en-US"/>
              <a:t>Examples:</a:t>
            </a:r>
          </a:p>
          <a:p>
            <a:pPr lvl="1"/>
            <a:r>
              <a:rPr lang="en-US"/>
              <a:t>Preconditions:  </a:t>
            </a:r>
          </a:p>
          <a:p>
            <a:pPr lvl="2"/>
            <a:r>
              <a:rPr lang="en-US"/>
              <a:t>Describe  properties of an input </a:t>
            </a:r>
          </a:p>
          <a:p>
            <a:pPr lvl="1"/>
            <a:r>
              <a:rPr lang="en-US" err="1"/>
              <a:t>Postconditions</a:t>
            </a:r>
            <a:r>
              <a:rPr lang="en-US"/>
              <a:t>:</a:t>
            </a:r>
          </a:p>
          <a:p>
            <a:pPr lvl="2"/>
            <a:r>
              <a:rPr lang="en-US"/>
              <a:t>Describe what the program is supposed to do</a:t>
            </a:r>
          </a:p>
          <a:p>
            <a:pPr lvl="1"/>
            <a:r>
              <a:rPr lang="en-US"/>
              <a:t>Invariants:</a:t>
            </a:r>
          </a:p>
          <a:p>
            <a:pPr lvl="2"/>
            <a:r>
              <a:rPr lang="en-US"/>
              <a:t>Describe properties that have to hold in every program point</a:t>
            </a:r>
          </a:p>
          <a:p>
            <a:pPr marL="393192" lvl="1" indent="0">
              <a:buNone/>
            </a:pPr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marL="667512" lvl="2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615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Decision Procedures for Collections</a:t>
            </a:r>
          </a:p>
        </p:txBody>
      </p:sp>
      <p:pic>
        <p:nvPicPr>
          <p:cNvPr id="1026" name="Picture 2" descr="C:\Program Files (x86)\Microsoft Office\MEDIA\CAGCAT10\j0301252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3082131"/>
            <a:ext cx="18288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4463376"/>
            <a:ext cx="1869034" cy="17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62"/>
          <p:cNvSpPr txBox="1">
            <a:spLocks noChangeArrowheads="1"/>
          </p:cNvSpPr>
          <p:nvPr/>
        </p:nvSpPr>
        <p:spPr>
          <a:xfrm>
            <a:off x="4180656" y="1988841"/>
            <a:ext cx="4075584" cy="369330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31" tIns="45715" rIns="91431" bIns="45715">
            <a:sp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35000">
              <a:buNone/>
              <a:defRPr/>
            </a:pPr>
            <a:r>
              <a:rPr lang="en-US" sz="180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//: L = data[</a:t>
            </a:r>
            <a:r>
              <a:rPr lang="en-US" sz="180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root.next</a:t>
            </a:r>
            <a:r>
              <a:rPr lang="en-US" sz="180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*]</a:t>
            </a:r>
          </a:p>
          <a:p>
            <a:pPr defTabSz="635000">
              <a:buNone/>
              <a:defRPr/>
            </a:pPr>
            <a:r>
              <a:rPr lang="en-US" sz="180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//: invariant: size = card L</a:t>
            </a:r>
            <a:endParaRPr lang="en-US" sz="1800">
              <a:solidFill>
                <a:schemeClr val="bg2">
                  <a:lumMod val="10000"/>
                </a:schemeClr>
              </a:solidFill>
              <a:latin typeface="Courier New" pitchFamily="49" charset="0"/>
              <a:sym typeface="Symbol" pitchFamily="18" charset="2"/>
            </a:endParaRPr>
          </a:p>
          <a:p>
            <a:pPr defTabSz="635000">
              <a:buNone/>
              <a:defRPr/>
            </a:pPr>
            <a:r>
              <a:rPr lang="en-US" sz="1800">
                <a:solidFill>
                  <a:srgbClr val="19197D"/>
                </a:solidFill>
                <a:latin typeface="Courier New" pitchFamily="49" charset="0"/>
              </a:rPr>
              <a:t>public void add (Object x)</a:t>
            </a:r>
          </a:p>
          <a:p>
            <a:pPr defTabSz="635000">
              <a:buNone/>
              <a:defRPr/>
            </a:pPr>
            <a:r>
              <a:rPr lang="en-US" sz="180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//: ensures L = old L </a:t>
            </a:r>
            <a:r>
              <a:rPr lang="en-US" sz="1800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sym typeface="Symbol" pitchFamily="18" charset="2"/>
              </a:rPr>
              <a:t>+ {x}</a:t>
            </a:r>
          </a:p>
          <a:p>
            <a:pPr defTabSz="635000">
              <a:buNone/>
              <a:defRPr/>
            </a:pPr>
            <a:r>
              <a:rPr lang="en-US" sz="180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{</a:t>
            </a:r>
          </a:p>
          <a:p>
            <a:pPr defTabSz="635000">
              <a:buNone/>
              <a:defRPr/>
            </a:pPr>
            <a:r>
              <a:rPr lang="en-US" sz="180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Node e = new Node();</a:t>
            </a:r>
          </a:p>
          <a:p>
            <a:pPr defTabSz="635000">
              <a:buNone/>
              <a:defRPr/>
            </a:pPr>
            <a:r>
              <a:rPr lang="en-US" sz="180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</a:t>
            </a:r>
            <a:r>
              <a:rPr lang="en-US" sz="1800" err="1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e.data</a:t>
            </a:r>
            <a:r>
              <a:rPr lang="en-US" sz="180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= x;</a:t>
            </a:r>
          </a:p>
          <a:p>
            <a:pPr defTabSz="635000">
              <a:buNone/>
              <a:defRPr/>
            </a:pPr>
            <a:r>
              <a:rPr lang="en-US" sz="180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</a:t>
            </a:r>
            <a:r>
              <a:rPr lang="en-US" sz="1800" err="1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e.next</a:t>
            </a:r>
            <a:r>
              <a:rPr lang="en-US" sz="180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= root;</a:t>
            </a:r>
          </a:p>
          <a:p>
            <a:pPr defTabSz="635000">
              <a:buNone/>
              <a:defRPr/>
            </a:pPr>
            <a:r>
              <a:rPr lang="en-US" sz="180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root = e;</a:t>
            </a:r>
          </a:p>
          <a:p>
            <a:pPr defTabSz="635000">
              <a:buNone/>
              <a:defRPr/>
            </a:pPr>
            <a:r>
              <a:rPr lang="en-US" sz="180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size = size + 1;</a:t>
            </a:r>
          </a:p>
          <a:p>
            <a:pPr defTabSz="635000">
              <a:buNone/>
              <a:defRPr/>
            </a:pPr>
            <a:r>
              <a:rPr lang="en-US" sz="180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}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223792" y="4869160"/>
            <a:ext cx="4752528" cy="1872208"/>
            <a:chOff x="1187624" y="3839896"/>
            <a:chExt cx="4752528" cy="1872208"/>
          </a:xfrm>
        </p:grpSpPr>
        <p:sp>
          <p:nvSpPr>
            <p:cNvPr id="8" name="Oval Callout 7"/>
            <p:cNvSpPr/>
            <p:nvPr/>
          </p:nvSpPr>
          <p:spPr>
            <a:xfrm>
              <a:off x="1187624" y="3839896"/>
              <a:ext cx="4514936" cy="1872208"/>
            </a:xfrm>
            <a:prstGeom prst="wedgeEllipseCallout">
              <a:avLst>
                <a:gd name="adj1" fmla="val 63371"/>
                <a:gd name="adj2" fmla="val -57276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75656" y="4221088"/>
              <a:ext cx="44644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Prove that the following formula always holds:</a:t>
              </a:r>
            </a:p>
            <a:p>
              <a:endParaRPr lang="en-US"/>
            </a:p>
            <a:p>
              <a:r>
                <a:rPr lang="en-US"/>
                <a:t>∀ X. ∀ L. |X| = 1 </a:t>
              </a:r>
              <a:r>
                <a:rPr lang="en-US">
                  <a:sym typeface="Symbol"/>
                </a:rPr>
                <a:t> | L </a:t>
              </a:r>
              <a:r>
                <a:rPr lang="en-US"/>
                <a:t>⊎ X</a:t>
              </a:r>
              <a:r>
                <a:rPr lang="en-US">
                  <a:sym typeface="Symbol"/>
                </a:rPr>
                <a:t> | = |L| + 1 </a:t>
              </a:r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31504" y="6329911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</a:rPr>
              <a:t>Verification condition</a:t>
            </a:r>
          </a:p>
        </p:txBody>
      </p:sp>
    </p:spTree>
    <p:extLst>
      <p:ext uri="{BB962C8B-B14F-4D97-AF65-F5344CB8AC3E}">
        <p14:creationId xmlns:p14="http://schemas.microsoft.com/office/powerpoint/2010/main" val="15315541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404664"/>
            <a:ext cx="8229600" cy="1143000"/>
          </a:xfrm>
        </p:spPr>
        <p:txBody>
          <a:bodyPr/>
          <a:lstStyle/>
          <a:p>
            <a:r>
              <a:rPr lang="en-US"/>
              <a:t>Verification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Mathematical formulas derived based on:</a:t>
            </a:r>
          </a:p>
          <a:p>
            <a:pPr lvl="1"/>
            <a:r>
              <a:rPr lang="en-US"/>
              <a:t>Code</a:t>
            </a:r>
          </a:p>
          <a:p>
            <a:pPr lvl="1"/>
            <a:r>
              <a:rPr lang="en-US"/>
              <a:t>Annotations</a:t>
            </a:r>
          </a:p>
          <a:p>
            <a:r>
              <a:rPr lang="en-US"/>
              <a:t>If a verification condition always holds (valid), then to code is correct w.r.t. the given property</a:t>
            </a:r>
          </a:p>
          <a:p>
            <a:r>
              <a:rPr lang="en-US"/>
              <a:t>It does not depend on the input variables</a:t>
            </a:r>
          </a:p>
          <a:p>
            <a:r>
              <a:rPr lang="en-US"/>
              <a:t>If a verification condition does not hold, we should be able to detect an error in the code</a:t>
            </a:r>
          </a:p>
          <a:p>
            <a:endParaRPr lang="en-US"/>
          </a:p>
          <a:p>
            <a:pPr marL="393192" lvl="1" indent="0">
              <a:buNone/>
            </a:pPr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marL="667512" lvl="2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942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itle 1"/>
          <p:cNvSpPr>
            <a:spLocks noGrp="1"/>
          </p:cNvSpPr>
          <p:nvPr>
            <p:ph type="title"/>
          </p:nvPr>
        </p:nvSpPr>
        <p:spPr>
          <a:xfrm>
            <a:off x="1981200" y="692696"/>
            <a:ext cx="8229600" cy="1143000"/>
          </a:xfrm>
        </p:spPr>
        <p:txBody>
          <a:bodyPr/>
          <a:lstStyle/>
          <a:p>
            <a:r>
              <a:rPr lang="en-US" sz="4000" dirty="0"/>
              <a:t>Software Verification</a:t>
            </a:r>
            <a:endParaRPr lang="en-US" sz="3800" dirty="0"/>
          </a:p>
        </p:txBody>
      </p:sp>
      <p:grpSp>
        <p:nvGrpSpPr>
          <p:cNvPr id="2" name="Group 1"/>
          <p:cNvGrpSpPr/>
          <p:nvPr/>
        </p:nvGrpSpPr>
        <p:grpSpPr>
          <a:xfrm>
            <a:off x="2114872" y="2321546"/>
            <a:ext cx="8229600" cy="2187575"/>
            <a:chOff x="533400" y="1916113"/>
            <a:chExt cx="8229600" cy="2187575"/>
          </a:xfrm>
        </p:grpSpPr>
        <p:sp>
          <p:nvSpPr>
            <p:cNvPr id="26" name="Rounded Rectangle 25"/>
            <p:cNvSpPr/>
            <p:nvPr/>
          </p:nvSpPr>
          <p:spPr>
            <a:xfrm>
              <a:off x="5943600" y="2514600"/>
              <a:ext cx="1828800" cy="1143000"/>
            </a:xfrm>
            <a:prstGeom prst="round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33400" y="3048000"/>
              <a:ext cx="1600200" cy="914400"/>
            </a:xfrm>
            <a:prstGeom prst="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273" name="TextBox 6"/>
            <p:cNvSpPr txBox="1">
              <a:spLocks noChangeArrowheads="1"/>
            </p:cNvSpPr>
            <p:nvPr/>
          </p:nvSpPr>
          <p:spPr bwMode="auto">
            <a:xfrm>
              <a:off x="762000" y="3276600"/>
              <a:ext cx="13716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dirty="0"/>
                <a:t>program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962400" y="2667000"/>
              <a:ext cx="1752600" cy="914400"/>
            </a:xfrm>
            <a:prstGeom prst="ellipse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275" name="TextBox 9"/>
            <p:cNvSpPr txBox="1">
              <a:spLocks noChangeArrowheads="1"/>
            </p:cNvSpPr>
            <p:nvPr/>
          </p:nvSpPr>
          <p:spPr bwMode="auto">
            <a:xfrm>
              <a:off x="4267200" y="2895600"/>
              <a:ext cx="11430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/>
                <a:t>formulas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7772400" y="3124200"/>
              <a:ext cx="685800" cy="6096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77" name="TextBox 12"/>
            <p:cNvSpPr txBox="1">
              <a:spLocks noChangeArrowheads="1"/>
            </p:cNvSpPr>
            <p:nvPr/>
          </p:nvSpPr>
          <p:spPr bwMode="auto">
            <a:xfrm>
              <a:off x="7848600" y="1916113"/>
              <a:ext cx="9144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/>
                <a:t>correct</a:t>
              </a:r>
            </a:p>
          </p:txBody>
        </p:sp>
        <p:sp>
          <p:nvSpPr>
            <p:cNvPr id="11278" name="TextBox 13"/>
            <p:cNvSpPr txBox="1">
              <a:spLocks noChangeArrowheads="1"/>
            </p:cNvSpPr>
            <p:nvPr/>
          </p:nvSpPr>
          <p:spPr bwMode="auto">
            <a:xfrm>
              <a:off x="8153400" y="3733800"/>
              <a:ext cx="5334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/>
                <a:t>no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5400000" flipH="1" flipV="1">
              <a:off x="7562850" y="2457450"/>
              <a:ext cx="876300" cy="457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2133600" y="3352800"/>
              <a:ext cx="533400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8" idx="6"/>
            </p:cNvCxnSpPr>
            <p:nvPr/>
          </p:nvCxnSpPr>
          <p:spPr>
            <a:xfrm>
              <a:off x="5715000" y="3124200"/>
              <a:ext cx="2286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89" name="TextBox 43"/>
            <p:cNvSpPr txBox="1">
              <a:spLocks noChangeArrowheads="1"/>
            </p:cNvSpPr>
            <p:nvPr/>
          </p:nvSpPr>
          <p:spPr bwMode="auto">
            <a:xfrm>
              <a:off x="5791200" y="2906713"/>
              <a:ext cx="22098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/>
                <a:t>theorem prover</a:t>
              </a:r>
            </a:p>
          </p:txBody>
        </p:sp>
        <p:sp>
          <p:nvSpPr>
            <p:cNvPr id="29" name="Diamond 28"/>
            <p:cNvSpPr/>
            <p:nvPr/>
          </p:nvSpPr>
          <p:spPr>
            <a:xfrm>
              <a:off x="2362200" y="2590800"/>
              <a:ext cx="1295400" cy="1066800"/>
            </a:xfrm>
            <a:prstGeom prst="diamond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1" name="Straight Arrow Connector 30"/>
            <p:cNvCxnSpPr>
              <a:endCxn id="8" idx="2"/>
            </p:cNvCxnSpPr>
            <p:nvPr/>
          </p:nvCxnSpPr>
          <p:spPr>
            <a:xfrm>
              <a:off x="3657600" y="3124200"/>
              <a:ext cx="3048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1981200" y="2590800"/>
              <a:ext cx="685800" cy="2286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609600" y="2286000"/>
              <a:ext cx="1371600" cy="609600"/>
            </a:xfrm>
            <a:prstGeom prst="ellipse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294" name="TextBox 6"/>
            <p:cNvSpPr txBox="1">
              <a:spLocks noChangeArrowheads="1"/>
            </p:cNvSpPr>
            <p:nvPr/>
          </p:nvSpPr>
          <p:spPr bwMode="auto">
            <a:xfrm>
              <a:off x="614264" y="2362200"/>
              <a:ext cx="15240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dirty="0"/>
                <a:t>annotations</a:t>
              </a:r>
            </a:p>
          </p:txBody>
        </p:sp>
        <p:sp>
          <p:nvSpPr>
            <p:cNvPr id="11295" name="TextBox 42"/>
            <p:cNvSpPr txBox="1">
              <a:spLocks noChangeArrowheads="1"/>
            </p:cNvSpPr>
            <p:nvPr/>
          </p:nvSpPr>
          <p:spPr bwMode="auto">
            <a:xfrm>
              <a:off x="2590800" y="2895600"/>
              <a:ext cx="9906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/>
                <a:t>verifier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6622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Automation of Verification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19536" y="1946488"/>
            <a:ext cx="5184576" cy="1122472"/>
          </a:xfrm>
        </p:spPr>
        <p:txBody>
          <a:bodyPr/>
          <a:lstStyle/>
          <a:p>
            <a:r>
              <a:rPr lang="en-US" dirty="0"/>
              <a:t>Windows XP has approximately 45 millions lines of source code</a:t>
            </a:r>
          </a:p>
          <a:p>
            <a:endParaRPr lang="en-US" dirty="0"/>
          </a:p>
        </p:txBody>
      </p:sp>
      <p:pic>
        <p:nvPicPr>
          <p:cNvPr id="6" name="Picture 6" descr="papierstape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2060848"/>
            <a:ext cx="2160240" cy="425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547318" y="3068960"/>
            <a:ext cx="484482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Symbol" pitchFamily="18" charset="2"/>
              <a:buChar char="@"/>
            </a:pPr>
            <a:r>
              <a:rPr lang="en-US" sz="2800" dirty="0">
                <a:sym typeface="Symbol" pitchFamily="18" charset="2"/>
              </a:rPr>
              <a:t> </a:t>
            </a:r>
            <a:r>
              <a:rPr lang="en-US" sz="2800" dirty="0">
                <a:latin typeface="Constantia (Body)"/>
                <a:sym typeface="Symbol" pitchFamily="18" charset="2"/>
              </a:rPr>
              <a:t>300.000 DIN A4 papers</a:t>
            </a:r>
          </a:p>
          <a:p>
            <a:pPr eaLnBrk="1" hangingPunct="1">
              <a:buFont typeface="Symbol" pitchFamily="18" charset="2"/>
              <a:buChar char="@"/>
            </a:pPr>
            <a:r>
              <a:rPr lang="de-DE" sz="2800" dirty="0">
                <a:latin typeface="Constantia (Body)"/>
                <a:sym typeface="Symbol" pitchFamily="18" charset="2"/>
              </a:rPr>
              <a:t> 12m high </a:t>
            </a:r>
            <a:r>
              <a:rPr lang="de-DE" sz="2800" dirty="0" err="1">
                <a:latin typeface="Constantia (Body)"/>
                <a:sym typeface="Symbol" pitchFamily="18" charset="2"/>
              </a:rPr>
              <a:t>paper</a:t>
            </a:r>
            <a:r>
              <a:rPr lang="de-DE" sz="2800" dirty="0">
                <a:latin typeface="Constantia (Body)"/>
                <a:sym typeface="Symbol" pitchFamily="18" charset="2"/>
              </a:rPr>
              <a:t> </a:t>
            </a:r>
            <a:r>
              <a:rPr lang="de-DE" sz="2800" dirty="0" err="1">
                <a:latin typeface="Constantia (Body)"/>
                <a:sym typeface="Symbol" pitchFamily="18" charset="2"/>
              </a:rPr>
              <a:t>stack</a:t>
            </a:r>
            <a:endParaRPr lang="en-US" sz="2800" dirty="0">
              <a:latin typeface="Constantia (Body)"/>
              <a:sym typeface="Symbol" pitchFamily="18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3592" y="4584030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Verification should be automated!!!</a:t>
            </a:r>
          </a:p>
        </p:txBody>
      </p:sp>
    </p:spTree>
    <p:extLst>
      <p:ext uri="{BB962C8B-B14F-4D97-AF65-F5344CB8AC3E}">
        <p14:creationId xmlns:p14="http://schemas.microsoft.com/office/powerpoint/2010/main" val="35772628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Software engineering boils down to several issues: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Specification: Know what you want to do 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Design: Develop an efficient plan for doing it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Programming: Do it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Validation: Check that you have got what you wanted</a:t>
            </a:r>
          </a:p>
          <a:p>
            <a:r>
              <a:rPr lang="en-US" dirty="0">
                <a:ea typeface="ＭＳ Ｐゴシック" panose="020B0600070205080204" pitchFamily="34" charset="-128"/>
              </a:rPr>
              <a:t>Specifications are important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To even define what you want to do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To ensure everyone understands the plan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0357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CS Professors usually good at well-defined technical problems</a:t>
            </a:r>
          </a:p>
          <a:p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May not be great at ill-defined non-technical problems</a:t>
            </a:r>
          </a:p>
          <a:p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Take everything in this class with a pinch of salt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Ultimately, the most important things you learn are those you learn through experience</a:t>
            </a:r>
          </a:p>
        </p:txBody>
      </p:sp>
    </p:spTree>
    <p:extLst>
      <p:ext uri="{BB962C8B-B14F-4D97-AF65-F5344CB8AC3E}">
        <p14:creationId xmlns:p14="http://schemas.microsoft.com/office/powerpoint/2010/main" val="37638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Ideas Behind the Project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We will simulate the “real world”</a:t>
            </a:r>
          </a:p>
          <a:p>
            <a:r>
              <a:rPr lang="en-US" dirty="0">
                <a:ea typeface="ＭＳ Ｐゴシック" panose="020B0600070205080204" pitchFamily="34" charset="-128"/>
              </a:rPr>
              <a:t>In the real world, you often spend a lot of time maintaining/extending other people’s code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This is where specifications, interfaces, documentation, </a:t>
            </a:r>
            <a:r>
              <a:rPr lang="en-US" dirty="0" err="1">
                <a:ea typeface="ＭＳ Ｐゴシック" panose="020B0600070205080204" pitchFamily="34" charset="-128"/>
              </a:rPr>
              <a:t>etc</a:t>
            </a:r>
            <a:r>
              <a:rPr lang="en-US" dirty="0">
                <a:ea typeface="ＭＳ Ｐゴシック" panose="020B0600070205080204" pitchFamily="34" charset="-128"/>
              </a:rPr>
              <a:t> pays off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Shows the importance of institutional knowledge</a:t>
            </a:r>
          </a:p>
          <a:p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You might be randomly assigned to a different team along the way!!!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312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What this course is (not) about?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Do not expect to learn a new language</a:t>
            </a:r>
          </a:p>
          <a:p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Do not expect to learn programming tricks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But you’ll learn techniques for “programming in the large”</a:t>
            </a:r>
          </a:p>
          <a:p>
            <a:pPr lvl="1"/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Do not expect to learn management skills from the lectures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Some things you learn by doing, not through lectures!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561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What this course is about?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ea typeface="ＭＳ Ｐゴシック" panose="020B0600070205080204" pitchFamily="34" charset="-128"/>
              </a:rPr>
              <a:t>Learn how to build a large software system in a team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Learn how to collect requirements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Learn how to write specification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Learn how to design</a:t>
            </a:r>
          </a:p>
          <a:p>
            <a:r>
              <a:rPr lang="en-US" sz="24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Reliability</a:t>
            </a:r>
            <a:r>
              <a:rPr lang="en-US" sz="2400" dirty="0">
                <a:ea typeface="ＭＳ Ｐゴシック" panose="020B0600070205080204" pitchFamily="34" charset="-128"/>
              </a:rPr>
              <a:t> is central to software engineering: This constitutes significant part of the course 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Version Control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Testing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Debugging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Dynamic Analysis</a:t>
            </a:r>
          </a:p>
        </p:txBody>
      </p:sp>
    </p:spTree>
    <p:extLst>
      <p:ext uri="{BB962C8B-B14F-4D97-AF65-F5344CB8AC3E}">
        <p14:creationId xmlns:p14="http://schemas.microsoft.com/office/powerpoint/2010/main" val="1722319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Software Engineering?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 defined in IEEE Standard 610.12:</a:t>
            </a:r>
          </a:p>
          <a:p>
            <a:pPr lvl="1"/>
            <a:r>
              <a:rPr lang="en-US" i="1" dirty="0"/>
              <a:t>The application of a systematic, disciplined, quantifiable approach to the development, operation, and maintenance of software; that is, the application of engineering to software.</a:t>
            </a:r>
            <a:endParaRPr lang="en-US" dirty="0"/>
          </a:p>
          <a:p>
            <a:r>
              <a:rPr lang="en-US" dirty="0"/>
              <a:t>Your opinion?</a:t>
            </a:r>
          </a:p>
          <a:p>
            <a:r>
              <a:rPr lang="en-US" dirty="0">
                <a:ea typeface="ＭＳ Ｐゴシック" panose="020B0600070205080204" pitchFamily="34" charset="-128"/>
              </a:rPr>
              <a:t>This definition is descriptive, not prescriptive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It does not say how to do anything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It just say what qualities S.E. should have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As a result many people understand SE differently </a:t>
            </a:r>
          </a:p>
        </p:txBody>
      </p:sp>
    </p:spTree>
    <p:extLst>
      <p:ext uri="{BB962C8B-B14F-4D97-AF65-F5344CB8AC3E}">
        <p14:creationId xmlns:p14="http://schemas.microsoft.com/office/powerpoint/2010/main" val="420416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Software Engineering Myths: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ea typeface="ＭＳ Ｐゴシック" panose="020B0600070205080204" pitchFamily="34" charset="-128"/>
              </a:rPr>
              <a:t>“We have books with rules. Isn’t that everything my people need?” 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Which book do you think is perfect for you? </a:t>
            </a:r>
          </a:p>
          <a:p>
            <a:r>
              <a:rPr lang="en-US" dirty="0">
                <a:ea typeface="ＭＳ Ｐゴシック" panose="020B0600070205080204" pitchFamily="34" charset="-128"/>
              </a:rPr>
              <a:t>“If we fall behind, we add more programmers”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“Adding people to a late software project, makes it later” – Fred Brooks (The Mythical Man Month)</a:t>
            </a:r>
          </a:p>
          <a:p>
            <a:r>
              <a:rPr lang="en-US" dirty="0">
                <a:ea typeface="ＭＳ Ｐゴシック" panose="020B0600070205080204" pitchFamily="34" charset="-128"/>
              </a:rPr>
              <a:t>“We can outsource it”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If you do not know how to manage and control it internally, you will struggle to do this with outsiders</a:t>
            </a:r>
          </a:p>
        </p:txBody>
      </p:sp>
    </p:spTree>
    <p:extLst>
      <p:ext uri="{BB962C8B-B14F-4D97-AF65-F5344CB8AC3E}">
        <p14:creationId xmlns:p14="http://schemas.microsoft.com/office/powerpoint/2010/main" val="1499329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2094</Words>
  <Application>Microsoft Macintosh PowerPoint</Application>
  <PresentationFormat>Widescreen</PresentationFormat>
  <Paragraphs>378</Paragraphs>
  <Slides>49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Arial</vt:lpstr>
      <vt:lpstr>Calibri</vt:lpstr>
      <vt:lpstr>Comic Sans MS</vt:lpstr>
      <vt:lpstr>Constantia (Body)</vt:lpstr>
      <vt:lpstr>Courier New</vt:lpstr>
      <vt:lpstr>Symbol</vt:lpstr>
      <vt:lpstr>Times New Roman</vt:lpstr>
      <vt:lpstr>Wingdings 2</vt:lpstr>
      <vt:lpstr>Office Theme</vt:lpstr>
      <vt:lpstr>Software Engineering</vt:lpstr>
      <vt:lpstr>Course Material</vt:lpstr>
      <vt:lpstr>The Project</vt:lpstr>
      <vt:lpstr>Project Timeline</vt:lpstr>
      <vt:lpstr>The Ideas Behind the Project Structure</vt:lpstr>
      <vt:lpstr>What this course is (not) about?</vt:lpstr>
      <vt:lpstr>What this course is about?</vt:lpstr>
      <vt:lpstr>What is Software Engineering?</vt:lpstr>
      <vt:lpstr>Software Engineering Myths: Management</vt:lpstr>
      <vt:lpstr>Software Engineering Myths: Customer</vt:lpstr>
      <vt:lpstr>Software Engineering Myths: Practitioner</vt:lpstr>
      <vt:lpstr>Our goals for software engineering</vt:lpstr>
      <vt:lpstr>How Do We Know the System Works?</vt:lpstr>
      <vt:lpstr>Software BUGs – SPACE disaster  </vt:lpstr>
      <vt:lpstr>PowerPoint Presentation</vt:lpstr>
      <vt:lpstr>Examples of Software Errors</vt:lpstr>
      <vt:lpstr>Financial Impact of Software Errors </vt:lpstr>
      <vt:lpstr>How to identify software bugs?</vt:lpstr>
      <vt:lpstr>Teams and Specifications</vt:lpstr>
      <vt:lpstr>Cartoon</vt:lpstr>
      <vt:lpstr>Cartoon</vt:lpstr>
      <vt:lpstr>Cartoon</vt:lpstr>
      <vt:lpstr>Cartoon</vt:lpstr>
      <vt:lpstr>Cartoon</vt:lpstr>
      <vt:lpstr>Cartoon</vt:lpstr>
      <vt:lpstr>Cartoon</vt:lpstr>
      <vt:lpstr>Cartoon</vt:lpstr>
      <vt:lpstr>Cartoon</vt:lpstr>
      <vt:lpstr>Cartoon</vt:lpstr>
      <vt:lpstr>Specification</vt:lpstr>
      <vt:lpstr>How Do We Code Efficiently?</vt:lpstr>
      <vt:lpstr>Parallel Development</vt:lpstr>
      <vt:lpstr>Pitfalls of Parallel Development</vt:lpstr>
      <vt:lpstr>Interfaces</vt:lpstr>
      <vt:lpstr>Defining Interfaces</vt:lpstr>
      <vt:lpstr>Efficient software development </vt:lpstr>
      <vt:lpstr>How to obtain Software Reliability?</vt:lpstr>
      <vt:lpstr>A Mathematical Proof of Program Correctness?</vt:lpstr>
      <vt:lpstr>Example Questions in Verification</vt:lpstr>
      <vt:lpstr>A Mathematical Proof of Program Correctness?</vt:lpstr>
      <vt:lpstr>A Mathematical Proof of Program Correctness?</vt:lpstr>
      <vt:lpstr>A Mathematical Proof of Program Correctness?</vt:lpstr>
      <vt:lpstr>Annotations</vt:lpstr>
      <vt:lpstr>Decision Procedures for Collections</vt:lpstr>
      <vt:lpstr>Verification Conditions</vt:lpstr>
      <vt:lpstr>Software Verification</vt:lpstr>
      <vt:lpstr>Automation of Verification</vt:lpstr>
      <vt:lpstr>Conclusions</vt:lpstr>
      <vt:lpstr>Disclaimer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Engineering</dc:title>
  <dc:creator>William Killian</dc:creator>
  <cp:lastModifiedBy>William Killian</cp:lastModifiedBy>
  <cp:revision>2</cp:revision>
  <dcterms:created xsi:type="dcterms:W3CDTF">2019-08-27T16:48:17Z</dcterms:created>
  <dcterms:modified xsi:type="dcterms:W3CDTF">2020-08-28T14:53:41Z</dcterms:modified>
</cp:coreProperties>
</file>