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57"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75465"/>
  </p:normalViewPr>
  <p:slideViewPr>
    <p:cSldViewPr snapToGrid="0" snapToObjects="1">
      <p:cViewPr varScale="1">
        <p:scale>
          <a:sx n="82" d="100"/>
          <a:sy n="82" d="100"/>
        </p:scale>
        <p:origin x="192" y="4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CFC071-BCF4-2541-947C-2A2457D65089}" type="datetimeFigureOut">
              <a:rPr lang="en-US" smtClean="0"/>
              <a:t>11/9/20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FAB83-3D93-7C41-9606-4A06AC0BF159}" type="slidenum">
              <a:rPr lang="en-US" smtClean="0"/>
              <a:t>‹#›</a:t>
            </a:fld>
            <a:endParaRPr lang="en-US"/>
          </a:p>
        </p:txBody>
      </p:sp>
    </p:spTree>
    <p:extLst>
      <p:ext uri="{BB962C8B-B14F-4D97-AF65-F5344CB8AC3E}">
        <p14:creationId xmlns:p14="http://schemas.microsoft.com/office/powerpoint/2010/main" val="482372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What kinds of harm has Mike probably suffered as a result of this incident? What kinds of harm has Sarah probably suffered? (Make your answers as full as possible; identify as many kinds of harm done as you can think of).</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Could the problem with Mike’s account have been the result of an action (or a failure to perform an action) by a software engineer? How many possible scenarios/explanations for this event can you think of that involve the conduct of one or more software engineers? Briefly explain the scenarios: </a:t>
            </a:r>
            <a:endParaRPr lang="en-US" dirty="0"/>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Taking into account what we said about ethics in the introduction, could any of the scenarios you imagined involve an ethical failure of the engineer(s) responsible? How? Explain: </a:t>
            </a:r>
            <a:endParaRPr lang="en-US" dirty="0"/>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*Note: An ethical failure would be preventable, and one that a good human being with appropriate professional care and concern would and should have prevented (or at least have made a serious effort to prevent). </a:t>
            </a:r>
            <a:endParaRPr lang="en-US" dirty="0"/>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77FAB83-3D93-7C41-9606-4A06AC0BF159}" type="slidenum">
              <a:rPr lang="en-US" smtClean="0"/>
              <a:t>9</a:t>
            </a:fld>
            <a:endParaRPr lang="en-US"/>
          </a:p>
        </p:txBody>
      </p:sp>
    </p:spTree>
    <p:extLst>
      <p:ext uri="{BB962C8B-B14F-4D97-AF65-F5344CB8AC3E}">
        <p14:creationId xmlns:p14="http://schemas.microsoft.com/office/powerpoint/2010/main" val="3789619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Question 1.4: In what ways could Karen potentially be harmed by this app, depending on how it is designed and how her shopping data is handled and used? Identify a few harmful scenarios you can think of, and the types of harm she could suffer in each: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Question 1.5: Which if any of these harms could result from ethical failings on the part of the people who developed Errand Whiz? How, specifically?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Question 1.6: What actions could the people behind Errand Whiz take to prevent these harms? Are they ethically obligated to prevent them? Why or why not? Explain your answer. </a:t>
            </a:r>
            <a:endParaRPr lang="en-US" dirty="0"/>
          </a:p>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10</a:t>
            </a:fld>
            <a:endParaRPr lang="en-US"/>
          </a:p>
        </p:txBody>
      </p:sp>
    </p:spTree>
    <p:extLst>
      <p:ext uri="{BB962C8B-B14F-4D97-AF65-F5344CB8AC3E}">
        <p14:creationId xmlns:p14="http://schemas.microsoft.com/office/powerpoint/2010/main" val="3793709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11</a:t>
            </a:fld>
            <a:endParaRPr lang="en-US"/>
          </a:p>
        </p:txBody>
      </p:sp>
    </p:spTree>
    <p:extLst>
      <p:ext uri="{BB962C8B-B14F-4D97-AF65-F5344CB8AC3E}">
        <p14:creationId xmlns:p14="http://schemas.microsoft.com/office/powerpoint/2010/main" val="2914219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12</a:t>
            </a:fld>
            <a:endParaRPr lang="en-US"/>
          </a:p>
        </p:txBody>
      </p:sp>
    </p:spTree>
    <p:extLst>
      <p:ext uri="{BB962C8B-B14F-4D97-AF65-F5344CB8AC3E}">
        <p14:creationId xmlns:p14="http://schemas.microsoft.com/office/powerpoint/2010/main" val="739844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What do you think is your ethical obligation in this situation? What do you think an excellent software engineer would do in this situation? Are they the same thing, or different? Please explain your answer.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Why do software engineers have ethical obligations to the public at all? Where do these obligations come from?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 can software engineers live up to their ethical obligations, both professionally and in their private lives? </a:t>
            </a:r>
            <a:endParaRPr lang="en-US" dirty="0"/>
          </a:p>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13</a:t>
            </a:fld>
            <a:endParaRPr lang="en-US"/>
          </a:p>
        </p:txBody>
      </p:sp>
    </p:spTree>
    <p:extLst>
      <p:ext uri="{BB962C8B-B14F-4D97-AF65-F5344CB8AC3E}">
        <p14:creationId xmlns:p14="http://schemas.microsoft.com/office/powerpoint/2010/main" val="163138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11/9/20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59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11/9/20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0018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11/9/20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2084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11/9/20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92936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11/9/20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12702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11/9/20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7714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11/9/20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8966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11/9/20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5492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11/9/20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33062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11/9/20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10288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11/9/20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24438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11/9/20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28164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90000"/>
        </a:lnSpc>
        <a:spcBef>
          <a:spcPct val="0"/>
        </a:spcBef>
        <a:buNone/>
        <a:defRPr sz="42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overleaf.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thics.acm.org/code-of-ethics/software-engineering-cod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482F060-A4AF-4E0B-B364-7C6BA4A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F18090C-4B0B-784D-BF41-DD7265135B7B}"/>
              </a:ext>
            </a:extLst>
          </p:cNvPr>
          <p:cNvSpPr>
            <a:spLocks noGrp="1"/>
          </p:cNvSpPr>
          <p:nvPr>
            <p:ph type="ctrTitle"/>
          </p:nvPr>
        </p:nvSpPr>
        <p:spPr>
          <a:xfrm>
            <a:off x="484814" y="640080"/>
            <a:ext cx="3659246" cy="2850319"/>
          </a:xfrm>
        </p:spPr>
        <p:txBody>
          <a:bodyPr>
            <a:normAutofit/>
          </a:bodyPr>
          <a:lstStyle/>
          <a:p>
            <a:r>
              <a:rPr lang="en-US" sz="5400">
                <a:solidFill>
                  <a:srgbClr val="FFFFFF"/>
                </a:solidFill>
              </a:rPr>
              <a:t>Ethics</a:t>
            </a:r>
          </a:p>
        </p:txBody>
      </p:sp>
      <p:sp>
        <p:nvSpPr>
          <p:cNvPr id="3" name="Subtitle 2">
            <a:extLst>
              <a:ext uri="{FF2B5EF4-FFF2-40B4-BE49-F238E27FC236}">
                <a16:creationId xmlns:a16="http://schemas.microsoft.com/office/drawing/2014/main" id="{6D5F3D65-0D82-6B41-B5E7-5A8EF4C96173}"/>
              </a:ext>
            </a:extLst>
          </p:cNvPr>
          <p:cNvSpPr>
            <a:spLocks noGrp="1"/>
          </p:cNvSpPr>
          <p:nvPr>
            <p:ph type="subTitle" idx="1"/>
          </p:nvPr>
        </p:nvSpPr>
        <p:spPr>
          <a:xfrm>
            <a:off x="484814" y="3812134"/>
            <a:ext cx="3659246" cy="2349823"/>
          </a:xfrm>
        </p:spPr>
        <p:txBody>
          <a:bodyPr>
            <a:normAutofit/>
          </a:bodyPr>
          <a:lstStyle/>
          <a:p>
            <a:r>
              <a:rPr lang="en-US" sz="1800" dirty="0">
                <a:solidFill>
                  <a:srgbClr val="FFFFFF"/>
                </a:solidFill>
              </a:rPr>
              <a:t>CSCI 420</a:t>
            </a:r>
          </a:p>
          <a:p>
            <a:r>
              <a:rPr lang="en-US" sz="1800" dirty="0">
                <a:solidFill>
                  <a:srgbClr val="FFFFFF"/>
                </a:solidFill>
              </a:rPr>
              <a:t>Software Engineering</a:t>
            </a:r>
          </a:p>
        </p:txBody>
      </p:sp>
      <p:cxnSp>
        <p:nvCxnSpPr>
          <p:cNvPr id="11" name="Straight Connector 10">
            <a:extLst>
              <a:ext uri="{FF2B5EF4-FFF2-40B4-BE49-F238E27FC236}">
                <a16:creationId xmlns:a16="http://schemas.microsoft.com/office/drawing/2014/main" id="{B9EB6DAA-2F0C-43D5-A577-15D5D2C4E3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2797" y="3651268"/>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9D7E152-79B6-45A1-8553-C6301DE1AEE9}"/>
              </a:ext>
            </a:extLst>
          </p:cNvPr>
          <p:cNvPicPr>
            <a:picLocks noChangeAspect="1"/>
          </p:cNvPicPr>
          <p:nvPr/>
        </p:nvPicPr>
        <p:blipFill rotWithShape="1">
          <a:blip r:embed="rId2"/>
          <a:srcRect l="26448" r="-1" b="-1"/>
          <a:stretch/>
        </p:blipFill>
        <p:spPr>
          <a:xfrm>
            <a:off x="4635095" y="10"/>
            <a:ext cx="7556889" cy="6857990"/>
          </a:xfrm>
          <a:prstGeom prst="rect">
            <a:avLst/>
          </a:prstGeom>
        </p:spPr>
      </p:pic>
    </p:spTree>
    <p:extLst>
      <p:ext uri="{BB962C8B-B14F-4D97-AF65-F5344CB8AC3E}">
        <p14:creationId xmlns:p14="http://schemas.microsoft.com/office/powerpoint/2010/main" val="147295500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B4D0E555-16F6-44D0-BF56-AF5FF5BDE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117041D-1A7B-4ECA-AB68-3CFDB6726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4"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111ED58-2CD8-E143-88D5-760319233593}"/>
              </a:ext>
            </a:extLst>
          </p:cNvPr>
          <p:cNvSpPr>
            <a:spLocks noGrp="1"/>
          </p:cNvSpPr>
          <p:nvPr>
            <p:ph type="title"/>
          </p:nvPr>
        </p:nvSpPr>
        <p:spPr>
          <a:xfrm>
            <a:off x="435869" y="640080"/>
            <a:ext cx="3659246" cy="2862699"/>
          </a:xfrm>
        </p:spPr>
        <p:txBody>
          <a:bodyPr vert="horz" lIns="91440" tIns="45720" rIns="91440" bIns="45720" rtlCol="0" anchor="b">
            <a:normAutofit/>
          </a:bodyPr>
          <a:lstStyle/>
          <a:p>
            <a:r>
              <a:rPr lang="en-US" sz="4400" dirty="0">
                <a:solidFill>
                  <a:srgbClr val="FFFFFF"/>
                </a:solidFill>
              </a:rPr>
              <a:t>Case Study 2/2</a:t>
            </a:r>
          </a:p>
        </p:txBody>
      </p:sp>
      <p:cxnSp>
        <p:nvCxnSpPr>
          <p:cNvPr id="18" name="Straight Connector 17">
            <a:extLst>
              <a:ext uri="{FF2B5EF4-FFF2-40B4-BE49-F238E27FC236}">
                <a16:creationId xmlns:a16="http://schemas.microsoft.com/office/drawing/2014/main" id="{ABCD2462-4C1E-401A-AC2D-F799A138B2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3852" y="3663649"/>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5" name="Content Placeholder 4" descr="A close up of a newspaper&#10;&#10;Description automatically generated">
            <a:extLst>
              <a:ext uri="{FF2B5EF4-FFF2-40B4-BE49-F238E27FC236}">
                <a16:creationId xmlns:a16="http://schemas.microsoft.com/office/drawing/2014/main" id="{9B760A37-7904-4A4D-96C0-FB2F6BA5CB66}"/>
              </a:ext>
            </a:extLst>
          </p:cNvPr>
          <p:cNvPicPr>
            <a:picLocks noGrp="1" noChangeAspect="1"/>
          </p:cNvPicPr>
          <p:nvPr>
            <p:ph idx="1"/>
          </p:nvPr>
        </p:nvPicPr>
        <p:blipFill>
          <a:blip r:embed="rId3"/>
          <a:stretch>
            <a:fillRect/>
          </a:stretch>
        </p:blipFill>
        <p:spPr>
          <a:xfrm>
            <a:off x="5282335" y="1405098"/>
            <a:ext cx="6275667" cy="4047803"/>
          </a:xfrm>
          <a:prstGeom prst="rect">
            <a:avLst/>
          </a:prstGeom>
        </p:spPr>
      </p:pic>
    </p:spTree>
    <p:extLst>
      <p:ext uri="{BB962C8B-B14F-4D97-AF65-F5344CB8AC3E}">
        <p14:creationId xmlns:p14="http://schemas.microsoft.com/office/powerpoint/2010/main" val="2910074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29CE51C-2894-CC4E-A1BC-9CD36C5C9551}"/>
              </a:ext>
            </a:extLst>
          </p:cNvPr>
          <p:cNvSpPr>
            <a:spLocks noGrp="1"/>
          </p:cNvSpPr>
          <p:nvPr>
            <p:ph type="title"/>
          </p:nvPr>
        </p:nvSpPr>
        <p:spPr>
          <a:xfrm>
            <a:off x="492369" y="605896"/>
            <a:ext cx="3642309" cy="5646208"/>
          </a:xfrm>
        </p:spPr>
        <p:txBody>
          <a:bodyPr anchor="ctr">
            <a:normAutofit/>
          </a:bodyPr>
          <a:lstStyle/>
          <a:p>
            <a:r>
              <a:rPr lang="en-US" sz="3400" dirty="0">
                <a:solidFill>
                  <a:srgbClr val="FFFFFF"/>
                </a:solidFill>
              </a:rPr>
              <a:t>To whom are software engineers obligated by their professional ethics?</a:t>
            </a:r>
            <a:br>
              <a:rPr lang="en-US" sz="3400" dirty="0">
                <a:solidFill>
                  <a:srgbClr val="FFFFFF"/>
                </a:solidFill>
              </a:rPr>
            </a:br>
            <a:br>
              <a:rPr lang="en-US" sz="3400" dirty="0">
                <a:solidFill>
                  <a:srgbClr val="FFFFFF"/>
                </a:solidFill>
              </a:rPr>
            </a:br>
            <a:r>
              <a:rPr lang="en-US" sz="3400" dirty="0">
                <a:solidFill>
                  <a:srgbClr val="FFFFFF"/>
                </a:solidFill>
              </a:rPr>
              <a:t>Who is ‘the public’ that deserves an engineer’s professional concern? </a:t>
            </a:r>
          </a:p>
        </p:txBody>
      </p:sp>
      <p:sp>
        <p:nvSpPr>
          <p:cNvPr id="3" name="Content Placeholder 2">
            <a:extLst>
              <a:ext uri="{FF2B5EF4-FFF2-40B4-BE49-F238E27FC236}">
                <a16:creationId xmlns:a16="http://schemas.microsoft.com/office/drawing/2014/main" id="{0FB5C854-9897-C549-8CE5-75BC11DE691B}"/>
              </a:ext>
            </a:extLst>
          </p:cNvPr>
          <p:cNvSpPr>
            <a:spLocks noGrp="1"/>
          </p:cNvSpPr>
          <p:nvPr>
            <p:ph idx="1"/>
          </p:nvPr>
        </p:nvSpPr>
        <p:spPr>
          <a:xfrm>
            <a:off x="5231958" y="605896"/>
            <a:ext cx="5923721" cy="5646208"/>
          </a:xfrm>
        </p:spPr>
        <p:txBody>
          <a:bodyPr anchor="ctr">
            <a:normAutofit lnSpcReduction="10000"/>
          </a:bodyPr>
          <a:lstStyle/>
          <a:p>
            <a:pPr>
              <a:lnSpc>
                <a:spcPct val="110000"/>
              </a:lnSpc>
            </a:pPr>
            <a:r>
              <a:rPr lang="en-US" sz="2000" dirty="0"/>
              <a:t>You are a new hire in a product design team for a start-up company that is developing new and more powerful versions of the kind of packet-sniffing and email scanning software systems used by law enforcement agencies and large corporations to monitor data traffic for illegal activities.</a:t>
            </a:r>
          </a:p>
          <a:p>
            <a:pPr>
              <a:lnSpc>
                <a:spcPct val="110000"/>
              </a:lnSpc>
            </a:pPr>
            <a:r>
              <a:rPr lang="en-US" sz="2000" dirty="0"/>
              <a:t>This kind of software might, for example, be programmed to detect illegal downloads of copyrighted materials, or to flag for review email keywords like ‘bomb,’ ‘steal,’ or ‘bribe.’</a:t>
            </a:r>
          </a:p>
          <a:p>
            <a:pPr>
              <a:lnSpc>
                <a:spcPct val="110000"/>
              </a:lnSpc>
            </a:pPr>
            <a:r>
              <a:rPr lang="en-US" sz="2000" dirty="0"/>
              <a:t>You are a young parent of two small children, with parents and friends who are deeply proud of your achievements.</a:t>
            </a:r>
          </a:p>
          <a:p>
            <a:pPr>
              <a:lnSpc>
                <a:spcPct val="110000"/>
              </a:lnSpc>
            </a:pPr>
            <a:r>
              <a:rPr lang="en-US" sz="2000" dirty="0"/>
              <a:t>You are looking forward to using this first job to cultivate a reputation in your industry for being an excellent software engineer.</a:t>
            </a:r>
          </a:p>
        </p:txBody>
      </p:sp>
    </p:spTree>
    <p:extLst>
      <p:ext uri="{BB962C8B-B14F-4D97-AF65-F5344CB8AC3E}">
        <p14:creationId xmlns:p14="http://schemas.microsoft.com/office/powerpoint/2010/main" val="1886227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29CE51C-2894-CC4E-A1BC-9CD36C5C9551}"/>
              </a:ext>
            </a:extLst>
          </p:cNvPr>
          <p:cNvSpPr>
            <a:spLocks noGrp="1"/>
          </p:cNvSpPr>
          <p:nvPr>
            <p:ph type="title"/>
          </p:nvPr>
        </p:nvSpPr>
        <p:spPr>
          <a:xfrm>
            <a:off x="492369" y="605896"/>
            <a:ext cx="3642309" cy="5646208"/>
          </a:xfrm>
        </p:spPr>
        <p:txBody>
          <a:bodyPr anchor="ctr">
            <a:normAutofit/>
          </a:bodyPr>
          <a:lstStyle/>
          <a:p>
            <a:r>
              <a:rPr lang="en-US" sz="3400" dirty="0">
                <a:solidFill>
                  <a:srgbClr val="FFFFFF"/>
                </a:solidFill>
              </a:rPr>
              <a:t>Case Study 2/3</a:t>
            </a:r>
          </a:p>
        </p:txBody>
      </p:sp>
      <p:sp>
        <p:nvSpPr>
          <p:cNvPr id="3" name="Content Placeholder 2">
            <a:extLst>
              <a:ext uri="{FF2B5EF4-FFF2-40B4-BE49-F238E27FC236}">
                <a16:creationId xmlns:a16="http://schemas.microsoft.com/office/drawing/2014/main" id="{0FB5C854-9897-C549-8CE5-75BC11DE691B}"/>
              </a:ext>
            </a:extLst>
          </p:cNvPr>
          <p:cNvSpPr>
            <a:spLocks noGrp="1"/>
          </p:cNvSpPr>
          <p:nvPr>
            <p:ph idx="1"/>
          </p:nvPr>
        </p:nvSpPr>
        <p:spPr>
          <a:xfrm>
            <a:off x="5231958" y="605896"/>
            <a:ext cx="5923721" cy="5646208"/>
          </a:xfrm>
        </p:spPr>
        <p:txBody>
          <a:bodyPr anchor="ctr">
            <a:normAutofit lnSpcReduction="10000"/>
          </a:bodyPr>
          <a:lstStyle/>
          <a:p>
            <a:pPr>
              <a:lnSpc>
                <a:spcPct val="110000"/>
              </a:lnSpc>
            </a:pPr>
            <a:r>
              <a:rPr lang="en-US" sz="2000" dirty="0"/>
              <a:t>One day, you happen to overhear your supervisor chatting with another supervisor about a new contract the company has recently received from a foreign government.</a:t>
            </a:r>
          </a:p>
          <a:p>
            <a:pPr>
              <a:lnSpc>
                <a:spcPct val="110000"/>
              </a:lnSpc>
            </a:pPr>
            <a:r>
              <a:rPr lang="en-US" sz="2000" dirty="0"/>
              <a:t>You happen to recognize the name of this country as one that is currently run by an oppressive military regime that routinely imprisons its citizens without trial or other due process. In this country, people perceived as political dissidents and their families are often sent to labor camps with deplorable living conditions, without hope of appeal, for an indefinite period.</a:t>
            </a:r>
          </a:p>
          <a:p>
            <a:pPr>
              <a:lnSpc>
                <a:spcPct val="110000"/>
              </a:lnSpc>
            </a:pPr>
            <a:r>
              <a:rPr lang="en-US" sz="2000" dirty="0"/>
              <a:t>Your own nation has strongly criticized this country’s human rights record, and many international organizations as well as the United Nations have condemned its practices.</a:t>
            </a:r>
          </a:p>
        </p:txBody>
      </p:sp>
    </p:spTree>
    <p:extLst>
      <p:ext uri="{BB962C8B-B14F-4D97-AF65-F5344CB8AC3E}">
        <p14:creationId xmlns:p14="http://schemas.microsoft.com/office/powerpoint/2010/main" val="3665099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29CE51C-2894-CC4E-A1BC-9CD36C5C9551}"/>
              </a:ext>
            </a:extLst>
          </p:cNvPr>
          <p:cNvSpPr>
            <a:spLocks noGrp="1"/>
          </p:cNvSpPr>
          <p:nvPr>
            <p:ph type="title"/>
          </p:nvPr>
        </p:nvSpPr>
        <p:spPr>
          <a:xfrm>
            <a:off x="492369" y="605896"/>
            <a:ext cx="3642309" cy="5646208"/>
          </a:xfrm>
        </p:spPr>
        <p:txBody>
          <a:bodyPr anchor="ctr">
            <a:normAutofit/>
          </a:bodyPr>
          <a:lstStyle/>
          <a:p>
            <a:r>
              <a:rPr lang="en-US" sz="3400" dirty="0">
                <a:solidFill>
                  <a:srgbClr val="FFFFFF"/>
                </a:solidFill>
              </a:rPr>
              <a:t>Case Study 3/3</a:t>
            </a:r>
          </a:p>
        </p:txBody>
      </p:sp>
      <p:sp>
        <p:nvSpPr>
          <p:cNvPr id="3" name="Content Placeholder 2">
            <a:extLst>
              <a:ext uri="{FF2B5EF4-FFF2-40B4-BE49-F238E27FC236}">
                <a16:creationId xmlns:a16="http://schemas.microsoft.com/office/drawing/2014/main" id="{0FB5C854-9897-C549-8CE5-75BC11DE691B}"/>
              </a:ext>
            </a:extLst>
          </p:cNvPr>
          <p:cNvSpPr>
            <a:spLocks noGrp="1"/>
          </p:cNvSpPr>
          <p:nvPr>
            <p:ph idx="1"/>
          </p:nvPr>
        </p:nvSpPr>
        <p:spPr>
          <a:xfrm>
            <a:off x="5231958" y="605896"/>
            <a:ext cx="5923721" cy="5646208"/>
          </a:xfrm>
        </p:spPr>
        <p:txBody>
          <a:bodyPr anchor="ctr">
            <a:normAutofit/>
          </a:bodyPr>
          <a:lstStyle/>
          <a:p>
            <a:pPr>
              <a:lnSpc>
                <a:spcPct val="110000"/>
              </a:lnSpc>
            </a:pPr>
            <a:r>
              <a:rPr lang="en-US" sz="2000" dirty="0"/>
              <a:t>You realize now that the product your team is working on is part of your company’s contract with this government; and in fact, you have been assigned specifically to develop the part of the product that searches for specific keyword strings in private emails, texts, social networking messages, Skype and phone conversations</a:t>
            </a:r>
          </a:p>
          <a:p>
            <a:pPr>
              <a:lnSpc>
                <a:spcPct val="110000"/>
              </a:lnSpc>
            </a:pPr>
            <a:r>
              <a:rPr lang="en-US" sz="2000" dirty="0"/>
              <a:t>Reviewing the specs for your task, you realize that your contribution to the product will almost certainly be used to identify for extraction and review conversations between private citizens of this country in which there is any specific discussion of their government or its policies, and especially those in which words like ‘reform,’ ‘injustice,’ ‘corruption,’ ‘due process’ or ‘human rights’ occur.</a:t>
            </a:r>
          </a:p>
        </p:txBody>
      </p:sp>
    </p:spTree>
    <p:extLst>
      <p:ext uri="{BB962C8B-B14F-4D97-AF65-F5344CB8AC3E}">
        <p14:creationId xmlns:p14="http://schemas.microsoft.com/office/powerpoint/2010/main" val="3963585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F6CA4-CC3D-0146-BD7F-5E6259783FC9}"/>
              </a:ext>
            </a:extLst>
          </p:cNvPr>
          <p:cNvSpPr>
            <a:spLocks noGrp="1"/>
          </p:cNvSpPr>
          <p:nvPr>
            <p:ph type="title"/>
          </p:nvPr>
        </p:nvSpPr>
        <p:spPr/>
        <p:txBody>
          <a:bodyPr>
            <a:normAutofit/>
          </a:bodyPr>
          <a:lstStyle/>
          <a:p>
            <a:r>
              <a:rPr lang="en-US" dirty="0"/>
              <a:t>Ethically Constructive Habits of Mind and Action:</a:t>
            </a:r>
          </a:p>
        </p:txBody>
      </p:sp>
      <p:sp>
        <p:nvSpPr>
          <p:cNvPr id="3" name="Content Placeholder 2">
            <a:extLst>
              <a:ext uri="{FF2B5EF4-FFF2-40B4-BE49-F238E27FC236}">
                <a16:creationId xmlns:a16="http://schemas.microsoft.com/office/drawing/2014/main" id="{BD57A1E6-ACDF-854B-8779-62C22F07E7CD}"/>
              </a:ext>
            </a:extLst>
          </p:cNvPr>
          <p:cNvSpPr>
            <a:spLocks noGrp="1"/>
          </p:cNvSpPr>
          <p:nvPr>
            <p:ph idx="1"/>
          </p:nvPr>
        </p:nvSpPr>
        <p:spPr/>
        <p:txBody>
          <a:bodyPr/>
          <a:lstStyle/>
          <a:p>
            <a:pPr marL="342900" indent="-342900">
              <a:buFont typeface="+mj-lt"/>
              <a:buAutoNum type="arabicPeriod"/>
            </a:pPr>
            <a:r>
              <a:rPr lang="en-US" dirty="0"/>
              <a:t>Self-Reflection / Examination</a:t>
            </a:r>
          </a:p>
          <a:p>
            <a:pPr marL="342900" indent="-342900">
              <a:buFont typeface="+mj-lt"/>
              <a:buAutoNum type="arabicPeriod"/>
            </a:pPr>
            <a:r>
              <a:rPr lang="en-US" dirty="0"/>
              <a:t>Looking for Moral Exemplars</a:t>
            </a:r>
          </a:p>
          <a:p>
            <a:pPr marL="342900" indent="-342900">
              <a:buFont typeface="+mj-lt"/>
              <a:buAutoNum type="arabicPeriod"/>
            </a:pPr>
            <a:r>
              <a:rPr lang="en-US" dirty="0"/>
              <a:t>Exercising our Moral Imaginations</a:t>
            </a:r>
          </a:p>
          <a:p>
            <a:pPr marL="342900" indent="-342900">
              <a:buFont typeface="+mj-lt"/>
              <a:buAutoNum type="arabicPeriod"/>
            </a:pPr>
            <a:r>
              <a:rPr lang="en-US" dirty="0"/>
              <a:t>Acknowledging Your Own Moral Strength</a:t>
            </a:r>
          </a:p>
          <a:p>
            <a:pPr marL="342900" indent="-342900">
              <a:buFont typeface="+mj-lt"/>
              <a:buAutoNum type="arabicPeriod"/>
            </a:pPr>
            <a:r>
              <a:rPr lang="en-US" dirty="0"/>
              <a:t>Seeking the Company of Other Moral Persons</a:t>
            </a:r>
          </a:p>
        </p:txBody>
      </p:sp>
    </p:spTree>
    <p:extLst>
      <p:ext uri="{BB962C8B-B14F-4D97-AF65-F5344CB8AC3E}">
        <p14:creationId xmlns:p14="http://schemas.microsoft.com/office/powerpoint/2010/main" val="938871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7FDDB-686F-A842-9A6F-07D02B1CE949}"/>
              </a:ext>
            </a:extLst>
          </p:cNvPr>
          <p:cNvSpPr>
            <a:spLocks noGrp="1"/>
          </p:cNvSpPr>
          <p:nvPr>
            <p:ph type="title"/>
          </p:nvPr>
        </p:nvSpPr>
        <p:spPr/>
        <p:txBody>
          <a:bodyPr/>
          <a:lstStyle/>
          <a:p>
            <a:r>
              <a:rPr lang="en-US" dirty="0"/>
              <a:t>Paper on Ethics</a:t>
            </a:r>
          </a:p>
        </p:txBody>
      </p:sp>
      <p:sp>
        <p:nvSpPr>
          <p:cNvPr id="3" name="Content Placeholder 2">
            <a:extLst>
              <a:ext uri="{FF2B5EF4-FFF2-40B4-BE49-F238E27FC236}">
                <a16:creationId xmlns:a16="http://schemas.microsoft.com/office/drawing/2014/main" id="{FE85F79D-0C62-BA41-B4AE-10F26A2BE5D4}"/>
              </a:ext>
            </a:extLst>
          </p:cNvPr>
          <p:cNvSpPr>
            <a:spLocks noGrp="1"/>
          </p:cNvSpPr>
          <p:nvPr>
            <p:ph idx="1"/>
          </p:nvPr>
        </p:nvSpPr>
        <p:spPr/>
        <p:txBody>
          <a:bodyPr/>
          <a:lstStyle/>
          <a:p>
            <a:r>
              <a:rPr lang="en-US" dirty="0"/>
              <a:t>Length: Two </a:t>
            </a:r>
            <a:r>
              <a:rPr lang="en-US" b="1" dirty="0"/>
              <a:t>full</a:t>
            </a:r>
            <a:r>
              <a:rPr lang="en-US" dirty="0"/>
              <a:t> pages (can extend to three)</a:t>
            </a:r>
          </a:p>
          <a:p>
            <a:r>
              <a:rPr lang="en-US" dirty="0"/>
              <a:t>Submission Format: </a:t>
            </a:r>
            <a:r>
              <a:rPr lang="en-US" b="1" dirty="0"/>
              <a:t>Strongly Recommended </a:t>
            </a:r>
            <a:r>
              <a:rPr lang="en-US" dirty="0"/>
              <a:t>LaTeX document</a:t>
            </a:r>
          </a:p>
          <a:p>
            <a:pPr lvl="1"/>
            <a:r>
              <a:rPr lang="en-US" dirty="0"/>
              <a:t>Why: so you can’t skirt around formatting requirements</a:t>
            </a:r>
          </a:p>
          <a:p>
            <a:r>
              <a:rPr lang="en-US" dirty="0"/>
              <a:t>Due Date: May 8</a:t>
            </a:r>
            <a:r>
              <a:rPr lang="en-US" baseline="30000" dirty="0"/>
              <a:t>th</a:t>
            </a:r>
            <a:r>
              <a:rPr lang="en-US" dirty="0"/>
              <a:t> by 11:59PM</a:t>
            </a:r>
          </a:p>
          <a:p>
            <a:r>
              <a:rPr lang="en-US" dirty="0" err="1"/>
              <a:t>Handin</a:t>
            </a:r>
            <a:r>
              <a:rPr lang="en-US" dirty="0"/>
              <a:t>: D2L (submit generated PDF file)</a:t>
            </a:r>
          </a:p>
        </p:txBody>
      </p:sp>
    </p:spTree>
    <p:extLst>
      <p:ext uri="{BB962C8B-B14F-4D97-AF65-F5344CB8AC3E}">
        <p14:creationId xmlns:p14="http://schemas.microsoft.com/office/powerpoint/2010/main" val="2924132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68E32-E1C0-C348-A502-3099EFF3D7C1}"/>
              </a:ext>
            </a:extLst>
          </p:cNvPr>
          <p:cNvSpPr>
            <a:spLocks noGrp="1"/>
          </p:cNvSpPr>
          <p:nvPr>
            <p:ph type="title"/>
          </p:nvPr>
        </p:nvSpPr>
        <p:spPr/>
        <p:txBody>
          <a:bodyPr/>
          <a:lstStyle/>
          <a:p>
            <a:r>
              <a:rPr lang="en-US" dirty="0"/>
              <a:t>Paper on Ethics</a:t>
            </a:r>
          </a:p>
        </p:txBody>
      </p:sp>
      <p:sp>
        <p:nvSpPr>
          <p:cNvPr id="3" name="Content Placeholder 2">
            <a:extLst>
              <a:ext uri="{FF2B5EF4-FFF2-40B4-BE49-F238E27FC236}">
                <a16:creationId xmlns:a16="http://schemas.microsoft.com/office/drawing/2014/main" id="{AEDB30D5-553D-E14A-B763-294D3BF5CEF8}"/>
              </a:ext>
            </a:extLst>
          </p:cNvPr>
          <p:cNvSpPr>
            <a:spLocks noGrp="1"/>
          </p:cNvSpPr>
          <p:nvPr>
            <p:ph idx="1"/>
          </p:nvPr>
        </p:nvSpPr>
        <p:spPr/>
        <p:txBody>
          <a:bodyPr/>
          <a:lstStyle/>
          <a:p>
            <a:r>
              <a:rPr lang="en-US" dirty="0"/>
              <a:t>I want you to find information / press releases on an </a:t>
            </a:r>
            <a:r>
              <a:rPr lang="en-US" b="1" dirty="0"/>
              <a:t>application you use </a:t>
            </a:r>
            <a:r>
              <a:rPr lang="en-US" dirty="0"/>
              <a:t>and:</a:t>
            </a:r>
          </a:p>
          <a:p>
            <a:pPr lvl="1"/>
            <a:r>
              <a:rPr lang="en-US" dirty="0"/>
              <a:t>Identify </a:t>
            </a:r>
            <a:r>
              <a:rPr lang="en-US" b="1" dirty="0"/>
              <a:t>how</a:t>
            </a:r>
            <a:r>
              <a:rPr lang="en-US" dirty="0"/>
              <a:t> they violate the SE Code of Ethics principles</a:t>
            </a:r>
          </a:p>
          <a:p>
            <a:pPr lvl="1"/>
            <a:r>
              <a:rPr lang="en-US" dirty="0"/>
              <a:t>Determine (through news reports, </a:t>
            </a:r>
            <a:r>
              <a:rPr lang="en-US" dirty="0" err="1"/>
              <a:t>etc</a:t>
            </a:r>
            <a:r>
              <a:rPr lang="en-US" dirty="0"/>
              <a:t>) whether you feel the </a:t>
            </a:r>
            <a:r>
              <a:rPr lang="en-US" b="1" dirty="0"/>
              <a:t>company or developers</a:t>
            </a:r>
            <a:r>
              <a:rPr lang="en-US" dirty="0"/>
              <a:t> are in violation</a:t>
            </a:r>
          </a:p>
          <a:p>
            <a:pPr lvl="1"/>
            <a:r>
              <a:rPr lang="en-US" dirty="0"/>
              <a:t>Clearly </a:t>
            </a:r>
            <a:r>
              <a:rPr lang="en-US" b="1" dirty="0"/>
              <a:t>cite</a:t>
            </a:r>
            <a:r>
              <a:rPr lang="en-US" dirty="0"/>
              <a:t> which principle you are referencing (e.g. </a:t>
            </a:r>
            <a:r>
              <a:rPr lang="en-US" dirty="0">
                <a:latin typeface="Consolas" panose="020B0609020204030204" pitchFamily="49" charset="0"/>
                <a:cs typeface="Consolas" panose="020B0609020204030204" pitchFamily="49" charset="0"/>
              </a:rPr>
              <a:t>\S 1.02</a:t>
            </a:r>
            <a:r>
              <a:rPr lang="en-US" dirty="0"/>
              <a:t>) – the \S will emit §</a:t>
            </a:r>
          </a:p>
          <a:p>
            <a:r>
              <a:rPr lang="en-US" dirty="0"/>
              <a:t>Include list of citations at end (DOES NOT GET INCLUDED IN LENGTH)</a:t>
            </a:r>
          </a:p>
          <a:p>
            <a:r>
              <a:rPr lang="en-US" dirty="0"/>
              <a:t>Low-hanging fruit: consider products from Facebook, Google, Microsoft, Amazon</a:t>
            </a:r>
          </a:p>
        </p:txBody>
      </p:sp>
    </p:spTree>
    <p:extLst>
      <p:ext uri="{BB962C8B-B14F-4D97-AF65-F5344CB8AC3E}">
        <p14:creationId xmlns:p14="http://schemas.microsoft.com/office/powerpoint/2010/main" val="2136427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498A4-7590-4341-B4EF-DF20DD86067A}"/>
              </a:ext>
            </a:extLst>
          </p:cNvPr>
          <p:cNvSpPr>
            <a:spLocks noGrp="1"/>
          </p:cNvSpPr>
          <p:nvPr>
            <p:ph type="title"/>
          </p:nvPr>
        </p:nvSpPr>
        <p:spPr/>
        <p:txBody>
          <a:bodyPr/>
          <a:lstStyle/>
          <a:p>
            <a:r>
              <a:rPr lang="en-US" dirty="0"/>
              <a:t>LaTeX template </a:t>
            </a:r>
            <a:r>
              <a:rPr lang="en-US" sz="2000" dirty="0"/>
              <a:t>(use </a:t>
            </a:r>
            <a:r>
              <a:rPr lang="en-US" sz="2000" dirty="0">
                <a:hlinkClick r:id="rId2"/>
              </a:rPr>
              <a:t>https://www.overleaf.com</a:t>
            </a:r>
            <a:r>
              <a:rPr lang="en-US" sz="2000" dirty="0"/>
              <a:t>)</a:t>
            </a:r>
            <a:endParaRPr lang="en-US" dirty="0"/>
          </a:p>
        </p:txBody>
      </p:sp>
      <p:sp>
        <p:nvSpPr>
          <p:cNvPr id="3" name="Content Placeholder 2">
            <a:extLst>
              <a:ext uri="{FF2B5EF4-FFF2-40B4-BE49-F238E27FC236}">
                <a16:creationId xmlns:a16="http://schemas.microsoft.com/office/drawing/2014/main" id="{69E80D81-38CF-574A-B8BD-49BF04822307}"/>
              </a:ext>
            </a:extLst>
          </p:cNvPr>
          <p:cNvSpPr>
            <a:spLocks noGrp="1"/>
          </p:cNvSpPr>
          <p:nvPr>
            <p:ph idx="1"/>
          </p:nvPr>
        </p:nvSpPr>
        <p:spPr>
          <a:xfrm>
            <a:off x="1097280" y="2108201"/>
            <a:ext cx="10058400" cy="4218458"/>
          </a:xfrm>
        </p:spPr>
        <p:txBody>
          <a:bodyPr>
            <a:normAutofit fontScale="92500" lnSpcReduction="20000"/>
          </a:bodyPr>
          <a:lstStyle/>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documentclass</a:t>
            </a:r>
            <a:r>
              <a:rPr lang="en-US" sz="1200" dirty="0">
                <a:latin typeface="Consolas" panose="020B0609020204030204" pitchFamily="49" charset="0"/>
                <a:cs typeface="Consolas" panose="020B0609020204030204" pitchFamily="49" charset="0"/>
              </a:rPr>
              <a:t>[12pt]{article}</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[utf8]{</a:t>
            </a:r>
            <a:r>
              <a:rPr lang="en-US" sz="1200" dirty="0" err="1">
                <a:latin typeface="Consolas" panose="020B0609020204030204" pitchFamily="49" charset="0"/>
                <a:cs typeface="Consolas" panose="020B0609020204030204" pitchFamily="49" charset="0"/>
              </a:rPr>
              <a:t>inputenc</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[margin=1in]{geometry}</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{times}</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lipsum</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setlength</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parindent</a:t>
            </a:r>
            <a:r>
              <a:rPr lang="en-US" sz="1200" dirty="0">
                <a:latin typeface="Consolas" panose="020B0609020204030204" pitchFamily="49" charset="0"/>
                <a:cs typeface="Consolas" panose="020B0609020204030204" pitchFamily="49" charset="0"/>
              </a:rPr>
              <a:t>}{0pt}</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setlength</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parskip</a:t>
            </a:r>
            <a:r>
              <a:rPr lang="en-US" sz="1200" dirty="0">
                <a:latin typeface="Consolas" panose="020B0609020204030204" pitchFamily="49" charset="0"/>
                <a:cs typeface="Consolas" panose="020B0609020204030204" pitchFamily="49" charset="0"/>
              </a:rPr>
              <a:t>}{6pt}</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renewcommand</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baselinestretch</a:t>
            </a:r>
            <a:r>
              <a:rPr lang="en-US" sz="1200" dirty="0">
                <a:latin typeface="Consolas" panose="020B0609020204030204" pitchFamily="49" charset="0"/>
                <a:cs typeface="Consolas" panose="020B0609020204030204" pitchFamily="49" charset="0"/>
              </a:rPr>
              <a:t>}{1.0}</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\begin{document}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\begin{</a:t>
            </a:r>
            <a:r>
              <a:rPr lang="en-US" sz="1200" dirty="0" err="1">
                <a:latin typeface="Consolas" panose="020B0609020204030204" pitchFamily="49" charset="0"/>
                <a:cs typeface="Consolas" panose="020B0609020204030204" pitchFamily="49" charset="0"/>
              </a:rPr>
              <a:t>flushright</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r>
              <a:rPr lang="en-US" sz="1200" dirty="0">
                <a:latin typeface="Consolas" panose="020B0609020204030204" pitchFamily="49" charset="0"/>
                <a:cs typeface="Consolas" panose="020B0609020204030204" pitchFamily="49" charset="0"/>
              </a:rPr>
              <a:t>Your Name Here\\</a:t>
            </a:r>
          </a:p>
          <a:p>
            <a:pPr marL="0" indent="0">
              <a:spcBef>
                <a:spcPts val="0"/>
              </a:spcBef>
              <a:spcAft>
                <a:spcPts val="0"/>
              </a:spcAft>
            </a:pPr>
            <a:r>
              <a:rPr lang="en-US" sz="1200" dirty="0">
                <a:latin typeface="Consolas" panose="020B0609020204030204" pitchFamily="49" charset="0"/>
                <a:cs typeface="Consolas" panose="020B0609020204030204" pitchFamily="49" charset="0"/>
              </a:rPr>
              <a:t>CSCI 420: Software Engineering\\</a:t>
            </a:r>
          </a:p>
          <a:p>
            <a:pPr marL="0" indent="0">
              <a:spcBef>
                <a:spcPts val="0"/>
              </a:spcBef>
              <a:spcAft>
                <a:spcPts val="0"/>
              </a:spcAft>
            </a:pPr>
            <a:r>
              <a:rPr lang="en-US" sz="1200" dirty="0">
                <a:latin typeface="Consolas" panose="020B0609020204030204" pitchFamily="49" charset="0"/>
                <a:cs typeface="Consolas" panose="020B0609020204030204" pitchFamily="49" charset="0"/>
              </a:rPr>
              <a:t>Ethics Paper</a:t>
            </a:r>
          </a:p>
          <a:p>
            <a:pPr marL="0" indent="0">
              <a:spcBef>
                <a:spcPts val="0"/>
              </a:spcBef>
              <a:spcAft>
                <a:spcPts val="0"/>
              </a:spcAft>
            </a:pPr>
            <a:r>
              <a:rPr lang="en-US" sz="1200" dirty="0">
                <a:latin typeface="Consolas" panose="020B0609020204030204" pitchFamily="49" charset="0"/>
                <a:cs typeface="Consolas" panose="020B0609020204030204" pitchFamily="49" charset="0"/>
              </a:rPr>
              <a:t>\end{</a:t>
            </a:r>
            <a:r>
              <a:rPr lang="en-US" sz="1200" dirty="0" err="1">
                <a:latin typeface="Consolas" panose="020B0609020204030204" pitchFamily="49" charset="0"/>
                <a:cs typeface="Consolas" panose="020B0609020204030204" pitchFamily="49" charset="0"/>
              </a:rPr>
              <a:t>flushright</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 Paper text goes here. </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lipsum</a:t>
            </a:r>
            <a:r>
              <a:rPr lang="en-US" sz="1200" dirty="0">
                <a:latin typeface="Consolas" panose="020B0609020204030204" pitchFamily="49" charset="0"/>
                <a:cs typeface="Consolas" panose="020B0609020204030204" pitchFamily="49" charset="0"/>
              </a:rPr>
              <a:t>[1-11]</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Citation: See \S 1.02</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\end{document}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77522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B834E-28C0-4847-9621-94332D252980}"/>
              </a:ext>
            </a:extLst>
          </p:cNvPr>
          <p:cNvSpPr>
            <a:spLocks noGrp="1"/>
          </p:cNvSpPr>
          <p:nvPr>
            <p:ph type="title"/>
          </p:nvPr>
        </p:nvSpPr>
        <p:spPr/>
        <p:txBody>
          <a:bodyPr>
            <a:normAutofit/>
          </a:bodyPr>
          <a:lstStyle/>
          <a:p>
            <a:r>
              <a:rPr lang="en-US" dirty="0"/>
              <a:t>The Software Engineering Code of Ethics and Professional Practice</a:t>
            </a:r>
          </a:p>
        </p:txBody>
      </p:sp>
      <p:sp>
        <p:nvSpPr>
          <p:cNvPr id="3" name="Content Placeholder 2">
            <a:extLst>
              <a:ext uri="{FF2B5EF4-FFF2-40B4-BE49-F238E27FC236}">
                <a16:creationId xmlns:a16="http://schemas.microsoft.com/office/drawing/2014/main" id="{3A541AEE-D603-7A47-B82B-671A32DAF082}"/>
              </a:ext>
            </a:extLst>
          </p:cNvPr>
          <p:cNvSpPr>
            <a:spLocks noGrp="1"/>
          </p:cNvSpPr>
          <p:nvPr>
            <p:ph idx="1"/>
          </p:nvPr>
        </p:nvSpPr>
        <p:spPr/>
        <p:txBody>
          <a:bodyPr>
            <a:normAutofit/>
          </a:bodyPr>
          <a:lstStyle/>
          <a:p>
            <a:r>
              <a:rPr lang="en-US" sz="2800" i="1" dirty="0"/>
              <a:t>Software Engineering Code of Ethics and Professional Practice (Version 5.2) as recommended by the ACM/IEEE-CS Joint Task Force on Software Engineering Ethics and Professional Practices and jointly approved by the ACM and the IEEE-CS as the standard for teaching and practicing software engineering.</a:t>
            </a:r>
          </a:p>
        </p:txBody>
      </p:sp>
    </p:spTree>
    <p:extLst>
      <p:ext uri="{BB962C8B-B14F-4D97-AF65-F5344CB8AC3E}">
        <p14:creationId xmlns:p14="http://schemas.microsoft.com/office/powerpoint/2010/main" val="668918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E51D8F6-BD63-2A4A-88EE-A4C9E06404FF}"/>
              </a:ext>
            </a:extLst>
          </p:cNvPr>
          <p:cNvSpPr>
            <a:spLocks noGrp="1"/>
          </p:cNvSpPr>
          <p:nvPr>
            <p:ph type="title"/>
          </p:nvPr>
        </p:nvSpPr>
        <p:spPr>
          <a:xfrm>
            <a:off x="492369" y="605896"/>
            <a:ext cx="3642309" cy="5646208"/>
          </a:xfrm>
        </p:spPr>
        <p:txBody>
          <a:bodyPr anchor="ctr">
            <a:normAutofit/>
          </a:bodyPr>
          <a:lstStyle/>
          <a:p>
            <a:r>
              <a:rPr lang="en-US" sz="4400">
                <a:solidFill>
                  <a:srgbClr val="FFFFFF"/>
                </a:solidFill>
              </a:rPr>
              <a:t>Short Version</a:t>
            </a:r>
          </a:p>
        </p:txBody>
      </p:sp>
      <p:sp>
        <p:nvSpPr>
          <p:cNvPr id="3" name="Content Placeholder 2">
            <a:extLst>
              <a:ext uri="{FF2B5EF4-FFF2-40B4-BE49-F238E27FC236}">
                <a16:creationId xmlns:a16="http://schemas.microsoft.com/office/drawing/2014/main" id="{D11AA03C-D2EA-7445-9725-5BAD044A909D}"/>
              </a:ext>
            </a:extLst>
          </p:cNvPr>
          <p:cNvSpPr>
            <a:spLocks noGrp="1"/>
          </p:cNvSpPr>
          <p:nvPr>
            <p:ph idx="1"/>
          </p:nvPr>
        </p:nvSpPr>
        <p:spPr>
          <a:xfrm>
            <a:off x="5231958" y="605896"/>
            <a:ext cx="5923721" cy="5646208"/>
          </a:xfrm>
        </p:spPr>
        <p:txBody>
          <a:bodyPr anchor="ctr">
            <a:normAutofit/>
          </a:bodyPr>
          <a:lstStyle/>
          <a:p>
            <a:r>
              <a:rPr lang="en-US" sz="2200"/>
              <a:t>The short version of the code summarizes aspirations at a high level of the abstraction;</a:t>
            </a:r>
          </a:p>
          <a:p>
            <a:r>
              <a:rPr lang="en-US" sz="2200"/>
              <a:t>the clauses that are included in the full version give examples and details of how these aspirations change the way we act as software engineering professionals.</a:t>
            </a:r>
          </a:p>
          <a:p>
            <a:r>
              <a:rPr lang="en-US" sz="2200"/>
              <a:t>Without the aspirations, the details can become legalistic and tedious;</a:t>
            </a:r>
          </a:p>
          <a:p>
            <a:r>
              <a:rPr lang="en-US" sz="2200"/>
              <a:t>without the details, the aspirations can become high sounding but empty;</a:t>
            </a:r>
          </a:p>
          <a:p>
            <a:r>
              <a:rPr lang="en-US" sz="2200"/>
              <a:t>together, the aspirations and the details form a cohesive code.</a:t>
            </a:r>
          </a:p>
        </p:txBody>
      </p:sp>
    </p:spTree>
    <p:extLst>
      <p:ext uri="{BB962C8B-B14F-4D97-AF65-F5344CB8AC3E}">
        <p14:creationId xmlns:p14="http://schemas.microsoft.com/office/powerpoint/2010/main" val="387020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4058C1C-2454-5F4A-8919-769BFFDBE330}"/>
              </a:ext>
            </a:extLst>
          </p:cNvPr>
          <p:cNvSpPr>
            <a:spLocks noGrp="1"/>
          </p:cNvSpPr>
          <p:nvPr>
            <p:ph type="title"/>
          </p:nvPr>
        </p:nvSpPr>
        <p:spPr>
          <a:xfrm>
            <a:off x="492369" y="605896"/>
            <a:ext cx="3642309" cy="5646208"/>
          </a:xfrm>
        </p:spPr>
        <p:txBody>
          <a:bodyPr anchor="ctr">
            <a:normAutofit/>
          </a:bodyPr>
          <a:lstStyle/>
          <a:p>
            <a:r>
              <a:rPr lang="en-US" sz="4400">
                <a:solidFill>
                  <a:srgbClr val="FFFFFF"/>
                </a:solidFill>
              </a:rPr>
              <a:t>Short Version (2 of N)</a:t>
            </a:r>
          </a:p>
        </p:txBody>
      </p:sp>
      <p:sp>
        <p:nvSpPr>
          <p:cNvPr id="3" name="Content Placeholder 2">
            <a:extLst>
              <a:ext uri="{FF2B5EF4-FFF2-40B4-BE49-F238E27FC236}">
                <a16:creationId xmlns:a16="http://schemas.microsoft.com/office/drawing/2014/main" id="{D4D8624C-2148-014A-A203-0AC4B491A74C}"/>
              </a:ext>
            </a:extLst>
          </p:cNvPr>
          <p:cNvSpPr>
            <a:spLocks noGrp="1"/>
          </p:cNvSpPr>
          <p:nvPr>
            <p:ph idx="1"/>
          </p:nvPr>
        </p:nvSpPr>
        <p:spPr>
          <a:xfrm>
            <a:off x="5231958" y="605896"/>
            <a:ext cx="5923721" cy="5646208"/>
          </a:xfrm>
        </p:spPr>
        <p:txBody>
          <a:bodyPr anchor="ctr">
            <a:normAutofit/>
          </a:bodyPr>
          <a:lstStyle/>
          <a:p>
            <a:r>
              <a:rPr lang="en-US" sz="2400"/>
              <a:t>Software engineers shall commit themselves to making the </a:t>
            </a:r>
            <a:r>
              <a:rPr lang="en-US" sz="2400" b="1"/>
              <a:t>analysis</a:t>
            </a:r>
            <a:r>
              <a:rPr lang="en-US" sz="2400"/>
              <a:t>, </a:t>
            </a:r>
            <a:r>
              <a:rPr lang="en-US" sz="2400" b="1"/>
              <a:t>specification</a:t>
            </a:r>
            <a:r>
              <a:rPr lang="en-US" sz="2400"/>
              <a:t>, </a:t>
            </a:r>
            <a:r>
              <a:rPr lang="en-US" sz="2400" b="1"/>
              <a:t>design</a:t>
            </a:r>
            <a:r>
              <a:rPr lang="en-US" sz="2400"/>
              <a:t>, </a:t>
            </a:r>
            <a:r>
              <a:rPr lang="en-US" sz="2400" b="1"/>
              <a:t>development</a:t>
            </a:r>
            <a:r>
              <a:rPr lang="en-US" sz="2400"/>
              <a:t>, </a:t>
            </a:r>
            <a:r>
              <a:rPr lang="en-US" sz="2400" b="1"/>
              <a:t>testing</a:t>
            </a:r>
            <a:r>
              <a:rPr lang="en-US" sz="2400"/>
              <a:t> and </a:t>
            </a:r>
            <a:r>
              <a:rPr lang="en-US" sz="2400" b="1"/>
              <a:t>maintenance</a:t>
            </a:r>
            <a:r>
              <a:rPr lang="en-US" sz="2400"/>
              <a:t> of software a beneficial and respected profession.</a:t>
            </a:r>
          </a:p>
          <a:p>
            <a:r>
              <a:rPr lang="en-US" sz="2400"/>
              <a:t>In accordance with their commitment to the health, safety and welfare of the public, software engineers shall adhere to the following </a:t>
            </a:r>
            <a:r>
              <a:rPr lang="en-US" sz="2400" b="1" i="1" u="sng"/>
              <a:t>Eight Principles</a:t>
            </a:r>
            <a:r>
              <a:rPr lang="en-US" sz="2400"/>
              <a:t>:</a:t>
            </a:r>
          </a:p>
        </p:txBody>
      </p:sp>
    </p:spTree>
    <p:extLst>
      <p:ext uri="{BB962C8B-B14F-4D97-AF65-F5344CB8AC3E}">
        <p14:creationId xmlns:p14="http://schemas.microsoft.com/office/powerpoint/2010/main" val="3671190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EFD6F3A-7DF2-A245-BED3-29E60E99097E}"/>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rPr>
              <a:t>Short Version (3 of N)</a:t>
            </a:r>
          </a:p>
        </p:txBody>
      </p:sp>
      <p:sp>
        <p:nvSpPr>
          <p:cNvPr id="3" name="Content Placeholder 2">
            <a:extLst>
              <a:ext uri="{FF2B5EF4-FFF2-40B4-BE49-F238E27FC236}">
                <a16:creationId xmlns:a16="http://schemas.microsoft.com/office/drawing/2014/main" id="{F3CEAE60-8828-4644-A23A-3EB7CEB390FC}"/>
              </a:ext>
            </a:extLst>
          </p:cNvPr>
          <p:cNvSpPr>
            <a:spLocks noGrp="1"/>
          </p:cNvSpPr>
          <p:nvPr>
            <p:ph idx="1"/>
          </p:nvPr>
        </p:nvSpPr>
        <p:spPr>
          <a:xfrm>
            <a:off x="5231958" y="605896"/>
            <a:ext cx="5923721" cy="5646208"/>
          </a:xfrm>
        </p:spPr>
        <p:txBody>
          <a:bodyPr anchor="ctr">
            <a:normAutofit/>
          </a:bodyPr>
          <a:lstStyle/>
          <a:p>
            <a:pPr>
              <a:lnSpc>
                <a:spcPct val="110000"/>
              </a:lnSpc>
            </a:pPr>
            <a:r>
              <a:rPr lang="en-US" sz="1700" b="1"/>
              <a:t>PUBLIC</a:t>
            </a:r>
          </a:p>
          <a:p>
            <a:pPr>
              <a:lnSpc>
                <a:spcPct val="110000"/>
              </a:lnSpc>
            </a:pPr>
            <a:r>
              <a:rPr lang="en-US" sz="1700"/>
              <a:t>Software engineers shall act consistently with the public interest.</a:t>
            </a:r>
          </a:p>
          <a:p>
            <a:pPr>
              <a:lnSpc>
                <a:spcPct val="110000"/>
              </a:lnSpc>
            </a:pPr>
            <a:r>
              <a:rPr lang="en-US" sz="1700" b="1"/>
              <a:t>CLIENT AND EMPLOYER</a:t>
            </a:r>
          </a:p>
          <a:p>
            <a:pPr>
              <a:lnSpc>
                <a:spcPct val="110000"/>
              </a:lnSpc>
            </a:pPr>
            <a:r>
              <a:rPr lang="en-US" sz="1700"/>
              <a:t>Software engineers shall act in a manner that is in the best interests of their client and employer consistent with the public interest.</a:t>
            </a:r>
          </a:p>
          <a:p>
            <a:pPr>
              <a:lnSpc>
                <a:spcPct val="110000"/>
              </a:lnSpc>
            </a:pPr>
            <a:r>
              <a:rPr lang="en-US" sz="1700" b="1"/>
              <a:t>PRODUCT</a:t>
            </a:r>
          </a:p>
          <a:p>
            <a:pPr>
              <a:lnSpc>
                <a:spcPct val="110000"/>
              </a:lnSpc>
            </a:pPr>
            <a:r>
              <a:rPr lang="en-US" sz="1700"/>
              <a:t>Software engineers shall ensure that their products and related modifications meet the highest professional standards possible.</a:t>
            </a:r>
          </a:p>
          <a:p>
            <a:pPr>
              <a:lnSpc>
                <a:spcPct val="110000"/>
              </a:lnSpc>
            </a:pPr>
            <a:r>
              <a:rPr lang="en-US" sz="1700" b="1"/>
              <a:t>JUDGMENT</a:t>
            </a:r>
          </a:p>
          <a:p>
            <a:pPr>
              <a:lnSpc>
                <a:spcPct val="110000"/>
              </a:lnSpc>
            </a:pPr>
            <a:r>
              <a:rPr lang="en-US" sz="1700"/>
              <a:t>Software engineers shall maintain integrity and independence in their professional judgment.</a:t>
            </a:r>
          </a:p>
        </p:txBody>
      </p:sp>
    </p:spTree>
    <p:extLst>
      <p:ext uri="{BB962C8B-B14F-4D97-AF65-F5344CB8AC3E}">
        <p14:creationId xmlns:p14="http://schemas.microsoft.com/office/powerpoint/2010/main" val="212958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9056E2D-B7D0-C74A-B80E-2AC94E2F530F}"/>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rPr>
              <a:t>Short Version (4 of N)</a:t>
            </a:r>
          </a:p>
        </p:txBody>
      </p:sp>
      <p:sp>
        <p:nvSpPr>
          <p:cNvPr id="3" name="Content Placeholder 2">
            <a:extLst>
              <a:ext uri="{FF2B5EF4-FFF2-40B4-BE49-F238E27FC236}">
                <a16:creationId xmlns:a16="http://schemas.microsoft.com/office/drawing/2014/main" id="{8DC7BB6C-C145-4E4E-A6D1-4E2835D5CCFF}"/>
              </a:ext>
            </a:extLst>
          </p:cNvPr>
          <p:cNvSpPr>
            <a:spLocks noGrp="1"/>
          </p:cNvSpPr>
          <p:nvPr>
            <p:ph idx="1"/>
          </p:nvPr>
        </p:nvSpPr>
        <p:spPr>
          <a:xfrm>
            <a:off x="5231958" y="605896"/>
            <a:ext cx="5923721" cy="5646208"/>
          </a:xfrm>
        </p:spPr>
        <p:txBody>
          <a:bodyPr anchor="ctr">
            <a:normAutofit/>
          </a:bodyPr>
          <a:lstStyle/>
          <a:p>
            <a:pPr>
              <a:lnSpc>
                <a:spcPct val="110000"/>
              </a:lnSpc>
            </a:pPr>
            <a:r>
              <a:rPr lang="en-US" sz="1700" b="1"/>
              <a:t>MANAGEMENT</a:t>
            </a:r>
          </a:p>
          <a:p>
            <a:pPr>
              <a:lnSpc>
                <a:spcPct val="110000"/>
              </a:lnSpc>
            </a:pPr>
            <a:r>
              <a:rPr lang="en-US" sz="1700"/>
              <a:t>Software engineering managers and leaders shall subscribe to and promote an ethical approach to the management of software development and maintenance.</a:t>
            </a:r>
          </a:p>
          <a:p>
            <a:pPr>
              <a:lnSpc>
                <a:spcPct val="110000"/>
              </a:lnSpc>
            </a:pPr>
            <a:r>
              <a:rPr lang="en-US" sz="1700" b="1"/>
              <a:t>PROFESSION</a:t>
            </a:r>
          </a:p>
          <a:p>
            <a:pPr>
              <a:lnSpc>
                <a:spcPct val="110000"/>
              </a:lnSpc>
            </a:pPr>
            <a:r>
              <a:rPr lang="en-US" sz="1700"/>
              <a:t>Software engineers shall advance the integrity and reputation of the profession consistent with the public interest.</a:t>
            </a:r>
          </a:p>
          <a:p>
            <a:pPr>
              <a:lnSpc>
                <a:spcPct val="110000"/>
              </a:lnSpc>
            </a:pPr>
            <a:r>
              <a:rPr lang="en-US" sz="1700" b="1"/>
              <a:t>COLLEAGUES</a:t>
            </a:r>
          </a:p>
          <a:p>
            <a:pPr>
              <a:lnSpc>
                <a:spcPct val="110000"/>
              </a:lnSpc>
            </a:pPr>
            <a:r>
              <a:rPr lang="en-US" sz="1700"/>
              <a:t>Software engineers shall be fair to and supportive of their colleagues.</a:t>
            </a:r>
          </a:p>
          <a:p>
            <a:pPr>
              <a:lnSpc>
                <a:spcPct val="110000"/>
              </a:lnSpc>
            </a:pPr>
            <a:r>
              <a:rPr lang="en-US" sz="1700" b="1"/>
              <a:t>SELF</a:t>
            </a:r>
          </a:p>
          <a:p>
            <a:pPr>
              <a:lnSpc>
                <a:spcPct val="110000"/>
              </a:lnSpc>
            </a:pPr>
            <a:r>
              <a:rPr lang="en-US" sz="1700"/>
              <a:t>Software engineers shall participate in lifelong learning regarding the practice of their profession and shall promote an ethical approach to the practice of the profession.</a:t>
            </a:r>
          </a:p>
        </p:txBody>
      </p:sp>
    </p:spTree>
    <p:extLst>
      <p:ext uri="{BB962C8B-B14F-4D97-AF65-F5344CB8AC3E}">
        <p14:creationId xmlns:p14="http://schemas.microsoft.com/office/powerpoint/2010/main" val="3272555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B4056F-1959-4627-A683-77F6C0603F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D7349B-C9FA-4FCE-A1FF-948F460A3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554906"/>
            <a:ext cx="12188952" cy="2303094"/>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996CDBB-D24B-D245-B038-BA2F2C985EA0}"/>
              </a:ext>
            </a:extLst>
          </p:cNvPr>
          <p:cNvSpPr>
            <a:spLocks noGrp="1"/>
          </p:cNvSpPr>
          <p:nvPr>
            <p:ph type="title"/>
          </p:nvPr>
        </p:nvSpPr>
        <p:spPr>
          <a:xfrm>
            <a:off x="633999" y="4905301"/>
            <a:ext cx="2875320" cy="1554485"/>
          </a:xfrm>
        </p:spPr>
        <p:txBody>
          <a:bodyPr anchor="ctr">
            <a:normAutofit/>
          </a:bodyPr>
          <a:lstStyle/>
          <a:p>
            <a:pPr algn="r"/>
            <a:r>
              <a:rPr lang="en-US" sz="4000" dirty="0">
                <a:solidFill>
                  <a:srgbClr val="FFFFFF"/>
                </a:solidFill>
              </a:rPr>
              <a:t>Full Version</a:t>
            </a:r>
          </a:p>
        </p:txBody>
      </p:sp>
      <p:cxnSp>
        <p:nvCxnSpPr>
          <p:cNvPr id="13" name="Straight Connector 12">
            <a:extLst>
              <a:ext uri="{FF2B5EF4-FFF2-40B4-BE49-F238E27FC236}">
                <a16:creationId xmlns:a16="http://schemas.microsoft.com/office/drawing/2014/main" id="{55646586-8E5D-4A2B-BDA9-01CE28AC89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0770" y="5247564"/>
            <a:ext cx="0" cy="87345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2BF496E-A4A6-6548-849D-14EE5ED8992A}"/>
              </a:ext>
            </a:extLst>
          </p:cNvPr>
          <p:cNvSpPr>
            <a:spLocks noGrp="1"/>
          </p:cNvSpPr>
          <p:nvPr>
            <p:ph idx="1"/>
          </p:nvPr>
        </p:nvSpPr>
        <p:spPr>
          <a:xfrm>
            <a:off x="5942536" y="5617565"/>
            <a:ext cx="6126157" cy="1215721"/>
          </a:xfrm>
        </p:spPr>
        <p:txBody>
          <a:bodyPr anchor="ctr">
            <a:normAutofit/>
          </a:bodyPr>
          <a:lstStyle/>
          <a:p>
            <a:r>
              <a:rPr lang="en-US" sz="1600" dirty="0">
                <a:solidFill>
                  <a:srgbClr val="FFFFFF"/>
                </a:solidFill>
                <a:hlinkClick r:id="rId2"/>
              </a:rPr>
              <a:t>https://ethics.acm.org/code-of-ethics/software-engineering-code/</a:t>
            </a:r>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p:txBody>
      </p:sp>
      <p:graphicFrame>
        <p:nvGraphicFramePr>
          <p:cNvPr id="4" name="Table 3">
            <a:extLst>
              <a:ext uri="{FF2B5EF4-FFF2-40B4-BE49-F238E27FC236}">
                <a16:creationId xmlns:a16="http://schemas.microsoft.com/office/drawing/2014/main" id="{CDA297E4-047F-1E48-B03B-777917EB7197}"/>
              </a:ext>
            </a:extLst>
          </p:cNvPr>
          <p:cNvGraphicFramePr>
            <a:graphicFrameLocks noGrp="1"/>
          </p:cNvGraphicFramePr>
          <p:nvPr>
            <p:extLst>
              <p:ext uri="{D42A27DB-BD31-4B8C-83A1-F6EECF244321}">
                <p14:modId xmlns:p14="http://schemas.microsoft.com/office/powerpoint/2010/main" val="493365642"/>
              </p:ext>
            </p:extLst>
          </p:nvPr>
        </p:nvGraphicFramePr>
        <p:xfrm>
          <a:off x="667519" y="643538"/>
          <a:ext cx="10858064" cy="3557043"/>
        </p:xfrm>
        <a:graphic>
          <a:graphicData uri="http://schemas.openxmlformats.org/drawingml/2006/table">
            <a:tbl>
              <a:tblPr firstRow="1" bandRow="1">
                <a:noFill/>
                <a:tableStyleId>{5C22544A-7EE6-4342-B048-85BDC9FD1C3A}</a:tableStyleId>
              </a:tblPr>
              <a:tblGrid>
                <a:gridCol w="3748255">
                  <a:extLst>
                    <a:ext uri="{9D8B030D-6E8A-4147-A177-3AD203B41FA5}">
                      <a16:colId xmlns:a16="http://schemas.microsoft.com/office/drawing/2014/main" val="53342626"/>
                    </a:ext>
                  </a:extLst>
                </a:gridCol>
                <a:gridCol w="2266989">
                  <a:extLst>
                    <a:ext uri="{9D8B030D-6E8A-4147-A177-3AD203B41FA5}">
                      <a16:colId xmlns:a16="http://schemas.microsoft.com/office/drawing/2014/main" val="2984817731"/>
                    </a:ext>
                  </a:extLst>
                </a:gridCol>
                <a:gridCol w="2575831">
                  <a:extLst>
                    <a:ext uri="{9D8B030D-6E8A-4147-A177-3AD203B41FA5}">
                      <a16:colId xmlns:a16="http://schemas.microsoft.com/office/drawing/2014/main" val="2528253577"/>
                    </a:ext>
                  </a:extLst>
                </a:gridCol>
                <a:gridCol w="2266989">
                  <a:extLst>
                    <a:ext uri="{9D8B030D-6E8A-4147-A177-3AD203B41FA5}">
                      <a16:colId xmlns:a16="http://schemas.microsoft.com/office/drawing/2014/main" val="2098498658"/>
                    </a:ext>
                  </a:extLst>
                </a:gridCol>
              </a:tblGrid>
              <a:tr h="811607">
                <a:tc>
                  <a:txBody>
                    <a:bodyPr/>
                    <a:lstStyle/>
                    <a:p>
                      <a:r>
                        <a:rPr lang="en-US" sz="3000" b="1">
                          <a:solidFill>
                            <a:schemeClr val="tx1">
                              <a:lumMod val="75000"/>
                              <a:lumOff val="25000"/>
                            </a:schemeClr>
                          </a:solidFill>
                        </a:rPr>
                        <a:t>Principle</a:t>
                      </a:r>
                    </a:p>
                  </a:txBody>
                  <a:tcPr marL="300595" marR="225446" marT="150298" marB="150298">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r>
                        <a:rPr lang="en-US" sz="3000" b="1" dirty="0">
                          <a:solidFill>
                            <a:schemeClr val="tx1">
                              <a:lumMod val="75000"/>
                              <a:lumOff val="25000"/>
                            </a:schemeClr>
                          </a:solidFill>
                        </a:rPr>
                        <a:t>Sections</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noFill/>
                      <a:prstDash val="solid"/>
                    </a:lnT>
                    <a:lnB w="9525" cap="flat" cmpd="sng" algn="ctr">
                      <a:solidFill>
                        <a:srgbClr val="C7C6C1"/>
                      </a:solidFill>
                      <a:prstDash val="solid"/>
                    </a:lnB>
                    <a:noFill/>
                  </a:tcPr>
                </a:tc>
                <a:tc>
                  <a:txBody>
                    <a:bodyPr/>
                    <a:lstStyle/>
                    <a:p>
                      <a:r>
                        <a:rPr lang="en-US" sz="3000" b="1">
                          <a:solidFill>
                            <a:schemeClr val="tx1">
                              <a:lumMod val="75000"/>
                              <a:lumOff val="25000"/>
                            </a:schemeClr>
                          </a:solidFill>
                        </a:rPr>
                        <a:t>Principle</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noFill/>
                      <a:prstDash val="solid"/>
                    </a:lnT>
                    <a:lnB w="9525" cap="flat" cmpd="sng" algn="ctr">
                      <a:solidFill>
                        <a:srgbClr val="C7C6C1"/>
                      </a:solidFill>
                      <a:prstDash val="solid"/>
                    </a:lnB>
                    <a:noFill/>
                  </a:tcPr>
                </a:tc>
                <a:tc>
                  <a:txBody>
                    <a:bodyPr/>
                    <a:lstStyle/>
                    <a:p>
                      <a:r>
                        <a:rPr lang="en-US" sz="3000" b="1">
                          <a:solidFill>
                            <a:schemeClr val="tx1">
                              <a:lumMod val="75000"/>
                              <a:lumOff val="25000"/>
                            </a:schemeClr>
                          </a:solidFill>
                        </a:rPr>
                        <a:t>Sections</a:t>
                      </a:r>
                    </a:p>
                  </a:txBody>
                  <a:tcPr marL="300595" marR="225446" marT="150298" marB="150298">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2017299789"/>
                  </a:ext>
                </a:extLst>
              </a:tr>
              <a:tr h="686359">
                <a:tc>
                  <a:txBody>
                    <a:bodyPr/>
                    <a:lstStyle/>
                    <a:p>
                      <a:r>
                        <a:rPr lang="en-US" sz="2100">
                          <a:solidFill>
                            <a:schemeClr val="tx1">
                              <a:lumMod val="75000"/>
                              <a:lumOff val="25000"/>
                            </a:schemeClr>
                          </a:solidFill>
                        </a:rPr>
                        <a:t>Public</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8</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Management</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12</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560205209"/>
                  </a:ext>
                </a:extLst>
              </a:tr>
              <a:tr h="686359">
                <a:tc>
                  <a:txBody>
                    <a:bodyPr/>
                    <a:lstStyle/>
                    <a:p>
                      <a:r>
                        <a:rPr lang="en-US" sz="2100">
                          <a:solidFill>
                            <a:schemeClr val="tx1">
                              <a:lumMod val="75000"/>
                              <a:lumOff val="25000"/>
                            </a:schemeClr>
                          </a:solidFill>
                        </a:rPr>
                        <a:t>Client and Employer</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9</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Profession</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13</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4154806232"/>
                  </a:ext>
                </a:extLst>
              </a:tr>
              <a:tr h="686359">
                <a:tc>
                  <a:txBody>
                    <a:bodyPr/>
                    <a:lstStyle/>
                    <a:p>
                      <a:r>
                        <a:rPr lang="en-US" sz="2100">
                          <a:solidFill>
                            <a:schemeClr val="tx1">
                              <a:lumMod val="75000"/>
                              <a:lumOff val="25000"/>
                            </a:schemeClr>
                          </a:solidFill>
                        </a:rPr>
                        <a:t>Product</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15</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Colleagues</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8</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238438091"/>
                  </a:ext>
                </a:extLst>
              </a:tr>
              <a:tr h="686359">
                <a:tc>
                  <a:txBody>
                    <a:bodyPr/>
                    <a:lstStyle/>
                    <a:p>
                      <a:r>
                        <a:rPr lang="en-US" sz="2100">
                          <a:solidFill>
                            <a:schemeClr val="tx1">
                              <a:lumMod val="75000"/>
                              <a:lumOff val="25000"/>
                            </a:schemeClr>
                          </a:solidFill>
                        </a:rPr>
                        <a:t>Judgment</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6</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Self</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9</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917493773"/>
                  </a:ext>
                </a:extLst>
              </a:tr>
            </a:tbl>
          </a:graphicData>
        </a:graphic>
      </p:graphicFrame>
    </p:spTree>
    <p:extLst>
      <p:ext uri="{BB962C8B-B14F-4D97-AF65-F5344CB8AC3E}">
        <p14:creationId xmlns:p14="http://schemas.microsoft.com/office/powerpoint/2010/main" val="156460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BE22B-6306-1841-B3A3-502D79174E66}"/>
              </a:ext>
            </a:extLst>
          </p:cNvPr>
          <p:cNvSpPr>
            <a:spLocks noGrp="1"/>
          </p:cNvSpPr>
          <p:nvPr>
            <p:ph type="title"/>
          </p:nvPr>
        </p:nvSpPr>
        <p:spPr/>
        <p:txBody>
          <a:bodyPr/>
          <a:lstStyle/>
          <a:p>
            <a:r>
              <a:rPr lang="en-US" dirty="0"/>
              <a:t>Broadening Our View on Ethics</a:t>
            </a:r>
          </a:p>
        </p:txBody>
      </p:sp>
      <p:sp>
        <p:nvSpPr>
          <p:cNvPr id="3" name="Content Placeholder 2">
            <a:extLst>
              <a:ext uri="{FF2B5EF4-FFF2-40B4-BE49-F238E27FC236}">
                <a16:creationId xmlns:a16="http://schemas.microsoft.com/office/drawing/2014/main" id="{823DDD4E-6735-8444-BC6F-4352A1DE620E}"/>
              </a:ext>
            </a:extLst>
          </p:cNvPr>
          <p:cNvSpPr>
            <a:spLocks noGrp="1"/>
          </p:cNvSpPr>
          <p:nvPr>
            <p:ph idx="1"/>
          </p:nvPr>
        </p:nvSpPr>
        <p:spPr/>
        <p:txBody>
          <a:bodyPr/>
          <a:lstStyle/>
          <a:p>
            <a:r>
              <a:rPr lang="en-US" dirty="0"/>
              <a:t>The </a:t>
            </a:r>
            <a:r>
              <a:rPr lang="en-US" b="1" dirty="0"/>
              <a:t>types</a:t>
            </a:r>
            <a:r>
              <a:rPr lang="en-US" dirty="0"/>
              <a:t> of harms the public can suffer as result of this work; </a:t>
            </a:r>
          </a:p>
          <a:p>
            <a:r>
              <a:rPr lang="en-US" dirty="0"/>
              <a:t>How software engineers </a:t>
            </a:r>
            <a:r>
              <a:rPr lang="en-US" b="1" dirty="0"/>
              <a:t>contribute</a:t>
            </a:r>
            <a:r>
              <a:rPr lang="en-US" dirty="0"/>
              <a:t> to the good life for others; </a:t>
            </a:r>
          </a:p>
          <a:p>
            <a:r>
              <a:rPr lang="en-US" b="1" dirty="0"/>
              <a:t>Who</a:t>
            </a:r>
            <a:r>
              <a:rPr lang="en-US" dirty="0"/>
              <a:t> exactly are the ‘public’ to whom the engineer is obligated; </a:t>
            </a:r>
          </a:p>
          <a:p>
            <a:r>
              <a:rPr lang="en-US" b="1" dirty="0"/>
              <a:t>Why</a:t>
            </a:r>
            <a:r>
              <a:rPr lang="en-US" dirty="0"/>
              <a:t> the software engineer is obligated to protect the public; </a:t>
            </a:r>
          </a:p>
          <a:p>
            <a:r>
              <a:rPr lang="en-US" dirty="0"/>
              <a:t>What </a:t>
            </a:r>
            <a:r>
              <a:rPr lang="en-US" b="1" dirty="0"/>
              <a:t>other</a:t>
            </a:r>
            <a:r>
              <a:rPr lang="en-US" dirty="0"/>
              <a:t> ethical obligations software engineers are under; </a:t>
            </a:r>
          </a:p>
          <a:p>
            <a:r>
              <a:rPr lang="en-US" b="1" dirty="0"/>
              <a:t>How</a:t>
            </a:r>
            <a:r>
              <a:rPr lang="en-US" dirty="0"/>
              <a:t> software engineers can actually live up to ethical standards; </a:t>
            </a:r>
          </a:p>
          <a:p>
            <a:r>
              <a:rPr lang="en-US" dirty="0"/>
              <a:t>What is the end </a:t>
            </a:r>
            <a:r>
              <a:rPr lang="en-US" b="1" dirty="0"/>
              <a:t>goal</a:t>
            </a:r>
            <a:r>
              <a:rPr lang="en-US" dirty="0"/>
              <a:t> of an ethical life in software engineering; </a:t>
            </a:r>
          </a:p>
          <a:p>
            <a:endParaRPr lang="en-US" dirty="0"/>
          </a:p>
        </p:txBody>
      </p:sp>
    </p:spTree>
    <p:extLst>
      <p:ext uri="{BB962C8B-B14F-4D97-AF65-F5344CB8AC3E}">
        <p14:creationId xmlns:p14="http://schemas.microsoft.com/office/powerpoint/2010/main" val="321265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1" name="Straight Connector 30">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33" name="Rectangle 32">
            <a:extLst>
              <a:ext uri="{FF2B5EF4-FFF2-40B4-BE49-F238E27FC236}">
                <a16:creationId xmlns:a16="http://schemas.microsoft.com/office/drawing/2014/main" id="{B4D0E555-16F6-44D0-BF56-AF5FF5BDE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117041D-1A7B-4ECA-AB68-3CFDB6726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4"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1A63E42-93C2-5045-93E2-CE2E45B1D444}"/>
              </a:ext>
            </a:extLst>
          </p:cNvPr>
          <p:cNvSpPr>
            <a:spLocks noGrp="1"/>
          </p:cNvSpPr>
          <p:nvPr>
            <p:ph type="title"/>
          </p:nvPr>
        </p:nvSpPr>
        <p:spPr>
          <a:xfrm>
            <a:off x="435869" y="640080"/>
            <a:ext cx="3659246" cy="2862699"/>
          </a:xfrm>
        </p:spPr>
        <p:txBody>
          <a:bodyPr vert="horz" lIns="91440" tIns="45720" rIns="91440" bIns="45720" rtlCol="0" anchor="b">
            <a:normAutofit/>
          </a:bodyPr>
          <a:lstStyle/>
          <a:p>
            <a:r>
              <a:rPr lang="en-US" sz="2800" dirty="0">
                <a:solidFill>
                  <a:srgbClr val="FFFFFF"/>
                </a:solidFill>
              </a:rPr>
              <a:t>What kinds of harm to the public can software engineers cause?</a:t>
            </a:r>
            <a:br>
              <a:rPr lang="en-US" sz="2800" dirty="0">
                <a:solidFill>
                  <a:srgbClr val="FFFFFF"/>
                </a:solidFill>
              </a:rPr>
            </a:br>
            <a:br>
              <a:rPr lang="en-US" sz="2800" dirty="0">
                <a:solidFill>
                  <a:srgbClr val="FFFFFF"/>
                </a:solidFill>
              </a:rPr>
            </a:br>
            <a:r>
              <a:rPr lang="en-US" sz="2800" dirty="0">
                <a:solidFill>
                  <a:srgbClr val="FFFFFF"/>
                </a:solidFill>
              </a:rPr>
              <a:t>What kinds of harm can they prevent? </a:t>
            </a:r>
          </a:p>
        </p:txBody>
      </p:sp>
      <p:cxnSp>
        <p:nvCxnSpPr>
          <p:cNvPr id="37" name="Straight Connector 36">
            <a:extLst>
              <a:ext uri="{FF2B5EF4-FFF2-40B4-BE49-F238E27FC236}">
                <a16:creationId xmlns:a16="http://schemas.microsoft.com/office/drawing/2014/main" id="{ABCD2462-4C1E-401A-AC2D-F799A138B2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3852" y="3663649"/>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5" name="Content Placeholder 4" descr="A close up of a newspaper&#10;&#10;Description automatically generated">
            <a:extLst>
              <a:ext uri="{FF2B5EF4-FFF2-40B4-BE49-F238E27FC236}">
                <a16:creationId xmlns:a16="http://schemas.microsoft.com/office/drawing/2014/main" id="{467D47BE-F227-B740-AE11-21FFD0BAC125}"/>
              </a:ext>
            </a:extLst>
          </p:cNvPr>
          <p:cNvPicPr>
            <a:picLocks noGrp="1" noChangeAspect="1"/>
          </p:cNvPicPr>
          <p:nvPr>
            <p:ph idx="1"/>
          </p:nvPr>
        </p:nvPicPr>
        <p:blipFill>
          <a:blip r:embed="rId3"/>
          <a:stretch>
            <a:fillRect/>
          </a:stretch>
        </p:blipFill>
        <p:spPr>
          <a:xfrm>
            <a:off x="5282335" y="1177604"/>
            <a:ext cx="6275667" cy="4502791"/>
          </a:xfrm>
          <a:prstGeom prst="rect">
            <a:avLst/>
          </a:prstGeom>
        </p:spPr>
      </p:pic>
    </p:spTree>
    <p:extLst>
      <p:ext uri="{BB962C8B-B14F-4D97-AF65-F5344CB8AC3E}">
        <p14:creationId xmlns:p14="http://schemas.microsoft.com/office/powerpoint/2010/main" val="3197239621"/>
      </p:ext>
    </p:extLst>
  </p:cSld>
  <p:clrMapOvr>
    <a:masterClrMapping/>
  </p:clrMapOvr>
</p:sld>
</file>

<file path=ppt/theme/theme1.xml><?xml version="1.0" encoding="utf-8"?>
<a:theme xmlns:a="http://schemas.openxmlformats.org/drawingml/2006/main" name="RetrospectVTI">
  <a:themeElements>
    <a:clrScheme name="AnalogousFromRegularSeedRightStep">
      <a:dk1>
        <a:srgbClr val="000000"/>
      </a:dk1>
      <a:lt1>
        <a:srgbClr val="FFFFFF"/>
      </a:lt1>
      <a:dk2>
        <a:srgbClr val="3D3822"/>
      </a:dk2>
      <a:lt2>
        <a:srgbClr val="E2E6E8"/>
      </a:lt2>
      <a:accent1>
        <a:srgbClr val="E77529"/>
      </a:accent1>
      <a:accent2>
        <a:srgbClr val="BD9F15"/>
      </a:accent2>
      <a:accent3>
        <a:srgbClr val="8DAF1F"/>
      </a:accent3>
      <a:accent4>
        <a:srgbClr val="4DB914"/>
      </a:accent4>
      <a:accent5>
        <a:srgbClr val="21BC2C"/>
      </a:accent5>
      <a:accent6>
        <a:srgbClr val="14BA65"/>
      </a:accent6>
      <a:hlink>
        <a:srgbClr val="3E89BB"/>
      </a:hlink>
      <a:folHlink>
        <a:srgbClr val="828282"/>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1594</Words>
  <Application>Microsoft Macintosh PowerPoint</Application>
  <PresentationFormat>Widescreen</PresentationFormat>
  <Paragraphs>142</Paragraphs>
  <Slides>17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 Nova</vt:lpstr>
      <vt:lpstr>Arial Nova Light</vt:lpstr>
      <vt:lpstr>Calibri</vt:lpstr>
      <vt:lpstr>Consolas</vt:lpstr>
      <vt:lpstr>RetrospectVTI</vt:lpstr>
      <vt:lpstr>Ethics</vt:lpstr>
      <vt:lpstr>The Software Engineering Code of Ethics and Professional Practice</vt:lpstr>
      <vt:lpstr>Short Version</vt:lpstr>
      <vt:lpstr>Short Version (2 of N)</vt:lpstr>
      <vt:lpstr>Short Version (3 of N)</vt:lpstr>
      <vt:lpstr>Short Version (4 of N)</vt:lpstr>
      <vt:lpstr>Full Version</vt:lpstr>
      <vt:lpstr>Broadening Our View on Ethics</vt:lpstr>
      <vt:lpstr>What kinds of harm to the public can software engineers cause?  What kinds of harm can they prevent? </vt:lpstr>
      <vt:lpstr>Case Study 2/2</vt:lpstr>
      <vt:lpstr>To whom are software engineers obligated by their professional ethics?  Who is ‘the public’ that deserves an engineer’s professional concern? </vt:lpstr>
      <vt:lpstr>Case Study 2/3</vt:lpstr>
      <vt:lpstr>Case Study 3/3</vt:lpstr>
      <vt:lpstr>Ethically Constructive Habits of Mind and Action:</vt:lpstr>
      <vt:lpstr>Paper on Ethics</vt:lpstr>
      <vt:lpstr>Paper on Ethics</vt:lpstr>
      <vt:lpstr>LaTeX template (use https://www.overleaf.com)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dc:title>
  <dc:creator>William Killian</dc:creator>
  <cp:lastModifiedBy>William Killian</cp:lastModifiedBy>
  <cp:revision>6</cp:revision>
  <dcterms:created xsi:type="dcterms:W3CDTF">2019-11-26T12:25:15Z</dcterms:created>
  <dcterms:modified xsi:type="dcterms:W3CDTF">2020-11-09T16:55:52Z</dcterms:modified>
</cp:coreProperties>
</file>