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8" r:id="rId9"/>
    <p:sldId id="270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6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6637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2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2320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61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32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5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1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2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8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7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6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6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2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3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C181B-DB10-464D-A8B9-C052C897BF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Dependency Injection</a:t>
            </a:r>
            <a:endParaRPr lang="sl-SI" dirty="0">
              <a:solidFill>
                <a:srgbClr val="1D8A13"/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BF8FCB4-0EE3-4CE3-92E3-197B15BCF3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Decouple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Code Modules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369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CE8C9-7B97-44A6-AE75-E22BA3F49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injection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1F5489-F218-475D-94AC-DE790AC37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7155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</a:rPr>
              <a:t>Constructor Injection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constructor parameters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mandatory dependencies</a:t>
            </a:r>
          </a:p>
          <a:p>
            <a:r>
              <a:rPr lang="en-US" sz="2800" dirty="0">
                <a:solidFill>
                  <a:srgbClr val="000000"/>
                </a:solidFill>
                <a:latin typeface="Calibri"/>
              </a:rPr>
              <a:t>Property Injection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properties/setter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optional dependencies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Null-Object pattern</a:t>
            </a:r>
          </a:p>
          <a:p>
            <a:r>
              <a:rPr lang="en-US" sz="2800" dirty="0">
                <a:solidFill>
                  <a:srgbClr val="000000"/>
                </a:solidFill>
                <a:latin typeface="Calibri"/>
              </a:rPr>
              <a:t>Field Injection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</a:rPr>
              <a:t>Use only in exceptional cases – </a:t>
            </a:r>
            <a:br>
              <a:rPr lang="en-US" sz="2400" dirty="0">
                <a:solidFill>
                  <a:srgbClr val="000000"/>
                </a:solidFill>
                <a:latin typeface="Calibri"/>
              </a:rPr>
            </a:br>
            <a:r>
              <a:rPr lang="en-US" sz="2400" dirty="0">
                <a:solidFill>
                  <a:srgbClr val="000000"/>
                </a:solidFill>
                <a:latin typeface="Calibri"/>
              </a:rPr>
              <a:t>this is not possible with pure DI</a:t>
            </a:r>
          </a:p>
          <a:p>
            <a:endParaRPr lang="de-DE" sz="2800" dirty="0"/>
          </a:p>
        </p:txBody>
      </p:sp>
      <p:pic>
        <p:nvPicPr>
          <p:cNvPr id="4" name="Picture 3" descr="syringe-vector-1_f.jpg">
            <a:extLst>
              <a:ext uri="{FF2B5EF4-FFF2-40B4-BE49-F238E27FC236}">
                <a16:creationId xmlns:a16="http://schemas.microsoft.com/office/drawing/2014/main" id="{3213CEA6-1528-4AD8-945E-560E6EFD7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6823" y="2024561"/>
            <a:ext cx="1333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7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DBAA-19C9-3C44-AA8D-1C58F9B4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Dependency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F19E7-F6D0-8547-A4EB-6CDF23418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Refactor classes for DI</a:t>
            </a:r>
          </a:p>
          <a:p>
            <a:pPr>
              <a:buFont typeface="+mj-lt"/>
              <a:buAutoNum type="arabicPeriod"/>
            </a:pPr>
            <a:r>
              <a:rPr lang="en-US" dirty="0"/>
              <a:t>For each dependency: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Extract a “Testable” interface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Have concrete class implement the interface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Update the original class to use the interface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Create a test class that implements the interface – called a Mock object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Use the </a:t>
            </a:r>
            <a:r>
              <a:rPr lang="en-US" b="1" dirty="0"/>
              <a:t>mock object </a:t>
            </a:r>
            <a:r>
              <a:rPr lang="en-US" dirty="0"/>
              <a:t>for testing</a:t>
            </a:r>
          </a:p>
        </p:txBody>
      </p:sp>
    </p:spTree>
    <p:extLst>
      <p:ext uri="{BB962C8B-B14F-4D97-AF65-F5344CB8AC3E}">
        <p14:creationId xmlns:p14="http://schemas.microsoft.com/office/powerpoint/2010/main" val="223679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CED6-E504-0043-BC0D-7F11CCE5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 the class for DI</a:t>
            </a:r>
            <a:br>
              <a:rPr lang="en-US" dirty="0"/>
            </a:br>
            <a:r>
              <a:rPr lang="en-US" dirty="0"/>
              <a:t>(before)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DF209-9F76-C94A-82DB-A1091143B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View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private Model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View ()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model = new Model();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Model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return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17456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CED6-E504-0043-BC0D-7F11CCE5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 the class for DI</a:t>
            </a:r>
            <a:br>
              <a:rPr lang="en-US" dirty="0"/>
            </a:br>
            <a:r>
              <a:rPr lang="en-US" dirty="0"/>
              <a:t>(after)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DF209-9F76-C94A-82DB-A1091143B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View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private Model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View (Model m)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model = m;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Model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return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84380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2EF33-FAD1-9744-9501-4B444B0D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 a "testable"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11DF-EE74-704E-90DE-9EC9E4AF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127674" cy="4168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What does a model have?</a:t>
            </a:r>
          </a:p>
          <a:p>
            <a:pPr marL="457200" lvl="1" indent="0">
              <a:buNone/>
            </a:pPr>
            <a:endParaRPr lang="en-US" sz="1400" dirty="0"/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interface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Expected&lt;Boolean&gt;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addClass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(String name);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Expected&lt;Boolean&gt;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renameClass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(String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oldName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String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Expected&lt;Boolean&gt;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removeClass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(String name);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2235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2EF33-FAD1-9744-9501-4B444B0D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the concrete class implement the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11DF-EE74-704E-90DE-9EC9E4AF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8"/>
            <a:ext cx="11127674" cy="4697411"/>
          </a:xfrm>
        </p:spPr>
        <p:txBody>
          <a:bodyPr>
            <a:normAutofit/>
          </a:bodyPr>
          <a:lstStyle/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Model implements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public Expected&lt;Boolean&gt;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addClass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(String name) {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public Expected&lt;Boolean&gt;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renameClass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(String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oldName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String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pPr marL="9525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27096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E924F-18FE-8643-84D1-195DAD55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the Original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51DEA-4CA2-D74D-83C8-5683D79BD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877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View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private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View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model = m;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return model;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5897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E924F-18FE-8643-84D1-195DAD55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Mock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51DEA-4CA2-D74D-83C8-5683D79BD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1343430" cy="4877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AlwaysErrorModel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implements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IModel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95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Expected&lt;Boolean&gt;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addClass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(String name) {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return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Expected.of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(new Exception(”duplicate”));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public Expected&lt;Boolean&gt;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renameClass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(String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oldName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String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return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Expected.of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(new Exception(”old class name does not exist”));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95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34880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D699-B964-2D48-AD71-94B030FC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Actually Use Mock Objects?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1952-5897-7E4E-84ED-B409168A1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Testing complex controller logic</a:t>
            </a:r>
          </a:p>
          <a:p>
            <a:r>
              <a:rPr lang="en-US" sz="2400" dirty="0"/>
              <a:t>Testing UIs (can’t always run the UI)</a:t>
            </a:r>
          </a:p>
          <a:p>
            <a:r>
              <a:rPr lang="en-US" sz="2400" dirty="0"/>
              <a:t>When you cannot reproduce</a:t>
            </a:r>
          </a:p>
          <a:p>
            <a:r>
              <a:rPr lang="en-US" sz="2400" dirty="0"/>
              <a:t>When the real object is slow/complex</a:t>
            </a:r>
          </a:p>
        </p:txBody>
      </p:sp>
    </p:spTree>
    <p:extLst>
      <p:ext uri="{BB962C8B-B14F-4D97-AF65-F5344CB8AC3E}">
        <p14:creationId xmlns:p14="http://schemas.microsoft.com/office/powerpoint/2010/main" val="256229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BD83-AA11-4E07-B99F-641ACF6CF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dependency injection?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1EF06-2E7A-44C7-BF11-031FADF8E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935817" cy="3880773"/>
          </a:xfrm>
        </p:spPr>
        <p:txBody>
          <a:bodyPr>
            <a:normAutofit/>
          </a:bodyPr>
          <a:lstStyle/>
          <a:p>
            <a:r>
              <a:rPr lang="en-US" sz="2800" dirty="0"/>
              <a:t>“Put appropriate instances in don’t let the object create them.”</a:t>
            </a:r>
          </a:p>
          <a:p>
            <a:endParaRPr lang="en-US" sz="2800" dirty="0"/>
          </a:p>
          <a:p>
            <a:r>
              <a:rPr lang="en-US" sz="2800" dirty="0"/>
              <a:t>Well, it can be a bit more…</a:t>
            </a:r>
          </a:p>
        </p:txBody>
      </p:sp>
    </p:spTree>
    <p:extLst>
      <p:ext uri="{BB962C8B-B14F-4D97-AF65-F5344CB8AC3E}">
        <p14:creationId xmlns:p14="http://schemas.microsoft.com/office/powerpoint/2010/main" val="96213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7AFE1-11B2-46D1-8F0E-43AB95F7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SOLID?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4A4782-FA88-4101-9777-6418C082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/>
          </a:bodyPr>
          <a:lstStyle/>
          <a:p>
            <a:r>
              <a:rPr lang="en-US" sz="2800" dirty="0"/>
              <a:t>S - Single responsibility principle (SRP)</a:t>
            </a:r>
          </a:p>
          <a:p>
            <a:r>
              <a:rPr lang="en-US" sz="2800" dirty="0"/>
              <a:t>O - Open/closed principle (OCP)</a:t>
            </a:r>
          </a:p>
          <a:p>
            <a:r>
              <a:rPr lang="en-US" sz="2800" dirty="0"/>
              <a:t>L - </a:t>
            </a:r>
            <a:r>
              <a:rPr lang="en-US" sz="2800" dirty="0" err="1"/>
              <a:t>Liskov</a:t>
            </a:r>
            <a:r>
              <a:rPr lang="en-US" sz="2800" dirty="0"/>
              <a:t> substitution principle (LSP)</a:t>
            </a:r>
          </a:p>
          <a:p>
            <a:r>
              <a:rPr lang="it-IT" sz="2800" dirty="0"/>
              <a:t>I - Interface </a:t>
            </a:r>
            <a:r>
              <a:rPr lang="en-US" sz="2800" dirty="0"/>
              <a:t>segregation </a:t>
            </a:r>
            <a:r>
              <a:rPr lang="it-IT" sz="2800" dirty="0" err="1"/>
              <a:t>principle</a:t>
            </a:r>
            <a:r>
              <a:rPr lang="it-IT" sz="2800" dirty="0"/>
              <a:t> (ISP)</a:t>
            </a:r>
          </a:p>
          <a:p>
            <a:r>
              <a:rPr lang="en-US" sz="2800" dirty="0"/>
              <a:t>D - Dependency inversion principle (DIP)</a:t>
            </a:r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4" name="Picture 8" descr="SOLID.jpg">
            <a:extLst>
              <a:ext uri="{FF2B5EF4-FFF2-40B4-BE49-F238E27FC236}">
                <a16:creationId xmlns:a16="http://schemas.microsoft.com/office/drawing/2014/main" id="{3ECB12F8-DF6A-452A-9060-E523E10C6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2657" y="3738098"/>
            <a:ext cx="4149343" cy="311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99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B565E-7613-4BF0-A3DD-C6D772A3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responsibility principle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D5AED-D063-4900-B9C5-BB323E7A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2969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class should only have one responsibility</a:t>
            </a:r>
          </a:p>
          <a:p>
            <a:r>
              <a:rPr lang="en-US" sz="2800" dirty="0"/>
              <a:t>having problems finding a name is a sign of a violation</a:t>
            </a:r>
          </a:p>
          <a:p>
            <a:r>
              <a:rPr lang="en-US" sz="2800" dirty="0"/>
              <a:t>creating things is a responsibility -&gt; factory</a:t>
            </a:r>
          </a:p>
          <a:p>
            <a:r>
              <a:rPr lang="en-US" sz="2800" dirty="0"/>
              <a:t>related to separation of concerns (SoC)</a:t>
            </a:r>
          </a:p>
          <a:p>
            <a:endParaRPr lang="de-DE" sz="2800" dirty="0"/>
          </a:p>
        </p:txBody>
      </p:sp>
      <p:pic>
        <p:nvPicPr>
          <p:cNvPr id="4" name="Picture 3" descr="SRP.jpg">
            <a:extLst>
              <a:ext uri="{FF2B5EF4-FFF2-40B4-BE49-F238E27FC236}">
                <a16:creationId xmlns:a16="http://schemas.microsoft.com/office/drawing/2014/main" id="{243706BD-6D02-4DDB-B586-5ADC17428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042" y="3970495"/>
            <a:ext cx="3843958" cy="288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7E71F-32CA-4A5A-BC54-D142D016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inversion principle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FFA6FF-D069-4983-8D5E-E2A2ED1F6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766528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Abstractions should not depend on details. Details should depend on abstractions</a:t>
            </a:r>
            <a:endParaRPr lang="en-US" sz="2800" i="1" dirty="0"/>
          </a:p>
          <a:p>
            <a:r>
              <a:rPr lang="en-US" sz="2800" i="1" dirty="0"/>
              <a:t>"Code against interfaces (i.e. abstractions) not implementations (details)" </a:t>
            </a:r>
          </a:p>
          <a:p>
            <a:endParaRPr lang="de-DE" sz="2800" dirty="0"/>
          </a:p>
        </p:txBody>
      </p:sp>
      <p:pic>
        <p:nvPicPr>
          <p:cNvPr id="4" name="Picture 3" descr="DIP.jpg">
            <a:extLst>
              <a:ext uri="{FF2B5EF4-FFF2-40B4-BE49-F238E27FC236}">
                <a16:creationId xmlns:a16="http://schemas.microsoft.com/office/drawing/2014/main" id="{B85F2A1B-1186-497C-8D5A-30F5E149E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427" y="3907414"/>
            <a:ext cx="3927573" cy="295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27B9D-5730-4DB2-A0B5-CA33571A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dependency</a:t>
            </a:r>
            <a:r>
              <a:rPr lang="de-DE" dirty="0"/>
              <a:t> </a:t>
            </a:r>
            <a:r>
              <a:rPr lang="de-DE" dirty="0" err="1"/>
              <a:t>injection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50C6FA-6FE8-40E6-A59B-CACA2718A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778244" cy="440459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i="1" dirty="0">
                <a:ea typeface="Verdana" charset="0"/>
                <a:cs typeface="Verdana" charset="0"/>
              </a:rPr>
              <a:t>"Dependency Injection is a 25-dollar term for a 5-cent concept."</a:t>
            </a:r>
          </a:p>
          <a:p>
            <a:endParaRPr lang="en-US" sz="2800" i="1" dirty="0"/>
          </a:p>
          <a:p>
            <a:pPr marL="0" indent="0">
              <a:buNone/>
            </a:pPr>
            <a:r>
              <a:rPr lang="en-US" sz="2800" i="1" dirty="0"/>
              <a:t>"Don't look for things - ask for them!" (</a:t>
            </a:r>
            <a:r>
              <a:rPr lang="en-US" sz="2800" i="1" dirty="0" err="1"/>
              <a:t>Misko</a:t>
            </a:r>
            <a:r>
              <a:rPr lang="en-US" sz="2800" i="1" dirty="0"/>
              <a:t> </a:t>
            </a:r>
            <a:r>
              <a:rPr lang="en-US" sz="2800" i="1" dirty="0" err="1"/>
              <a:t>Hevery</a:t>
            </a:r>
            <a:r>
              <a:rPr lang="en-US" sz="2800" i="1" dirty="0"/>
              <a:t>)</a:t>
            </a:r>
            <a:endParaRPr lang="en-US" sz="2800" i="1" dirty="0">
              <a:solidFill>
                <a:srgbClr val="000000"/>
              </a:solidFill>
            </a:endParaRPr>
          </a:p>
          <a:p>
            <a:endParaRPr lang="de-DE" sz="2800" dirty="0"/>
          </a:p>
        </p:txBody>
      </p:sp>
      <p:pic>
        <p:nvPicPr>
          <p:cNvPr id="4" name="Content Placeholder 6" descr="screen2bshot2b2012-01-012bat2b2-46-362bpm.png">
            <a:extLst>
              <a:ext uri="{FF2B5EF4-FFF2-40B4-BE49-F238E27FC236}">
                <a16:creationId xmlns:a16="http://schemas.microsoft.com/office/drawing/2014/main" id="{98D8EAEE-AEA1-4FC7-A6F0-54C3A557F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975" y="2600325"/>
            <a:ext cx="362902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9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AC255-1BEB-4785-BF0C-1F3F2558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Dependency Injection?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5AF7B1-DE13-4A2D-9319-9B38C8779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Decoupling of software pieces (classes)</a:t>
            </a:r>
          </a:p>
          <a:p>
            <a:pPr lvl="1"/>
            <a:r>
              <a:rPr lang="en-US" sz="2400" dirty="0"/>
              <a:t>SRP</a:t>
            </a:r>
          </a:p>
          <a:p>
            <a:pPr lvl="1"/>
            <a:r>
              <a:rPr lang="en-US" sz="2400" dirty="0"/>
              <a:t>Flexibility</a:t>
            </a:r>
          </a:p>
          <a:p>
            <a:pPr lvl="2"/>
            <a:r>
              <a:rPr lang="en-US" sz="2000" dirty="0"/>
              <a:t>Composability</a:t>
            </a:r>
          </a:p>
          <a:p>
            <a:pPr lvl="2"/>
            <a:r>
              <a:rPr lang="en-US" sz="2000" dirty="0"/>
              <a:t>Exchangeability</a:t>
            </a:r>
          </a:p>
          <a:p>
            <a:pPr lvl="1"/>
            <a:r>
              <a:rPr lang="en-US" sz="2400" dirty="0"/>
              <a:t>Testability (mocking)</a:t>
            </a:r>
          </a:p>
          <a:p>
            <a:pPr lvl="1"/>
            <a:r>
              <a:rPr lang="en-US" sz="2400" dirty="0"/>
              <a:t>Maintainability</a:t>
            </a:r>
          </a:p>
          <a:p>
            <a:endParaRPr lang="de-DE" sz="2800" dirty="0"/>
          </a:p>
        </p:txBody>
      </p:sp>
      <p:pic>
        <p:nvPicPr>
          <p:cNvPr id="4" name="Picture 3" descr="LEGO.jpg">
            <a:extLst>
              <a:ext uri="{FF2B5EF4-FFF2-40B4-BE49-F238E27FC236}">
                <a16:creationId xmlns:a16="http://schemas.microsoft.com/office/drawing/2014/main" id="{1D2C8AE4-0AD0-4084-92B2-E27DE571F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103" y="3730053"/>
            <a:ext cx="4523897" cy="312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3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1CCFE9-79BA-4169-948A-196D6AC1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Pure DI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795B49-B5D9-4FE0-865F-DED294A80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2495"/>
            <a:ext cx="8596668" cy="4448868"/>
          </a:xfrm>
        </p:spPr>
        <p:txBody>
          <a:bodyPr>
            <a:noAutofit/>
          </a:bodyPr>
          <a:lstStyle/>
          <a:p>
            <a:endParaRPr lang="de-DE" sz="2400" dirty="0"/>
          </a:p>
          <a:p>
            <a:r>
              <a:rPr lang="de-DE" sz="2400" dirty="0" err="1"/>
              <a:t>Learn</a:t>
            </a:r>
            <a:r>
              <a:rPr lang="de-DE" sz="2400" dirty="0"/>
              <a:t> and </a:t>
            </a:r>
            <a:r>
              <a:rPr lang="de-DE" sz="2400" dirty="0" err="1"/>
              <a:t>understand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DI </a:t>
            </a:r>
            <a:r>
              <a:rPr lang="de-DE" sz="2400" dirty="0" err="1"/>
              <a:t>works</a:t>
            </a:r>
            <a:r>
              <a:rPr lang="de-DE" sz="2400" dirty="0"/>
              <a:t>,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patterns</a:t>
            </a:r>
            <a:r>
              <a:rPr lang="de-DE" sz="2400" dirty="0"/>
              <a:t> and </a:t>
            </a:r>
            <a:r>
              <a:rPr lang="de-DE" sz="2400" dirty="0" err="1"/>
              <a:t>practices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helpful</a:t>
            </a:r>
            <a:r>
              <a:rPr lang="de-DE" sz="2400" dirty="0"/>
              <a:t> </a:t>
            </a:r>
            <a:r>
              <a:rPr lang="de-DE" sz="2400" dirty="0" err="1"/>
              <a:t>before</a:t>
            </a:r>
            <a:r>
              <a:rPr lang="de-DE" sz="2400" dirty="0"/>
              <a:t> </a:t>
            </a:r>
            <a:r>
              <a:rPr lang="de-DE" sz="2400" dirty="0" err="1"/>
              <a:t>using</a:t>
            </a:r>
            <a:r>
              <a:rPr lang="de-DE" sz="2400" dirty="0"/>
              <a:t> an </a:t>
            </a:r>
            <a:r>
              <a:rPr lang="de-DE" sz="2400" dirty="0" err="1"/>
              <a:t>automated</a:t>
            </a:r>
            <a:r>
              <a:rPr lang="de-DE" sz="2400" dirty="0"/>
              <a:t> </a:t>
            </a:r>
            <a:r>
              <a:rPr lang="de-DE" sz="2400" dirty="0" err="1"/>
              <a:t>way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Try </a:t>
            </a:r>
            <a:r>
              <a:rPr lang="de-DE" sz="2400" dirty="0" err="1"/>
              <a:t>putting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dependencies</a:t>
            </a:r>
            <a:r>
              <a:rPr lang="de-DE" sz="2400" dirty="0"/>
              <a:t> </a:t>
            </a:r>
            <a:r>
              <a:rPr lang="de-DE" sz="2400" dirty="0" err="1"/>
              <a:t>together</a:t>
            </a:r>
            <a:r>
              <a:rPr lang="de-DE" sz="2400" dirty="0"/>
              <a:t> </a:t>
            </a:r>
            <a:r>
              <a:rPr lang="de-DE" sz="2400" dirty="0" err="1"/>
              <a:t>manually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get</a:t>
            </a:r>
            <a:r>
              <a:rPr lang="de-DE" sz="2400" dirty="0"/>
              <a:t> a </a:t>
            </a:r>
            <a:r>
              <a:rPr lang="de-DE" sz="2400" dirty="0" err="1"/>
              <a:t>feeling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design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classes</a:t>
            </a:r>
            <a:r>
              <a:rPr lang="de-DE" sz="2400" dirty="0"/>
              <a:t> and </a:t>
            </a:r>
            <a:r>
              <a:rPr lang="de-DE" sz="2400" dirty="0" err="1"/>
              <a:t>interfaces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 err="1"/>
              <a:t>Once</a:t>
            </a:r>
            <a:r>
              <a:rPr lang="de-DE" sz="2400" dirty="0"/>
              <a:t> </a:t>
            </a:r>
            <a:r>
              <a:rPr lang="de-DE" sz="2400" dirty="0" err="1"/>
              <a:t>you‘ve</a:t>
            </a:r>
            <a:r>
              <a:rPr lang="de-DE" sz="2400" dirty="0"/>
              <a:t> </a:t>
            </a:r>
            <a:r>
              <a:rPr lang="de-DE" sz="2400" dirty="0" err="1"/>
              <a:t>written</a:t>
            </a:r>
            <a:r>
              <a:rPr lang="de-DE" sz="2400" dirty="0"/>
              <a:t> </a:t>
            </a:r>
            <a:r>
              <a:rPr lang="de-DE" sz="2400" dirty="0" err="1"/>
              <a:t>pages</a:t>
            </a:r>
            <a:r>
              <a:rPr lang="de-DE" sz="2400" dirty="0"/>
              <a:t> and </a:t>
            </a:r>
            <a:r>
              <a:rPr lang="de-DE" sz="2400" dirty="0" err="1"/>
              <a:t>pages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constructor</a:t>
            </a:r>
            <a:r>
              <a:rPr lang="de-DE" sz="2400" dirty="0"/>
              <a:t> </a:t>
            </a:r>
            <a:r>
              <a:rPr lang="de-DE" sz="2400" dirty="0" err="1"/>
              <a:t>calls</a:t>
            </a:r>
            <a:r>
              <a:rPr lang="de-DE" sz="2400" dirty="0"/>
              <a:t>, </a:t>
            </a:r>
            <a:r>
              <a:rPr lang="de-DE" sz="2400" dirty="0" err="1"/>
              <a:t>consider</a:t>
            </a:r>
            <a:r>
              <a:rPr lang="de-DE" sz="2400" dirty="0"/>
              <a:t> </a:t>
            </a:r>
            <a:r>
              <a:rPr lang="de-DE" sz="2400" dirty="0" err="1"/>
              <a:t>using</a:t>
            </a:r>
            <a:r>
              <a:rPr lang="de-DE" sz="2400" dirty="0"/>
              <a:t> a </a:t>
            </a:r>
            <a:r>
              <a:rPr lang="de-DE" sz="2400" b="1" dirty="0"/>
              <a:t>DI </a:t>
            </a:r>
            <a:r>
              <a:rPr lang="de-DE" sz="2400" b="1" dirty="0" err="1"/>
              <a:t>container</a:t>
            </a:r>
            <a:endParaRPr lang="de-DE" sz="2400" b="1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1205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DAA2D-03E5-44C5-82CB-1644D5831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Composition</a:t>
            </a:r>
            <a:r>
              <a:rPr lang="de-DE" dirty="0"/>
              <a:t> root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8959E6-DBA0-482B-A3D7-5434D45D1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The </a:t>
            </a:r>
            <a:r>
              <a:rPr lang="de-DE" sz="2800" dirty="0" err="1"/>
              <a:t>point</a:t>
            </a:r>
            <a:r>
              <a:rPr lang="de-DE" sz="2800" dirty="0"/>
              <a:t> </a:t>
            </a:r>
            <a:r>
              <a:rPr lang="de-DE" sz="2800" dirty="0" err="1"/>
              <a:t>where</a:t>
            </a:r>
            <a:r>
              <a:rPr lang="de-DE" sz="2800" dirty="0"/>
              <a:t> DI </a:t>
            </a:r>
            <a:r>
              <a:rPr lang="de-DE" sz="2800" dirty="0" err="1"/>
              <a:t>starts</a:t>
            </a:r>
            <a:r>
              <a:rPr lang="de-DE" sz="2800" dirty="0"/>
              <a:t> – </a:t>
            </a:r>
            <a:r>
              <a:rPr lang="de-DE" sz="2800" dirty="0" err="1"/>
              <a:t>ideally</a:t>
            </a:r>
            <a:r>
              <a:rPr lang="de-DE" sz="2800" dirty="0"/>
              <a:t> </a:t>
            </a:r>
            <a:r>
              <a:rPr lang="de-DE" sz="2800" dirty="0" err="1"/>
              <a:t>there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only</a:t>
            </a:r>
            <a:r>
              <a:rPr lang="de-DE" sz="2800" dirty="0"/>
              <a:t> </a:t>
            </a:r>
            <a:r>
              <a:rPr lang="de-DE" sz="2800" dirty="0" err="1"/>
              <a:t>one</a:t>
            </a:r>
            <a:r>
              <a:rPr lang="de-DE" sz="2800" dirty="0"/>
              <a:t> and </a:t>
            </a:r>
            <a:r>
              <a:rPr lang="de-DE" sz="2800" dirty="0" err="1"/>
              <a:t>it‘s</a:t>
            </a:r>
            <a:r>
              <a:rPr lang="de-DE" sz="2800" dirty="0"/>
              <a:t> at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very</a:t>
            </a:r>
            <a:r>
              <a:rPr lang="de-DE" sz="2800" dirty="0"/>
              <a:t> </a:t>
            </a:r>
            <a:r>
              <a:rPr lang="de-DE" sz="2800" dirty="0" err="1"/>
              <a:t>start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application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When</a:t>
            </a:r>
            <a:r>
              <a:rPr lang="de-DE" sz="2800" dirty="0"/>
              <a:t> </a:t>
            </a:r>
            <a:r>
              <a:rPr lang="de-DE" sz="2800" dirty="0" err="1"/>
              <a:t>trying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fit DI </a:t>
            </a:r>
            <a:r>
              <a:rPr lang="de-DE" sz="2800" dirty="0" err="1"/>
              <a:t>into</a:t>
            </a:r>
            <a:r>
              <a:rPr lang="de-DE" sz="2800" dirty="0"/>
              <a:t> an </a:t>
            </a:r>
            <a:r>
              <a:rPr lang="de-DE" sz="2800" dirty="0" err="1"/>
              <a:t>existing</a:t>
            </a:r>
            <a:r>
              <a:rPr lang="de-DE" sz="2800" dirty="0"/>
              <a:t> </a:t>
            </a:r>
            <a:r>
              <a:rPr lang="de-DE" sz="2800" dirty="0" err="1"/>
              <a:t>application</a:t>
            </a:r>
            <a:r>
              <a:rPr lang="de-DE" sz="2800" dirty="0"/>
              <a:t> </a:t>
            </a:r>
            <a:r>
              <a:rPr lang="de-DE" sz="2800" dirty="0" err="1"/>
              <a:t>you</a:t>
            </a:r>
            <a:r>
              <a:rPr lang="de-DE" sz="2800" dirty="0"/>
              <a:t> </a:t>
            </a:r>
            <a:r>
              <a:rPr lang="de-DE" sz="2800" dirty="0" err="1"/>
              <a:t>might</a:t>
            </a:r>
            <a:r>
              <a:rPr lang="de-DE" sz="2800" dirty="0"/>
              <a:t> </a:t>
            </a:r>
            <a:r>
              <a:rPr lang="de-DE" sz="2800" dirty="0" err="1"/>
              <a:t>have</a:t>
            </a:r>
            <a:r>
              <a:rPr lang="de-DE" sz="2800" dirty="0"/>
              <a:t> multiple at </a:t>
            </a:r>
            <a:r>
              <a:rPr lang="de-DE" sz="2800" dirty="0" err="1"/>
              <a:t>first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Move </a:t>
            </a:r>
            <a:r>
              <a:rPr lang="de-DE" sz="2800" dirty="0" err="1"/>
              <a:t>them</a:t>
            </a:r>
            <a:r>
              <a:rPr lang="de-DE" sz="2800" dirty="0"/>
              <a:t> </a:t>
            </a:r>
            <a:r>
              <a:rPr lang="de-DE" sz="2800" dirty="0" err="1"/>
              <a:t>closer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start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application</a:t>
            </a:r>
            <a:r>
              <a:rPr lang="de-DE" sz="2800" dirty="0"/>
              <a:t> and </a:t>
            </a:r>
            <a:r>
              <a:rPr lang="de-DE" sz="2800" dirty="0" err="1"/>
              <a:t>eventually</a:t>
            </a:r>
            <a:r>
              <a:rPr lang="de-DE" sz="2800" dirty="0"/>
              <a:t> </a:t>
            </a:r>
            <a:r>
              <a:rPr lang="de-DE" sz="2800" dirty="0" err="1"/>
              <a:t>they</a:t>
            </a:r>
            <a:r>
              <a:rPr lang="de-DE" sz="2800" dirty="0"/>
              <a:t> will </a:t>
            </a:r>
            <a:r>
              <a:rPr lang="de-DE" sz="2800" dirty="0" err="1"/>
              <a:t>converge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9347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{6ABB46E2-DFB0-E641-A66E-C1ACC212E547}tf10001060</Template>
  <TotalTime>32</TotalTime>
  <Words>729</Words>
  <Application>Microsoft Macintosh PowerPoint</Application>
  <PresentationFormat>Widescreen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Consolas</vt:lpstr>
      <vt:lpstr>Trebuchet MS</vt:lpstr>
      <vt:lpstr>Wingdings 3</vt:lpstr>
      <vt:lpstr>Facet</vt:lpstr>
      <vt:lpstr>Dependency Injection</vt:lpstr>
      <vt:lpstr>What is dependency injection?</vt:lpstr>
      <vt:lpstr>What is SOLID?</vt:lpstr>
      <vt:lpstr>Single responsibility principle</vt:lpstr>
      <vt:lpstr>Dependency inversion principle</vt:lpstr>
      <vt:lpstr>What is dependency injection</vt:lpstr>
      <vt:lpstr>Why Dependency Injection?</vt:lpstr>
      <vt:lpstr>Pure DI</vt:lpstr>
      <vt:lpstr>Composition root</vt:lpstr>
      <vt:lpstr>Types of injection</vt:lpstr>
      <vt:lpstr>Testing with Dependency Injection</vt:lpstr>
      <vt:lpstr>Refactor the class for DI (before)</vt:lpstr>
      <vt:lpstr>Refactor the class for DI (after)</vt:lpstr>
      <vt:lpstr>Extract a "testable" interface</vt:lpstr>
      <vt:lpstr>Have the concrete class implement the interface</vt:lpstr>
      <vt:lpstr>Update the Original Class</vt:lpstr>
      <vt:lpstr>Create a Mock Object</vt:lpstr>
      <vt:lpstr>When to Actually Use Mock Objects?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Primož Gabrijelčič</dc:creator>
  <cp:lastModifiedBy>William Killian</cp:lastModifiedBy>
  <cp:revision>49</cp:revision>
  <dcterms:created xsi:type="dcterms:W3CDTF">2019-03-22T11:34:18Z</dcterms:created>
  <dcterms:modified xsi:type="dcterms:W3CDTF">2020-10-26T16:01:17Z</dcterms:modified>
</cp:coreProperties>
</file>