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0" r:id="rId1"/>
  </p:sldMasterIdLst>
  <p:notesMasterIdLst>
    <p:notesMasterId r:id="rId59"/>
  </p:notesMasterIdLst>
  <p:sldIdLst>
    <p:sldId id="257" r:id="rId2"/>
    <p:sldId id="258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259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77" r:id="rId42"/>
    <p:sldId id="278" r:id="rId43"/>
    <p:sldId id="279" r:id="rId44"/>
    <p:sldId id="280" r:id="rId45"/>
    <p:sldId id="281" r:id="rId46"/>
    <p:sldId id="282" r:id="rId47"/>
    <p:sldId id="283" r:id="rId48"/>
    <p:sldId id="284" r:id="rId49"/>
    <p:sldId id="285" r:id="rId50"/>
    <p:sldId id="286" r:id="rId51"/>
    <p:sldId id="287" r:id="rId52"/>
    <p:sldId id="288" r:id="rId53"/>
    <p:sldId id="289" r:id="rId54"/>
    <p:sldId id="290" r:id="rId55"/>
    <p:sldId id="291" r:id="rId56"/>
    <p:sldId id="292" r:id="rId57"/>
    <p:sldId id="293" r:id="rId5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806F2-DD7B-41EE-8094-C3496EFDB9BC}" type="datetimeFigureOut">
              <a:rPr lang="en-US" smtClean="0"/>
              <a:t>6/10/19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54377-0545-48D2-B03C-A6B49BE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23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B54377-0545-48D2-B03C-A6B49BE8FE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68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In-place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67E8B-0BED-4B66-9629-87BAD35E613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6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61ED6-857D-43B6-B97F-20276835C00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4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4DE6C-ADC4-4830-827C-AD4327A1DC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111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2BA5-D7DB-46E9-86DC-64C0201A21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04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9FAEE-3FFC-4F1A-AB9B-A942B00F69A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932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8754D-E561-4231-B116-B811396F52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92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1F06E-9E4B-4499-9BC6-50EA5E28F1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75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10F7-BDD4-4D44-BB5B-85D84E92FAB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96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47E8-7CB9-427C-A6EA-5832A423C8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03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12C-3929-4A9C-9484-D83031ACCC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320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EDDC-E8AB-46D6-B5C3-E7A952A592B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5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7E9B-21AB-4279-8304-E393B5260D9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50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2/8/2008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0D745-ED78-4995-86D9-092E9C1030B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19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Implementing a Priority Queue</a:t>
            </a:r>
          </a:p>
        </p:txBody>
      </p:sp>
      <p:sp>
        <p:nvSpPr>
          <p:cNvPr id="512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Heaps</a:t>
            </a:r>
          </a:p>
        </p:txBody>
      </p:sp>
    </p:spTree>
    <p:extLst>
      <p:ext uri="{BB962C8B-B14F-4D97-AF65-F5344CB8AC3E}">
        <p14:creationId xmlns:p14="http://schemas.microsoft.com/office/powerpoint/2010/main" val="3301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1"/>
            <a:ext cx="262678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So we do the only sensible thing and swap the values!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CCD88C7-EB07-ED44-8A80-67B26DF35AAE}"/>
              </a:ext>
            </a:extLst>
          </p:cNvPr>
          <p:cNvSpPr txBox="1"/>
          <p:nvPr/>
        </p:nvSpPr>
        <p:spPr>
          <a:xfrm>
            <a:off x="4396567" y="3605879"/>
            <a:ext cx="79541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accent6">
                    <a:lumMod val="75000"/>
                  </a:schemeClr>
                </a:solidFill>
              </a:rPr>
              <a:t>3 &lt;= 8 </a:t>
            </a:r>
            <a:r>
              <a:rPr lang="en-US" sz="135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en-US" sz="13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55EE35-631C-D94E-B0B9-0478FF84B163}"/>
              </a:ext>
            </a:extLst>
          </p:cNvPr>
          <p:cNvSpPr txBox="1"/>
          <p:nvPr/>
        </p:nvSpPr>
        <p:spPr>
          <a:xfrm>
            <a:off x="3489965" y="2553949"/>
            <a:ext cx="8835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accent6">
                    <a:lumMod val="75000"/>
                  </a:schemeClr>
                </a:solidFill>
              </a:rPr>
              <a:t>8 &lt;= 13 </a:t>
            </a:r>
            <a:r>
              <a:rPr lang="en-US" sz="135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en-US" sz="135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65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1"/>
            <a:ext cx="262678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This strategy applies for more than one “step”, too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819433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0"/>
            <a:ext cx="262678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C00000"/>
                </a:solidFill>
              </a:rPr>
              <a:t>18 &lt;= 7 </a:t>
            </a:r>
            <a:r>
              <a:rPr lang="en-US" sz="1350" dirty="0">
                <a:solidFill>
                  <a:srgbClr val="C00000"/>
                </a:solidFill>
                <a:sym typeface="Wingdings" pitchFamily="2" charset="2"/>
              </a:rPr>
              <a:t></a:t>
            </a:r>
            <a:endParaRPr lang="en-US" sz="1350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18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814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18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0"/>
            <a:ext cx="262678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C00000"/>
                </a:solidFill>
              </a:rPr>
              <a:t>18 &lt;= 9 </a:t>
            </a:r>
            <a:r>
              <a:rPr lang="en-US" sz="1350" dirty="0">
                <a:solidFill>
                  <a:srgbClr val="C00000"/>
                </a:solidFill>
                <a:sym typeface="Wingdings" pitchFamily="2" charset="2"/>
              </a:rPr>
              <a:t></a:t>
            </a:r>
            <a:endParaRPr lang="en-US" sz="1350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034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18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0"/>
            <a:ext cx="262678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C00000"/>
                </a:solidFill>
              </a:rPr>
              <a:t>18 &lt;= 13 </a:t>
            </a:r>
            <a:r>
              <a:rPr lang="en-US" sz="1350" dirty="0">
                <a:solidFill>
                  <a:srgbClr val="C00000"/>
                </a:solidFill>
                <a:sym typeface="Wingdings" pitchFamily="2" charset="2"/>
              </a:rPr>
              <a:t></a:t>
            </a:r>
            <a:endParaRPr lang="en-US" sz="1350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992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0"/>
            <a:ext cx="262678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chemeClr val="accent6">
                    <a:lumMod val="75000"/>
                  </a:schemeClr>
                </a:solidFill>
              </a:rPr>
              <a:t>13 &lt;= 18 </a:t>
            </a:r>
            <a:r>
              <a:rPr lang="en-US" sz="135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</a:t>
            </a:r>
            <a:endParaRPr lang="en-US" sz="135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965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– Done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AAD1006-B812-D54E-B14E-DBD446506DC9}"/>
              </a:ext>
            </a:extLst>
          </p:cNvPr>
          <p:cNvSpPr txBox="1"/>
          <p:nvPr/>
        </p:nvSpPr>
        <p:spPr>
          <a:xfrm>
            <a:off x="5511630" y="3234770"/>
            <a:ext cx="351064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The “13” node “bubbled up” from the bottom to its final position</a:t>
            </a:r>
          </a:p>
          <a:p>
            <a:endParaRPr lang="en-US" sz="1350" dirty="0"/>
          </a:p>
          <a:p>
            <a:r>
              <a:rPr lang="en-US" sz="1350" dirty="0"/>
              <a:t>This operation is known as upheap()</a:t>
            </a:r>
          </a:p>
          <a:p>
            <a:endParaRPr lang="en-US" sz="1350" dirty="0"/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while 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n.data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&gt; parent(n).data:</a:t>
            </a: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swap(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n.data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, parent(n).data)</a:t>
            </a: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n = parent(n)</a:t>
            </a: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if n == null:</a:t>
            </a: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   break</a:t>
            </a:r>
          </a:p>
        </p:txBody>
      </p:sp>
    </p:spTree>
    <p:extLst>
      <p:ext uri="{BB962C8B-B14F-4D97-AF65-F5344CB8AC3E}">
        <p14:creationId xmlns:p14="http://schemas.microsoft.com/office/powerpoint/2010/main" val="182430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C40700D-F8C8-EB42-BA58-D5D75AA290A6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D6BA81A-B762-B242-970D-E9014C8AA913}"/>
              </a:ext>
            </a:extLst>
          </p:cNvPr>
          <p:cNvCxnSpPr>
            <a:cxnSpLocks/>
            <a:stCxn id="7" idx="3"/>
            <a:endCxn id="18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9E194E-5DB4-E845-B111-0B077833645F}"/>
              </a:ext>
            </a:extLst>
          </p:cNvPr>
          <p:cNvSpPr txBox="1"/>
          <p:nvPr/>
        </p:nvSpPr>
        <p:spPr>
          <a:xfrm>
            <a:off x="5041076" y="2819396"/>
            <a:ext cx="326262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can only remove from the top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need to maintain the shape property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need to maintain ordering property</a:t>
            </a:r>
          </a:p>
        </p:txBody>
      </p:sp>
    </p:spTree>
    <p:extLst>
      <p:ext uri="{BB962C8B-B14F-4D97-AF65-F5344CB8AC3E}">
        <p14:creationId xmlns:p14="http://schemas.microsoft.com/office/powerpoint/2010/main" val="798293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9E194E-5DB4-E845-B111-0B077833645F}"/>
              </a:ext>
            </a:extLst>
          </p:cNvPr>
          <p:cNvSpPr txBox="1"/>
          <p:nvPr/>
        </p:nvSpPr>
        <p:spPr>
          <a:xfrm>
            <a:off x="5041076" y="2819395"/>
            <a:ext cx="3444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Swap the “root” with the last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compare the node with its two children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Choose the larger one and swap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Repeat until in place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274B01F-0A30-4840-A555-CEDF44F52F5F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3FF101-DA36-A84D-840B-AF80F2CBF908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EA8A073-685F-5747-BCF5-75CFE0D9B177}"/>
              </a:ext>
            </a:extLst>
          </p:cNvPr>
          <p:cNvSpPr txBox="1"/>
          <p:nvPr/>
        </p:nvSpPr>
        <p:spPr>
          <a:xfrm>
            <a:off x="1729244" y="4942485"/>
            <a:ext cx="8131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removed</a:t>
            </a:r>
          </a:p>
        </p:txBody>
      </p:sp>
    </p:spTree>
    <p:extLst>
      <p:ext uri="{BB962C8B-B14F-4D97-AF65-F5344CB8AC3E}">
        <p14:creationId xmlns:p14="http://schemas.microsoft.com/office/powerpoint/2010/main" val="1506841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9E194E-5DB4-E845-B111-0B077833645F}"/>
              </a:ext>
            </a:extLst>
          </p:cNvPr>
          <p:cNvSpPr txBox="1"/>
          <p:nvPr/>
        </p:nvSpPr>
        <p:spPr>
          <a:xfrm>
            <a:off x="5041076" y="2819395"/>
            <a:ext cx="3444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Swap the “root” with the last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compare the node with its two children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Choose the larger one and swap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Repeat until in place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274B01F-0A30-4840-A555-CEDF44F52F5F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3FF101-DA36-A84D-840B-AF80F2CBF908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EA8A073-685F-5747-BCF5-75CFE0D9B177}"/>
              </a:ext>
            </a:extLst>
          </p:cNvPr>
          <p:cNvSpPr txBox="1"/>
          <p:nvPr/>
        </p:nvSpPr>
        <p:spPr>
          <a:xfrm>
            <a:off x="1729244" y="4942485"/>
            <a:ext cx="8131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removed</a:t>
            </a:r>
          </a:p>
        </p:txBody>
      </p:sp>
    </p:spTree>
    <p:extLst>
      <p:ext uri="{BB962C8B-B14F-4D97-AF65-F5344CB8AC3E}">
        <p14:creationId xmlns:p14="http://schemas.microsoft.com/office/powerpoint/2010/main" val="395760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Priority Queues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690692"/>
            <a:ext cx="7886700" cy="435133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Recall: 3 Container Adapters</a:t>
            </a:r>
          </a:p>
          <a:p>
            <a:pPr lvl="1" eaLnBrk="1" hangingPunct="1"/>
            <a:r>
              <a:rPr lang="en-US" altLang="en-US" dirty="0"/>
              <a:t>Stack</a:t>
            </a:r>
          </a:p>
          <a:p>
            <a:pPr lvl="1" eaLnBrk="1" hangingPunct="1"/>
            <a:r>
              <a:rPr lang="en-US" altLang="en-US" dirty="0"/>
              <a:t>Queue</a:t>
            </a:r>
          </a:p>
          <a:p>
            <a:pPr lvl="1" eaLnBrk="1" hangingPunct="1"/>
            <a:r>
              <a:rPr lang="en-US" altLang="en-US" dirty="0"/>
              <a:t>Priority Queue – implementation?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Priority Queue</a:t>
            </a:r>
          </a:p>
          <a:p>
            <a:pPr lvl="1" eaLnBrk="1" hangingPunct="1"/>
            <a:r>
              <a:rPr lang="en-US" altLang="en-US" dirty="0"/>
              <a:t>Uses </a:t>
            </a:r>
            <a:r>
              <a:rPr lang="en-US" altLang="en-US" dirty="0" err="1"/>
              <a:t>std</a:t>
            </a:r>
            <a:r>
              <a:rPr lang="en-US" altLang="en-US" dirty="0"/>
              <a:t>::vector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Maintains </a:t>
            </a:r>
            <a:r>
              <a:rPr lang="en-US" altLang="en-US" i="1" dirty="0">
                <a:solidFill>
                  <a:srgbClr val="C00000"/>
                </a:solidFill>
              </a:rPr>
              <a:t>complete</a:t>
            </a:r>
            <a:r>
              <a:rPr lang="en-US" altLang="en-US" dirty="0"/>
              <a:t> tree w/special ordering property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Vector w/property is </a:t>
            </a:r>
            <a:r>
              <a:rPr lang="en-US" altLang="en-US" i="1" dirty="0">
                <a:solidFill>
                  <a:srgbClr val="C00000"/>
                </a:solidFill>
              </a:rPr>
              <a:t>Heap</a:t>
            </a:r>
          </a:p>
        </p:txBody>
      </p:sp>
    </p:spTree>
    <p:extLst>
      <p:ext uri="{BB962C8B-B14F-4D97-AF65-F5344CB8AC3E}">
        <p14:creationId xmlns:p14="http://schemas.microsoft.com/office/powerpoint/2010/main" val="732230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9E194E-5DB4-E845-B111-0B077833645F}"/>
              </a:ext>
            </a:extLst>
          </p:cNvPr>
          <p:cNvSpPr txBox="1"/>
          <p:nvPr/>
        </p:nvSpPr>
        <p:spPr>
          <a:xfrm>
            <a:off x="5041076" y="2819395"/>
            <a:ext cx="3444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Swap the “root” with the last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We compare the node with its two children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Choose the larger one and swap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Repeat until in place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274B01F-0A30-4840-A555-CEDF44F52F5F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18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3FF101-DA36-A84D-840B-AF80F2CBF908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1419739" y="4400250"/>
            <a:ext cx="69129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EA8A073-685F-5747-BCF5-75CFE0D9B177}"/>
              </a:ext>
            </a:extLst>
          </p:cNvPr>
          <p:cNvSpPr txBox="1"/>
          <p:nvPr/>
        </p:nvSpPr>
        <p:spPr>
          <a:xfrm>
            <a:off x="1729244" y="4942485"/>
            <a:ext cx="8131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removed</a:t>
            </a:r>
          </a:p>
        </p:txBody>
      </p:sp>
    </p:spTree>
    <p:extLst>
      <p:ext uri="{BB962C8B-B14F-4D97-AF65-F5344CB8AC3E}">
        <p14:creationId xmlns:p14="http://schemas.microsoft.com/office/powerpoint/2010/main" val="2354684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9E194E-5DB4-E845-B111-0B077833645F}"/>
              </a:ext>
            </a:extLst>
          </p:cNvPr>
          <p:cNvSpPr txBox="1"/>
          <p:nvPr/>
        </p:nvSpPr>
        <p:spPr>
          <a:xfrm>
            <a:off x="5308270" y="2682280"/>
            <a:ext cx="3085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The “7” node “bubbled down” from the </a:t>
            </a:r>
            <a:r>
              <a:rPr lang="en-US" sz="1350" dirty="0" err="1"/>
              <a:t>topto</a:t>
            </a:r>
            <a:r>
              <a:rPr lang="en-US" sz="1350" dirty="0"/>
              <a:t> its final position</a:t>
            </a:r>
          </a:p>
          <a:p>
            <a:endParaRPr lang="en-US" sz="1350" dirty="0"/>
          </a:p>
          <a:p>
            <a:r>
              <a:rPr lang="en-US" sz="1350" dirty="0"/>
              <a:t>This operation is known as </a:t>
            </a:r>
            <a:r>
              <a:rPr lang="en-US" sz="1350" dirty="0" err="1"/>
              <a:t>downheap</a:t>
            </a:r>
            <a:r>
              <a:rPr lang="en-US" sz="1350" dirty="0"/>
              <a:t>()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274B01F-0A30-4840-A555-CEDF44F52F5F}"/>
              </a:ext>
            </a:extLst>
          </p:cNvPr>
          <p:cNvSpPr/>
          <p:nvPr/>
        </p:nvSpPr>
        <p:spPr>
          <a:xfrm>
            <a:off x="1183716" y="4829022"/>
            <a:ext cx="472045" cy="47204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18</a:t>
            </a:r>
            <a:endParaRPr lang="en-US" sz="135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A8A073-685F-5747-BCF5-75CFE0D9B177}"/>
              </a:ext>
            </a:extLst>
          </p:cNvPr>
          <p:cNvSpPr txBox="1"/>
          <p:nvPr/>
        </p:nvSpPr>
        <p:spPr>
          <a:xfrm>
            <a:off x="1729244" y="4942485"/>
            <a:ext cx="8131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removed</a:t>
            </a:r>
          </a:p>
        </p:txBody>
      </p:sp>
    </p:spTree>
    <p:extLst>
      <p:ext uri="{BB962C8B-B14F-4D97-AF65-F5344CB8AC3E}">
        <p14:creationId xmlns:p14="http://schemas.microsoft.com/office/powerpoint/2010/main" val="3003718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73E03-3538-8945-87DE-D1831C1DB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Heaps Are Arrays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94DF95-4980-514B-BDD2-D713F4231AD0}"/>
              </a:ext>
            </a:extLst>
          </p:cNvPr>
          <p:cNvSpPr/>
          <p:nvPr/>
        </p:nvSpPr>
        <p:spPr>
          <a:xfrm>
            <a:off x="2346016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EB90CDB-CC77-9341-B8AF-40C8C3EBED2D}"/>
              </a:ext>
            </a:extLst>
          </p:cNvPr>
          <p:cNvSpPr/>
          <p:nvPr/>
        </p:nvSpPr>
        <p:spPr>
          <a:xfrm>
            <a:off x="1401927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361F04-55F7-5C4B-8E65-9E7145E386EC}"/>
              </a:ext>
            </a:extLst>
          </p:cNvPr>
          <p:cNvSpPr/>
          <p:nvPr/>
        </p:nvSpPr>
        <p:spPr>
          <a:xfrm>
            <a:off x="3279711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53512D2-0CDA-7B44-A169-7506CCA6831D}"/>
              </a:ext>
            </a:extLst>
          </p:cNvPr>
          <p:cNvSpPr/>
          <p:nvPr/>
        </p:nvSpPr>
        <p:spPr>
          <a:xfrm>
            <a:off x="929882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7439D6-CA3E-D844-B878-CD7B4BA2AA92}"/>
              </a:ext>
            </a:extLst>
          </p:cNvPr>
          <p:cNvSpPr/>
          <p:nvPr/>
        </p:nvSpPr>
        <p:spPr>
          <a:xfrm>
            <a:off x="2807666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95F97B5-5524-0B47-8C0A-510237AE7BF8}"/>
              </a:ext>
            </a:extLst>
          </p:cNvPr>
          <p:cNvSpPr/>
          <p:nvPr/>
        </p:nvSpPr>
        <p:spPr>
          <a:xfrm>
            <a:off x="1873971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BF4F34A-F6A9-7543-A0FA-150E4E5E959C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1637949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F46BC48-D3F2-2D46-9DD4-182B47844D68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2748931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E088562-5E5C-504A-A970-66C2ED2E2D03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165904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1B275F2-BED0-6140-9BF5-9450538B5D84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043688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F9F23F8-61DC-374C-97D0-8B30CF126146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1804842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AD209639-A67D-C940-81D2-B6EEE74403EC}"/>
              </a:ext>
            </a:extLst>
          </p:cNvPr>
          <p:cNvSpPr/>
          <p:nvPr/>
        </p:nvSpPr>
        <p:spPr>
          <a:xfrm>
            <a:off x="3751755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384241-19AD-1B4F-9DAA-129911AA8563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3682626" y="3568560"/>
            <a:ext cx="305152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C89ABA5-56A0-1B45-A016-2F02D12C77B7}"/>
              </a:ext>
            </a:extLst>
          </p:cNvPr>
          <p:cNvSpPr txBox="1"/>
          <p:nvPr/>
        </p:nvSpPr>
        <p:spPr>
          <a:xfrm>
            <a:off x="2827500" y="2463263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39B1A3-9092-9046-9782-593CC577CFCA}"/>
              </a:ext>
            </a:extLst>
          </p:cNvPr>
          <p:cNvSpPr txBox="1"/>
          <p:nvPr/>
        </p:nvSpPr>
        <p:spPr>
          <a:xfrm>
            <a:off x="1844285" y="3253648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C25FF7-04D7-634B-B02A-4086EA9161F0}"/>
              </a:ext>
            </a:extLst>
          </p:cNvPr>
          <p:cNvSpPr txBox="1"/>
          <p:nvPr/>
        </p:nvSpPr>
        <p:spPr>
          <a:xfrm>
            <a:off x="3750691" y="3262881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AFD84F-4A9D-9049-9D7E-73CCB0737848}"/>
              </a:ext>
            </a:extLst>
          </p:cNvPr>
          <p:cNvSpPr txBox="1"/>
          <p:nvPr/>
        </p:nvSpPr>
        <p:spPr>
          <a:xfrm>
            <a:off x="1389523" y="4093788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EE9D70A-9795-6A4C-8925-0C5A004496D6}"/>
              </a:ext>
            </a:extLst>
          </p:cNvPr>
          <p:cNvSpPr txBox="1"/>
          <p:nvPr/>
        </p:nvSpPr>
        <p:spPr>
          <a:xfrm>
            <a:off x="2333612" y="4084261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C51A2A-54DF-B749-83A8-4CB13037B559}"/>
              </a:ext>
            </a:extLst>
          </p:cNvPr>
          <p:cNvSpPr txBox="1"/>
          <p:nvPr/>
        </p:nvSpPr>
        <p:spPr>
          <a:xfrm>
            <a:off x="3254903" y="4093788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517E1C-DF01-D946-9767-39B8F36DC42A}"/>
              </a:ext>
            </a:extLst>
          </p:cNvPr>
          <p:cNvSpPr txBox="1"/>
          <p:nvPr/>
        </p:nvSpPr>
        <p:spPr>
          <a:xfrm>
            <a:off x="4223800" y="4094856"/>
            <a:ext cx="22626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ABF5EA-8B1D-8240-A180-B81377B90BE2}"/>
              </a:ext>
            </a:extLst>
          </p:cNvPr>
          <p:cNvSpPr txBox="1"/>
          <p:nvPr/>
        </p:nvSpPr>
        <p:spPr>
          <a:xfrm>
            <a:off x="5156224" y="3090450"/>
            <a:ext cx="3634896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parent(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) = (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– 1) / 2</a:t>
            </a:r>
          </a:p>
          <a:p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left(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)   = 2 * i + 1</a:t>
            </a:r>
          </a:p>
          <a:p>
            <a:endParaRPr lang="en-US" sz="13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right(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)  = 2 * </a:t>
            </a:r>
            <a:r>
              <a:rPr lang="en-US" sz="135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350" dirty="0">
                <a:latin typeface="Consolas" panose="020B0609020204030204" pitchFamily="49" charset="0"/>
                <a:cs typeface="Consolas" panose="020B0609020204030204" pitchFamily="49" charset="0"/>
              </a:rPr>
              <a:t> + 2</a:t>
            </a:r>
          </a:p>
        </p:txBody>
      </p:sp>
    </p:spTree>
    <p:extLst>
      <p:ext uri="{BB962C8B-B14F-4D97-AF65-F5344CB8AC3E}">
        <p14:creationId xmlns:p14="http://schemas.microsoft.com/office/powerpoint/2010/main" val="214763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12374"/>
            <a:ext cx="78867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Complete Binary Tree </a:t>
            </a:r>
          </a:p>
        </p:txBody>
      </p:sp>
      <p:graphicFrame>
        <p:nvGraphicFramePr>
          <p:cNvPr id="717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529805"/>
              </p:ext>
            </p:extLst>
          </p:nvPr>
        </p:nvGraphicFramePr>
        <p:xfrm>
          <a:off x="-15875" y="1107105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r:id="rId3" imgW="3282696" imgH="1636776" progId="">
                  <p:embed/>
                </p:oleObj>
              </mc:Choice>
              <mc:Fallback>
                <p:oleObj r:id="rId3" imgW="3282696" imgH="163677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875" y="1107105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30"/>
          <p:cNvSpPr txBox="1">
            <a:spLocks noChangeArrowheads="1"/>
          </p:cNvSpPr>
          <p:nvPr/>
        </p:nvSpPr>
        <p:spPr bwMode="auto">
          <a:xfrm>
            <a:off x="4459873" y="5292658"/>
            <a:ext cx="43402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0" dirty="0">
                <a:latin typeface="Lucida Console" panose="020B0609040504020204" pitchFamily="49" charset="0"/>
              </a:rPr>
              <a:t>parent (i) = p (i) = ?</a:t>
            </a:r>
          </a:p>
          <a:p>
            <a:pPr eaLnBrk="1" hangingPunct="1"/>
            <a:r>
              <a:rPr lang="en-US" altLang="en-US" b="0" dirty="0" err="1">
                <a:latin typeface="Lucida Console" panose="020B0609040504020204" pitchFamily="49" charset="0"/>
              </a:rPr>
              <a:t>leftChild</a:t>
            </a:r>
            <a:r>
              <a:rPr lang="en-US" altLang="en-US" b="0" dirty="0">
                <a:latin typeface="Lucida Console" panose="020B0609040504020204" pitchFamily="49" charset="0"/>
              </a:rPr>
              <a:t> (i) = </a:t>
            </a:r>
            <a:r>
              <a:rPr lang="en-US" altLang="en-US" b="0" dirty="0" err="1">
                <a:latin typeface="Lucida Console" panose="020B0609040504020204" pitchFamily="49" charset="0"/>
              </a:rPr>
              <a:t>lc</a:t>
            </a:r>
            <a:r>
              <a:rPr lang="en-US" altLang="en-US" b="0" dirty="0">
                <a:latin typeface="Lucida Console" panose="020B0609040504020204" pitchFamily="49" charset="0"/>
              </a:rPr>
              <a:t> (i) = ?</a:t>
            </a:r>
          </a:p>
          <a:p>
            <a:pPr eaLnBrk="1" hangingPunct="1"/>
            <a:r>
              <a:rPr lang="en-US" altLang="en-US" b="0" dirty="0" err="1">
                <a:latin typeface="Lucida Console" panose="020B0609040504020204" pitchFamily="49" charset="0"/>
              </a:rPr>
              <a:t>rightChild</a:t>
            </a:r>
            <a:r>
              <a:rPr lang="en-US" altLang="en-US" b="0" dirty="0">
                <a:latin typeface="Lucida Console" panose="020B0609040504020204" pitchFamily="49" charset="0"/>
              </a:rPr>
              <a:t> (i) = </a:t>
            </a:r>
            <a:r>
              <a:rPr lang="en-US" altLang="en-US" b="0" dirty="0" err="1">
                <a:latin typeface="Lucida Console" panose="020B0609040504020204" pitchFamily="49" charset="0"/>
              </a:rPr>
              <a:t>rc</a:t>
            </a:r>
            <a:r>
              <a:rPr lang="en-US" altLang="en-US" b="0" dirty="0">
                <a:latin typeface="Lucida Console" panose="020B0609040504020204" pitchFamily="49" charset="0"/>
              </a:rPr>
              <a:t> (i) = ?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143577" y="1337937"/>
            <a:ext cx="38696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b="0" dirty="0">
                <a:solidFill>
                  <a:srgbClr val="C00000"/>
                </a:solidFill>
                <a:latin typeface="+mn-lt"/>
              </a:rPr>
              <a:t>Why store tree in vector?</a:t>
            </a:r>
          </a:p>
        </p:txBody>
      </p:sp>
    </p:spTree>
    <p:extLst>
      <p:ext uri="{BB962C8B-B14F-4D97-AF65-F5344CB8AC3E}">
        <p14:creationId xmlns:p14="http://schemas.microsoft.com/office/powerpoint/2010/main" val="5787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/>
      <p:bldP spid="10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39687"/>
            <a:ext cx="78867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Max and Min Heaps</a:t>
            </a:r>
          </a:p>
        </p:txBody>
      </p:sp>
      <p:graphicFrame>
        <p:nvGraphicFramePr>
          <p:cNvPr id="819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58298"/>
              </p:ext>
            </p:extLst>
          </p:nvPr>
        </p:nvGraphicFramePr>
        <p:xfrm>
          <a:off x="304800" y="1788762"/>
          <a:ext cx="8382000" cy="495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r:id="rId3" imgW="4559808" imgH="3148584" progId="">
                  <p:embed/>
                </p:oleObj>
              </mc:Choice>
              <mc:Fallback>
                <p:oleObj r:id="rId3" imgW="4559808" imgH="314858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88762"/>
                        <a:ext cx="8382000" cy="495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552450" y="957765"/>
            <a:ext cx="56920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0" dirty="0">
                <a:solidFill>
                  <a:srgbClr val="C00000"/>
                </a:solidFill>
                <a:latin typeface="+mn-lt"/>
              </a:rPr>
              <a:t>Max Heap property:</a:t>
            </a:r>
          </a:p>
          <a:p>
            <a:pPr eaLnBrk="1" hangingPunct="1">
              <a:defRPr/>
            </a:pPr>
            <a:r>
              <a:rPr lang="en-US" b="0" dirty="0">
                <a:solidFill>
                  <a:srgbClr val="C00000"/>
                </a:solidFill>
                <a:latin typeface="+mn-lt"/>
                <a:sym typeface="Symbol" panose="05050102010706020507" pitchFamily="18" charset="2"/>
              </a:rPr>
              <a:t>( nodes X) [ </a:t>
            </a:r>
            <a:r>
              <a:rPr lang="en-US" b="0" dirty="0">
                <a:solidFill>
                  <a:srgbClr val="C00000"/>
                </a:solidFill>
                <a:latin typeface="+mn-lt"/>
              </a:rPr>
              <a:t>Value (X) &gt;= Value (Child (X)) ] </a:t>
            </a:r>
          </a:p>
        </p:txBody>
      </p:sp>
    </p:spTree>
    <p:extLst>
      <p:ext uri="{BB962C8B-B14F-4D97-AF65-F5344CB8AC3E}">
        <p14:creationId xmlns:p14="http://schemas.microsoft.com/office/powerpoint/2010/main" val="1399577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42022" y="19567"/>
            <a:ext cx="7886700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priority_queue</a:t>
            </a:r>
            <a:r>
              <a:rPr lang="en-US" dirty="0"/>
              <a:t>::push</a:t>
            </a:r>
          </a:p>
        </p:txBody>
      </p:sp>
      <p:graphicFrame>
        <p:nvGraphicFramePr>
          <p:cNvPr id="9220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942262"/>
              </p:ext>
            </p:extLst>
          </p:nvPr>
        </p:nvGraphicFramePr>
        <p:xfrm>
          <a:off x="0" y="1345130"/>
          <a:ext cx="91440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r:id="rId3" imgW="5446776" imgH="1888236" progId="">
                  <p:embed/>
                </p:oleObj>
              </mc:Choice>
              <mc:Fallback>
                <p:oleObj r:id="rId3" imgW="5446776" imgH="188823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45130"/>
                        <a:ext cx="91440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28650" y="5948413"/>
            <a:ext cx="23619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 err="1">
                <a:latin typeface="+mn-lt"/>
              </a:rPr>
              <a:t>v.push_back</a:t>
            </a:r>
            <a:r>
              <a:rPr lang="en-US" sz="2400" dirty="0">
                <a:latin typeface="+mn-lt"/>
              </a:rPr>
              <a:t> (50);</a:t>
            </a:r>
          </a:p>
        </p:txBody>
      </p:sp>
    </p:spTree>
    <p:extLst>
      <p:ext uri="{BB962C8B-B14F-4D97-AF65-F5344CB8AC3E}">
        <p14:creationId xmlns:p14="http://schemas.microsoft.com/office/powerpoint/2010/main" val="10977275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5020" y="161807"/>
            <a:ext cx="7886700" cy="86610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Upheap</a:t>
            </a:r>
            <a:r>
              <a:rPr lang="en-US" dirty="0"/>
              <a:t> (restore heap property)</a:t>
            </a:r>
          </a:p>
        </p:txBody>
      </p:sp>
      <p:graphicFrame>
        <p:nvGraphicFramePr>
          <p:cNvPr id="102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960292"/>
              </p:ext>
            </p:extLst>
          </p:nvPr>
        </p:nvGraphicFramePr>
        <p:xfrm>
          <a:off x="64293" y="1231232"/>
          <a:ext cx="9015413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r:id="rId3" imgW="5157216" imgH="2130552" progId="">
                  <p:embed/>
                </p:oleObj>
              </mc:Choice>
              <mc:Fallback>
                <p:oleObj r:id="rId3" imgW="5157216" imgH="21305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" y="1231232"/>
                        <a:ext cx="9015413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465020" y="898739"/>
            <a:ext cx="28535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latin typeface="+mn-lt"/>
              </a:rPr>
              <a:t>upHeap</a:t>
            </a:r>
            <a:r>
              <a:rPr lang="en-US" altLang="en-US" sz="2400" dirty="0">
                <a:latin typeface="+mn-lt"/>
              </a:rPr>
              <a:t> (</a:t>
            </a:r>
            <a:r>
              <a:rPr lang="en-US" altLang="en-US" sz="2400" dirty="0" err="1">
                <a:latin typeface="+mn-lt"/>
              </a:rPr>
              <a:t>v.size</a:t>
            </a:r>
            <a:r>
              <a:rPr lang="en-US" altLang="en-US" sz="2400" dirty="0">
                <a:latin typeface="+mn-lt"/>
              </a:rPr>
              <a:t> () – 1);</a:t>
            </a:r>
          </a:p>
        </p:txBody>
      </p:sp>
    </p:spTree>
    <p:extLst>
      <p:ext uri="{BB962C8B-B14F-4D97-AF65-F5344CB8AC3E}">
        <p14:creationId xmlns:p14="http://schemas.microsoft.com/office/powerpoint/2010/main" val="2328963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Push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void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PQ::push (const T&amp; item)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{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   v.push_back (item);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   upHeap (v.size () – 1);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80897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7752"/>
            <a:ext cx="7886700" cy="992033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upHeap</a:t>
            </a:r>
            <a:r>
              <a:rPr lang="en-US" dirty="0"/>
              <a:t> (Helper Method)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17617"/>
            <a:ext cx="7886700" cy="43513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void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PQ::</a:t>
            </a:r>
            <a:r>
              <a:rPr lang="en-US" altLang="en-US" sz="2400" dirty="0" err="1">
                <a:latin typeface="Lucida Console" panose="020B0609040504020204" pitchFamily="49" charset="0"/>
              </a:rPr>
              <a:t>upHeap</a:t>
            </a:r>
            <a:r>
              <a:rPr lang="en-US" altLang="en-US" sz="2400" dirty="0">
                <a:latin typeface="Lucida Console" panose="020B0609040504020204" pitchFamily="49" charset="0"/>
              </a:rPr>
              <a:t> (</a:t>
            </a:r>
            <a:r>
              <a:rPr lang="en-US" altLang="en-US" sz="2400" dirty="0" err="1">
                <a:latin typeface="Lucida Console" panose="020B0609040504020204" pitchFamily="49" charset="0"/>
              </a:rPr>
              <a:t>size_t</a:t>
            </a:r>
            <a:r>
              <a:rPr lang="en-US" altLang="en-US" sz="2400" dirty="0">
                <a:latin typeface="Lucida Console" panose="020B0609040504020204" pitchFamily="49" charset="0"/>
              </a:rPr>
              <a:t> </a:t>
            </a:r>
            <a:r>
              <a:rPr lang="en-US" altLang="en-US" sz="2400" dirty="0" err="1">
                <a:latin typeface="Lucida Console" panose="020B0609040504020204" pitchFamily="49" charset="0"/>
              </a:rPr>
              <a:t>pos</a:t>
            </a:r>
            <a:r>
              <a:rPr lang="en-US" altLang="en-US" sz="2400" dirty="0">
                <a:latin typeface="Lucida Console" panose="020B0609040504020204" pitchFamily="49" charset="0"/>
              </a:rPr>
              <a:t>) {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T item = v[</a:t>
            </a:r>
            <a:r>
              <a:rPr lang="en-US" altLang="en-US" sz="2400" dirty="0" err="1">
                <a:latin typeface="Lucida Console" panose="020B0609040504020204" pitchFamily="49" charset="0"/>
              </a:rPr>
              <a:t>pos</a:t>
            </a:r>
            <a:r>
              <a:rPr lang="en-US" altLang="en-US" sz="2400" dirty="0">
                <a:latin typeface="Lucida Console" panose="020B0609040504020204" pitchFamily="49" charset="0"/>
              </a:rPr>
              <a:t>];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 err="1">
                <a:latin typeface="Lucida Console" panose="020B0609040504020204" pitchFamily="49" charset="0"/>
              </a:rPr>
              <a:t>size_t</a:t>
            </a:r>
            <a:r>
              <a:rPr lang="en-US" altLang="en-US" sz="2400" dirty="0">
                <a:latin typeface="Lucida Console" panose="020B0609040504020204" pitchFamily="49" charset="0"/>
              </a:rPr>
              <a:t> i;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// Move parent down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for (i = </a:t>
            </a:r>
            <a:r>
              <a:rPr lang="en-US" altLang="en-US" sz="2400" dirty="0" err="1">
                <a:latin typeface="Lucida Console" panose="020B0609040504020204" pitchFamily="49" charset="0"/>
              </a:rPr>
              <a:t>pos</a:t>
            </a:r>
            <a:r>
              <a:rPr lang="en-US" altLang="en-US" sz="2400" dirty="0">
                <a:latin typeface="Lucida Console" panose="020B0609040504020204" pitchFamily="49" charset="0"/>
              </a:rPr>
              <a:t>; i != 0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         &amp;&amp; item &gt; v[p (i)]; i = p (i))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  v[i] = v[p (i)]; // swap unnecessary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v[i] = item;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5801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5021" y="267069"/>
            <a:ext cx="7886700" cy="81877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priority_queue</a:t>
            </a:r>
            <a:r>
              <a:rPr lang="en-US" dirty="0"/>
              <a:t>::pop</a:t>
            </a:r>
          </a:p>
        </p:txBody>
      </p:sp>
      <p:graphicFrame>
        <p:nvGraphicFramePr>
          <p:cNvPr id="133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312740"/>
              </p:ext>
            </p:extLst>
          </p:nvPr>
        </p:nvGraphicFramePr>
        <p:xfrm>
          <a:off x="0" y="1312738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r:id="rId3" imgW="5593080" imgH="2020824" progId="">
                  <p:embed/>
                </p:oleObj>
              </mc:Choice>
              <mc:Fallback>
                <p:oleObj r:id="rId3" imgW="5593080" imgH="202082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12738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5581049" y="435891"/>
            <a:ext cx="2597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 err="1">
                <a:latin typeface="+mn-lt"/>
              </a:rPr>
              <a:t>v.front</a:t>
            </a:r>
            <a:r>
              <a:rPr lang="en-US" dirty="0">
                <a:latin typeface="+mn-lt"/>
              </a:rPr>
              <a:t> () = </a:t>
            </a:r>
            <a:r>
              <a:rPr lang="en-US" dirty="0" err="1">
                <a:latin typeface="+mn-lt"/>
              </a:rPr>
              <a:t>v.back</a:t>
            </a:r>
            <a:r>
              <a:rPr lang="en-US" dirty="0">
                <a:latin typeface="+mn-lt"/>
              </a:rPr>
              <a:t> ();</a:t>
            </a:r>
          </a:p>
          <a:p>
            <a:pPr eaLnBrk="1" hangingPunct="1">
              <a:defRPr/>
            </a:pPr>
            <a:r>
              <a:rPr lang="en-US" dirty="0" err="1">
                <a:latin typeface="+mn-lt"/>
              </a:rPr>
              <a:t>v.pop_back</a:t>
            </a:r>
            <a:r>
              <a:rPr lang="en-US" dirty="0">
                <a:latin typeface="+mn-lt"/>
              </a:rPr>
              <a:t> ();</a:t>
            </a:r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6248400" y="4491789"/>
            <a:ext cx="533400" cy="6858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6248400" y="5834797"/>
            <a:ext cx="21336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7A6F0-55DD-A745-BE69-FE3ACC2F9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Trees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9CFD2F4-0C69-DA47-ADF9-A48B3E57393C}"/>
              </a:ext>
            </a:extLst>
          </p:cNvPr>
          <p:cNvSpPr/>
          <p:nvPr/>
        </p:nvSpPr>
        <p:spPr>
          <a:xfrm>
            <a:off x="3981203" y="2243169"/>
            <a:ext cx="728106" cy="72810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V</a:t>
            </a:r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0F52EC70-FF89-8B40-AD4E-B5240B62CBA4}"/>
              </a:ext>
            </a:extLst>
          </p:cNvPr>
          <p:cNvSpPr/>
          <p:nvPr/>
        </p:nvSpPr>
        <p:spPr>
          <a:xfrm>
            <a:off x="2059412" y="3408999"/>
            <a:ext cx="1921791" cy="1656716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&lt;= V</a:t>
            </a: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FDDEE254-5EDC-8E41-AF9A-A8CAB9F57F62}"/>
              </a:ext>
            </a:extLst>
          </p:cNvPr>
          <p:cNvSpPr/>
          <p:nvPr/>
        </p:nvSpPr>
        <p:spPr>
          <a:xfrm>
            <a:off x="4709309" y="3402265"/>
            <a:ext cx="1921791" cy="1656716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&gt; V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5B53EE0-209F-364E-B31B-ED2C580BA504}"/>
              </a:ext>
            </a:extLst>
          </p:cNvPr>
          <p:cNvCxnSpPr>
            <a:stCxn id="4" idx="3"/>
          </p:cNvCxnSpPr>
          <p:nvPr/>
        </p:nvCxnSpPr>
        <p:spPr>
          <a:xfrm flipH="1">
            <a:off x="3001488" y="2864646"/>
            <a:ext cx="1086344" cy="537619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1A691B-80D4-7641-892A-1A8743BCB124}"/>
              </a:ext>
            </a:extLst>
          </p:cNvPr>
          <p:cNvCxnSpPr>
            <a:stCxn id="4" idx="5"/>
          </p:cNvCxnSpPr>
          <p:nvPr/>
        </p:nvCxnSpPr>
        <p:spPr>
          <a:xfrm>
            <a:off x="4602679" y="2864646"/>
            <a:ext cx="1067525" cy="537619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2733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9"/>
            <a:ext cx="7886700" cy="838029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downHeap</a:t>
            </a:r>
            <a:endParaRPr lang="en-US" dirty="0"/>
          </a:p>
        </p:txBody>
      </p:sp>
      <p:graphicFrame>
        <p:nvGraphicFramePr>
          <p:cNvPr id="1434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401740"/>
              </p:ext>
            </p:extLst>
          </p:nvPr>
        </p:nvGraphicFramePr>
        <p:xfrm>
          <a:off x="0" y="1328943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r:id="rId3" imgW="4187952" imgH="1813560" progId="">
                  <p:embed/>
                </p:oleObj>
              </mc:Choice>
              <mc:Fallback>
                <p:oleObj r:id="rId3" imgW="4187952" imgH="18135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28943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0037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Pop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void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PQ::pop ()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	 v[0] = </a:t>
            </a:r>
            <a:r>
              <a:rPr lang="en-US" altLang="en-US" sz="2400" dirty="0" err="1">
                <a:latin typeface="Lucida Console" panose="020B0609040504020204" pitchFamily="49" charset="0"/>
              </a:rPr>
              <a:t>v.back</a:t>
            </a:r>
            <a:r>
              <a:rPr lang="en-US" altLang="en-US" sz="2400" dirty="0">
                <a:latin typeface="Lucida Console" panose="020B0609040504020204" pitchFamily="49" charset="0"/>
              </a:rPr>
              <a:t> ();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 err="1">
                <a:latin typeface="Lucida Console" panose="020B0609040504020204" pitchFamily="49" charset="0"/>
              </a:rPr>
              <a:t>v.pop_back</a:t>
            </a:r>
            <a:r>
              <a:rPr lang="en-US" altLang="en-US" sz="2400" dirty="0">
                <a:latin typeface="Lucida Console" panose="020B0609040504020204" pitchFamily="49" charset="0"/>
              </a:rPr>
              <a:t> ();    </a:t>
            </a:r>
            <a:r>
              <a:rPr lang="en-US" altLang="en-US" sz="2400" dirty="0">
                <a:solidFill>
                  <a:srgbClr val="7030A0"/>
                </a:solidFill>
                <a:latin typeface="Lucida Console" panose="020B0609040504020204" pitchFamily="49" charset="0"/>
              </a:rPr>
              <a:t>// O (1)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// Move </a:t>
            </a:r>
            <a:r>
              <a:rPr lang="en-US" altLang="en-US" sz="2400" dirty="0" err="1">
                <a:latin typeface="Lucida Console" panose="020B0609040504020204" pitchFamily="49" charset="0"/>
              </a:rPr>
              <a:t>elem</a:t>
            </a:r>
            <a:r>
              <a:rPr lang="en-US" altLang="en-US" sz="2400" dirty="0">
                <a:latin typeface="Lucida Console" panose="020B0609040504020204" pitchFamily="49" charset="0"/>
              </a:rPr>
              <a:t> down to proper place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 err="1">
                <a:latin typeface="Lucida Console" panose="020B0609040504020204" pitchFamily="49" charset="0"/>
              </a:rPr>
              <a:t>downHeap</a:t>
            </a:r>
            <a:r>
              <a:rPr lang="en-US" altLang="en-US" sz="2400" dirty="0">
                <a:latin typeface="Lucida Console" panose="020B0609040504020204" pitchFamily="49" charset="0"/>
              </a:rPr>
              <a:t> (0);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319254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37309"/>
            <a:ext cx="7886700" cy="91306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downHeap</a:t>
            </a:r>
            <a:r>
              <a:rPr lang="en-US" dirty="0"/>
              <a:t> (Helper Method)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150374"/>
            <a:ext cx="7886700" cy="43513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void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PQ::</a:t>
            </a:r>
            <a:r>
              <a:rPr lang="en-US" altLang="en-US" sz="2000" dirty="0" err="1">
                <a:latin typeface="Lucida Console" panose="020B0609040504020204" pitchFamily="49" charset="0"/>
              </a:rPr>
              <a:t>downHeap</a:t>
            </a:r>
            <a:r>
              <a:rPr lang="en-US" altLang="en-US" sz="2000" dirty="0">
                <a:latin typeface="Lucida Console" panose="020B0609040504020204" pitchFamily="49" charset="0"/>
              </a:rPr>
              <a:t> (</a:t>
            </a:r>
            <a:r>
              <a:rPr lang="en-US" altLang="en-US" sz="2000" dirty="0" err="1">
                <a:latin typeface="Lucida Console" panose="020B0609040504020204" pitchFamily="49" charset="0"/>
              </a:rPr>
              <a:t>size_t</a:t>
            </a:r>
            <a:r>
              <a:rPr lang="en-US" altLang="en-US" sz="2000" dirty="0">
                <a:latin typeface="Lucida Console" panose="020B0609040504020204" pitchFamily="49" charset="0"/>
              </a:rPr>
              <a:t> </a:t>
            </a:r>
            <a:r>
              <a:rPr lang="en-US" altLang="en-US" sz="2000" dirty="0" err="1">
                <a:latin typeface="Lucida Console" panose="020B0609040504020204" pitchFamily="49" charset="0"/>
              </a:rPr>
              <a:t>pos</a:t>
            </a:r>
            <a:r>
              <a:rPr lang="en-US" altLang="en-US" sz="2000" dirty="0">
                <a:latin typeface="Lucida Console" panose="020B0609040504020204" pitchFamily="49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{ // Move v[</a:t>
            </a:r>
            <a:r>
              <a:rPr lang="en-US" altLang="en-US" sz="2000" dirty="0" err="1">
                <a:latin typeface="Lucida Console" panose="020B0609040504020204" pitchFamily="49" charset="0"/>
              </a:rPr>
              <a:t>pos</a:t>
            </a:r>
            <a:r>
              <a:rPr lang="en-US" altLang="en-US" sz="2000" dirty="0">
                <a:latin typeface="Lucida Console" panose="020B0609040504020204" pitchFamily="49" charset="0"/>
              </a:rPr>
              <a:t>] down, max child up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</a:t>
            </a:r>
            <a:r>
              <a:rPr lang="en-US" altLang="en-US" sz="2000" dirty="0" err="1">
                <a:latin typeface="Lucida Console" panose="020B0609040504020204" pitchFamily="49" charset="0"/>
              </a:rPr>
              <a:t>size_t</a:t>
            </a:r>
            <a:r>
              <a:rPr lang="en-US" altLang="en-US" sz="2000" dirty="0">
                <a:latin typeface="Lucida Console" panose="020B0609040504020204" pitchFamily="49" charset="0"/>
              </a:rPr>
              <a:t> i, mc;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T </a:t>
            </a:r>
            <a:r>
              <a:rPr lang="en-US" altLang="en-US" sz="2000" dirty="0" err="1">
                <a:latin typeface="Lucida Console" panose="020B0609040504020204" pitchFamily="49" charset="0"/>
              </a:rPr>
              <a:t>val</a:t>
            </a:r>
            <a:r>
              <a:rPr lang="en-US" altLang="en-US" sz="2000" dirty="0">
                <a:latin typeface="Lucida Console" panose="020B0609040504020204" pitchFamily="49" charset="0"/>
              </a:rPr>
              <a:t> = v[</a:t>
            </a:r>
            <a:r>
              <a:rPr lang="en-US" altLang="en-US" sz="2000" dirty="0" err="1">
                <a:latin typeface="Lucida Console" panose="020B0609040504020204" pitchFamily="49" charset="0"/>
              </a:rPr>
              <a:t>pos</a:t>
            </a:r>
            <a:r>
              <a:rPr lang="en-US" altLang="en-US" sz="2000" dirty="0">
                <a:latin typeface="Lucida Console" panose="020B0609040504020204" pitchFamily="49" charset="0"/>
              </a:rPr>
              <a:t>];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for (i = </a:t>
            </a:r>
            <a:r>
              <a:rPr lang="en-US" altLang="en-US" sz="2000" dirty="0" err="1">
                <a:latin typeface="Lucida Console" panose="020B0609040504020204" pitchFamily="49" charset="0"/>
              </a:rPr>
              <a:t>pos</a:t>
            </a:r>
            <a:r>
              <a:rPr lang="en-US" altLang="en-US" sz="2000" dirty="0">
                <a:latin typeface="Lucida Console" panose="020B0609040504020204" pitchFamily="49" charset="0"/>
              </a:rPr>
              <a:t>; (mc = </a:t>
            </a:r>
            <a:r>
              <a:rPr lang="en-US" altLang="en-US" sz="2000" dirty="0" err="1">
                <a:latin typeface="Lucida Console" panose="020B0609040504020204" pitchFamily="49" charset="0"/>
              </a:rPr>
              <a:t>lc</a:t>
            </a:r>
            <a:r>
              <a:rPr lang="en-US" altLang="en-US" sz="2000" dirty="0">
                <a:latin typeface="Lucida Console" panose="020B0609040504020204" pitchFamily="49" charset="0"/>
              </a:rPr>
              <a:t> (i)) &lt; </a:t>
            </a:r>
            <a:r>
              <a:rPr lang="en-US" altLang="en-US" sz="2000" dirty="0" err="1">
                <a:latin typeface="Lucida Console" panose="020B0609040504020204" pitchFamily="49" charset="0"/>
              </a:rPr>
              <a:t>v.size</a:t>
            </a:r>
            <a:r>
              <a:rPr lang="en-US" altLang="en-US" sz="2000" dirty="0">
                <a:latin typeface="Lucida Console" panose="020B0609040504020204" pitchFamily="49" charset="0"/>
              </a:rPr>
              <a:t> (); i = mc)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{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   if (mc + 1 &lt; </a:t>
            </a:r>
            <a:r>
              <a:rPr lang="en-US" altLang="en-US" sz="2000" dirty="0" err="1">
                <a:latin typeface="Lucida Console" panose="020B0609040504020204" pitchFamily="49" charset="0"/>
              </a:rPr>
              <a:t>v.size</a:t>
            </a:r>
            <a:r>
              <a:rPr lang="en-US" altLang="en-US" sz="2000" dirty="0">
                <a:latin typeface="Lucida Console" panose="020B0609040504020204" pitchFamily="49" charset="0"/>
              </a:rPr>
              <a:t> () &amp;&amp; v[mc] &lt; v[mc + 1])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     ++mc;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   if (</a:t>
            </a:r>
            <a:r>
              <a:rPr lang="en-US" altLang="en-US" sz="2000" dirty="0" err="1">
                <a:latin typeface="Lucida Console" panose="020B0609040504020204" pitchFamily="49" charset="0"/>
              </a:rPr>
              <a:t>val</a:t>
            </a:r>
            <a:r>
              <a:rPr lang="en-US" altLang="en-US" sz="2000" dirty="0">
                <a:latin typeface="Lucida Console" panose="020B0609040504020204" pitchFamily="49" charset="0"/>
              </a:rPr>
              <a:t> ??)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   // Move child up if necessary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   else 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  // Place </a:t>
            </a:r>
            <a:r>
              <a:rPr lang="en-US" altLang="en-US" sz="2000" dirty="0" err="1">
                <a:latin typeface="Lucida Console" panose="020B0609040504020204" pitchFamily="49" charset="0"/>
              </a:rPr>
              <a:t>val</a:t>
            </a:r>
            <a:r>
              <a:rPr lang="en-US" altLang="en-US" sz="2000" dirty="0">
                <a:latin typeface="Lucida Console" panose="020B0609040504020204" pitchFamily="49" charset="0"/>
              </a:rPr>
              <a:t> in correct spot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dirty="0">
                <a:latin typeface="Lucida Console" panose="020B0609040504020204" pitchFamily="49" charset="0"/>
              </a:rPr>
              <a:t>}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0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421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Heap Sort Overview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546493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Heaps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Wingdings" panose="05000000000000000000" pitchFamily="2" charset="2"/>
              </a:rPr>
              <a:t> O(N*</a:t>
            </a:r>
            <a:r>
              <a:rPr lang="en-US" altLang="en-US" dirty="0" err="1">
                <a:sym typeface="Wingdings" panose="05000000000000000000" pitchFamily="2" charset="2"/>
              </a:rPr>
              <a:t>lg</a:t>
            </a:r>
            <a:r>
              <a:rPr lang="en-US" altLang="en-US" dirty="0">
                <a:sym typeface="Wingdings" panose="05000000000000000000" pitchFamily="2" charset="2"/>
              </a:rPr>
              <a:t> (N)) sort in worst case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Can use heaps to sort in two ways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1) </a:t>
            </a:r>
            <a:r>
              <a:rPr lang="en-US" altLang="en-US" dirty="0" err="1"/>
              <a:t>pqSort</a:t>
            </a:r>
            <a:r>
              <a:rPr lang="en-US" altLang="en-US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Push all elements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Pop and place in vector back to front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Complexity?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2*Sum (i =1:N) [ </a:t>
            </a:r>
            <a:r>
              <a:rPr lang="en-US" altLang="en-US" dirty="0" err="1"/>
              <a:t>lg</a:t>
            </a:r>
            <a:r>
              <a:rPr lang="en-US" altLang="en-US" dirty="0"/>
              <a:t>(i) ]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 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769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Heap Sort Overview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2) True heap sort (better, why?)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Heapify</a:t>
            </a:r>
            <a:r>
              <a:rPr lang="en-US" dirty="0"/>
              <a:t>” vector (O(N))</a:t>
            </a:r>
          </a:p>
          <a:p>
            <a:pPr lvl="2"/>
            <a:r>
              <a:rPr lang="en-US" dirty="0"/>
              <a:t>With STL assistance (</a:t>
            </a:r>
            <a:r>
              <a:rPr lang="en-US" dirty="0" err="1"/>
              <a:t>make_heap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Roll our own “</a:t>
            </a:r>
            <a:r>
              <a:rPr lang="en-US" dirty="0" err="1"/>
              <a:t>buildHeap</a:t>
            </a:r>
            <a:r>
              <a:rPr lang="en-US" dirty="0"/>
              <a:t>”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elemsToPlace</a:t>
            </a:r>
            <a:r>
              <a:rPr lang="en-US" dirty="0"/>
              <a:t> = </a:t>
            </a:r>
            <a:r>
              <a:rPr lang="en-US" dirty="0" err="1"/>
              <a:t>v.size</a:t>
            </a:r>
            <a:r>
              <a:rPr lang="en-US" dirty="0"/>
              <a:t> () - 1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while (</a:t>
            </a:r>
            <a:r>
              <a:rPr lang="en-US" dirty="0" err="1"/>
              <a:t>elemsToPlace</a:t>
            </a:r>
            <a:r>
              <a:rPr lang="en-US" dirty="0"/>
              <a:t> &gt; 0)</a:t>
            </a:r>
          </a:p>
          <a:p>
            <a:pPr lvl="2"/>
            <a:r>
              <a:rPr lang="en-US" dirty="0"/>
              <a:t>Swap front and back of v</a:t>
            </a:r>
          </a:p>
          <a:p>
            <a:pPr lvl="2"/>
            <a:r>
              <a:rPr lang="en-US" dirty="0"/>
              <a:t>--</a:t>
            </a:r>
            <a:r>
              <a:rPr lang="en-US" dirty="0" err="1"/>
              <a:t>elemsToPlace</a:t>
            </a:r>
            <a:endParaRPr lang="en-US" dirty="0"/>
          </a:p>
          <a:p>
            <a:pPr lvl="2"/>
            <a:r>
              <a:rPr lang="en-US" dirty="0"/>
              <a:t>Restore heap property at root</a:t>
            </a:r>
            <a:br>
              <a:rPr lang="en-US" dirty="0"/>
            </a:br>
            <a:r>
              <a:rPr lang="en-US" dirty="0"/>
              <a:t>  (taking into consideration heap is one elem. smaller)</a:t>
            </a:r>
          </a:p>
        </p:txBody>
      </p:sp>
    </p:spTree>
    <p:extLst>
      <p:ext uri="{BB962C8B-B14F-4D97-AF65-F5344CB8AC3E}">
        <p14:creationId xmlns:p14="http://schemas.microsoft.com/office/powerpoint/2010/main" val="37400185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7948" y="318922"/>
            <a:ext cx="7886700" cy="88615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make_heap</a:t>
            </a:r>
            <a:r>
              <a:rPr lang="en-US" dirty="0"/>
              <a:t> (STL)</a:t>
            </a:r>
          </a:p>
        </p:txBody>
      </p:sp>
      <p:graphicFrame>
        <p:nvGraphicFramePr>
          <p:cNvPr id="17412" name="Object 3"/>
          <p:cNvGraphicFramePr>
            <a:graphicFrameLocks noChangeAspect="1"/>
          </p:cNvGraphicFramePr>
          <p:nvPr/>
        </p:nvGraphicFramePr>
        <p:xfrm>
          <a:off x="627948" y="2461661"/>
          <a:ext cx="678180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3" imgW="1527048" imgH="1243584" progId="">
                  <p:embed/>
                </p:oleObj>
              </mc:Choice>
              <mc:Fallback>
                <p:oleObj r:id="rId3" imgW="1527048" imgH="1243584" progId="">
                  <p:embed/>
                  <p:pic>
                    <p:nvPicPr>
                      <p:cNvPr id="174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948" y="2461661"/>
                        <a:ext cx="6781800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62000" y="762000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27948" y="1205077"/>
            <a:ext cx="8382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arr</a:t>
            </a: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[] { 50, 20, 75, 35, 25 };</a:t>
            </a: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// Header &lt;algorithm&gt;</a:t>
            </a:r>
            <a:endParaRPr lang="en-US" alt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make_heap</a:t>
            </a: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(</a:t>
            </a:r>
            <a:r>
              <a:rPr lang="en-US" altLang="en-US" sz="2400" dirty="0" err="1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arr</a:t>
            </a: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arr</a:t>
            </a:r>
            <a:r>
              <a:rPr lang="en-US" altLang="en-US" sz="2400" dirty="0">
                <a:solidFill>
                  <a:srgbClr val="0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 + 5); </a:t>
            </a:r>
          </a:p>
        </p:txBody>
      </p:sp>
    </p:spTree>
    <p:extLst>
      <p:ext uri="{BB962C8B-B14F-4D97-AF65-F5344CB8AC3E}">
        <p14:creationId xmlns:p14="http://schemas.microsoft.com/office/powerpoint/2010/main" val="21108298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buildHeap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Potential algorithms (several don’</a:t>
            </a:r>
            <a:r>
              <a:rPr lang="en-US" altLang="ja-JP" dirty="0"/>
              <a:t>t work!)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Call </a:t>
            </a:r>
            <a:r>
              <a:rPr lang="en-US" altLang="en-US" dirty="0" err="1"/>
              <a:t>downHeap</a:t>
            </a:r>
            <a:r>
              <a:rPr lang="en-US" altLang="en-US" dirty="0"/>
              <a:t> (0) N times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Call </a:t>
            </a:r>
            <a:r>
              <a:rPr lang="en-US" altLang="en-US" dirty="0" err="1"/>
              <a:t>downHeap</a:t>
            </a:r>
            <a:r>
              <a:rPr lang="en-US" altLang="en-US" dirty="0"/>
              <a:t> (i) varying i from 0 to N-1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Call </a:t>
            </a:r>
            <a:r>
              <a:rPr lang="en-US" altLang="en-US" dirty="0" err="1"/>
              <a:t>downHeap</a:t>
            </a:r>
            <a:r>
              <a:rPr lang="en-US" altLang="en-US" dirty="0"/>
              <a:t> (i) varying i from N-1 to 0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Call </a:t>
            </a:r>
            <a:r>
              <a:rPr lang="en-US" altLang="en-US" dirty="0" err="1"/>
              <a:t>upHeap</a:t>
            </a:r>
            <a:r>
              <a:rPr lang="en-US" altLang="en-US" dirty="0"/>
              <a:t> (i) varying i from 0 to N-1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Call </a:t>
            </a:r>
            <a:r>
              <a:rPr lang="en-US" altLang="en-US" dirty="0" err="1"/>
              <a:t>upHeap</a:t>
            </a:r>
            <a:r>
              <a:rPr lang="en-US" altLang="en-US" dirty="0"/>
              <a:t> (i) varying i from N-1 to 0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21111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buildHeap</a:t>
            </a:r>
          </a:p>
        </p:txBody>
      </p:sp>
      <p:graphicFrame>
        <p:nvGraphicFramePr>
          <p:cNvPr id="194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452642"/>
              </p:ext>
            </p:extLst>
          </p:nvPr>
        </p:nvGraphicFramePr>
        <p:xfrm>
          <a:off x="3275832" y="838200"/>
          <a:ext cx="48006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r:id="rId3" imgW="1911096" imgH="1481328" progId="">
                  <p:embed/>
                </p:oleObj>
              </mc:Choice>
              <mc:Fallback>
                <p:oleObj r:id="rId3" imgW="1911096" imgH="1481328" progId="">
                  <p:embed/>
                  <p:pic>
                    <p:nvPicPr>
                      <p:cNvPr id="1946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32" y="838200"/>
                        <a:ext cx="48006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9" name="Object 5"/>
          <p:cNvGraphicFramePr>
            <a:graphicFrameLocks noChangeAspect="1"/>
          </p:cNvGraphicFramePr>
          <p:nvPr/>
        </p:nvGraphicFramePr>
        <p:xfrm>
          <a:off x="2545079" y="3862841"/>
          <a:ext cx="50292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r:id="rId5" imgW="1979676" imgH="1627632" progId="">
                  <p:embed/>
                </p:oleObj>
              </mc:Choice>
              <mc:Fallback>
                <p:oleObj r:id="rId5" imgW="1979676" imgH="1627632" progId="">
                  <p:embed/>
                  <p:pic>
                    <p:nvPicPr>
                      <p:cNvPr id="1034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079" y="3862841"/>
                        <a:ext cx="50292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762000" y="838200"/>
            <a:ext cx="3216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3" name="TextBox 6"/>
          <p:cNvSpPr txBox="1">
            <a:spLocks noChangeArrowheads="1"/>
          </p:cNvSpPr>
          <p:nvPr/>
        </p:nvSpPr>
        <p:spPr bwMode="auto">
          <a:xfrm>
            <a:off x="238225" y="3657600"/>
            <a:ext cx="290425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+mn-lt"/>
              </a:rPr>
              <a:t>Start at last internal node: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+mn-lt"/>
              </a:rPr>
              <a:t>position = 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+mn-lt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+mn-lt"/>
              </a:rPr>
              <a:t>Then do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>
                <a:solidFill>
                  <a:srgbClr val="000000"/>
                </a:solidFill>
                <a:latin typeface="+mn-lt"/>
              </a:rPr>
              <a:t>downHeap</a:t>
            </a:r>
            <a:r>
              <a:rPr lang="en-US" altLang="en-US" sz="2000" dirty="0">
                <a:solidFill>
                  <a:srgbClr val="000000"/>
                </a:solidFill>
                <a:latin typeface="+mn-lt"/>
              </a:rPr>
              <a:t> (position)</a:t>
            </a:r>
          </a:p>
        </p:txBody>
      </p:sp>
    </p:spTree>
    <p:extLst>
      <p:ext uri="{BB962C8B-B14F-4D97-AF65-F5344CB8AC3E}">
        <p14:creationId xmlns:p14="http://schemas.microsoft.com/office/powerpoint/2010/main" val="197419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11125"/>
            <a:ext cx="7886700" cy="8203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buildHeap</a:t>
            </a:r>
            <a:r>
              <a:rPr lang="en-US" dirty="0"/>
              <a:t> Cont’</a:t>
            </a:r>
            <a:r>
              <a:rPr lang="en-US" altLang="ja-JP" dirty="0"/>
              <a:t>d</a:t>
            </a:r>
            <a:endParaRPr lang="en-US" dirty="0"/>
          </a:p>
        </p:txBody>
      </p:sp>
      <p:graphicFrame>
        <p:nvGraphicFramePr>
          <p:cNvPr id="20484" name="Object 28"/>
          <p:cNvGraphicFramePr>
            <a:graphicFrameLocks noChangeAspect="1"/>
          </p:cNvGraphicFramePr>
          <p:nvPr/>
        </p:nvGraphicFramePr>
        <p:xfrm>
          <a:off x="0" y="1185512"/>
          <a:ext cx="44958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r:id="rId3" imgW="2039112" imgH="1682496" progId="">
                  <p:embed/>
                </p:oleObj>
              </mc:Choice>
              <mc:Fallback>
                <p:oleObj r:id="rId3" imgW="2039112" imgH="1682496" progId="">
                  <p:embed/>
                  <p:pic>
                    <p:nvPicPr>
                      <p:cNvPr id="2048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85512"/>
                        <a:ext cx="449580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78" name="Object 30"/>
          <p:cNvGraphicFramePr>
            <a:graphicFrameLocks noChangeAspect="1"/>
          </p:cNvGraphicFramePr>
          <p:nvPr/>
        </p:nvGraphicFramePr>
        <p:xfrm>
          <a:off x="4495800" y="1185512"/>
          <a:ext cx="4648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r:id="rId5" imgW="2112264" imgH="1691640" progId="">
                  <p:embed/>
                </p:oleObj>
              </mc:Choice>
              <mc:Fallback>
                <p:oleObj r:id="rId5" imgW="2112264" imgH="1691640" progId="">
                  <p:embed/>
                  <p:pic>
                    <p:nvPicPr>
                      <p:cNvPr id="10447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185512"/>
                        <a:ext cx="4648200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80" name="Object 32"/>
          <p:cNvGraphicFramePr>
            <a:graphicFrameLocks noChangeAspect="1"/>
          </p:cNvGraphicFramePr>
          <p:nvPr/>
        </p:nvGraphicFramePr>
        <p:xfrm>
          <a:off x="0" y="4004912"/>
          <a:ext cx="44196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r:id="rId7" imgW="2522220" imgH="1691640" progId="">
                  <p:embed/>
                </p:oleObj>
              </mc:Choice>
              <mc:Fallback>
                <p:oleObj r:id="rId7" imgW="2522220" imgH="1691640" progId="">
                  <p:embed/>
                  <p:pic>
                    <p:nvPicPr>
                      <p:cNvPr id="10448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04912"/>
                        <a:ext cx="44196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82" name="Object 34"/>
          <p:cNvGraphicFramePr>
            <a:graphicFrameLocks noChangeAspect="1"/>
          </p:cNvGraphicFramePr>
          <p:nvPr/>
        </p:nvGraphicFramePr>
        <p:xfrm>
          <a:off x="4419600" y="3928712"/>
          <a:ext cx="4724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r:id="rId9" imgW="2322576" imgH="1691640" progId="">
                  <p:embed/>
                </p:oleObj>
              </mc:Choice>
              <mc:Fallback>
                <p:oleObj r:id="rId9" imgW="2322576" imgH="1691640" progId="">
                  <p:embed/>
                  <p:pic>
                    <p:nvPicPr>
                      <p:cNvPr id="10448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928712"/>
                        <a:ext cx="47244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187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Heap </a:t>
            </a:r>
            <a:r>
              <a:rPr lang="en-US" dirty="0">
                <a:sym typeface="Symbol" panose="05050102010706020507" pitchFamily="18" charset="2"/>
              </a:rPr>
              <a:t></a:t>
            </a:r>
            <a:r>
              <a:rPr lang="en-US" dirty="0"/>
              <a:t> Sorted Vector</a:t>
            </a:r>
          </a:p>
        </p:txBody>
      </p:sp>
      <p:sp>
        <p:nvSpPr>
          <p:cNvPr id="2150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Now convert heap to sorted vector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Swap front and back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Decrease size of heap by 1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 err="1"/>
              <a:t>downheap</a:t>
            </a:r>
            <a:r>
              <a:rPr lang="en-US" altLang="en-US" dirty="0"/>
              <a:t> (0)</a:t>
            </a:r>
          </a:p>
        </p:txBody>
      </p:sp>
    </p:spTree>
    <p:extLst>
      <p:ext uri="{BB962C8B-B14F-4D97-AF65-F5344CB8AC3E}">
        <p14:creationId xmlns:p14="http://schemas.microsoft.com/office/powerpoint/2010/main" val="369335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7A6F0-55DD-A745-BE69-FE3ACC2F9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Heaps (Max Heap)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9CFD2F4-0C69-DA47-ADF9-A48B3E57393C}"/>
              </a:ext>
            </a:extLst>
          </p:cNvPr>
          <p:cNvSpPr/>
          <p:nvPr/>
        </p:nvSpPr>
        <p:spPr>
          <a:xfrm>
            <a:off x="3981203" y="2243169"/>
            <a:ext cx="728106" cy="72810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V</a:t>
            </a:r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0F52EC70-FF89-8B40-AD4E-B5240B62CBA4}"/>
              </a:ext>
            </a:extLst>
          </p:cNvPr>
          <p:cNvSpPr/>
          <p:nvPr/>
        </p:nvSpPr>
        <p:spPr>
          <a:xfrm>
            <a:off x="2059412" y="3408999"/>
            <a:ext cx="1921791" cy="1656716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&lt;= V</a:t>
            </a: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FDDEE254-5EDC-8E41-AF9A-A8CAB9F57F62}"/>
              </a:ext>
            </a:extLst>
          </p:cNvPr>
          <p:cNvSpPr/>
          <p:nvPr/>
        </p:nvSpPr>
        <p:spPr>
          <a:xfrm>
            <a:off x="4709309" y="3402265"/>
            <a:ext cx="1921791" cy="1656716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&lt;= V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5B53EE0-209F-364E-B31B-ED2C580BA504}"/>
              </a:ext>
            </a:extLst>
          </p:cNvPr>
          <p:cNvCxnSpPr>
            <a:stCxn id="4" idx="3"/>
          </p:cNvCxnSpPr>
          <p:nvPr/>
        </p:nvCxnSpPr>
        <p:spPr>
          <a:xfrm flipH="1">
            <a:off x="3001488" y="2864646"/>
            <a:ext cx="1086344" cy="537619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1A691B-80D4-7641-892A-1A8743BCB124}"/>
              </a:ext>
            </a:extLst>
          </p:cNvPr>
          <p:cNvCxnSpPr>
            <a:stCxn id="4" idx="5"/>
          </p:cNvCxnSpPr>
          <p:nvPr/>
        </p:nvCxnSpPr>
        <p:spPr>
          <a:xfrm>
            <a:off x="4602679" y="2864646"/>
            <a:ext cx="1067525" cy="537619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3406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0075" y="604837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760060" y="3124200"/>
            <a:ext cx="3886200" cy="3352800"/>
          </a:xfrm>
          <a:noFill/>
        </p:spPr>
        <p:txBody>
          <a:bodyPr/>
          <a:lstStyle/>
          <a:p>
            <a:pPr>
              <a:buSzPct val="120000"/>
            </a:pPr>
            <a:r>
              <a:rPr lang="en-US" altLang="en-US" sz="2200" dirty="0"/>
              <a:t>Heap is in a[0..7] and the sorted region is empty</a:t>
            </a:r>
          </a:p>
          <a:p>
            <a:pPr>
              <a:buSzPct val="120000"/>
            </a:pPr>
            <a:endParaRPr lang="en-US" altLang="en-US" sz="2200" dirty="0"/>
          </a:p>
          <a:p>
            <a:pPr>
              <a:buSzPct val="120000"/>
            </a:pPr>
            <a:r>
              <a:rPr lang="en-US" altLang="en-US" sz="2200" dirty="0"/>
              <a:t>Swap front and back</a:t>
            </a:r>
            <a:endParaRPr lang="en-US" altLang="en-US" dirty="0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533400" y="2971800"/>
            <a:ext cx="3924300" cy="3200400"/>
            <a:chOff x="336" y="1392"/>
            <a:chExt cx="2472" cy="2016"/>
          </a:xfrm>
        </p:grpSpPr>
        <p:grpSp>
          <p:nvGrpSpPr>
            <p:cNvPr id="22568" name="Group 5"/>
            <p:cNvGrpSpPr>
              <a:grpSpLocks/>
            </p:cNvGrpSpPr>
            <p:nvPr/>
          </p:nvGrpSpPr>
          <p:grpSpPr bwMode="auto">
            <a:xfrm>
              <a:off x="504" y="2544"/>
              <a:ext cx="288" cy="288"/>
              <a:chOff x="2642" y="2688"/>
              <a:chExt cx="288" cy="288"/>
            </a:xfrm>
          </p:grpSpPr>
          <p:sp>
            <p:nvSpPr>
              <p:cNvPr id="22597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8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22569" name="Group 8"/>
            <p:cNvGrpSpPr>
              <a:grpSpLocks/>
            </p:cNvGrpSpPr>
            <p:nvPr/>
          </p:nvGrpSpPr>
          <p:grpSpPr bwMode="auto">
            <a:xfrm>
              <a:off x="1176" y="2544"/>
              <a:ext cx="288" cy="288"/>
              <a:chOff x="2642" y="2688"/>
              <a:chExt cx="288" cy="288"/>
            </a:xfrm>
          </p:grpSpPr>
          <p:sp>
            <p:nvSpPr>
              <p:cNvPr id="22595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6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2570" name="Group 11"/>
            <p:cNvGrpSpPr>
              <a:grpSpLocks/>
            </p:cNvGrpSpPr>
            <p:nvPr/>
          </p:nvGrpSpPr>
          <p:grpSpPr bwMode="auto">
            <a:xfrm>
              <a:off x="1848" y="2544"/>
              <a:ext cx="288" cy="288"/>
              <a:chOff x="2642" y="2688"/>
              <a:chExt cx="288" cy="288"/>
            </a:xfrm>
          </p:grpSpPr>
          <p:sp>
            <p:nvSpPr>
              <p:cNvPr id="22593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4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2571" name="Group 14"/>
            <p:cNvGrpSpPr>
              <a:grpSpLocks/>
            </p:cNvGrpSpPr>
            <p:nvPr/>
          </p:nvGrpSpPr>
          <p:grpSpPr bwMode="auto">
            <a:xfrm>
              <a:off x="2520" y="2544"/>
              <a:ext cx="288" cy="288"/>
              <a:chOff x="2642" y="2688"/>
              <a:chExt cx="288" cy="288"/>
            </a:xfrm>
          </p:grpSpPr>
          <p:sp>
            <p:nvSpPr>
              <p:cNvPr id="22591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2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2572" name="Group 17"/>
            <p:cNvGrpSpPr>
              <a:grpSpLocks/>
            </p:cNvGrpSpPr>
            <p:nvPr/>
          </p:nvGrpSpPr>
          <p:grpSpPr bwMode="auto">
            <a:xfrm>
              <a:off x="336" y="3120"/>
              <a:ext cx="288" cy="288"/>
              <a:chOff x="2642" y="2688"/>
              <a:chExt cx="288" cy="288"/>
            </a:xfrm>
          </p:grpSpPr>
          <p:sp>
            <p:nvSpPr>
              <p:cNvPr id="22589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90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2573" name="Group 20"/>
            <p:cNvGrpSpPr>
              <a:grpSpLocks/>
            </p:cNvGrpSpPr>
            <p:nvPr/>
          </p:nvGrpSpPr>
          <p:grpSpPr bwMode="auto">
            <a:xfrm>
              <a:off x="840" y="1968"/>
              <a:ext cx="288" cy="288"/>
              <a:chOff x="2642" y="2688"/>
              <a:chExt cx="288" cy="288"/>
            </a:xfrm>
          </p:grpSpPr>
          <p:sp>
            <p:nvSpPr>
              <p:cNvPr id="22587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8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9</a:t>
                </a:r>
              </a:p>
            </p:txBody>
          </p:sp>
        </p:grpSp>
        <p:grpSp>
          <p:nvGrpSpPr>
            <p:cNvPr id="22574" name="Group 23"/>
            <p:cNvGrpSpPr>
              <a:grpSpLocks/>
            </p:cNvGrpSpPr>
            <p:nvPr/>
          </p:nvGrpSpPr>
          <p:grpSpPr bwMode="auto">
            <a:xfrm>
              <a:off x="2184" y="1968"/>
              <a:ext cx="288" cy="288"/>
              <a:chOff x="2642" y="2688"/>
              <a:chExt cx="288" cy="288"/>
            </a:xfrm>
          </p:grpSpPr>
          <p:sp>
            <p:nvSpPr>
              <p:cNvPr id="22585" name="Oval 24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6" name="Text Box 25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2575" name="Group 26"/>
            <p:cNvGrpSpPr>
              <a:grpSpLocks/>
            </p:cNvGrpSpPr>
            <p:nvPr/>
          </p:nvGrpSpPr>
          <p:grpSpPr bwMode="auto">
            <a:xfrm>
              <a:off x="1510" y="1392"/>
              <a:ext cx="292" cy="288"/>
              <a:chOff x="2640" y="2688"/>
              <a:chExt cx="292" cy="288"/>
            </a:xfrm>
          </p:grpSpPr>
          <p:sp>
            <p:nvSpPr>
              <p:cNvPr id="22583" name="Oval 27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584" name="Text Box 28"/>
              <p:cNvSpPr txBox="1">
                <a:spLocks noChangeArrowheads="1"/>
              </p:cNvSpPr>
              <p:nvPr/>
            </p:nvSpPr>
            <p:spPr bwMode="auto">
              <a:xfrm>
                <a:off x="2640" y="2688"/>
                <a:ext cx="29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10</a:t>
                </a:r>
              </a:p>
            </p:txBody>
          </p:sp>
        </p:grpSp>
        <p:sp>
          <p:nvSpPr>
            <p:cNvPr id="22576" name="Line 29"/>
            <p:cNvSpPr>
              <a:spLocks noChangeShapeType="1"/>
            </p:cNvSpPr>
            <p:nvPr/>
          </p:nvSpPr>
          <p:spPr bwMode="auto">
            <a:xfrm flipH="1">
              <a:off x="478" y="2832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7" name="Line 30"/>
            <p:cNvSpPr>
              <a:spLocks noChangeShapeType="1"/>
            </p:cNvSpPr>
            <p:nvPr/>
          </p:nvSpPr>
          <p:spPr bwMode="auto">
            <a:xfrm flipH="1">
              <a:off x="670" y="225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8" name="Line 31"/>
            <p:cNvSpPr>
              <a:spLocks noChangeShapeType="1"/>
            </p:cNvSpPr>
            <p:nvPr/>
          </p:nvSpPr>
          <p:spPr bwMode="auto">
            <a:xfrm>
              <a:off x="1054" y="225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9" name="Line 32"/>
            <p:cNvSpPr>
              <a:spLocks noChangeShapeType="1"/>
            </p:cNvSpPr>
            <p:nvPr/>
          </p:nvSpPr>
          <p:spPr bwMode="auto">
            <a:xfrm flipH="1">
              <a:off x="2014" y="225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0" name="Line 33"/>
            <p:cNvSpPr>
              <a:spLocks noChangeShapeType="1"/>
            </p:cNvSpPr>
            <p:nvPr/>
          </p:nvSpPr>
          <p:spPr bwMode="auto">
            <a:xfrm>
              <a:off x="2398" y="225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1" name="Line 34"/>
            <p:cNvSpPr>
              <a:spLocks noChangeShapeType="1"/>
            </p:cNvSpPr>
            <p:nvPr/>
          </p:nvSpPr>
          <p:spPr bwMode="auto">
            <a:xfrm flipH="1">
              <a:off x="1102" y="168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2" name="Line 35"/>
            <p:cNvSpPr>
              <a:spLocks noChangeShapeType="1"/>
            </p:cNvSpPr>
            <p:nvPr/>
          </p:nvSpPr>
          <p:spPr bwMode="auto">
            <a:xfrm>
              <a:off x="1726" y="168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3" name="Group 71"/>
          <p:cNvGrpSpPr>
            <a:grpSpLocks/>
          </p:cNvGrpSpPr>
          <p:nvPr/>
        </p:nvGrpSpPr>
        <p:grpSpPr bwMode="auto">
          <a:xfrm>
            <a:off x="600075" y="1317624"/>
            <a:ext cx="5486400" cy="1417638"/>
            <a:chOff x="960" y="768"/>
            <a:chExt cx="3456" cy="893"/>
          </a:xfrm>
        </p:grpSpPr>
        <p:grpSp>
          <p:nvGrpSpPr>
            <p:cNvPr id="22534" name="Group 65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2540" name="Group 63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2542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2543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254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2545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2546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  <p:sp>
              <p:nvSpPr>
                <p:cNvPr id="2254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392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grpSp>
              <p:nvGrpSpPr>
                <p:cNvPr id="22548" name="Group 49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2560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1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67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2549" name="Group 62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2552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3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4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5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6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7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8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2559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255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12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255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</p:grpSp>
          <p:sp>
            <p:nvSpPr>
              <p:cNvPr id="22541" name="Text Box 64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2535" name="Text Box 66"/>
            <p:cNvSpPr txBox="1">
              <a:spLocks noChangeArrowheads="1"/>
            </p:cNvSpPr>
            <p:nvPr/>
          </p:nvSpPr>
          <p:spPr bwMode="auto">
            <a:xfrm>
              <a:off x="2640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22536" name="Line 67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Line 68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Line 69"/>
            <p:cNvSpPr>
              <a:spLocks noChangeShapeType="1"/>
            </p:cNvSpPr>
            <p:nvPr/>
          </p:nvSpPr>
          <p:spPr bwMode="auto">
            <a:xfrm>
              <a:off x="1344" y="1536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Line 70"/>
            <p:cNvSpPr>
              <a:spLocks noChangeShapeType="1"/>
            </p:cNvSpPr>
            <p:nvPr/>
          </p:nvSpPr>
          <p:spPr bwMode="auto">
            <a:xfrm>
              <a:off x="3120" y="1536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552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714741" y="3499336"/>
            <a:ext cx="3886200" cy="1629076"/>
          </a:xfrm>
          <a:noFill/>
        </p:spPr>
        <p:txBody>
          <a:bodyPr/>
          <a:lstStyle/>
          <a:p>
            <a:pPr>
              <a:buSzPct val="120000"/>
            </a:pPr>
            <a:r>
              <a:rPr lang="en-US" altLang="en-US" sz="2200" dirty="0"/>
              <a:t>a[0..6] now represents a </a:t>
            </a:r>
            <a:r>
              <a:rPr lang="en-US" altLang="en-US" sz="2200" dirty="0" err="1"/>
              <a:t>semiheap</a:t>
            </a:r>
            <a:endParaRPr lang="en-US" altLang="en-US" sz="2200" dirty="0"/>
          </a:p>
          <a:p>
            <a:pPr>
              <a:buSzPct val="120000"/>
            </a:pPr>
            <a:endParaRPr lang="en-US" altLang="en-US" sz="2200" dirty="0"/>
          </a:p>
          <a:p>
            <a:pPr>
              <a:buSzPct val="120000"/>
            </a:pPr>
            <a:r>
              <a:rPr lang="en-US" altLang="en-US" sz="2200" dirty="0"/>
              <a:t>a[7] is the sorted region</a:t>
            </a:r>
          </a:p>
          <a:p>
            <a:pPr>
              <a:buSzPct val="120000"/>
            </a:pPr>
            <a:endParaRPr lang="en-US" altLang="en-US" sz="2200" dirty="0"/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863466" y="3856674"/>
            <a:ext cx="3657600" cy="2286000"/>
            <a:chOff x="504" y="1872"/>
            <a:chExt cx="2304" cy="1440"/>
          </a:xfrm>
        </p:grpSpPr>
        <p:grpSp>
          <p:nvGrpSpPr>
            <p:cNvPr id="23598" name="Group 5"/>
            <p:cNvGrpSpPr>
              <a:grpSpLocks/>
            </p:cNvGrpSpPr>
            <p:nvPr/>
          </p:nvGrpSpPr>
          <p:grpSpPr bwMode="auto">
            <a:xfrm>
              <a:off x="504" y="3024"/>
              <a:ext cx="288" cy="288"/>
              <a:chOff x="2642" y="2688"/>
              <a:chExt cx="288" cy="288"/>
            </a:xfrm>
          </p:grpSpPr>
          <p:sp>
            <p:nvSpPr>
              <p:cNvPr id="23623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24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23599" name="Group 8"/>
            <p:cNvGrpSpPr>
              <a:grpSpLocks/>
            </p:cNvGrpSpPr>
            <p:nvPr/>
          </p:nvGrpSpPr>
          <p:grpSpPr bwMode="auto">
            <a:xfrm>
              <a:off x="1176" y="3024"/>
              <a:ext cx="288" cy="288"/>
              <a:chOff x="2642" y="2688"/>
              <a:chExt cx="288" cy="288"/>
            </a:xfrm>
          </p:grpSpPr>
          <p:sp>
            <p:nvSpPr>
              <p:cNvPr id="23621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22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3600" name="Group 11"/>
            <p:cNvGrpSpPr>
              <a:grpSpLocks/>
            </p:cNvGrpSpPr>
            <p:nvPr/>
          </p:nvGrpSpPr>
          <p:grpSpPr bwMode="auto">
            <a:xfrm>
              <a:off x="1848" y="3024"/>
              <a:ext cx="288" cy="288"/>
              <a:chOff x="2642" y="2688"/>
              <a:chExt cx="288" cy="288"/>
            </a:xfrm>
          </p:grpSpPr>
          <p:sp>
            <p:nvSpPr>
              <p:cNvPr id="23619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20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3601" name="Group 14"/>
            <p:cNvGrpSpPr>
              <a:grpSpLocks/>
            </p:cNvGrpSpPr>
            <p:nvPr/>
          </p:nvGrpSpPr>
          <p:grpSpPr bwMode="auto">
            <a:xfrm>
              <a:off x="2520" y="3024"/>
              <a:ext cx="288" cy="288"/>
              <a:chOff x="2642" y="2688"/>
              <a:chExt cx="288" cy="288"/>
            </a:xfrm>
          </p:grpSpPr>
          <p:sp>
            <p:nvSpPr>
              <p:cNvPr id="23617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18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3602" name="Group 17"/>
            <p:cNvGrpSpPr>
              <a:grpSpLocks/>
            </p:cNvGrpSpPr>
            <p:nvPr/>
          </p:nvGrpSpPr>
          <p:grpSpPr bwMode="auto">
            <a:xfrm>
              <a:off x="840" y="2448"/>
              <a:ext cx="288" cy="288"/>
              <a:chOff x="2642" y="2688"/>
              <a:chExt cx="288" cy="288"/>
            </a:xfrm>
          </p:grpSpPr>
          <p:sp>
            <p:nvSpPr>
              <p:cNvPr id="23615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16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9</a:t>
                </a:r>
              </a:p>
            </p:txBody>
          </p:sp>
        </p:grpSp>
        <p:grpSp>
          <p:nvGrpSpPr>
            <p:cNvPr id="23603" name="Group 20"/>
            <p:cNvGrpSpPr>
              <a:grpSpLocks/>
            </p:cNvGrpSpPr>
            <p:nvPr/>
          </p:nvGrpSpPr>
          <p:grpSpPr bwMode="auto">
            <a:xfrm>
              <a:off x="2184" y="2448"/>
              <a:ext cx="288" cy="288"/>
              <a:chOff x="2642" y="2688"/>
              <a:chExt cx="288" cy="288"/>
            </a:xfrm>
          </p:grpSpPr>
          <p:sp>
            <p:nvSpPr>
              <p:cNvPr id="23613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14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3604" name="Group 23"/>
            <p:cNvGrpSpPr>
              <a:grpSpLocks/>
            </p:cNvGrpSpPr>
            <p:nvPr/>
          </p:nvGrpSpPr>
          <p:grpSpPr bwMode="auto">
            <a:xfrm>
              <a:off x="1512" y="1872"/>
              <a:ext cx="288" cy="288"/>
              <a:chOff x="2642" y="2688"/>
              <a:chExt cx="288" cy="288"/>
            </a:xfrm>
          </p:grpSpPr>
          <p:sp>
            <p:nvSpPr>
              <p:cNvPr id="23611" name="Oval 24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612" name="Text Box 25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23605" name="Line 26"/>
            <p:cNvSpPr>
              <a:spLocks noChangeShapeType="1"/>
            </p:cNvSpPr>
            <p:nvPr/>
          </p:nvSpPr>
          <p:spPr bwMode="auto">
            <a:xfrm flipH="1">
              <a:off x="670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6" name="Line 27"/>
            <p:cNvSpPr>
              <a:spLocks noChangeShapeType="1"/>
            </p:cNvSpPr>
            <p:nvPr/>
          </p:nvSpPr>
          <p:spPr bwMode="auto">
            <a:xfrm>
              <a:off x="105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7" name="Line 28"/>
            <p:cNvSpPr>
              <a:spLocks noChangeShapeType="1"/>
            </p:cNvSpPr>
            <p:nvPr/>
          </p:nvSpPr>
          <p:spPr bwMode="auto">
            <a:xfrm flipH="1">
              <a:off x="201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8" name="Line 29"/>
            <p:cNvSpPr>
              <a:spLocks noChangeShapeType="1"/>
            </p:cNvSpPr>
            <p:nvPr/>
          </p:nvSpPr>
          <p:spPr bwMode="auto">
            <a:xfrm>
              <a:off x="2398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9" name="Line 30"/>
            <p:cNvSpPr>
              <a:spLocks noChangeShapeType="1"/>
            </p:cNvSpPr>
            <p:nvPr/>
          </p:nvSpPr>
          <p:spPr bwMode="auto">
            <a:xfrm flipH="1">
              <a:off x="1102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0" name="Line 31"/>
            <p:cNvSpPr>
              <a:spLocks noChangeShapeType="1"/>
            </p:cNvSpPr>
            <p:nvPr/>
          </p:nvSpPr>
          <p:spPr bwMode="auto">
            <a:xfrm>
              <a:off x="1726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7" name="Group 73"/>
          <p:cNvGrpSpPr>
            <a:grpSpLocks/>
          </p:cNvGrpSpPr>
          <p:nvPr/>
        </p:nvGrpSpPr>
        <p:grpSpPr bwMode="auto">
          <a:xfrm>
            <a:off x="533400" y="1401763"/>
            <a:ext cx="5867400" cy="1417638"/>
            <a:chOff x="960" y="768"/>
            <a:chExt cx="3696" cy="893"/>
          </a:xfrm>
        </p:grpSpPr>
        <p:grpSp>
          <p:nvGrpSpPr>
            <p:cNvPr id="23563" name="Group 3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3570" name="Group 3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3572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357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3574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3575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3576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  <p:sp>
              <p:nvSpPr>
                <p:cNvPr id="23577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grpSp>
              <p:nvGrpSpPr>
                <p:cNvPr id="23578" name="Group 4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3590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1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2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3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4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5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6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97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3579" name="Group 5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3582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3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4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5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6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7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8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589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358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3581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</p:grpSp>
          <p:sp>
            <p:nvSpPr>
              <p:cNvPr id="23571" name="Text Box 6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3564" name="Text Box 62"/>
            <p:cNvSpPr txBox="1">
              <a:spLocks noChangeArrowheads="1"/>
            </p:cNvSpPr>
            <p:nvPr/>
          </p:nvSpPr>
          <p:spPr bwMode="auto">
            <a:xfrm>
              <a:off x="2287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23565" name="Line 63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6" name="Line 64"/>
            <p:cNvSpPr>
              <a:spLocks noChangeShapeType="1"/>
            </p:cNvSpPr>
            <p:nvPr/>
          </p:nvSpPr>
          <p:spPr bwMode="auto">
            <a:xfrm>
              <a:off x="4032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65"/>
            <p:cNvSpPr>
              <a:spLocks noChangeShapeType="1"/>
            </p:cNvSpPr>
            <p:nvPr/>
          </p:nvSpPr>
          <p:spPr bwMode="auto">
            <a:xfrm>
              <a:off x="1344" y="153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Line 66"/>
            <p:cNvSpPr>
              <a:spLocks noChangeShapeType="1"/>
            </p:cNvSpPr>
            <p:nvPr/>
          </p:nvSpPr>
          <p:spPr bwMode="auto">
            <a:xfrm>
              <a:off x="3120" y="153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Text Box 67"/>
            <p:cNvSpPr txBox="1">
              <a:spLocks noChangeArrowheads="1"/>
            </p:cNvSpPr>
            <p:nvPr/>
          </p:nvSpPr>
          <p:spPr bwMode="auto">
            <a:xfrm>
              <a:off x="408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</p:grpSp>
      <p:grpSp>
        <p:nvGrpSpPr>
          <p:cNvPr id="23558" name="Group 72"/>
          <p:cNvGrpSpPr>
            <a:grpSpLocks/>
          </p:cNvGrpSpPr>
          <p:nvPr/>
        </p:nvGrpSpPr>
        <p:grpSpPr bwMode="auto">
          <a:xfrm>
            <a:off x="558666" y="3245487"/>
            <a:ext cx="1828800" cy="763587"/>
            <a:chOff x="336" y="1439"/>
            <a:chExt cx="1152" cy="481"/>
          </a:xfrm>
        </p:grpSpPr>
        <p:sp>
          <p:nvSpPr>
            <p:cNvPr id="23559" name="Text Box 68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3560" name="Group 69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23561" name="Line 70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" name="Line 71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92909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4579" name="Group 4"/>
          <p:cNvGrpSpPr>
            <a:grpSpLocks/>
          </p:cNvGrpSpPr>
          <p:nvPr/>
        </p:nvGrpSpPr>
        <p:grpSpPr bwMode="auto">
          <a:xfrm>
            <a:off x="838200" y="3882189"/>
            <a:ext cx="3657600" cy="2286000"/>
            <a:chOff x="504" y="1872"/>
            <a:chExt cx="2304" cy="1440"/>
          </a:xfrm>
        </p:grpSpPr>
        <p:grpSp>
          <p:nvGrpSpPr>
            <p:cNvPr id="24620" name="Group 5"/>
            <p:cNvGrpSpPr>
              <a:grpSpLocks/>
            </p:cNvGrpSpPr>
            <p:nvPr/>
          </p:nvGrpSpPr>
          <p:grpSpPr bwMode="auto">
            <a:xfrm>
              <a:off x="504" y="3024"/>
              <a:ext cx="288" cy="288"/>
              <a:chOff x="2642" y="2688"/>
              <a:chExt cx="288" cy="288"/>
            </a:xfrm>
          </p:grpSpPr>
          <p:sp>
            <p:nvSpPr>
              <p:cNvPr id="24645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46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24621" name="Group 8"/>
            <p:cNvGrpSpPr>
              <a:grpSpLocks/>
            </p:cNvGrpSpPr>
            <p:nvPr/>
          </p:nvGrpSpPr>
          <p:grpSpPr bwMode="auto">
            <a:xfrm>
              <a:off x="1176" y="3024"/>
              <a:ext cx="288" cy="288"/>
              <a:chOff x="2642" y="2688"/>
              <a:chExt cx="288" cy="288"/>
            </a:xfrm>
          </p:grpSpPr>
          <p:sp>
            <p:nvSpPr>
              <p:cNvPr id="24643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44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4622" name="Group 11"/>
            <p:cNvGrpSpPr>
              <a:grpSpLocks/>
            </p:cNvGrpSpPr>
            <p:nvPr/>
          </p:nvGrpSpPr>
          <p:grpSpPr bwMode="auto">
            <a:xfrm>
              <a:off x="1848" y="3024"/>
              <a:ext cx="288" cy="288"/>
              <a:chOff x="2642" y="2688"/>
              <a:chExt cx="288" cy="288"/>
            </a:xfrm>
          </p:grpSpPr>
          <p:sp>
            <p:nvSpPr>
              <p:cNvPr id="24641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42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4623" name="Group 14"/>
            <p:cNvGrpSpPr>
              <a:grpSpLocks/>
            </p:cNvGrpSpPr>
            <p:nvPr/>
          </p:nvGrpSpPr>
          <p:grpSpPr bwMode="auto">
            <a:xfrm>
              <a:off x="2520" y="3024"/>
              <a:ext cx="288" cy="288"/>
              <a:chOff x="2642" y="2688"/>
              <a:chExt cx="288" cy="288"/>
            </a:xfrm>
          </p:grpSpPr>
          <p:sp>
            <p:nvSpPr>
              <p:cNvPr id="24639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40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4624" name="Group 17"/>
            <p:cNvGrpSpPr>
              <a:grpSpLocks/>
            </p:cNvGrpSpPr>
            <p:nvPr/>
          </p:nvGrpSpPr>
          <p:grpSpPr bwMode="auto">
            <a:xfrm>
              <a:off x="840" y="2448"/>
              <a:ext cx="288" cy="288"/>
              <a:chOff x="2642" y="2688"/>
              <a:chExt cx="288" cy="288"/>
            </a:xfrm>
          </p:grpSpPr>
          <p:sp>
            <p:nvSpPr>
              <p:cNvPr id="24637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38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4625" name="Group 20"/>
            <p:cNvGrpSpPr>
              <a:grpSpLocks/>
            </p:cNvGrpSpPr>
            <p:nvPr/>
          </p:nvGrpSpPr>
          <p:grpSpPr bwMode="auto">
            <a:xfrm>
              <a:off x="2184" y="2448"/>
              <a:ext cx="288" cy="288"/>
              <a:chOff x="2642" y="2688"/>
              <a:chExt cx="288" cy="288"/>
            </a:xfrm>
          </p:grpSpPr>
          <p:sp>
            <p:nvSpPr>
              <p:cNvPr id="24635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36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4626" name="Group 23"/>
            <p:cNvGrpSpPr>
              <a:grpSpLocks/>
            </p:cNvGrpSpPr>
            <p:nvPr/>
          </p:nvGrpSpPr>
          <p:grpSpPr bwMode="auto">
            <a:xfrm>
              <a:off x="1512" y="1872"/>
              <a:ext cx="288" cy="288"/>
              <a:chOff x="2642" y="2688"/>
              <a:chExt cx="288" cy="288"/>
            </a:xfrm>
          </p:grpSpPr>
          <p:sp>
            <p:nvSpPr>
              <p:cNvPr id="24633" name="Oval 24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634" name="Text Box 25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9</a:t>
                </a:r>
              </a:p>
            </p:txBody>
          </p:sp>
        </p:grpSp>
        <p:sp>
          <p:nvSpPr>
            <p:cNvPr id="24627" name="Line 26"/>
            <p:cNvSpPr>
              <a:spLocks noChangeShapeType="1"/>
            </p:cNvSpPr>
            <p:nvPr/>
          </p:nvSpPr>
          <p:spPr bwMode="auto">
            <a:xfrm flipH="1">
              <a:off x="670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8" name="Line 27"/>
            <p:cNvSpPr>
              <a:spLocks noChangeShapeType="1"/>
            </p:cNvSpPr>
            <p:nvPr/>
          </p:nvSpPr>
          <p:spPr bwMode="auto">
            <a:xfrm>
              <a:off x="105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9" name="Line 28"/>
            <p:cNvSpPr>
              <a:spLocks noChangeShapeType="1"/>
            </p:cNvSpPr>
            <p:nvPr/>
          </p:nvSpPr>
          <p:spPr bwMode="auto">
            <a:xfrm flipH="1">
              <a:off x="201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0" name="Line 29"/>
            <p:cNvSpPr>
              <a:spLocks noChangeShapeType="1"/>
            </p:cNvSpPr>
            <p:nvPr/>
          </p:nvSpPr>
          <p:spPr bwMode="auto">
            <a:xfrm>
              <a:off x="2398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1" name="Line 30"/>
            <p:cNvSpPr>
              <a:spLocks noChangeShapeType="1"/>
            </p:cNvSpPr>
            <p:nvPr/>
          </p:nvSpPr>
          <p:spPr bwMode="auto">
            <a:xfrm flipH="1">
              <a:off x="1102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2" name="Line 31"/>
            <p:cNvSpPr>
              <a:spLocks noChangeShapeType="1"/>
            </p:cNvSpPr>
            <p:nvPr/>
          </p:nvSpPr>
          <p:spPr bwMode="auto">
            <a:xfrm>
              <a:off x="1726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580" name="Group 74"/>
          <p:cNvGrpSpPr>
            <a:grpSpLocks/>
          </p:cNvGrpSpPr>
          <p:nvPr/>
        </p:nvGrpSpPr>
        <p:grpSpPr bwMode="auto">
          <a:xfrm>
            <a:off x="533400" y="1335839"/>
            <a:ext cx="5867400" cy="1417638"/>
            <a:chOff x="960" y="768"/>
            <a:chExt cx="3696" cy="893"/>
          </a:xfrm>
        </p:grpSpPr>
        <p:grpSp>
          <p:nvGrpSpPr>
            <p:cNvPr id="24585" name="Group 3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4592" name="Group 3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459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459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459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4597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4598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459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  <p:grpSp>
              <p:nvGrpSpPr>
                <p:cNvPr id="24600" name="Group 4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4612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3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4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5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6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7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4601" name="Group 5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4604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5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6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7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8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09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0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4611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4602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460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</p:grpSp>
          <p:sp>
            <p:nvSpPr>
              <p:cNvPr id="24593" name="Text Box 6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4586" name="Text Box 62"/>
            <p:cNvSpPr txBox="1">
              <a:spLocks noChangeArrowheads="1"/>
            </p:cNvSpPr>
            <p:nvPr/>
          </p:nvSpPr>
          <p:spPr bwMode="auto">
            <a:xfrm>
              <a:off x="2005" y="1392"/>
              <a:ext cx="13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Becoming a Heap</a:t>
              </a:r>
            </a:p>
          </p:txBody>
        </p:sp>
        <p:sp>
          <p:nvSpPr>
            <p:cNvPr id="24587" name="Line 63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Line 64"/>
            <p:cNvSpPr>
              <a:spLocks noChangeShapeType="1"/>
            </p:cNvSpPr>
            <p:nvPr/>
          </p:nvSpPr>
          <p:spPr bwMode="auto">
            <a:xfrm>
              <a:off x="4032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Line 65"/>
            <p:cNvSpPr>
              <a:spLocks noChangeShapeType="1"/>
            </p:cNvSpPr>
            <p:nvPr/>
          </p:nvSpPr>
          <p:spPr bwMode="auto">
            <a:xfrm>
              <a:off x="1344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Line 66"/>
            <p:cNvSpPr>
              <a:spLocks noChangeShapeType="1"/>
            </p:cNvSpPr>
            <p:nvPr/>
          </p:nvSpPr>
          <p:spPr bwMode="auto">
            <a:xfrm>
              <a:off x="3360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1" name="Text Box 67"/>
            <p:cNvSpPr txBox="1">
              <a:spLocks noChangeArrowheads="1"/>
            </p:cNvSpPr>
            <p:nvPr/>
          </p:nvSpPr>
          <p:spPr bwMode="auto">
            <a:xfrm>
              <a:off x="408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</p:grpSp>
      <p:grpSp>
        <p:nvGrpSpPr>
          <p:cNvPr id="24581" name="Group 75"/>
          <p:cNvGrpSpPr>
            <a:grpSpLocks/>
          </p:cNvGrpSpPr>
          <p:nvPr/>
        </p:nvGrpSpPr>
        <p:grpSpPr bwMode="auto">
          <a:xfrm>
            <a:off x="533400" y="3271002"/>
            <a:ext cx="1323975" cy="1449387"/>
            <a:chOff x="336" y="1727"/>
            <a:chExt cx="834" cy="913"/>
          </a:xfrm>
        </p:grpSpPr>
        <p:sp>
          <p:nvSpPr>
            <p:cNvPr id="24583" name="Text Box 69"/>
            <p:cNvSpPr txBox="1">
              <a:spLocks noChangeArrowheads="1"/>
            </p:cNvSpPr>
            <p:nvPr/>
          </p:nvSpPr>
          <p:spPr bwMode="auto">
            <a:xfrm>
              <a:off x="336" y="1727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4584" name="Line 73"/>
            <p:cNvSpPr>
              <a:spLocks noChangeShapeType="1"/>
            </p:cNvSpPr>
            <p:nvPr/>
          </p:nvSpPr>
          <p:spPr bwMode="auto">
            <a:xfrm>
              <a:off x="768" y="1968"/>
              <a:ext cx="192" cy="672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756218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5603" name="Group 4"/>
          <p:cNvGrpSpPr>
            <a:grpSpLocks/>
          </p:cNvGrpSpPr>
          <p:nvPr/>
        </p:nvGrpSpPr>
        <p:grpSpPr bwMode="auto">
          <a:xfrm>
            <a:off x="838200" y="3352800"/>
            <a:ext cx="3657600" cy="2286000"/>
            <a:chOff x="504" y="1872"/>
            <a:chExt cx="2304" cy="1440"/>
          </a:xfrm>
        </p:grpSpPr>
        <p:grpSp>
          <p:nvGrpSpPr>
            <p:cNvPr id="25642" name="Group 5"/>
            <p:cNvGrpSpPr>
              <a:grpSpLocks/>
            </p:cNvGrpSpPr>
            <p:nvPr/>
          </p:nvGrpSpPr>
          <p:grpSpPr bwMode="auto">
            <a:xfrm>
              <a:off x="504" y="3024"/>
              <a:ext cx="288" cy="288"/>
              <a:chOff x="2642" y="2688"/>
              <a:chExt cx="288" cy="288"/>
            </a:xfrm>
          </p:grpSpPr>
          <p:sp>
            <p:nvSpPr>
              <p:cNvPr id="25667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68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5643" name="Group 8"/>
            <p:cNvGrpSpPr>
              <a:grpSpLocks/>
            </p:cNvGrpSpPr>
            <p:nvPr/>
          </p:nvGrpSpPr>
          <p:grpSpPr bwMode="auto">
            <a:xfrm>
              <a:off x="1176" y="3024"/>
              <a:ext cx="288" cy="288"/>
              <a:chOff x="2642" y="2688"/>
              <a:chExt cx="288" cy="288"/>
            </a:xfrm>
          </p:grpSpPr>
          <p:sp>
            <p:nvSpPr>
              <p:cNvPr id="25665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66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5644" name="Group 11"/>
            <p:cNvGrpSpPr>
              <a:grpSpLocks/>
            </p:cNvGrpSpPr>
            <p:nvPr/>
          </p:nvGrpSpPr>
          <p:grpSpPr bwMode="auto">
            <a:xfrm>
              <a:off x="1848" y="3024"/>
              <a:ext cx="288" cy="288"/>
              <a:chOff x="2642" y="2688"/>
              <a:chExt cx="288" cy="288"/>
            </a:xfrm>
          </p:grpSpPr>
          <p:sp>
            <p:nvSpPr>
              <p:cNvPr id="25663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64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5645" name="Group 14"/>
            <p:cNvGrpSpPr>
              <a:grpSpLocks/>
            </p:cNvGrpSpPr>
            <p:nvPr/>
          </p:nvGrpSpPr>
          <p:grpSpPr bwMode="auto">
            <a:xfrm>
              <a:off x="2520" y="3024"/>
              <a:ext cx="288" cy="288"/>
              <a:chOff x="2642" y="2688"/>
              <a:chExt cx="288" cy="288"/>
            </a:xfrm>
          </p:grpSpPr>
          <p:sp>
            <p:nvSpPr>
              <p:cNvPr id="25661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62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5646" name="Group 17"/>
            <p:cNvGrpSpPr>
              <a:grpSpLocks/>
            </p:cNvGrpSpPr>
            <p:nvPr/>
          </p:nvGrpSpPr>
          <p:grpSpPr bwMode="auto">
            <a:xfrm>
              <a:off x="840" y="2448"/>
              <a:ext cx="288" cy="288"/>
              <a:chOff x="2642" y="2688"/>
              <a:chExt cx="288" cy="288"/>
            </a:xfrm>
          </p:grpSpPr>
          <p:sp>
            <p:nvSpPr>
              <p:cNvPr id="25659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60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25647" name="Group 20"/>
            <p:cNvGrpSpPr>
              <a:grpSpLocks/>
            </p:cNvGrpSpPr>
            <p:nvPr/>
          </p:nvGrpSpPr>
          <p:grpSpPr bwMode="auto">
            <a:xfrm>
              <a:off x="2184" y="2448"/>
              <a:ext cx="288" cy="288"/>
              <a:chOff x="2642" y="2688"/>
              <a:chExt cx="288" cy="288"/>
            </a:xfrm>
          </p:grpSpPr>
          <p:sp>
            <p:nvSpPr>
              <p:cNvPr id="25657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58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5648" name="Group 23"/>
            <p:cNvGrpSpPr>
              <a:grpSpLocks/>
            </p:cNvGrpSpPr>
            <p:nvPr/>
          </p:nvGrpSpPr>
          <p:grpSpPr bwMode="auto">
            <a:xfrm>
              <a:off x="1512" y="1872"/>
              <a:ext cx="288" cy="288"/>
              <a:chOff x="2642" y="2688"/>
              <a:chExt cx="288" cy="288"/>
            </a:xfrm>
          </p:grpSpPr>
          <p:sp>
            <p:nvSpPr>
              <p:cNvPr id="25655" name="Oval 24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56" name="Text Box 25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9</a:t>
                </a:r>
              </a:p>
            </p:txBody>
          </p:sp>
        </p:grpSp>
        <p:sp>
          <p:nvSpPr>
            <p:cNvPr id="25649" name="Line 26"/>
            <p:cNvSpPr>
              <a:spLocks noChangeShapeType="1"/>
            </p:cNvSpPr>
            <p:nvPr/>
          </p:nvSpPr>
          <p:spPr bwMode="auto">
            <a:xfrm flipH="1">
              <a:off x="670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0" name="Line 27"/>
            <p:cNvSpPr>
              <a:spLocks noChangeShapeType="1"/>
            </p:cNvSpPr>
            <p:nvPr/>
          </p:nvSpPr>
          <p:spPr bwMode="auto">
            <a:xfrm>
              <a:off x="105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1" name="Line 28"/>
            <p:cNvSpPr>
              <a:spLocks noChangeShapeType="1"/>
            </p:cNvSpPr>
            <p:nvPr/>
          </p:nvSpPr>
          <p:spPr bwMode="auto">
            <a:xfrm flipH="1">
              <a:off x="2014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2" name="Line 29"/>
            <p:cNvSpPr>
              <a:spLocks noChangeShapeType="1"/>
            </p:cNvSpPr>
            <p:nvPr/>
          </p:nvSpPr>
          <p:spPr bwMode="auto">
            <a:xfrm>
              <a:off x="2398" y="273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3" name="Line 30"/>
            <p:cNvSpPr>
              <a:spLocks noChangeShapeType="1"/>
            </p:cNvSpPr>
            <p:nvPr/>
          </p:nvSpPr>
          <p:spPr bwMode="auto">
            <a:xfrm flipH="1">
              <a:off x="1102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4" name="Line 31"/>
            <p:cNvSpPr>
              <a:spLocks noChangeShapeType="1"/>
            </p:cNvSpPr>
            <p:nvPr/>
          </p:nvSpPr>
          <p:spPr bwMode="auto">
            <a:xfrm>
              <a:off x="1726" y="216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604" name="Group 32"/>
          <p:cNvGrpSpPr>
            <a:grpSpLocks/>
          </p:cNvGrpSpPr>
          <p:nvPr/>
        </p:nvGrpSpPr>
        <p:grpSpPr bwMode="auto">
          <a:xfrm>
            <a:off x="533400" y="1439862"/>
            <a:ext cx="5867400" cy="1417638"/>
            <a:chOff x="960" y="768"/>
            <a:chExt cx="3696" cy="893"/>
          </a:xfrm>
        </p:grpSpPr>
        <p:grpSp>
          <p:nvGrpSpPr>
            <p:cNvPr id="25607" name="Group 3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5614" name="Group 3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5616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561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5618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561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562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562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  <p:grpSp>
              <p:nvGrpSpPr>
                <p:cNvPr id="25622" name="Group 4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5634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5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7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8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9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40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41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5623" name="Group 5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5626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27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28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29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0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1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2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3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562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5625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</p:grpSp>
          <p:sp>
            <p:nvSpPr>
              <p:cNvPr id="25615" name="Text Box 6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5608" name="Text Box 62"/>
            <p:cNvSpPr txBox="1">
              <a:spLocks noChangeArrowheads="1"/>
            </p:cNvSpPr>
            <p:nvPr/>
          </p:nvSpPr>
          <p:spPr bwMode="auto">
            <a:xfrm>
              <a:off x="2448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25609" name="Line 63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Line 64"/>
            <p:cNvSpPr>
              <a:spLocks noChangeShapeType="1"/>
            </p:cNvSpPr>
            <p:nvPr/>
          </p:nvSpPr>
          <p:spPr bwMode="auto">
            <a:xfrm>
              <a:off x="4032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Line 65"/>
            <p:cNvSpPr>
              <a:spLocks noChangeShapeType="1"/>
            </p:cNvSpPr>
            <p:nvPr/>
          </p:nvSpPr>
          <p:spPr bwMode="auto">
            <a:xfrm>
              <a:off x="1344" y="153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Line 66"/>
            <p:cNvSpPr>
              <a:spLocks noChangeShapeType="1"/>
            </p:cNvSpPr>
            <p:nvPr/>
          </p:nvSpPr>
          <p:spPr bwMode="auto">
            <a:xfrm>
              <a:off x="2928" y="1536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Text Box 67"/>
            <p:cNvSpPr txBox="1">
              <a:spLocks noChangeArrowheads="1"/>
            </p:cNvSpPr>
            <p:nvPr/>
          </p:nvSpPr>
          <p:spPr bwMode="auto">
            <a:xfrm>
              <a:off x="408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47453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6627" name="Group 68"/>
          <p:cNvGrpSpPr>
            <a:grpSpLocks/>
          </p:cNvGrpSpPr>
          <p:nvPr/>
        </p:nvGrpSpPr>
        <p:grpSpPr bwMode="auto">
          <a:xfrm>
            <a:off x="838200" y="3872564"/>
            <a:ext cx="3124200" cy="2286000"/>
            <a:chOff x="528" y="2112"/>
            <a:chExt cx="1968" cy="1440"/>
          </a:xfrm>
        </p:grpSpPr>
        <p:grpSp>
          <p:nvGrpSpPr>
            <p:cNvPr id="26670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26691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92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6671" name="Group 8"/>
            <p:cNvGrpSpPr>
              <a:grpSpLocks/>
            </p:cNvGrpSpPr>
            <p:nvPr/>
          </p:nvGrpSpPr>
          <p:grpSpPr bwMode="auto">
            <a:xfrm>
              <a:off x="1200" y="3264"/>
              <a:ext cx="288" cy="288"/>
              <a:chOff x="2642" y="2688"/>
              <a:chExt cx="288" cy="288"/>
            </a:xfrm>
          </p:grpSpPr>
          <p:sp>
            <p:nvSpPr>
              <p:cNvPr id="26689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90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6672" name="Group 11"/>
            <p:cNvGrpSpPr>
              <a:grpSpLocks/>
            </p:cNvGrpSpPr>
            <p:nvPr/>
          </p:nvGrpSpPr>
          <p:grpSpPr bwMode="auto">
            <a:xfrm>
              <a:off x="1872" y="3264"/>
              <a:ext cx="288" cy="288"/>
              <a:chOff x="2642" y="2688"/>
              <a:chExt cx="288" cy="288"/>
            </a:xfrm>
          </p:grpSpPr>
          <p:sp>
            <p:nvSpPr>
              <p:cNvPr id="26687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88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6673" name="Group 17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26685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86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grpSp>
          <p:nvGrpSpPr>
            <p:cNvPr id="26674" name="Group 20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26683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84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6675" name="Group 23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26681" name="Oval 24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682" name="Text Box 25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sp>
          <p:nvSpPr>
            <p:cNvPr id="26676" name="Line 26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7" name="Line 27"/>
            <p:cNvSpPr>
              <a:spLocks noChangeShapeType="1"/>
            </p:cNvSpPr>
            <p:nvPr/>
          </p:nvSpPr>
          <p:spPr bwMode="auto">
            <a:xfrm>
              <a:off x="107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Line 28"/>
            <p:cNvSpPr>
              <a:spLocks noChangeShapeType="1"/>
            </p:cNvSpPr>
            <p:nvPr/>
          </p:nvSpPr>
          <p:spPr bwMode="auto">
            <a:xfrm flipH="1">
              <a:off x="203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9" name="Line 30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0" name="Line 31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28" name="Group 75"/>
          <p:cNvGrpSpPr>
            <a:grpSpLocks/>
          </p:cNvGrpSpPr>
          <p:nvPr/>
        </p:nvGrpSpPr>
        <p:grpSpPr bwMode="auto">
          <a:xfrm>
            <a:off x="533400" y="1406324"/>
            <a:ext cx="5486400" cy="1417638"/>
            <a:chOff x="960" y="768"/>
            <a:chExt cx="3456" cy="893"/>
          </a:xfrm>
        </p:grpSpPr>
        <p:grpSp>
          <p:nvGrpSpPr>
            <p:cNvPr id="26635" name="Group 3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6642" name="Group 3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664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664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664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6647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6648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664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grpSp>
              <p:nvGrpSpPr>
                <p:cNvPr id="26650" name="Group 4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6662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3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4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5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6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7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9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6651" name="Group 5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6654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55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56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57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58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59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0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6661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6652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665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26643" name="Text Box 6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6636" name="Text Box 62"/>
            <p:cNvSpPr txBox="1">
              <a:spLocks noChangeArrowheads="1"/>
            </p:cNvSpPr>
            <p:nvPr/>
          </p:nvSpPr>
          <p:spPr bwMode="auto">
            <a:xfrm>
              <a:off x="2112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26637" name="Line 63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Line 64"/>
            <p:cNvSpPr>
              <a:spLocks noChangeShapeType="1"/>
            </p:cNvSpPr>
            <p:nvPr/>
          </p:nvSpPr>
          <p:spPr bwMode="auto">
            <a:xfrm>
              <a:off x="3648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Line 65"/>
            <p:cNvSpPr>
              <a:spLocks noChangeShapeType="1"/>
            </p:cNvSpPr>
            <p:nvPr/>
          </p:nvSpPr>
          <p:spPr bwMode="auto">
            <a:xfrm flipV="1">
              <a:off x="1344" y="1536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Line 66"/>
            <p:cNvSpPr>
              <a:spLocks noChangeShapeType="1"/>
            </p:cNvSpPr>
            <p:nvPr/>
          </p:nvSpPr>
          <p:spPr bwMode="auto">
            <a:xfrm>
              <a:off x="2928" y="15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Text Box 67"/>
            <p:cNvSpPr txBox="1">
              <a:spLocks noChangeArrowheads="1"/>
            </p:cNvSpPr>
            <p:nvPr/>
          </p:nvSpPr>
          <p:spPr bwMode="auto">
            <a:xfrm>
              <a:off x="3744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</p:grpSp>
      <p:grpSp>
        <p:nvGrpSpPr>
          <p:cNvPr id="26629" name="Group 70"/>
          <p:cNvGrpSpPr>
            <a:grpSpLocks/>
          </p:cNvGrpSpPr>
          <p:nvPr/>
        </p:nvGrpSpPr>
        <p:grpSpPr bwMode="auto">
          <a:xfrm>
            <a:off x="533400" y="3261377"/>
            <a:ext cx="1828800" cy="763587"/>
            <a:chOff x="336" y="1439"/>
            <a:chExt cx="1152" cy="481"/>
          </a:xfrm>
        </p:grpSpPr>
        <p:sp>
          <p:nvSpPr>
            <p:cNvPr id="26631" name="Text Box 71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6632" name="Group 72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26633" name="Line 73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34" name="Line 74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555546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7651" name="Group 4"/>
          <p:cNvGrpSpPr>
            <a:grpSpLocks/>
          </p:cNvGrpSpPr>
          <p:nvPr/>
        </p:nvGrpSpPr>
        <p:grpSpPr bwMode="auto">
          <a:xfrm>
            <a:off x="778042" y="3939725"/>
            <a:ext cx="3124200" cy="2286000"/>
            <a:chOff x="528" y="2112"/>
            <a:chExt cx="1968" cy="1440"/>
          </a:xfrm>
        </p:grpSpPr>
        <p:grpSp>
          <p:nvGrpSpPr>
            <p:cNvPr id="27692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27713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14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7693" name="Group 8"/>
            <p:cNvGrpSpPr>
              <a:grpSpLocks/>
            </p:cNvGrpSpPr>
            <p:nvPr/>
          </p:nvGrpSpPr>
          <p:grpSpPr bwMode="auto">
            <a:xfrm>
              <a:off x="1200" y="3264"/>
              <a:ext cx="288" cy="288"/>
              <a:chOff x="2642" y="2688"/>
              <a:chExt cx="288" cy="288"/>
            </a:xfrm>
          </p:grpSpPr>
          <p:sp>
            <p:nvSpPr>
              <p:cNvPr id="27711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12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7694" name="Group 11"/>
            <p:cNvGrpSpPr>
              <a:grpSpLocks/>
            </p:cNvGrpSpPr>
            <p:nvPr/>
          </p:nvGrpSpPr>
          <p:grpSpPr bwMode="auto">
            <a:xfrm>
              <a:off x="1872" y="3264"/>
              <a:ext cx="288" cy="288"/>
              <a:chOff x="2642" y="2688"/>
              <a:chExt cx="288" cy="288"/>
            </a:xfrm>
          </p:grpSpPr>
          <p:sp>
            <p:nvSpPr>
              <p:cNvPr id="27709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10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7695" name="Group 14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27707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08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7696" name="Group 17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27705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06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7697" name="Group 20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27703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704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7</a:t>
                </a:r>
              </a:p>
            </p:txBody>
          </p:sp>
        </p:grpSp>
        <p:sp>
          <p:nvSpPr>
            <p:cNvPr id="27698" name="Line 23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9" name="Line 24"/>
            <p:cNvSpPr>
              <a:spLocks noChangeShapeType="1"/>
            </p:cNvSpPr>
            <p:nvPr/>
          </p:nvSpPr>
          <p:spPr bwMode="auto">
            <a:xfrm>
              <a:off x="107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0" name="Line 25"/>
            <p:cNvSpPr>
              <a:spLocks noChangeShapeType="1"/>
            </p:cNvSpPr>
            <p:nvPr/>
          </p:nvSpPr>
          <p:spPr bwMode="auto">
            <a:xfrm flipH="1">
              <a:off x="203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1" name="Line 26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02" name="Line 27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652" name="Group 73"/>
          <p:cNvGrpSpPr>
            <a:grpSpLocks/>
          </p:cNvGrpSpPr>
          <p:nvPr/>
        </p:nvGrpSpPr>
        <p:grpSpPr bwMode="auto">
          <a:xfrm>
            <a:off x="533400" y="1395413"/>
            <a:ext cx="5486400" cy="1417638"/>
            <a:chOff x="960" y="768"/>
            <a:chExt cx="3456" cy="893"/>
          </a:xfrm>
        </p:grpSpPr>
        <p:grpSp>
          <p:nvGrpSpPr>
            <p:cNvPr id="27657" name="Group 29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7664" name="Group 30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7666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766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766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766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7670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27671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grpSp>
              <p:nvGrpSpPr>
                <p:cNvPr id="27672" name="Group 37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768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7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9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90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91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7673" name="Group 46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7676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77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78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79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0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1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2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7683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767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767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27665" name="Text Box 57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7658" name="Text Box 58"/>
            <p:cNvSpPr txBox="1">
              <a:spLocks noChangeArrowheads="1"/>
            </p:cNvSpPr>
            <p:nvPr/>
          </p:nvSpPr>
          <p:spPr bwMode="auto">
            <a:xfrm>
              <a:off x="2256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27659" name="Line 59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Line 60"/>
            <p:cNvSpPr>
              <a:spLocks noChangeShapeType="1"/>
            </p:cNvSpPr>
            <p:nvPr/>
          </p:nvSpPr>
          <p:spPr bwMode="auto">
            <a:xfrm>
              <a:off x="3648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Line 61"/>
            <p:cNvSpPr>
              <a:spLocks noChangeShapeType="1"/>
            </p:cNvSpPr>
            <p:nvPr/>
          </p:nvSpPr>
          <p:spPr bwMode="auto">
            <a:xfrm flipV="1">
              <a:off x="1344" y="153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Line 62"/>
            <p:cNvSpPr>
              <a:spLocks noChangeShapeType="1"/>
            </p:cNvSpPr>
            <p:nvPr/>
          </p:nvSpPr>
          <p:spPr bwMode="auto">
            <a:xfrm>
              <a:off x="2736" y="153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3" name="Text Box 63"/>
            <p:cNvSpPr txBox="1">
              <a:spLocks noChangeArrowheads="1"/>
            </p:cNvSpPr>
            <p:nvPr/>
          </p:nvSpPr>
          <p:spPr bwMode="auto">
            <a:xfrm>
              <a:off x="3744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</p:grpSp>
      <p:grpSp>
        <p:nvGrpSpPr>
          <p:cNvPr id="27653" name="Group 70"/>
          <p:cNvGrpSpPr>
            <a:grpSpLocks/>
          </p:cNvGrpSpPr>
          <p:nvPr/>
        </p:nvGrpSpPr>
        <p:grpSpPr bwMode="auto">
          <a:xfrm>
            <a:off x="473242" y="3328538"/>
            <a:ext cx="1323975" cy="1449387"/>
            <a:chOff x="336" y="1727"/>
            <a:chExt cx="834" cy="913"/>
          </a:xfrm>
        </p:grpSpPr>
        <p:sp>
          <p:nvSpPr>
            <p:cNvPr id="27655" name="Text Box 71"/>
            <p:cNvSpPr txBox="1">
              <a:spLocks noChangeArrowheads="1"/>
            </p:cNvSpPr>
            <p:nvPr/>
          </p:nvSpPr>
          <p:spPr bwMode="auto">
            <a:xfrm>
              <a:off x="336" y="1727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7656" name="Line 72"/>
            <p:cNvSpPr>
              <a:spLocks noChangeShapeType="1"/>
            </p:cNvSpPr>
            <p:nvPr/>
          </p:nvSpPr>
          <p:spPr bwMode="auto">
            <a:xfrm>
              <a:off x="768" y="1968"/>
              <a:ext cx="192" cy="672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13983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8675" name="Group 67"/>
          <p:cNvGrpSpPr>
            <a:grpSpLocks/>
          </p:cNvGrpSpPr>
          <p:nvPr/>
        </p:nvGrpSpPr>
        <p:grpSpPr bwMode="auto">
          <a:xfrm>
            <a:off x="838200" y="3891815"/>
            <a:ext cx="3124200" cy="2286000"/>
            <a:chOff x="528" y="2112"/>
            <a:chExt cx="1968" cy="1440"/>
          </a:xfrm>
        </p:grpSpPr>
        <p:grpSp>
          <p:nvGrpSpPr>
            <p:cNvPr id="28721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28738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9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8722" name="Group 8"/>
            <p:cNvGrpSpPr>
              <a:grpSpLocks/>
            </p:cNvGrpSpPr>
            <p:nvPr/>
          </p:nvGrpSpPr>
          <p:grpSpPr bwMode="auto">
            <a:xfrm>
              <a:off x="1200" y="3264"/>
              <a:ext cx="288" cy="288"/>
              <a:chOff x="2642" y="2688"/>
              <a:chExt cx="288" cy="288"/>
            </a:xfrm>
          </p:grpSpPr>
          <p:sp>
            <p:nvSpPr>
              <p:cNvPr id="28736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7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8723" name="Group 14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28734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5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8724" name="Group 17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28732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3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grpSp>
          <p:nvGrpSpPr>
            <p:cNvPr id="28725" name="Group 20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28730" name="Oval 21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731" name="Text Box 22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28726" name="Line 23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7" name="Line 24"/>
            <p:cNvSpPr>
              <a:spLocks noChangeShapeType="1"/>
            </p:cNvSpPr>
            <p:nvPr/>
          </p:nvSpPr>
          <p:spPr bwMode="auto">
            <a:xfrm>
              <a:off x="107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8" name="Line 26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9" name="Line 27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76" name="Group 71"/>
          <p:cNvGrpSpPr>
            <a:grpSpLocks/>
          </p:cNvGrpSpPr>
          <p:nvPr/>
        </p:nvGrpSpPr>
        <p:grpSpPr bwMode="auto">
          <a:xfrm>
            <a:off x="533400" y="1405790"/>
            <a:ext cx="5486400" cy="1417638"/>
            <a:chOff x="960" y="768"/>
            <a:chExt cx="3456" cy="893"/>
          </a:xfrm>
        </p:grpSpPr>
        <p:grpSp>
          <p:nvGrpSpPr>
            <p:cNvPr id="28684" name="Group 29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8693" name="Group 30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869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869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869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8698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2869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2870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grpSp>
              <p:nvGrpSpPr>
                <p:cNvPr id="28701" name="Group 37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871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6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7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8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9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2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8702" name="Group 46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8705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06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07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08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09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0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1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712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870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870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28694" name="Text Box 57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8685" name="Text Box 58"/>
            <p:cNvSpPr txBox="1">
              <a:spLocks noChangeArrowheads="1"/>
            </p:cNvSpPr>
            <p:nvPr/>
          </p:nvSpPr>
          <p:spPr bwMode="auto">
            <a:xfrm>
              <a:off x="1920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28686" name="Line 59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Line 60"/>
            <p:cNvSpPr>
              <a:spLocks noChangeShapeType="1"/>
            </p:cNvSpPr>
            <p:nvPr/>
          </p:nvSpPr>
          <p:spPr bwMode="auto">
            <a:xfrm>
              <a:off x="326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61"/>
            <p:cNvSpPr>
              <a:spLocks noChangeShapeType="1"/>
            </p:cNvSpPr>
            <p:nvPr/>
          </p:nvSpPr>
          <p:spPr bwMode="auto">
            <a:xfrm flipV="1">
              <a:off x="1344" y="153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Line 62"/>
            <p:cNvSpPr>
              <a:spLocks noChangeShapeType="1"/>
            </p:cNvSpPr>
            <p:nvPr/>
          </p:nvSpPr>
          <p:spPr bwMode="auto">
            <a:xfrm>
              <a:off x="2736" y="1536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0" name="Text Box 63"/>
            <p:cNvSpPr txBox="1">
              <a:spLocks noChangeArrowheads="1"/>
            </p:cNvSpPr>
            <p:nvPr/>
          </p:nvSpPr>
          <p:spPr bwMode="auto">
            <a:xfrm>
              <a:off x="3552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28691" name="Line 68"/>
            <p:cNvSpPr>
              <a:spLocks noChangeShapeType="1"/>
            </p:cNvSpPr>
            <p:nvPr/>
          </p:nvSpPr>
          <p:spPr bwMode="auto">
            <a:xfrm>
              <a:off x="4128" y="15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Line 70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77" name="Group 72"/>
          <p:cNvGrpSpPr>
            <a:grpSpLocks/>
          </p:cNvGrpSpPr>
          <p:nvPr/>
        </p:nvGrpSpPr>
        <p:grpSpPr bwMode="auto">
          <a:xfrm>
            <a:off x="533400" y="3280628"/>
            <a:ext cx="1828800" cy="763587"/>
            <a:chOff x="336" y="1439"/>
            <a:chExt cx="1152" cy="481"/>
          </a:xfrm>
        </p:grpSpPr>
        <p:sp>
          <p:nvSpPr>
            <p:cNvPr id="28680" name="Text Box 73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28681" name="Group 74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28682" name="Line 75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3" name="Line 76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39731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29699" name="Group 4"/>
          <p:cNvGrpSpPr>
            <a:grpSpLocks/>
          </p:cNvGrpSpPr>
          <p:nvPr/>
        </p:nvGrpSpPr>
        <p:grpSpPr bwMode="auto">
          <a:xfrm>
            <a:off x="838200" y="3352800"/>
            <a:ext cx="3124200" cy="2286000"/>
            <a:chOff x="528" y="2112"/>
            <a:chExt cx="1968" cy="1440"/>
          </a:xfrm>
        </p:grpSpPr>
        <p:grpSp>
          <p:nvGrpSpPr>
            <p:cNvPr id="29739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29756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57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29740" name="Group 8"/>
            <p:cNvGrpSpPr>
              <a:grpSpLocks/>
            </p:cNvGrpSpPr>
            <p:nvPr/>
          </p:nvGrpSpPr>
          <p:grpSpPr bwMode="auto">
            <a:xfrm>
              <a:off x="1200" y="3264"/>
              <a:ext cx="288" cy="288"/>
              <a:chOff x="2642" y="2688"/>
              <a:chExt cx="288" cy="288"/>
            </a:xfrm>
          </p:grpSpPr>
          <p:sp>
            <p:nvSpPr>
              <p:cNvPr id="29754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55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9741" name="Group 11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29752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53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29742" name="Group 14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29750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51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29743" name="Group 17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29748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749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</p:grpSp>
        <p:sp>
          <p:nvSpPr>
            <p:cNvPr id="29744" name="Line 20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5" name="Line 21"/>
            <p:cNvSpPr>
              <a:spLocks noChangeShapeType="1"/>
            </p:cNvSpPr>
            <p:nvPr/>
          </p:nvSpPr>
          <p:spPr bwMode="auto">
            <a:xfrm>
              <a:off x="1078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6" name="Line 22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7" name="Line 23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00" name="Group 67"/>
          <p:cNvGrpSpPr>
            <a:grpSpLocks/>
          </p:cNvGrpSpPr>
          <p:nvPr/>
        </p:nvGrpSpPr>
        <p:grpSpPr bwMode="auto">
          <a:xfrm>
            <a:off x="533400" y="1401762"/>
            <a:ext cx="5486400" cy="1417638"/>
            <a:chOff x="960" y="768"/>
            <a:chExt cx="3456" cy="893"/>
          </a:xfrm>
        </p:grpSpPr>
        <p:grpSp>
          <p:nvGrpSpPr>
            <p:cNvPr id="29702" name="Group 25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29711" name="Group 26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2971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2971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2971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2971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2971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2971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grpSp>
              <p:nvGrpSpPr>
                <p:cNvPr id="29719" name="Group 33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29731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2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3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4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5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8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9720" name="Group 42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29723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4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5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6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7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8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29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973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2972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2972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29712" name="Text Box 53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29703" name="Text Box 54"/>
            <p:cNvSpPr txBox="1">
              <a:spLocks noChangeArrowheads="1"/>
            </p:cNvSpPr>
            <p:nvPr/>
          </p:nvSpPr>
          <p:spPr bwMode="auto">
            <a:xfrm>
              <a:off x="2081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29704" name="Line 55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Line 56"/>
            <p:cNvSpPr>
              <a:spLocks noChangeShapeType="1"/>
            </p:cNvSpPr>
            <p:nvPr/>
          </p:nvSpPr>
          <p:spPr bwMode="auto">
            <a:xfrm>
              <a:off x="326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Line 57"/>
            <p:cNvSpPr>
              <a:spLocks noChangeShapeType="1"/>
            </p:cNvSpPr>
            <p:nvPr/>
          </p:nvSpPr>
          <p:spPr bwMode="auto">
            <a:xfrm flipV="1">
              <a:off x="1344" y="15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Line 58"/>
            <p:cNvSpPr>
              <a:spLocks noChangeShapeType="1"/>
            </p:cNvSpPr>
            <p:nvPr/>
          </p:nvSpPr>
          <p:spPr bwMode="auto">
            <a:xfrm>
              <a:off x="2544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Text Box 59"/>
            <p:cNvSpPr txBox="1">
              <a:spLocks noChangeArrowheads="1"/>
            </p:cNvSpPr>
            <p:nvPr/>
          </p:nvSpPr>
          <p:spPr bwMode="auto">
            <a:xfrm>
              <a:off x="3552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29709" name="Line 60"/>
            <p:cNvSpPr>
              <a:spLocks noChangeShapeType="1"/>
            </p:cNvSpPr>
            <p:nvPr/>
          </p:nvSpPr>
          <p:spPr bwMode="auto">
            <a:xfrm>
              <a:off x="4128" y="153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Line 61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36296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0723" name="Group 62"/>
          <p:cNvGrpSpPr>
            <a:grpSpLocks/>
          </p:cNvGrpSpPr>
          <p:nvPr/>
        </p:nvGrpSpPr>
        <p:grpSpPr bwMode="auto">
          <a:xfrm>
            <a:off x="832970" y="3882189"/>
            <a:ext cx="3124200" cy="2286000"/>
            <a:chOff x="528" y="2112"/>
            <a:chExt cx="1968" cy="1440"/>
          </a:xfrm>
        </p:grpSpPr>
        <p:grpSp>
          <p:nvGrpSpPr>
            <p:cNvPr id="30769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30782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83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0770" name="Group 11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0780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81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grpSp>
          <p:nvGrpSpPr>
            <p:cNvPr id="30771" name="Group 14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30778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79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30772" name="Group 17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0776" name="Oval 18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77" name="Text Box 19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30773" name="Line 20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4" name="Line 22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Line 23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4" name="Group 63"/>
          <p:cNvGrpSpPr>
            <a:grpSpLocks/>
          </p:cNvGrpSpPr>
          <p:nvPr/>
        </p:nvGrpSpPr>
        <p:grpSpPr bwMode="auto">
          <a:xfrm>
            <a:off x="528170" y="1335680"/>
            <a:ext cx="5486400" cy="1417638"/>
            <a:chOff x="960" y="768"/>
            <a:chExt cx="3456" cy="893"/>
          </a:xfrm>
        </p:grpSpPr>
        <p:grpSp>
          <p:nvGrpSpPr>
            <p:cNvPr id="30732" name="Group 25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0741" name="Group 26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074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074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074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074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074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074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grpSp>
              <p:nvGrpSpPr>
                <p:cNvPr id="30749" name="Group 33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0761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2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3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4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5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8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0750" name="Group 42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0753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4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5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6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7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8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59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076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075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075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0742" name="Text Box 53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0733" name="Text Box 54"/>
            <p:cNvSpPr txBox="1">
              <a:spLocks noChangeArrowheads="1"/>
            </p:cNvSpPr>
            <p:nvPr/>
          </p:nvSpPr>
          <p:spPr bwMode="auto">
            <a:xfrm>
              <a:off x="1711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30734" name="Line 55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Line 56"/>
            <p:cNvSpPr>
              <a:spLocks noChangeShapeType="1"/>
            </p:cNvSpPr>
            <p:nvPr/>
          </p:nvSpPr>
          <p:spPr bwMode="auto">
            <a:xfrm>
              <a:off x="2880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Line 57"/>
            <p:cNvSpPr>
              <a:spLocks noChangeShapeType="1"/>
            </p:cNvSpPr>
            <p:nvPr/>
          </p:nvSpPr>
          <p:spPr bwMode="auto">
            <a:xfrm flipV="1">
              <a:off x="1344" y="15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58"/>
            <p:cNvSpPr>
              <a:spLocks noChangeShapeType="1"/>
            </p:cNvSpPr>
            <p:nvPr/>
          </p:nvSpPr>
          <p:spPr bwMode="auto">
            <a:xfrm>
              <a:off x="2544" y="1536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Text Box 59"/>
            <p:cNvSpPr txBox="1">
              <a:spLocks noChangeArrowheads="1"/>
            </p:cNvSpPr>
            <p:nvPr/>
          </p:nvSpPr>
          <p:spPr bwMode="auto">
            <a:xfrm>
              <a:off x="336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0739" name="Line 60"/>
            <p:cNvSpPr>
              <a:spLocks noChangeShapeType="1"/>
            </p:cNvSpPr>
            <p:nvPr/>
          </p:nvSpPr>
          <p:spPr bwMode="auto">
            <a:xfrm>
              <a:off x="3936" y="15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Line 61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5" name="Group 64"/>
          <p:cNvGrpSpPr>
            <a:grpSpLocks/>
          </p:cNvGrpSpPr>
          <p:nvPr/>
        </p:nvGrpSpPr>
        <p:grpSpPr bwMode="auto">
          <a:xfrm>
            <a:off x="528170" y="3271002"/>
            <a:ext cx="1828800" cy="763587"/>
            <a:chOff x="336" y="1439"/>
            <a:chExt cx="1152" cy="481"/>
          </a:xfrm>
        </p:grpSpPr>
        <p:sp>
          <p:nvSpPr>
            <p:cNvPr id="30728" name="Text Box 65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30729" name="Group 66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30730" name="Line 67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1" name="Line 68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90913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>
                <a:ea typeface="+mj-ea"/>
              </a:rPr>
              <a:t>Transform a Heap Into a Sorted Array: </a:t>
            </a:r>
            <a:r>
              <a:rPr lang="en-US" sz="3200" i="1">
                <a:ea typeface="+mj-ea"/>
              </a:rPr>
              <a:t>Example</a:t>
            </a:r>
            <a:endParaRPr lang="en-US" sz="3500" i="1">
              <a:ea typeface="+mj-ea"/>
            </a:endParaRPr>
          </a:p>
        </p:txBody>
      </p:sp>
      <p:grpSp>
        <p:nvGrpSpPr>
          <p:cNvPr id="31747" name="Group 4"/>
          <p:cNvGrpSpPr>
            <a:grpSpLocks/>
          </p:cNvGrpSpPr>
          <p:nvPr/>
        </p:nvGrpSpPr>
        <p:grpSpPr bwMode="auto">
          <a:xfrm>
            <a:off x="835794" y="3824438"/>
            <a:ext cx="3124200" cy="2286000"/>
            <a:chOff x="528" y="2112"/>
            <a:chExt cx="1968" cy="1440"/>
          </a:xfrm>
        </p:grpSpPr>
        <p:grpSp>
          <p:nvGrpSpPr>
            <p:cNvPr id="31790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31803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804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1791" name="Group 8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1801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802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31792" name="Group 11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31799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800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31793" name="Group 14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1797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8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sp>
          <p:nvSpPr>
            <p:cNvPr id="31794" name="Line 17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5" name="Line 18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6" name="Line 19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8" name="Text Box 50"/>
          <p:cNvSpPr txBox="1">
            <a:spLocks noChangeArrowheads="1"/>
          </p:cNvSpPr>
          <p:nvPr/>
        </p:nvSpPr>
        <p:spPr bwMode="auto">
          <a:xfrm>
            <a:off x="1226319" y="2226777"/>
            <a:ext cx="2184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Becoming a Heap</a:t>
            </a:r>
          </a:p>
        </p:txBody>
      </p:sp>
      <p:grpSp>
        <p:nvGrpSpPr>
          <p:cNvPr id="31749" name="Group 66"/>
          <p:cNvGrpSpPr>
            <a:grpSpLocks/>
          </p:cNvGrpSpPr>
          <p:nvPr/>
        </p:nvGrpSpPr>
        <p:grpSpPr bwMode="auto">
          <a:xfrm>
            <a:off x="533400" y="1243806"/>
            <a:ext cx="5486400" cy="1417638"/>
            <a:chOff x="960" y="768"/>
            <a:chExt cx="3456" cy="893"/>
          </a:xfrm>
        </p:grpSpPr>
        <p:grpSp>
          <p:nvGrpSpPr>
            <p:cNvPr id="31754" name="Group 21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1762" name="Group 22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176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1765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176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176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176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3176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grpSp>
              <p:nvGrpSpPr>
                <p:cNvPr id="31770" name="Group 29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1782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4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5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6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7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8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9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1771" name="Group 38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1774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75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76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77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78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79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0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1781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1772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1773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1763" name="Text Box 49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1755" name="Line 51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6" name="Line 52"/>
            <p:cNvSpPr>
              <a:spLocks noChangeShapeType="1"/>
            </p:cNvSpPr>
            <p:nvPr/>
          </p:nvSpPr>
          <p:spPr bwMode="auto">
            <a:xfrm>
              <a:off x="2880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7" name="Line 53"/>
            <p:cNvSpPr>
              <a:spLocks noChangeShapeType="1"/>
            </p:cNvSpPr>
            <p:nvPr/>
          </p:nvSpPr>
          <p:spPr bwMode="auto">
            <a:xfrm>
              <a:off x="1344" y="153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8" name="Line 54"/>
            <p:cNvSpPr>
              <a:spLocks noChangeShapeType="1"/>
            </p:cNvSpPr>
            <p:nvPr/>
          </p:nvSpPr>
          <p:spPr bwMode="auto">
            <a:xfrm>
              <a:off x="2784" y="153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Text Box 55"/>
            <p:cNvSpPr txBox="1">
              <a:spLocks noChangeArrowheads="1"/>
            </p:cNvSpPr>
            <p:nvPr/>
          </p:nvSpPr>
          <p:spPr bwMode="auto">
            <a:xfrm>
              <a:off x="336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1760" name="Line 56"/>
            <p:cNvSpPr>
              <a:spLocks noChangeShapeType="1"/>
            </p:cNvSpPr>
            <p:nvPr/>
          </p:nvSpPr>
          <p:spPr bwMode="auto">
            <a:xfrm>
              <a:off x="3936" y="15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Line 57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0" name="Group 63"/>
          <p:cNvGrpSpPr>
            <a:grpSpLocks/>
          </p:cNvGrpSpPr>
          <p:nvPr/>
        </p:nvGrpSpPr>
        <p:grpSpPr bwMode="auto">
          <a:xfrm>
            <a:off x="530994" y="3213251"/>
            <a:ext cx="1323975" cy="1449387"/>
            <a:chOff x="336" y="1727"/>
            <a:chExt cx="834" cy="913"/>
          </a:xfrm>
        </p:grpSpPr>
        <p:sp>
          <p:nvSpPr>
            <p:cNvPr id="31752" name="Text Box 64"/>
            <p:cNvSpPr txBox="1">
              <a:spLocks noChangeArrowheads="1"/>
            </p:cNvSpPr>
            <p:nvPr/>
          </p:nvSpPr>
          <p:spPr bwMode="auto">
            <a:xfrm>
              <a:off x="336" y="1727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753" name="Line 65"/>
            <p:cNvSpPr>
              <a:spLocks noChangeShapeType="1"/>
            </p:cNvSpPr>
            <p:nvPr/>
          </p:nvSpPr>
          <p:spPr bwMode="auto">
            <a:xfrm>
              <a:off x="768" y="1968"/>
              <a:ext cx="192" cy="672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190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06B7B-9217-F345-9171-F7278453D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	Binary Tree		  </a:t>
            </a:r>
            <a:r>
              <a:rPr lang="en-US" dirty="0"/>
              <a:t>vs.			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Heap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359AAE7-5376-6440-8848-507D056D8F1B}"/>
              </a:ext>
            </a:extLst>
          </p:cNvPr>
          <p:cNvSpPr/>
          <p:nvPr/>
        </p:nvSpPr>
        <p:spPr>
          <a:xfrm>
            <a:off x="1905990" y="2371884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1F75CF-E545-6540-AD90-3245C6FBC1D1}"/>
              </a:ext>
            </a:extLst>
          </p:cNvPr>
          <p:cNvSpPr/>
          <p:nvPr/>
        </p:nvSpPr>
        <p:spPr>
          <a:xfrm>
            <a:off x="957769" y="3192977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12C2CCC-B24D-4745-A517-022089EE1024}"/>
              </a:ext>
            </a:extLst>
          </p:cNvPr>
          <p:cNvSpPr/>
          <p:nvPr/>
        </p:nvSpPr>
        <p:spPr>
          <a:xfrm>
            <a:off x="2850080" y="3192977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7133DE0-F489-404D-8FF0-A1BC93D721C1}"/>
              </a:ext>
            </a:extLst>
          </p:cNvPr>
          <p:cNvSpPr/>
          <p:nvPr/>
        </p:nvSpPr>
        <p:spPr>
          <a:xfrm>
            <a:off x="485724" y="4003477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036B53-777D-7948-AEB5-6CCD24409B6D}"/>
              </a:ext>
            </a:extLst>
          </p:cNvPr>
          <p:cNvSpPr/>
          <p:nvPr/>
        </p:nvSpPr>
        <p:spPr>
          <a:xfrm>
            <a:off x="2378035" y="4014072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982B93-C3FA-8742-A54A-19DCAB183460}"/>
              </a:ext>
            </a:extLst>
          </p:cNvPr>
          <p:cNvSpPr/>
          <p:nvPr/>
        </p:nvSpPr>
        <p:spPr>
          <a:xfrm>
            <a:off x="3322125" y="4014072"/>
            <a:ext cx="472045" cy="47204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8C63299-84C7-F141-AA56-625AADC5EB0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1193791" y="2774800"/>
            <a:ext cx="781328" cy="418177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2D50C47-E2F0-D74C-9119-A456AB8A9322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2308906" y="2774800"/>
            <a:ext cx="777197" cy="418177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A3618F1-C8D0-C54D-98C8-4C4A48EA1C92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721747" y="3595892"/>
            <a:ext cx="305151" cy="407585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882FE2F-A12C-BA4F-B3DE-AC919B59736E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2614058" y="3595892"/>
            <a:ext cx="305151" cy="41817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32ADA6-F71A-2C43-B655-A3FCDE06E455}"/>
              </a:ext>
            </a:extLst>
          </p:cNvPr>
          <p:cNvCxnSpPr>
            <a:stCxn id="6" idx="5"/>
            <a:endCxn id="14" idx="0"/>
          </p:cNvCxnSpPr>
          <p:nvPr/>
        </p:nvCxnSpPr>
        <p:spPr>
          <a:xfrm>
            <a:off x="3252996" y="3595892"/>
            <a:ext cx="305152" cy="41817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41CBA4FF-8EBD-4340-92B3-656826F454CE}"/>
              </a:ext>
            </a:extLst>
          </p:cNvPr>
          <p:cNvSpPr/>
          <p:nvPr/>
        </p:nvSpPr>
        <p:spPr>
          <a:xfrm>
            <a:off x="6496442" y="238247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128AC77-BD50-A44E-9A68-DFD8B9B2E582}"/>
              </a:ext>
            </a:extLst>
          </p:cNvPr>
          <p:cNvSpPr/>
          <p:nvPr/>
        </p:nvSpPr>
        <p:spPr>
          <a:xfrm>
            <a:off x="5552352" y="3182383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863A65A-DD2D-384D-A967-125955109E87}"/>
              </a:ext>
            </a:extLst>
          </p:cNvPr>
          <p:cNvSpPr/>
          <p:nvPr/>
        </p:nvSpPr>
        <p:spPr>
          <a:xfrm>
            <a:off x="7430136" y="318238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E8615F0-6B96-E54A-8FD6-9EA16F525646}"/>
              </a:ext>
            </a:extLst>
          </p:cNvPr>
          <p:cNvSpPr/>
          <p:nvPr/>
        </p:nvSpPr>
        <p:spPr>
          <a:xfrm>
            <a:off x="5080308" y="401407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83AED54-5D89-1F43-A9B3-7C3C7C5645F8}"/>
              </a:ext>
            </a:extLst>
          </p:cNvPr>
          <p:cNvSpPr/>
          <p:nvPr/>
        </p:nvSpPr>
        <p:spPr>
          <a:xfrm>
            <a:off x="6958092" y="401407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21FC289-DE0A-1E4E-96B9-1250BCA174D6}"/>
              </a:ext>
            </a:extLst>
          </p:cNvPr>
          <p:cNvSpPr/>
          <p:nvPr/>
        </p:nvSpPr>
        <p:spPr>
          <a:xfrm>
            <a:off x="6024397" y="4003477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C63CC25-A848-A646-AC02-7183C5702FBE}"/>
              </a:ext>
            </a:extLst>
          </p:cNvPr>
          <p:cNvCxnSpPr>
            <a:stCxn id="25" idx="3"/>
            <a:endCxn id="26" idx="0"/>
          </p:cNvCxnSpPr>
          <p:nvPr/>
        </p:nvCxnSpPr>
        <p:spPr>
          <a:xfrm flipH="1">
            <a:off x="5788375" y="2785394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CF514E1-04BF-A64D-B28F-9F1B663C6E56}"/>
              </a:ext>
            </a:extLst>
          </p:cNvPr>
          <p:cNvCxnSpPr>
            <a:cxnSpLocks/>
            <a:stCxn id="25" idx="5"/>
            <a:endCxn id="27" idx="0"/>
          </p:cNvCxnSpPr>
          <p:nvPr/>
        </p:nvCxnSpPr>
        <p:spPr>
          <a:xfrm>
            <a:off x="6899357" y="2785395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45C5EB1-119D-7446-81FF-FD33B34BBD4F}"/>
              </a:ext>
            </a:extLst>
          </p:cNvPr>
          <p:cNvCxnSpPr>
            <a:stCxn id="26" idx="3"/>
            <a:endCxn id="28" idx="0"/>
          </p:cNvCxnSpPr>
          <p:nvPr/>
        </p:nvCxnSpPr>
        <p:spPr>
          <a:xfrm flipH="1">
            <a:off x="5316330" y="3585299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7BBA78A-FD58-C54B-9038-FB052F77B0D3}"/>
              </a:ext>
            </a:extLst>
          </p:cNvPr>
          <p:cNvCxnSpPr>
            <a:stCxn id="27" idx="3"/>
            <a:endCxn id="29" idx="0"/>
          </p:cNvCxnSpPr>
          <p:nvPr/>
        </p:nvCxnSpPr>
        <p:spPr>
          <a:xfrm flipH="1">
            <a:off x="7194114" y="3585298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D9D39EA-1C4A-2641-8A91-C1783BC2599C}"/>
              </a:ext>
            </a:extLst>
          </p:cNvPr>
          <p:cNvCxnSpPr>
            <a:cxnSpLocks/>
            <a:stCxn id="26" idx="5"/>
            <a:endCxn id="30" idx="0"/>
          </p:cNvCxnSpPr>
          <p:nvPr/>
        </p:nvCxnSpPr>
        <p:spPr>
          <a:xfrm>
            <a:off x="5955268" y="3585299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9397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2771" name="Group 4"/>
          <p:cNvGrpSpPr>
            <a:grpSpLocks/>
          </p:cNvGrpSpPr>
          <p:nvPr/>
        </p:nvGrpSpPr>
        <p:grpSpPr bwMode="auto">
          <a:xfrm>
            <a:off x="838200" y="3352800"/>
            <a:ext cx="3124200" cy="2286000"/>
            <a:chOff x="528" y="2112"/>
            <a:chExt cx="1968" cy="1440"/>
          </a:xfrm>
        </p:grpSpPr>
        <p:grpSp>
          <p:nvGrpSpPr>
            <p:cNvPr id="32811" name="Group 5"/>
            <p:cNvGrpSpPr>
              <a:grpSpLocks/>
            </p:cNvGrpSpPr>
            <p:nvPr/>
          </p:nvGrpSpPr>
          <p:grpSpPr bwMode="auto">
            <a:xfrm>
              <a:off x="528" y="3264"/>
              <a:ext cx="288" cy="288"/>
              <a:chOff x="2642" y="2688"/>
              <a:chExt cx="288" cy="288"/>
            </a:xfrm>
          </p:grpSpPr>
          <p:sp>
            <p:nvSpPr>
              <p:cNvPr id="32824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5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32812" name="Group 8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2822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3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2813" name="Group 11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32820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1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32814" name="Group 14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2818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9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</p:grpSp>
        <p:sp>
          <p:nvSpPr>
            <p:cNvPr id="32815" name="Line 17"/>
            <p:cNvSpPr>
              <a:spLocks noChangeShapeType="1"/>
            </p:cNvSpPr>
            <p:nvPr/>
          </p:nvSpPr>
          <p:spPr bwMode="auto">
            <a:xfrm flipH="1">
              <a:off x="694" y="297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6" name="Line 18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7" name="Line 19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72" name="Group 61"/>
          <p:cNvGrpSpPr>
            <a:grpSpLocks/>
          </p:cNvGrpSpPr>
          <p:nvPr/>
        </p:nvGrpSpPr>
        <p:grpSpPr bwMode="auto">
          <a:xfrm>
            <a:off x="594360" y="1401762"/>
            <a:ext cx="5486400" cy="1417638"/>
            <a:chOff x="960" y="768"/>
            <a:chExt cx="3456" cy="893"/>
          </a:xfrm>
        </p:grpSpPr>
        <p:grpSp>
          <p:nvGrpSpPr>
            <p:cNvPr id="32774" name="Group 21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2783" name="Group 22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278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278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278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3278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278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2790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grpSp>
              <p:nvGrpSpPr>
                <p:cNvPr id="32791" name="Group 29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280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8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9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10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2792" name="Group 38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2795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796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797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798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799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0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1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2802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279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279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2784" name="Text Box 49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2775" name="Text Box 50"/>
            <p:cNvSpPr txBox="1">
              <a:spLocks noChangeArrowheads="1"/>
            </p:cNvSpPr>
            <p:nvPr/>
          </p:nvSpPr>
          <p:spPr bwMode="auto">
            <a:xfrm>
              <a:off x="1872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32776" name="Line 51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Line 52"/>
            <p:cNvSpPr>
              <a:spLocks noChangeShapeType="1"/>
            </p:cNvSpPr>
            <p:nvPr/>
          </p:nvSpPr>
          <p:spPr bwMode="auto">
            <a:xfrm>
              <a:off x="2880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Line 53"/>
            <p:cNvSpPr>
              <a:spLocks noChangeShapeType="1"/>
            </p:cNvSpPr>
            <p:nvPr/>
          </p:nvSpPr>
          <p:spPr bwMode="auto">
            <a:xfrm flipV="1">
              <a:off x="1344" y="153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Line 54"/>
            <p:cNvSpPr>
              <a:spLocks noChangeShapeType="1"/>
            </p:cNvSpPr>
            <p:nvPr/>
          </p:nvSpPr>
          <p:spPr bwMode="auto">
            <a:xfrm>
              <a:off x="2352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Text Box 55"/>
            <p:cNvSpPr txBox="1">
              <a:spLocks noChangeArrowheads="1"/>
            </p:cNvSpPr>
            <p:nvPr/>
          </p:nvSpPr>
          <p:spPr bwMode="auto">
            <a:xfrm>
              <a:off x="3360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2781" name="Line 56"/>
            <p:cNvSpPr>
              <a:spLocks noChangeShapeType="1"/>
            </p:cNvSpPr>
            <p:nvPr/>
          </p:nvSpPr>
          <p:spPr bwMode="auto">
            <a:xfrm>
              <a:off x="3936" y="15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Line 57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98352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3795" name="Group 58"/>
          <p:cNvGrpSpPr>
            <a:grpSpLocks/>
          </p:cNvGrpSpPr>
          <p:nvPr/>
        </p:nvGrpSpPr>
        <p:grpSpPr bwMode="auto">
          <a:xfrm>
            <a:off x="1447800" y="4219074"/>
            <a:ext cx="2590800" cy="1371600"/>
            <a:chOff x="864" y="2112"/>
            <a:chExt cx="1632" cy="864"/>
          </a:xfrm>
        </p:grpSpPr>
        <p:grpSp>
          <p:nvGrpSpPr>
            <p:cNvPr id="33841" name="Group 8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3850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51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3842" name="Group 11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33848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9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grpSp>
          <p:nvGrpSpPr>
            <p:cNvPr id="33843" name="Group 14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3846" name="Oval 15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7" name="Text Box 16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33844" name="Line 18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5" name="Line 19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6" name="Group 59"/>
          <p:cNvGrpSpPr>
            <a:grpSpLocks/>
          </p:cNvGrpSpPr>
          <p:nvPr/>
        </p:nvGrpSpPr>
        <p:grpSpPr bwMode="auto">
          <a:xfrm>
            <a:off x="609600" y="1470987"/>
            <a:ext cx="5486400" cy="1417638"/>
            <a:chOff x="960" y="768"/>
            <a:chExt cx="3456" cy="893"/>
          </a:xfrm>
        </p:grpSpPr>
        <p:grpSp>
          <p:nvGrpSpPr>
            <p:cNvPr id="33804" name="Group 21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3813" name="Group 22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381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381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381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381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381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3820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grpSp>
              <p:nvGrpSpPr>
                <p:cNvPr id="33821" name="Group 29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383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8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9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40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3822" name="Group 38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3825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26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27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28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29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0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1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3832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382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382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3814" name="Text Box 49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3805" name="Text Box 50"/>
            <p:cNvSpPr txBox="1">
              <a:spLocks noChangeArrowheads="1"/>
            </p:cNvSpPr>
            <p:nvPr/>
          </p:nvSpPr>
          <p:spPr bwMode="auto">
            <a:xfrm>
              <a:off x="1536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33806" name="Line 51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Line 52"/>
            <p:cNvSpPr>
              <a:spLocks noChangeShapeType="1"/>
            </p:cNvSpPr>
            <p:nvPr/>
          </p:nvSpPr>
          <p:spPr bwMode="auto">
            <a:xfrm>
              <a:off x="249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Line 53"/>
            <p:cNvSpPr>
              <a:spLocks noChangeShapeType="1"/>
            </p:cNvSpPr>
            <p:nvPr/>
          </p:nvSpPr>
          <p:spPr bwMode="auto">
            <a:xfrm flipV="1">
              <a:off x="1344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Line 54"/>
            <p:cNvSpPr>
              <a:spLocks noChangeShapeType="1"/>
            </p:cNvSpPr>
            <p:nvPr/>
          </p:nvSpPr>
          <p:spPr bwMode="auto">
            <a:xfrm>
              <a:off x="2352" y="1536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0" name="Text Box 55"/>
            <p:cNvSpPr txBox="1">
              <a:spLocks noChangeArrowheads="1"/>
            </p:cNvSpPr>
            <p:nvPr/>
          </p:nvSpPr>
          <p:spPr bwMode="auto">
            <a:xfrm>
              <a:off x="3168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3811" name="Line 56"/>
            <p:cNvSpPr>
              <a:spLocks noChangeShapeType="1"/>
            </p:cNvSpPr>
            <p:nvPr/>
          </p:nvSpPr>
          <p:spPr bwMode="auto">
            <a:xfrm>
              <a:off x="3744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2" name="Line 57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7" name="Group 60"/>
          <p:cNvGrpSpPr>
            <a:grpSpLocks/>
          </p:cNvGrpSpPr>
          <p:nvPr/>
        </p:nvGrpSpPr>
        <p:grpSpPr bwMode="auto">
          <a:xfrm>
            <a:off x="609600" y="3607887"/>
            <a:ext cx="1828800" cy="763587"/>
            <a:chOff x="336" y="1439"/>
            <a:chExt cx="1152" cy="481"/>
          </a:xfrm>
        </p:grpSpPr>
        <p:sp>
          <p:nvSpPr>
            <p:cNvPr id="33800" name="Text Box 61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33801" name="Group 62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33802" name="Line 63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03" name="Line 64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535993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4819" name="Group 4"/>
          <p:cNvGrpSpPr>
            <a:grpSpLocks/>
          </p:cNvGrpSpPr>
          <p:nvPr/>
        </p:nvGrpSpPr>
        <p:grpSpPr bwMode="auto">
          <a:xfrm>
            <a:off x="533400" y="3651183"/>
            <a:ext cx="2590800" cy="1371600"/>
            <a:chOff x="864" y="2112"/>
            <a:chExt cx="1632" cy="864"/>
          </a:xfrm>
        </p:grpSpPr>
        <p:grpSp>
          <p:nvGrpSpPr>
            <p:cNvPr id="34859" name="Group 5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4868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869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4860" name="Group 8"/>
            <p:cNvGrpSpPr>
              <a:grpSpLocks/>
            </p:cNvGrpSpPr>
            <p:nvPr/>
          </p:nvGrpSpPr>
          <p:grpSpPr bwMode="auto">
            <a:xfrm>
              <a:off x="2208" y="2688"/>
              <a:ext cx="288" cy="288"/>
              <a:chOff x="2642" y="2688"/>
              <a:chExt cx="288" cy="288"/>
            </a:xfrm>
          </p:grpSpPr>
          <p:sp>
            <p:nvSpPr>
              <p:cNvPr id="34866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867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34861" name="Group 11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4864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4865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34862" name="Line 14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3" name="Line 15"/>
            <p:cNvSpPr>
              <a:spLocks noChangeShapeType="1"/>
            </p:cNvSpPr>
            <p:nvPr/>
          </p:nvSpPr>
          <p:spPr bwMode="auto">
            <a:xfrm>
              <a:off x="1750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4820" name="Group 59"/>
          <p:cNvGrpSpPr>
            <a:grpSpLocks/>
          </p:cNvGrpSpPr>
          <p:nvPr/>
        </p:nvGrpSpPr>
        <p:grpSpPr bwMode="auto">
          <a:xfrm>
            <a:off x="533400" y="1401762"/>
            <a:ext cx="5486400" cy="1417638"/>
            <a:chOff x="960" y="768"/>
            <a:chExt cx="3456" cy="893"/>
          </a:xfrm>
        </p:grpSpPr>
        <p:grpSp>
          <p:nvGrpSpPr>
            <p:cNvPr id="34822" name="Group 17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4831" name="Group 18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483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483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483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483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3483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483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grpSp>
              <p:nvGrpSpPr>
                <p:cNvPr id="34839" name="Group 25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485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3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4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5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6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7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8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4840" name="Group 34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4843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4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5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6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7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8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49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4850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484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484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4832" name="Text Box 45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4823" name="Text Box 46"/>
            <p:cNvSpPr txBox="1">
              <a:spLocks noChangeArrowheads="1"/>
            </p:cNvSpPr>
            <p:nvPr/>
          </p:nvSpPr>
          <p:spPr bwMode="auto">
            <a:xfrm>
              <a:off x="1697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34824" name="Line 47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5" name="Line 48"/>
            <p:cNvSpPr>
              <a:spLocks noChangeShapeType="1"/>
            </p:cNvSpPr>
            <p:nvPr/>
          </p:nvSpPr>
          <p:spPr bwMode="auto">
            <a:xfrm>
              <a:off x="249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6" name="Line 49"/>
            <p:cNvSpPr>
              <a:spLocks noChangeShapeType="1"/>
            </p:cNvSpPr>
            <p:nvPr/>
          </p:nvSpPr>
          <p:spPr bwMode="auto">
            <a:xfrm flipV="1">
              <a:off x="1344" y="15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Line 50"/>
            <p:cNvSpPr>
              <a:spLocks noChangeShapeType="1"/>
            </p:cNvSpPr>
            <p:nvPr/>
          </p:nvSpPr>
          <p:spPr bwMode="auto">
            <a:xfrm>
              <a:off x="2160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8" name="Text Box 51"/>
            <p:cNvSpPr txBox="1">
              <a:spLocks noChangeArrowheads="1"/>
            </p:cNvSpPr>
            <p:nvPr/>
          </p:nvSpPr>
          <p:spPr bwMode="auto">
            <a:xfrm>
              <a:off x="3168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4829" name="Line 52"/>
            <p:cNvSpPr>
              <a:spLocks noChangeShapeType="1"/>
            </p:cNvSpPr>
            <p:nvPr/>
          </p:nvSpPr>
          <p:spPr bwMode="auto">
            <a:xfrm>
              <a:off x="3744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Line 53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96770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5843" name="Group 54"/>
          <p:cNvGrpSpPr>
            <a:grpSpLocks/>
          </p:cNvGrpSpPr>
          <p:nvPr/>
        </p:nvGrpSpPr>
        <p:grpSpPr bwMode="auto">
          <a:xfrm>
            <a:off x="1367456" y="3931339"/>
            <a:ext cx="1524000" cy="1371600"/>
            <a:chOff x="864" y="2112"/>
            <a:chExt cx="960" cy="864"/>
          </a:xfrm>
        </p:grpSpPr>
        <p:grpSp>
          <p:nvGrpSpPr>
            <p:cNvPr id="35887" name="Group 5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5892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5893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grpSp>
          <p:nvGrpSpPr>
            <p:cNvPr id="35888" name="Group 11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5890" name="Oval 12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5891" name="Text Box 13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35889" name="Line 14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44" name="Group 55"/>
          <p:cNvGrpSpPr>
            <a:grpSpLocks/>
          </p:cNvGrpSpPr>
          <p:nvPr/>
        </p:nvGrpSpPr>
        <p:grpSpPr bwMode="auto">
          <a:xfrm>
            <a:off x="533400" y="1270795"/>
            <a:ext cx="5486400" cy="1417638"/>
            <a:chOff x="960" y="768"/>
            <a:chExt cx="3456" cy="893"/>
          </a:xfrm>
        </p:grpSpPr>
        <p:grpSp>
          <p:nvGrpSpPr>
            <p:cNvPr id="35852" name="Group 17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5859" name="Group 18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586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586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586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58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58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586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grpSp>
              <p:nvGrpSpPr>
                <p:cNvPr id="35867" name="Group 25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5879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0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1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2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8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5868" name="Group 34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5871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2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3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4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5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6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7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5878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586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587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5860" name="Text Box 45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5853" name="Text Box 46"/>
            <p:cNvSpPr txBox="1">
              <a:spLocks noChangeArrowheads="1"/>
            </p:cNvSpPr>
            <p:nvPr/>
          </p:nvSpPr>
          <p:spPr bwMode="auto">
            <a:xfrm>
              <a:off x="1296" y="1392"/>
              <a:ext cx="81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Semiheap</a:t>
              </a:r>
            </a:p>
          </p:txBody>
        </p:sp>
        <p:sp>
          <p:nvSpPr>
            <p:cNvPr id="35854" name="Line 48"/>
            <p:cNvSpPr>
              <a:spLocks noChangeShapeType="1"/>
            </p:cNvSpPr>
            <p:nvPr/>
          </p:nvSpPr>
          <p:spPr bwMode="auto">
            <a:xfrm>
              <a:off x="2112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5" name="Line 50"/>
            <p:cNvSpPr>
              <a:spLocks noChangeShapeType="1"/>
            </p:cNvSpPr>
            <p:nvPr/>
          </p:nvSpPr>
          <p:spPr bwMode="auto">
            <a:xfrm>
              <a:off x="2112" y="153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6" name="Text Box 51"/>
            <p:cNvSpPr txBox="1">
              <a:spLocks noChangeArrowheads="1"/>
            </p:cNvSpPr>
            <p:nvPr/>
          </p:nvSpPr>
          <p:spPr bwMode="auto">
            <a:xfrm>
              <a:off x="2976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5857" name="Line 52"/>
            <p:cNvSpPr>
              <a:spLocks noChangeShapeType="1"/>
            </p:cNvSpPr>
            <p:nvPr/>
          </p:nvSpPr>
          <p:spPr bwMode="auto">
            <a:xfrm>
              <a:off x="3552" y="153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8" name="Line 53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845" name="Group 56"/>
          <p:cNvGrpSpPr>
            <a:grpSpLocks/>
          </p:cNvGrpSpPr>
          <p:nvPr/>
        </p:nvGrpSpPr>
        <p:grpSpPr bwMode="auto">
          <a:xfrm>
            <a:off x="529256" y="3320152"/>
            <a:ext cx="1828800" cy="763587"/>
            <a:chOff x="336" y="1439"/>
            <a:chExt cx="1152" cy="481"/>
          </a:xfrm>
        </p:grpSpPr>
        <p:sp>
          <p:nvSpPr>
            <p:cNvPr id="35848" name="Text Box 57"/>
            <p:cNvSpPr txBox="1">
              <a:spLocks noChangeArrowheads="1"/>
            </p:cNvSpPr>
            <p:nvPr/>
          </p:nvSpPr>
          <p:spPr bwMode="auto">
            <a:xfrm>
              <a:off x="336" y="1439"/>
              <a:ext cx="83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i="1" dirty="0" err="1">
                  <a:solidFill>
                    <a:srgbClr val="000000"/>
                  </a:solidFill>
                  <a:latin typeface="Times New Roman" panose="02020603050405020304" pitchFamily="18" charset="0"/>
                </a:rPr>
                <a:t>downHeap</a:t>
              </a:r>
              <a:endPara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35849" name="Group 58"/>
            <p:cNvGrpSpPr>
              <a:grpSpLocks/>
            </p:cNvGrpSpPr>
            <p:nvPr/>
          </p:nvGrpSpPr>
          <p:grpSpPr bwMode="auto">
            <a:xfrm>
              <a:off x="768" y="1680"/>
              <a:ext cx="720" cy="240"/>
              <a:chOff x="768" y="1680"/>
              <a:chExt cx="720" cy="240"/>
            </a:xfrm>
          </p:grpSpPr>
          <p:sp>
            <p:nvSpPr>
              <p:cNvPr id="35850" name="Line 59"/>
              <p:cNvSpPr>
                <a:spLocks noChangeShapeType="1"/>
              </p:cNvSpPr>
              <p:nvPr/>
            </p:nvSpPr>
            <p:spPr bwMode="auto">
              <a:xfrm>
                <a:off x="768" y="1680"/>
                <a:ext cx="0" cy="24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51" name="Line 60"/>
              <p:cNvSpPr>
                <a:spLocks noChangeShapeType="1"/>
              </p:cNvSpPr>
              <p:nvPr/>
            </p:nvSpPr>
            <p:spPr bwMode="auto">
              <a:xfrm>
                <a:off x="768" y="1920"/>
                <a:ext cx="720" cy="0"/>
              </a:xfrm>
              <a:prstGeom prst="lin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49820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57726" y="553294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6867" name="Group 4"/>
          <p:cNvGrpSpPr>
            <a:grpSpLocks/>
          </p:cNvGrpSpPr>
          <p:nvPr/>
        </p:nvGrpSpPr>
        <p:grpSpPr bwMode="auto">
          <a:xfrm>
            <a:off x="657726" y="3718560"/>
            <a:ext cx="1524000" cy="1371600"/>
            <a:chOff x="864" y="2112"/>
            <a:chExt cx="960" cy="864"/>
          </a:xfrm>
        </p:grpSpPr>
        <p:grpSp>
          <p:nvGrpSpPr>
            <p:cNvPr id="36905" name="Group 5"/>
            <p:cNvGrpSpPr>
              <a:grpSpLocks/>
            </p:cNvGrpSpPr>
            <p:nvPr/>
          </p:nvGrpSpPr>
          <p:grpSpPr bwMode="auto">
            <a:xfrm>
              <a:off x="864" y="2688"/>
              <a:ext cx="288" cy="288"/>
              <a:chOff x="2642" y="2688"/>
              <a:chExt cx="288" cy="288"/>
            </a:xfrm>
          </p:grpSpPr>
          <p:sp>
            <p:nvSpPr>
              <p:cNvPr id="36910" name="Oval 6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11" name="Text Box 7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36906" name="Group 8"/>
            <p:cNvGrpSpPr>
              <a:grpSpLocks/>
            </p:cNvGrpSpPr>
            <p:nvPr/>
          </p:nvGrpSpPr>
          <p:grpSpPr bwMode="auto">
            <a:xfrm>
              <a:off x="1536" y="2112"/>
              <a:ext cx="288" cy="288"/>
              <a:chOff x="2642" y="2688"/>
              <a:chExt cx="288" cy="288"/>
            </a:xfrm>
          </p:grpSpPr>
          <p:sp>
            <p:nvSpPr>
              <p:cNvPr id="36908" name="Oval 9"/>
              <p:cNvSpPr>
                <a:spLocks noChangeArrowheads="1"/>
              </p:cNvSpPr>
              <p:nvPr/>
            </p:nvSpPr>
            <p:spPr bwMode="auto">
              <a:xfrm>
                <a:off x="2642" y="2688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000" b="1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6909" name="Text Box 10"/>
              <p:cNvSpPr txBox="1">
                <a:spLocks noChangeArrowheads="1"/>
              </p:cNvSpPr>
              <p:nvPr/>
            </p:nvSpPr>
            <p:spPr bwMode="auto">
              <a:xfrm>
                <a:off x="2684" y="2688"/>
                <a:ext cx="20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36907" name="Line 11"/>
            <p:cNvSpPr>
              <a:spLocks noChangeShapeType="1"/>
            </p:cNvSpPr>
            <p:nvPr/>
          </p:nvSpPr>
          <p:spPr bwMode="auto">
            <a:xfrm flipH="1">
              <a:off x="1126" y="2400"/>
              <a:ext cx="4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868" name="Group 12"/>
          <p:cNvGrpSpPr>
            <a:grpSpLocks/>
          </p:cNvGrpSpPr>
          <p:nvPr/>
        </p:nvGrpSpPr>
        <p:grpSpPr bwMode="auto">
          <a:xfrm>
            <a:off x="657726" y="1400476"/>
            <a:ext cx="5486400" cy="1417638"/>
            <a:chOff x="960" y="768"/>
            <a:chExt cx="3456" cy="893"/>
          </a:xfrm>
        </p:grpSpPr>
        <p:grpSp>
          <p:nvGrpSpPr>
            <p:cNvPr id="36870" name="Group 1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6877" name="Group 1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687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688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688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688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688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sp>
              <p:nvSpPr>
                <p:cNvPr id="3688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grpSp>
              <p:nvGrpSpPr>
                <p:cNvPr id="36885" name="Group 2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689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90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90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90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903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904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6886" name="Group 3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6889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0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1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2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3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4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5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6896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688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688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6878" name="Text Box 4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6871" name="Text Box 42"/>
            <p:cNvSpPr txBox="1">
              <a:spLocks noChangeArrowheads="1"/>
            </p:cNvSpPr>
            <p:nvPr/>
          </p:nvSpPr>
          <p:spPr bwMode="auto">
            <a:xfrm>
              <a:off x="1457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36872" name="Line 43"/>
            <p:cNvSpPr>
              <a:spLocks noChangeShapeType="1"/>
            </p:cNvSpPr>
            <p:nvPr/>
          </p:nvSpPr>
          <p:spPr bwMode="auto">
            <a:xfrm>
              <a:off x="2112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Line 44"/>
            <p:cNvSpPr>
              <a:spLocks noChangeShapeType="1"/>
            </p:cNvSpPr>
            <p:nvPr/>
          </p:nvSpPr>
          <p:spPr bwMode="auto">
            <a:xfrm>
              <a:off x="2112" y="153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4" name="Text Box 45"/>
            <p:cNvSpPr txBox="1">
              <a:spLocks noChangeArrowheads="1"/>
            </p:cNvSpPr>
            <p:nvPr/>
          </p:nvSpPr>
          <p:spPr bwMode="auto">
            <a:xfrm>
              <a:off x="2976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6875" name="Line 46"/>
            <p:cNvSpPr>
              <a:spLocks noChangeShapeType="1"/>
            </p:cNvSpPr>
            <p:nvPr/>
          </p:nvSpPr>
          <p:spPr bwMode="auto">
            <a:xfrm>
              <a:off x="3552" y="1536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Line 47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75872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7891" name="Group 8"/>
          <p:cNvGrpSpPr>
            <a:grpSpLocks/>
          </p:cNvGrpSpPr>
          <p:nvPr/>
        </p:nvGrpSpPr>
        <p:grpSpPr bwMode="auto">
          <a:xfrm>
            <a:off x="1289050" y="3574180"/>
            <a:ext cx="457200" cy="457200"/>
            <a:chOff x="2642" y="2688"/>
            <a:chExt cx="288" cy="288"/>
          </a:xfrm>
        </p:grpSpPr>
        <p:sp>
          <p:nvSpPr>
            <p:cNvPr id="37930" name="Oval 9"/>
            <p:cNvSpPr>
              <a:spLocks noChangeArrowheads="1"/>
            </p:cNvSpPr>
            <p:nvPr/>
          </p:nvSpPr>
          <p:spPr bwMode="auto">
            <a:xfrm>
              <a:off x="2642" y="268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931" name="Text Box 10"/>
            <p:cNvSpPr txBox="1">
              <a:spLocks noChangeArrowheads="1"/>
            </p:cNvSpPr>
            <p:nvPr/>
          </p:nvSpPr>
          <p:spPr bwMode="auto">
            <a:xfrm>
              <a:off x="2684" y="2688"/>
              <a:ext cx="20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37892" name="Group 49"/>
          <p:cNvGrpSpPr>
            <a:grpSpLocks/>
          </p:cNvGrpSpPr>
          <p:nvPr/>
        </p:nvGrpSpPr>
        <p:grpSpPr bwMode="auto">
          <a:xfrm>
            <a:off x="533400" y="1462881"/>
            <a:ext cx="5486400" cy="1417638"/>
            <a:chOff x="960" y="768"/>
            <a:chExt cx="3456" cy="893"/>
          </a:xfrm>
        </p:grpSpPr>
        <p:grpSp>
          <p:nvGrpSpPr>
            <p:cNvPr id="37895" name="Group 13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7902" name="Group 14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790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7905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790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790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7908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790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grpSp>
              <p:nvGrpSpPr>
                <p:cNvPr id="37910" name="Group 21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792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5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6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7911" name="Group 30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7914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15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16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17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18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19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0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7921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791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7913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7903" name="Text Box 41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7896" name="Text Box 42"/>
            <p:cNvSpPr txBox="1">
              <a:spLocks noChangeArrowheads="1"/>
            </p:cNvSpPr>
            <p:nvPr/>
          </p:nvSpPr>
          <p:spPr bwMode="auto">
            <a:xfrm>
              <a:off x="1248" y="1392"/>
              <a:ext cx="4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Heap</a:t>
              </a:r>
            </a:p>
          </p:txBody>
        </p:sp>
        <p:sp>
          <p:nvSpPr>
            <p:cNvPr id="37897" name="Line 43"/>
            <p:cNvSpPr>
              <a:spLocks noChangeShapeType="1"/>
            </p:cNvSpPr>
            <p:nvPr/>
          </p:nvSpPr>
          <p:spPr bwMode="auto">
            <a:xfrm>
              <a:off x="1728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8" name="Line 44"/>
            <p:cNvSpPr>
              <a:spLocks noChangeShapeType="1"/>
            </p:cNvSpPr>
            <p:nvPr/>
          </p:nvSpPr>
          <p:spPr bwMode="auto">
            <a:xfrm>
              <a:off x="1728" y="1536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9" name="Text Box 45"/>
            <p:cNvSpPr txBox="1">
              <a:spLocks noChangeArrowheads="1"/>
            </p:cNvSpPr>
            <p:nvPr/>
          </p:nvSpPr>
          <p:spPr bwMode="auto">
            <a:xfrm>
              <a:off x="2784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7900" name="Line 46"/>
            <p:cNvSpPr>
              <a:spLocks noChangeShapeType="1"/>
            </p:cNvSpPr>
            <p:nvPr/>
          </p:nvSpPr>
          <p:spPr bwMode="auto">
            <a:xfrm>
              <a:off x="3360" y="1536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1" name="Line 47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764563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72703"/>
            <a:ext cx="8077200" cy="5334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+mj-ea"/>
              </a:rPr>
              <a:t>Heap </a:t>
            </a:r>
            <a:r>
              <a:rPr lang="en-US" sz="3200" dirty="0">
                <a:sym typeface="Symbol" panose="05050102010706020507" pitchFamily="18" charset="2"/>
              </a:rPr>
              <a:t></a:t>
            </a:r>
            <a:r>
              <a:rPr lang="en-US" sz="3200" dirty="0">
                <a:ea typeface="+mj-ea"/>
              </a:rPr>
              <a:t> Sorted Vector</a:t>
            </a:r>
            <a:endParaRPr lang="en-US" sz="3500" i="1" dirty="0">
              <a:ea typeface="+mj-ea"/>
            </a:endParaRPr>
          </a:p>
        </p:txBody>
      </p:sp>
      <p:grpSp>
        <p:nvGrpSpPr>
          <p:cNvPr id="38915" name="Group 43"/>
          <p:cNvGrpSpPr>
            <a:grpSpLocks/>
          </p:cNvGrpSpPr>
          <p:nvPr/>
        </p:nvGrpSpPr>
        <p:grpSpPr bwMode="auto">
          <a:xfrm>
            <a:off x="533400" y="1796716"/>
            <a:ext cx="5486400" cy="1417638"/>
            <a:chOff x="960" y="768"/>
            <a:chExt cx="3456" cy="893"/>
          </a:xfrm>
        </p:grpSpPr>
        <p:grpSp>
          <p:nvGrpSpPr>
            <p:cNvPr id="38917" name="Group 8"/>
            <p:cNvGrpSpPr>
              <a:grpSpLocks/>
            </p:cNvGrpSpPr>
            <p:nvPr/>
          </p:nvGrpSpPr>
          <p:grpSpPr bwMode="auto">
            <a:xfrm>
              <a:off x="960" y="768"/>
              <a:ext cx="3456" cy="624"/>
              <a:chOff x="960" y="768"/>
              <a:chExt cx="3456" cy="624"/>
            </a:xfrm>
          </p:grpSpPr>
          <p:grpSp>
            <p:nvGrpSpPr>
              <p:cNvPr id="38923" name="Group 9"/>
              <p:cNvGrpSpPr>
                <a:grpSpLocks/>
              </p:cNvGrpSpPr>
              <p:nvPr/>
            </p:nvGrpSpPr>
            <p:grpSpPr bwMode="auto">
              <a:xfrm>
                <a:off x="1344" y="768"/>
                <a:ext cx="3072" cy="624"/>
                <a:chOff x="1344" y="768"/>
                <a:chExt cx="3072" cy="624"/>
              </a:xfrm>
            </p:grpSpPr>
            <p:sp>
              <p:nvSpPr>
                <p:cNvPr id="3892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35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7</a:t>
                  </a:r>
                </a:p>
              </p:txBody>
            </p:sp>
            <p:sp>
              <p:nvSpPr>
                <p:cNvPr id="3892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972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</a:t>
                  </a:r>
                </a:p>
              </p:txBody>
            </p:sp>
            <p:sp>
              <p:nvSpPr>
                <p:cNvPr id="38927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588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5</a:t>
                  </a:r>
                </a:p>
              </p:txBody>
            </p:sp>
            <p:sp>
              <p:nvSpPr>
                <p:cNvPr id="38928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204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4</a:t>
                  </a:r>
                </a:p>
              </p:txBody>
            </p:sp>
            <p:sp>
              <p:nvSpPr>
                <p:cNvPr id="3892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82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3</a:t>
                  </a:r>
                </a:p>
              </p:txBody>
            </p:sp>
            <p:sp>
              <p:nvSpPr>
                <p:cNvPr id="3893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436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2</a:t>
                  </a:r>
                </a:p>
              </p:txBody>
            </p:sp>
            <p:grpSp>
              <p:nvGrpSpPr>
                <p:cNvPr id="38931" name="Group 16"/>
                <p:cNvGrpSpPr>
                  <a:grpSpLocks/>
                </p:cNvGrpSpPr>
                <p:nvPr/>
              </p:nvGrpSpPr>
              <p:grpSpPr bwMode="auto">
                <a:xfrm>
                  <a:off x="1344" y="1056"/>
                  <a:ext cx="3072" cy="336"/>
                  <a:chOff x="432" y="864"/>
                  <a:chExt cx="3072" cy="336"/>
                </a:xfrm>
              </p:grpSpPr>
              <p:sp>
                <p:nvSpPr>
                  <p:cNvPr id="3894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43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4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6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7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8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9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736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5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384" cy="3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38932" name="Group 25"/>
                <p:cNvGrpSpPr>
                  <a:grpSpLocks/>
                </p:cNvGrpSpPr>
                <p:nvPr/>
              </p:nvGrpSpPr>
              <p:grpSpPr bwMode="auto">
                <a:xfrm>
                  <a:off x="1440" y="768"/>
                  <a:ext cx="2880" cy="269"/>
                  <a:chOff x="1440" y="1392"/>
                  <a:chExt cx="2880" cy="269"/>
                </a:xfrm>
              </p:grpSpPr>
              <p:sp>
                <p:nvSpPr>
                  <p:cNvPr id="38935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5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36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6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4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37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2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3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38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2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39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1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0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1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28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7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8942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392"/>
                    <a:ext cx="19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Char char="–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75000"/>
                      <a:buFont typeface="Wingdings" panose="05000000000000000000" pitchFamily="2" charset="2"/>
                      <a:buChar char="l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80000"/>
                      <a:buChar char="–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tx1"/>
                      </a:buClr>
                      <a:buSzPct val="65000"/>
                      <a:buFont typeface="Wingdings" panose="05000000000000000000" pitchFamily="2" charset="2"/>
                      <a:buChar char="l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en-US" sz="2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</a:rPr>
                      <a:t>6</a:t>
                    </a:r>
                    <a:endParaRPr lang="en-US" altLang="en-US" sz="2000" b="1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893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080" y="1104"/>
                  <a:ext cx="29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</a:t>
                  </a:r>
                </a:p>
              </p:txBody>
            </p:sp>
            <p:sp>
              <p:nvSpPr>
                <p:cNvPr id="3893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740" y="1104"/>
                  <a:ext cx="20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Char char="–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tx1"/>
                    </a:buClr>
                    <a:buSzPct val="75000"/>
                    <a:buFont typeface="Wingdings" panose="05000000000000000000" pitchFamily="2" charset="2"/>
                    <a:buChar char="l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SzPct val="80000"/>
                    <a:buChar char="–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1"/>
                    </a:buClr>
                    <a:buSzPct val="65000"/>
                    <a:buFont typeface="Wingdings" panose="05000000000000000000" pitchFamily="2" charset="2"/>
                    <a:buChar char="l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2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9</a:t>
                  </a:r>
                </a:p>
              </p:txBody>
            </p:sp>
          </p:grpSp>
          <p:sp>
            <p:nvSpPr>
              <p:cNvPr id="38924" name="Text Box 36"/>
              <p:cNvSpPr txBox="1">
                <a:spLocks noChangeArrowheads="1"/>
              </p:cNvSpPr>
              <p:nvPr/>
            </p:nvSpPr>
            <p:spPr bwMode="auto">
              <a:xfrm>
                <a:off x="960" y="1104"/>
                <a:ext cx="405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SzPct val="75000"/>
                  <a:buChar char="–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anose="05000000000000000000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1"/>
                  </a:buClr>
                  <a:buSzPct val="80000"/>
                  <a:buChar char="–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65000"/>
                  <a:buFont typeface="Wingdings" panose="05000000000000000000" pitchFamily="2" charset="2"/>
                  <a:buChar char="l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2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a[ ]:</a:t>
                </a:r>
              </a:p>
            </p:txBody>
          </p:sp>
        </p:grpSp>
        <p:sp>
          <p:nvSpPr>
            <p:cNvPr id="38918" name="Line 38"/>
            <p:cNvSpPr>
              <a:spLocks noChangeShapeType="1"/>
            </p:cNvSpPr>
            <p:nvPr/>
          </p:nvSpPr>
          <p:spPr bwMode="auto">
            <a:xfrm>
              <a:off x="1344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9" name="Line 39"/>
            <p:cNvSpPr>
              <a:spLocks noChangeShapeType="1"/>
            </p:cNvSpPr>
            <p:nvPr/>
          </p:nvSpPr>
          <p:spPr bwMode="auto">
            <a:xfrm>
              <a:off x="1344" y="15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Text Box 40"/>
            <p:cNvSpPr txBox="1">
              <a:spLocks noChangeArrowheads="1"/>
            </p:cNvSpPr>
            <p:nvPr/>
          </p:nvSpPr>
          <p:spPr bwMode="auto">
            <a:xfrm>
              <a:off x="2592" y="1392"/>
              <a:ext cx="5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75000"/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8000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5000"/>
                <a:buFont typeface="Wingdings" panose="05000000000000000000" pitchFamily="2" charset="2"/>
                <a:buChar char="l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Sorted</a:t>
              </a:r>
            </a:p>
          </p:txBody>
        </p:sp>
        <p:sp>
          <p:nvSpPr>
            <p:cNvPr id="38921" name="Line 41"/>
            <p:cNvSpPr>
              <a:spLocks noChangeShapeType="1"/>
            </p:cNvSpPr>
            <p:nvPr/>
          </p:nvSpPr>
          <p:spPr bwMode="auto">
            <a:xfrm>
              <a:off x="3168" y="15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2" name="Line 42"/>
            <p:cNvSpPr>
              <a:spLocks noChangeShapeType="1"/>
            </p:cNvSpPr>
            <p:nvPr/>
          </p:nvSpPr>
          <p:spPr bwMode="auto">
            <a:xfrm>
              <a:off x="4416" y="14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2317852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59251"/>
            <a:ext cx="7886700" cy="99203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Heap Sort (Code)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366190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// Create heap from vector bottom up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// Start with last internal node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// O(N) for “for” loop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for (i = (N – 2) / 2; i &gt;= 0; --i)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 err="1">
                <a:latin typeface="Lucida Console" panose="020B0609040504020204" pitchFamily="49" charset="0"/>
              </a:rPr>
              <a:t>downHeap</a:t>
            </a:r>
            <a:r>
              <a:rPr lang="en-US" altLang="en-US" sz="2400" dirty="0">
                <a:latin typeface="Lucida Console" panose="020B0609040504020204" pitchFamily="49" charset="0"/>
              </a:rPr>
              <a:t> (i);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// O(N </a:t>
            </a:r>
            <a:r>
              <a:rPr lang="en-US" altLang="en-US" sz="2400" dirty="0" err="1">
                <a:latin typeface="Lucida Console" panose="020B0609040504020204" pitchFamily="49" charset="0"/>
              </a:rPr>
              <a:t>lg</a:t>
            </a:r>
            <a:r>
              <a:rPr lang="en-US" altLang="en-US" sz="2400" dirty="0">
                <a:latin typeface="Lucida Console" panose="020B0609040504020204" pitchFamily="49" charset="0"/>
              </a:rPr>
              <a:t>(N)) for “while”</a:t>
            </a:r>
            <a:endParaRPr lang="en-US" altLang="ja-JP" sz="2400" dirty="0">
              <a:latin typeface="Lucida Console" panose="020B06090405040202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while (N &gt; 1)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swap (v[0], v[N-1]);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--N;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 err="1">
                <a:latin typeface="Lucida Console" panose="020B0609040504020204" pitchFamily="49" charset="0"/>
              </a:rPr>
              <a:t>downHeap</a:t>
            </a:r>
            <a:r>
              <a:rPr lang="en-US" altLang="en-US" sz="2400" dirty="0">
                <a:latin typeface="Lucida Console" panose="020B0609040504020204" pitchFamily="49" charset="0"/>
              </a:rPr>
              <a:t> (0);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latin typeface="Lucida Console" panose="020B060904050402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02088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F27DD-B7A8-C342-B3A0-06D0D36AC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Shape 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3A8CA-F563-2D4E-A491-5D2F1514D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heap must be a “complete” binary tree</a:t>
            </a:r>
          </a:p>
          <a:p>
            <a:r>
              <a:rPr lang="en-US" dirty="0"/>
              <a:t>This means the levels of the tree will always be filled from left-to-right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DFA2669-9A09-8A47-95B6-DD3EEC0E1D36}"/>
              </a:ext>
            </a:extLst>
          </p:cNvPr>
          <p:cNvSpPr/>
          <p:nvPr/>
        </p:nvSpPr>
        <p:spPr>
          <a:xfrm>
            <a:off x="2479614" y="3176232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D59B4FD-C209-554C-B7B4-900493630E96}"/>
              </a:ext>
            </a:extLst>
          </p:cNvPr>
          <p:cNvSpPr/>
          <p:nvPr/>
        </p:nvSpPr>
        <p:spPr>
          <a:xfrm>
            <a:off x="1535524" y="3976137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C7B0D2E-1F7E-7346-B1B7-F72E307BE7EF}"/>
              </a:ext>
            </a:extLst>
          </p:cNvPr>
          <p:cNvSpPr/>
          <p:nvPr/>
        </p:nvSpPr>
        <p:spPr>
          <a:xfrm>
            <a:off x="3413308" y="3976136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86C352B-724F-204F-AF1D-63EC68400940}"/>
              </a:ext>
            </a:extLst>
          </p:cNvPr>
          <p:cNvSpPr/>
          <p:nvPr/>
        </p:nvSpPr>
        <p:spPr>
          <a:xfrm>
            <a:off x="1063479" y="480782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DBBB9A8-C88A-0444-A342-44975C76E283}"/>
              </a:ext>
            </a:extLst>
          </p:cNvPr>
          <p:cNvSpPr/>
          <p:nvPr/>
        </p:nvSpPr>
        <p:spPr>
          <a:xfrm>
            <a:off x="2941263" y="480782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F34FE67-3824-114A-96B5-6B3821E463F9}"/>
              </a:ext>
            </a:extLst>
          </p:cNvPr>
          <p:cNvSpPr/>
          <p:nvPr/>
        </p:nvSpPr>
        <p:spPr>
          <a:xfrm>
            <a:off x="2007569" y="479723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7D774EA-7B59-BB4A-A25A-0E4C9B523376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1771547" y="3579148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0FC7557-4041-E24B-9CF5-6BD3DAD769C9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2882529" y="3579148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AD37389-6A93-1046-8A15-5313F24EAF51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299502" y="4379052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3CF967B-55EF-1B4B-86ED-A576EC710119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177286" y="4379051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B94A4D1-1F53-7142-A7B4-6B7FF0139C8C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1938440" y="4379053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234EC8C-9AFE-6648-AF12-AC2718E0CF7F}"/>
              </a:ext>
            </a:extLst>
          </p:cNvPr>
          <p:cNvCxnSpPr/>
          <p:nvPr/>
        </p:nvCxnSpPr>
        <p:spPr>
          <a:xfrm>
            <a:off x="819398" y="3769673"/>
            <a:ext cx="4159332" cy="0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8B2F16-BA0A-2644-8548-CFEE6569FF44}"/>
              </a:ext>
            </a:extLst>
          </p:cNvPr>
          <p:cNvCxnSpPr/>
          <p:nvPr/>
        </p:nvCxnSpPr>
        <p:spPr>
          <a:xfrm>
            <a:off x="802863" y="4605399"/>
            <a:ext cx="4159332" cy="0"/>
          </a:xfrm>
          <a:prstGeom prst="line">
            <a:avLst/>
          </a:prstGeom>
          <a:ln w="28575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FD62668-7291-3F4A-89C1-CC437AF86BD3}"/>
              </a:ext>
            </a:extLst>
          </p:cNvPr>
          <p:cNvSpPr txBox="1"/>
          <p:nvPr/>
        </p:nvSpPr>
        <p:spPr>
          <a:xfrm>
            <a:off x="4802622" y="3273754"/>
            <a:ext cx="67268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Level 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ED1003-A0FD-4B47-B005-38FEAA342F13}"/>
              </a:ext>
            </a:extLst>
          </p:cNvPr>
          <p:cNvSpPr txBox="1"/>
          <p:nvPr/>
        </p:nvSpPr>
        <p:spPr>
          <a:xfrm>
            <a:off x="4802622" y="4070229"/>
            <a:ext cx="67268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Level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2F52FC-4A31-6440-B2D1-CD83B0169125}"/>
              </a:ext>
            </a:extLst>
          </p:cNvPr>
          <p:cNvSpPr txBox="1"/>
          <p:nvPr/>
        </p:nvSpPr>
        <p:spPr>
          <a:xfrm>
            <a:off x="4819047" y="4909186"/>
            <a:ext cx="67268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Level 2</a:t>
            </a:r>
          </a:p>
        </p:txBody>
      </p:sp>
    </p:spTree>
    <p:extLst>
      <p:ext uri="{BB962C8B-B14F-4D97-AF65-F5344CB8AC3E}">
        <p14:creationId xmlns:p14="http://schemas.microsoft.com/office/powerpoint/2010/main" val="4045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544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1"/>
            <a:ext cx="262678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To maintain the Shape property, we must insert at the end of level 2</a:t>
            </a:r>
          </a:p>
        </p:txBody>
      </p:sp>
    </p:spTree>
    <p:extLst>
      <p:ext uri="{BB962C8B-B14F-4D97-AF65-F5344CB8AC3E}">
        <p14:creationId xmlns:p14="http://schemas.microsoft.com/office/powerpoint/2010/main" val="1894648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CC71-8B0E-554F-A70A-0B62BA7F5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11FE5-C428-7C47-8627-5E65F895C52E}"/>
              </a:ext>
            </a:extLst>
          </p:cNvPr>
          <p:cNvSpPr/>
          <p:nvPr/>
        </p:nvSpPr>
        <p:spPr>
          <a:xfrm>
            <a:off x="2835873" y="2365741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13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6FA4A2-BEEA-E845-91A7-BA696D7B36B8}"/>
              </a:ext>
            </a:extLst>
          </p:cNvPr>
          <p:cNvSpPr/>
          <p:nvPr/>
        </p:nvSpPr>
        <p:spPr>
          <a:xfrm>
            <a:off x="1891784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BD4E12F-CEA2-DC4B-BA87-CB37084D5F9C}"/>
              </a:ext>
            </a:extLst>
          </p:cNvPr>
          <p:cNvSpPr/>
          <p:nvPr/>
        </p:nvSpPr>
        <p:spPr>
          <a:xfrm>
            <a:off x="3769568" y="3165645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67177D-7BA7-D64B-83F0-4259A09B5C5B}"/>
              </a:ext>
            </a:extLst>
          </p:cNvPr>
          <p:cNvSpPr/>
          <p:nvPr/>
        </p:nvSpPr>
        <p:spPr>
          <a:xfrm>
            <a:off x="1419739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7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D7FACDC-9143-2842-A466-F974B57ACD05}"/>
              </a:ext>
            </a:extLst>
          </p:cNvPr>
          <p:cNvSpPr/>
          <p:nvPr/>
        </p:nvSpPr>
        <p:spPr>
          <a:xfrm>
            <a:off x="3297523" y="3997334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B32052C-89FD-0E4C-911C-DEF3DC0D3962}"/>
              </a:ext>
            </a:extLst>
          </p:cNvPr>
          <p:cNvSpPr/>
          <p:nvPr/>
        </p:nvSpPr>
        <p:spPr>
          <a:xfrm>
            <a:off x="2363829" y="3986739"/>
            <a:ext cx="472045" cy="47204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6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D097A08-3864-8B4D-89BD-A507B91CFBCB}"/>
              </a:ext>
            </a:extLst>
          </p:cNvPr>
          <p:cNvCxnSpPr>
            <a:stCxn id="4" idx="3"/>
            <a:endCxn id="5" idx="0"/>
          </p:cNvCxnSpPr>
          <p:nvPr/>
        </p:nvCxnSpPr>
        <p:spPr>
          <a:xfrm flipH="1">
            <a:off x="2127807" y="2768656"/>
            <a:ext cx="777196" cy="396989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C7D358-0830-BB42-A337-0453EFA2F0A6}"/>
              </a:ext>
            </a:extLst>
          </p:cNvPr>
          <p:cNvCxnSpPr>
            <a:cxnSpLocks/>
            <a:stCxn id="4" idx="5"/>
            <a:endCxn id="6" idx="0"/>
          </p:cNvCxnSpPr>
          <p:nvPr/>
        </p:nvCxnSpPr>
        <p:spPr>
          <a:xfrm>
            <a:off x="3238789" y="2768657"/>
            <a:ext cx="766802" cy="39698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F9237F-443F-F242-AD3D-01C659D5F9ED}"/>
              </a:ext>
            </a:extLst>
          </p:cNvPr>
          <p:cNvCxnSpPr>
            <a:stCxn id="5" idx="3"/>
            <a:endCxn id="7" idx="0"/>
          </p:cNvCxnSpPr>
          <p:nvPr/>
        </p:nvCxnSpPr>
        <p:spPr>
          <a:xfrm flipH="1">
            <a:off x="1655762" y="3568561"/>
            <a:ext cx="305151" cy="428773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044D74F-0910-B247-B0F4-0C683C0ED33C}"/>
              </a:ext>
            </a:extLst>
          </p:cNvPr>
          <p:cNvCxnSpPr>
            <a:stCxn id="6" idx="3"/>
            <a:endCxn id="8" idx="0"/>
          </p:cNvCxnSpPr>
          <p:nvPr/>
        </p:nvCxnSpPr>
        <p:spPr>
          <a:xfrm flipH="1">
            <a:off x="3533546" y="3568560"/>
            <a:ext cx="305151" cy="428774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B852DE-1D53-404B-93B1-3577A49E8F7D}"/>
              </a:ext>
            </a:extLst>
          </p:cNvPr>
          <p:cNvCxnSpPr>
            <a:cxnSpLocks/>
            <a:stCxn id="5" idx="5"/>
            <a:endCxn id="9" idx="0"/>
          </p:cNvCxnSpPr>
          <p:nvPr/>
        </p:nvCxnSpPr>
        <p:spPr>
          <a:xfrm>
            <a:off x="2294700" y="3568561"/>
            <a:ext cx="305152" cy="418178"/>
          </a:xfrm>
          <a:prstGeom prst="straightConnector1">
            <a:avLst/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1A032072-0BB6-3B41-8BE1-E941F74AB97D}"/>
              </a:ext>
            </a:extLst>
          </p:cNvPr>
          <p:cNvSpPr/>
          <p:nvPr/>
        </p:nvSpPr>
        <p:spPr>
          <a:xfrm>
            <a:off x="4241613" y="3997334"/>
            <a:ext cx="472045" cy="4720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48E202-7EFB-E44D-BE0A-6F695CDDBDDD}"/>
              </a:ext>
            </a:extLst>
          </p:cNvPr>
          <p:cNvSpPr txBox="1"/>
          <p:nvPr/>
        </p:nvSpPr>
        <p:spPr>
          <a:xfrm>
            <a:off x="5647352" y="3259631"/>
            <a:ext cx="2626781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But if we insert the 8 there the heap ordering property isn’t maintained!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23A55E-7803-934B-A8A1-4DBF899236E1}"/>
              </a:ext>
            </a:extLst>
          </p:cNvPr>
          <p:cNvCxnSpPr>
            <a:cxnSpLocks/>
            <a:stCxn id="6" idx="5"/>
            <a:endCxn id="15" idx="0"/>
          </p:cNvCxnSpPr>
          <p:nvPr/>
        </p:nvCxnSpPr>
        <p:spPr>
          <a:xfrm>
            <a:off x="4172484" y="3568560"/>
            <a:ext cx="305152" cy="42877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CCD88C7-EB07-ED44-8A80-67B26DF35AAE}"/>
              </a:ext>
            </a:extLst>
          </p:cNvPr>
          <p:cNvSpPr txBox="1"/>
          <p:nvPr/>
        </p:nvSpPr>
        <p:spPr>
          <a:xfrm>
            <a:off x="4396567" y="3605879"/>
            <a:ext cx="79541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C00000"/>
                </a:solidFill>
              </a:rPr>
              <a:t>8 &lt;= 3 </a:t>
            </a:r>
            <a:r>
              <a:rPr lang="en-US" sz="1350" dirty="0">
                <a:solidFill>
                  <a:srgbClr val="C00000"/>
                </a:solidFill>
                <a:sym typeface="Wingdings" pitchFamily="2" charset="2"/>
              </a:rPr>
              <a:t></a:t>
            </a:r>
            <a:endParaRPr lang="en-US" sz="13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878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35706</TotalTime>
  <Words>1819</Words>
  <Application>Microsoft Macintosh PowerPoint</Application>
  <PresentationFormat>On-screen Show (4:3)</PresentationFormat>
  <Paragraphs>798</Paragraphs>
  <Slides>57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57</vt:i4>
      </vt:variant>
    </vt:vector>
  </HeadingPairs>
  <TitlesOfParts>
    <vt:vector size="65" baseType="lpstr">
      <vt:lpstr>Arial</vt:lpstr>
      <vt:lpstr>Calibri</vt:lpstr>
      <vt:lpstr>Calibri Light</vt:lpstr>
      <vt:lpstr>Consolas</vt:lpstr>
      <vt:lpstr>Lucida Console</vt:lpstr>
      <vt:lpstr>Times New Roman</vt:lpstr>
      <vt:lpstr>Wingdings</vt:lpstr>
      <vt:lpstr>Office Theme</vt:lpstr>
      <vt:lpstr>Implementing a Priority Queue</vt:lpstr>
      <vt:lpstr>Priority Queues</vt:lpstr>
      <vt:lpstr>Binary Trees</vt:lpstr>
      <vt:lpstr>Heaps (Max Heap)</vt:lpstr>
      <vt:lpstr> Binary Tree    vs.    Heap</vt:lpstr>
      <vt:lpstr>Heap Shape Property</vt:lpstr>
      <vt:lpstr>Insertion</vt:lpstr>
      <vt:lpstr>Insertion</vt:lpstr>
      <vt:lpstr>Insertion</vt:lpstr>
      <vt:lpstr>Insertion</vt:lpstr>
      <vt:lpstr>Insertion</vt:lpstr>
      <vt:lpstr>Insertion</vt:lpstr>
      <vt:lpstr>Insertion</vt:lpstr>
      <vt:lpstr>Insertion</vt:lpstr>
      <vt:lpstr>Insertion</vt:lpstr>
      <vt:lpstr>Insertion – Done</vt:lpstr>
      <vt:lpstr>Removal</vt:lpstr>
      <vt:lpstr>Removal</vt:lpstr>
      <vt:lpstr>Removal</vt:lpstr>
      <vt:lpstr>Removal</vt:lpstr>
      <vt:lpstr>Removal</vt:lpstr>
      <vt:lpstr>Heaps Are Arrays</vt:lpstr>
      <vt:lpstr>Complete Binary Tree </vt:lpstr>
      <vt:lpstr>Max and Min Heaps</vt:lpstr>
      <vt:lpstr>priority_queue::push</vt:lpstr>
      <vt:lpstr>Upheap (restore heap property)</vt:lpstr>
      <vt:lpstr>Push</vt:lpstr>
      <vt:lpstr>upHeap (Helper Method)</vt:lpstr>
      <vt:lpstr>priority_queue::pop</vt:lpstr>
      <vt:lpstr>downHeap</vt:lpstr>
      <vt:lpstr>Pop</vt:lpstr>
      <vt:lpstr>downHeap (Helper Method)</vt:lpstr>
      <vt:lpstr>Heap Sort Overview</vt:lpstr>
      <vt:lpstr>Heap Sort Overview</vt:lpstr>
      <vt:lpstr>make_heap (STL)</vt:lpstr>
      <vt:lpstr>buildHeap</vt:lpstr>
      <vt:lpstr>buildHeap</vt:lpstr>
      <vt:lpstr>buildHeap Cont’d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Transform a Heap Into a Sorted Array: Example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 Sorted Vector</vt:lpstr>
      <vt:lpstr>Heap Sort (Code)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a Priority Queue</dc:title>
  <dc:creator>Gary Zoppetti</dc:creator>
  <cp:lastModifiedBy>William Killian</cp:lastModifiedBy>
  <cp:revision>26</cp:revision>
  <dcterms:created xsi:type="dcterms:W3CDTF">2015-06-18T20:55:54Z</dcterms:created>
  <dcterms:modified xsi:type="dcterms:W3CDTF">2019-06-10T21:51:01Z</dcterms:modified>
</cp:coreProperties>
</file>