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2"/>
  </p:notesMasterIdLst>
  <p:sldIdLst>
    <p:sldId id="256" r:id="rId2"/>
    <p:sldId id="465" r:id="rId3"/>
    <p:sldId id="437" r:id="rId4"/>
    <p:sldId id="259" r:id="rId5"/>
    <p:sldId id="260" r:id="rId6"/>
    <p:sldId id="261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273" r:id="rId22"/>
    <p:sldId id="276" r:id="rId23"/>
    <p:sldId id="277" r:id="rId24"/>
    <p:sldId id="436" r:id="rId25"/>
    <p:sldId id="306" r:id="rId26"/>
    <p:sldId id="307" r:id="rId27"/>
    <p:sldId id="308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292" r:id="rId37"/>
    <p:sldId id="296" r:id="rId38"/>
    <p:sldId id="317" r:id="rId39"/>
    <p:sldId id="318" r:id="rId40"/>
    <p:sldId id="319" r:id="rId41"/>
    <p:sldId id="365" r:id="rId42"/>
    <p:sldId id="366" r:id="rId43"/>
    <p:sldId id="368" r:id="rId44"/>
    <p:sldId id="370" r:id="rId45"/>
    <p:sldId id="371" r:id="rId46"/>
    <p:sldId id="372" r:id="rId47"/>
    <p:sldId id="373" r:id="rId48"/>
    <p:sldId id="374" r:id="rId49"/>
    <p:sldId id="328" r:id="rId50"/>
    <p:sldId id="287" r:id="rId51"/>
    <p:sldId id="375" r:id="rId52"/>
    <p:sldId id="452" r:id="rId53"/>
    <p:sldId id="453" r:id="rId54"/>
    <p:sldId id="454" r:id="rId55"/>
    <p:sldId id="455" r:id="rId56"/>
    <p:sldId id="456" r:id="rId57"/>
    <p:sldId id="457" r:id="rId58"/>
    <p:sldId id="458" r:id="rId59"/>
    <p:sldId id="351" r:id="rId60"/>
    <p:sldId id="352" r:id="rId61"/>
    <p:sldId id="282" r:id="rId62"/>
    <p:sldId id="353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  <p:sldId id="314" r:id="rId77"/>
    <p:sldId id="316" r:id="rId78"/>
    <p:sldId id="354" r:id="rId79"/>
    <p:sldId id="355" r:id="rId80"/>
    <p:sldId id="356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/>
    <p:restoredTop sz="94694"/>
  </p:normalViewPr>
  <p:slideViewPr>
    <p:cSldViewPr snapToGrid="0" snapToObjects="1">
      <p:cViewPr>
        <p:scale>
          <a:sx n="87" d="100"/>
          <a:sy n="87" d="100"/>
        </p:scale>
        <p:origin x="1872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C1322-60E1-D440-BC25-BE8B060C5889}" type="datetimeFigureOut">
              <a:rPr lang="en-US" smtClean="0"/>
              <a:t>7/2/19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DE238-7E1A-8549-88C2-DFF5D264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9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4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2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21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68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61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30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09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98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31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23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2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24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45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01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11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40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09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4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052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100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75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5038A-379F-4510-8416-9DC453BA7371}" type="slidenum">
              <a:rPr lang="en-US"/>
              <a:pPr/>
              <a:t>58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055" y="4558904"/>
            <a:ext cx="5361093" cy="432220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7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5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02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6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87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47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8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6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D70-8AD3-AA47-82E7-2B654F22682C}" type="datetimeFigureOut">
              <a:rPr lang="en-US" smtClean="0"/>
              <a:t>7/2/19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7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D70-8AD3-AA47-82E7-2B654F22682C}" type="datetimeFigureOut">
              <a:rPr lang="en-US" smtClean="0"/>
              <a:t>7/2/19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8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D70-8AD3-AA47-82E7-2B654F22682C}" type="datetimeFigureOut">
              <a:rPr lang="en-US" smtClean="0"/>
              <a:t>7/2/19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D70-8AD3-AA47-82E7-2B654F22682C}" type="datetimeFigureOut">
              <a:rPr lang="en-US" smtClean="0"/>
              <a:t>7/2/19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D70-8AD3-AA47-82E7-2B654F22682C}" type="datetimeFigureOut">
              <a:rPr lang="en-US" smtClean="0"/>
              <a:t>7/2/19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5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D70-8AD3-AA47-82E7-2B654F22682C}" type="datetimeFigureOut">
              <a:rPr lang="en-US" smtClean="0"/>
              <a:t>7/2/19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3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D70-8AD3-AA47-82E7-2B654F22682C}" type="datetimeFigureOut">
              <a:rPr lang="en-US" smtClean="0"/>
              <a:t>7/2/19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D70-8AD3-AA47-82E7-2B654F22682C}" type="datetimeFigureOut">
              <a:rPr lang="en-US" smtClean="0"/>
              <a:t>7/2/19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5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D70-8AD3-AA47-82E7-2B654F22682C}" type="datetimeFigureOut">
              <a:rPr lang="en-US" smtClean="0"/>
              <a:t>7/2/19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4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D70-8AD3-AA47-82E7-2B654F22682C}" type="datetimeFigureOut">
              <a:rPr lang="en-US" smtClean="0"/>
              <a:t>7/2/19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2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D70-8AD3-AA47-82E7-2B654F22682C}" type="datetimeFigureOut">
              <a:rPr lang="en-US" smtClean="0"/>
              <a:t>7/2/19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FD70-8AD3-AA47-82E7-2B654F22682C}" type="datetimeFigureOut">
              <a:rPr lang="en-US" smtClean="0"/>
              <a:t>7/2/19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EC8F0-F104-0847-B2F7-5FB0BC10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1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4C69-136F-4C4F-AEC4-2A3E483C1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Graphs: Part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E58C55-5906-0C4B-A6E9-14F74EB36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Topological Sorting</a:t>
            </a:r>
          </a:p>
          <a:p>
            <a:r>
              <a:rPr lang="en-US" dirty="0"/>
              <a:t>Minimum Spanning Trees</a:t>
            </a:r>
          </a:p>
          <a:p>
            <a:r>
              <a:rPr lang="en-US" dirty="0"/>
              <a:t>Shortest Path</a:t>
            </a:r>
          </a:p>
        </p:txBody>
      </p:sp>
    </p:spTree>
    <p:extLst>
      <p:ext uri="{BB962C8B-B14F-4D97-AF65-F5344CB8AC3E}">
        <p14:creationId xmlns:p14="http://schemas.microsoft.com/office/powerpoint/2010/main" val="495089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  <a:p>
            <a:r>
              <a:rPr lang="en-US" dirty="0"/>
              <a:t>162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359023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542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  <a:p>
            <a:r>
              <a:rPr lang="en-US" dirty="0"/>
              <a:t>162</a:t>
            </a:r>
          </a:p>
          <a:p>
            <a:r>
              <a:rPr lang="en-US" dirty="0"/>
              <a:t>370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362957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102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  <a:p>
            <a:r>
              <a:rPr lang="en-US" dirty="0"/>
              <a:t>162</a:t>
            </a:r>
          </a:p>
          <a:p>
            <a:r>
              <a:rPr lang="en-US" dirty="0"/>
              <a:t>370</a:t>
            </a:r>
          </a:p>
          <a:p>
            <a:r>
              <a:rPr lang="en-US" dirty="0"/>
              <a:t>362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938754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92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  <a:p>
            <a:r>
              <a:rPr lang="en-US" dirty="0"/>
              <a:t>162</a:t>
            </a:r>
          </a:p>
          <a:p>
            <a:r>
              <a:rPr lang="en-US" dirty="0"/>
              <a:t>370</a:t>
            </a:r>
          </a:p>
          <a:p>
            <a:r>
              <a:rPr lang="en-US" dirty="0"/>
              <a:t>362</a:t>
            </a:r>
          </a:p>
          <a:p>
            <a:r>
              <a:rPr lang="en-US" dirty="0"/>
              <a:t>366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658429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011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  <a:p>
            <a:r>
              <a:rPr lang="en-US" dirty="0"/>
              <a:t>162</a:t>
            </a:r>
          </a:p>
          <a:p>
            <a:r>
              <a:rPr lang="en-US" dirty="0"/>
              <a:t>370</a:t>
            </a:r>
          </a:p>
          <a:p>
            <a:r>
              <a:rPr lang="en-US" dirty="0"/>
              <a:t>362</a:t>
            </a:r>
          </a:p>
          <a:p>
            <a:r>
              <a:rPr lang="en-US" dirty="0"/>
              <a:t>366</a:t>
            </a:r>
          </a:p>
          <a:p>
            <a:r>
              <a:rPr lang="en-US" dirty="0"/>
              <a:t>4XX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424241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857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  <a:p>
            <a:r>
              <a:rPr lang="en-US" dirty="0"/>
              <a:t>162</a:t>
            </a:r>
          </a:p>
          <a:p>
            <a:r>
              <a:rPr lang="en-US" dirty="0"/>
              <a:t>370</a:t>
            </a:r>
          </a:p>
          <a:p>
            <a:r>
              <a:rPr lang="en-US" dirty="0"/>
              <a:t>362</a:t>
            </a:r>
          </a:p>
          <a:p>
            <a:r>
              <a:rPr lang="en-US" dirty="0"/>
              <a:t>366</a:t>
            </a:r>
          </a:p>
          <a:p>
            <a:r>
              <a:rPr lang="en-US" dirty="0"/>
              <a:t>4XX</a:t>
            </a:r>
          </a:p>
          <a:p>
            <a:r>
              <a:rPr lang="en-US" dirty="0"/>
              <a:t>340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033918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91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  <a:p>
            <a:r>
              <a:rPr lang="en-US" dirty="0"/>
              <a:t>162</a:t>
            </a:r>
          </a:p>
          <a:p>
            <a:r>
              <a:rPr lang="en-US" dirty="0"/>
              <a:t>370</a:t>
            </a:r>
          </a:p>
          <a:p>
            <a:r>
              <a:rPr lang="en-US" dirty="0"/>
              <a:t>362</a:t>
            </a:r>
          </a:p>
          <a:p>
            <a:r>
              <a:rPr lang="en-US" dirty="0"/>
              <a:t>366</a:t>
            </a:r>
          </a:p>
          <a:p>
            <a:r>
              <a:rPr lang="en-US" dirty="0"/>
              <a:t>4XX</a:t>
            </a:r>
          </a:p>
          <a:p>
            <a:r>
              <a:rPr lang="en-US" dirty="0"/>
              <a:t>340</a:t>
            </a:r>
          </a:p>
          <a:p>
            <a:r>
              <a:rPr lang="en-US" dirty="0"/>
              <a:t>330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31929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58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  <a:p>
            <a:r>
              <a:rPr lang="en-US" dirty="0"/>
              <a:t>162</a:t>
            </a:r>
          </a:p>
          <a:p>
            <a:r>
              <a:rPr lang="en-US" dirty="0"/>
              <a:t>370</a:t>
            </a:r>
          </a:p>
          <a:p>
            <a:r>
              <a:rPr lang="en-US" dirty="0"/>
              <a:t>362</a:t>
            </a:r>
          </a:p>
          <a:p>
            <a:r>
              <a:rPr lang="en-US" dirty="0"/>
              <a:t>366</a:t>
            </a:r>
          </a:p>
          <a:p>
            <a:r>
              <a:rPr lang="en-US" dirty="0"/>
              <a:t>4XX</a:t>
            </a:r>
          </a:p>
          <a:p>
            <a:r>
              <a:rPr lang="en-US" dirty="0"/>
              <a:t>340</a:t>
            </a:r>
          </a:p>
          <a:p>
            <a:r>
              <a:rPr lang="en-US" dirty="0"/>
              <a:t>330</a:t>
            </a:r>
          </a:p>
          <a:p>
            <a:r>
              <a:rPr lang="en-US" dirty="0"/>
              <a:t>380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80227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678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  <a:p>
            <a:r>
              <a:rPr lang="en-US" dirty="0"/>
              <a:t>162</a:t>
            </a:r>
          </a:p>
          <a:p>
            <a:r>
              <a:rPr lang="en-US" dirty="0"/>
              <a:t>370</a:t>
            </a:r>
          </a:p>
          <a:p>
            <a:r>
              <a:rPr lang="en-US" dirty="0"/>
              <a:t>362</a:t>
            </a:r>
          </a:p>
          <a:p>
            <a:r>
              <a:rPr lang="en-US" dirty="0"/>
              <a:t>366</a:t>
            </a:r>
          </a:p>
          <a:p>
            <a:r>
              <a:rPr lang="en-US" dirty="0"/>
              <a:t>4XX</a:t>
            </a:r>
          </a:p>
          <a:p>
            <a:r>
              <a:rPr lang="en-US" dirty="0"/>
              <a:t>340</a:t>
            </a:r>
          </a:p>
          <a:p>
            <a:r>
              <a:rPr lang="en-US" dirty="0"/>
              <a:t>330</a:t>
            </a:r>
          </a:p>
          <a:p>
            <a:r>
              <a:rPr lang="en-US" dirty="0"/>
              <a:t>380</a:t>
            </a:r>
          </a:p>
          <a:p>
            <a:r>
              <a:rPr lang="en-US" dirty="0"/>
              <a:t>4XX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979308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284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  <a:p>
            <a:r>
              <a:rPr lang="en-US" dirty="0"/>
              <a:t>162</a:t>
            </a:r>
          </a:p>
          <a:p>
            <a:r>
              <a:rPr lang="en-US" dirty="0"/>
              <a:t>370</a:t>
            </a:r>
          </a:p>
          <a:p>
            <a:r>
              <a:rPr lang="en-US" dirty="0"/>
              <a:t>362</a:t>
            </a:r>
          </a:p>
          <a:p>
            <a:r>
              <a:rPr lang="en-US" dirty="0"/>
              <a:t>366</a:t>
            </a:r>
          </a:p>
          <a:p>
            <a:r>
              <a:rPr lang="en-US" dirty="0"/>
              <a:t>4XX</a:t>
            </a:r>
          </a:p>
          <a:p>
            <a:r>
              <a:rPr lang="en-US" dirty="0"/>
              <a:t>340</a:t>
            </a:r>
          </a:p>
          <a:p>
            <a:r>
              <a:rPr lang="en-US" dirty="0"/>
              <a:t>330</a:t>
            </a:r>
          </a:p>
          <a:p>
            <a:r>
              <a:rPr lang="en-US" dirty="0"/>
              <a:t>380</a:t>
            </a:r>
          </a:p>
          <a:p>
            <a:r>
              <a:rPr lang="en-US" dirty="0"/>
              <a:t>4XX</a:t>
            </a:r>
          </a:p>
          <a:p>
            <a:r>
              <a:rPr lang="en-US" dirty="0"/>
              <a:t>420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363682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03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220260-908C-8247-A521-57B90626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94B34-FC26-D74A-A0D6-9CD96DDBC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96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  <a:p>
            <a:r>
              <a:rPr lang="en-US" dirty="0"/>
              <a:t>162</a:t>
            </a:r>
          </a:p>
          <a:p>
            <a:r>
              <a:rPr lang="en-US" dirty="0"/>
              <a:t>370</a:t>
            </a:r>
          </a:p>
          <a:p>
            <a:r>
              <a:rPr lang="en-US" dirty="0"/>
              <a:t>362</a:t>
            </a:r>
          </a:p>
          <a:p>
            <a:r>
              <a:rPr lang="en-US" dirty="0"/>
              <a:t>366</a:t>
            </a:r>
          </a:p>
          <a:p>
            <a:r>
              <a:rPr lang="en-US" dirty="0"/>
              <a:t>4XX</a:t>
            </a:r>
          </a:p>
          <a:p>
            <a:r>
              <a:rPr lang="en-US" dirty="0"/>
              <a:t>340</a:t>
            </a:r>
          </a:p>
          <a:p>
            <a:r>
              <a:rPr lang="en-US" dirty="0"/>
              <a:t>330</a:t>
            </a:r>
          </a:p>
          <a:p>
            <a:r>
              <a:rPr lang="en-US" dirty="0"/>
              <a:t>380</a:t>
            </a:r>
          </a:p>
          <a:p>
            <a:r>
              <a:rPr lang="en-US" dirty="0"/>
              <a:t>4XX</a:t>
            </a:r>
          </a:p>
          <a:p>
            <a:r>
              <a:rPr lang="en-US" dirty="0"/>
              <a:t>420</a:t>
            </a:r>
          </a:p>
          <a:p>
            <a:r>
              <a:rPr lang="en-US" dirty="0"/>
              <a:t>4XX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069098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998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Notice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Needed a vertex with in-degree 0 to start</a:t>
            </a:r>
          </a:p>
          <a:p>
            <a:pPr lvl="1"/>
            <a:r>
              <a:rPr lang="en-US" sz="2400" dirty="0"/>
              <a:t>Will always have at least 1 because no cycles</a:t>
            </a:r>
          </a:p>
          <a:p>
            <a:pPr lvl="1"/>
            <a:endParaRPr lang="en-US" sz="2400" dirty="0"/>
          </a:p>
          <a:p>
            <a:r>
              <a:rPr lang="en-US" sz="2400" dirty="0"/>
              <a:t>Ties among vertices with in-degrees of 0 can be broken arbitrarily</a:t>
            </a:r>
          </a:p>
          <a:p>
            <a:pPr lvl="1"/>
            <a:r>
              <a:rPr lang="en-US" sz="2400" dirty="0"/>
              <a:t>Can be more than one correct answer, by definition, depending on the graph</a:t>
            </a:r>
          </a:p>
        </p:txBody>
      </p:sp>
    </p:spTree>
    <p:extLst>
      <p:ext uri="{BB962C8B-B14F-4D97-AF65-F5344CB8AC3E}">
        <p14:creationId xmlns:p14="http://schemas.microsoft.com/office/powerpoint/2010/main" val="6494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Using a queue:</a:t>
            </a:r>
          </a:p>
          <a:p>
            <a:pPr>
              <a:buNone/>
            </a:pPr>
            <a:endParaRPr lang="en-US" sz="10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Label each vertex with its in-degree, </a:t>
            </a:r>
            <a:r>
              <a:rPr lang="en-US" dirty="0" err="1">
                <a:solidFill>
                  <a:schemeClr val="accent1"/>
                </a:solidFill>
              </a:rPr>
              <a:t>enqueue</a:t>
            </a:r>
            <a:r>
              <a:rPr lang="en-US" dirty="0">
                <a:solidFill>
                  <a:schemeClr val="accent1"/>
                </a:solidFill>
              </a:rPr>
              <a:t> 0-degree nodes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While queue is not empty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b="1" dirty="0">
                <a:solidFill>
                  <a:srgbClr val="4F81BD"/>
                </a:solidFill>
              </a:rPr>
              <a:t>v</a:t>
            </a:r>
            <a:r>
              <a:rPr lang="en-US" dirty="0">
                <a:solidFill>
                  <a:srgbClr val="4F81BD"/>
                </a:solidFill>
              </a:rPr>
              <a:t> = </a:t>
            </a:r>
            <a:r>
              <a:rPr lang="en-US" dirty="0" err="1">
                <a:solidFill>
                  <a:srgbClr val="4F81BD"/>
                </a:solidFill>
              </a:rPr>
              <a:t>dequeue</a:t>
            </a:r>
            <a:r>
              <a:rPr lang="en-US" dirty="0">
                <a:solidFill>
                  <a:srgbClr val="4F81BD"/>
                </a:solidFill>
              </a:rPr>
              <a:t>()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Output </a:t>
            </a:r>
            <a:r>
              <a:rPr lang="en-US" b="1" dirty="0"/>
              <a:t>v</a:t>
            </a:r>
            <a:r>
              <a:rPr lang="en-US" dirty="0"/>
              <a:t> and remove it from the graph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For each vertex </a:t>
            </a:r>
            <a:r>
              <a:rPr lang="en-US" b="1" dirty="0"/>
              <a:t>u</a:t>
            </a:r>
            <a:r>
              <a:rPr lang="en-US" dirty="0"/>
              <a:t> adjacent to </a:t>
            </a:r>
            <a:r>
              <a:rPr lang="en-US" b="1" dirty="0"/>
              <a:t>v</a:t>
            </a:r>
            <a:r>
              <a:rPr lang="en-US" dirty="0"/>
              <a:t> (i.e. </a:t>
            </a:r>
            <a:r>
              <a:rPr lang="en-US" b="1" dirty="0"/>
              <a:t>u</a:t>
            </a:r>
            <a:r>
              <a:rPr lang="en-US" dirty="0"/>
              <a:t> such that (</a:t>
            </a:r>
            <a:r>
              <a:rPr lang="en-US" b="1" dirty="0" err="1"/>
              <a:t>v</a:t>
            </a:r>
            <a:r>
              <a:rPr lang="en-US" dirty="0" err="1"/>
              <a:t>,</a:t>
            </a:r>
            <a:r>
              <a:rPr lang="en-US" b="1" dirty="0" err="1"/>
              <a:t>u</a:t>
            </a:r>
            <a:r>
              <a:rPr lang="en-US" dirty="0"/>
              <a:t>) in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/>
              <a:t>), decrement the in-degree of </a:t>
            </a:r>
            <a:r>
              <a:rPr lang="en-US" b="1" dirty="0"/>
              <a:t>u</a:t>
            </a:r>
            <a:r>
              <a:rPr lang="en-US" dirty="0"/>
              <a:t>,</a:t>
            </a:r>
            <a:r>
              <a:rPr lang="en-US" dirty="0">
                <a:solidFill>
                  <a:schemeClr val="accent1"/>
                </a:solidFill>
              </a:rPr>
              <a:t> if new degree is 0, </a:t>
            </a:r>
            <a:r>
              <a:rPr lang="en-US" dirty="0" err="1">
                <a:solidFill>
                  <a:schemeClr val="accent1"/>
                </a:solidFill>
              </a:rPr>
              <a:t>enqueue</a:t>
            </a:r>
            <a:r>
              <a:rPr lang="en-US" dirty="0">
                <a:solidFill>
                  <a:schemeClr val="accent1"/>
                </a:solidFill>
              </a:rPr>
              <a:t> it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Running time?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85850" y="1435608"/>
            <a:ext cx="6400800" cy="392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labelAllAndEnqueueZeros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while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queue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not empty 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dequeue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   put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v next in output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	  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each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w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adjacent to v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w.indegree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--;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sz="20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2000" kern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w.indegree</a:t>
            </a:r>
            <a:r>
              <a:rPr lang="en-US" sz="2000" kern="0" dirty="0">
                <a:latin typeface="Consolas" panose="020B0609020204030204" pitchFamily="49" charset="0"/>
                <a:cs typeface="Consolas" panose="020B0609020204030204" pitchFamily="49" charset="0"/>
              </a:rPr>
              <a:t>==0) 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20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enqueue</a:t>
            </a:r>
            <a:r>
              <a:rPr lang="en-US" sz="2000" kern="0" dirty="0">
                <a:latin typeface="Consolas" panose="020B0609020204030204" pitchFamily="49" charset="0"/>
                <a:cs typeface="Consolas" panose="020B0609020204030204" pitchFamily="49" charset="0"/>
              </a:rPr>
              <a:t>(v);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787B55-AF7B-5140-8444-7920C51E9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72000"/>
            <a:ext cx="77724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the worst-case running time?</a:t>
            </a:r>
          </a:p>
          <a:p>
            <a:pPr lvl="1"/>
            <a:r>
              <a:rPr lang="en-US" dirty="0"/>
              <a:t>Initialization: </a:t>
            </a:r>
            <a:r>
              <a:rPr lang="en-US" i="1" dirty="0"/>
              <a:t>O</a:t>
            </a:r>
            <a:r>
              <a:rPr lang="en-US" dirty="0"/>
              <a:t>(|V|+|E|) (assuming </a:t>
            </a:r>
            <a:r>
              <a:rPr lang="en-US" dirty="0" err="1"/>
              <a:t>adjacenty</a:t>
            </a:r>
            <a:r>
              <a:rPr lang="en-US" dirty="0"/>
              <a:t> list)</a:t>
            </a:r>
          </a:p>
          <a:p>
            <a:pPr lvl="1"/>
            <a:r>
              <a:rPr lang="en-US" dirty="0"/>
              <a:t>Sum of all </a:t>
            </a:r>
            <a:r>
              <a:rPr lang="en-US" dirty="0" err="1"/>
              <a:t>enqueues</a:t>
            </a:r>
            <a:r>
              <a:rPr lang="en-US" dirty="0"/>
              <a:t> and </a:t>
            </a:r>
            <a:r>
              <a:rPr lang="en-US" dirty="0" err="1"/>
              <a:t>dequeues</a:t>
            </a:r>
            <a:r>
              <a:rPr lang="en-US" dirty="0"/>
              <a:t>: </a:t>
            </a:r>
            <a:r>
              <a:rPr lang="en-US" i="1" dirty="0"/>
              <a:t>O</a:t>
            </a:r>
            <a:r>
              <a:rPr lang="en-US" dirty="0"/>
              <a:t>(|V|)</a:t>
            </a:r>
          </a:p>
          <a:p>
            <a:pPr lvl="1"/>
            <a:r>
              <a:rPr lang="en-US" dirty="0"/>
              <a:t>Sum of all decrements: </a:t>
            </a:r>
            <a:r>
              <a:rPr lang="en-US" i="1" dirty="0"/>
              <a:t>O</a:t>
            </a:r>
            <a:r>
              <a:rPr lang="en-US" dirty="0"/>
              <a:t>(|E|) (assuming adjacency list)</a:t>
            </a:r>
          </a:p>
          <a:p>
            <a:pPr lvl="1"/>
            <a:r>
              <a:rPr lang="en-US" dirty="0"/>
              <a:t>So total is </a:t>
            </a:r>
            <a:r>
              <a:rPr lang="en-US" i="1" dirty="0"/>
              <a:t>O</a:t>
            </a:r>
            <a:r>
              <a:rPr lang="en-US" dirty="0"/>
              <a:t>(|E| + |V|) – much better for sparse graph!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B29EC-E529-AE48-9500-3FDA30BF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Minimum Spanning 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8F1BFB-64BD-2A48-989E-8849AAC02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62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Prim’s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Central Idea: </a:t>
            </a:r>
          </a:p>
          <a:p>
            <a:r>
              <a:rPr lang="en-US" sz="2000" dirty="0"/>
              <a:t>Grow a tree by adding an edge from the “known” vertices to the “unknown” vertices. </a:t>
            </a:r>
          </a:p>
          <a:p>
            <a:r>
              <a:rPr lang="en-US" sz="2000" dirty="0"/>
              <a:t>Pick the edge with the smallest weight that connects “known” to “unknown.”</a:t>
            </a: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6510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Pseudocode</a:t>
            </a:r>
            <a:r>
              <a:rPr lang="en-US" dirty="0"/>
              <a:t>: Prim's Algorithm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For each node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/>
              <a:t>, set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v.cost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800" b="1" dirty="0">
                <a:latin typeface="Courier New" pitchFamily="49" charset="0"/>
                <a:cs typeface="Courier New" pitchFamily="49" charset="0"/>
                <a:sym typeface="Symbol"/>
              </a:rPr>
              <a:t> </a:t>
            </a:r>
            <a:r>
              <a:rPr lang="en-US" dirty="0">
                <a:latin typeface="+mj-lt"/>
                <a:cs typeface="Courier New" pitchFamily="49" charset="0"/>
                <a:sym typeface="Symbol"/>
              </a:rPr>
              <a:t>and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Symbol"/>
              </a:rPr>
              <a:t>v.known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/>
              </a:rPr>
              <a:t> = false</a:t>
            </a:r>
          </a:p>
          <a:p>
            <a:pPr marL="457200" indent="-457200">
              <a:buFont typeface="+mj-lt"/>
              <a:buAutoNum type="arabicPeriod"/>
            </a:pPr>
            <a:endParaRPr lang="en-US" sz="1800" b="1" dirty="0">
              <a:latin typeface="+mj-lt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Choose any node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v.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latin typeface="+mj-lt"/>
                <a:cs typeface="Courier New" pitchFamily="49" charset="0"/>
              </a:rPr>
              <a:t>Mark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/>
              <a:t> as known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latin typeface="+mj-lt"/>
                <a:cs typeface="Courier New" pitchFamily="49" charset="0"/>
              </a:rPr>
              <a:t>For each edge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v,u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/>
              <a:t> with weight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dirty="0"/>
              <a:t>, set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u.cost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w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u.prev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v</a:t>
            </a:r>
          </a:p>
          <a:p>
            <a:pPr marL="457200" indent="-457200">
              <a:buFont typeface="+mj-lt"/>
              <a:buAutoNum type="arabicPeriod"/>
            </a:pPr>
            <a:endParaRPr lang="en-US" sz="1800" b="1" dirty="0">
              <a:latin typeface="+mj-lt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While there are unknown nodes in the graph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Select the unknown node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/>
              <a:t> with lowest cost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Mark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/>
              <a:t> as known and add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(v,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v.prev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/>
              <a:t> to output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For each edge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v,u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/>
              <a:t> with weight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dirty="0"/>
              <a:t>,</a:t>
            </a:r>
          </a:p>
          <a:p>
            <a:pPr marL="857250" lvl="1" indent="-457200">
              <a:buNone/>
            </a:pPr>
            <a:r>
              <a:rPr lang="en-US" dirty="0"/>
              <a:t>		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if(w &lt;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u.cost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857250" lvl="1" indent="-457200">
              <a:buNone/>
            </a:pPr>
            <a:r>
              <a:rPr lang="en-US" dirty="0"/>
              <a:t>		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u.cost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w;</a:t>
            </a:r>
          </a:p>
          <a:p>
            <a:pPr marL="857250" lvl="1" indent="-45720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u.prev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v;</a:t>
            </a:r>
          </a:p>
          <a:p>
            <a:pPr marL="857250" lvl="1" indent="-457200">
              <a:buNone/>
            </a:pPr>
            <a:r>
              <a:rPr lang="en-US" dirty="0"/>
              <a:t>		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857250" lvl="1" indent="-45720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59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Prim's Algorithm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392194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76893" y="364727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952500" y="197008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1295400" y="170338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flipV="1">
            <a:off x="2552700" y="189388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55820" y="219868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620780" y="21144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2"/>
          </p:cNvCxnSpPr>
          <p:nvPr/>
        </p:nvCxnSpPr>
        <p:spPr bwMode="auto">
          <a:xfrm flipV="1">
            <a:off x="1143000" y="2770187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53500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28313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flipH="1" flipV="1">
            <a:off x="2773194" y="1703387"/>
            <a:ext cx="940202" cy="5622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>
            <a:off x="1087204" y="313349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240242" y="34376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flipH="1">
            <a:off x="2202097" y="296068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2057400" y="308054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069874" y="277318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78770" y="271197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257893" y="352560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29284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  <p:graphicFrame>
        <p:nvGraphicFramePr>
          <p:cNvPr id="4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43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Prim's Algorithm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392194" y="15128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76893" y="364727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952500" y="197008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1295400" y="170338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flipV="1">
            <a:off x="2552700" y="189388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55820" y="219868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620780" y="21144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2"/>
          </p:cNvCxnSpPr>
          <p:nvPr/>
        </p:nvCxnSpPr>
        <p:spPr bwMode="auto">
          <a:xfrm flipV="1">
            <a:off x="1143000" y="2770187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53500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28313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flipH="1" flipV="1">
            <a:off x="2773194" y="1703387"/>
            <a:ext cx="940202" cy="5622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>
            <a:off x="1087204" y="313349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240242" y="34376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flipH="1">
            <a:off x="2202097" y="296068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2057400" y="308054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069874" y="277318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78770" y="271197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257893" y="352560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29284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  <p:graphicFrame>
        <p:nvGraphicFramePr>
          <p:cNvPr id="4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763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Prim's Algorithm</a:t>
            </a:r>
          </a:p>
        </p:txBody>
      </p:sp>
      <p:cxnSp>
        <p:nvCxnSpPr>
          <p:cNvPr id="14" name="AutoShape 24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952500" y="197008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1295400" y="170338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flipV="1">
            <a:off x="2552700" y="189388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55820" y="219868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620780" y="21144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2"/>
          </p:cNvCxnSpPr>
          <p:nvPr/>
        </p:nvCxnSpPr>
        <p:spPr bwMode="auto">
          <a:xfrm flipV="1">
            <a:off x="1143000" y="2770187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53500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28313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flipH="1" flipV="1">
            <a:off x="2773194" y="1703387"/>
            <a:ext cx="940202" cy="5622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>
            <a:off x="1087204" y="313349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240242" y="34376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flipH="1">
            <a:off x="2202097" y="296068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2057400" y="308054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069874" y="277318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78770" y="271197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257893" y="352560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29284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  <p:graphicFrame>
        <p:nvGraphicFramePr>
          <p:cNvPr id="4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392194" y="15128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76893" y="3647273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92091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2917507" y="365099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1637345" y="4314730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2917507" y="4314730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4783455" y="4314730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4783455" y="4978464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4783455" y="2974340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4783455" y="3638074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6649402" y="538757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6649402" y="4830890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6649402" y="2633472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6649402" y="318069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6649402" y="3733292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2277425" y="4497610"/>
            <a:ext cx="6400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3557587" y="3157220"/>
            <a:ext cx="1225868" cy="67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3557587" y="3820954"/>
            <a:ext cx="1225868" cy="1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3557587" y="3833876"/>
            <a:ext cx="1225868" cy="66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3557587" y="3833876"/>
            <a:ext cx="1225868" cy="1327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3557587" y="4497610"/>
            <a:ext cx="1225868" cy="66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3557587" y="4497610"/>
            <a:ext cx="12258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3557587" y="3820954"/>
            <a:ext cx="1225868" cy="67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3557587" y="3157220"/>
            <a:ext cx="1225868" cy="1340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5423535" y="2816352"/>
            <a:ext cx="1225867" cy="168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5423535" y="3363579"/>
            <a:ext cx="1225867" cy="1134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5423535" y="3916172"/>
            <a:ext cx="1225867" cy="58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6649402" y="427420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5423535" y="4457081"/>
            <a:ext cx="1225867" cy="40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5423535" y="4497610"/>
            <a:ext cx="1225867" cy="51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5423535" y="4497610"/>
            <a:ext cx="1225867" cy="1072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5423535" y="5161344"/>
            <a:ext cx="1225867" cy="409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5423535" y="2816352"/>
            <a:ext cx="1225867" cy="3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3804767B-8BC8-7545-9368-DFDA14D58E0E}"/>
              </a:ext>
            </a:extLst>
          </p:cNvPr>
          <p:cNvSpPr txBox="1"/>
          <p:nvPr/>
        </p:nvSpPr>
        <p:spPr>
          <a:xfrm>
            <a:off x="466344" y="1679123"/>
            <a:ext cx="80490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/>
              <a:t>Problem</a:t>
            </a:r>
            <a:r>
              <a:rPr lang="en-US" dirty="0"/>
              <a:t>: Given a DAG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G=(V,E)</a:t>
            </a:r>
            <a:r>
              <a:rPr lang="en-US" dirty="0"/>
              <a:t>, output all vertices in an order such that no vertex appears before another vertex that has an edge to it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Example input: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Possible Output: </a:t>
            </a:r>
            <a:r>
              <a:rPr lang="en-US" dirty="0"/>
              <a:t>140 161 162 362 370 330 4XX 380 366 340 420 4XX 4XX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8493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Prim's Algorithm</a:t>
            </a:r>
          </a:p>
        </p:txBody>
      </p:sp>
      <p:cxnSp>
        <p:nvCxnSpPr>
          <p:cNvPr id="14" name="AutoShape 24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952500" y="197008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1295400" y="170338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flipV="1">
            <a:off x="2552700" y="189388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55820" y="219868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620780" y="21144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2"/>
          </p:cNvCxnSpPr>
          <p:nvPr/>
        </p:nvCxnSpPr>
        <p:spPr bwMode="auto">
          <a:xfrm flipV="1">
            <a:off x="1143000" y="277018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53500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28313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flipH="1" flipV="1">
            <a:off x="2773194" y="1703387"/>
            <a:ext cx="940202" cy="5622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>
            <a:off x="1087204" y="313349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240242" y="34376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flipH="1">
            <a:off x="2202097" y="296068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2057400" y="308054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069874" y="277318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78770" y="271197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257893" y="352560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29284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  <p:graphicFrame>
        <p:nvGraphicFramePr>
          <p:cNvPr id="4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392194" y="15128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76893" y="3647273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512368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Prim's Algorithm</a:t>
            </a:r>
          </a:p>
        </p:txBody>
      </p:sp>
      <p:cxnSp>
        <p:nvCxnSpPr>
          <p:cNvPr id="14" name="AutoShape 24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952500" y="197008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1295400" y="170338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flipV="1">
            <a:off x="2552700" y="189388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55820" y="219868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620780" y="21144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2"/>
          </p:cNvCxnSpPr>
          <p:nvPr/>
        </p:nvCxnSpPr>
        <p:spPr bwMode="auto">
          <a:xfrm flipV="1">
            <a:off x="1143000" y="277018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53500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28313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flipH="1" flipV="1">
            <a:off x="2773194" y="1703387"/>
            <a:ext cx="940202" cy="5622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>
            <a:off x="1087204" y="313349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240242" y="34376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flipH="1">
            <a:off x="2202097" y="296068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2057400" y="308054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069874" y="277318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78770" y="271197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257893" y="352560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29284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  <p:graphicFrame>
        <p:nvGraphicFramePr>
          <p:cNvPr id="4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392194" y="15128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76893" y="3647273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928606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Prim's Algorithm</a:t>
            </a:r>
          </a:p>
        </p:txBody>
      </p:sp>
      <p:cxnSp>
        <p:nvCxnSpPr>
          <p:cNvPr id="14" name="AutoShape 24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952500" y="197008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1295400" y="170338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flipV="1">
            <a:off x="2552700" y="189388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55820" y="219868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620780" y="21144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2"/>
          </p:cNvCxnSpPr>
          <p:nvPr/>
        </p:nvCxnSpPr>
        <p:spPr bwMode="auto">
          <a:xfrm flipV="1">
            <a:off x="1143000" y="277018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53500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28313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flipH="1" flipV="1">
            <a:off x="2773194" y="1703387"/>
            <a:ext cx="940202" cy="56220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>
            <a:off x="1087204" y="313349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240242" y="34376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flipH="1">
            <a:off x="2202097" y="296068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2057400" y="308054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069874" y="277318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78770" y="271197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257893" y="352560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29284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  <p:graphicFrame>
        <p:nvGraphicFramePr>
          <p:cNvPr id="4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392194" y="15128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76893" y="3647273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548523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Prim's Algorithm</a:t>
            </a:r>
          </a:p>
        </p:txBody>
      </p:sp>
      <p:cxnSp>
        <p:nvCxnSpPr>
          <p:cNvPr id="14" name="AutoShape 24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952500" y="197008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1295400" y="170338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flipV="1">
            <a:off x="2552700" y="189388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55820" y="219868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620780" y="21144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2"/>
          </p:cNvCxnSpPr>
          <p:nvPr/>
        </p:nvCxnSpPr>
        <p:spPr bwMode="auto">
          <a:xfrm flipV="1">
            <a:off x="1143000" y="277018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53500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28313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flipH="1" flipV="1">
            <a:off x="2773194" y="1703387"/>
            <a:ext cx="940202" cy="56220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>
            <a:off x="1087204" y="3133491"/>
            <a:ext cx="845485" cy="56957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240242" y="34376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flipH="1">
            <a:off x="2202097" y="296068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2057400" y="308054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069874" y="277318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78770" y="271197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257893" y="352560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29284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  <p:graphicFrame>
        <p:nvGraphicFramePr>
          <p:cNvPr id="4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392194" y="15128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76893" y="3647273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624421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Prim's Algorithm</a:t>
            </a:r>
          </a:p>
        </p:txBody>
      </p:sp>
      <p:cxnSp>
        <p:nvCxnSpPr>
          <p:cNvPr id="14" name="AutoShape 24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952500" y="197008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1295400" y="170338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flipV="1">
            <a:off x="2552700" y="189388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55820" y="219868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620780" y="21144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2"/>
          </p:cNvCxnSpPr>
          <p:nvPr/>
        </p:nvCxnSpPr>
        <p:spPr bwMode="auto">
          <a:xfrm flipV="1">
            <a:off x="1143000" y="277018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53500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28313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flipH="1" flipV="1">
            <a:off x="2773194" y="1703387"/>
            <a:ext cx="940202" cy="56220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>
            <a:off x="1087204" y="3133491"/>
            <a:ext cx="845485" cy="56957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240242" y="34376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flipH="1">
            <a:off x="2202097" y="296068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2057400" y="308054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069874" y="277318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78770" y="271197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257893" y="352560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29284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  <p:graphicFrame>
        <p:nvGraphicFramePr>
          <p:cNvPr id="4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392194" y="15128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76893" y="3647273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552224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Prim's Algorithm</a:t>
            </a:r>
          </a:p>
        </p:txBody>
      </p:sp>
      <p:cxnSp>
        <p:nvCxnSpPr>
          <p:cNvPr id="14" name="AutoShape 24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952500" y="197008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1295400" y="170338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flipV="1">
            <a:off x="2552700" y="189388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55820" y="219868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620780" y="21144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2"/>
          </p:cNvCxnSpPr>
          <p:nvPr/>
        </p:nvCxnSpPr>
        <p:spPr bwMode="auto">
          <a:xfrm flipV="1">
            <a:off x="1143000" y="277018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53500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28313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flipH="1" flipV="1">
            <a:off x="2773194" y="1703387"/>
            <a:ext cx="940202" cy="56220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>
            <a:off x="1087204" y="3133491"/>
            <a:ext cx="845485" cy="56957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240242" y="34376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flipH="1">
            <a:off x="2202097" y="296068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2057400" y="308054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069874" y="277318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78770" y="271197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257893" y="352560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29284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  <p:graphicFrame>
        <p:nvGraphicFramePr>
          <p:cNvPr id="4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392194" y="15128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76893" y="3647273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4511" y="1213650"/>
            <a:ext cx="4208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Output:</a:t>
            </a:r>
          </a:p>
          <a:p>
            <a:r>
              <a:rPr lang="en-US" sz="2000" dirty="0"/>
              <a:t>(A, D)		(C, F)</a:t>
            </a:r>
          </a:p>
          <a:p>
            <a:r>
              <a:rPr lang="en-US" sz="2000" dirty="0"/>
              <a:t>(B, E)		(D, E)</a:t>
            </a:r>
          </a:p>
          <a:p>
            <a:r>
              <a:rPr lang="en-US" sz="2000" dirty="0"/>
              <a:t>(C, D)		(E, G)</a:t>
            </a:r>
          </a:p>
          <a:p>
            <a:endParaRPr lang="en-US" sz="2000" dirty="0"/>
          </a:p>
          <a:p>
            <a:r>
              <a:rPr lang="en-US" sz="2000" b="1" dirty="0"/>
              <a:t>Total Cost: 	9</a:t>
            </a:r>
          </a:p>
        </p:txBody>
      </p:sp>
    </p:spTree>
    <p:extLst>
      <p:ext uri="{BB962C8B-B14F-4D97-AF65-F5344CB8AC3E}">
        <p14:creationId xmlns:p14="http://schemas.microsoft.com/office/powerpoint/2010/main" val="1744869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7B30ADB-936F-5642-B95E-ECC0E27B23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53114D3A-45C7-8341-BDBD-D4472F14B795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171F3FB2-03BA-3349-A7EB-91EC8AAB5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800" y="381000"/>
            <a:ext cx="8737600" cy="6858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Running time of Prim’s algorithm (without heaps)</a:t>
            </a:r>
          </a:p>
        </p:txBody>
      </p:sp>
      <p:grpSp>
        <p:nvGrpSpPr>
          <p:cNvPr id="38920" name="Group 8">
            <a:extLst>
              <a:ext uri="{FF2B5EF4-FFF2-40B4-BE49-F238E27FC236}">
                <a16:creationId xmlns:a16="http://schemas.microsoft.com/office/drawing/2014/main" id="{45509D3E-BBA3-EB41-B275-6FEAEF7A198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256708"/>
            <a:ext cx="7467600" cy="3416300"/>
            <a:chOff x="288" y="1440"/>
            <a:chExt cx="4704" cy="2152"/>
          </a:xfrm>
        </p:grpSpPr>
        <p:sp>
          <p:nvSpPr>
            <p:cNvPr id="38918" name="Text Box 6">
              <a:extLst>
                <a:ext uri="{FF2B5EF4-FFF2-40B4-BE49-F238E27FC236}">
                  <a16:creationId xmlns:a16="http://schemas.microsoft.com/office/drawing/2014/main" id="{8D2C8E0C-B64B-4E46-B61D-B95D70C04D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440"/>
              <a:ext cx="4704" cy="2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81038" indent="-2238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b="1" dirty="0">
                  <a:latin typeface="Arial" panose="020B0604020202020204" pitchFamily="34" charset="0"/>
                </a:rPr>
                <a:t>Initialization of priority queue</a:t>
              </a:r>
              <a:r>
                <a:rPr lang="en-US" altLang="en-US" dirty="0">
                  <a:latin typeface="Arial" panose="020B0604020202020204" pitchFamily="34" charset="0"/>
                </a:rPr>
                <a:t> (array): O(|</a:t>
              </a:r>
              <a:r>
                <a:rPr lang="en-US" altLang="en-US" b="1" i="1" dirty="0"/>
                <a:t>V</a:t>
              </a:r>
              <a:r>
                <a:rPr lang="en-US" altLang="en-US" dirty="0">
                  <a:latin typeface="Arial" panose="020B0604020202020204" pitchFamily="34" charset="0"/>
                </a:rPr>
                <a:t>|)</a:t>
              </a:r>
            </a:p>
            <a:p>
              <a:endParaRPr lang="en-US" altLang="en-US" dirty="0">
                <a:latin typeface="Arial" panose="020B0604020202020204" pitchFamily="34" charset="0"/>
              </a:endParaRPr>
            </a:p>
            <a:p>
              <a:r>
                <a:rPr lang="en-US" altLang="en-US" b="1" dirty="0">
                  <a:latin typeface="Arial" panose="020B0604020202020204" pitchFamily="34" charset="0"/>
                </a:rPr>
                <a:t>Update loop</a:t>
              </a:r>
              <a:r>
                <a:rPr lang="en-US" altLang="en-US" dirty="0">
                  <a:latin typeface="Arial" panose="020B0604020202020204" pitchFamily="34" charset="0"/>
                </a:rPr>
                <a:t>:  |</a:t>
              </a:r>
              <a:r>
                <a:rPr lang="en-US" altLang="en-US" b="1" i="1" dirty="0"/>
                <a:t>V</a:t>
              </a:r>
              <a:r>
                <a:rPr lang="en-US" altLang="en-US" dirty="0">
                  <a:latin typeface="Arial" panose="020B0604020202020204" pitchFamily="34" charset="0"/>
                </a:rPr>
                <a:t>| calls</a:t>
              </a:r>
            </a:p>
            <a:p>
              <a:pPr lvl="1">
                <a:buFontTx/>
                <a:buChar char="•"/>
              </a:pPr>
              <a:r>
                <a:rPr lang="en-US" altLang="en-US" dirty="0">
                  <a:latin typeface="Arial" panose="020B0604020202020204" pitchFamily="34" charset="0"/>
                </a:rPr>
                <a:t>Choosing vertex with minimum cost edge: O(|</a:t>
              </a:r>
              <a:r>
                <a:rPr lang="en-US" altLang="en-US" b="1" i="1" dirty="0"/>
                <a:t>V</a:t>
              </a:r>
              <a:r>
                <a:rPr lang="en-US" altLang="en-US" dirty="0">
                  <a:latin typeface="Arial" panose="020B0604020202020204" pitchFamily="34" charset="0"/>
                </a:rPr>
                <a:t>|)</a:t>
              </a:r>
            </a:p>
            <a:p>
              <a:pPr lvl="1">
                <a:buFontTx/>
                <a:buChar char="•"/>
              </a:pPr>
              <a:r>
                <a:rPr lang="en-US" altLang="en-US" dirty="0">
                  <a:latin typeface="Arial" panose="020B0604020202020204" pitchFamily="34" charset="0"/>
                </a:rPr>
                <a:t>Updating distance values of unconnected vertices: each edge is considered only </a:t>
              </a:r>
              <a:r>
                <a:rPr lang="en-US" altLang="en-US" b="1" dirty="0">
                  <a:latin typeface="Arial" panose="020B0604020202020204" pitchFamily="34" charset="0"/>
                </a:rPr>
                <a:t>once</a:t>
              </a:r>
              <a:r>
                <a:rPr lang="en-US" altLang="en-US" dirty="0">
                  <a:latin typeface="Arial" panose="020B0604020202020204" pitchFamily="34" charset="0"/>
                </a:rPr>
                <a:t> during entire execution, for a </a:t>
              </a:r>
              <a:r>
                <a:rPr lang="en-US" altLang="en-US" b="1" dirty="0">
                  <a:latin typeface="Arial" panose="020B0604020202020204" pitchFamily="34" charset="0"/>
                </a:rPr>
                <a:t>total</a:t>
              </a:r>
              <a:r>
                <a:rPr lang="en-US" altLang="en-US" dirty="0">
                  <a:latin typeface="Arial" panose="020B0604020202020204" pitchFamily="34" charset="0"/>
                </a:rPr>
                <a:t> of O(|</a:t>
              </a:r>
              <a:r>
                <a:rPr lang="en-US" altLang="en-US" b="1" i="1" dirty="0"/>
                <a:t>E</a:t>
              </a:r>
              <a:r>
                <a:rPr lang="en-US" altLang="en-US" dirty="0">
                  <a:latin typeface="Arial" panose="020B0604020202020204" pitchFamily="34" charset="0"/>
                </a:rPr>
                <a:t>|) updates 			</a:t>
              </a:r>
            </a:p>
            <a:p>
              <a:r>
                <a:rPr lang="en-US" altLang="en-US" b="1" dirty="0">
                  <a:latin typeface="Arial" panose="020B0604020202020204" pitchFamily="34" charset="0"/>
                </a:rPr>
                <a:t>Overall cost without heaps</a:t>
              </a:r>
              <a:r>
                <a:rPr lang="en-US" altLang="en-US" dirty="0">
                  <a:latin typeface="Arial" panose="020B0604020202020204" pitchFamily="34" charset="0"/>
                </a:rPr>
                <a:t>:</a:t>
              </a:r>
            </a:p>
          </p:txBody>
        </p:sp>
        <p:sp>
          <p:nvSpPr>
            <p:cNvPr id="38919" name="Rectangle 7">
              <a:extLst>
                <a:ext uri="{FF2B5EF4-FFF2-40B4-BE49-F238E27FC236}">
                  <a16:creationId xmlns:a16="http://schemas.microsoft.com/office/drawing/2014/main" id="{9DF9678F-B624-8E4B-A169-840C047A2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270"/>
              <a:ext cx="1203" cy="3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Arial" panose="020B0604020202020204" pitchFamily="34" charset="0"/>
                </a:rPr>
                <a:t>O(|</a:t>
              </a:r>
              <a:r>
                <a:rPr lang="en-US" altLang="en-US" sz="2400" b="1" i="1"/>
                <a:t>E</a:t>
              </a:r>
              <a:r>
                <a:rPr lang="en-US" altLang="en-US" sz="2400">
                  <a:latin typeface="Arial" panose="020B0604020202020204" pitchFamily="34" charset="0"/>
                </a:rPr>
                <a:t>| + |</a:t>
              </a:r>
              <a:r>
                <a:rPr lang="en-US" altLang="en-US" sz="2400" b="1" i="1"/>
                <a:t>V</a:t>
              </a:r>
              <a:r>
                <a:rPr lang="en-US" altLang="en-US" sz="2400">
                  <a:latin typeface="Arial" panose="020B0604020202020204" pitchFamily="34" charset="0"/>
                </a:rPr>
                <a:t>| </a:t>
              </a:r>
              <a:r>
                <a:rPr lang="en-US" altLang="en-US" sz="2400" baseline="30000"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1676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AC2B0-9679-244C-A2E4-4F91663789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8CB77F6-31BC-4847-A5B0-D2891C316C75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B565C77-98C6-4A47-9FA7-B17ED496A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Prim’s Algorithm Invariant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2D9A872-A947-144A-AC78-EB556EE12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162800" cy="4343400"/>
          </a:xfrm>
        </p:spPr>
        <p:txBody>
          <a:bodyPr/>
          <a:lstStyle/>
          <a:p>
            <a:r>
              <a:rPr lang="en-US" altLang="en-US" sz="2400"/>
              <a:t>At each step, we add the edge </a:t>
            </a: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400" b="1" i="1">
                <a:latin typeface="Times New Roman" panose="02020603050405020304" pitchFamily="18" charset="0"/>
              </a:rPr>
              <a:t>u,v</a:t>
            </a:r>
            <a:r>
              <a:rPr lang="en-US" altLang="en-US" sz="2400">
                <a:latin typeface="Times New Roman" panose="02020603050405020304" pitchFamily="18" charset="0"/>
              </a:rPr>
              <a:t>)</a:t>
            </a:r>
            <a:r>
              <a:rPr lang="en-US" altLang="en-US" sz="2400"/>
              <a:t> s.t. the weight of </a:t>
            </a: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400" b="1" i="1">
                <a:latin typeface="Times New Roman" panose="02020603050405020304" pitchFamily="18" charset="0"/>
              </a:rPr>
              <a:t>u,v</a:t>
            </a:r>
            <a:r>
              <a:rPr lang="en-US" altLang="en-US" sz="2400">
                <a:latin typeface="Times New Roman" panose="02020603050405020304" pitchFamily="18" charset="0"/>
              </a:rPr>
              <a:t>)</a:t>
            </a:r>
            <a:r>
              <a:rPr lang="en-US" altLang="en-US" sz="2400"/>
              <a:t> is </a:t>
            </a:r>
            <a:r>
              <a:rPr lang="en-US" altLang="en-US" sz="2400" b="1"/>
              <a:t>minimum</a:t>
            </a:r>
            <a:r>
              <a:rPr lang="en-US" altLang="en-US" sz="2400"/>
              <a:t> among all edges where </a:t>
            </a:r>
            <a:r>
              <a:rPr lang="en-US" altLang="en-US" sz="2400" b="1" i="1">
                <a:latin typeface="Times New Roman" panose="02020603050405020304" pitchFamily="18" charset="0"/>
              </a:rPr>
              <a:t>u</a:t>
            </a:r>
            <a:r>
              <a:rPr lang="en-US" altLang="en-US" sz="2400"/>
              <a:t> is in the tree and </a:t>
            </a:r>
            <a:r>
              <a:rPr lang="en-US" altLang="en-US" sz="2400" b="1" i="1">
                <a:latin typeface="Times New Roman" panose="02020603050405020304" pitchFamily="18" charset="0"/>
              </a:rPr>
              <a:t>v</a:t>
            </a:r>
            <a:r>
              <a:rPr lang="en-US" altLang="en-US" sz="2400"/>
              <a:t> is not in the tree</a:t>
            </a:r>
          </a:p>
          <a:p>
            <a:endParaRPr lang="en-US" altLang="en-US" sz="2400"/>
          </a:p>
          <a:p>
            <a:r>
              <a:rPr lang="en-US" altLang="en-US" sz="2400"/>
              <a:t>Each step maintains a minimum spanning tree of the vertices that have been included thus far</a:t>
            </a:r>
          </a:p>
          <a:p>
            <a:endParaRPr lang="en-US" altLang="en-US" sz="2400"/>
          </a:p>
          <a:p>
            <a:r>
              <a:rPr lang="en-US" altLang="en-US" sz="2400"/>
              <a:t>When all vertices have been included, we have a MST for the graph!</a:t>
            </a:r>
          </a:p>
          <a:p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762749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/>
              <a:t>Idea: </a:t>
            </a:r>
            <a:r>
              <a:rPr lang="en-US" dirty="0" err="1"/>
              <a:t>Kruskal’s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7702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Central Idea: </a:t>
            </a:r>
          </a:p>
          <a:p>
            <a:r>
              <a:rPr lang="en-US" sz="2000" dirty="0"/>
              <a:t>Grow a forest out of edges that do not grow a cycle, just like for the spanning tree problem.</a:t>
            </a:r>
          </a:p>
          <a:p>
            <a:r>
              <a:rPr lang="en-US" sz="2000" dirty="0"/>
              <a:t>But now consider the edges in order by weight</a:t>
            </a:r>
            <a:endParaRPr lang="en-US" sz="10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Basic implementation: </a:t>
            </a:r>
          </a:p>
          <a:p>
            <a:r>
              <a:rPr lang="en-US" sz="2000" dirty="0"/>
              <a:t>Sort edges by weight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O(|E|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dirty="0"/>
              <a:t> |E|) = O(|E|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dirty="0"/>
              <a:t> |V|)</a:t>
            </a:r>
          </a:p>
          <a:p>
            <a:r>
              <a:rPr lang="en-US" sz="2000" dirty="0"/>
              <a:t>Iterate through edges using Disjoint Sets for cycle detection </a:t>
            </a:r>
            <a:br>
              <a:rPr lang="en-US" sz="2000" dirty="0"/>
            </a:b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O(|E|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dirty="0"/>
              <a:t> |V|)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8427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Pseudocode</a:t>
            </a:r>
            <a:r>
              <a:rPr lang="en-US" dirty="0"/>
              <a:t>: </a:t>
            </a:r>
            <a:r>
              <a:rPr lang="en-US" dirty="0" err="1"/>
              <a:t>Kruskal's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Put edges in min-heap using edge weights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Create Disjoint Set with each vertex in its own set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While output size &lt; |V|-1</a:t>
            </a:r>
          </a:p>
          <a:p>
            <a:pPr marL="922337" lvl="1" indent="-457200">
              <a:buFont typeface="+mj-lt"/>
              <a:buAutoNum type="alphaLcParenR"/>
            </a:pPr>
            <a:r>
              <a:rPr lang="en-US" sz="2000" dirty="0">
                <a:latin typeface="+mj-lt"/>
              </a:rPr>
              <a:t>Consider next smallest edge </a:t>
            </a:r>
            <a:r>
              <a:rPr lang="en-US" sz="2000" dirty="0">
                <a:latin typeface="+mj-lt"/>
                <a:cs typeface="Courier New" pitchFamily="49" charset="0"/>
              </a:rPr>
              <a:t>(</a:t>
            </a:r>
            <a:r>
              <a:rPr lang="en-US" sz="2000" dirty="0" err="1">
                <a:latin typeface="+mj-lt"/>
                <a:cs typeface="Courier New" pitchFamily="49" charset="0"/>
              </a:rPr>
              <a:t>u,v</a:t>
            </a:r>
            <a:r>
              <a:rPr lang="en-US" sz="2000" dirty="0">
                <a:latin typeface="+mj-lt"/>
                <a:cs typeface="Courier New" pitchFamily="49" charset="0"/>
              </a:rPr>
              <a:t>)</a:t>
            </a:r>
          </a:p>
          <a:p>
            <a:pPr marL="922337" lvl="1" indent="-457200">
              <a:buFont typeface="+mj-lt"/>
              <a:buAutoNum type="alphaLcParenR"/>
            </a:pPr>
            <a:r>
              <a:rPr lang="en-US" sz="2000" dirty="0">
                <a:latin typeface="+mj-lt"/>
              </a:rPr>
              <a:t>if </a:t>
            </a:r>
            <a:r>
              <a:rPr lang="en-US" sz="2000" dirty="0">
                <a:latin typeface="+mj-lt"/>
                <a:cs typeface="Courier New" pitchFamily="49" charset="0"/>
              </a:rPr>
              <a:t>find(</a:t>
            </a:r>
            <a:r>
              <a:rPr lang="en-US" sz="2000" dirty="0" err="1">
                <a:latin typeface="+mj-lt"/>
                <a:cs typeface="Courier New" pitchFamily="49" charset="0"/>
              </a:rPr>
              <a:t>u,v</a:t>
            </a:r>
            <a:r>
              <a:rPr lang="en-US" sz="2000" dirty="0">
                <a:latin typeface="+mj-lt"/>
                <a:cs typeface="Courier New" pitchFamily="49" charset="0"/>
              </a:rPr>
              <a:t>)</a:t>
            </a:r>
            <a:r>
              <a:rPr lang="en-US" sz="2000" dirty="0">
                <a:latin typeface="+mj-lt"/>
              </a:rPr>
              <a:t> indicates </a:t>
            </a:r>
            <a:r>
              <a:rPr lang="en-US" sz="2000" dirty="0">
                <a:latin typeface="+mj-lt"/>
                <a:cs typeface="Courier New" pitchFamily="49" charset="0"/>
              </a:rPr>
              <a:t>u</a:t>
            </a:r>
            <a:r>
              <a:rPr lang="en-US" sz="2000" dirty="0">
                <a:latin typeface="+mj-lt"/>
              </a:rPr>
              <a:t> and </a:t>
            </a:r>
            <a:r>
              <a:rPr lang="en-US" sz="2000" dirty="0">
                <a:latin typeface="+mj-lt"/>
                <a:cs typeface="Courier New" pitchFamily="49" charset="0"/>
              </a:rPr>
              <a:t>v</a:t>
            </a:r>
            <a:r>
              <a:rPr lang="en-US" sz="2000" dirty="0">
                <a:latin typeface="+mj-lt"/>
              </a:rPr>
              <a:t> are in different sets</a:t>
            </a:r>
          </a:p>
          <a:p>
            <a:pPr marL="1139825" lvl="2" indent="-225425"/>
            <a:r>
              <a:rPr lang="en-US" sz="2000" dirty="0">
                <a:latin typeface="+mj-lt"/>
              </a:rPr>
              <a:t> output </a:t>
            </a:r>
            <a:r>
              <a:rPr lang="en-US" sz="2000" dirty="0">
                <a:latin typeface="+mj-lt"/>
                <a:cs typeface="Courier New" pitchFamily="49" charset="0"/>
              </a:rPr>
              <a:t>(</a:t>
            </a:r>
            <a:r>
              <a:rPr lang="en-US" sz="2000" dirty="0" err="1">
                <a:latin typeface="+mj-lt"/>
                <a:cs typeface="Courier New" pitchFamily="49" charset="0"/>
              </a:rPr>
              <a:t>u,v</a:t>
            </a:r>
            <a:r>
              <a:rPr lang="en-US" sz="2000" dirty="0">
                <a:latin typeface="+mj-lt"/>
                <a:cs typeface="Courier New" pitchFamily="49" charset="0"/>
              </a:rPr>
              <a:t>)</a:t>
            </a:r>
          </a:p>
          <a:p>
            <a:pPr marL="1139825" lvl="2" indent="-225425"/>
            <a:r>
              <a:rPr lang="en-US" sz="2000" dirty="0">
                <a:latin typeface="+mj-lt"/>
                <a:cs typeface="Courier New" pitchFamily="49" charset="0"/>
              </a:rPr>
              <a:t> union(</a:t>
            </a:r>
            <a:r>
              <a:rPr lang="en-US" sz="2000" dirty="0" err="1">
                <a:latin typeface="+mj-lt"/>
                <a:cs typeface="Courier New" pitchFamily="49" charset="0"/>
              </a:rPr>
              <a:t>u,v</a:t>
            </a:r>
            <a:r>
              <a:rPr lang="en-US" sz="2000" dirty="0">
                <a:latin typeface="+mj-lt"/>
                <a:cs typeface="Courier New" pitchFamily="49" charset="0"/>
              </a:rPr>
              <a:t>)</a:t>
            </a:r>
          </a:p>
          <a:p>
            <a:pPr marL="1257300" lvl="2" indent="-457200"/>
            <a:endParaRPr lang="en-US" sz="2000" dirty="0">
              <a:latin typeface="+mj-lt"/>
              <a:cs typeface="Courier New" pitchFamily="49" charset="0"/>
            </a:endParaRPr>
          </a:p>
          <a:p>
            <a:pPr marL="457200" indent="-457200">
              <a:buNone/>
            </a:pPr>
            <a:r>
              <a:rPr lang="en-US" sz="2400" dirty="0">
                <a:latin typeface="+mj-lt"/>
                <a:cs typeface="Courier New" pitchFamily="49" charset="0"/>
              </a:rPr>
              <a:t>Recall invariant: </a:t>
            </a:r>
          </a:p>
          <a:p>
            <a:pPr marL="457200" indent="-457200">
              <a:buNone/>
            </a:pPr>
            <a:r>
              <a:rPr lang="en-US" sz="2400" dirty="0">
                <a:latin typeface="+mj-lt"/>
                <a:cs typeface="Courier New" pitchFamily="49" charset="0"/>
              </a:rPr>
              <a:t>	u and v in same set if and only if connected in output-so-far</a:t>
            </a:r>
          </a:p>
          <a:p>
            <a:pPr marL="857250" lvl="1" indent="-457200">
              <a:buNone/>
            </a:pPr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511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Questions and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Why do we perform topological sorts only on DAGs?</a:t>
            </a:r>
          </a:p>
          <a:p>
            <a:pPr lvl="1"/>
            <a:r>
              <a:rPr lang="en-US" dirty="0"/>
              <a:t>Because a cycle means there is no correct answer</a:t>
            </a:r>
          </a:p>
          <a:p>
            <a:endParaRPr lang="en-US" dirty="0"/>
          </a:p>
          <a:p>
            <a:r>
              <a:rPr lang="en-US" b="1" dirty="0"/>
              <a:t>Is there always a unique answer?</a:t>
            </a:r>
          </a:p>
          <a:p>
            <a:pPr lvl="1"/>
            <a:r>
              <a:rPr lang="en-US" dirty="0"/>
              <a:t>No, there can be 1 or more answers; depends on the graph</a:t>
            </a:r>
          </a:p>
          <a:p>
            <a:pPr lvl="1"/>
            <a:r>
              <a:rPr lang="en-US" dirty="0"/>
              <a:t>Graph with 5 topological orders: </a:t>
            </a:r>
          </a:p>
          <a:p>
            <a:pPr lvl="1"/>
            <a:endParaRPr lang="en-US" dirty="0"/>
          </a:p>
          <a:p>
            <a:r>
              <a:rPr lang="en-US" b="1" dirty="0"/>
              <a:t>Do some DAGs have exactly 1 answer?</a:t>
            </a:r>
          </a:p>
          <a:p>
            <a:pPr lvl="1"/>
            <a:r>
              <a:rPr lang="en-US" dirty="0"/>
              <a:t>Yes, including all lists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Terminology: A DAG represents a </a:t>
            </a:r>
            <a:r>
              <a:rPr lang="en-US" dirty="0">
                <a:solidFill>
                  <a:srgbClr val="4F81BD"/>
                </a:solidFill>
              </a:rPr>
              <a:t>partial order </a:t>
            </a:r>
            <a:r>
              <a:rPr lang="en-US" dirty="0"/>
              <a:t>and a topological sort produces a </a:t>
            </a:r>
            <a:r>
              <a:rPr lang="en-US" dirty="0">
                <a:solidFill>
                  <a:schemeClr val="accent1"/>
                </a:solidFill>
              </a:rPr>
              <a:t>total order </a:t>
            </a:r>
            <a:r>
              <a:rPr lang="en-US" dirty="0"/>
              <a:t>that is consistent with it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096000" y="3429000"/>
            <a:ext cx="1905000" cy="1447800"/>
            <a:chOff x="6096000" y="3429000"/>
            <a:chExt cx="1905000" cy="1447800"/>
          </a:xfrm>
        </p:grpSpPr>
        <p:cxnSp>
          <p:nvCxnSpPr>
            <p:cNvPr id="10" name="AutoShape 39"/>
            <p:cNvCxnSpPr>
              <a:cxnSpLocks noChangeShapeType="1"/>
              <a:stCxn id="11" idx="7"/>
              <a:endCxn id="16" idx="2"/>
            </p:cNvCxnSpPr>
            <p:nvPr>
              <p:custDataLst>
                <p:tags r:id="rId1"/>
              </p:custDataLst>
            </p:nvPr>
          </p:nvCxnSpPr>
          <p:spPr bwMode="auto">
            <a:xfrm flipV="1">
              <a:off x="6388194" y="3600450"/>
              <a:ext cx="469806" cy="2978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11" name="Oval 40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96000" y="38481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0</a:t>
              </a:r>
            </a:p>
          </p:txBody>
        </p:sp>
        <p:sp>
          <p:nvSpPr>
            <p:cNvPr id="12" name="Oval 41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096000" y="45339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13" name="Oval 42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896673" y="41910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3</a:t>
              </a:r>
            </a:p>
          </p:txBody>
        </p:sp>
        <p:cxnSp>
          <p:nvCxnSpPr>
            <p:cNvPr id="14" name="AutoShape 43"/>
            <p:cNvCxnSpPr>
              <a:cxnSpLocks noChangeShapeType="1"/>
              <a:stCxn id="11" idx="5"/>
              <a:endCxn id="13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6388194" y="4140783"/>
              <a:ext cx="508479" cy="2216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16" name="Oval 4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858000" y="34290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17" name="Oval 46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658673" y="38862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4</a:t>
              </a:r>
            </a:p>
          </p:txBody>
        </p:sp>
        <p:cxnSp>
          <p:nvCxnSpPr>
            <p:cNvPr id="18" name="AutoShape 47"/>
            <p:cNvCxnSpPr>
              <a:cxnSpLocks noChangeShapeType="1"/>
              <a:stCxn id="16" idx="6"/>
              <a:endCxn id="17" idx="2"/>
            </p:cNvCxnSpPr>
            <p:nvPr>
              <p:custDataLst>
                <p:tags r:id="rId8"/>
              </p:custDataLst>
            </p:nvPr>
          </p:nvCxnSpPr>
          <p:spPr bwMode="auto">
            <a:xfrm>
              <a:off x="7200327" y="3600450"/>
              <a:ext cx="458346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33" name="AutoShape 43"/>
            <p:cNvCxnSpPr>
              <a:cxnSpLocks noChangeShapeType="1"/>
              <a:stCxn id="13" idx="7"/>
              <a:endCxn id="17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7188867" y="4057650"/>
              <a:ext cx="469806" cy="1835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36" name="AutoShape 43"/>
            <p:cNvCxnSpPr>
              <a:cxnSpLocks noChangeShapeType="1"/>
              <a:stCxn id="12" idx="6"/>
              <a:endCxn id="13" idx="2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6438327" y="4362450"/>
              <a:ext cx="458346" cy="3429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0198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Kruskal's</a:t>
            </a:r>
            <a:r>
              <a:rPr lang="en-US" dirty="0"/>
              <a:t> Algorithm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354324" y="839449"/>
            <a:ext cx="4684745" cy="3351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Edges in sorted order: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1:  	(A,D) (C,D) (B,E) (D,E)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2:  	(A,B) (C,F) (A,C)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3:  	(E,G)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5:  	(D,G) (B,D)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6:  	(D,F)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10:	(F,G)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" y="5416686"/>
            <a:ext cx="779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At each step, the union/find sets are the trees in the forest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4191000"/>
            <a:ext cx="7086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Sets: 	(A) (B) (C) (D) (E) (F) (G)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lang="en-US" sz="2400" kern="0" dirty="0"/>
              <a:t>Output:	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809470" y="12593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287264" y="11831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7070" y="24785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257270" y="22499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771963" y="331749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552670" y="18800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400270" y="28706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56" name="AutoShape 24"/>
          <p:cNvCxnSpPr>
            <a:cxnSpLocks noChangeShapeType="1"/>
            <a:stCxn id="48" idx="4"/>
            <a:endCxn id="51" idx="0"/>
          </p:cNvCxnSpPr>
          <p:nvPr/>
        </p:nvCxnSpPr>
        <p:spPr bwMode="auto">
          <a:xfrm flipH="1">
            <a:off x="847570" y="164030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7" name="AutoShape 26"/>
          <p:cNvCxnSpPr>
            <a:cxnSpLocks noChangeShapeType="1"/>
            <a:stCxn id="50" idx="2"/>
            <a:endCxn id="48" idx="6"/>
          </p:cNvCxnSpPr>
          <p:nvPr/>
        </p:nvCxnSpPr>
        <p:spPr bwMode="auto">
          <a:xfrm flipH="1">
            <a:off x="1190470" y="137360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8" name="AutoShape 32"/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2447770" y="156410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59" name="Text Box 53"/>
          <p:cNvSpPr txBox="1">
            <a:spLocks noChangeArrowheads="1"/>
          </p:cNvSpPr>
          <p:nvPr/>
        </p:nvSpPr>
        <p:spPr bwMode="auto">
          <a:xfrm>
            <a:off x="1647670" y="103229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1723870" y="1651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550890" y="186890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2515850" y="178471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63" name="AutoShape 26"/>
          <p:cNvCxnSpPr>
            <a:cxnSpLocks noChangeShapeType="1"/>
            <a:stCxn id="48" idx="5"/>
            <a:endCxn id="52" idx="1"/>
          </p:cNvCxnSpPr>
          <p:nvPr/>
        </p:nvCxnSpPr>
        <p:spPr bwMode="auto">
          <a:xfrm rot="16200000" flipH="1">
            <a:off x="1363274" y="135591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64" name="AutoShape 26"/>
          <p:cNvCxnSpPr>
            <a:cxnSpLocks noChangeShapeType="1"/>
            <a:stCxn id="51" idx="6"/>
            <a:endCxn id="52" idx="2"/>
          </p:cNvCxnSpPr>
          <p:nvPr/>
        </p:nvCxnSpPr>
        <p:spPr bwMode="auto">
          <a:xfrm flipV="1">
            <a:off x="1038070" y="2440407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1334764" y="220522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6" name="AutoShape 26"/>
          <p:cNvCxnSpPr>
            <a:cxnSpLocks noChangeShapeType="1"/>
            <a:stCxn id="52" idx="6"/>
            <a:endCxn id="54" idx="3"/>
          </p:cNvCxnSpPr>
          <p:nvPr/>
        </p:nvCxnSpPr>
        <p:spPr bwMode="auto">
          <a:xfrm flipV="1">
            <a:off x="2638270" y="220522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2934964" y="195335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8" name="AutoShape 32"/>
          <p:cNvCxnSpPr>
            <a:cxnSpLocks noChangeShapeType="1"/>
            <a:stCxn id="54" idx="1"/>
            <a:endCxn id="50" idx="6"/>
          </p:cNvCxnSpPr>
          <p:nvPr/>
        </p:nvCxnSpPr>
        <p:spPr bwMode="auto">
          <a:xfrm flipH="1" flipV="1">
            <a:off x="2668264" y="1373607"/>
            <a:ext cx="940202" cy="5622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3163564" y="1270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70" name="AutoShape 26"/>
          <p:cNvCxnSpPr>
            <a:cxnSpLocks noChangeShapeType="1"/>
            <a:stCxn id="51" idx="5"/>
            <a:endCxn id="53" idx="1"/>
          </p:cNvCxnSpPr>
          <p:nvPr/>
        </p:nvCxnSpPr>
        <p:spPr bwMode="auto">
          <a:xfrm>
            <a:off x="982274" y="280371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1" name="Text Box 66"/>
          <p:cNvSpPr txBox="1">
            <a:spLocks noChangeArrowheads="1"/>
          </p:cNvSpPr>
          <p:nvPr/>
        </p:nvSpPr>
        <p:spPr bwMode="auto">
          <a:xfrm>
            <a:off x="1135312" y="310788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72" name="AutoShape 32"/>
          <p:cNvCxnSpPr>
            <a:cxnSpLocks noChangeShapeType="1"/>
            <a:stCxn id="52" idx="4"/>
            <a:endCxn id="53" idx="7"/>
          </p:cNvCxnSpPr>
          <p:nvPr/>
        </p:nvCxnSpPr>
        <p:spPr bwMode="auto">
          <a:xfrm flipH="1">
            <a:off x="2097167" y="263090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3" name="Text Box 63"/>
          <p:cNvSpPr txBox="1">
            <a:spLocks noChangeArrowheads="1"/>
          </p:cNvSpPr>
          <p:nvPr/>
        </p:nvSpPr>
        <p:spPr bwMode="auto">
          <a:xfrm>
            <a:off x="1952470" y="27507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2964944" y="24434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75" name="AutoShape 26"/>
          <p:cNvCxnSpPr>
            <a:cxnSpLocks noChangeShapeType="1"/>
            <a:stCxn id="52" idx="5"/>
            <a:endCxn id="55" idx="1"/>
          </p:cNvCxnSpPr>
          <p:nvPr/>
        </p:nvCxnSpPr>
        <p:spPr bwMode="auto">
          <a:xfrm rot="16200000" flipH="1">
            <a:off x="2843618" y="231396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76" name="AutoShape 26"/>
          <p:cNvCxnSpPr>
            <a:cxnSpLocks noChangeShapeType="1"/>
            <a:stCxn id="55" idx="0"/>
            <a:endCxn id="54" idx="4"/>
          </p:cNvCxnSpPr>
          <p:nvPr/>
        </p:nvCxnSpPr>
        <p:spPr bwMode="auto">
          <a:xfrm rot="5400000" flipH="1" flipV="1">
            <a:off x="3362170" y="248962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3673840" y="23821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78" name="AutoShape 26"/>
          <p:cNvCxnSpPr>
            <a:cxnSpLocks noChangeShapeType="1"/>
            <a:stCxn id="53" idx="6"/>
            <a:endCxn id="55" idx="3"/>
          </p:cNvCxnSpPr>
          <p:nvPr/>
        </p:nvCxnSpPr>
        <p:spPr bwMode="auto">
          <a:xfrm flipV="1">
            <a:off x="2152963" y="319582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9" name="Text Box 63"/>
          <p:cNvSpPr txBox="1">
            <a:spLocks noChangeArrowheads="1"/>
          </p:cNvSpPr>
          <p:nvPr/>
        </p:nvSpPr>
        <p:spPr bwMode="auto">
          <a:xfrm>
            <a:off x="2477764" y="296306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11975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Kruskal's</a:t>
            </a:r>
            <a:r>
              <a:rPr lang="en-US" dirty="0"/>
              <a:t> Algorithm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354324" y="839449"/>
            <a:ext cx="4684745" cy="3351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Edges in sorted order: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/>
              <a:t>(C,D) (B,E) (D,E)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2:  	(A,B) (C,F) (A,C)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3:  	(E,G)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5:  	(D,G) (B,D)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6:  	(D,F)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10:	(F,G)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" y="5416686"/>
            <a:ext cx="779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At each step, the union/find sets are the trees in the forest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4191000"/>
            <a:ext cx="7086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Sets: 	(A,D) (B) (C) (E) (F) (G)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lang="en-US" sz="2400" kern="0" dirty="0"/>
              <a:t>Output:	(A,D)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809470" y="12593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287264" y="11831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7070" y="24785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257270" y="22499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771963" y="331749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552670" y="18800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400270" y="28706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56" name="AutoShape 24"/>
          <p:cNvCxnSpPr>
            <a:cxnSpLocks noChangeShapeType="1"/>
            <a:stCxn id="48" idx="4"/>
            <a:endCxn id="51" idx="0"/>
          </p:cNvCxnSpPr>
          <p:nvPr/>
        </p:nvCxnSpPr>
        <p:spPr bwMode="auto">
          <a:xfrm flipH="1">
            <a:off x="847570" y="164030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7" name="AutoShape 26"/>
          <p:cNvCxnSpPr>
            <a:cxnSpLocks noChangeShapeType="1"/>
            <a:stCxn id="50" idx="2"/>
            <a:endCxn id="48" idx="6"/>
          </p:cNvCxnSpPr>
          <p:nvPr/>
        </p:nvCxnSpPr>
        <p:spPr bwMode="auto">
          <a:xfrm flipH="1">
            <a:off x="1190470" y="137360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8" name="AutoShape 32"/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2447770" y="156410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59" name="Text Box 53"/>
          <p:cNvSpPr txBox="1">
            <a:spLocks noChangeArrowheads="1"/>
          </p:cNvSpPr>
          <p:nvPr/>
        </p:nvSpPr>
        <p:spPr bwMode="auto">
          <a:xfrm>
            <a:off x="1647670" y="103229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1723870" y="1651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550890" y="186890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2515850" y="178471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63" name="AutoShape 26"/>
          <p:cNvCxnSpPr>
            <a:cxnSpLocks noChangeShapeType="1"/>
            <a:stCxn id="48" idx="5"/>
            <a:endCxn id="52" idx="1"/>
          </p:cNvCxnSpPr>
          <p:nvPr/>
        </p:nvCxnSpPr>
        <p:spPr bwMode="auto">
          <a:xfrm rot="16200000" flipH="1">
            <a:off x="1363274" y="135591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64" name="AutoShape 26"/>
          <p:cNvCxnSpPr>
            <a:cxnSpLocks noChangeShapeType="1"/>
            <a:stCxn id="51" idx="6"/>
            <a:endCxn id="52" idx="2"/>
          </p:cNvCxnSpPr>
          <p:nvPr/>
        </p:nvCxnSpPr>
        <p:spPr bwMode="auto">
          <a:xfrm flipV="1">
            <a:off x="1038070" y="2440407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1334764" y="220522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6" name="AutoShape 26"/>
          <p:cNvCxnSpPr>
            <a:cxnSpLocks noChangeShapeType="1"/>
            <a:stCxn id="52" idx="6"/>
            <a:endCxn id="54" idx="3"/>
          </p:cNvCxnSpPr>
          <p:nvPr/>
        </p:nvCxnSpPr>
        <p:spPr bwMode="auto">
          <a:xfrm flipV="1">
            <a:off x="2638270" y="220522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2934964" y="195335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8" name="AutoShape 32"/>
          <p:cNvCxnSpPr>
            <a:cxnSpLocks noChangeShapeType="1"/>
            <a:stCxn id="54" idx="1"/>
            <a:endCxn id="50" idx="6"/>
          </p:cNvCxnSpPr>
          <p:nvPr/>
        </p:nvCxnSpPr>
        <p:spPr bwMode="auto">
          <a:xfrm flipH="1" flipV="1">
            <a:off x="2668264" y="1373607"/>
            <a:ext cx="940202" cy="5622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3163564" y="1270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70" name="AutoShape 26"/>
          <p:cNvCxnSpPr>
            <a:cxnSpLocks noChangeShapeType="1"/>
            <a:stCxn id="51" idx="5"/>
            <a:endCxn id="53" idx="1"/>
          </p:cNvCxnSpPr>
          <p:nvPr/>
        </p:nvCxnSpPr>
        <p:spPr bwMode="auto">
          <a:xfrm>
            <a:off x="982274" y="280371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1" name="Text Box 66"/>
          <p:cNvSpPr txBox="1">
            <a:spLocks noChangeArrowheads="1"/>
          </p:cNvSpPr>
          <p:nvPr/>
        </p:nvSpPr>
        <p:spPr bwMode="auto">
          <a:xfrm>
            <a:off x="1135312" y="310788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72" name="AutoShape 32"/>
          <p:cNvCxnSpPr>
            <a:cxnSpLocks noChangeShapeType="1"/>
            <a:stCxn id="52" idx="4"/>
            <a:endCxn id="53" idx="7"/>
          </p:cNvCxnSpPr>
          <p:nvPr/>
        </p:nvCxnSpPr>
        <p:spPr bwMode="auto">
          <a:xfrm flipH="1">
            <a:off x="2097167" y="263090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3" name="Text Box 63"/>
          <p:cNvSpPr txBox="1">
            <a:spLocks noChangeArrowheads="1"/>
          </p:cNvSpPr>
          <p:nvPr/>
        </p:nvSpPr>
        <p:spPr bwMode="auto">
          <a:xfrm>
            <a:off x="1952470" y="27507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2964944" y="24434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75" name="AutoShape 26"/>
          <p:cNvCxnSpPr>
            <a:cxnSpLocks noChangeShapeType="1"/>
            <a:stCxn id="52" idx="5"/>
            <a:endCxn id="55" idx="1"/>
          </p:cNvCxnSpPr>
          <p:nvPr/>
        </p:nvCxnSpPr>
        <p:spPr bwMode="auto">
          <a:xfrm rot="16200000" flipH="1">
            <a:off x="2843618" y="231396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76" name="AutoShape 26"/>
          <p:cNvCxnSpPr>
            <a:cxnSpLocks noChangeShapeType="1"/>
            <a:stCxn id="55" idx="0"/>
            <a:endCxn id="54" idx="4"/>
          </p:cNvCxnSpPr>
          <p:nvPr/>
        </p:nvCxnSpPr>
        <p:spPr bwMode="auto">
          <a:xfrm rot="5400000" flipH="1" flipV="1">
            <a:off x="3362170" y="248962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3673840" y="23821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78" name="AutoShape 26"/>
          <p:cNvCxnSpPr>
            <a:cxnSpLocks noChangeShapeType="1"/>
            <a:stCxn id="53" idx="6"/>
            <a:endCxn id="55" idx="3"/>
          </p:cNvCxnSpPr>
          <p:nvPr/>
        </p:nvCxnSpPr>
        <p:spPr bwMode="auto">
          <a:xfrm flipV="1">
            <a:off x="2152963" y="319582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9" name="Text Box 63"/>
          <p:cNvSpPr txBox="1">
            <a:spLocks noChangeArrowheads="1"/>
          </p:cNvSpPr>
          <p:nvPr/>
        </p:nvSpPr>
        <p:spPr bwMode="auto">
          <a:xfrm>
            <a:off x="2477764" y="296306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511784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Kruskal's</a:t>
            </a:r>
            <a:r>
              <a:rPr lang="en-US" dirty="0"/>
              <a:t> Algorithm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354324" y="839449"/>
            <a:ext cx="4684745" cy="3351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Edges in sorted order: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(C,D)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/>
              <a:t>(B,E) (D,E)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2:  	(A,B) (C,F) (A,C)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3:  	(E,G)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5:  	(D,G) (B,D)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6:  	(D,F)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10:	(F,G)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" y="5416686"/>
            <a:ext cx="779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At each step, the union/find sets are the trees in the forest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4191000"/>
            <a:ext cx="7086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Sets: 	(A,C,D) (B) (E) (F) (G)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lang="en-US" sz="2400" kern="0" dirty="0"/>
              <a:t>Output:	(A,D) (C,D)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809470" y="12593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287264" y="11831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7070" y="24785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257270" y="22499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771963" y="331749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552670" y="18800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400270" y="28706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56" name="AutoShape 24"/>
          <p:cNvCxnSpPr>
            <a:cxnSpLocks noChangeShapeType="1"/>
            <a:stCxn id="48" idx="4"/>
            <a:endCxn id="51" idx="0"/>
          </p:cNvCxnSpPr>
          <p:nvPr/>
        </p:nvCxnSpPr>
        <p:spPr bwMode="auto">
          <a:xfrm flipH="1">
            <a:off x="847570" y="164030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7" name="AutoShape 26"/>
          <p:cNvCxnSpPr>
            <a:cxnSpLocks noChangeShapeType="1"/>
            <a:stCxn id="50" idx="2"/>
            <a:endCxn id="48" idx="6"/>
          </p:cNvCxnSpPr>
          <p:nvPr/>
        </p:nvCxnSpPr>
        <p:spPr bwMode="auto">
          <a:xfrm flipH="1">
            <a:off x="1190470" y="137360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8" name="AutoShape 32"/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2447770" y="156410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59" name="Text Box 53"/>
          <p:cNvSpPr txBox="1">
            <a:spLocks noChangeArrowheads="1"/>
          </p:cNvSpPr>
          <p:nvPr/>
        </p:nvSpPr>
        <p:spPr bwMode="auto">
          <a:xfrm>
            <a:off x="1647670" y="103229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1723870" y="1651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550890" y="186890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2515850" y="178471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63" name="AutoShape 26"/>
          <p:cNvCxnSpPr>
            <a:cxnSpLocks noChangeShapeType="1"/>
            <a:stCxn id="48" idx="5"/>
            <a:endCxn id="52" idx="1"/>
          </p:cNvCxnSpPr>
          <p:nvPr/>
        </p:nvCxnSpPr>
        <p:spPr bwMode="auto">
          <a:xfrm rot="16200000" flipH="1">
            <a:off x="1363274" y="135591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64" name="AutoShape 26"/>
          <p:cNvCxnSpPr>
            <a:cxnSpLocks noChangeShapeType="1"/>
            <a:stCxn id="51" idx="6"/>
            <a:endCxn id="52" idx="2"/>
          </p:cNvCxnSpPr>
          <p:nvPr/>
        </p:nvCxnSpPr>
        <p:spPr bwMode="auto">
          <a:xfrm flipV="1">
            <a:off x="1038070" y="244040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1334764" y="220522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6" name="AutoShape 26"/>
          <p:cNvCxnSpPr>
            <a:cxnSpLocks noChangeShapeType="1"/>
            <a:stCxn id="52" idx="6"/>
            <a:endCxn id="54" idx="3"/>
          </p:cNvCxnSpPr>
          <p:nvPr/>
        </p:nvCxnSpPr>
        <p:spPr bwMode="auto">
          <a:xfrm flipV="1">
            <a:off x="2638270" y="220522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2934964" y="195335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8" name="AutoShape 32"/>
          <p:cNvCxnSpPr>
            <a:cxnSpLocks noChangeShapeType="1"/>
            <a:stCxn id="54" idx="1"/>
            <a:endCxn id="50" idx="6"/>
          </p:cNvCxnSpPr>
          <p:nvPr/>
        </p:nvCxnSpPr>
        <p:spPr bwMode="auto">
          <a:xfrm flipH="1" flipV="1">
            <a:off x="2668264" y="1373607"/>
            <a:ext cx="940202" cy="5622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3163564" y="1270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70" name="AutoShape 26"/>
          <p:cNvCxnSpPr>
            <a:cxnSpLocks noChangeShapeType="1"/>
            <a:stCxn id="51" idx="5"/>
            <a:endCxn id="53" idx="1"/>
          </p:cNvCxnSpPr>
          <p:nvPr/>
        </p:nvCxnSpPr>
        <p:spPr bwMode="auto">
          <a:xfrm>
            <a:off x="982274" y="280371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1" name="Text Box 66"/>
          <p:cNvSpPr txBox="1">
            <a:spLocks noChangeArrowheads="1"/>
          </p:cNvSpPr>
          <p:nvPr/>
        </p:nvSpPr>
        <p:spPr bwMode="auto">
          <a:xfrm>
            <a:off x="1135312" y="310788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72" name="AutoShape 32"/>
          <p:cNvCxnSpPr>
            <a:cxnSpLocks noChangeShapeType="1"/>
            <a:stCxn id="52" idx="4"/>
            <a:endCxn id="53" idx="7"/>
          </p:cNvCxnSpPr>
          <p:nvPr/>
        </p:nvCxnSpPr>
        <p:spPr bwMode="auto">
          <a:xfrm flipH="1">
            <a:off x="2097167" y="263090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3" name="Text Box 63"/>
          <p:cNvSpPr txBox="1">
            <a:spLocks noChangeArrowheads="1"/>
          </p:cNvSpPr>
          <p:nvPr/>
        </p:nvSpPr>
        <p:spPr bwMode="auto">
          <a:xfrm>
            <a:off x="1952470" y="27507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2964944" y="24434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75" name="AutoShape 26"/>
          <p:cNvCxnSpPr>
            <a:cxnSpLocks noChangeShapeType="1"/>
            <a:stCxn id="52" idx="5"/>
            <a:endCxn id="55" idx="1"/>
          </p:cNvCxnSpPr>
          <p:nvPr/>
        </p:nvCxnSpPr>
        <p:spPr bwMode="auto">
          <a:xfrm rot="16200000" flipH="1">
            <a:off x="2843618" y="231396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76" name="AutoShape 26"/>
          <p:cNvCxnSpPr>
            <a:cxnSpLocks noChangeShapeType="1"/>
            <a:stCxn id="55" idx="0"/>
            <a:endCxn id="54" idx="4"/>
          </p:cNvCxnSpPr>
          <p:nvPr/>
        </p:nvCxnSpPr>
        <p:spPr bwMode="auto">
          <a:xfrm rot="5400000" flipH="1" flipV="1">
            <a:off x="3362170" y="248962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3673840" y="23821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78" name="AutoShape 26"/>
          <p:cNvCxnSpPr>
            <a:cxnSpLocks noChangeShapeType="1"/>
            <a:stCxn id="53" idx="6"/>
            <a:endCxn id="55" idx="3"/>
          </p:cNvCxnSpPr>
          <p:nvPr/>
        </p:nvCxnSpPr>
        <p:spPr bwMode="auto">
          <a:xfrm flipV="1">
            <a:off x="2152963" y="319582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9" name="Text Box 63"/>
          <p:cNvSpPr txBox="1">
            <a:spLocks noChangeArrowheads="1"/>
          </p:cNvSpPr>
          <p:nvPr/>
        </p:nvSpPr>
        <p:spPr bwMode="auto">
          <a:xfrm>
            <a:off x="2477764" y="296306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014624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Kruskal's</a:t>
            </a:r>
            <a:r>
              <a:rPr lang="en-US" dirty="0"/>
              <a:t> Algorithm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354324" y="839449"/>
            <a:ext cx="4684745" cy="3351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Edges in sorted order: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(C,D)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(B,E)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/>
              <a:t>(D,E)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2:  	(A,B) (C,F) (A,C)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3:  	(E,G)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5:  	(D,G) (B,D)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6:  	(D,F)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10:	(F,G)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" y="5416686"/>
            <a:ext cx="779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At each step, the union/find sets are the trees in the forest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4191000"/>
            <a:ext cx="7086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Sets: 	(A,C,D) (B,E) (F) (G)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lang="en-US" sz="2400" kern="0" dirty="0"/>
              <a:t>Output:	(A,D) (C,D) (B,E)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809470" y="12593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287264" y="11831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7070" y="24785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257270" y="22499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771963" y="331749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552670" y="18800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400270" y="28706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56" name="AutoShape 24"/>
          <p:cNvCxnSpPr>
            <a:cxnSpLocks noChangeShapeType="1"/>
            <a:stCxn id="48" idx="4"/>
            <a:endCxn id="51" idx="0"/>
          </p:cNvCxnSpPr>
          <p:nvPr/>
        </p:nvCxnSpPr>
        <p:spPr bwMode="auto">
          <a:xfrm flipH="1">
            <a:off x="847570" y="164030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7" name="AutoShape 26"/>
          <p:cNvCxnSpPr>
            <a:cxnSpLocks noChangeShapeType="1"/>
            <a:stCxn id="50" idx="2"/>
            <a:endCxn id="48" idx="6"/>
          </p:cNvCxnSpPr>
          <p:nvPr/>
        </p:nvCxnSpPr>
        <p:spPr bwMode="auto">
          <a:xfrm flipH="1">
            <a:off x="1190470" y="137360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8" name="AutoShape 32"/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2447770" y="156410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59" name="Text Box 53"/>
          <p:cNvSpPr txBox="1">
            <a:spLocks noChangeArrowheads="1"/>
          </p:cNvSpPr>
          <p:nvPr/>
        </p:nvSpPr>
        <p:spPr bwMode="auto">
          <a:xfrm>
            <a:off x="1647670" y="103229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1723870" y="1651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550890" y="186890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2515850" y="178471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63" name="AutoShape 26"/>
          <p:cNvCxnSpPr>
            <a:cxnSpLocks noChangeShapeType="1"/>
            <a:stCxn id="48" idx="5"/>
            <a:endCxn id="52" idx="1"/>
          </p:cNvCxnSpPr>
          <p:nvPr/>
        </p:nvCxnSpPr>
        <p:spPr bwMode="auto">
          <a:xfrm rot="16200000" flipH="1">
            <a:off x="1363274" y="135591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64" name="AutoShape 26"/>
          <p:cNvCxnSpPr>
            <a:cxnSpLocks noChangeShapeType="1"/>
            <a:stCxn id="51" idx="6"/>
            <a:endCxn id="52" idx="2"/>
          </p:cNvCxnSpPr>
          <p:nvPr/>
        </p:nvCxnSpPr>
        <p:spPr bwMode="auto">
          <a:xfrm flipV="1">
            <a:off x="1038070" y="244040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1334764" y="220522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6" name="AutoShape 26"/>
          <p:cNvCxnSpPr>
            <a:cxnSpLocks noChangeShapeType="1"/>
            <a:stCxn id="52" idx="6"/>
            <a:endCxn id="54" idx="3"/>
          </p:cNvCxnSpPr>
          <p:nvPr/>
        </p:nvCxnSpPr>
        <p:spPr bwMode="auto">
          <a:xfrm flipV="1">
            <a:off x="2638270" y="220522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2934964" y="195335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8" name="AutoShape 32"/>
          <p:cNvCxnSpPr>
            <a:cxnSpLocks noChangeShapeType="1"/>
            <a:stCxn id="54" idx="1"/>
            <a:endCxn id="50" idx="6"/>
          </p:cNvCxnSpPr>
          <p:nvPr/>
        </p:nvCxnSpPr>
        <p:spPr bwMode="auto">
          <a:xfrm flipH="1" flipV="1">
            <a:off x="2668264" y="1373607"/>
            <a:ext cx="940202" cy="56220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3163564" y="1270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70" name="AutoShape 26"/>
          <p:cNvCxnSpPr>
            <a:cxnSpLocks noChangeShapeType="1"/>
            <a:stCxn id="51" idx="5"/>
            <a:endCxn id="53" idx="1"/>
          </p:cNvCxnSpPr>
          <p:nvPr/>
        </p:nvCxnSpPr>
        <p:spPr bwMode="auto">
          <a:xfrm>
            <a:off x="982274" y="280371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1" name="Text Box 66"/>
          <p:cNvSpPr txBox="1">
            <a:spLocks noChangeArrowheads="1"/>
          </p:cNvSpPr>
          <p:nvPr/>
        </p:nvSpPr>
        <p:spPr bwMode="auto">
          <a:xfrm>
            <a:off x="1135312" y="310788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72" name="AutoShape 32"/>
          <p:cNvCxnSpPr>
            <a:cxnSpLocks noChangeShapeType="1"/>
            <a:stCxn id="52" idx="4"/>
            <a:endCxn id="53" idx="7"/>
          </p:cNvCxnSpPr>
          <p:nvPr/>
        </p:nvCxnSpPr>
        <p:spPr bwMode="auto">
          <a:xfrm flipH="1">
            <a:off x="2097167" y="263090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3" name="Text Box 63"/>
          <p:cNvSpPr txBox="1">
            <a:spLocks noChangeArrowheads="1"/>
          </p:cNvSpPr>
          <p:nvPr/>
        </p:nvSpPr>
        <p:spPr bwMode="auto">
          <a:xfrm>
            <a:off x="1952470" y="27507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2964944" y="24434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75" name="AutoShape 26"/>
          <p:cNvCxnSpPr>
            <a:cxnSpLocks noChangeShapeType="1"/>
            <a:stCxn id="52" idx="5"/>
            <a:endCxn id="55" idx="1"/>
          </p:cNvCxnSpPr>
          <p:nvPr/>
        </p:nvCxnSpPr>
        <p:spPr bwMode="auto">
          <a:xfrm rot="16200000" flipH="1">
            <a:off x="2843618" y="231396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76" name="AutoShape 26"/>
          <p:cNvCxnSpPr>
            <a:cxnSpLocks noChangeShapeType="1"/>
            <a:stCxn id="55" idx="0"/>
            <a:endCxn id="54" idx="4"/>
          </p:cNvCxnSpPr>
          <p:nvPr/>
        </p:nvCxnSpPr>
        <p:spPr bwMode="auto">
          <a:xfrm rot="5400000" flipH="1" flipV="1">
            <a:off x="3362170" y="248962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3673840" y="23821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78" name="AutoShape 26"/>
          <p:cNvCxnSpPr>
            <a:cxnSpLocks noChangeShapeType="1"/>
            <a:stCxn id="53" idx="6"/>
            <a:endCxn id="55" idx="3"/>
          </p:cNvCxnSpPr>
          <p:nvPr/>
        </p:nvCxnSpPr>
        <p:spPr bwMode="auto">
          <a:xfrm flipV="1">
            <a:off x="2152963" y="319582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9" name="Text Box 63"/>
          <p:cNvSpPr txBox="1">
            <a:spLocks noChangeArrowheads="1"/>
          </p:cNvSpPr>
          <p:nvPr/>
        </p:nvSpPr>
        <p:spPr bwMode="auto">
          <a:xfrm>
            <a:off x="2477764" y="296306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55511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Kruskal's</a:t>
            </a:r>
            <a:r>
              <a:rPr lang="en-US" dirty="0"/>
              <a:t> Algorithm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354324" y="839449"/>
            <a:ext cx="4684745" cy="3351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Edges in sorted order: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(C,D)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(B,E)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(D,E)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2:  	(A,B) (C,F) (A,C)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3:  	(E,G)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5:  	(D,G) (B,D)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6:  	(D,F)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10:	(F,G)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" y="5416686"/>
            <a:ext cx="779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At each step, the union/find sets are the trees in the forest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4191000"/>
            <a:ext cx="7086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Sets: 	(A,B,C,D,E)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(F) (G)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lang="en-US" sz="2400" kern="0" dirty="0"/>
              <a:t>Output:	(A,D) (C,D) (B,E) (D,E)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809470" y="12593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287264" y="11831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7070" y="24785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257270" y="22499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771963" y="331749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552670" y="18800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400270" y="28706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56" name="AutoShape 24"/>
          <p:cNvCxnSpPr>
            <a:cxnSpLocks noChangeShapeType="1"/>
            <a:stCxn id="48" idx="4"/>
            <a:endCxn id="51" idx="0"/>
          </p:cNvCxnSpPr>
          <p:nvPr/>
        </p:nvCxnSpPr>
        <p:spPr bwMode="auto">
          <a:xfrm flipH="1">
            <a:off x="847570" y="164030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7" name="AutoShape 26"/>
          <p:cNvCxnSpPr>
            <a:cxnSpLocks noChangeShapeType="1"/>
            <a:stCxn id="50" idx="2"/>
            <a:endCxn id="48" idx="6"/>
          </p:cNvCxnSpPr>
          <p:nvPr/>
        </p:nvCxnSpPr>
        <p:spPr bwMode="auto">
          <a:xfrm flipH="1">
            <a:off x="1190470" y="1373607"/>
            <a:ext cx="1096794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8" name="AutoShape 32"/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2447770" y="156410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59" name="Text Box 53"/>
          <p:cNvSpPr txBox="1">
            <a:spLocks noChangeArrowheads="1"/>
          </p:cNvSpPr>
          <p:nvPr/>
        </p:nvSpPr>
        <p:spPr bwMode="auto">
          <a:xfrm>
            <a:off x="1647670" y="1032295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1723870" y="1651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550890" y="186890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2515850" y="178471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63" name="AutoShape 26"/>
          <p:cNvCxnSpPr>
            <a:cxnSpLocks noChangeShapeType="1"/>
            <a:stCxn id="48" idx="5"/>
            <a:endCxn id="52" idx="1"/>
          </p:cNvCxnSpPr>
          <p:nvPr/>
        </p:nvCxnSpPr>
        <p:spPr bwMode="auto">
          <a:xfrm rot="16200000" flipH="1">
            <a:off x="1363274" y="135591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64" name="AutoShape 26"/>
          <p:cNvCxnSpPr>
            <a:cxnSpLocks noChangeShapeType="1"/>
            <a:stCxn id="51" idx="6"/>
            <a:endCxn id="52" idx="2"/>
          </p:cNvCxnSpPr>
          <p:nvPr/>
        </p:nvCxnSpPr>
        <p:spPr bwMode="auto">
          <a:xfrm flipV="1">
            <a:off x="1038070" y="244040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1334764" y="220522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6" name="AutoShape 26"/>
          <p:cNvCxnSpPr>
            <a:cxnSpLocks noChangeShapeType="1"/>
            <a:stCxn id="52" idx="6"/>
            <a:endCxn id="54" idx="3"/>
          </p:cNvCxnSpPr>
          <p:nvPr/>
        </p:nvCxnSpPr>
        <p:spPr bwMode="auto">
          <a:xfrm flipV="1">
            <a:off x="2638270" y="2205224"/>
            <a:ext cx="970196" cy="23518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2934964" y="195335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8" name="AutoShape 32"/>
          <p:cNvCxnSpPr>
            <a:cxnSpLocks noChangeShapeType="1"/>
            <a:stCxn id="54" idx="1"/>
            <a:endCxn id="50" idx="6"/>
          </p:cNvCxnSpPr>
          <p:nvPr/>
        </p:nvCxnSpPr>
        <p:spPr bwMode="auto">
          <a:xfrm flipH="1" flipV="1">
            <a:off x="2668264" y="1373607"/>
            <a:ext cx="940202" cy="56220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3163564" y="1270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70" name="AutoShape 26"/>
          <p:cNvCxnSpPr>
            <a:cxnSpLocks noChangeShapeType="1"/>
            <a:stCxn id="51" idx="5"/>
            <a:endCxn id="53" idx="1"/>
          </p:cNvCxnSpPr>
          <p:nvPr/>
        </p:nvCxnSpPr>
        <p:spPr bwMode="auto">
          <a:xfrm>
            <a:off x="982274" y="280371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1" name="Text Box 66"/>
          <p:cNvSpPr txBox="1">
            <a:spLocks noChangeArrowheads="1"/>
          </p:cNvSpPr>
          <p:nvPr/>
        </p:nvSpPr>
        <p:spPr bwMode="auto">
          <a:xfrm>
            <a:off x="1135312" y="310788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72" name="AutoShape 32"/>
          <p:cNvCxnSpPr>
            <a:cxnSpLocks noChangeShapeType="1"/>
            <a:stCxn id="52" idx="4"/>
            <a:endCxn id="53" idx="7"/>
          </p:cNvCxnSpPr>
          <p:nvPr/>
        </p:nvCxnSpPr>
        <p:spPr bwMode="auto">
          <a:xfrm flipH="1">
            <a:off x="2097167" y="263090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3" name="Text Box 63"/>
          <p:cNvSpPr txBox="1">
            <a:spLocks noChangeArrowheads="1"/>
          </p:cNvSpPr>
          <p:nvPr/>
        </p:nvSpPr>
        <p:spPr bwMode="auto">
          <a:xfrm>
            <a:off x="1952470" y="27507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2964944" y="24434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75" name="AutoShape 26"/>
          <p:cNvCxnSpPr>
            <a:cxnSpLocks noChangeShapeType="1"/>
            <a:stCxn id="52" idx="5"/>
            <a:endCxn id="55" idx="1"/>
          </p:cNvCxnSpPr>
          <p:nvPr/>
        </p:nvCxnSpPr>
        <p:spPr bwMode="auto">
          <a:xfrm rot="16200000" flipH="1">
            <a:off x="2843618" y="231396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76" name="AutoShape 26"/>
          <p:cNvCxnSpPr>
            <a:cxnSpLocks noChangeShapeType="1"/>
            <a:stCxn id="55" idx="0"/>
            <a:endCxn id="54" idx="4"/>
          </p:cNvCxnSpPr>
          <p:nvPr/>
        </p:nvCxnSpPr>
        <p:spPr bwMode="auto">
          <a:xfrm rot="5400000" flipH="1" flipV="1">
            <a:off x="3362170" y="248962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3673840" y="23821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78" name="AutoShape 26"/>
          <p:cNvCxnSpPr>
            <a:cxnSpLocks noChangeShapeType="1"/>
            <a:stCxn id="53" idx="6"/>
            <a:endCxn id="55" idx="3"/>
          </p:cNvCxnSpPr>
          <p:nvPr/>
        </p:nvCxnSpPr>
        <p:spPr bwMode="auto">
          <a:xfrm flipV="1">
            <a:off x="2152963" y="319582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9" name="Text Box 63"/>
          <p:cNvSpPr txBox="1">
            <a:spLocks noChangeArrowheads="1"/>
          </p:cNvSpPr>
          <p:nvPr/>
        </p:nvSpPr>
        <p:spPr bwMode="auto">
          <a:xfrm>
            <a:off x="2477764" y="296306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42176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Kruskal's</a:t>
            </a:r>
            <a:r>
              <a:rPr lang="en-US" dirty="0"/>
              <a:t> Algorithm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354324" y="839449"/>
            <a:ext cx="4684745" cy="3351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Edges in sorted order: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(C,D)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(B,E)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(D,E)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2: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(A,B)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/>
              <a:t>(C,F) (A,C)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3:  	(E,G)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5:  	(D,G) (B,D)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6:  	(D,F)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10:	(F,G)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" y="5416686"/>
            <a:ext cx="779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At each step, the union/find sets are the trees in the forest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4191000"/>
            <a:ext cx="7086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Sets: 	(A,B,C,D,E)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(F) (G)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lang="en-US" sz="2400" kern="0" dirty="0"/>
              <a:t>Output:	(A,D) (C,D) (B,E) (D,E)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809470" y="12593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287264" y="11831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7070" y="24785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257270" y="22499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771963" y="331749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552670" y="18800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400270" y="28706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56" name="AutoShape 24"/>
          <p:cNvCxnSpPr>
            <a:cxnSpLocks noChangeShapeType="1"/>
            <a:stCxn id="48" idx="4"/>
            <a:endCxn id="51" idx="0"/>
          </p:cNvCxnSpPr>
          <p:nvPr/>
        </p:nvCxnSpPr>
        <p:spPr bwMode="auto">
          <a:xfrm flipH="1">
            <a:off x="847570" y="164030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8" name="AutoShape 32"/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2447770" y="156410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1723870" y="1651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550890" y="186890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2515850" y="178471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63" name="AutoShape 26"/>
          <p:cNvCxnSpPr>
            <a:cxnSpLocks noChangeShapeType="1"/>
            <a:stCxn id="48" idx="5"/>
            <a:endCxn id="52" idx="1"/>
          </p:cNvCxnSpPr>
          <p:nvPr/>
        </p:nvCxnSpPr>
        <p:spPr bwMode="auto">
          <a:xfrm rot="16200000" flipH="1">
            <a:off x="1363274" y="135591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64" name="AutoShape 26"/>
          <p:cNvCxnSpPr>
            <a:cxnSpLocks noChangeShapeType="1"/>
            <a:stCxn id="51" idx="6"/>
            <a:endCxn id="52" idx="2"/>
          </p:cNvCxnSpPr>
          <p:nvPr/>
        </p:nvCxnSpPr>
        <p:spPr bwMode="auto">
          <a:xfrm flipV="1">
            <a:off x="1038070" y="244040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1334764" y="220522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6" name="AutoShape 26"/>
          <p:cNvCxnSpPr>
            <a:cxnSpLocks noChangeShapeType="1"/>
            <a:stCxn id="52" idx="6"/>
            <a:endCxn id="54" idx="3"/>
          </p:cNvCxnSpPr>
          <p:nvPr/>
        </p:nvCxnSpPr>
        <p:spPr bwMode="auto">
          <a:xfrm flipV="1">
            <a:off x="2638270" y="2205224"/>
            <a:ext cx="970196" cy="23518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2934964" y="195335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8" name="AutoShape 32"/>
          <p:cNvCxnSpPr>
            <a:cxnSpLocks noChangeShapeType="1"/>
            <a:stCxn id="54" idx="1"/>
            <a:endCxn id="50" idx="6"/>
          </p:cNvCxnSpPr>
          <p:nvPr/>
        </p:nvCxnSpPr>
        <p:spPr bwMode="auto">
          <a:xfrm flipH="1" flipV="1">
            <a:off x="2668264" y="1373607"/>
            <a:ext cx="940202" cy="56220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3163564" y="1270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70" name="AutoShape 26"/>
          <p:cNvCxnSpPr>
            <a:cxnSpLocks noChangeShapeType="1"/>
            <a:stCxn id="51" idx="5"/>
            <a:endCxn id="53" idx="1"/>
          </p:cNvCxnSpPr>
          <p:nvPr/>
        </p:nvCxnSpPr>
        <p:spPr bwMode="auto">
          <a:xfrm>
            <a:off x="982274" y="2803711"/>
            <a:ext cx="845485" cy="5695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1" name="Text Box 66"/>
          <p:cNvSpPr txBox="1">
            <a:spLocks noChangeArrowheads="1"/>
          </p:cNvSpPr>
          <p:nvPr/>
        </p:nvSpPr>
        <p:spPr bwMode="auto">
          <a:xfrm>
            <a:off x="1135312" y="310788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72" name="AutoShape 32"/>
          <p:cNvCxnSpPr>
            <a:cxnSpLocks noChangeShapeType="1"/>
            <a:stCxn id="52" idx="4"/>
            <a:endCxn id="53" idx="7"/>
          </p:cNvCxnSpPr>
          <p:nvPr/>
        </p:nvCxnSpPr>
        <p:spPr bwMode="auto">
          <a:xfrm flipH="1">
            <a:off x="2097167" y="263090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3" name="Text Box 63"/>
          <p:cNvSpPr txBox="1">
            <a:spLocks noChangeArrowheads="1"/>
          </p:cNvSpPr>
          <p:nvPr/>
        </p:nvSpPr>
        <p:spPr bwMode="auto">
          <a:xfrm>
            <a:off x="1952470" y="27507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2964944" y="24434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75" name="AutoShape 26"/>
          <p:cNvCxnSpPr>
            <a:cxnSpLocks noChangeShapeType="1"/>
            <a:stCxn id="52" idx="5"/>
            <a:endCxn id="55" idx="1"/>
          </p:cNvCxnSpPr>
          <p:nvPr/>
        </p:nvCxnSpPr>
        <p:spPr bwMode="auto">
          <a:xfrm rot="16200000" flipH="1">
            <a:off x="2843618" y="231396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76" name="AutoShape 26"/>
          <p:cNvCxnSpPr>
            <a:cxnSpLocks noChangeShapeType="1"/>
            <a:stCxn id="55" idx="0"/>
            <a:endCxn id="54" idx="4"/>
          </p:cNvCxnSpPr>
          <p:nvPr/>
        </p:nvCxnSpPr>
        <p:spPr bwMode="auto">
          <a:xfrm rot="5400000" flipH="1" flipV="1">
            <a:off x="3362170" y="248962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3673840" y="23821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78" name="AutoShape 26"/>
          <p:cNvCxnSpPr>
            <a:cxnSpLocks noChangeShapeType="1"/>
            <a:stCxn id="53" idx="6"/>
            <a:endCxn id="55" idx="3"/>
          </p:cNvCxnSpPr>
          <p:nvPr/>
        </p:nvCxnSpPr>
        <p:spPr bwMode="auto">
          <a:xfrm flipV="1">
            <a:off x="2152963" y="319582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9" name="Text Box 63"/>
          <p:cNvSpPr txBox="1">
            <a:spLocks noChangeArrowheads="1"/>
          </p:cNvSpPr>
          <p:nvPr/>
        </p:nvSpPr>
        <p:spPr bwMode="auto">
          <a:xfrm>
            <a:off x="2477764" y="296306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50164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Kruskal's</a:t>
            </a:r>
            <a:r>
              <a:rPr lang="en-US" dirty="0"/>
              <a:t> Algorithm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354324" y="839449"/>
            <a:ext cx="4684745" cy="3351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Edges in sorted order: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(C,D)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(B,E)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(D,E)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2: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(A,B)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(C,F)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/>
              <a:t>(A,C)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3:  	(E,G)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5:  	(D,G) (B,D)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6:  	(D,F)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10:	(F,G)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" y="5416686"/>
            <a:ext cx="779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At each step, the union/find sets are the trees in the forest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4191000"/>
            <a:ext cx="7086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Sets: 	(A,B,C,D,E,F) (G)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lang="en-US" sz="2400" kern="0" dirty="0"/>
              <a:t>Output:	(A,D) (C,D) (B,E) (D,E) (C,F)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809470" y="12593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287264" y="11831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7070" y="24785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257270" y="22499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771963" y="331749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552670" y="18800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400270" y="28706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56" name="AutoShape 24"/>
          <p:cNvCxnSpPr>
            <a:cxnSpLocks noChangeShapeType="1"/>
            <a:stCxn id="48" idx="4"/>
            <a:endCxn id="51" idx="0"/>
          </p:cNvCxnSpPr>
          <p:nvPr/>
        </p:nvCxnSpPr>
        <p:spPr bwMode="auto">
          <a:xfrm flipH="1">
            <a:off x="847570" y="164030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58" name="AutoShape 32"/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2447770" y="156410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1723870" y="1651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550890" y="1868907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2515850" y="178471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63" name="AutoShape 26"/>
          <p:cNvCxnSpPr>
            <a:cxnSpLocks noChangeShapeType="1"/>
            <a:stCxn id="48" idx="5"/>
            <a:endCxn id="52" idx="1"/>
          </p:cNvCxnSpPr>
          <p:nvPr/>
        </p:nvCxnSpPr>
        <p:spPr bwMode="auto">
          <a:xfrm rot="16200000" flipH="1">
            <a:off x="1363274" y="135591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64" name="AutoShape 26"/>
          <p:cNvCxnSpPr>
            <a:cxnSpLocks noChangeShapeType="1"/>
            <a:stCxn id="51" idx="6"/>
            <a:endCxn id="52" idx="2"/>
          </p:cNvCxnSpPr>
          <p:nvPr/>
        </p:nvCxnSpPr>
        <p:spPr bwMode="auto">
          <a:xfrm flipV="1">
            <a:off x="1038070" y="244040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1334764" y="220522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6" name="AutoShape 26"/>
          <p:cNvCxnSpPr>
            <a:cxnSpLocks noChangeShapeType="1"/>
            <a:stCxn id="52" idx="6"/>
            <a:endCxn id="54" idx="3"/>
          </p:cNvCxnSpPr>
          <p:nvPr/>
        </p:nvCxnSpPr>
        <p:spPr bwMode="auto">
          <a:xfrm flipV="1">
            <a:off x="2638270" y="2205224"/>
            <a:ext cx="970196" cy="23518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2934964" y="195335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8" name="AutoShape 32"/>
          <p:cNvCxnSpPr>
            <a:cxnSpLocks noChangeShapeType="1"/>
            <a:stCxn id="54" idx="1"/>
            <a:endCxn id="50" idx="6"/>
          </p:cNvCxnSpPr>
          <p:nvPr/>
        </p:nvCxnSpPr>
        <p:spPr bwMode="auto">
          <a:xfrm flipH="1" flipV="1">
            <a:off x="2668264" y="1373607"/>
            <a:ext cx="940202" cy="56220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3163564" y="1270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70" name="AutoShape 26"/>
          <p:cNvCxnSpPr>
            <a:cxnSpLocks noChangeShapeType="1"/>
            <a:stCxn id="51" idx="5"/>
            <a:endCxn id="53" idx="1"/>
          </p:cNvCxnSpPr>
          <p:nvPr/>
        </p:nvCxnSpPr>
        <p:spPr bwMode="auto">
          <a:xfrm>
            <a:off x="982274" y="2803711"/>
            <a:ext cx="845485" cy="56957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71" name="Text Box 66"/>
          <p:cNvSpPr txBox="1">
            <a:spLocks noChangeArrowheads="1"/>
          </p:cNvSpPr>
          <p:nvPr/>
        </p:nvSpPr>
        <p:spPr bwMode="auto">
          <a:xfrm>
            <a:off x="1135312" y="310788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72" name="AutoShape 32"/>
          <p:cNvCxnSpPr>
            <a:cxnSpLocks noChangeShapeType="1"/>
            <a:stCxn id="52" idx="4"/>
            <a:endCxn id="53" idx="7"/>
          </p:cNvCxnSpPr>
          <p:nvPr/>
        </p:nvCxnSpPr>
        <p:spPr bwMode="auto">
          <a:xfrm flipH="1">
            <a:off x="2097167" y="263090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3" name="Text Box 63"/>
          <p:cNvSpPr txBox="1">
            <a:spLocks noChangeArrowheads="1"/>
          </p:cNvSpPr>
          <p:nvPr/>
        </p:nvSpPr>
        <p:spPr bwMode="auto">
          <a:xfrm>
            <a:off x="1952470" y="27507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2964944" y="24434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75" name="AutoShape 26"/>
          <p:cNvCxnSpPr>
            <a:cxnSpLocks noChangeShapeType="1"/>
            <a:stCxn id="52" idx="5"/>
            <a:endCxn id="55" idx="1"/>
          </p:cNvCxnSpPr>
          <p:nvPr/>
        </p:nvCxnSpPr>
        <p:spPr bwMode="auto">
          <a:xfrm rot="16200000" flipH="1">
            <a:off x="2843618" y="231396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76" name="AutoShape 26"/>
          <p:cNvCxnSpPr>
            <a:cxnSpLocks noChangeShapeType="1"/>
            <a:stCxn id="55" idx="0"/>
            <a:endCxn id="54" idx="4"/>
          </p:cNvCxnSpPr>
          <p:nvPr/>
        </p:nvCxnSpPr>
        <p:spPr bwMode="auto">
          <a:xfrm rot="5400000" flipH="1" flipV="1">
            <a:off x="3362170" y="248962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3673840" y="23821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78" name="AutoShape 26"/>
          <p:cNvCxnSpPr>
            <a:cxnSpLocks noChangeShapeType="1"/>
            <a:stCxn id="53" idx="6"/>
            <a:endCxn id="55" idx="3"/>
          </p:cNvCxnSpPr>
          <p:nvPr/>
        </p:nvCxnSpPr>
        <p:spPr bwMode="auto">
          <a:xfrm flipV="1">
            <a:off x="2152963" y="319582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9" name="Text Box 63"/>
          <p:cNvSpPr txBox="1">
            <a:spLocks noChangeArrowheads="1"/>
          </p:cNvSpPr>
          <p:nvPr/>
        </p:nvSpPr>
        <p:spPr bwMode="auto">
          <a:xfrm>
            <a:off x="2477764" y="296306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105555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Kruskal's</a:t>
            </a:r>
            <a:r>
              <a:rPr lang="en-US" dirty="0"/>
              <a:t> Algorithm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354324" y="839449"/>
            <a:ext cx="4684745" cy="3351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Edges in sorted order: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(C,D)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(B,E)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(D,E)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2: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(A,B)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(C,F)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(A,C)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3:  	(E,G)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5:  	(D,G) (B,D)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6:  	(D,F)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10:	(F,G)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" y="5416686"/>
            <a:ext cx="779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At each step, the union/find sets are the trees in the forest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4191000"/>
            <a:ext cx="7086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Sets: 	(A,B,C,D,E,F) (G)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lang="en-US" sz="2400" kern="0" dirty="0"/>
              <a:t>Output:	(A,D) (C,D) (B,E) (D,E) (C,F)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809470" y="12593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287264" y="11831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7070" y="24785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257270" y="22499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771963" y="331749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552670" y="18800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400270" y="28706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58" name="AutoShape 32"/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2447770" y="156410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1723870" y="1651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2515850" y="178471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63" name="AutoShape 26"/>
          <p:cNvCxnSpPr>
            <a:cxnSpLocks noChangeShapeType="1"/>
            <a:stCxn id="48" idx="5"/>
            <a:endCxn id="52" idx="1"/>
          </p:cNvCxnSpPr>
          <p:nvPr/>
        </p:nvCxnSpPr>
        <p:spPr bwMode="auto">
          <a:xfrm rot="16200000" flipH="1">
            <a:off x="1363274" y="135591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64" name="AutoShape 26"/>
          <p:cNvCxnSpPr>
            <a:cxnSpLocks noChangeShapeType="1"/>
            <a:stCxn id="51" idx="6"/>
            <a:endCxn id="52" idx="2"/>
          </p:cNvCxnSpPr>
          <p:nvPr/>
        </p:nvCxnSpPr>
        <p:spPr bwMode="auto">
          <a:xfrm flipV="1">
            <a:off x="1038070" y="244040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1334764" y="220522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6" name="AutoShape 26"/>
          <p:cNvCxnSpPr>
            <a:cxnSpLocks noChangeShapeType="1"/>
            <a:stCxn id="52" idx="6"/>
            <a:endCxn id="54" idx="3"/>
          </p:cNvCxnSpPr>
          <p:nvPr/>
        </p:nvCxnSpPr>
        <p:spPr bwMode="auto">
          <a:xfrm flipV="1">
            <a:off x="2638270" y="2205224"/>
            <a:ext cx="970196" cy="23518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2934964" y="195335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8" name="AutoShape 32"/>
          <p:cNvCxnSpPr>
            <a:cxnSpLocks noChangeShapeType="1"/>
            <a:stCxn id="54" idx="1"/>
            <a:endCxn id="50" idx="6"/>
          </p:cNvCxnSpPr>
          <p:nvPr/>
        </p:nvCxnSpPr>
        <p:spPr bwMode="auto">
          <a:xfrm flipH="1" flipV="1">
            <a:off x="2668264" y="1373607"/>
            <a:ext cx="940202" cy="56220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3163564" y="1270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70" name="AutoShape 26"/>
          <p:cNvCxnSpPr>
            <a:cxnSpLocks noChangeShapeType="1"/>
            <a:stCxn id="51" idx="5"/>
            <a:endCxn id="53" idx="1"/>
          </p:cNvCxnSpPr>
          <p:nvPr/>
        </p:nvCxnSpPr>
        <p:spPr bwMode="auto">
          <a:xfrm>
            <a:off x="982274" y="2803711"/>
            <a:ext cx="845485" cy="56957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71" name="Text Box 66"/>
          <p:cNvSpPr txBox="1">
            <a:spLocks noChangeArrowheads="1"/>
          </p:cNvSpPr>
          <p:nvPr/>
        </p:nvSpPr>
        <p:spPr bwMode="auto">
          <a:xfrm>
            <a:off x="1135312" y="310788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72" name="AutoShape 32"/>
          <p:cNvCxnSpPr>
            <a:cxnSpLocks noChangeShapeType="1"/>
            <a:stCxn id="52" idx="4"/>
            <a:endCxn id="53" idx="7"/>
          </p:cNvCxnSpPr>
          <p:nvPr/>
        </p:nvCxnSpPr>
        <p:spPr bwMode="auto">
          <a:xfrm flipH="1">
            <a:off x="2097167" y="263090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3" name="Text Box 63"/>
          <p:cNvSpPr txBox="1">
            <a:spLocks noChangeArrowheads="1"/>
          </p:cNvSpPr>
          <p:nvPr/>
        </p:nvSpPr>
        <p:spPr bwMode="auto">
          <a:xfrm>
            <a:off x="1952470" y="27507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2964944" y="24434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75" name="AutoShape 26"/>
          <p:cNvCxnSpPr>
            <a:cxnSpLocks noChangeShapeType="1"/>
            <a:stCxn id="52" idx="5"/>
            <a:endCxn id="55" idx="1"/>
          </p:cNvCxnSpPr>
          <p:nvPr/>
        </p:nvCxnSpPr>
        <p:spPr bwMode="auto">
          <a:xfrm rot="16200000" flipH="1">
            <a:off x="2843618" y="231396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76" name="AutoShape 26"/>
          <p:cNvCxnSpPr>
            <a:cxnSpLocks noChangeShapeType="1"/>
            <a:stCxn id="55" idx="0"/>
            <a:endCxn id="54" idx="4"/>
          </p:cNvCxnSpPr>
          <p:nvPr/>
        </p:nvCxnSpPr>
        <p:spPr bwMode="auto">
          <a:xfrm rot="5400000" flipH="1" flipV="1">
            <a:off x="3362170" y="248962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3673840" y="23821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78" name="AutoShape 26"/>
          <p:cNvCxnSpPr>
            <a:cxnSpLocks noChangeShapeType="1"/>
            <a:stCxn id="53" idx="6"/>
            <a:endCxn id="55" idx="3"/>
          </p:cNvCxnSpPr>
          <p:nvPr/>
        </p:nvCxnSpPr>
        <p:spPr bwMode="auto">
          <a:xfrm flipV="1">
            <a:off x="2152963" y="319582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9" name="Text Box 63"/>
          <p:cNvSpPr txBox="1">
            <a:spLocks noChangeArrowheads="1"/>
          </p:cNvSpPr>
          <p:nvPr/>
        </p:nvSpPr>
        <p:spPr bwMode="auto">
          <a:xfrm>
            <a:off x="2477764" y="296306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887748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Kruskal's</a:t>
            </a:r>
            <a:r>
              <a:rPr lang="en-US" dirty="0"/>
              <a:t> Algorithm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354324" y="839449"/>
            <a:ext cx="4684745" cy="3351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Edges in sorted order: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(C,D)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(B,E)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(D,E)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2: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(A,B)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(C,F)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(A,C)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3:  	</a:t>
            </a:r>
            <a:r>
              <a:rPr lang="en-US" sz="2400" strike="sngStrike" dirty="0">
                <a:solidFill>
                  <a:schemeClr val="bg1">
                    <a:lumMod val="75000"/>
                  </a:schemeClr>
                </a:solidFill>
              </a:rPr>
              <a:t>(E,G)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5:  	(D,G) (B,D)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6:  	(D,F)</a:t>
            </a:r>
          </a:p>
          <a:p>
            <a:pPr marL="465138" indent="-465138">
              <a:buNone/>
              <a:tabLst>
                <a:tab pos="630238" algn="l"/>
              </a:tabLst>
            </a:pPr>
            <a:r>
              <a:rPr lang="en-US" sz="2400" dirty="0"/>
              <a:t>10:	(F,G)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" y="5416686"/>
            <a:ext cx="779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At each step, the union/find sets are the trees in the forest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4191000"/>
            <a:ext cx="7086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Sets: 	(A,B,C,D,E,F,G)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9213" algn="l"/>
              </a:tabLst>
              <a:defRPr/>
            </a:pPr>
            <a:r>
              <a:rPr lang="en-US" sz="2400" kern="0" dirty="0"/>
              <a:t>Output:	(A,D) (C,D) (B,E) (D,E) (C,F) (E,G)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809470" y="12593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287264" y="11831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7070" y="24785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257270" y="224990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771963" y="331749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552670" y="18800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400270" y="287062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58" name="AutoShape 32"/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2447770" y="1564107"/>
            <a:ext cx="29994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1723870" y="1651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2515850" y="178471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63" name="AutoShape 26"/>
          <p:cNvCxnSpPr>
            <a:cxnSpLocks noChangeShapeType="1"/>
            <a:stCxn id="48" idx="5"/>
            <a:endCxn id="52" idx="1"/>
          </p:cNvCxnSpPr>
          <p:nvPr/>
        </p:nvCxnSpPr>
        <p:spPr bwMode="auto">
          <a:xfrm rot="16200000" flipH="1">
            <a:off x="1363274" y="1355911"/>
            <a:ext cx="721192" cy="117839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cxnSp>
        <p:nvCxnSpPr>
          <p:cNvPr id="64" name="AutoShape 26"/>
          <p:cNvCxnSpPr>
            <a:cxnSpLocks noChangeShapeType="1"/>
            <a:stCxn id="51" idx="6"/>
            <a:endCxn id="52" idx="2"/>
          </p:cNvCxnSpPr>
          <p:nvPr/>
        </p:nvCxnSpPr>
        <p:spPr bwMode="auto">
          <a:xfrm flipV="1">
            <a:off x="1038070" y="2440407"/>
            <a:ext cx="1219200" cy="2286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1334764" y="2205224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6" name="AutoShape 26"/>
          <p:cNvCxnSpPr>
            <a:cxnSpLocks noChangeShapeType="1"/>
            <a:stCxn id="52" idx="6"/>
            <a:endCxn id="54" idx="3"/>
          </p:cNvCxnSpPr>
          <p:nvPr/>
        </p:nvCxnSpPr>
        <p:spPr bwMode="auto">
          <a:xfrm flipV="1">
            <a:off x="2638270" y="2205224"/>
            <a:ext cx="970196" cy="23518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2934964" y="195335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68" name="AutoShape 32"/>
          <p:cNvCxnSpPr>
            <a:cxnSpLocks noChangeShapeType="1"/>
            <a:stCxn id="54" idx="1"/>
            <a:endCxn id="50" idx="6"/>
          </p:cNvCxnSpPr>
          <p:nvPr/>
        </p:nvCxnSpPr>
        <p:spPr bwMode="auto">
          <a:xfrm flipH="1" flipV="1">
            <a:off x="2668264" y="1373607"/>
            <a:ext cx="940202" cy="56220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3163564" y="127042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</a:t>
            </a:r>
          </a:p>
        </p:txBody>
      </p:sp>
      <p:cxnSp>
        <p:nvCxnSpPr>
          <p:cNvPr id="70" name="AutoShape 26"/>
          <p:cNvCxnSpPr>
            <a:cxnSpLocks noChangeShapeType="1"/>
            <a:stCxn id="51" idx="5"/>
            <a:endCxn id="53" idx="1"/>
          </p:cNvCxnSpPr>
          <p:nvPr/>
        </p:nvCxnSpPr>
        <p:spPr bwMode="auto">
          <a:xfrm>
            <a:off x="982274" y="2803711"/>
            <a:ext cx="845485" cy="56957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71" name="Text Box 66"/>
          <p:cNvSpPr txBox="1">
            <a:spLocks noChangeArrowheads="1"/>
          </p:cNvSpPr>
          <p:nvPr/>
        </p:nvSpPr>
        <p:spPr bwMode="auto">
          <a:xfrm>
            <a:off x="1135312" y="310788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2</a:t>
            </a:r>
          </a:p>
        </p:txBody>
      </p:sp>
      <p:cxnSp>
        <p:nvCxnSpPr>
          <p:cNvPr id="72" name="AutoShape 32"/>
          <p:cNvCxnSpPr>
            <a:cxnSpLocks noChangeShapeType="1"/>
            <a:stCxn id="52" idx="4"/>
            <a:endCxn id="53" idx="7"/>
          </p:cNvCxnSpPr>
          <p:nvPr/>
        </p:nvCxnSpPr>
        <p:spPr bwMode="auto">
          <a:xfrm flipH="1">
            <a:off x="2097167" y="2630907"/>
            <a:ext cx="350603" cy="74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3" name="Text Box 63"/>
          <p:cNvSpPr txBox="1">
            <a:spLocks noChangeArrowheads="1"/>
          </p:cNvSpPr>
          <p:nvPr/>
        </p:nvSpPr>
        <p:spPr bwMode="auto">
          <a:xfrm>
            <a:off x="1952470" y="2750763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6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2964944" y="244340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5</a:t>
            </a:r>
          </a:p>
        </p:txBody>
      </p:sp>
      <p:cxnSp>
        <p:nvCxnSpPr>
          <p:cNvPr id="75" name="AutoShape 26"/>
          <p:cNvCxnSpPr>
            <a:cxnSpLocks noChangeShapeType="1"/>
            <a:stCxn id="52" idx="5"/>
            <a:endCxn id="55" idx="1"/>
          </p:cNvCxnSpPr>
          <p:nvPr/>
        </p:nvCxnSpPr>
        <p:spPr bwMode="auto">
          <a:xfrm rot="16200000" flipH="1">
            <a:off x="2843618" y="231396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76" name="AutoShape 26"/>
          <p:cNvCxnSpPr>
            <a:cxnSpLocks noChangeShapeType="1"/>
            <a:stCxn id="55" idx="0"/>
            <a:endCxn id="54" idx="4"/>
          </p:cNvCxnSpPr>
          <p:nvPr/>
        </p:nvCxnSpPr>
        <p:spPr bwMode="auto">
          <a:xfrm rot="5400000" flipH="1" flipV="1">
            <a:off x="3362170" y="2489620"/>
            <a:ext cx="609600" cy="152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med" len="med"/>
          </a:ln>
        </p:spPr>
      </p:cxn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3673840" y="23821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3</a:t>
            </a:r>
          </a:p>
        </p:txBody>
      </p:sp>
      <p:cxnSp>
        <p:nvCxnSpPr>
          <p:cNvPr id="78" name="AutoShape 26"/>
          <p:cNvCxnSpPr>
            <a:cxnSpLocks noChangeShapeType="1"/>
            <a:stCxn id="53" idx="6"/>
            <a:endCxn id="55" idx="3"/>
          </p:cNvCxnSpPr>
          <p:nvPr/>
        </p:nvCxnSpPr>
        <p:spPr bwMode="auto">
          <a:xfrm flipV="1">
            <a:off x="2152963" y="3195824"/>
            <a:ext cx="1303103" cy="312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79" name="Text Box 63"/>
          <p:cNvSpPr txBox="1">
            <a:spLocks noChangeArrowheads="1"/>
          </p:cNvSpPr>
          <p:nvPr/>
        </p:nvSpPr>
        <p:spPr bwMode="auto">
          <a:xfrm>
            <a:off x="2477764" y="296306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143848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</a:t>
            </a:r>
            <a:r>
              <a:rPr lang="en-US" dirty="0" err="1"/>
              <a:t>Kruskal's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Correctness: It is a spanning tree</a:t>
            </a:r>
          </a:p>
          <a:p>
            <a:r>
              <a:rPr lang="en-US" sz="2800" dirty="0"/>
              <a:t>When we add an edge, it adds a vertex to the tree (or else it would have created a cycle)</a:t>
            </a:r>
          </a:p>
          <a:p>
            <a:r>
              <a:rPr lang="en-US" sz="2800" dirty="0"/>
              <a:t>The graph is connected, we consider all edges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/>
              <a:t>Correctness: That it is minimum weight</a:t>
            </a:r>
          </a:p>
          <a:p>
            <a:r>
              <a:rPr lang="en-US" dirty="0"/>
              <a:t>Can be shown by induction</a:t>
            </a:r>
          </a:p>
          <a:p>
            <a:r>
              <a:rPr lang="en-US" dirty="0"/>
              <a:t>At every step, the output is a subset of a minimum tree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Run-time</a:t>
            </a:r>
          </a:p>
          <a:p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b="1" dirty="0"/>
              <a:t>|E|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dirty="0"/>
              <a:t> |V|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787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Figuring out how to graduate</a:t>
            </a:r>
          </a:p>
          <a:p>
            <a:endParaRPr lang="en-US" dirty="0"/>
          </a:p>
          <a:p>
            <a:r>
              <a:rPr lang="en-US" dirty="0"/>
              <a:t>Computing an order in which to </a:t>
            </a:r>
            <a:r>
              <a:rPr lang="en-US" dirty="0" err="1"/>
              <a:t>recompute</a:t>
            </a:r>
            <a:r>
              <a:rPr lang="en-US" dirty="0"/>
              <a:t> cells in a spreadsheet</a:t>
            </a:r>
          </a:p>
          <a:p>
            <a:endParaRPr lang="en-US" dirty="0"/>
          </a:p>
          <a:p>
            <a:r>
              <a:rPr lang="en-US" dirty="0"/>
              <a:t>Determining an order to compile files using a </a:t>
            </a:r>
            <a:r>
              <a:rPr lang="en-US" dirty="0" err="1"/>
              <a:t>Makefile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general, taking a dependency graph and finding an order of execution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363101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F877787-2E41-4948-B12A-B1CA7BCBC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Greedy Approach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9EB1F69-EF53-B546-B27A-FE9F88120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20000" cy="4114800"/>
          </a:xfrm>
        </p:spPr>
        <p:txBody>
          <a:bodyPr/>
          <a:lstStyle/>
          <a:p>
            <a:r>
              <a:rPr lang="en-US" altLang="en-US" sz="2400" dirty="0"/>
              <a:t>Prim’s and Kruskal’s algorithms are </a:t>
            </a:r>
            <a:r>
              <a:rPr lang="en-US" altLang="en-US" sz="2400" b="1" dirty="0"/>
              <a:t>greedy algorithms</a:t>
            </a:r>
            <a:endParaRPr lang="en-US" altLang="en-US" sz="2400" dirty="0"/>
          </a:p>
          <a:p>
            <a:r>
              <a:rPr lang="en-US" altLang="en-US" sz="2400" dirty="0"/>
              <a:t>We never had to </a:t>
            </a:r>
            <a:r>
              <a:rPr lang="en-US" altLang="en-US" sz="2400" b="1" u="sng" dirty="0"/>
              <a:t>backtrack</a:t>
            </a:r>
            <a:endParaRPr lang="en-US" altLang="en-US" sz="2400" dirty="0"/>
          </a:p>
          <a:p>
            <a:r>
              <a:rPr lang="en-US" altLang="en-US" sz="2400" dirty="0"/>
              <a:t>The greedy approach works for the MST problem; however, </a:t>
            </a:r>
            <a:r>
              <a:rPr lang="en-US" altLang="en-US" sz="2400" b="1" dirty="0">
                <a:solidFill>
                  <a:srgbClr val="008000"/>
                </a:solidFill>
              </a:rPr>
              <a:t>it does not work for many other problems</a:t>
            </a:r>
            <a:r>
              <a:rPr lang="en-US" altLang="en-US" sz="2400" dirty="0"/>
              <a:t>!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840727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Which Is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Time/space complexities essentially the same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Both are fairly simple to implement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Still, </a:t>
            </a:r>
            <a:r>
              <a:rPr lang="en-US" sz="2800" dirty="0" err="1"/>
              <a:t>Kruskal's</a:t>
            </a:r>
            <a:r>
              <a:rPr lang="en-US" sz="2800" dirty="0"/>
              <a:t> is slightly better</a:t>
            </a:r>
          </a:p>
          <a:p>
            <a:r>
              <a:rPr lang="en-US" sz="2800" dirty="0"/>
              <a:t>If the graph is not connected, </a:t>
            </a:r>
            <a:r>
              <a:rPr lang="en-US" sz="2800" dirty="0" err="1"/>
              <a:t>Kruskal's</a:t>
            </a:r>
            <a:r>
              <a:rPr lang="en-US" sz="2800" dirty="0"/>
              <a:t> will find a forest of minimum spanning trees</a:t>
            </a:r>
          </a:p>
        </p:txBody>
      </p:sp>
    </p:spTree>
    <p:extLst>
      <p:ext uri="{BB962C8B-B14F-4D97-AF65-F5344CB8AC3E}">
        <p14:creationId xmlns:p14="http://schemas.microsoft.com/office/powerpoint/2010/main" val="2924253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444A10-B0B2-44D7-AFC2-21B6986AC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1000" r="-2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919F76-277A-564C-997B-8C8849C3A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Shortest Path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9C6D0-A4B3-3943-B782-9B16AE4C8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159404"/>
            <a:ext cx="6858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75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Shortest Path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a weighted directed graph, one common problem is finding the shortest path between two given vertices</a:t>
            </a:r>
          </a:p>
          <a:p>
            <a:r>
              <a:rPr lang="en-US"/>
              <a:t>Recall that in a weighted graph, the </a:t>
            </a:r>
            <a:r>
              <a:rPr lang="en-US" i="1"/>
              <a:t>length </a:t>
            </a:r>
            <a:r>
              <a:rPr lang="en-US"/>
              <a:t>of a path is the sum of the weights of each of the edges in that path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156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application is circuit design:  the time it takes for a change in input to affect an output depends on the shortest path</a:t>
            </a:r>
          </a:p>
        </p:txBody>
      </p:sp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644900"/>
            <a:ext cx="3673475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4859338" y="6022975"/>
            <a:ext cx="1479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rgbClr val="C0C0C0"/>
                </a:solidFill>
                <a:latin typeface="Arial" charset="0"/>
              </a:rPr>
              <a:t>http://www.hp.com/</a:t>
            </a:r>
          </a:p>
        </p:txBody>
      </p:sp>
    </p:spTree>
    <p:extLst>
      <p:ext uri="{BB962C8B-B14F-4D97-AF65-F5344CB8AC3E}">
        <p14:creationId xmlns:p14="http://schemas.microsoft.com/office/powerpoint/2010/main" val="4762660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Shortest Path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the graph below, suppose we wish to find the shortest path from vertex 1 to vertex 13</a:t>
            </a:r>
          </a:p>
        </p:txBody>
      </p:sp>
      <p:pic>
        <p:nvPicPr>
          <p:cNvPr id="228358" name="Picture 6" descr="sp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213100"/>
            <a:ext cx="4481512" cy="2262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35970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5" name="Picture 5" descr="sp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213100"/>
            <a:ext cx="4481512" cy="2262188"/>
          </a:xfrm>
          <a:prstGeom prst="rect">
            <a:avLst/>
          </a:prstGeom>
          <a:noFill/>
        </p:spPr>
      </p:pic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Shortest Path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After some consideration, we may determine that the shortest path is as follows, with length 14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paths exists, but they are longer</a:t>
            </a:r>
          </a:p>
        </p:txBody>
      </p:sp>
    </p:spTree>
    <p:extLst>
      <p:ext uri="{BB962C8B-B14F-4D97-AF65-F5344CB8AC3E}">
        <p14:creationId xmlns:p14="http://schemas.microsoft.com/office/powerpoint/2010/main" val="12107105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 Cycles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Clearly, if we have negative vertices, it may be possible to end up in a cycle whereby each pass through the cycle decreases the total </a:t>
            </a:r>
            <a:r>
              <a:rPr lang="en-US" i="1" dirty="0"/>
              <a:t>length</a:t>
            </a:r>
          </a:p>
          <a:p>
            <a:r>
              <a:rPr lang="en-US" dirty="0"/>
              <a:t>Thus, a shortest length would be undefined for such a graph</a:t>
            </a:r>
          </a:p>
          <a:p>
            <a:r>
              <a:rPr lang="en-US" dirty="0"/>
              <a:t>Consider the shortest path</a:t>
            </a:r>
            <a:br>
              <a:rPr lang="en-US" dirty="0"/>
            </a:br>
            <a:r>
              <a:rPr lang="en-US" dirty="0"/>
              <a:t>from vertex 1 to 4...</a:t>
            </a:r>
          </a:p>
          <a:p>
            <a:r>
              <a:rPr lang="en-US" dirty="0"/>
              <a:t>We will only consider non-</a:t>
            </a:r>
            <a:br>
              <a:rPr lang="en-US" dirty="0"/>
            </a:br>
            <a:r>
              <a:rPr lang="en-US" dirty="0"/>
              <a:t>negative weights.</a:t>
            </a:r>
          </a:p>
        </p:txBody>
      </p:sp>
      <p:pic>
        <p:nvPicPr>
          <p:cNvPr id="238596" name="Picture 4" descr="sp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191000"/>
            <a:ext cx="1582737" cy="1468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69042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 Example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Given: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Weighted Directed graph G = (V, E).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Source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destination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 shortest directed path from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6932" name="Rectangle 4"/>
          <p:cNvSpPr>
            <a:spLocks noChangeArrowheads="1"/>
          </p:cNvSpPr>
          <p:nvPr/>
        </p:nvSpPr>
        <p:spPr bwMode="auto">
          <a:xfrm>
            <a:off x="6096000" y="3810000"/>
            <a:ext cx="24987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Cost of path s-2-3-5-t</a:t>
            </a:r>
            <a:br>
              <a:rPr lang="en-US" sz="16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     =  9 + 23 + 2 + 16</a:t>
            </a:r>
            <a:br>
              <a:rPr lang="en-US" sz="16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     = 48.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52438" y="3587750"/>
            <a:ext cx="5603875" cy="2359025"/>
            <a:chOff x="189" y="2644"/>
            <a:chExt cx="3530" cy="1486"/>
          </a:xfrm>
        </p:grpSpPr>
        <p:sp>
          <p:nvSpPr>
            <p:cNvPr id="636933" name="Oval 5"/>
            <p:cNvSpPr>
              <a:spLocks noChangeAspect="1" noChangeArrowheads="1"/>
            </p:cNvSpPr>
            <p:nvPr/>
          </p:nvSpPr>
          <p:spPr bwMode="auto">
            <a:xfrm>
              <a:off x="189" y="2852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s</a:t>
              </a:r>
            </a:p>
          </p:txBody>
        </p:sp>
        <p:sp>
          <p:nvSpPr>
            <p:cNvPr id="636934" name="Oval 6"/>
            <p:cNvSpPr>
              <a:spLocks noChangeAspect="1" noChangeArrowheads="1"/>
            </p:cNvSpPr>
            <p:nvPr/>
          </p:nvSpPr>
          <p:spPr bwMode="auto">
            <a:xfrm>
              <a:off x="3418" y="2644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3</a:t>
              </a:r>
            </a:p>
          </p:txBody>
        </p:sp>
        <p:sp>
          <p:nvSpPr>
            <p:cNvPr id="636935" name="Oval 7"/>
            <p:cNvSpPr>
              <a:spLocks noChangeAspect="1" noChangeArrowheads="1"/>
            </p:cNvSpPr>
            <p:nvPr/>
          </p:nvSpPr>
          <p:spPr bwMode="auto">
            <a:xfrm>
              <a:off x="3549" y="3908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t</a:t>
              </a:r>
            </a:p>
          </p:txBody>
        </p:sp>
        <p:sp>
          <p:nvSpPr>
            <p:cNvPr id="636936" name="Oval 8"/>
            <p:cNvSpPr>
              <a:spLocks noChangeAspect="1" noChangeArrowheads="1"/>
            </p:cNvSpPr>
            <p:nvPr/>
          </p:nvSpPr>
          <p:spPr bwMode="auto">
            <a:xfrm>
              <a:off x="937" y="2644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636937" name="Oval 9"/>
            <p:cNvSpPr>
              <a:spLocks noChangeAspect="1" noChangeArrowheads="1"/>
            </p:cNvSpPr>
            <p:nvPr/>
          </p:nvSpPr>
          <p:spPr bwMode="auto">
            <a:xfrm>
              <a:off x="1277" y="3137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6</a:t>
              </a:r>
            </a:p>
          </p:txBody>
        </p:sp>
        <p:sp>
          <p:nvSpPr>
            <p:cNvPr id="636938" name="Oval 10"/>
            <p:cNvSpPr>
              <a:spLocks noChangeAspect="1" noChangeArrowheads="1"/>
            </p:cNvSpPr>
            <p:nvPr/>
          </p:nvSpPr>
          <p:spPr bwMode="auto">
            <a:xfrm>
              <a:off x="963" y="3955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7</a:t>
              </a:r>
            </a:p>
          </p:txBody>
        </p:sp>
        <p:sp>
          <p:nvSpPr>
            <p:cNvPr id="636939" name="Oval 11"/>
            <p:cNvSpPr>
              <a:spLocks noChangeAspect="1" noChangeArrowheads="1"/>
            </p:cNvSpPr>
            <p:nvPr/>
          </p:nvSpPr>
          <p:spPr bwMode="auto">
            <a:xfrm>
              <a:off x="3021" y="3284"/>
              <a:ext cx="170" cy="1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4</a:t>
              </a:r>
            </a:p>
          </p:txBody>
        </p:sp>
        <p:sp>
          <p:nvSpPr>
            <p:cNvPr id="636940" name="Oval 12"/>
            <p:cNvSpPr>
              <a:spLocks noChangeAspect="1" noChangeArrowheads="1"/>
            </p:cNvSpPr>
            <p:nvPr/>
          </p:nvSpPr>
          <p:spPr bwMode="auto">
            <a:xfrm>
              <a:off x="1869" y="3428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636941" name="AutoShape 13"/>
            <p:cNvCxnSpPr>
              <a:cxnSpLocks noChangeShapeType="1"/>
              <a:stCxn id="636933" idx="7"/>
              <a:endCxn id="636936" idx="2"/>
            </p:cNvCxnSpPr>
            <p:nvPr/>
          </p:nvCxnSpPr>
          <p:spPr bwMode="auto">
            <a:xfrm flipV="1">
              <a:off x="334" y="2729"/>
              <a:ext cx="603" cy="14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42" name="AutoShape 14"/>
            <p:cNvCxnSpPr>
              <a:cxnSpLocks noChangeShapeType="1"/>
              <a:stCxn id="636933" idx="6"/>
              <a:endCxn id="636937" idx="1"/>
            </p:cNvCxnSpPr>
            <p:nvPr/>
          </p:nvCxnSpPr>
          <p:spPr bwMode="auto">
            <a:xfrm>
              <a:off x="359" y="2937"/>
              <a:ext cx="943" cy="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43" name="AutoShape 15"/>
            <p:cNvCxnSpPr>
              <a:cxnSpLocks noChangeShapeType="1"/>
              <a:stCxn id="636933" idx="4"/>
              <a:endCxn id="636938" idx="0"/>
            </p:cNvCxnSpPr>
            <p:nvPr/>
          </p:nvCxnSpPr>
          <p:spPr bwMode="auto">
            <a:xfrm>
              <a:off x="274" y="3022"/>
              <a:ext cx="774" cy="9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44" name="AutoShape 16"/>
            <p:cNvCxnSpPr>
              <a:cxnSpLocks noChangeShapeType="1"/>
              <a:stCxn id="636937" idx="7"/>
              <a:endCxn id="636934" idx="2"/>
            </p:cNvCxnSpPr>
            <p:nvPr/>
          </p:nvCxnSpPr>
          <p:spPr bwMode="auto">
            <a:xfrm flipV="1">
              <a:off x="1422" y="2729"/>
              <a:ext cx="1996" cy="4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45" name="AutoShape 17"/>
            <p:cNvCxnSpPr>
              <a:cxnSpLocks noChangeShapeType="1"/>
              <a:stCxn id="636939" idx="7"/>
              <a:endCxn id="636934" idx="4"/>
            </p:cNvCxnSpPr>
            <p:nvPr/>
          </p:nvCxnSpPr>
          <p:spPr bwMode="auto">
            <a:xfrm flipV="1">
              <a:off x="3166" y="2814"/>
              <a:ext cx="337" cy="4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46" name="AutoShape 18"/>
            <p:cNvCxnSpPr>
              <a:cxnSpLocks noChangeShapeType="1"/>
              <a:stCxn id="636937" idx="5"/>
              <a:endCxn id="636940" idx="1"/>
            </p:cNvCxnSpPr>
            <p:nvPr/>
          </p:nvCxnSpPr>
          <p:spPr bwMode="auto">
            <a:xfrm>
              <a:off x="1422" y="3282"/>
              <a:ext cx="472" cy="1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47" name="AutoShape 19"/>
            <p:cNvCxnSpPr>
              <a:cxnSpLocks noChangeShapeType="1"/>
              <a:stCxn id="636940" idx="5"/>
              <a:endCxn id="636935" idx="2"/>
            </p:cNvCxnSpPr>
            <p:nvPr/>
          </p:nvCxnSpPr>
          <p:spPr bwMode="auto">
            <a:xfrm>
              <a:off x="2014" y="3573"/>
              <a:ext cx="1535" cy="42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48" name="AutoShape 20"/>
            <p:cNvCxnSpPr>
              <a:cxnSpLocks noChangeShapeType="1"/>
              <a:stCxn id="636940" idx="6"/>
              <a:endCxn id="636939" idx="2"/>
            </p:cNvCxnSpPr>
            <p:nvPr/>
          </p:nvCxnSpPr>
          <p:spPr bwMode="auto">
            <a:xfrm flipV="1">
              <a:off x="2039" y="3370"/>
              <a:ext cx="982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49" name="AutoShape 21"/>
            <p:cNvCxnSpPr>
              <a:cxnSpLocks noChangeShapeType="1"/>
              <a:stCxn id="636939" idx="4"/>
              <a:endCxn id="636935" idx="1"/>
            </p:cNvCxnSpPr>
            <p:nvPr/>
          </p:nvCxnSpPr>
          <p:spPr bwMode="auto">
            <a:xfrm>
              <a:off x="3106" y="3456"/>
              <a:ext cx="468" cy="4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50" name="AutoShape 22"/>
            <p:cNvCxnSpPr>
              <a:cxnSpLocks noChangeShapeType="1"/>
              <a:stCxn id="636934" idx="3"/>
              <a:endCxn id="636940" idx="7"/>
            </p:cNvCxnSpPr>
            <p:nvPr/>
          </p:nvCxnSpPr>
          <p:spPr bwMode="auto">
            <a:xfrm flipH="1">
              <a:off x="2014" y="2789"/>
              <a:ext cx="1429" cy="664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51" name="AutoShape 23"/>
            <p:cNvCxnSpPr>
              <a:cxnSpLocks noChangeShapeType="1"/>
              <a:stCxn id="636937" idx="4"/>
              <a:endCxn id="636938" idx="7"/>
            </p:cNvCxnSpPr>
            <p:nvPr/>
          </p:nvCxnSpPr>
          <p:spPr bwMode="auto">
            <a:xfrm flipH="1">
              <a:off x="1108" y="3307"/>
              <a:ext cx="254" cy="6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52" name="AutoShape 24"/>
            <p:cNvCxnSpPr>
              <a:cxnSpLocks noChangeShapeType="1"/>
              <a:stCxn id="636938" idx="6"/>
              <a:endCxn id="636940" idx="2"/>
            </p:cNvCxnSpPr>
            <p:nvPr/>
          </p:nvCxnSpPr>
          <p:spPr bwMode="auto">
            <a:xfrm flipV="1">
              <a:off x="1133" y="3513"/>
              <a:ext cx="736" cy="5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53" name="AutoShape 25"/>
            <p:cNvCxnSpPr>
              <a:cxnSpLocks noChangeShapeType="1"/>
              <a:stCxn id="636936" idx="6"/>
              <a:endCxn id="636934" idx="1"/>
            </p:cNvCxnSpPr>
            <p:nvPr/>
          </p:nvCxnSpPr>
          <p:spPr bwMode="auto">
            <a:xfrm flipV="1">
              <a:off x="1107" y="2669"/>
              <a:ext cx="2336" cy="6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54" name="AutoShape 26"/>
            <p:cNvCxnSpPr>
              <a:cxnSpLocks noChangeShapeType="1"/>
              <a:stCxn id="636938" idx="6"/>
              <a:endCxn id="636935" idx="3"/>
            </p:cNvCxnSpPr>
            <p:nvPr/>
          </p:nvCxnSpPr>
          <p:spPr bwMode="auto">
            <a:xfrm>
              <a:off x="1133" y="4040"/>
              <a:ext cx="2441" cy="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6955" name="AutoShape 27"/>
            <p:cNvCxnSpPr>
              <a:cxnSpLocks noChangeShapeType="1"/>
              <a:stCxn id="636934" idx="5"/>
              <a:endCxn id="636935" idx="0"/>
            </p:cNvCxnSpPr>
            <p:nvPr/>
          </p:nvCxnSpPr>
          <p:spPr bwMode="auto">
            <a:xfrm>
              <a:off x="3563" y="2789"/>
              <a:ext cx="71" cy="1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36956" name="Text Box 28"/>
            <p:cNvSpPr txBox="1">
              <a:spLocks noChangeArrowheads="1"/>
            </p:cNvSpPr>
            <p:nvPr/>
          </p:nvSpPr>
          <p:spPr bwMode="auto">
            <a:xfrm>
              <a:off x="2109" y="2644"/>
              <a:ext cx="169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23</a:t>
              </a:r>
            </a:p>
          </p:txBody>
        </p:sp>
        <p:sp>
          <p:nvSpPr>
            <p:cNvPr id="636957" name="Text Box 29"/>
            <p:cNvSpPr txBox="1">
              <a:spLocks noChangeArrowheads="1"/>
            </p:cNvSpPr>
            <p:nvPr/>
          </p:nvSpPr>
          <p:spPr bwMode="auto">
            <a:xfrm>
              <a:off x="2082" y="2928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18</a:t>
              </a:r>
            </a:p>
          </p:txBody>
        </p:sp>
        <p:sp>
          <p:nvSpPr>
            <p:cNvPr id="636958" name="Text Box 30"/>
            <p:cNvSpPr txBox="1">
              <a:spLocks noChangeArrowheads="1"/>
            </p:cNvSpPr>
            <p:nvPr/>
          </p:nvSpPr>
          <p:spPr bwMode="auto">
            <a:xfrm>
              <a:off x="2618" y="3090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2</a:t>
              </a:r>
            </a:p>
          </p:txBody>
        </p:sp>
        <p:sp>
          <p:nvSpPr>
            <p:cNvPr id="636959" name="Text Box 31"/>
            <p:cNvSpPr txBox="1">
              <a:spLocks noChangeArrowheads="1"/>
            </p:cNvSpPr>
            <p:nvPr/>
          </p:nvSpPr>
          <p:spPr bwMode="auto">
            <a:xfrm>
              <a:off x="564" y="2741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9</a:t>
              </a:r>
            </a:p>
          </p:txBody>
        </p:sp>
        <p:sp>
          <p:nvSpPr>
            <p:cNvPr id="636960" name="Text Box 32"/>
            <p:cNvSpPr txBox="1">
              <a:spLocks noChangeArrowheads="1"/>
            </p:cNvSpPr>
            <p:nvPr/>
          </p:nvSpPr>
          <p:spPr bwMode="auto">
            <a:xfrm>
              <a:off x="816" y="3033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14</a:t>
              </a:r>
            </a:p>
          </p:txBody>
        </p:sp>
        <p:sp>
          <p:nvSpPr>
            <p:cNvPr id="636961" name="Text Box 33"/>
            <p:cNvSpPr txBox="1">
              <a:spLocks noChangeArrowheads="1"/>
            </p:cNvSpPr>
            <p:nvPr/>
          </p:nvSpPr>
          <p:spPr bwMode="auto">
            <a:xfrm>
              <a:off x="613" y="3471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15</a:t>
              </a:r>
            </a:p>
          </p:txBody>
        </p:sp>
        <p:sp>
          <p:nvSpPr>
            <p:cNvPr id="636962" name="Text Box 34"/>
            <p:cNvSpPr txBox="1">
              <a:spLocks noChangeArrowheads="1"/>
            </p:cNvSpPr>
            <p:nvPr/>
          </p:nvSpPr>
          <p:spPr bwMode="auto">
            <a:xfrm>
              <a:off x="1181" y="3519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5</a:t>
              </a:r>
            </a:p>
          </p:txBody>
        </p:sp>
        <p:sp>
          <p:nvSpPr>
            <p:cNvPr id="636963" name="Text Box 35"/>
            <p:cNvSpPr txBox="1">
              <a:spLocks noChangeArrowheads="1"/>
            </p:cNvSpPr>
            <p:nvPr/>
          </p:nvSpPr>
          <p:spPr bwMode="auto">
            <a:xfrm>
              <a:off x="1560" y="3307"/>
              <a:ext cx="176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30</a:t>
              </a:r>
            </a:p>
          </p:txBody>
        </p:sp>
        <p:sp>
          <p:nvSpPr>
            <p:cNvPr id="636964" name="Text Box 36"/>
            <p:cNvSpPr txBox="1">
              <a:spLocks noChangeArrowheads="1"/>
            </p:cNvSpPr>
            <p:nvPr/>
          </p:nvSpPr>
          <p:spPr bwMode="auto">
            <a:xfrm>
              <a:off x="1448" y="3713"/>
              <a:ext cx="169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20</a:t>
              </a:r>
            </a:p>
          </p:txBody>
        </p:sp>
        <p:sp>
          <p:nvSpPr>
            <p:cNvPr id="636965" name="Text Box 37"/>
            <p:cNvSpPr txBox="1">
              <a:spLocks noChangeArrowheads="1"/>
            </p:cNvSpPr>
            <p:nvPr/>
          </p:nvSpPr>
          <p:spPr bwMode="auto">
            <a:xfrm>
              <a:off x="2006" y="3995"/>
              <a:ext cx="168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44</a:t>
              </a:r>
            </a:p>
          </p:txBody>
        </p:sp>
        <p:sp>
          <p:nvSpPr>
            <p:cNvPr id="636966" name="Text Box 38"/>
            <p:cNvSpPr txBox="1">
              <a:spLocks noChangeArrowheads="1"/>
            </p:cNvSpPr>
            <p:nvPr/>
          </p:nvSpPr>
          <p:spPr bwMode="auto">
            <a:xfrm>
              <a:off x="2606" y="3712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16</a:t>
              </a:r>
            </a:p>
          </p:txBody>
        </p:sp>
        <p:sp>
          <p:nvSpPr>
            <p:cNvPr id="636967" name="Text Box 39"/>
            <p:cNvSpPr txBox="1">
              <a:spLocks noChangeArrowheads="1"/>
            </p:cNvSpPr>
            <p:nvPr/>
          </p:nvSpPr>
          <p:spPr bwMode="auto">
            <a:xfrm>
              <a:off x="2566" y="3395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11</a:t>
              </a:r>
            </a:p>
          </p:txBody>
        </p:sp>
        <p:sp>
          <p:nvSpPr>
            <p:cNvPr id="636968" name="Text Box 40"/>
            <p:cNvSpPr txBox="1">
              <a:spLocks noChangeArrowheads="1"/>
            </p:cNvSpPr>
            <p:nvPr/>
          </p:nvSpPr>
          <p:spPr bwMode="auto">
            <a:xfrm>
              <a:off x="3255" y="3071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6</a:t>
              </a:r>
            </a:p>
          </p:txBody>
        </p:sp>
        <p:sp>
          <p:nvSpPr>
            <p:cNvPr id="636969" name="Text Box 41"/>
            <p:cNvSpPr txBox="1">
              <a:spLocks noChangeArrowheads="1"/>
            </p:cNvSpPr>
            <p:nvPr/>
          </p:nvSpPr>
          <p:spPr bwMode="auto">
            <a:xfrm>
              <a:off x="3538" y="3306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19</a:t>
              </a:r>
            </a:p>
          </p:txBody>
        </p:sp>
        <p:sp>
          <p:nvSpPr>
            <p:cNvPr id="636970" name="Text Box 42"/>
            <p:cNvSpPr txBox="1">
              <a:spLocks noChangeArrowheads="1"/>
            </p:cNvSpPr>
            <p:nvPr/>
          </p:nvSpPr>
          <p:spPr bwMode="auto">
            <a:xfrm>
              <a:off x="3263" y="3613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369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3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1" grpId="0" build="p"/>
      <p:bldP spid="63693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How many possible paths are there from </a:t>
            </a:r>
            <a:r>
              <a:rPr lang="en-US" sz="2000" i="1" dirty="0"/>
              <a:t>s</a:t>
            </a:r>
            <a:r>
              <a:rPr lang="en-US" sz="2000" dirty="0"/>
              <a:t> to </a:t>
            </a:r>
            <a:r>
              <a:rPr lang="en-US" sz="2000" i="1" dirty="0"/>
              <a:t>t</a:t>
            </a:r>
            <a:r>
              <a:rPr lang="en-US" sz="2000" dirty="0"/>
              <a:t>?</a:t>
            </a:r>
          </a:p>
          <a:p>
            <a:r>
              <a:rPr lang="en-US" sz="2000" dirty="0"/>
              <a:t>Can we safely ignore cycles? If so, how?</a:t>
            </a:r>
          </a:p>
          <a:p>
            <a:r>
              <a:rPr lang="en-US" sz="2000" dirty="0"/>
              <a:t>Any suggestions on how to reduce the set of possibilities?</a:t>
            </a:r>
          </a:p>
          <a:p>
            <a:r>
              <a:rPr lang="en-US" sz="2000" dirty="0"/>
              <a:t>Can we determine a lower bound on the complexity like we did for comparison sorting?</a:t>
            </a: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452438" y="3587750"/>
            <a:ext cx="5603875" cy="2359025"/>
            <a:chOff x="189" y="2644"/>
            <a:chExt cx="3530" cy="1486"/>
          </a:xfrm>
        </p:grpSpPr>
        <p:sp>
          <p:nvSpPr>
            <p:cNvPr id="5" name="Oval 5"/>
            <p:cNvSpPr>
              <a:spLocks noChangeAspect="1" noChangeArrowheads="1"/>
            </p:cNvSpPr>
            <p:nvPr/>
          </p:nvSpPr>
          <p:spPr bwMode="auto">
            <a:xfrm>
              <a:off x="189" y="2852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s</a:t>
              </a:r>
            </a:p>
          </p:txBody>
        </p:sp>
        <p:sp>
          <p:nvSpPr>
            <p:cNvPr id="6" name="Oval 6"/>
            <p:cNvSpPr>
              <a:spLocks noChangeAspect="1" noChangeArrowheads="1"/>
            </p:cNvSpPr>
            <p:nvPr/>
          </p:nvSpPr>
          <p:spPr bwMode="auto">
            <a:xfrm>
              <a:off x="3418" y="2644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3</a:t>
              </a:r>
            </a:p>
          </p:txBody>
        </p:sp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3549" y="3908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t</a:t>
              </a:r>
            </a:p>
          </p:txBody>
        </p:sp>
        <p:sp>
          <p:nvSpPr>
            <p:cNvPr id="8" name="Oval 8"/>
            <p:cNvSpPr>
              <a:spLocks noChangeAspect="1" noChangeArrowheads="1"/>
            </p:cNvSpPr>
            <p:nvPr/>
          </p:nvSpPr>
          <p:spPr bwMode="auto">
            <a:xfrm>
              <a:off x="937" y="2644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9" name="Oval 9"/>
            <p:cNvSpPr>
              <a:spLocks noChangeAspect="1" noChangeArrowheads="1"/>
            </p:cNvSpPr>
            <p:nvPr/>
          </p:nvSpPr>
          <p:spPr bwMode="auto">
            <a:xfrm>
              <a:off x="1277" y="3137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6</a:t>
              </a:r>
            </a:p>
          </p:txBody>
        </p:sp>
        <p:sp>
          <p:nvSpPr>
            <p:cNvPr id="10" name="Oval 10"/>
            <p:cNvSpPr>
              <a:spLocks noChangeAspect="1" noChangeArrowheads="1"/>
            </p:cNvSpPr>
            <p:nvPr/>
          </p:nvSpPr>
          <p:spPr bwMode="auto">
            <a:xfrm>
              <a:off x="963" y="3955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7</a:t>
              </a:r>
            </a:p>
          </p:txBody>
        </p:sp>
        <p:sp>
          <p:nvSpPr>
            <p:cNvPr id="11" name="Oval 11"/>
            <p:cNvSpPr>
              <a:spLocks noChangeAspect="1" noChangeArrowheads="1"/>
            </p:cNvSpPr>
            <p:nvPr/>
          </p:nvSpPr>
          <p:spPr bwMode="auto">
            <a:xfrm>
              <a:off x="3021" y="3284"/>
              <a:ext cx="170" cy="1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4</a:t>
              </a:r>
            </a:p>
          </p:txBody>
        </p:sp>
        <p:sp>
          <p:nvSpPr>
            <p:cNvPr id="12" name="Oval 12"/>
            <p:cNvSpPr>
              <a:spLocks noChangeAspect="1" noChangeArrowheads="1"/>
            </p:cNvSpPr>
            <p:nvPr/>
          </p:nvSpPr>
          <p:spPr bwMode="auto">
            <a:xfrm>
              <a:off x="1869" y="3428"/>
              <a:ext cx="170" cy="17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13" name="AutoShape 13"/>
            <p:cNvCxnSpPr>
              <a:cxnSpLocks noChangeShapeType="1"/>
              <a:stCxn id="5" idx="7"/>
              <a:endCxn id="8" idx="2"/>
            </p:cNvCxnSpPr>
            <p:nvPr/>
          </p:nvCxnSpPr>
          <p:spPr bwMode="auto">
            <a:xfrm flipV="1">
              <a:off x="334" y="2729"/>
              <a:ext cx="603" cy="14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14"/>
            <p:cNvCxnSpPr>
              <a:cxnSpLocks noChangeShapeType="1"/>
              <a:stCxn id="5" idx="6"/>
              <a:endCxn id="9" idx="1"/>
            </p:cNvCxnSpPr>
            <p:nvPr/>
          </p:nvCxnSpPr>
          <p:spPr bwMode="auto">
            <a:xfrm>
              <a:off x="359" y="2937"/>
              <a:ext cx="943" cy="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15"/>
            <p:cNvCxnSpPr>
              <a:cxnSpLocks noChangeShapeType="1"/>
              <a:stCxn id="5" idx="4"/>
              <a:endCxn id="10" idx="0"/>
            </p:cNvCxnSpPr>
            <p:nvPr/>
          </p:nvCxnSpPr>
          <p:spPr bwMode="auto">
            <a:xfrm>
              <a:off x="274" y="3022"/>
              <a:ext cx="774" cy="9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16"/>
            <p:cNvCxnSpPr>
              <a:cxnSpLocks noChangeShapeType="1"/>
              <a:stCxn id="9" idx="7"/>
              <a:endCxn id="6" idx="2"/>
            </p:cNvCxnSpPr>
            <p:nvPr/>
          </p:nvCxnSpPr>
          <p:spPr bwMode="auto">
            <a:xfrm flipV="1">
              <a:off x="1422" y="2729"/>
              <a:ext cx="1996" cy="4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7" name="AutoShape 17"/>
            <p:cNvCxnSpPr>
              <a:cxnSpLocks noChangeShapeType="1"/>
              <a:stCxn id="11" idx="7"/>
              <a:endCxn id="6" idx="4"/>
            </p:cNvCxnSpPr>
            <p:nvPr/>
          </p:nvCxnSpPr>
          <p:spPr bwMode="auto">
            <a:xfrm flipV="1">
              <a:off x="3166" y="2814"/>
              <a:ext cx="337" cy="4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8" name="AutoShape 18"/>
            <p:cNvCxnSpPr>
              <a:cxnSpLocks noChangeShapeType="1"/>
              <a:stCxn id="9" idx="5"/>
              <a:endCxn id="12" idx="1"/>
            </p:cNvCxnSpPr>
            <p:nvPr/>
          </p:nvCxnSpPr>
          <p:spPr bwMode="auto">
            <a:xfrm>
              <a:off x="1422" y="3282"/>
              <a:ext cx="472" cy="1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19"/>
            <p:cNvCxnSpPr>
              <a:cxnSpLocks noChangeShapeType="1"/>
              <a:stCxn id="12" idx="5"/>
              <a:endCxn id="7" idx="2"/>
            </p:cNvCxnSpPr>
            <p:nvPr/>
          </p:nvCxnSpPr>
          <p:spPr bwMode="auto">
            <a:xfrm>
              <a:off x="2014" y="3573"/>
              <a:ext cx="1535" cy="42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20"/>
            <p:cNvCxnSpPr>
              <a:cxnSpLocks noChangeShapeType="1"/>
              <a:stCxn id="12" idx="6"/>
              <a:endCxn id="11" idx="2"/>
            </p:cNvCxnSpPr>
            <p:nvPr/>
          </p:nvCxnSpPr>
          <p:spPr bwMode="auto">
            <a:xfrm flipV="1">
              <a:off x="2039" y="3370"/>
              <a:ext cx="982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" name="AutoShape 21"/>
            <p:cNvCxnSpPr>
              <a:cxnSpLocks noChangeShapeType="1"/>
              <a:stCxn id="11" idx="4"/>
              <a:endCxn id="7" idx="1"/>
            </p:cNvCxnSpPr>
            <p:nvPr/>
          </p:nvCxnSpPr>
          <p:spPr bwMode="auto">
            <a:xfrm>
              <a:off x="3106" y="3456"/>
              <a:ext cx="468" cy="4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" name="AutoShape 22"/>
            <p:cNvCxnSpPr>
              <a:cxnSpLocks noChangeShapeType="1"/>
              <a:stCxn id="6" idx="3"/>
              <a:endCxn id="12" idx="7"/>
            </p:cNvCxnSpPr>
            <p:nvPr/>
          </p:nvCxnSpPr>
          <p:spPr bwMode="auto">
            <a:xfrm flipH="1">
              <a:off x="2014" y="2789"/>
              <a:ext cx="1429" cy="664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23"/>
            <p:cNvCxnSpPr>
              <a:cxnSpLocks noChangeShapeType="1"/>
              <a:stCxn id="9" idx="4"/>
              <a:endCxn id="10" idx="7"/>
            </p:cNvCxnSpPr>
            <p:nvPr/>
          </p:nvCxnSpPr>
          <p:spPr bwMode="auto">
            <a:xfrm flipH="1">
              <a:off x="1108" y="3307"/>
              <a:ext cx="254" cy="6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" name="AutoShape 24"/>
            <p:cNvCxnSpPr>
              <a:cxnSpLocks noChangeShapeType="1"/>
              <a:stCxn id="10" idx="6"/>
              <a:endCxn id="12" idx="2"/>
            </p:cNvCxnSpPr>
            <p:nvPr/>
          </p:nvCxnSpPr>
          <p:spPr bwMode="auto">
            <a:xfrm flipV="1">
              <a:off x="1133" y="3513"/>
              <a:ext cx="736" cy="5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" name="AutoShape 25"/>
            <p:cNvCxnSpPr>
              <a:cxnSpLocks noChangeShapeType="1"/>
              <a:stCxn id="8" idx="6"/>
              <a:endCxn id="6" idx="1"/>
            </p:cNvCxnSpPr>
            <p:nvPr/>
          </p:nvCxnSpPr>
          <p:spPr bwMode="auto">
            <a:xfrm flipV="1">
              <a:off x="1107" y="2669"/>
              <a:ext cx="2336" cy="6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6" name="AutoShape 26"/>
            <p:cNvCxnSpPr>
              <a:cxnSpLocks noChangeShapeType="1"/>
              <a:stCxn id="10" idx="6"/>
              <a:endCxn id="7" idx="3"/>
            </p:cNvCxnSpPr>
            <p:nvPr/>
          </p:nvCxnSpPr>
          <p:spPr bwMode="auto">
            <a:xfrm>
              <a:off x="1133" y="4040"/>
              <a:ext cx="2441" cy="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" name="AutoShape 27"/>
            <p:cNvCxnSpPr>
              <a:cxnSpLocks noChangeShapeType="1"/>
              <a:stCxn id="6" idx="5"/>
              <a:endCxn id="7" idx="0"/>
            </p:cNvCxnSpPr>
            <p:nvPr/>
          </p:nvCxnSpPr>
          <p:spPr bwMode="auto">
            <a:xfrm>
              <a:off x="3563" y="2789"/>
              <a:ext cx="71" cy="1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2109" y="2644"/>
              <a:ext cx="169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23</a:t>
              </a: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2082" y="2928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18</a:t>
              </a: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2618" y="3090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2</a:t>
              </a: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564" y="2741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9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816" y="3033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14</a:t>
              </a: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613" y="3471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15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1181" y="3519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5</a:t>
              </a:r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1560" y="3307"/>
              <a:ext cx="176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30</a:t>
              </a: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1448" y="3713"/>
              <a:ext cx="169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20</a:t>
              </a:r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2006" y="3995"/>
              <a:ext cx="168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44</a:t>
              </a:r>
            </a:p>
          </p:txBody>
        </p:sp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2606" y="3712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16</a:t>
              </a:r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2566" y="3395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11</a:t>
              </a:r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3255" y="3071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6</a:t>
              </a:r>
            </a:p>
          </p:txBody>
        </p:sp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3538" y="3306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19</a:t>
              </a:r>
            </a:p>
          </p:txBody>
        </p:sp>
        <p:sp>
          <p:nvSpPr>
            <p:cNvPr id="42" name="Text Box 42"/>
            <p:cNvSpPr txBox="1">
              <a:spLocks noChangeArrowheads="1"/>
            </p:cNvSpPr>
            <p:nvPr/>
          </p:nvSpPr>
          <p:spPr bwMode="auto">
            <a:xfrm>
              <a:off x="3263" y="3613"/>
              <a:ext cx="137" cy="1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>
                  <a:solidFill>
                    <a:srgbClr val="000000"/>
                  </a:solidFill>
                  <a:latin typeface="Comic Sans MS" pitchFamily="66" charset="0"/>
                </a:rPr>
                <a:t>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370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An Algorithm for Topological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Label (“mark”) each vertex with its in-degree</a:t>
            </a:r>
          </a:p>
          <a:p>
            <a:pPr marL="857250" lvl="1" indent="-457200"/>
            <a:r>
              <a:rPr lang="en-US" dirty="0"/>
              <a:t>Think “write in a field in the vertex”</a:t>
            </a:r>
          </a:p>
          <a:p>
            <a:pPr marL="857250" lvl="1" indent="-457200"/>
            <a:r>
              <a:rPr lang="en-US" dirty="0"/>
              <a:t>Could also do this via a data structure (e.g., array) on the side</a:t>
            </a:r>
          </a:p>
          <a:p>
            <a:pPr marL="857250" lvl="1" indent="-457200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While there are vertices not yet output: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Choose a vertex </a:t>
            </a:r>
            <a:r>
              <a:rPr lang="en-US" b="1" dirty="0"/>
              <a:t>v</a:t>
            </a:r>
            <a:r>
              <a:rPr lang="en-US" dirty="0"/>
              <a:t> with labeled with in-degree of 0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Output </a:t>
            </a:r>
            <a:r>
              <a:rPr lang="en-US" b="1" dirty="0"/>
              <a:t>v</a:t>
            </a:r>
            <a:r>
              <a:rPr lang="en-US" dirty="0"/>
              <a:t> and </a:t>
            </a:r>
            <a:r>
              <a:rPr lang="en-US" i="1" dirty="0"/>
              <a:t>conceptually</a:t>
            </a:r>
            <a:r>
              <a:rPr lang="en-US" dirty="0"/>
              <a:t> remove it from the graph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For each vertex </a:t>
            </a:r>
            <a:r>
              <a:rPr lang="en-US" b="1" dirty="0"/>
              <a:t>u</a:t>
            </a:r>
            <a:r>
              <a:rPr lang="en-US" dirty="0"/>
              <a:t> adjacent to </a:t>
            </a:r>
            <a:r>
              <a:rPr lang="en-US" b="1" dirty="0"/>
              <a:t>v</a:t>
            </a:r>
            <a:r>
              <a:rPr lang="en-US" dirty="0"/>
              <a:t> (i.e. </a:t>
            </a:r>
            <a:r>
              <a:rPr lang="en-US" b="1" dirty="0"/>
              <a:t>u</a:t>
            </a:r>
            <a:r>
              <a:rPr lang="en-US" dirty="0"/>
              <a:t> such that (</a:t>
            </a:r>
            <a:r>
              <a:rPr lang="en-US" b="1" dirty="0" err="1"/>
              <a:t>v</a:t>
            </a:r>
            <a:r>
              <a:rPr lang="en-US" dirty="0" err="1"/>
              <a:t>,</a:t>
            </a:r>
            <a:r>
              <a:rPr lang="en-US" b="1" dirty="0" err="1"/>
              <a:t>u</a:t>
            </a:r>
            <a:r>
              <a:rPr lang="en-US" dirty="0"/>
              <a:t>) in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/>
              <a:t>), </a:t>
            </a:r>
            <a:r>
              <a:rPr lang="en-US" dirty="0">
                <a:solidFill>
                  <a:schemeClr val="accent1"/>
                </a:solidFill>
              </a:rPr>
              <a:t>decrement the in-degree </a:t>
            </a:r>
            <a:r>
              <a:rPr lang="en-US" dirty="0"/>
              <a:t>of </a:t>
            </a:r>
            <a:r>
              <a:rPr lang="en-US" b="1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4341956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key observation is that if the shortest path contains the node </a:t>
            </a:r>
            <a:r>
              <a:rPr lang="en-US" i="1" dirty="0"/>
              <a:t>v</a:t>
            </a:r>
            <a:r>
              <a:rPr lang="en-US" dirty="0"/>
              <a:t>, then:</a:t>
            </a:r>
          </a:p>
          <a:p>
            <a:pPr lvl="1"/>
            <a:r>
              <a:rPr lang="en-US" dirty="0"/>
              <a:t>It will only contain </a:t>
            </a:r>
            <a:r>
              <a:rPr lang="en-US" i="1" dirty="0"/>
              <a:t>v</a:t>
            </a:r>
            <a:r>
              <a:rPr lang="en-US" dirty="0"/>
              <a:t> once, as any cycles will only add to the length.</a:t>
            </a:r>
          </a:p>
          <a:p>
            <a:pPr lvl="1"/>
            <a:r>
              <a:rPr lang="en-US" dirty="0"/>
              <a:t>The path from </a:t>
            </a:r>
            <a:r>
              <a:rPr lang="en-US" i="1" dirty="0"/>
              <a:t>s</a:t>
            </a:r>
            <a:r>
              <a:rPr lang="en-US" dirty="0"/>
              <a:t> to </a:t>
            </a:r>
            <a:r>
              <a:rPr lang="en-US" i="1" dirty="0"/>
              <a:t>v</a:t>
            </a:r>
            <a:r>
              <a:rPr lang="en-US" dirty="0"/>
              <a:t> must be the shortest path to </a:t>
            </a:r>
            <a:r>
              <a:rPr lang="en-US" i="1" dirty="0"/>
              <a:t>v</a:t>
            </a:r>
            <a:r>
              <a:rPr lang="en-US" dirty="0"/>
              <a:t> from</a:t>
            </a:r>
            <a:r>
              <a:rPr lang="en-US" i="1" dirty="0"/>
              <a:t> 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path from </a:t>
            </a:r>
            <a:r>
              <a:rPr lang="en-US" i="1" dirty="0"/>
              <a:t>v</a:t>
            </a:r>
            <a:r>
              <a:rPr lang="en-US" dirty="0"/>
              <a:t> to</a:t>
            </a:r>
            <a:r>
              <a:rPr lang="en-US" i="1" dirty="0"/>
              <a:t> t </a:t>
            </a:r>
            <a:r>
              <a:rPr lang="en-US" dirty="0"/>
              <a:t>must be the shortest path to </a:t>
            </a:r>
            <a:r>
              <a:rPr lang="en-US" i="1" dirty="0"/>
              <a:t>t</a:t>
            </a:r>
            <a:r>
              <a:rPr lang="en-US" dirty="0"/>
              <a:t> from </a:t>
            </a:r>
            <a:r>
              <a:rPr lang="en-US" i="1" dirty="0"/>
              <a:t>v</a:t>
            </a:r>
            <a:r>
              <a:rPr lang="en-US" dirty="0"/>
              <a:t>.</a:t>
            </a:r>
          </a:p>
          <a:p>
            <a:r>
              <a:rPr lang="en-US" dirty="0"/>
              <a:t>Thus, if we can determine the shortest path to all other vertices that are incident to the target vertex we can easily compute the shortest path.</a:t>
            </a:r>
          </a:p>
          <a:p>
            <a:pPr lvl="1"/>
            <a:r>
              <a:rPr lang="en-US" dirty="0"/>
              <a:t>Implies a set of sub-problems on the graph with the target vertex removed.</a:t>
            </a:r>
          </a:p>
        </p:txBody>
      </p:sp>
    </p:spTree>
    <p:extLst>
      <p:ext uri="{BB962C8B-B14F-4D97-AF65-F5344CB8AC3E}">
        <p14:creationId xmlns:p14="http://schemas.microsoft.com/office/powerpoint/2010/main" val="5019646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Dijkstra’s Algorithm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when all of the weights are positive.</a:t>
            </a:r>
          </a:p>
          <a:p>
            <a:r>
              <a:rPr lang="en-US" dirty="0"/>
              <a:t>Provides the shortest paths from a source to </a:t>
            </a:r>
            <a:r>
              <a:rPr lang="en-US" b="1" dirty="0"/>
              <a:t>all</a:t>
            </a:r>
            <a:r>
              <a:rPr lang="en-US" dirty="0"/>
              <a:t> other vertices in the graph.</a:t>
            </a:r>
          </a:p>
          <a:p>
            <a:pPr lvl="1"/>
            <a:r>
              <a:rPr lang="en-US" dirty="0"/>
              <a:t>Can be terminated early once the shortest path to </a:t>
            </a:r>
            <a:r>
              <a:rPr lang="en-US" i="1" dirty="0"/>
              <a:t>t</a:t>
            </a:r>
            <a:r>
              <a:rPr lang="en-US" dirty="0"/>
              <a:t> is found if desired.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992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Relaxation</a:t>
            </a:r>
          </a:p>
        </p:txBody>
      </p:sp>
      <p:sp>
        <p:nvSpPr>
          <p:cNvPr id="1466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Maintaining this shortest discovered distance d[</a:t>
            </a:r>
            <a:r>
              <a:rPr lang="en-US" i="1" dirty="0"/>
              <a:t>v</a:t>
            </a:r>
            <a:r>
              <a:rPr lang="en-US" dirty="0"/>
              <a:t>] is called </a:t>
            </a:r>
            <a:r>
              <a:rPr lang="en-US" b="1" dirty="0">
                <a:solidFill>
                  <a:schemeClr val="accent6"/>
                </a:solidFill>
              </a:rPr>
              <a:t>relaxation</a:t>
            </a:r>
            <a:r>
              <a:rPr lang="en-US" dirty="0"/>
              <a:t>:</a:t>
            </a:r>
            <a:endParaRPr lang="en-US" dirty="0">
              <a:sym typeface="Symbol" pitchFamily="18" charset="2"/>
            </a:endParaRPr>
          </a:p>
          <a:p>
            <a:pPr lvl="2"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  <a:sym typeface="Symbol" pitchFamily="18" charset="2"/>
              </a:rPr>
              <a:t>Relax(</a:t>
            </a:r>
            <a:r>
              <a:rPr lang="en-US" sz="2000" b="1" dirty="0" err="1">
                <a:latin typeface="Courier New" pitchFamily="49" charset="0"/>
                <a:sym typeface="Symbol" pitchFamily="18" charset="2"/>
              </a:rPr>
              <a:t>u,v,w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) {</a:t>
            </a:r>
          </a:p>
          <a:p>
            <a:pPr lvl="3">
              <a:buFont typeface="Times New Roman" pitchFamily="18" charset="0"/>
              <a:buNone/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if (d[v] &gt; d[u]+w) then</a:t>
            </a:r>
          </a:p>
          <a:p>
            <a:pPr lvl="4">
              <a:buFont typeface="Times New Roman" pitchFamily="18" charset="0"/>
              <a:buNone/>
            </a:pPr>
            <a:r>
              <a:rPr lang="en-US" b="1" dirty="0">
                <a:latin typeface="Courier New" pitchFamily="49" charset="0"/>
                <a:sym typeface="Symbol" pitchFamily="18" charset="2"/>
              </a:rPr>
              <a:t>d[v]=d[u]+w;</a:t>
            </a:r>
          </a:p>
          <a:p>
            <a:pPr lvl="2"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  <a:sym typeface="Symbol" pitchFamily="18" charset="2"/>
              </a:rPr>
              <a:t>}</a:t>
            </a:r>
          </a:p>
        </p:txBody>
      </p:sp>
      <p:sp>
        <p:nvSpPr>
          <p:cNvPr id="1466373" name="Oval 5"/>
          <p:cNvSpPr>
            <a:spLocks noChangeArrowheads="1"/>
          </p:cNvSpPr>
          <p:nvPr/>
        </p:nvSpPr>
        <p:spPr bwMode="auto">
          <a:xfrm>
            <a:off x="3733800" y="4175125"/>
            <a:ext cx="525463" cy="55245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1466374" name="Oval 6"/>
          <p:cNvSpPr>
            <a:spLocks noChangeArrowheads="1"/>
          </p:cNvSpPr>
          <p:nvPr/>
        </p:nvSpPr>
        <p:spPr bwMode="auto">
          <a:xfrm>
            <a:off x="1295400" y="4191000"/>
            <a:ext cx="525463" cy="55245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5</a:t>
            </a:r>
          </a:p>
        </p:txBody>
      </p:sp>
      <p:cxnSp>
        <p:nvCxnSpPr>
          <p:cNvPr id="1466375" name="AutoShape 7"/>
          <p:cNvCxnSpPr>
            <a:cxnSpLocks noChangeShapeType="1"/>
            <a:stCxn id="1466374" idx="6"/>
            <a:endCxn id="1466373" idx="2"/>
          </p:cNvCxnSpPr>
          <p:nvPr/>
        </p:nvCxnSpPr>
        <p:spPr bwMode="auto">
          <a:xfrm flipV="1">
            <a:off x="1835150" y="4451350"/>
            <a:ext cx="1884363" cy="158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1466376" name="Text Box 8"/>
          <p:cNvSpPr txBox="1">
            <a:spLocks noChangeArrowheads="1"/>
          </p:cNvSpPr>
          <p:nvPr/>
        </p:nvSpPr>
        <p:spPr bwMode="auto">
          <a:xfrm>
            <a:off x="2514600" y="4114800"/>
            <a:ext cx="336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1466377" name="Oval 9"/>
          <p:cNvSpPr>
            <a:spLocks noChangeArrowheads="1"/>
          </p:cNvSpPr>
          <p:nvPr/>
        </p:nvSpPr>
        <p:spPr bwMode="auto">
          <a:xfrm>
            <a:off x="3733800" y="5410200"/>
            <a:ext cx="525463" cy="55245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1466378" name="Oval 10"/>
          <p:cNvSpPr>
            <a:spLocks noChangeArrowheads="1"/>
          </p:cNvSpPr>
          <p:nvPr/>
        </p:nvSpPr>
        <p:spPr bwMode="auto">
          <a:xfrm>
            <a:off x="1295400" y="5426075"/>
            <a:ext cx="525463" cy="55245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5</a:t>
            </a:r>
          </a:p>
        </p:txBody>
      </p:sp>
      <p:cxnSp>
        <p:nvCxnSpPr>
          <p:cNvPr id="1466379" name="AutoShape 11"/>
          <p:cNvCxnSpPr>
            <a:cxnSpLocks noChangeShapeType="1"/>
            <a:stCxn id="1466378" idx="6"/>
            <a:endCxn id="1466377" idx="2"/>
          </p:cNvCxnSpPr>
          <p:nvPr/>
        </p:nvCxnSpPr>
        <p:spPr bwMode="auto">
          <a:xfrm flipV="1">
            <a:off x="1835150" y="5686425"/>
            <a:ext cx="1884363" cy="158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1466380" name="Text Box 12"/>
          <p:cNvSpPr txBox="1">
            <a:spLocks noChangeArrowheads="1"/>
          </p:cNvSpPr>
          <p:nvPr/>
        </p:nvSpPr>
        <p:spPr bwMode="auto">
          <a:xfrm>
            <a:off x="2514600" y="5349875"/>
            <a:ext cx="336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1466381" name="Line 13"/>
          <p:cNvSpPr>
            <a:spLocks noChangeShapeType="1"/>
          </p:cNvSpPr>
          <p:nvPr/>
        </p:nvSpPr>
        <p:spPr bwMode="auto">
          <a:xfrm>
            <a:off x="2743200" y="45720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66382" name="Text Box 14"/>
          <p:cNvSpPr txBox="1">
            <a:spLocks noChangeArrowheads="1"/>
          </p:cNvSpPr>
          <p:nvPr/>
        </p:nvSpPr>
        <p:spPr bwMode="auto">
          <a:xfrm>
            <a:off x="2743200" y="4724400"/>
            <a:ext cx="10969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Relax</a:t>
            </a:r>
          </a:p>
        </p:txBody>
      </p:sp>
      <p:sp>
        <p:nvSpPr>
          <p:cNvPr id="1466384" name="Oval 16"/>
          <p:cNvSpPr>
            <a:spLocks noChangeArrowheads="1"/>
          </p:cNvSpPr>
          <p:nvPr/>
        </p:nvSpPr>
        <p:spPr bwMode="auto">
          <a:xfrm>
            <a:off x="7704138" y="4175125"/>
            <a:ext cx="525462" cy="55245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1466385" name="Oval 17"/>
          <p:cNvSpPr>
            <a:spLocks noChangeArrowheads="1"/>
          </p:cNvSpPr>
          <p:nvPr/>
        </p:nvSpPr>
        <p:spPr bwMode="auto">
          <a:xfrm>
            <a:off x="5265738" y="4191000"/>
            <a:ext cx="525462" cy="55245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5</a:t>
            </a:r>
          </a:p>
        </p:txBody>
      </p:sp>
      <p:cxnSp>
        <p:nvCxnSpPr>
          <p:cNvPr id="1466386" name="AutoShape 18"/>
          <p:cNvCxnSpPr>
            <a:cxnSpLocks noChangeShapeType="1"/>
            <a:stCxn id="1466385" idx="6"/>
            <a:endCxn id="1466384" idx="2"/>
          </p:cNvCxnSpPr>
          <p:nvPr/>
        </p:nvCxnSpPr>
        <p:spPr bwMode="auto">
          <a:xfrm flipV="1">
            <a:off x="5805488" y="4451350"/>
            <a:ext cx="1884362" cy="158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1466387" name="Text Box 19"/>
          <p:cNvSpPr txBox="1">
            <a:spLocks noChangeArrowheads="1"/>
          </p:cNvSpPr>
          <p:nvPr/>
        </p:nvSpPr>
        <p:spPr bwMode="auto">
          <a:xfrm>
            <a:off x="6484938" y="4114800"/>
            <a:ext cx="336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1466388" name="Oval 20"/>
          <p:cNvSpPr>
            <a:spLocks noChangeArrowheads="1"/>
          </p:cNvSpPr>
          <p:nvPr/>
        </p:nvSpPr>
        <p:spPr bwMode="auto">
          <a:xfrm>
            <a:off x="7696200" y="5410200"/>
            <a:ext cx="525462" cy="55245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1466389" name="Oval 21"/>
          <p:cNvSpPr>
            <a:spLocks noChangeArrowheads="1"/>
          </p:cNvSpPr>
          <p:nvPr/>
        </p:nvSpPr>
        <p:spPr bwMode="auto">
          <a:xfrm>
            <a:off x="5257800" y="5426075"/>
            <a:ext cx="525462" cy="55245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5</a:t>
            </a:r>
          </a:p>
        </p:txBody>
      </p:sp>
      <p:cxnSp>
        <p:nvCxnSpPr>
          <p:cNvPr id="1466390" name="AutoShape 22"/>
          <p:cNvCxnSpPr>
            <a:cxnSpLocks noChangeShapeType="1"/>
            <a:stCxn id="1466389" idx="6"/>
            <a:endCxn id="1466388" idx="2"/>
          </p:cNvCxnSpPr>
          <p:nvPr/>
        </p:nvCxnSpPr>
        <p:spPr bwMode="auto">
          <a:xfrm flipV="1">
            <a:off x="5797550" y="5686425"/>
            <a:ext cx="1884362" cy="158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1466391" name="Text Box 23"/>
          <p:cNvSpPr txBox="1">
            <a:spLocks noChangeArrowheads="1"/>
          </p:cNvSpPr>
          <p:nvPr/>
        </p:nvSpPr>
        <p:spPr bwMode="auto">
          <a:xfrm>
            <a:off x="6477000" y="5349875"/>
            <a:ext cx="3365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1466392" name="Line 24"/>
          <p:cNvSpPr>
            <a:spLocks noChangeShapeType="1"/>
          </p:cNvSpPr>
          <p:nvPr/>
        </p:nvSpPr>
        <p:spPr bwMode="auto">
          <a:xfrm>
            <a:off x="6629400" y="46482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66393" name="Text Box 25"/>
          <p:cNvSpPr txBox="1">
            <a:spLocks noChangeArrowheads="1"/>
          </p:cNvSpPr>
          <p:nvPr/>
        </p:nvSpPr>
        <p:spPr bwMode="auto">
          <a:xfrm>
            <a:off x="6705600" y="4648200"/>
            <a:ext cx="109696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Relax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600" y="47244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38600" y="464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v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10200" y="47244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u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77200" y="464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37034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6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6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6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6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6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6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6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6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6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6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6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6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6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6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6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6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6377" grpId="0" animBg="1"/>
      <p:bldP spid="1466378" grpId="0" animBg="1"/>
      <p:bldP spid="1466380" grpId="0"/>
      <p:bldP spid="1466381" grpId="0" animBg="1"/>
      <p:bldP spid="1466382" grpId="0"/>
      <p:bldP spid="1466384" grpId="0" animBg="1"/>
      <p:bldP spid="1466385" grpId="0" animBg="1"/>
      <p:bldP spid="1466387" grpId="0"/>
      <p:bldP spid="1466388" grpId="0" animBg="1"/>
      <p:bldP spid="1466389" grpId="0" animBg="1"/>
      <p:bldP spid="1466391" grpId="0"/>
      <p:bldP spid="1466392" grpId="0" animBg="1"/>
      <p:bldP spid="1466393" grpId="0"/>
      <p:bldP spid="28" grpId="0" build="allAtOnce"/>
      <p:bldP spid="2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Dijkstra’s algorithm</a:t>
            </a:r>
          </a:p>
        </p:txBody>
      </p:sp>
      <p:sp>
        <p:nvSpPr>
          <p:cNvPr id="676867" name="Text Box 3"/>
          <p:cNvSpPr txBox="1">
            <a:spLocks noChangeArrowheads="1"/>
          </p:cNvSpPr>
          <p:nvPr/>
        </p:nvSpPr>
        <p:spPr bwMode="auto">
          <a:xfrm>
            <a:off x="441325" y="1295400"/>
            <a:ext cx="8105104" cy="2031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 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for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each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Î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– {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 </a:t>
            </a:r>
            <a:r>
              <a:rPr lang="en-US" sz="2800" dirty="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¥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Seen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 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Q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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V	 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⊳</a:t>
            </a:r>
            <a:r>
              <a:rPr lang="en-US" sz="2800" dirty="0">
                <a:solidFill>
                  <a:srgbClr val="008380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is a priority queue maintaining</a:t>
            </a:r>
            <a:r>
              <a:rPr lang="en-US" sz="2800" dirty="0">
                <a:solidFill>
                  <a:srgbClr val="008380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pitchFamily="18" charset="0"/>
              </a:rPr>
              <a:t>V</a:t>
            </a:r>
            <a:r>
              <a:rPr lang="en-US" sz="2800" dirty="0">
                <a:solidFill>
                  <a:srgbClr val="008380"/>
                </a:solidFill>
                <a:latin typeface="Times New Roman" pitchFamily="18" charset="0"/>
              </a:rPr>
              <a:t> – </a:t>
            </a:r>
            <a:r>
              <a:rPr lang="en-US" sz="2800" i="1" dirty="0">
                <a:solidFill>
                  <a:srgbClr val="008380"/>
                </a:solidFill>
                <a:latin typeface="Times New Roman" pitchFamily="18" charset="0"/>
              </a:rPr>
              <a:t>Seen</a:t>
            </a:r>
            <a:endParaRPr lang="en-US" sz="2800" dirty="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441325" y="3276600"/>
            <a:ext cx="6356227" cy="280692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while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Q </a:t>
            </a:r>
            <a:r>
              <a:rPr lang="en-US" sz="2800" i="1" dirty="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¹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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u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XTRACT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-M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IN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(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Q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)</a:t>
            </a:r>
          </a:p>
          <a:p>
            <a:pPr lvl="2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Seen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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Seen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È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{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}</a:t>
            </a:r>
          </a:p>
          <a:p>
            <a:pPr lvl="2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for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each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Î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i="1" dirty="0" err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Adj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]</a:t>
            </a:r>
          </a:p>
          <a:p>
            <a:pPr lvl="3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if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&gt;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+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4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	then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+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4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	p[v]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0995278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AutoShape 2"/>
          <p:cNvSpPr>
            <a:spLocks noChangeArrowheads="1"/>
          </p:cNvSpPr>
          <p:nvPr/>
        </p:nvSpPr>
        <p:spPr bwMode="auto">
          <a:xfrm>
            <a:off x="2319338" y="4876800"/>
            <a:ext cx="4386262" cy="7620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Dijkstra’s algorithm</a:t>
            </a:r>
          </a:p>
        </p:txBody>
      </p:sp>
      <p:sp>
        <p:nvSpPr>
          <p:cNvPr id="677892" name="Text Box 4"/>
          <p:cNvSpPr txBox="1">
            <a:spLocks noChangeArrowheads="1"/>
          </p:cNvSpPr>
          <p:nvPr/>
        </p:nvSpPr>
        <p:spPr bwMode="auto">
          <a:xfrm>
            <a:off x="441325" y="1295400"/>
            <a:ext cx="8105104" cy="2031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 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for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each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dirty="0" err="1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Î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– {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 </a:t>
            </a:r>
            <a:r>
              <a:rPr lang="en-US" sz="2800" dirty="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¥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Seen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 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Q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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V	 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⊳</a:t>
            </a:r>
            <a:r>
              <a:rPr lang="en-US" sz="2800" dirty="0">
                <a:solidFill>
                  <a:srgbClr val="008380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is a priority queue maintaining</a:t>
            </a:r>
            <a:r>
              <a:rPr lang="en-US" sz="2800" dirty="0">
                <a:solidFill>
                  <a:srgbClr val="008380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Times New Roman" pitchFamily="18" charset="0"/>
              </a:rPr>
              <a:t>V</a:t>
            </a:r>
            <a:r>
              <a:rPr lang="en-US" sz="2800" dirty="0">
                <a:solidFill>
                  <a:srgbClr val="008380"/>
                </a:solidFill>
                <a:latin typeface="Times New Roman" pitchFamily="18" charset="0"/>
              </a:rPr>
              <a:t> – </a:t>
            </a:r>
            <a:r>
              <a:rPr lang="en-US" sz="2800" i="1" dirty="0">
                <a:solidFill>
                  <a:srgbClr val="008380"/>
                </a:solidFill>
                <a:latin typeface="Times New Roman" pitchFamily="18" charset="0"/>
              </a:rPr>
              <a:t>Seen</a:t>
            </a:r>
            <a:endParaRPr lang="en-US" sz="2800" dirty="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sp>
        <p:nvSpPr>
          <p:cNvPr id="677893" name="Text Box 5"/>
          <p:cNvSpPr txBox="1">
            <a:spLocks noChangeArrowheads="1"/>
          </p:cNvSpPr>
          <p:nvPr/>
        </p:nvSpPr>
        <p:spPr bwMode="auto">
          <a:xfrm>
            <a:off x="441325" y="3276600"/>
            <a:ext cx="6356227" cy="31947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while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Q </a:t>
            </a:r>
            <a:r>
              <a:rPr lang="en-US" sz="2800" i="1" dirty="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¹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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u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XTRACT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-M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IN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(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Q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)</a:t>
            </a:r>
          </a:p>
          <a:p>
            <a:pPr lvl="2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Seen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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Seen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È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{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}</a:t>
            </a:r>
          </a:p>
          <a:p>
            <a:pPr lvl="2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for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each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Î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i="1" dirty="0" err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Adj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]</a:t>
            </a:r>
          </a:p>
          <a:p>
            <a:pPr lvl="3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if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&gt;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+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4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	then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+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4" eaLnBrk="1" hangingPunct="1">
              <a:lnSpc>
                <a:spcPct val="90000"/>
              </a:lnSpc>
              <a:tabLst>
                <a:tab pos="2289175" algn="l"/>
              </a:tabLst>
            </a:pP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	p[v] </a:t>
            </a:r>
            <a:r>
              <a:rPr lang="en-US" sz="2800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 </a:t>
            </a:r>
            <a:r>
              <a:rPr lang="en-US" sz="2800" i="1" dirty="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u</a:t>
            </a:r>
          </a:p>
          <a:p>
            <a:pPr lvl="4" eaLnBrk="1" hangingPunct="1">
              <a:lnSpc>
                <a:spcPct val="90000"/>
              </a:lnSpc>
              <a:tabLst>
                <a:tab pos="2289175" algn="l"/>
              </a:tabLst>
            </a:pPr>
            <a:endParaRPr lang="en-US" sz="2800" i="1" dirty="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sp>
        <p:nvSpPr>
          <p:cNvPr id="677894" name="Text Box 6"/>
          <p:cNvSpPr txBox="1">
            <a:spLocks noChangeArrowheads="1"/>
          </p:cNvSpPr>
          <p:nvPr/>
        </p:nvSpPr>
        <p:spPr bwMode="auto">
          <a:xfrm>
            <a:off x="6781800" y="4724400"/>
            <a:ext cx="1920875" cy="968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3200" b="1" i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relaxation step</a:t>
            </a:r>
          </a:p>
        </p:txBody>
      </p:sp>
      <p:sp>
        <p:nvSpPr>
          <p:cNvPr id="677895" name="Text Box 7"/>
          <p:cNvSpPr txBox="1">
            <a:spLocks noChangeArrowheads="1"/>
          </p:cNvSpPr>
          <p:nvPr/>
        </p:nvSpPr>
        <p:spPr bwMode="auto">
          <a:xfrm>
            <a:off x="4191000" y="6096000"/>
            <a:ext cx="40544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Implicit 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ECREASE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-K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EY</a:t>
            </a:r>
          </a:p>
        </p:txBody>
      </p:sp>
      <p:sp>
        <p:nvSpPr>
          <p:cNvPr id="677896" name="Line 8"/>
          <p:cNvSpPr>
            <a:spLocks noChangeShapeType="1"/>
          </p:cNvSpPr>
          <p:nvPr/>
        </p:nvSpPr>
        <p:spPr bwMode="auto">
          <a:xfrm flipH="1" flipV="1">
            <a:off x="4419600" y="5676900"/>
            <a:ext cx="1524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237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Dijkstra’s algorithm</a:t>
            </a:r>
          </a:p>
        </p:txBody>
      </p:sp>
      <p:sp>
        <p:nvSpPr>
          <p:cNvPr id="678915" name="Oval 3"/>
          <p:cNvSpPr>
            <a:spLocks noChangeArrowheads="1"/>
          </p:cNvSpPr>
          <p:nvPr/>
        </p:nvSpPr>
        <p:spPr bwMode="auto">
          <a:xfrm>
            <a:off x="3883025" y="272891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78916" name="Oval 4"/>
          <p:cNvSpPr>
            <a:spLocks noChangeArrowheads="1"/>
          </p:cNvSpPr>
          <p:nvPr/>
        </p:nvSpPr>
        <p:spPr bwMode="auto">
          <a:xfrm>
            <a:off x="56356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78917" name="Oval 5"/>
          <p:cNvSpPr>
            <a:spLocks noChangeArrowheads="1"/>
          </p:cNvSpPr>
          <p:nvPr/>
        </p:nvSpPr>
        <p:spPr bwMode="auto">
          <a:xfrm>
            <a:off x="73882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78918" name="Oval 6"/>
          <p:cNvSpPr>
            <a:spLocks noChangeArrowheads="1"/>
          </p:cNvSpPr>
          <p:nvPr/>
        </p:nvSpPr>
        <p:spPr bwMode="auto">
          <a:xfrm>
            <a:off x="5635625" y="37385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78919" name="Oval 7"/>
          <p:cNvSpPr>
            <a:spLocks noChangeArrowheads="1"/>
          </p:cNvSpPr>
          <p:nvPr/>
        </p:nvSpPr>
        <p:spPr bwMode="auto">
          <a:xfrm>
            <a:off x="7388225" y="37385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cxnSp>
        <p:nvCxnSpPr>
          <p:cNvPr id="678920" name="AutoShape 8"/>
          <p:cNvCxnSpPr>
            <a:cxnSpLocks noChangeShapeType="1"/>
            <a:stCxn id="678915" idx="7"/>
            <a:endCxn id="678916" idx="2"/>
          </p:cNvCxnSpPr>
          <p:nvPr/>
        </p:nvCxnSpPr>
        <p:spPr bwMode="auto">
          <a:xfrm flipV="1">
            <a:off x="4462463" y="2058988"/>
            <a:ext cx="1173162" cy="7699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78921" name="AutoShape 9"/>
          <p:cNvCxnSpPr>
            <a:cxnSpLocks noChangeShapeType="1"/>
            <a:stCxn id="678915" idx="5"/>
            <a:endCxn id="678918" idx="2"/>
          </p:cNvCxnSpPr>
          <p:nvPr/>
        </p:nvCxnSpPr>
        <p:spPr bwMode="auto">
          <a:xfrm>
            <a:off x="4462463" y="3308350"/>
            <a:ext cx="1173162" cy="769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78922" name="AutoShape 10"/>
          <p:cNvCxnSpPr>
            <a:cxnSpLocks noChangeShapeType="1"/>
            <a:stCxn id="678916" idx="6"/>
            <a:endCxn id="678917" idx="2"/>
          </p:cNvCxnSpPr>
          <p:nvPr/>
        </p:nvCxnSpPr>
        <p:spPr bwMode="auto">
          <a:xfrm>
            <a:off x="6315075" y="20589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78923" name="Arc 11"/>
          <p:cNvSpPr>
            <a:spLocks/>
          </p:cNvSpPr>
          <p:nvPr/>
        </p:nvSpPr>
        <p:spPr bwMode="auto">
          <a:xfrm>
            <a:off x="62468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8924" name="Arc 12"/>
          <p:cNvSpPr>
            <a:spLocks/>
          </p:cNvSpPr>
          <p:nvPr/>
        </p:nvSpPr>
        <p:spPr bwMode="auto">
          <a:xfrm flipV="1">
            <a:off x="62452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8925" name="Arc 13"/>
          <p:cNvSpPr>
            <a:spLocks/>
          </p:cNvSpPr>
          <p:nvPr/>
        </p:nvSpPr>
        <p:spPr bwMode="auto">
          <a:xfrm flipH="1">
            <a:off x="55594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8926" name="Arc 14"/>
          <p:cNvSpPr>
            <a:spLocks/>
          </p:cNvSpPr>
          <p:nvPr/>
        </p:nvSpPr>
        <p:spPr bwMode="auto">
          <a:xfrm flipH="1" flipV="1">
            <a:off x="55594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8927" name="Arc 15"/>
          <p:cNvSpPr>
            <a:spLocks/>
          </p:cNvSpPr>
          <p:nvPr/>
        </p:nvSpPr>
        <p:spPr bwMode="auto">
          <a:xfrm>
            <a:off x="79994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8928" name="Arc 16"/>
          <p:cNvSpPr>
            <a:spLocks/>
          </p:cNvSpPr>
          <p:nvPr/>
        </p:nvSpPr>
        <p:spPr bwMode="auto">
          <a:xfrm flipV="1">
            <a:off x="79978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8929" name="Arc 17"/>
          <p:cNvSpPr>
            <a:spLocks/>
          </p:cNvSpPr>
          <p:nvPr/>
        </p:nvSpPr>
        <p:spPr bwMode="auto">
          <a:xfrm flipH="1">
            <a:off x="73120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8930" name="Arc 18"/>
          <p:cNvSpPr>
            <a:spLocks/>
          </p:cNvSpPr>
          <p:nvPr/>
        </p:nvSpPr>
        <p:spPr bwMode="auto">
          <a:xfrm flipH="1" flipV="1">
            <a:off x="73120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78931" name="AutoShape 19"/>
          <p:cNvCxnSpPr>
            <a:cxnSpLocks noChangeShapeType="1"/>
            <a:stCxn id="678918" idx="6"/>
            <a:endCxn id="678919" idx="2"/>
          </p:cNvCxnSpPr>
          <p:nvPr/>
        </p:nvCxnSpPr>
        <p:spPr bwMode="auto">
          <a:xfrm>
            <a:off x="6315075" y="40782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78932" name="Line 20"/>
          <p:cNvSpPr>
            <a:spLocks noChangeShapeType="1"/>
          </p:cNvSpPr>
          <p:nvPr/>
        </p:nvSpPr>
        <p:spPr bwMode="auto">
          <a:xfrm flipV="1">
            <a:off x="6321425" y="2163763"/>
            <a:ext cx="1066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8933" name="Text Box 21"/>
          <p:cNvSpPr txBox="1">
            <a:spLocks noChangeArrowheads="1"/>
          </p:cNvSpPr>
          <p:nvPr/>
        </p:nvSpPr>
        <p:spPr bwMode="auto">
          <a:xfrm>
            <a:off x="4492625" y="2049463"/>
            <a:ext cx="5397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78934" name="Text Box 22"/>
          <p:cNvSpPr txBox="1">
            <a:spLocks noChangeArrowheads="1"/>
          </p:cNvSpPr>
          <p:nvPr/>
        </p:nvSpPr>
        <p:spPr bwMode="auto">
          <a:xfrm>
            <a:off x="4645025" y="35353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78935" name="Text Box 23"/>
          <p:cNvSpPr txBox="1">
            <a:spLocks noChangeArrowheads="1"/>
          </p:cNvSpPr>
          <p:nvPr/>
        </p:nvSpPr>
        <p:spPr bwMode="auto">
          <a:xfrm>
            <a:off x="55594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78936" name="Text Box 24"/>
          <p:cNvSpPr txBox="1">
            <a:spLocks noChangeArrowheads="1"/>
          </p:cNvSpPr>
          <p:nvPr/>
        </p:nvSpPr>
        <p:spPr bwMode="auto">
          <a:xfrm>
            <a:off x="60166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678937" name="Text Box 25"/>
          <p:cNvSpPr txBox="1">
            <a:spLocks noChangeArrowheads="1"/>
          </p:cNvSpPr>
          <p:nvPr/>
        </p:nvSpPr>
        <p:spPr bwMode="auto">
          <a:xfrm>
            <a:off x="733107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78938" name="Text Box 26"/>
          <p:cNvSpPr txBox="1">
            <a:spLocks noChangeArrowheads="1"/>
          </p:cNvSpPr>
          <p:nvPr/>
        </p:nvSpPr>
        <p:spPr bwMode="auto">
          <a:xfrm>
            <a:off x="78073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78939" name="Text Box 27"/>
          <p:cNvSpPr txBox="1">
            <a:spLocks noChangeArrowheads="1"/>
          </p:cNvSpPr>
          <p:nvPr/>
        </p:nvSpPr>
        <p:spPr bwMode="auto">
          <a:xfrm>
            <a:off x="6569075" y="26209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78940" name="Text Box 28"/>
          <p:cNvSpPr txBox="1">
            <a:spLocks noChangeArrowheads="1"/>
          </p:cNvSpPr>
          <p:nvPr/>
        </p:nvSpPr>
        <p:spPr bwMode="auto">
          <a:xfrm>
            <a:off x="6702425" y="15541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78941" name="Text Box 29"/>
          <p:cNvSpPr txBox="1">
            <a:spLocks noChangeArrowheads="1"/>
          </p:cNvSpPr>
          <p:nvPr/>
        </p:nvSpPr>
        <p:spPr bwMode="auto">
          <a:xfrm>
            <a:off x="6702425" y="4006850"/>
            <a:ext cx="3619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78942" name="Text Box 30"/>
          <p:cNvSpPr txBox="1">
            <a:spLocks noChangeArrowheads="1"/>
          </p:cNvSpPr>
          <p:nvPr/>
        </p:nvSpPr>
        <p:spPr bwMode="auto">
          <a:xfrm>
            <a:off x="381000" y="1717675"/>
            <a:ext cx="2743200" cy="1406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Graph with nonnegative edge weights:</a:t>
            </a:r>
          </a:p>
        </p:txBody>
      </p:sp>
    </p:spTree>
    <p:extLst>
      <p:ext uri="{BB962C8B-B14F-4D97-AF65-F5344CB8AC3E}">
        <p14:creationId xmlns:p14="http://schemas.microsoft.com/office/powerpoint/2010/main" val="36067981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Dijkstra’s algorithm</a:t>
            </a:r>
          </a:p>
        </p:txBody>
      </p:sp>
      <p:sp>
        <p:nvSpPr>
          <p:cNvPr id="679939" name="Oval 3"/>
          <p:cNvSpPr>
            <a:spLocks noChangeArrowheads="1"/>
          </p:cNvSpPr>
          <p:nvPr/>
        </p:nvSpPr>
        <p:spPr bwMode="auto">
          <a:xfrm>
            <a:off x="3883025" y="272891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79940" name="Oval 4"/>
          <p:cNvSpPr>
            <a:spLocks noChangeArrowheads="1"/>
          </p:cNvSpPr>
          <p:nvPr/>
        </p:nvSpPr>
        <p:spPr bwMode="auto">
          <a:xfrm>
            <a:off x="56356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79941" name="Oval 5"/>
          <p:cNvSpPr>
            <a:spLocks noChangeArrowheads="1"/>
          </p:cNvSpPr>
          <p:nvPr/>
        </p:nvSpPr>
        <p:spPr bwMode="auto">
          <a:xfrm>
            <a:off x="73882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79942" name="Oval 6"/>
          <p:cNvSpPr>
            <a:spLocks noChangeArrowheads="1"/>
          </p:cNvSpPr>
          <p:nvPr/>
        </p:nvSpPr>
        <p:spPr bwMode="auto">
          <a:xfrm>
            <a:off x="5635625" y="37385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79943" name="Oval 7"/>
          <p:cNvSpPr>
            <a:spLocks noChangeArrowheads="1"/>
          </p:cNvSpPr>
          <p:nvPr/>
        </p:nvSpPr>
        <p:spPr bwMode="auto">
          <a:xfrm>
            <a:off x="7388225" y="37385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cxnSp>
        <p:nvCxnSpPr>
          <p:cNvPr id="679944" name="AutoShape 8"/>
          <p:cNvCxnSpPr>
            <a:cxnSpLocks noChangeShapeType="1"/>
            <a:stCxn id="679939" idx="7"/>
            <a:endCxn id="679940" idx="2"/>
          </p:cNvCxnSpPr>
          <p:nvPr/>
        </p:nvCxnSpPr>
        <p:spPr bwMode="auto">
          <a:xfrm flipV="1">
            <a:off x="4462463" y="2058988"/>
            <a:ext cx="1173162" cy="7699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79945" name="AutoShape 9"/>
          <p:cNvCxnSpPr>
            <a:cxnSpLocks noChangeShapeType="1"/>
            <a:stCxn id="679939" idx="5"/>
            <a:endCxn id="679942" idx="2"/>
          </p:cNvCxnSpPr>
          <p:nvPr/>
        </p:nvCxnSpPr>
        <p:spPr bwMode="auto">
          <a:xfrm>
            <a:off x="4462463" y="3308350"/>
            <a:ext cx="1173162" cy="769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79946" name="AutoShape 10"/>
          <p:cNvCxnSpPr>
            <a:cxnSpLocks noChangeShapeType="1"/>
            <a:stCxn id="679940" idx="6"/>
            <a:endCxn id="679941" idx="2"/>
          </p:cNvCxnSpPr>
          <p:nvPr/>
        </p:nvCxnSpPr>
        <p:spPr bwMode="auto">
          <a:xfrm>
            <a:off x="6315075" y="20589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79947" name="Arc 11"/>
          <p:cNvSpPr>
            <a:spLocks/>
          </p:cNvSpPr>
          <p:nvPr/>
        </p:nvSpPr>
        <p:spPr bwMode="auto">
          <a:xfrm>
            <a:off x="62468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9948" name="Arc 12"/>
          <p:cNvSpPr>
            <a:spLocks/>
          </p:cNvSpPr>
          <p:nvPr/>
        </p:nvSpPr>
        <p:spPr bwMode="auto">
          <a:xfrm flipV="1">
            <a:off x="62452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9949" name="Arc 13"/>
          <p:cNvSpPr>
            <a:spLocks/>
          </p:cNvSpPr>
          <p:nvPr/>
        </p:nvSpPr>
        <p:spPr bwMode="auto">
          <a:xfrm flipH="1">
            <a:off x="55594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9950" name="Arc 14"/>
          <p:cNvSpPr>
            <a:spLocks/>
          </p:cNvSpPr>
          <p:nvPr/>
        </p:nvSpPr>
        <p:spPr bwMode="auto">
          <a:xfrm flipH="1" flipV="1">
            <a:off x="55594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9951" name="Arc 15"/>
          <p:cNvSpPr>
            <a:spLocks/>
          </p:cNvSpPr>
          <p:nvPr/>
        </p:nvSpPr>
        <p:spPr bwMode="auto">
          <a:xfrm>
            <a:off x="79994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9952" name="Arc 16"/>
          <p:cNvSpPr>
            <a:spLocks/>
          </p:cNvSpPr>
          <p:nvPr/>
        </p:nvSpPr>
        <p:spPr bwMode="auto">
          <a:xfrm flipV="1">
            <a:off x="79978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9953" name="Arc 17"/>
          <p:cNvSpPr>
            <a:spLocks/>
          </p:cNvSpPr>
          <p:nvPr/>
        </p:nvSpPr>
        <p:spPr bwMode="auto">
          <a:xfrm flipH="1">
            <a:off x="73120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9954" name="Arc 18"/>
          <p:cNvSpPr>
            <a:spLocks/>
          </p:cNvSpPr>
          <p:nvPr/>
        </p:nvSpPr>
        <p:spPr bwMode="auto">
          <a:xfrm flipH="1" flipV="1">
            <a:off x="73120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79955" name="AutoShape 19"/>
          <p:cNvCxnSpPr>
            <a:cxnSpLocks noChangeShapeType="1"/>
            <a:stCxn id="679942" idx="6"/>
            <a:endCxn id="679943" idx="2"/>
          </p:cNvCxnSpPr>
          <p:nvPr/>
        </p:nvCxnSpPr>
        <p:spPr bwMode="auto">
          <a:xfrm>
            <a:off x="6315075" y="40782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79956" name="Line 20"/>
          <p:cNvSpPr>
            <a:spLocks noChangeShapeType="1"/>
          </p:cNvSpPr>
          <p:nvPr/>
        </p:nvSpPr>
        <p:spPr bwMode="auto">
          <a:xfrm flipV="1">
            <a:off x="6321425" y="2163763"/>
            <a:ext cx="1066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9957" name="Text Box 21"/>
          <p:cNvSpPr txBox="1">
            <a:spLocks noChangeArrowheads="1"/>
          </p:cNvSpPr>
          <p:nvPr/>
        </p:nvSpPr>
        <p:spPr bwMode="auto">
          <a:xfrm>
            <a:off x="4492625" y="2049463"/>
            <a:ext cx="5397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79958" name="Text Box 22"/>
          <p:cNvSpPr txBox="1">
            <a:spLocks noChangeArrowheads="1"/>
          </p:cNvSpPr>
          <p:nvPr/>
        </p:nvSpPr>
        <p:spPr bwMode="auto">
          <a:xfrm>
            <a:off x="4645025" y="35353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79959" name="Text Box 23"/>
          <p:cNvSpPr txBox="1">
            <a:spLocks noChangeArrowheads="1"/>
          </p:cNvSpPr>
          <p:nvPr/>
        </p:nvSpPr>
        <p:spPr bwMode="auto">
          <a:xfrm>
            <a:off x="55594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79960" name="Text Box 24"/>
          <p:cNvSpPr txBox="1">
            <a:spLocks noChangeArrowheads="1"/>
          </p:cNvSpPr>
          <p:nvPr/>
        </p:nvSpPr>
        <p:spPr bwMode="auto">
          <a:xfrm>
            <a:off x="60166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679961" name="Text Box 25"/>
          <p:cNvSpPr txBox="1">
            <a:spLocks noChangeArrowheads="1"/>
          </p:cNvSpPr>
          <p:nvPr/>
        </p:nvSpPr>
        <p:spPr bwMode="auto">
          <a:xfrm>
            <a:off x="733107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79962" name="Text Box 26"/>
          <p:cNvSpPr txBox="1">
            <a:spLocks noChangeArrowheads="1"/>
          </p:cNvSpPr>
          <p:nvPr/>
        </p:nvSpPr>
        <p:spPr bwMode="auto">
          <a:xfrm>
            <a:off x="78073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79963" name="Text Box 27"/>
          <p:cNvSpPr txBox="1">
            <a:spLocks noChangeArrowheads="1"/>
          </p:cNvSpPr>
          <p:nvPr/>
        </p:nvSpPr>
        <p:spPr bwMode="auto">
          <a:xfrm>
            <a:off x="6569075" y="26209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79964" name="Text Box 28"/>
          <p:cNvSpPr txBox="1">
            <a:spLocks noChangeArrowheads="1"/>
          </p:cNvSpPr>
          <p:nvPr/>
        </p:nvSpPr>
        <p:spPr bwMode="auto">
          <a:xfrm>
            <a:off x="6702425" y="15541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79965" name="Text Box 29"/>
          <p:cNvSpPr txBox="1">
            <a:spLocks noChangeArrowheads="1"/>
          </p:cNvSpPr>
          <p:nvPr/>
        </p:nvSpPr>
        <p:spPr bwMode="auto">
          <a:xfrm>
            <a:off x="6702425" y="4006850"/>
            <a:ext cx="3619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79966" name="Text Box 30"/>
          <p:cNvSpPr txBox="1">
            <a:spLocks noChangeArrowheads="1"/>
          </p:cNvSpPr>
          <p:nvPr/>
        </p:nvSpPr>
        <p:spPr bwMode="auto">
          <a:xfrm>
            <a:off x="381000" y="1447800"/>
            <a:ext cx="2743200" cy="53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Initialize:</a:t>
            </a:r>
          </a:p>
        </p:txBody>
      </p:sp>
      <p:sp>
        <p:nvSpPr>
          <p:cNvPr id="679967" name="Text Box 31"/>
          <p:cNvSpPr txBox="1">
            <a:spLocks noChangeArrowheads="1"/>
          </p:cNvSpPr>
          <p:nvPr/>
        </p:nvSpPr>
        <p:spPr bwMode="auto">
          <a:xfrm>
            <a:off x="131445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79968" name="Text Box 32"/>
          <p:cNvSpPr txBox="1">
            <a:spLocks noChangeArrowheads="1"/>
          </p:cNvSpPr>
          <p:nvPr/>
        </p:nvSpPr>
        <p:spPr bwMode="auto">
          <a:xfrm>
            <a:off x="19304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79969" name="Text Box 33"/>
          <p:cNvSpPr txBox="1">
            <a:spLocks noChangeArrowheads="1"/>
          </p:cNvSpPr>
          <p:nvPr/>
        </p:nvSpPr>
        <p:spPr bwMode="auto">
          <a:xfrm>
            <a:off x="2522538" y="3810000"/>
            <a:ext cx="4556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79970" name="Text Box 34"/>
          <p:cNvSpPr txBox="1">
            <a:spLocks noChangeArrowheads="1"/>
          </p:cNvSpPr>
          <p:nvPr/>
        </p:nvSpPr>
        <p:spPr bwMode="auto">
          <a:xfrm>
            <a:off x="3121025" y="3810000"/>
            <a:ext cx="47783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79971" name="Text Box 35"/>
          <p:cNvSpPr txBox="1">
            <a:spLocks noChangeArrowheads="1"/>
          </p:cNvSpPr>
          <p:nvPr/>
        </p:nvSpPr>
        <p:spPr bwMode="auto">
          <a:xfrm>
            <a:off x="37592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sp>
        <p:nvSpPr>
          <p:cNvPr id="679972" name="Text Box 36"/>
          <p:cNvSpPr txBox="1">
            <a:spLocks noChangeArrowheads="1"/>
          </p:cNvSpPr>
          <p:nvPr/>
        </p:nvSpPr>
        <p:spPr bwMode="auto">
          <a:xfrm>
            <a:off x="615950" y="3810000"/>
            <a:ext cx="612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Q:</a:t>
            </a:r>
          </a:p>
        </p:txBody>
      </p:sp>
      <p:sp>
        <p:nvSpPr>
          <p:cNvPr id="679973" name="Text Box 37"/>
          <p:cNvSpPr txBox="1">
            <a:spLocks noChangeArrowheads="1"/>
          </p:cNvSpPr>
          <p:nvPr/>
        </p:nvSpPr>
        <p:spPr bwMode="auto">
          <a:xfrm>
            <a:off x="1362075" y="4419600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79974" name="Text Box 38"/>
          <p:cNvSpPr txBox="1">
            <a:spLocks noChangeArrowheads="1"/>
          </p:cNvSpPr>
          <p:nvPr/>
        </p:nvSpPr>
        <p:spPr bwMode="auto">
          <a:xfrm>
            <a:off x="19462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9975" name="Text Box 39"/>
          <p:cNvSpPr txBox="1">
            <a:spLocks noChangeArrowheads="1"/>
          </p:cNvSpPr>
          <p:nvPr/>
        </p:nvSpPr>
        <p:spPr bwMode="auto">
          <a:xfrm>
            <a:off x="2551113" y="4413250"/>
            <a:ext cx="4016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9976" name="Text Box 40"/>
          <p:cNvSpPr txBox="1">
            <a:spLocks noChangeArrowheads="1"/>
          </p:cNvSpPr>
          <p:nvPr/>
        </p:nvSpPr>
        <p:spPr bwMode="auto">
          <a:xfrm>
            <a:off x="315912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9977" name="Text Box 41"/>
          <p:cNvSpPr txBox="1">
            <a:spLocks noChangeArrowheads="1"/>
          </p:cNvSpPr>
          <p:nvPr/>
        </p:nvSpPr>
        <p:spPr bwMode="auto">
          <a:xfrm>
            <a:off x="37750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9978" name="Line 42"/>
          <p:cNvSpPr>
            <a:spLocks noChangeShapeType="1"/>
          </p:cNvSpPr>
          <p:nvPr/>
        </p:nvSpPr>
        <p:spPr bwMode="auto">
          <a:xfrm>
            <a:off x="1292225" y="4419600"/>
            <a:ext cx="2895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79979" name="Text Box 43"/>
          <p:cNvSpPr txBox="1">
            <a:spLocks noChangeArrowheads="1"/>
          </p:cNvSpPr>
          <p:nvPr/>
        </p:nvSpPr>
        <p:spPr bwMode="auto">
          <a:xfrm>
            <a:off x="4800600" y="5334000"/>
            <a:ext cx="101441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S: 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{}</a:t>
            </a:r>
          </a:p>
        </p:txBody>
      </p:sp>
      <p:sp>
        <p:nvSpPr>
          <p:cNvPr id="679980" name="Text Box 44"/>
          <p:cNvSpPr txBox="1">
            <a:spLocks noChangeArrowheads="1"/>
          </p:cNvSpPr>
          <p:nvPr/>
        </p:nvSpPr>
        <p:spPr bwMode="auto">
          <a:xfrm>
            <a:off x="3429000" y="279241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79981" name="Text Box 45"/>
          <p:cNvSpPr txBox="1">
            <a:spLocks noChangeArrowheads="1"/>
          </p:cNvSpPr>
          <p:nvPr/>
        </p:nvSpPr>
        <p:spPr bwMode="auto">
          <a:xfrm>
            <a:off x="5738813" y="1190625"/>
            <a:ext cx="47466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9982" name="Text Box 46"/>
          <p:cNvSpPr txBox="1">
            <a:spLocks noChangeArrowheads="1"/>
          </p:cNvSpPr>
          <p:nvPr/>
        </p:nvSpPr>
        <p:spPr bwMode="auto">
          <a:xfrm>
            <a:off x="5738813" y="4449763"/>
            <a:ext cx="474662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9983" name="Text Box 47"/>
          <p:cNvSpPr txBox="1">
            <a:spLocks noChangeArrowheads="1"/>
          </p:cNvSpPr>
          <p:nvPr/>
        </p:nvSpPr>
        <p:spPr bwMode="auto">
          <a:xfrm>
            <a:off x="7489825" y="4449763"/>
            <a:ext cx="474663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9984" name="Text Box 48"/>
          <p:cNvSpPr txBox="1">
            <a:spLocks noChangeArrowheads="1"/>
          </p:cNvSpPr>
          <p:nvPr/>
        </p:nvSpPr>
        <p:spPr bwMode="auto">
          <a:xfrm>
            <a:off x="7489825" y="1190625"/>
            <a:ext cx="47466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0823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Dijkstra’s algorithm</a:t>
            </a:r>
          </a:p>
        </p:txBody>
      </p:sp>
      <p:sp>
        <p:nvSpPr>
          <p:cNvPr id="680963" name="Oval 3"/>
          <p:cNvSpPr>
            <a:spLocks noChangeArrowheads="1"/>
          </p:cNvSpPr>
          <p:nvPr/>
        </p:nvSpPr>
        <p:spPr bwMode="auto">
          <a:xfrm>
            <a:off x="3883025" y="272891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0964" name="Oval 4"/>
          <p:cNvSpPr>
            <a:spLocks noChangeArrowheads="1"/>
          </p:cNvSpPr>
          <p:nvPr/>
        </p:nvSpPr>
        <p:spPr bwMode="auto">
          <a:xfrm>
            <a:off x="56356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0965" name="Oval 5"/>
          <p:cNvSpPr>
            <a:spLocks noChangeArrowheads="1"/>
          </p:cNvSpPr>
          <p:nvPr/>
        </p:nvSpPr>
        <p:spPr bwMode="auto">
          <a:xfrm>
            <a:off x="73882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0966" name="Oval 6"/>
          <p:cNvSpPr>
            <a:spLocks noChangeArrowheads="1"/>
          </p:cNvSpPr>
          <p:nvPr/>
        </p:nvSpPr>
        <p:spPr bwMode="auto">
          <a:xfrm>
            <a:off x="5635625" y="37385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0967" name="Oval 7"/>
          <p:cNvSpPr>
            <a:spLocks noChangeArrowheads="1"/>
          </p:cNvSpPr>
          <p:nvPr/>
        </p:nvSpPr>
        <p:spPr bwMode="auto">
          <a:xfrm>
            <a:off x="7388225" y="37385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cxnSp>
        <p:nvCxnSpPr>
          <p:cNvPr id="680968" name="AutoShape 8"/>
          <p:cNvCxnSpPr>
            <a:cxnSpLocks noChangeShapeType="1"/>
            <a:stCxn id="680963" idx="7"/>
            <a:endCxn id="680964" idx="2"/>
          </p:cNvCxnSpPr>
          <p:nvPr/>
        </p:nvCxnSpPr>
        <p:spPr bwMode="auto">
          <a:xfrm flipV="1">
            <a:off x="4462463" y="2058988"/>
            <a:ext cx="1173162" cy="7699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0969" name="AutoShape 9"/>
          <p:cNvCxnSpPr>
            <a:cxnSpLocks noChangeShapeType="1"/>
            <a:stCxn id="680963" idx="5"/>
            <a:endCxn id="680966" idx="2"/>
          </p:cNvCxnSpPr>
          <p:nvPr/>
        </p:nvCxnSpPr>
        <p:spPr bwMode="auto">
          <a:xfrm>
            <a:off x="4462463" y="3308350"/>
            <a:ext cx="1173162" cy="769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0970" name="AutoShape 10"/>
          <p:cNvCxnSpPr>
            <a:cxnSpLocks noChangeShapeType="1"/>
            <a:stCxn id="680964" idx="6"/>
            <a:endCxn id="680965" idx="2"/>
          </p:cNvCxnSpPr>
          <p:nvPr/>
        </p:nvCxnSpPr>
        <p:spPr bwMode="auto">
          <a:xfrm>
            <a:off x="6315075" y="20589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0971" name="Arc 11"/>
          <p:cNvSpPr>
            <a:spLocks/>
          </p:cNvSpPr>
          <p:nvPr/>
        </p:nvSpPr>
        <p:spPr bwMode="auto">
          <a:xfrm>
            <a:off x="62468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0972" name="Arc 12"/>
          <p:cNvSpPr>
            <a:spLocks/>
          </p:cNvSpPr>
          <p:nvPr/>
        </p:nvSpPr>
        <p:spPr bwMode="auto">
          <a:xfrm flipV="1">
            <a:off x="62452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0973" name="Arc 13"/>
          <p:cNvSpPr>
            <a:spLocks/>
          </p:cNvSpPr>
          <p:nvPr/>
        </p:nvSpPr>
        <p:spPr bwMode="auto">
          <a:xfrm flipH="1">
            <a:off x="55594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0974" name="Arc 14"/>
          <p:cNvSpPr>
            <a:spLocks/>
          </p:cNvSpPr>
          <p:nvPr/>
        </p:nvSpPr>
        <p:spPr bwMode="auto">
          <a:xfrm flipH="1" flipV="1">
            <a:off x="55594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0975" name="Arc 15"/>
          <p:cNvSpPr>
            <a:spLocks/>
          </p:cNvSpPr>
          <p:nvPr/>
        </p:nvSpPr>
        <p:spPr bwMode="auto">
          <a:xfrm>
            <a:off x="79994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0976" name="Arc 16"/>
          <p:cNvSpPr>
            <a:spLocks/>
          </p:cNvSpPr>
          <p:nvPr/>
        </p:nvSpPr>
        <p:spPr bwMode="auto">
          <a:xfrm flipV="1">
            <a:off x="79978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0977" name="Arc 17"/>
          <p:cNvSpPr>
            <a:spLocks/>
          </p:cNvSpPr>
          <p:nvPr/>
        </p:nvSpPr>
        <p:spPr bwMode="auto">
          <a:xfrm flipH="1">
            <a:off x="73120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0978" name="Arc 18"/>
          <p:cNvSpPr>
            <a:spLocks/>
          </p:cNvSpPr>
          <p:nvPr/>
        </p:nvSpPr>
        <p:spPr bwMode="auto">
          <a:xfrm flipH="1" flipV="1">
            <a:off x="73120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80979" name="AutoShape 19"/>
          <p:cNvCxnSpPr>
            <a:cxnSpLocks noChangeShapeType="1"/>
            <a:stCxn id="680966" idx="6"/>
            <a:endCxn id="680967" idx="2"/>
          </p:cNvCxnSpPr>
          <p:nvPr/>
        </p:nvCxnSpPr>
        <p:spPr bwMode="auto">
          <a:xfrm>
            <a:off x="6315075" y="40782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0980" name="Line 20"/>
          <p:cNvSpPr>
            <a:spLocks noChangeShapeType="1"/>
          </p:cNvSpPr>
          <p:nvPr/>
        </p:nvSpPr>
        <p:spPr bwMode="auto">
          <a:xfrm flipV="1">
            <a:off x="6321425" y="2163763"/>
            <a:ext cx="1066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0981" name="Text Box 21"/>
          <p:cNvSpPr txBox="1">
            <a:spLocks noChangeArrowheads="1"/>
          </p:cNvSpPr>
          <p:nvPr/>
        </p:nvSpPr>
        <p:spPr bwMode="auto">
          <a:xfrm>
            <a:off x="4492625" y="2049463"/>
            <a:ext cx="5397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0982" name="Text Box 22"/>
          <p:cNvSpPr txBox="1">
            <a:spLocks noChangeArrowheads="1"/>
          </p:cNvSpPr>
          <p:nvPr/>
        </p:nvSpPr>
        <p:spPr bwMode="auto">
          <a:xfrm>
            <a:off x="4645025" y="35353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0983" name="Text Box 23"/>
          <p:cNvSpPr txBox="1">
            <a:spLocks noChangeArrowheads="1"/>
          </p:cNvSpPr>
          <p:nvPr/>
        </p:nvSpPr>
        <p:spPr bwMode="auto">
          <a:xfrm>
            <a:off x="55594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80984" name="Text Box 24"/>
          <p:cNvSpPr txBox="1">
            <a:spLocks noChangeArrowheads="1"/>
          </p:cNvSpPr>
          <p:nvPr/>
        </p:nvSpPr>
        <p:spPr bwMode="auto">
          <a:xfrm>
            <a:off x="60166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680985" name="Text Box 25"/>
          <p:cNvSpPr txBox="1">
            <a:spLocks noChangeArrowheads="1"/>
          </p:cNvSpPr>
          <p:nvPr/>
        </p:nvSpPr>
        <p:spPr bwMode="auto">
          <a:xfrm>
            <a:off x="733107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0986" name="Text Box 26"/>
          <p:cNvSpPr txBox="1">
            <a:spLocks noChangeArrowheads="1"/>
          </p:cNvSpPr>
          <p:nvPr/>
        </p:nvSpPr>
        <p:spPr bwMode="auto">
          <a:xfrm>
            <a:off x="78073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0987" name="Text Box 27"/>
          <p:cNvSpPr txBox="1">
            <a:spLocks noChangeArrowheads="1"/>
          </p:cNvSpPr>
          <p:nvPr/>
        </p:nvSpPr>
        <p:spPr bwMode="auto">
          <a:xfrm>
            <a:off x="6569075" y="26209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80988" name="Text Box 28"/>
          <p:cNvSpPr txBox="1">
            <a:spLocks noChangeArrowheads="1"/>
          </p:cNvSpPr>
          <p:nvPr/>
        </p:nvSpPr>
        <p:spPr bwMode="auto">
          <a:xfrm>
            <a:off x="6702425" y="15541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0989" name="Text Box 29"/>
          <p:cNvSpPr txBox="1">
            <a:spLocks noChangeArrowheads="1"/>
          </p:cNvSpPr>
          <p:nvPr/>
        </p:nvSpPr>
        <p:spPr bwMode="auto">
          <a:xfrm>
            <a:off x="6702425" y="4006850"/>
            <a:ext cx="3619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0990" name="Text Box 30"/>
          <p:cNvSpPr txBox="1">
            <a:spLocks noChangeArrowheads="1"/>
          </p:cNvSpPr>
          <p:nvPr/>
        </p:nvSpPr>
        <p:spPr bwMode="auto">
          <a:xfrm>
            <a:off x="131445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0991" name="Text Box 31"/>
          <p:cNvSpPr txBox="1">
            <a:spLocks noChangeArrowheads="1"/>
          </p:cNvSpPr>
          <p:nvPr/>
        </p:nvSpPr>
        <p:spPr bwMode="auto">
          <a:xfrm>
            <a:off x="19304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0992" name="Text Box 32"/>
          <p:cNvSpPr txBox="1">
            <a:spLocks noChangeArrowheads="1"/>
          </p:cNvSpPr>
          <p:nvPr/>
        </p:nvSpPr>
        <p:spPr bwMode="auto">
          <a:xfrm>
            <a:off x="2522538" y="3810000"/>
            <a:ext cx="4556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0993" name="Text Box 33"/>
          <p:cNvSpPr txBox="1">
            <a:spLocks noChangeArrowheads="1"/>
          </p:cNvSpPr>
          <p:nvPr/>
        </p:nvSpPr>
        <p:spPr bwMode="auto">
          <a:xfrm>
            <a:off x="3121025" y="3810000"/>
            <a:ext cx="47783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0994" name="Text Box 34"/>
          <p:cNvSpPr txBox="1">
            <a:spLocks noChangeArrowheads="1"/>
          </p:cNvSpPr>
          <p:nvPr/>
        </p:nvSpPr>
        <p:spPr bwMode="auto">
          <a:xfrm>
            <a:off x="37592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sp>
        <p:nvSpPr>
          <p:cNvPr id="680995" name="Text Box 35"/>
          <p:cNvSpPr txBox="1">
            <a:spLocks noChangeArrowheads="1"/>
          </p:cNvSpPr>
          <p:nvPr/>
        </p:nvSpPr>
        <p:spPr bwMode="auto">
          <a:xfrm>
            <a:off x="615950" y="3810000"/>
            <a:ext cx="612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Q:</a:t>
            </a:r>
          </a:p>
        </p:txBody>
      </p:sp>
      <p:sp>
        <p:nvSpPr>
          <p:cNvPr id="680996" name="Text Box 36"/>
          <p:cNvSpPr txBox="1">
            <a:spLocks noChangeArrowheads="1"/>
          </p:cNvSpPr>
          <p:nvPr/>
        </p:nvSpPr>
        <p:spPr bwMode="auto">
          <a:xfrm>
            <a:off x="1362075" y="4419600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0997" name="Text Box 37"/>
          <p:cNvSpPr txBox="1">
            <a:spLocks noChangeArrowheads="1"/>
          </p:cNvSpPr>
          <p:nvPr/>
        </p:nvSpPr>
        <p:spPr bwMode="auto">
          <a:xfrm>
            <a:off x="19462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0998" name="Text Box 38"/>
          <p:cNvSpPr txBox="1">
            <a:spLocks noChangeArrowheads="1"/>
          </p:cNvSpPr>
          <p:nvPr/>
        </p:nvSpPr>
        <p:spPr bwMode="auto">
          <a:xfrm>
            <a:off x="2551113" y="4413250"/>
            <a:ext cx="4016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0999" name="Text Box 39"/>
          <p:cNvSpPr txBox="1">
            <a:spLocks noChangeArrowheads="1"/>
          </p:cNvSpPr>
          <p:nvPr/>
        </p:nvSpPr>
        <p:spPr bwMode="auto">
          <a:xfrm>
            <a:off x="315912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1000" name="Text Box 40"/>
          <p:cNvSpPr txBox="1">
            <a:spLocks noChangeArrowheads="1"/>
          </p:cNvSpPr>
          <p:nvPr/>
        </p:nvSpPr>
        <p:spPr bwMode="auto">
          <a:xfrm>
            <a:off x="37750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1001" name="Line 41"/>
          <p:cNvSpPr>
            <a:spLocks noChangeShapeType="1"/>
          </p:cNvSpPr>
          <p:nvPr/>
        </p:nvSpPr>
        <p:spPr bwMode="auto">
          <a:xfrm>
            <a:off x="1292225" y="4419600"/>
            <a:ext cx="2895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1002" name="Text Box 42"/>
          <p:cNvSpPr txBox="1">
            <a:spLocks noChangeArrowheads="1"/>
          </p:cNvSpPr>
          <p:nvPr/>
        </p:nvSpPr>
        <p:spPr bwMode="auto">
          <a:xfrm>
            <a:off x="4800600" y="5334000"/>
            <a:ext cx="146526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S: 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{ </a:t>
            </a:r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}</a:t>
            </a:r>
          </a:p>
        </p:txBody>
      </p:sp>
      <p:sp>
        <p:nvSpPr>
          <p:cNvPr id="681003" name="Text Box 43"/>
          <p:cNvSpPr txBox="1">
            <a:spLocks noChangeArrowheads="1"/>
          </p:cNvSpPr>
          <p:nvPr/>
        </p:nvSpPr>
        <p:spPr bwMode="auto">
          <a:xfrm>
            <a:off x="3429000" y="279241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1004" name="Text Box 44"/>
          <p:cNvSpPr txBox="1">
            <a:spLocks noChangeArrowheads="1"/>
          </p:cNvSpPr>
          <p:nvPr/>
        </p:nvSpPr>
        <p:spPr bwMode="auto">
          <a:xfrm>
            <a:off x="5738813" y="1190625"/>
            <a:ext cx="47466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1005" name="Text Box 45"/>
          <p:cNvSpPr txBox="1">
            <a:spLocks noChangeArrowheads="1"/>
          </p:cNvSpPr>
          <p:nvPr/>
        </p:nvSpPr>
        <p:spPr bwMode="auto">
          <a:xfrm>
            <a:off x="5738813" y="4449763"/>
            <a:ext cx="474662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1006" name="Text Box 46"/>
          <p:cNvSpPr txBox="1">
            <a:spLocks noChangeArrowheads="1"/>
          </p:cNvSpPr>
          <p:nvPr/>
        </p:nvSpPr>
        <p:spPr bwMode="auto">
          <a:xfrm>
            <a:off x="7489825" y="4449763"/>
            <a:ext cx="474663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1007" name="Text Box 47"/>
          <p:cNvSpPr txBox="1">
            <a:spLocks noChangeArrowheads="1"/>
          </p:cNvSpPr>
          <p:nvPr/>
        </p:nvSpPr>
        <p:spPr bwMode="auto">
          <a:xfrm>
            <a:off x="7489825" y="1190625"/>
            <a:ext cx="47466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1008" name="Text Box 48"/>
          <p:cNvSpPr txBox="1">
            <a:spLocks noChangeArrowheads="1"/>
          </p:cNvSpPr>
          <p:nvPr/>
        </p:nvSpPr>
        <p:spPr bwMode="auto">
          <a:xfrm>
            <a:off x="381000" y="1447800"/>
            <a:ext cx="4876800" cy="53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“A”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XTRACT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-M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989067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Dijkstra’s algorithm</a:t>
            </a:r>
          </a:p>
        </p:txBody>
      </p:sp>
      <p:sp>
        <p:nvSpPr>
          <p:cNvPr id="681987" name="Oval 3"/>
          <p:cNvSpPr>
            <a:spLocks noChangeArrowheads="1"/>
          </p:cNvSpPr>
          <p:nvPr/>
        </p:nvSpPr>
        <p:spPr bwMode="auto">
          <a:xfrm>
            <a:off x="3883025" y="272891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1988" name="Oval 4"/>
          <p:cNvSpPr>
            <a:spLocks noChangeArrowheads="1"/>
          </p:cNvSpPr>
          <p:nvPr/>
        </p:nvSpPr>
        <p:spPr bwMode="auto">
          <a:xfrm>
            <a:off x="56356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1989" name="Oval 5"/>
          <p:cNvSpPr>
            <a:spLocks noChangeArrowheads="1"/>
          </p:cNvSpPr>
          <p:nvPr/>
        </p:nvSpPr>
        <p:spPr bwMode="auto">
          <a:xfrm>
            <a:off x="73882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1990" name="Oval 6"/>
          <p:cNvSpPr>
            <a:spLocks noChangeArrowheads="1"/>
          </p:cNvSpPr>
          <p:nvPr/>
        </p:nvSpPr>
        <p:spPr bwMode="auto">
          <a:xfrm>
            <a:off x="5635625" y="37385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1991" name="Oval 7"/>
          <p:cNvSpPr>
            <a:spLocks noChangeArrowheads="1"/>
          </p:cNvSpPr>
          <p:nvPr/>
        </p:nvSpPr>
        <p:spPr bwMode="auto">
          <a:xfrm>
            <a:off x="7388225" y="37385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cxnSp>
        <p:nvCxnSpPr>
          <p:cNvPr id="681992" name="AutoShape 8"/>
          <p:cNvCxnSpPr>
            <a:cxnSpLocks noChangeShapeType="1"/>
            <a:stCxn id="681987" idx="7"/>
            <a:endCxn id="681988" idx="2"/>
          </p:cNvCxnSpPr>
          <p:nvPr/>
        </p:nvCxnSpPr>
        <p:spPr bwMode="auto">
          <a:xfrm flipV="1">
            <a:off x="4462463" y="2058988"/>
            <a:ext cx="1173162" cy="769937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med"/>
          </a:ln>
          <a:effectLst/>
        </p:spPr>
      </p:cxnSp>
      <p:cxnSp>
        <p:nvCxnSpPr>
          <p:cNvPr id="681993" name="AutoShape 9"/>
          <p:cNvCxnSpPr>
            <a:cxnSpLocks noChangeShapeType="1"/>
            <a:stCxn id="681987" idx="5"/>
            <a:endCxn id="681990" idx="2"/>
          </p:cNvCxnSpPr>
          <p:nvPr/>
        </p:nvCxnSpPr>
        <p:spPr bwMode="auto">
          <a:xfrm>
            <a:off x="4462463" y="3308350"/>
            <a:ext cx="1173162" cy="769938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med"/>
          </a:ln>
          <a:effectLst/>
        </p:spPr>
      </p:cxnSp>
      <p:cxnSp>
        <p:nvCxnSpPr>
          <p:cNvPr id="681994" name="AutoShape 10"/>
          <p:cNvCxnSpPr>
            <a:cxnSpLocks noChangeShapeType="1"/>
            <a:stCxn id="681988" idx="6"/>
            <a:endCxn id="681989" idx="2"/>
          </p:cNvCxnSpPr>
          <p:nvPr/>
        </p:nvCxnSpPr>
        <p:spPr bwMode="auto">
          <a:xfrm>
            <a:off x="6315075" y="20589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1995" name="Arc 11"/>
          <p:cNvSpPr>
            <a:spLocks/>
          </p:cNvSpPr>
          <p:nvPr/>
        </p:nvSpPr>
        <p:spPr bwMode="auto">
          <a:xfrm>
            <a:off x="62468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1996" name="Arc 12"/>
          <p:cNvSpPr>
            <a:spLocks/>
          </p:cNvSpPr>
          <p:nvPr/>
        </p:nvSpPr>
        <p:spPr bwMode="auto">
          <a:xfrm flipV="1">
            <a:off x="62452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1997" name="Arc 13"/>
          <p:cNvSpPr>
            <a:spLocks/>
          </p:cNvSpPr>
          <p:nvPr/>
        </p:nvSpPr>
        <p:spPr bwMode="auto">
          <a:xfrm flipH="1">
            <a:off x="55594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1998" name="Arc 14"/>
          <p:cNvSpPr>
            <a:spLocks/>
          </p:cNvSpPr>
          <p:nvPr/>
        </p:nvSpPr>
        <p:spPr bwMode="auto">
          <a:xfrm flipH="1" flipV="1">
            <a:off x="55594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1999" name="Arc 15"/>
          <p:cNvSpPr>
            <a:spLocks/>
          </p:cNvSpPr>
          <p:nvPr/>
        </p:nvSpPr>
        <p:spPr bwMode="auto">
          <a:xfrm>
            <a:off x="79994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2000" name="Arc 16"/>
          <p:cNvSpPr>
            <a:spLocks/>
          </p:cNvSpPr>
          <p:nvPr/>
        </p:nvSpPr>
        <p:spPr bwMode="auto">
          <a:xfrm flipV="1">
            <a:off x="79978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2001" name="Arc 17"/>
          <p:cNvSpPr>
            <a:spLocks/>
          </p:cNvSpPr>
          <p:nvPr/>
        </p:nvSpPr>
        <p:spPr bwMode="auto">
          <a:xfrm flipH="1">
            <a:off x="73120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2002" name="Arc 18"/>
          <p:cNvSpPr>
            <a:spLocks/>
          </p:cNvSpPr>
          <p:nvPr/>
        </p:nvSpPr>
        <p:spPr bwMode="auto">
          <a:xfrm flipH="1" flipV="1">
            <a:off x="73120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82003" name="AutoShape 19"/>
          <p:cNvCxnSpPr>
            <a:cxnSpLocks noChangeShapeType="1"/>
            <a:stCxn id="681990" idx="6"/>
            <a:endCxn id="681991" idx="2"/>
          </p:cNvCxnSpPr>
          <p:nvPr/>
        </p:nvCxnSpPr>
        <p:spPr bwMode="auto">
          <a:xfrm>
            <a:off x="6315075" y="40782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2004" name="Line 20"/>
          <p:cNvSpPr>
            <a:spLocks noChangeShapeType="1"/>
          </p:cNvSpPr>
          <p:nvPr/>
        </p:nvSpPr>
        <p:spPr bwMode="auto">
          <a:xfrm flipV="1">
            <a:off x="6321425" y="2163763"/>
            <a:ext cx="1066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2005" name="Text Box 21"/>
          <p:cNvSpPr txBox="1">
            <a:spLocks noChangeArrowheads="1"/>
          </p:cNvSpPr>
          <p:nvPr/>
        </p:nvSpPr>
        <p:spPr bwMode="auto">
          <a:xfrm>
            <a:off x="4492625" y="2049463"/>
            <a:ext cx="5397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2006" name="Text Box 22"/>
          <p:cNvSpPr txBox="1">
            <a:spLocks noChangeArrowheads="1"/>
          </p:cNvSpPr>
          <p:nvPr/>
        </p:nvSpPr>
        <p:spPr bwMode="auto">
          <a:xfrm>
            <a:off x="4645025" y="35353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2007" name="Text Box 23"/>
          <p:cNvSpPr txBox="1">
            <a:spLocks noChangeArrowheads="1"/>
          </p:cNvSpPr>
          <p:nvPr/>
        </p:nvSpPr>
        <p:spPr bwMode="auto">
          <a:xfrm>
            <a:off x="55594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82008" name="Text Box 24"/>
          <p:cNvSpPr txBox="1">
            <a:spLocks noChangeArrowheads="1"/>
          </p:cNvSpPr>
          <p:nvPr/>
        </p:nvSpPr>
        <p:spPr bwMode="auto">
          <a:xfrm>
            <a:off x="60166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682009" name="Text Box 25"/>
          <p:cNvSpPr txBox="1">
            <a:spLocks noChangeArrowheads="1"/>
          </p:cNvSpPr>
          <p:nvPr/>
        </p:nvSpPr>
        <p:spPr bwMode="auto">
          <a:xfrm>
            <a:off x="733107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2010" name="Text Box 26"/>
          <p:cNvSpPr txBox="1">
            <a:spLocks noChangeArrowheads="1"/>
          </p:cNvSpPr>
          <p:nvPr/>
        </p:nvSpPr>
        <p:spPr bwMode="auto">
          <a:xfrm>
            <a:off x="78073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2011" name="Text Box 27"/>
          <p:cNvSpPr txBox="1">
            <a:spLocks noChangeArrowheads="1"/>
          </p:cNvSpPr>
          <p:nvPr/>
        </p:nvSpPr>
        <p:spPr bwMode="auto">
          <a:xfrm>
            <a:off x="6569075" y="26209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82012" name="Text Box 28"/>
          <p:cNvSpPr txBox="1">
            <a:spLocks noChangeArrowheads="1"/>
          </p:cNvSpPr>
          <p:nvPr/>
        </p:nvSpPr>
        <p:spPr bwMode="auto">
          <a:xfrm>
            <a:off x="6702425" y="15541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2013" name="Text Box 29"/>
          <p:cNvSpPr txBox="1">
            <a:spLocks noChangeArrowheads="1"/>
          </p:cNvSpPr>
          <p:nvPr/>
        </p:nvSpPr>
        <p:spPr bwMode="auto">
          <a:xfrm>
            <a:off x="6702425" y="4006850"/>
            <a:ext cx="3619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2014" name="Text Box 30"/>
          <p:cNvSpPr txBox="1">
            <a:spLocks noChangeArrowheads="1"/>
          </p:cNvSpPr>
          <p:nvPr/>
        </p:nvSpPr>
        <p:spPr bwMode="auto">
          <a:xfrm>
            <a:off x="131445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2015" name="Text Box 31"/>
          <p:cNvSpPr txBox="1">
            <a:spLocks noChangeArrowheads="1"/>
          </p:cNvSpPr>
          <p:nvPr/>
        </p:nvSpPr>
        <p:spPr bwMode="auto">
          <a:xfrm>
            <a:off x="19304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2016" name="Text Box 32"/>
          <p:cNvSpPr txBox="1">
            <a:spLocks noChangeArrowheads="1"/>
          </p:cNvSpPr>
          <p:nvPr/>
        </p:nvSpPr>
        <p:spPr bwMode="auto">
          <a:xfrm>
            <a:off x="2522538" y="3810000"/>
            <a:ext cx="4556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2017" name="Text Box 33"/>
          <p:cNvSpPr txBox="1">
            <a:spLocks noChangeArrowheads="1"/>
          </p:cNvSpPr>
          <p:nvPr/>
        </p:nvSpPr>
        <p:spPr bwMode="auto">
          <a:xfrm>
            <a:off x="3121025" y="3810000"/>
            <a:ext cx="47783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2018" name="Text Box 34"/>
          <p:cNvSpPr txBox="1">
            <a:spLocks noChangeArrowheads="1"/>
          </p:cNvSpPr>
          <p:nvPr/>
        </p:nvSpPr>
        <p:spPr bwMode="auto">
          <a:xfrm>
            <a:off x="37592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sp>
        <p:nvSpPr>
          <p:cNvPr id="682019" name="Text Box 35"/>
          <p:cNvSpPr txBox="1">
            <a:spLocks noChangeArrowheads="1"/>
          </p:cNvSpPr>
          <p:nvPr/>
        </p:nvSpPr>
        <p:spPr bwMode="auto">
          <a:xfrm>
            <a:off x="615950" y="3810000"/>
            <a:ext cx="612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Q:</a:t>
            </a:r>
          </a:p>
        </p:txBody>
      </p:sp>
      <p:sp>
        <p:nvSpPr>
          <p:cNvPr id="682020" name="Text Box 36"/>
          <p:cNvSpPr txBox="1">
            <a:spLocks noChangeArrowheads="1"/>
          </p:cNvSpPr>
          <p:nvPr/>
        </p:nvSpPr>
        <p:spPr bwMode="auto">
          <a:xfrm>
            <a:off x="1362075" y="4419600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2021" name="Text Box 37"/>
          <p:cNvSpPr txBox="1">
            <a:spLocks noChangeArrowheads="1"/>
          </p:cNvSpPr>
          <p:nvPr/>
        </p:nvSpPr>
        <p:spPr bwMode="auto">
          <a:xfrm>
            <a:off x="19462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2022" name="Text Box 38"/>
          <p:cNvSpPr txBox="1">
            <a:spLocks noChangeArrowheads="1"/>
          </p:cNvSpPr>
          <p:nvPr/>
        </p:nvSpPr>
        <p:spPr bwMode="auto">
          <a:xfrm>
            <a:off x="2551113" y="4413250"/>
            <a:ext cx="4016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2023" name="Text Box 39"/>
          <p:cNvSpPr txBox="1">
            <a:spLocks noChangeArrowheads="1"/>
          </p:cNvSpPr>
          <p:nvPr/>
        </p:nvSpPr>
        <p:spPr bwMode="auto">
          <a:xfrm>
            <a:off x="315912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2024" name="Text Box 40"/>
          <p:cNvSpPr txBox="1">
            <a:spLocks noChangeArrowheads="1"/>
          </p:cNvSpPr>
          <p:nvPr/>
        </p:nvSpPr>
        <p:spPr bwMode="auto">
          <a:xfrm>
            <a:off x="37750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2025" name="Line 41"/>
          <p:cNvSpPr>
            <a:spLocks noChangeShapeType="1"/>
          </p:cNvSpPr>
          <p:nvPr/>
        </p:nvSpPr>
        <p:spPr bwMode="auto">
          <a:xfrm>
            <a:off x="1292225" y="4419600"/>
            <a:ext cx="2895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2026" name="Text Box 42"/>
          <p:cNvSpPr txBox="1">
            <a:spLocks noChangeArrowheads="1"/>
          </p:cNvSpPr>
          <p:nvPr/>
        </p:nvSpPr>
        <p:spPr bwMode="auto">
          <a:xfrm>
            <a:off x="4800600" y="5334000"/>
            <a:ext cx="146526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S: 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{ </a:t>
            </a:r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}</a:t>
            </a:r>
          </a:p>
        </p:txBody>
      </p:sp>
      <p:sp>
        <p:nvSpPr>
          <p:cNvPr id="682027" name="Text Box 43"/>
          <p:cNvSpPr txBox="1">
            <a:spLocks noChangeArrowheads="1"/>
          </p:cNvSpPr>
          <p:nvPr/>
        </p:nvSpPr>
        <p:spPr bwMode="auto">
          <a:xfrm>
            <a:off x="3429000" y="279241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2028" name="Text Box 44"/>
          <p:cNvSpPr txBox="1">
            <a:spLocks noChangeArrowheads="1"/>
          </p:cNvSpPr>
          <p:nvPr/>
        </p:nvSpPr>
        <p:spPr bwMode="auto">
          <a:xfrm>
            <a:off x="5680075" y="1198563"/>
            <a:ext cx="5905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2029" name="Text Box 45"/>
          <p:cNvSpPr txBox="1">
            <a:spLocks noChangeArrowheads="1"/>
          </p:cNvSpPr>
          <p:nvPr/>
        </p:nvSpPr>
        <p:spPr bwMode="auto">
          <a:xfrm>
            <a:off x="5781675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2030" name="Text Box 46"/>
          <p:cNvSpPr txBox="1">
            <a:spLocks noChangeArrowheads="1"/>
          </p:cNvSpPr>
          <p:nvPr/>
        </p:nvSpPr>
        <p:spPr bwMode="auto">
          <a:xfrm>
            <a:off x="7489825" y="4449763"/>
            <a:ext cx="474663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2031" name="Text Box 47"/>
          <p:cNvSpPr txBox="1">
            <a:spLocks noChangeArrowheads="1"/>
          </p:cNvSpPr>
          <p:nvPr/>
        </p:nvSpPr>
        <p:spPr bwMode="auto">
          <a:xfrm>
            <a:off x="7489825" y="1190625"/>
            <a:ext cx="47466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2032" name="Text Box 48"/>
          <p:cNvSpPr txBox="1">
            <a:spLocks noChangeArrowheads="1"/>
          </p:cNvSpPr>
          <p:nvPr/>
        </p:nvSpPr>
        <p:spPr bwMode="auto">
          <a:xfrm>
            <a:off x="1901825" y="4783138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2033" name="Text Box 49"/>
          <p:cNvSpPr txBox="1">
            <a:spLocks noChangeArrowheads="1"/>
          </p:cNvSpPr>
          <p:nvPr/>
        </p:nvSpPr>
        <p:spPr bwMode="auto">
          <a:xfrm>
            <a:off x="2582863" y="4776788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3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2034" name="Text Box 50"/>
          <p:cNvSpPr txBox="1">
            <a:spLocks noChangeArrowheads="1"/>
          </p:cNvSpPr>
          <p:nvPr/>
        </p:nvSpPr>
        <p:spPr bwMode="auto">
          <a:xfrm>
            <a:off x="381000" y="1447800"/>
            <a:ext cx="4876800" cy="53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Relax all edges leaving </a:t>
            </a: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682035" name="Text Box 51"/>
          <p:cNvSpPr txBox="1">
            <a:spLocks noChangeArrowheads="1"/>
          </p:cNvSpPr>
          <p:nvPr/>
        </p:nvSpPr>
        <p:spPr bwMode="auto">
          <a:xfrm>
            <a:off x="315912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2036" name="Text Box 52"/>
          <p:cNvSpPr txBox="1">
            <a:spLocks noChangeArrowheads="1"/>
          </p:cNvSpPr>
          <p:nvPr/>
        </p:nvSpPr>
        <p:spPr bwMode="auto">
          <a:xfrm>
            <a:off x="377507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</p:spTree>
    <p:extLst>
      <p:ext uri="{BB962C8B-B14F-4D97-AF65-F5344CB8AC3E}">
        <p14:creationId xmlns:p14="http://schemas.microsoft.com/office/powerpoint/2010/main" val="18957945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Dijkstra’s algorithm</a:t>
            </a:r>
          </a:p>
        </p:txBody>
      </p:sp>
      <p:sp>
        <p:nvSpPr>
          <p:cNvPr id="683011" name="Oval 3"/>
          <p:cNvSpPr>
            <a:spLocks noChangeArrowheads="1"/>
          </p:cNvSpPr>
          <p:nvPr/>
        </p:nvSpPr>
        <p:spPr bwMode="auto">
          <a:xfrm>
            <a:off x="3883025" y="272891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3012" name="Oval 4"/>
          <p:cNvSpPr>
            <a:spLocks noChangeArrowheads="1"/>
          </p:cNvSpPr>
          <p:nvPr/>
        </p:nvSpPr>
        <p:spPr bwMode="auto">
          <a:xfrm>
            <a:off x="56356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3013" name="Oval 5"/>
          <p:cNvSpPr>
            <a:spLocks noChangeArrowheads="1"/>
          </p:cNvSpPr>
          <p:nvPr/>
        </p:nvSpPr>
        <p:spPr bwMode="auto">
          <a:xfrm>
            <a:off x="73882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3014" name="Oval 6"/>
          <p:cNvSpPr>
            <a:spLocks noChangeArrowheads="1"/>
          </p:cNvSpPr>
          <p:nvPr/>
        </p:nvSpPr>
        <p:spPr bwMode="auto">
          <a:xfrm>
            <a:off x="56356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3015" name="Oval 7"/>
          <p:cNvSpPr>
            <a:spLocks noChangeArrowheads="1"/>
          </p:cNvSpPr>
          <p:nvPr/>
        </p:nvSpPr>
        <p:spPr bwMode="auto">
          <a:xfrm>
            <a:off x="7388225" y="37385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cxnSp>
        <p:nvCxnSpPr>
          <p:cNvPr id="683016" name="AutoShape 8"/>
          <p:cNvCxnSpPr>
            <a:cxnSpLocks noChangeShapeType="1"/>
            <a:stCxn id="683011" idx="7"/>
            <a:endCxn id="683012" idx="2"/>
          </p:cNvCxnSpPr>
          <p:nvPr/>
        </p:nvCxnSpPr>
        <p:spPr bwMode="auto">
          <a:xfrm flipV="1">
            <a:off x="4462463" y="2058988"/>
            <a:ext cx="1173162" cy="7699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3017" name="AutoShape 9"/>
          <p:cNvCxnSpPr>
            <a:cxnSpLocks noChangeShapeType="1"/>
            <a:stCxn id="683011" idx="5"/>
            <a:endCxn id="683014" idx="2"/>
          </p:cNvCxnSpPr>
          <p:nvPr/>
        </p:nvCxnSpPr>
        <p:spPr bwMode="auto">
          <a:xfrm>
            <a:off x="4462463" y="3308350"/>
            <a:ext cx="1173162" cy="769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3018" name="AutoShape 10"/>
          <p:cNvCxnSpPr>
            <a:cxnSpLocks noChangeShapeType="1"/>
            <a:stCxn id="683012" idx="6"/>
            <a:endCxn id="683013" idx="2"/>
          </p:cNvCxnSpPr>
          <p:nvPr/>
        </p:nvCxnSpPr>
        <p:spPr bwMode="auto">
          <a:xfrm>
            <a:off x="6315075" y="20589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3019" name="Arc 11"/>
          <p:cNvSpPr>
            <a:spLocks/>
          </p:cNvSpPr>
          <p:nvPr/>
        </p:nvSpPr>
        <p:spPr bwMode="auto">
          <a:xfrm>
            <a:off x="62468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3020" name="Arc 12"/>
          <p:cNvSpPr>
            <a:spLocks/>
          </p:cNvSpPr>
          <p:nvPr/>
        </p:nvSpPr>
        <p:spPr bwMode="auto">
          <a:xfrm flipV="1">
            <a:off x="62452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3021" name="Arc 13"/>
          <p:cNvSpPr>
            <a:spLocks/>
          </p:cNvSpPr>
          <p:nvPr/>
        </p:nvSpPr>
        <p:spPr bwMode="auto">
          <a:xfrm flipH="1">
            <a:off x="55594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3022" name="Arc 14"/>
          <p:cNvSpPr>
            <a:spLocks/>
          </p:cNvSpPr>
          <p:nvPr/>
        </p:nvSpPr>
        <p:spPr bwMode="auto">
          <a:xfrm flipH="1" flipV="1">
            <a:off x="55594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3023" name="Arc 15"/>
          <p:cNvSpPr>
            <a:spLocks/>
          </p:cNvSpPr>
          <p:nvPr/>
        </p:nvSpPr>
        <p:spPr bwMode="auto">
          <a:xfrm>
            <a:off x="79994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3024" name="Arc 16"/>
          <p:cNvSpPr>
            <a:spLocks/>
          </p:cNvSpPr>
          <p:nvPr/>
        </p:nvSpPr>
        <p:spPr bwMode="auto">
          <a:xfrm flipV="1">
            <a:off x="79978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3025" name="Arc 17"/>
          <p:cNvSpPr>
            <a:spLocks/>
          </p:cNvSpPr>
          <p:nvPr/>
        </p:nvSpPr>
        <p:spPr bwMode="auto">
          <a:xfrm flipH="1">
            <a:off x="73120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3026" name="Arc 18"/>
          <p:cNvSpPr>
            <a:spLocks/>
          </p:cNvSpPr>
          <p:nvPr/>
        </p:nvSpPr>
        <p:spPr bwMode="auto">
          <a:xfrm flipH="1" flipV="1">
            <a:off x="73120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83027" name="AutoShape 19"/>
          <p:cNvCxnSpPr>
            <a:cxnSpLocks noChangeShapeType="1"/>
            <a:stCxn id="683014" idx="6"/>
            <a:endCxn id="683015" idx="2"/>
          </p:cNvCxnSpPr>
          <p:nvPr/>
        </p:nvCxnSpPr>
        <p:spPr bwMode="auto">
          <a:xfrm>
            <a:off x="6315075" y="40782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3028" name="Line 20"/>
          <p:cNvSpPr>
            <a:spLocks noChangeShapeType="1"/>
          </p:cNvSpPr>
          <p:nvPr/>
        </p:nvSpPr>
        <p:spPr bwMode="auto">
          <a:xfrm flipV="1">
            <a:off x="6321425" y="2163763"/>
            <a:ext cx="1066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3029" name="Text Box 21"/>
          <p:cNvSpPr txBox="1">
            <a:spLocks noChangeArrowheads="1"/>
          </p:cNvSpPr>
          <p:nvPr/>
        </p:nvSpPr>
        <p:spPr bwMode="auto">
          <a:xfrm>
            <a:off x="4492625" y="2049463"/>
            <a:ext cx="5397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3030" name="Text Box 22"/>
          <p:cNvSpPr txBox="1">
            <a:spLocks noChangeArrowheads="1"/>
          </p:cNvSpPr>
          <p:nvPr/>
        </p:nvSpPr>
        <p:spPr bwMode="auto">
          <a:xfrm>
            <a:off x="4645025" y="35353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3031" name="Text Box 23"/>
          <p:cNvSpPr txBox="1">
            <a:spLocks noChangeArrowheads="1"/>
          </p:cNvSpPr>
          <p:nvPr/>
        </p:nvSpPr>
        <p:spPr bwMode="auto">
          <a:xfrm>
            <a:off x="55594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83032" name="Text Box 24"/>
          <p:cNvSpPr txBox="1">
            <a:spLocks noChangeArrowheads="1"/>
          </p:cNvSpPr>
          <p:nvPr/>
        </p:nvSpPr>
        <p:spPr bwMode="auto">
          <a:xfrm>
            <a:off x="60166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683033" name="Text Box 25"/>
          <p:cNvSpPr txBox="1">
            <a:spLocks noChangeArrowheads="1"/>
          </p:cNvSpPr>
          <p:nvPr/>
        </p:nvSpPr>
        <p:spPr bwMode="auto">
          <a:xfrm>
            <a:off x="733107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3034" name="Text Box 26"/>
          <p:cNvSpPr txBox="1">
            <a:spLocks noChangeArrowheads="1"/>
          </p:cNvSpPr>
          <p:nvPr/>
        </p:nvSpPr>
        <p:spPr bwMode="auto">
          <a:xfrm>
            <a:off x="78073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3035" name="Text Box 27"/>
          <p:cNvSpPr txBox="1">
            <a:spLocks noChangeArrowheads="1"/>
          </p:cNvSpPr>
          <p:nvPr/>
        </p:nvSpPr>
        <p:spPr bwMode="auto">
          <a:xfrm>
            <a:off x="6569075" y="26209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83036" name="Text Box 28"/>
          <p:cNvSpPr txBox="1">
            <a:spLocks noChangeArrowheads="1"/>
          </p:cNvSpPr>
          <p:nvPr/>
        </p:nvSpPr>
        <p:spPr bwMode="auto">
          <a:xfrm>
            <a:off x="6702425" y="15541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3037" name="Text Box 29"/>
          <p:cNvSpPr txBox="1">
            <a:spLocks noChangeArrowheads="1"/>
          </p:cNvSpPr>
          <p:nvPr/>
        </p:nvSpPr>
        <p:spPr bwMode="auto">
          <a:xfrm>
            <a:off x="6702425" y="4006850"/>
            <a:ext cx="3619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3038" name="Text Box 30"/>
          <p:cNvSpPr txBox="1">
            <a:spLocks noChangeArrowheads="1"/>
          </p:cNvSpPr>
          <p:nvPr/>
        </p:nvSpPr>
        <p:spPr bwMode="auto">
          <a:xfrm>
            <a:off x="131445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3039" name="Text Box 31"/>
          <p:cNvSpPr txBox="1">
            <a:spLocks noChangeArrowheads="1"/>
          </p:cNvSpPr>
          <p:nvPr/>
        </p:nvSpPr>
        <p:spPr bwMode="auto">
          <a:xfrm>
            <a:off x="19304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3040" name="Text Box 32"/>
          <p:cNvSpPr txBox="1">
            <a:spLocks noChangeArrowheads="1"/>
          </p:cNvSpPr>
          <p:nvPr/>
        </p:nvSpPr>
        <p:spPr bwMode="auto">
          <a:xfrm>
            <a:off x="2522538" y="3810000"/>
            <a:ext cx="4556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3041" name="Text Box 33"/>
          <p:cNvSpPr txBox="1">
            <a:spLocks noChangeArrowheads="1"/>
          </p:cNvSpPr>
          <p:nvPr/>
        </p:nvSpPr>
        <p:spPr bwMode="auto">
          <a:xfrm>
            <a:off x="3121025" y="3810000"/>
            <a:ext cx="47783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3042" name="Text Box 34"/>
          <p:cNvSpPr txBox="1">
            <a:spLocks noChangeArrowheads="1"/>
          </p:cNvSpPr>
          <p:nvPr/>
        </p:nvSpPr>
        <p:spPr bwMode="auto">
          <a:xfrm>
            <a:off x="37592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sp>
        <p:nvSpPr>
          <p:cNvPr id="683043" name="Text Box 35"/>
          <p:cNvSpPr txBox="1">
            <a:spLocks noChangeArrowheads="1"/>
          </p:cNvSpPr>
          <p:nvPr/>
        </p:nvSpPr>
        <p:spPr bwMode="auto">
          <a:xfrm>
            <a:off x="615950" y="3810000"/>
            <a:ext cx="612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Q:</a:t>
            </a:r>
          </a:p>
        </p:txBody>
      </p:sp>
      <p:sp>
        <p:nvSpPr>
          <p:cNvPr id="683044" name="Text Box 36"/>
          <p:cNvSpPr txBox="1">
            <a:spLocks noChangeArrowheads="1"/>
          </p:cNvSpPr>
          <p:nvPr/>
        </p:nvSpPr>
        <p:spPr bwMode="auto">
          <a:xfrm>
            <a:off x="1362075" y="4419600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3045" name="Text Box 37"/>
          <p:cNvSpPr txBox="1">
            <a:spLocks noChangeArrowheads="1"/>
          </p:cNvSpPr>
          <p:nvPr/>
        </p:nvSpPr>
        <p:spPr bwMode="auto">
          <a:xfrm>
            <a:off x="19462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3046" name="Text Box 38"/>
          <p:cNvSpPr txBox="1">
            <a:spLocks noChangeArrowheads="1"/>
          </p:cNvSpPr>
          <p:nvPr/>
        </p:nvSpPr>
        <p:spPr bwMode="auto">
          <a:xfrm>
            <a:off x="2551113" y="4413250"/>
            <a:ext cx="4016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3047" name="Text Box 39"/>
          <p:cNvSpPr txBox="1">
            <a:spLocks noChangeArrowheads="1"/>
          </p:cNvSpPr>
          <p:nvPr/>
        </p:nvSpPr>
        <p:spPr bwMode="auto">
          <a:xfrm>
            <a:off x="315912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3048" name="Text Box 40"/>
          <p:cNvSpPr txBox="1">
            <a:spLocks noChangeArrowheads="1"/>
          </p:cNvSpPr>
          <p:nvPr/>
        </p:nvSpPr>
        <p:spPr bwMode="auto">
          <a:xfrm>
            <a:off x="37750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3049" name="Line 41"/>
          <p:cNvSpPr>
            <a:spLocks noChangeShapeType="1"/>
          </p:cNvSpPr>
          <p:nvPr/>
        </p:nvSpPr>
        <p:spPr bwMode="auto">
          <a:xfrm>
            <a:off x="1292225" y="4419600"/>
            <a:ext cx="2895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3050" name="Text Box 42"/>
          <p:cNvSpPr txBox="1">
            <a:spLocks noChangeArrowheads="1"/>
          </p:cNvSpPr>
          <p:nvPr/>
        </p:nvSpPr>
        <p:spPr bwMode="auto">
          <a:xfrm>
            <a:off x="4800600" y="5334000"/>
            <a:ext cx="193992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S: 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{ </a:t>
            </a:r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A, C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}</a:t>
            </a:r>
          </a:p>
        </p:txBody>
      </p:sp>
      <p:sp>
        <p:nvSpPr>
          <p:cNvPr id="683051" name="Text Box 43"/>
          <p:cNvSpPr txBox="1">
            <a:spLocks noChangeArrowheads="1"/>
          </p:cNvSpPr>
          <p:nvPr/>
        </p:nvSpPr>
        <p:spPr bwMode="auto">
          <a:xfrm>
            <a:off x="3429000" y="279241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3052" name="Text Box 44"/>
          <p:cNvSpPr txBox="1">
            <a:spLocks noChangeArrowheads="1"/>
          </p:cNvSpPr>
          <p:nvPr/>
        </p:nvSpPr>
        <p:spPr bwMode="auto">
          <a:xfrm>
            <a:off x="5680075" y="1198563"/>
            <a:ext cx="5905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3053" name="Text Box 45"/>
          <p:cNvSpPr txBox="1">
            <a:spLocks noChangeArrowheads="1"/>
          </p:cNvSpPr>
          <p:nvPr/>
        </p:nvSpPr>
        <p:spPr bwMode="auto">
          <a:xfrm>
            <a:off x="5781675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3054" name="Text Box 46"/>
          <p:cNvSpPr txBox="1">
            <a:spLocks noChangeArrowheads="1"/>
          </p:cNvSpPr>
          <p:nvPr/>
        </p:nvSpPr>
        <p:spPr bwMode="auto">
          <a:xfrm>
            <a:off x="7489825" y="4449763"/>
            <a:ext cx="474663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3055" name="Text Box 47"/>
          <p:cNvSpPr txBox="1">
            <a:spLocks noChangeArrowheads="1"/>
          </p:cNvSpPr>
          <p:nvPr/>
        </p:nvSpPr>
        <p:spPr bwMode="auto">
          <a:xfrm>
            <a:off x="7489825" y="1190625"/>
            <a:ext cx="47466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3200">
              <a:solidFill>
                <a:srgbClr val="CC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3056" name="Text Box 48"/>
          <p:cNvSpPr txBox="1">
            <a:spLocks noChangeArrowheads="1"/>
          </p:cNvSpPr>
          <p:nvPr/>
        </p:nvSpPr>
        <p:spPr bwMode="auto">
          <a:xfrm>
            <a:off x="1901825" y="4783138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3057" name="Text Box 49"/>
          <p:cNvSpPr txBox="1">
            <a:spLocks noChangeArrowheads="1"/>
          </p:cNvSpPr>
          <p:nvPr/>
        </p:nvSpPr>
        <p:spPr bwMode="auto">
          <a:xfrm>
            <a:off x="2582863" y="4776788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3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3058" name="Text Box 50"/>
          <p:cNvSpPr txBox="1">
            <a:spLocks noChangeArrowheads="1"/>
          </p:cNvSpPr>
          <p:nvPr/>
        </p:nvSpPr>
        <p:spPr bwMode="auto">
          <a:xfrm>
            <a:off x="381000" y="1447800"/>
            <a:ext cx="4876800" cy="53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“C”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XTRACT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-M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683059" name="Text Box 51"/>
          <p:cNvSpPr txBox="1">
            <a:spLocks noChangeArrowheads="1"/>
          </p:cNvSpPr>
          <p:nvPr/>
        </p:nvSpPr>
        <p:spPr bwMode="auto">
          <a:xfrm>
            <a:off x="315912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3060" name="Text Box 52"/>
          <p:cNvSpPr txBox="1">
            <a:spLocks noChangeArrowheads="1"/>
          </p:cNvSpPr>
          <p:nvPr/>
        </p:nvSpPr>
        <p:spPr bwMode="auto">
          <a:xfrm>
            <a:off x="377507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</p:spTree>
    <p:extLst>
      <p:ext uri="{BB962C8B-B14F-4D97-AF65-F5344CB8AC3E}">
        <p14:creationId xmlns:p14="http://schemas.microsoft.com/office/powerpoint/2010/main" val="174400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350252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850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Dijkstra’s algorithm</a:t>
            </a:r>
          </a:p>
        </p:txBody>
      </p:sp>
      <p:sp>
        <p:nvSpPr>
          <p:cNvPr id="684035" name="Oval 3"/>
          <p:cNvSpPr>
            <a:spLocks noChangeArrowheads="1"/>
          </p:cNvSpPr>
          <p:nvPr/>
        </p:nvSpPr>
        <p:spPr bwMode="auto">
          <a:xfrm>
            <a:off x="3883025" y="272891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4036" name="Oval 4"/>
          <p:cNvSpPr>
            <a:spLocks noChangeArrowheads="1"/>
          </p:cNvSpPr>
          <p:nvPr/>
        </p:nvSpPr>
        <p:spPr bwMode="auto">
          <a:xfrm>
            <a:off x="56356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4037" name="Oval 5"/>
          <p:cNvSpPr>
            <a:spLocks noChangeArrowheads="1"/>
          </p:cNvSpPr>
          <p:nvPr/>
        </p:nvSpPr>
        <p:spPr bwMode="auto">
          <a:xfrm>
            <a:off x="73882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4038" name="Oval 6"/>
          <p:cNvSpPr>
            <a:spLocks noChangeArrowheads="1"/>
          </p:cNvSpPr>
          <p:nvPr/>
        </p:nvSpPr>
        <p:spPr bwMode="auto">
          <a:xfrm>
            <a:off x="56356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4039" name="Oval 7"/>
          <p:cNvSpPr>
            <a:spLocks noChangeArrowheads="1"/>
          </p:cNvSpPr>
          <p:nvPr/>
        </p:nvSpPr>
        <p:spPr bwMode="auto">
          <a:xfrm>
            <a:off x="7388225" y="37385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cxnSp>
        <p:nvCxnSpPr>
          <p:cNvPr id="684040" name="AutoShape 8"/>
          <p:cNvCxnSpPr>
            <a:cxnSpLocks noChangeShapeType="1"/>
            <a:stCxn id="684035" idx="7"/>
            <a:endCxn id="684036" idx="2"/>
          </p:cNvCxnSpPr>
          <p:nvPr/>
        </p:nvCxnSpPr>
        <p:spPr bwMode="auto">
          <a:xfrm flipV="1">
            <a:off x="4462463" y="2058988"/>
            <a:ext cx="1173162" cy="7699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4041" name="AutoShape 9"/>
          <p:cNvCxnSpPr>
            <a:cxnSpLocks noChangeShapeType="1"/>
            <a:stCxn id="684035" idx="5"/>
            <a:endCxn id="684038" idx="2"/>
          </p:cNvCxnSpPr>
          <p:nvPr/>
        </p:nvCxnSpPr>
        <p:spPr bwMode="auto">
          <a:xfrm>
            <a:off x="4462463" y="3308350"/>
            <a:ext cx="1173162" cy="769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4042" name="AutoShape 10"/>
          <p:cNvCxnSpPr>
            <a:cxnSpLocks noChangeShapeType="1"/>
            <a:stCxn id="684036" idx="6"/>
            <a:endCxn id="684037" idx="2"/>
          </p:cNvCxnSpPr>
          <p:nvPr/>
        </p:nvCxnSpPr>
        <p:spPr bwMode="auto">
          <a:xfrm>
            <a:off x="6315075" y="20589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4043" name="Arc 11"/>
          <p:cNvSpPr>
            <a:spLocks/>
          </p:cNvSpPr>
          <p:nvPr/>
        </p:nvSpPr>
        <p:spPr bwMode="auto">
          <a:xfrm>
            <a:off x="62468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4044" name="Arc 12"/>
          <p:cNvSpPr>
            <a:spLocks/>
          </p:cNvSpPr>
          <p:nvPr/>
        </p:nvSpPr>
        <p:spPr bwMode="auto">
          <a:xfrm flipV="1">
            <a:off x="62452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4045" name="Arc 13"/>
          <p:cNvSpPr>
            <a:spLocks/>
          </p:cNvSpPr>
          <p:nvPr/>
        </p:nvSpPr>
        <p:spPr bwMode="auto">
          <a:xfrm flipH="1">
            <a:off x="55594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4046" name="Arc 14"/>
          <p:cNvSpPr>
            <a:spLocks/>
          </p:cNvSpPr>
          <p:nvPr/>
        </p:nvSpPr>
        <p:spPr bwMode="auto">
          <a:xfrm flipH="1" flipV="1">
            <a:off x="55594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4047" name="Arc 15"/>
          <p:cNvSpPr>
            <a:spLocks/>
          </p:cNvSpPr>
          <p:nvPr/>
        </p:nvSpPr>
        <p:spPr bwMode="auto">
          <a:xfrm>
            <a:off x="79994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4048" name="Arc 16"/>
          <p:cNvSpPr>
            <a:spLocks/>
          </p:cNvSpPr>
          <p:nvPr/>
        </p:nvSpPr>
        <p:spPr bwMode="auto">
          <a:xfrm flipV="1">
            <a:off x="79978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4049" name="Arc 17"/>
          <p:cNvSpPr>
            <a:spLocks/>
          </p:cNvSpPr>
          <p:nvPr/>
        </p:nvSpPr>
        <p:spPr bwMode="auto">
          <a:xfrm flipH="1">
            <a:off x="73120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4050" name="Arc 18"/>
          <p:cNvSpPr>
            <a:spLocks/>
          </p:cNvSpPr>
          <p:nvPr/>
        </p:nvSpPr>
        <p:spPr bwMode="auto">
          <a:xfrm flipH="1" flipV="1">
            <a:off x="73120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84051" name="AutoShape 19"/>
          <p:cNvCxnSpPr>
            <a:cxnSpLocks noChangeShapeType="1"/>
            <a:stCxn id="684038" idx="6"/>
            <a:endCxn id="684039" idx="2"/>
          </p:cNvCxnSpPr>
          <p:nvPr/>
        </p:nvCxnSpPr>
        <p:spPr bwMode="auto">
          <a:xfrm>
            <a:off x="6315075" y="4078288"/>
            <a:ext cx="1073150" cy="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med"/>
          </a:ln>
          <a:effectLst/>
        </p:spPr>
      </p:cxnSp>
      <p:sp>
        <p:nvSpPr>
          <p:cNvPr id="684052" name="Line 20"/>
          <p:cNvSpPr>
            <a:spLocks noChangeShapeType="1"/>
          </p:cNvSpPr>
          <p:nvPr/>
        </p:nvSpPr>
        <p:spPr bwMode="auto">
          <a:xfrm flipV="1">
            <a:off x="6321425" y="2163763"/>
            <a:ext cx="1066800" cy="1828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4053" name="Text Box 21"/>
          <p:cNvSpPr txBox="1">
            <a:spLocks noChangeArrowheads="1"/>
          </p:cNvSpPr>
          <p:nvPr/>
        </p:nvSpPr>
        <p:spPr bwMode="auto">
          <a:xfrm>
            <a:off x="4492625" y="2049463"/>
            <a:ext cx="5397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4054" name="Text Box 22"/>
          <p:cNvSpPr txBox="1">
            <a:spLocks noChangeArrowheads="1"/>
          </p:cNvSpPr>
          <p:nvPr/>
        </p:nvSpPr>
        <p:spPr bwMode="auto">
          <a:xfrm>
            <a:off x="4645025" y="35353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4055" name="Text Box 23"/>
          <p:cNvSpPr txBox="1">
            <a:spLocks noChangeArrowheads="1"/>
          </p:cNvSpPr>
          <p:nvPr/>
        </p:nvSpPr>
        <p:spPr bwMode="auto">
          <a:xfrm>
            <a:off x="55594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84056" name="Text Box 24"/>
          <p:cNvSpPr txBox="1">
            <a:spLocks noChangeArrowheads="1"/>
          </p:cNvSpPr>
          <p:nvPr/>
        </p:nvSpPr>
        <p:spPr bwMode="auto">
          <a:xfrm>
            <a:off x="60166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684057" name="Text Box 25"/>
          <p:cNvSpPr txBox="1">
            <a:spLocks noChangeArrowheads="1"/>
          </p:cNvSpPr>
          <p:nvPr/>
        </p:nvSpPr>
        <p:spPr bwMode="auto">
          <a:xfrm>
            <a:off x="733107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4058" name="Text Box 26"/>
          <p:cNvSpPr txBox="1">
            <a:spLocks noChangeArrowheads="1"/>
          </p:cNvSpPr>
          <p:nvPr/>
        </p:nvSpPr>
        <p:spPr bwMode="auto">
          <a:xfrm>
            <a:off x="78073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4059" name="Text Box 27"/>
          <p:cNvSpPr txBox="1">
            <a:spLocks noChangeArrowheads="1"/>
          </p:cNvSpPr>
          <p:nvPr/>
        </p:nvSpPr>
        <p:spPr bwMode="auto">
          <a:xfrm>
            <a:off x="6569075" y="26209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84060" name="Text Box 28"/>
          <p:cNvSpPr txBox="1">
            <a:spLocks noChangeArrowheads="1"/>
          </p:cNvSpPr>
          <p:nvPr/>
        </p:nvSpPr>
        <p:spPr bwMode="auto">
          <a:xfrm>
            <a:off x="6702425" y="15541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4061" name="Text Box 29"/>
          <p:cNvSpPr txBox="1">
            <a:spLocks noChangeArrowheads="1"/>
          </p:cNvSpPr>
          <p:nvPr/>
        </p:nvSpPr>
        <p:spPr bwMode="auto">
          <a:xfrm>
            <a:off x="6702425" y="4006850"/>
            <a:ext cx="3619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4062" name="Text Box 30"/>
          <p:cNvSpPr txBox="1">
            <a:spLocks noChangeArrowheads="1"/>
          </p:cNvSpPr>
          <p:nvPr/>
        </p:nvSpPr>
        <p:spPr bwMode="auto">
          <a:xfrm>
            <a:off x="131445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4063" name="Text Box 31"/>
          <p:cNvSpPr txBox="1">
            <a:spLocks noChangeArrowheads="1"/>
          </p:cNvSpPr>
          <p:nvPr/>
        </p:nvSpPr>
        <p:spPr bwMode="auto">
          <a:xfrm>
            <a:off x="19304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4064" name="Text Box 32"/>
          <p:cNvSpPr txBox="1">
            <a:spLocks noChangeArrowheads="1"/>
          </p:cNvSpPr>
          <p:nvPr/>
        </p:nvSpPr>
        <p:spPr bwMode="auto">
          <a:xfrm>
            <a:off x="2522538" y="3810000"/>
            <a:ext cx="4556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4065" name="Text Box 33"/>
          <p:cNvSpPr txBox="1">
            <a:spLocks noChangeArrowheads="1"/>
          </p:cNvSpPr>
          <p:nvPr/>
        </p:nvSpPr>
        <p:spPr bwMode="auto">
          <a:xfrm>
            <a:off x="3121025" y="3810000"/>
            <a:ext cx="47783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4066" name="Text Box 34"/>
          <p:cNvSpPr txBox="1">
            <a:spLocks noChangeArrowheads="1"/>
          </p:cNvSpPr>
          <p:nvPr/>
        </p:nvSpPr>
        <p:spPr bwMode="auto">
          <a:xfrm>
            <a:off x="37592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sp>
        <p:nvSpPr>
          <p:cNvPr id="684067" name="Text Box 35"/>
          <p:cNvSpPr txBox="1">
            <a:spLocks noChangeArrowheads="1"/>
          </p:cNvSpPr>
          <p:nvPr/>
        </p:nvSpPr>
        <p:spPr bwMode="auto">
          <a:xfrm>
            <a:off x="615950" y="3810000"/>
            <a:ext cx="612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Q:</a:t>
            </a:r>
          </a:p>
        </p:txBody>
      </p:sp>
      <p:sp>
        <p:nvSpPr>
          <p:cNvPr id="684068" name="Text Box 36"/>
          <p:cNvSpPr txBox="1">
            <a:spLocks noChangeArrowheads="1"/>
          </p:cNvSpPr>
          <p:nvPr/>
        </p:nvSpPr>
        <p:spPr bwMode="auto">
          <a:xfrm>
            <a:off x="1362075" y="4419600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4069" name="Text Box 37"/>
          <p:cNvSpPr txBox="1">
            <a:spLocks noChangeArrowheads="1"/>
          </p:cNvSpPr>
          <p:nvPr/>
        </p:nvSpPr>
        <p:spPr bwMode="auto">
          <a:xfrm>
            <a:off x="19462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4070" name="Text Box 38"/>
          <p:cNvSpPr txBox="1">
            <a:spLocks noChangeArrowheads="1"/>
          </p:cNvSpPr>
          <p:nvPr/>
        </p:nvSpPr>
        <p:spPr bwMode="auto">
          <a:xfrm>
            <a:off x="2551113" y="4413250"/>
            <a:ext cx="4016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4071" name="Text Box 39"/>
          <p:cNvSpPr txBox="1">
            <a:spLocks noChangeArrowheads="1"/>
          </p:cNvSpPr>
          <p:nvPr/>
        </p:nvSpPr>
        <p:spPr bwMode="auto">
          <a:xfrm>
            <a:off x="315912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4072" name="Text Box 40"/>
          <p:cNvSpPr txBox="1">
            <a:spLocks noChangeArrowheads="1"/>
          </p:cNvSpPr>
          <p:nvPr/>
        </p:nvSpPr>
        <p:spPr bwMode="auto">
          <a:xfrm>
            <a:off x="37750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4073" name="Line 41"/>
          <p:cNvSpPr>
            <a:spLocks noChangeShapeType="1"/>
          </p:cNvSpPr>
          <p:nvPr/>
        </p:nvSpPr>
        <p:spPr bwMode="auto">
          <a:xfrm>
            <a:off x="1292225" y="4419600"/>
            <a:ext cx="2895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4074" name="Text Box 42"/>
          <p:cNvSpPr txBox="1">
            <a:spLocks noChangeArrowheads="1"/>
          </p:cNvSpPr>
          <p:nvPr/>
        </p:nvSpPr>
        <p:spPr bwMode="auto">
          <a:xfrm>
            <a:off x="4800600" y="5334000"/>
            <a:ext cx="193992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S: 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{ </a:t>
            </a:r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A, C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}</a:t>
            </a:r>
          </a:p>
        </p:txBody>
      </p:sp>
      <p:sp>
        <p:nvSpPr>
          <p:cNvPr id="684075" name="Text Box 43"/>
          <p:cNvSpPr txBox="1">
            <a:spLocks noChangeArrowheads="1"/>
          </p:cNvSpPr>
          <p:nvPr/>
        </p:nvSpPr>
        <p:spPr bwMode="auto">
          <a:xfrm>
            <a:off x="3429000" y="279241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4076" name="Text Box 44"/>
          <p:cNvSpPr txBox="1">
            <a:spLocks noChangeArrowheads="1"/>
          </p:cNvSpPr>
          <p:nvPr/>
        </p:nvSpPr>
        <p:spPr bwMode="auto">
          <a:xfrm>
            <a:off x="5781675" y="119856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4077" name="Text Box 45"/>
          <p:cNvSpPr txBox="1">
            <a:spLocks noChangeArrowheads="1"/>
          </p:cNvSpPr>
          <p:nvPr/>
        </p:nvSpPr>
        <p:spPr bwMode="auto">
          <a:xfrm>
            <a:off x="5781675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4078" name="Text Box 46"/>
          <p:cNvSpPr txBox="1">
            <a:spLocks noChangeArrowheads="1"/>
          </p:cNvSpPr>
          <p:nvPr/>
        </p:nvSpPr>
        <p:spPr bwMode="auto">
          <a:xfrm>
            <a:off x="7532688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4079" name="Text Box 47"/>
          <p:cNvSpPr txBox="1">
            <a:spLocks noChangeArrowheads="1"/>
          </p:cNvSpPr>
          <p:nvPr/>
        </p:nvSpPr>
        <p:spPr bwMode="auto">
          <a:xfrm>
            <a:off x="7431088" y="1198563"/>
            <a:ext cx="5905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4080" name="Text Box 48"/>
          <p:cNvSpPr txBox="1">
            <a:spLocks noChangeArrowheads="1"/>
          </p:cNvSpPr>
          <p:nvPr/>
        </p:nvSpPr>
        <p:spPr bwMode="auto">
          <a:xfrm>
            <a:off x="1901825" y="4783138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4081" name="Text Box 49"/>
          <p:cNvSpPr txBox="1">
            <a:spLocks noChangeArrowheads="1"/>
          </p:cNvSpPr>
          <p:nvPr/>
        </p:nvSpPr>
        <p:spPr bwMode="auto">
          <a:xfrm>
            <a:off x="2582863" y="4776788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3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4082" name="Text Box 50"/>
          <p:cNvSpPr txBox="1">
            <a:spLocks noChangeArrowheads="1"/>
          </p:cNvSpPr>
          <p:nvPr/>
        </p:nvSpPr>
        <p:spPr bwMode="auto">
          <a:xfrm>
            <a:off x="1978025" y="5146675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4083" name="Text Box 51"/>
          <p:cNvSpPr txBox="1">
            <a:spLocks noChangeArrowheads="1"/>
          </p:cNvSpPr>
          <p:nvPr/>
        </p:nvSpPr>
        <p:spPr bwMode="auto">
          <a:xfrm>
            <a:off x="3114675" y="5146675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4084" name="Text Box 52"/>
          <p:cNvSpPr txBox="1">
            <a:spLocks noChangeArrowheads="1"/>
          </p:cNvSpPr>
          <p:nvPr/>
        </p:nvSpPr>
        <p:spPr bwMode="auto">
          <a:xfrm>
            <a:off x="3806825" y="5146675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4085" name="Text Box 53"/>
          <p:cNvSpPr txBox="1">
            <a:spLocks noChangeArrowheads="1"/>
          </p:cNvSpPr>
          <p:nvPr/>
        </p:nvSpPr>
        <p:spPr bwMode="auto">
          <a:xfrm>
            <a:off x="381000" y="1447800"/>
            <a:ext cx="4876800" cy="53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Relax all edges leaving </a:t>
            </a: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684086" name="Text Box 54"/>
          <p:cNvSpPr txBox="1">
            <a:spLocks noChangeArrowheads="1"/>
          </p:cNvSpPr>
          <p:nvPr/>
        </p:nvSpPr>
        <p:spPr bwMode="auto">
          <a:xfrm>
            <a:off x="315912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4087" name="Text Box 55"/>
          <p:cNvSpPr txBox="1">
            <a:spLocks noChangeArrowheads="1"/>
          </p:cNvSpPr>
          <p:nvPr/>
        </p:nvSpPr>
        <p:spPr bwMode="auto">
          <a:xfrm>
            <a:off x="377507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</p:spTree>
    <p:extLst>
      <p:ext uri="{BB962C8B-B14F-4D97-AF65-F5344CB8AC3E}">
        <p14:creationId xmlns:p14="http://schemas.microsoft.com/office/powerpoint/2010/main" val="7758280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Dijkstra’s algorithm</a:t>
            </a:r>
          </a:p>
        </p:txBody>
      </p:sp>
      <p:sp>
        <p:nvSpPr>
          <p:cNvPr id="685059" name="Oval 3"/>
          <p:cNvSpPr>
            <a:spLocks noChangeArrowheads="1"/>
          </p:cNvSpPr>
          <p:nvPr/>
        </p:nvSpPr>
        <p:spPr bwMode="auto">
          <a:xfrm>
            <a:off x="3883025" y="272891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5060" name="Oval 4"/>
          <p:cNvSpPr>
            <a:spLocks noChangeArrowheads="1"/>
          </p:cNvSpPr>
          <p:nvPr/>
        </p:nvSpPr>
        <p:spPr bwMode="auto">
          <a:xfrm>
            <a:off x="56356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5061" name="Oval 5"/>
          <p:cNvSpPr>
            <a:spLocks noChangeArrowheads="1"/>
          </p:cNvSpPr>
          <p:nvPr/>
        </p:nvSpPr>
        <p:spPr bwMode="auto">
          <a:xfrm>
            <a:off x="73882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5062" name="Oval 6"/>
          <p:cNvSpPr>
            <a:spLocks noChangeArrowheads="1"/>
          </p:cNvSpPr>
          <p:nvPr/>
        </p:nvSpPr>
        <p:spPr bwMode="auto">
          <a:xfrm>
            <a:off x="56356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5063" name="Oval 7"/>
          <p:cNvSpPr>
            <a:spLocks noChangeArrowheads="1"/>
          </p:cNvSpPr>
          <p:nvPr/>
        </p:nvSpPr>
        <p:spPr bwMode="auto">
          <a:xfrm>
            <a:off x="73882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cxnSp>
        <p:nvCxnSpPr>
          <p:cNvPr id="685064" name="AutoShape 8"/>
          <p:cNvCxnSpPr>
            <a:cxnSpLocks noChangeShapeType="1"/>
            <a:stCxn id="685059" idx="7"/>
            <a:endCxn id="685060" idx="2"/>
          </p:cNvCxnSpPr>
          <p:nvPr/>
        </p:nvCxnSpPr>
        <p:spPr bwMode="auto">
          <a:xfrm flipV="1">
            <a:off x="4462463" y="2058988"/>
            <a:ext cx="1173162" cy="7699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5065" name="AutoShape 9"/>
          <p:cNvCxnSpPr>
            <a:cxnSpLocks noChangeShapeType="1"/>
            <a:stCxn id="685059" idx="5"/>
            <a:endCxn id="685062" idx="2"/>
          </p:cNvCxnSpPr>
          <p:nvPr/>
        </p:nvCxnSpPr>
        <p:spPr bwMode="auto">
          <a:xfrm>
            <a:off x="4462463" y="3308350"/>
            <a:ext cx="1173162" cy="769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5066" name="AutoShape 10"/>
          <p:cNvCxnSpPr>
            <a:cxnSpLocks noChangeShapeType="1"/>
            <a:stCxn id="685060" idx="6"/>
            <a:endCxn id="685061" idx="2"/>
          </p:cNvCxnSpPr>
          <p:nvPr/>
        </p:nvCxnSpPr>
        <p:spPr bwMode="auto">
          <a:xfrm>
            <a:off x="6315075" y="20589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5067" name="Arc 11"/>
          <p:cNvSpPr>
            <a:spLocks/>
          </p:cNvSpPr>
          <p:nvPr/>
        </p:nvSpPr>
        <p:spPr bwMode="auto">
          <a:xfrm>
            <a:off x="62468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5068" name="Arc 12"/>
          <p:cNvSpPr>
            <a:spLocks/>
          </p:cNvSpPr>
          <p:nvPr/>
        </p:nvSpPr>
        <p:spPr bwMode="auto">
          <a:xfrm flipV="1">
            <a:off x="62452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5069" name="Arc 13"/>
          <p:cNvSpPr>
            <a:spLocks/>
          </p:cNvSpPr>
          <p:nvPr/>
        </p:nvSpPr>
        <p:spPr bwMode="auto">
          <a:xfrm flipH="1">
            <a:off x="55594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5070" name="Arc 14"/>
          <p:cNvSpPr>
            <a:spLocks/>
          </p:cNvSpPr>
          <p:nvPr/>
        </p:nvSpPr>
        <p:spPr bwMode="auto">
          <a:xfrm flipH="1" flipV="1">
            <a:off x="55594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5071" name="Arc 15"/>
          <p:cNvSpPr>
            <a:spLocks/>
          </p:cNvSpPr>
          <p:nvPr/>
        </p:nvSpPr>
        <p:spPr bwMode="auto">
          <a:xfrm>
            <a:off x="79994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5072" name="Arc 16"/>
          <p:cNvSpPr>
            <a:spLocks/>
          </p:cNvSpPr>
          <p:nvPr/>
        </p:nvSpPr>
        <p:spPr bwMode="auto">
          <a:xfrm flipV="1">
            <a:off x="79978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5073" name="Arc 17"/>
          <p:cNvSpPr>
            <a:spLocks/>
          </p:cNvSpPr>
          <p:nvPr/>
        </p:nvSpPr>
        <p:spPr bwMode="auto">
          <a:xfrm flipH="1">
            <a:off x="73120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5074" name="Arc 18"/>
          <p:cNvSpPr>
            <a:spLocks/>
          </p:cNvSpPr>
          <p:nvPr/>
        </p:nvSpPr>
        <p:spPr bwMode="auto">
          <a:xfrm flipH="1" flipV="1">
            <a:off x="73120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85075" name="AutoShape 19"/>
          <p:cNvCxnSpPr>
            <a:cxnSpLocks noChangeShapeType="1"/>
            <a:stCxn id="685062" idx="6"/>
            <a:endCxn id="685063" idx="2"/>
          </p:cNvCxnSpPr>
          <p:nvPr/>
        </p:nvCxnSpPr>
        <p:spPr bwMode="auto">
          <a:xfrm>
            <a:off x="6315075" y="40782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5076" name="Line 20"/>
          <p:cNvSpPr>
            <a:spLocks noChangeShapeType="1"/>
          </p:cNvSpPr>
          <p:nvPr/>
        </p:nvSpPr>
        <p:spPr bwMode="auto">
          <a:xfrm flipV="1">
            <a:off x="6321425" y="2163763"/>
            <a:ext cx="1066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5077" name="Text Box 21"/>
          <p:cNvSpPr txBox="1">
            <a:spLocks noChangeArrowheads="1"/>
          </p:cNvSpPr>
          <p:nvPr/>
        </p:nvSpPr>
        <p:spPr bwMode="auto">
          <a:xfrm>
            <a:off x="4492625" y="2049463"/>
            <a:ext cx="5397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5078" name="Text Box 22"/>
          <p:cNvSpPr txBox="1">
            <a:spLocks noChangeArrowheads="1"/>
          </p:cNvSpPr>
          <p:nvPr/>
        </p:nvSpPr>
        <p:spPr bwMode="auto">
          <a:xfrm>
            <a:off x="4645025" y="35353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5079" name="Text Box 23"/>
          <p:cNvSpPr txBox="1">
            <a:spLocks noChangeArrowheads="1"/>
          </p:cNvSpPr>
          <p:nvPr/>
        </p:nvSpPr>
        <p:spPr bwMode="auto">
          <a:xfrm>
            <a:off x="55594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85080" name="Text Box 24"/>
          <p:cNvSpPr txBox="1">
            <a:spLocks noChangeArrowheads="1"/>
          </p:cNvSpPr>
          <p:nvPr/>
        </p:nvSpPr>
        <p:spPr bwMode="auto">
          <a:xfrm>
            <a:off x="60166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685081" name="Text Box 25"/>
          <p:cNvSpPr txBox="1">
            <a:spLocks noChangeArrowheads="1"/>
          </p:cNvSpPr>
          <p:nvPr/>
        </p:nvSpPr>
        <p:spPr bwMode="auto">
          <a:xfrm>
            <a:off x="733107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5082" name="Text Box 26"/>
          <p:cNvSpPr txBox="1">
            <a:spLocks noChangeArrowheads="1"/>
          </p:cNvSpPr>
          <p:nvPr/>
        </p:nvSpPr>
        <p:spPr bwMode="auto">
          <a:xfrm>
            <a:off x="78073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5083" name="Text Box 27"/>
          <p:cNvSpPr txBox="1">
            <a:spLocks noChangeArrowheads="1"/>
          </p:cNvSpPr>
          <p:nvPr/>
        </p:nvSpPr>
        <p:spPr bwMode="auto">
          <a:xfrm>
            <a:off x="6569075" y="26209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85084" name="Text Box 28"/>
          <p:cNvSpPr txBox="1">
            <a:spLocks noChangeArrowheads="1"/>
          </p:cNvSpPr>
          <p:nvPr/>
        </p:nvSpPr>
        <p:spPr bwMode="auto">
          <a:xfrm>
            <a:off x="6702425" y="15541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5085" name="Text Box 29"/>
          <p:cNvSpPr txBox="1">
            <a:spLocks noChangeArrowheads="1"/>
          </p:cNvSpPr>
          <p:nvPr/>
        </p:nvSpPr>
        <p:spPr bwMode="auto">
          <a:xfrm>
            <a:off x="6702425" y="4006850"/>
            <a:ext cx="3619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5086" name="Text Box 30"/>
          <p:cNvSpPr txBox="1">
            <a:spLocks noChangeArrowheads="1"/>
          </p:cNvSpPr>
          <p:nvPr/>
        </p:nvSpPr>
        <p:spPr bwMode="auto">
          <a:xfrm>
            <a:off x="131445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5087" name="Text Box 31"/>
          <p:cNvSpPr txBox="1">
            <a:spLocks noChangeArrowheads="1"/>
          </p:cNvSpPr>
          <p:nvPr/>
        </p:nvSpPr>
        <p:spPr bwMode="auto">
          <a:xfrm>
            <a:off x="19304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5088" name="Text Box 32"/>
          <p:cNvSpPr txBox="1">
            <a:spLocks noChangeArrowheads="1"/>
          </p:cNvSpPr>
          <p:nvPr/>
        </p:nvSpPr>
        <p:spPr bwMode="auto">
          <a:xfrm>
            <a:off x="2522538" y="3810000"/>
            <a:ext cx="4556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5089" name="Text Box 33"/>
          <p:cNvSpPr txBox="1">
            <a:spLocks noChangeArrowheads="1"/>
          </p:cNvSpPr>
          <p:nvPr/>
        </p:nvSpPr>
        <p:spPr bwMode="auto">
          <a:xfrm>
            <a:off x="3121025" y="3810000"/>
            <a:ext cx="47783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5090" name="Text Box 34"/>
          <p:cNvSpPr txBox="1">
            <a:spLocks noChangeArrowheads="1"/>
          </p:cNvSpPr>
          <p:nvPr/>
        </p:nvSpPr>
        <p:spPr bwMode="auto">
          <a:xfrm>
            <a:off x="37592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sp>
        <p:nvSpPr>
          <p:cNvPr id="685091" name="Text Box 35"/>
          <p:cNvSpPr txBox="1">
            <a:spLocks noChangeArrowheads="1"/>
          </p:cNvSpPr>
          <p:nvPr/>
        </p:nvSpPr>
        <p:spPr bwMode="auto">
          <a:xfrm>
            <a:off x="615950" y="3810000"/>
            <a:ext cx="612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Q:</a:t>
            </a:r>
          </a:p>
        </p:txBody>
      </p:sp>
      <p:sp>
        <p:nvSpPr>
          <p:cNvPr id="685092" name="Text Box 36"/>
          <p:cNvSpPr txBox="1">
            <a:spLocks noChangeArrowheads="1"/>
          </p:cNvSpPr>
          <p:nvPr/>
        </p:nvSpPr>
        <p:spPr bwMode="auto">
          <a:xfrm>
            <a:off x="1362075" y="4419600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5093" name="Text Box 37"/>
          <p:cNvSpPr txBox="1">
            <a:spLocks noChangeArrowheads="1"/>
          </p:cNvSpPr>
          <p:nvPr/>
        </p:nvSpPr>
        <p:spPr bwMode="auto">
          <a:xfrm>
            <a:off x="19462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5094" name="Text Box 38"/>
          <p:cNvSpPr txBox="1">
            <a:spLocks noChangeArrowheads="1"/>
          </p:cNvSpPr>
          <p:nvPr/>
        </p:nvSpPr>
        <p:spPr bwMode="auto">
          <a:xfrm>
            <a:off x="2551113" y="4413250"/>
            <a:ext cx="4016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5095" name="Text Box 39"/>
          <p:cNvSpPr txBox="1">
            <a:spLocks noChangeArrowheads="1"/>
          </p:cNvSpPr>
          <p:nvPr/>
        </p:nvSpPr>
        <p:spPr bwMode="auto">
          <a:xfrm>
            <a:off x="315912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5096" name="Text Box 40"/>
          <p:cNvSpPr txBox="1">
            <a:spLocks noChangeArrowheads="1"/>
          </p:cNvSpPr>
          <p:nvPr/>
        </p:nvSpPr>
        <p:spPr bwMode="auto">
          <a:xfrm>
            <a:off x="37750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5097" name="Line 41"/>
          <p:cNvSpPr>
            <a:spLocks noChangeShapeType="1"/>
          </p:cNvSpPr>
          <p:nvPr/>
        </p:nvSpPr>
        <p:spPr bwMode="auto">
          <a:xfrm>
            <a:off x="1292225" y="4419600"/>
            <a:ext cx="2895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5098" name="Text Box 42"/>
          <p:cNvSpPr txBox="1">
            <a:spLocks noChangeArrowheads="1"/>
          </p:cNvSpPr>
          <p:nvPr/>
        </p:nvSpPr>
        <p:spPr bwMode="auto">
          <a:xfrm>
            <a:off x="4800600" y="5334000"/>
            <a:ext cx="2390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S: 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{ </a:t>
            </a:r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A, C, E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}</a:t>
            </a:r>
          </a:p>
        </p:txBody>
      </p:sp>
      <p:sp>
        <p:nvSpPr>
          <p:cNvPr id="685099" name="Text Box 43"/>
          <p:cNvSpPr txBox="1">
            <a:spLocks noChangeArrowheads="1"/>
          </p:cNvSpPr>
          <p:nvPr/>
        </p:nvSpPr>
        <p:spPr bwMode="auto">
          <a:xfrm>
            <a:off x="3429000" y="279241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5100" name="Text Box 44"/>
          <p:cNvSpPr txBox="1">
            <a:spLocks noChangeArrowheads="1"/>
          </p:cNvSpPr>
          <p:nvPr/>
        </p:nvSpPr>
        <p:spPr bwMode="auto">
          <a:xfrm>
            <a:off x="5781675" y="119856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5101" name="Text Box 45"/>
          <p:cNvSpPr txBox="1">
            <a:spLocks noChangeArrowheads="1"/>
          </p:cNvSpPr>
          <p:nvPr/>
        </p:nvSpPr>
        <p:spPr bwMode="auto">
          <a:xfrm>
            <a:off x="5781675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5102" name="Text Box 46"/>
          <p:cNvSpPr txBox="1">
            <a:spLocks noChangeArrowheads="1"/>
          </p:cNvSpPr>
          <p:nvPr/>
        </p:nvSpPr>
        <p:spPr bwMode="auto">
          <a:xfrm>
            <a:off x="7532688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5103" name="Text Box 47"/>
          <p:cNvSpPr txBox="1">
            <a:spLocks noChangeArrowheads="1"/>
          </p:cNvSpPr>
          <p:nvPr/>
        </p:nvSpPr>
        <p:spPr bwMode="auto">
          <a:xfrm>
            <a:off x="7431088" y="1198563"/>
            <a:ext cx="5905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1901825" y="4783138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5105" name="Text Box 49"/>
          <p:cNvSpPr txBox="1">
            <a:spLocks noChangeArrowheads="1"/>
          </p:cNvSpPr>
          <p:nvPr/>
        </p:nvSpPr>
        <p:spPr bwMode="auto">
          <a:xfrm>
            <a:off x="2582863" y="4776788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3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5106" name="Text Box 50"/>
          <p:cNvSpPr txBox="1">
            <a:spLocks noChangeArrowheads="1"/>
          </p:cNvSpPr>
          <p:nvPr/>
        </p:nvSpPr>
        <p:spPr bwMode="auto">
          <a:xfrm>
            <a:off x="1978025" y="5146675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5107" name="Text Box 51"/>
          <p:cNvSpPr txBox="1">
            <a:spLocks noChangeArrowheads="1"/>
          </p:cNvSpPr>
          <p:nvPr/>
        </p:nvSpPr>
        <p:spPr bwMode="auto">
          <a:xfrm>
            <a:off x="3114675" y="5146675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5108" name="Text Box 52"/>
          <p:cNvSpPr txBox="1">
            <a:spLocks noChangeArrowheads="1"/>
          </p:cNvSpPr>
          <p:nvPr/>
        </p:nvSpPr>
        <p:spPr bwMode="auto">
          <a:xfrm>
            <a:off x="3806825" y="5146675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5109" name="Text Box 53"/>
          <p:cNvSpPr txBox="1">
            <a:spLocks noChangeArrowheads="1"/>
          </p:cNvSpPr>
          <p:nvPr/>
        </p:nvSpPr>
        <p:spPr bwMode="auto">
          <a:xfrm>
            <a:off x="381000" y="1447800"/>
            <a:ext cx="4876800" cy="53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“E”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XTRACT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-M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685110" name="Text Box 54"/>
          <p:cNvSpPr txBox="1">
            <a:spLocks noChangeArrowheads="1"/>
          </p:cNvSpPr>
          <p:nvPr/>
        </p:nvSpPr>
        <p:spPr bwMode="auto">
          <a:xfrm>
            <a:off x="315912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5111" name="Text Box 55"/>
          <p:cNvSpPr txBox="1">
            <a:spLocks noChangeArrowheads="1"/>
          </p:cNvSpPr>
          <p:nvPr/>
        </p:nvSpPr>
        <p:spPr bwMode="auto">
          <a:xfrm>
            <a:off x="377507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</p:spTree>
    <p:extLst>
      <p:ext uri="{BB962C8B-B14F-4D97-AF65-F5344CB8AC3E}">
        <p14:creationId xmlns:p14="http://schemas.microsoft.com/office/powerpoint/2010/main" val="3912129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Dijkstra’s algorithm</a:t>
            </a:r>
          </a:p>
        </p:txBody>
      </p:sp>
      <p:sp>
        <p:nvSpPr>
          <p:cNvPr id="686083" name="Oval 3"/>
          <p:cNvSpPr>
            <a:spLocks noChangeArrowheads="1"/>
          </p:cNvSpPr>
          <p:nvPr/>
        </p:nvSpPr>
        <p:spPr bwMode="auto">
          <a:xfrm>
            <a:off x="3883025" y="272891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6084" name="Oval 4"/>
          <p:cNvSpPr>
            <a:spLocks noChangeArrowheads="1"/>
          </p:cNvSpPr>
          <p:nvPr/>
        </p:nvSpPr>
        <p:spPr bwMode="auto">
          <a:xfrm>
            <a:off x="56356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6085" name="Oval 5"/>
          <p:cNvSpPr>
            <a:spLocks noChangeArrowheads="1"/>
          </p:cNvSpPr>
          <p:nvPr/>
        </p:nvSpPr>
        <p:spPr bwMode="auto">
          <a:xfrm>
            <a:off x="73882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6086" name="Oval 6"/>
          <p:cNvSpPr>
            <a:spLocks noChangeArrowheads="1"/>
          </p:cNvSpPr>
          <p:nvPr/>
        </p:nvSpPr>
        <p:spPr bwMode="auto">
          <a:xfrm>
            <a:off x="56356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6087" name="Oval 7"/>
          <p:cNvSpPr>
            <a:spLocks noChangeArrowheads="1"/>
          </p:cNvSpPr>
          <p:nvPr/>
        </p:nvSpPr>
        <p:spPr bwMode="auto">
          <a:xfrm>
            <a:off x="73882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cxnSp>
        <p:nvCxnSpPr>
          <p:cNvPr id="686088" name="AutoShape 8"/>
          <p:cNvCxnSpPr>
            <a:cxnSpLocks noChangeShapeType="1"/>
            <a:stCxn id="686083" idx="7"/>
            <a:endCxn id="686084" idx="2"/>
          </p:cNvCxnSpPr>
          <p:nvPr/>
        </p:nvCxnSpPr>
        <p:spPr bwMode="auto">
          <a:xfrm flipV="1">
            <a:off x="4462463" y="2058988"/>
            <a:ext cx="1173162" cy="7699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6089" name="AutoShape 9"/>
          <p:cNvCxnSpPr>
            <a:cxnSpLocks noChangeShapeType="1"/>
            <a:stCxn id="686083" idx="5"/>
            <a:endCxn id="686086" idx="2"/>
          </p:cNvCxnSpPr>
          <p:nvPr/>
        </p:nvCxnSpPr>
        <p:spPr bwMode="auto">
          <a:xfrm>
            <a:off x="4462463" y="3308350"/>
            <a:ext cx="1173162" cy="769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6090" name="AutoShape 10"/>
          <p:cNvCxnSpPr>
            <a:cxnSpLocks noChangeShapeType="1"/>
            <a:stCxn id="686084" idx="6"/>
            <a:endCxn id="686085" idx="2"/>
          </p:cNvCxnSpPr>
          <p:nvPr/>
        </p:nvCxnSpPr>
        <p:spPr bwMode="auto">
          <a:xfrm>
            <a:off x="6315075" y="20589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6091" name="Arc 11"/>
          <p:cNvSpPr>
            <a:spLocks/>
          </p:cNvSpPr>
          <p:nvPr/>
        </p:nvSpPr>
        <p:spPr bwMode="auto">
          <a:xfrm>
            <a:off x="62468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092" name="Arc 12"/>
          <p:cNvSpPr>
            <a:spLocks/>
          </p:cNvSpPr>
          <p:nvPr/>
        </p:nvSpPr>
        <p:spPr bwMode="auto">
          <a:xfrm flipV="1">
            <a:off x="62452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093" name="Arc 13"/>
          <p:cNvSpPr>
            <a:spLocks/>
          </p:cNvSpPr>
          <p:nvPr/>
        </p:nvSpPr>
        <p:spPr bwMode="auto">
          <a:xfrm flipH="1">
            <a:off x="55594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094" name="Arc 14"/>
          <p:cNvSpPr>
            <a:spLocks/>
          </p:cNvSpPr>
          <p:nvPr/>
        </p:nvSpPr>
        <p:spPr bwMode="auto">
          <a:xfrm flipH="1" flipV="1">
            <a:off x="55594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095" name="Arc 15"/>
          <p:cNvSpPr>
            <a:spLocks/>
          </p:cNvSpPr>
          <p:nvPr/>
        </p:nvSpPr>
        <p:spPr bwMode="auto">
          <a:xfrm>
            <a:off x="79994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096" name="Arc 16"/>
          <p:cNvSpPr>
            <a:spLocks/>
          </p:cNvSpPr>
          <p:nvPr/>
        </p:nvSpPr>
        <p:spPr bwMode="auto">
          <a:xfrm flipV="1">
            <a:off x="79978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097" name="Arc 17"/>
          <p:cNvSpPr>
            <a:spLocks/>
          </p:cNvSpPr>
          <p:nvPr/>
        </p:nvSpPr>
        <p:spPr bwMode="auto">
          <a:xfrm flipH="1">
            <a:off x="73120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098" name="Arc 18"/>
          <p:cNvSpPr>
            <a:spLocks/>
          </p:cNvSpPr>
          <p:nvPr/>
        </p:nvSpPr>
        <p:spPr bwMode="auto">
          <a:xfrm flipH="1" flipV="1">
            <a:off x="73120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86099" name="AutoShape 19"/>
          <p:cNvCxnSpPr>
            <a:cxnSpLocks noChangeShapeType="1"/>
            <a:stCxn id="686086" idx="6"/>
            <a:endCxn id="686087" idx="2"/>
          </p:cNvCxnSpPr>
          <p:nvPr/>
        </p:nvCxnSpPr>
        <p:spPr bwMode="auto">
          <a:xfrm>
            <a:off x="6315075" y="40782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6100" name="Line 20"/>
          <p:cNvSpPr>
            <a:spLocks noChangeShapeType="1"/>
          </p:cNvSpPr>
          <p:nvPr/>
        </p:nvSpPr>
        <p:spPr bwMode="auto">
          <a:xfrm flipV="1">
            <a:off x="6321425" y="2163763"/>
            <a:ext cx="1066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101" name="Text Box 21"/>
          <p:cNvSpPr txBox="1">
            <a:spLocks noChangeArrowheads="1"/>
          </p:cNvSpPr>
          <p:nvPr/>
        </p:nvSpPr>
        <p:spPr bwMode="auto">
          <a:xfrm>
            <a:off x="4492625" y="2049463"/>
            <a:ext cx="5397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6102" name="Text Box 22"/>
          <p:cNvSpPr txBox="1">
            <a:spLocks noChangeArrowheads="1"/>
          </p:cNvSpPr>
          <p:nvPr/>
        </p:nvSpPr>
        <p:spPr bwMode="auto">
          <a:xfrm>
            <a:off x="4645025" y="35353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6103" name="Text Box 23"/>
          <p:cNvSpPr txBox="1">
            <a:spLocks noChangeArrowheads="1"/>
          </p:cNvSpPr>
          <p:nvPr/>
        </p:nvSpPr>
        <p:spPr bwMode="auto">
          <a:xfrm>
            <a:off x="55594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86104" name="Text Box 24"/>
          <p:cNvSpPr txBox="1">
            <a:spLocks noChangeArrowheads="1"/>
          </p:cNvSpPr>
          <p:nvPr/>
        </p:nvSpPr>
        <p:spPr bwMode="auto">
          <a:xfrm>
            <a:off x="60166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686105" name="Text Box 25"/>
          <p:cNvSpPr txBox="1">
            <a:spLocks noChangeArrowheads="1"/>
          </p:cNvSpPr>
          <p:nvPr/>
        </p:nvSpPr>
        <p:spPr bwMode="auto">
          <a:xfrm>
            <a:off x="733107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6106" name="Text Box 26"/>
          <p:cNvSpPr txBox="1">
            <a:spLocks noChangeArrowheads="1"/>
          </p:cNvSpPr>
          <p:nvPr/>
        </p:nvSpPr>
        <p:spPr bwMode="auto">
          <a:xfrm>
            <a:off x="78073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6107" name="Text Box 27"/>
          <p:cNvSpPr txBox="1">
            <a:spLocks noChangeArrowheads="1"/>
          </p:cNvSpPr>
          <p:nvPr/>
        </p:nvSpPr>
        <p:spPr bwMode="auto">
          <a:xfrm>
            <a:off x="6569075" y="26209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86108" name="Text Box 28"/>
          <p:cNvSpPr txBox="1">
            <a:spLocks noChangeArrowheads="1"/>
          </p:cNvSpPr>
          <p:nvPr/>
        </p:nvSpPr>
        <p:spPr bwMode="auto">
          <a:xfrm>
            <a:off x="6702425" y="15541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6109" name="Text Box 29"/>
          <p:cNvSpPr txBox="1">
            <a:spLocks noChangeArrowheads="1"/>
          </p:cNvSpPr>
          <p:nvPr/>
        </p:nvSpPr>
        <p:spPr bwMode="auto">
          <a:xfrm>
            <a:off x="6702425" y="4006850"/>
            <a:ext cx="3619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6110" name="Text Box 30"/>
          <p:cNvSpPr txBox="1">
            <a:spLocks noChangeArrowheads="1"/>
          </p:cNvSpPr>
          <p:nvPr/>
        </p:nvSpPr>
        <p:spPr bwMode="auto">
          <a:xfrm>
            <a:off x="131445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6111" name="Text Box 31"/>
          <p:cNvSpPr txBox="1">
            <a:spLocks noChangeArrowheads="1"/>
          </p:cNvSpPr>
          <p:nvPr/>
        </p:nvSpPr>
        <p:spPr bwMode="auto">
          <a:xfrm>
            <a:off x="19304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6112" name="Text Box 32"/>
          <p:cNvSpPr txBox="1">
            <a:spLocks noChangeArrowheads="1"/>
          </p:cNvSpPr>
          <p:nvPr/>
        </p:nvSpPr>
        <p:spPr bwMode="auto">
          <a:xfrm>
            <a:off x="2522538" y="3810000"/>
            <a:ext cx="4556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6113" name="Text Box 33"/>
          <p:cNvSpPr txBox="1">
            <a:spLocks noChangeArrowheads="1"/>
          </p:cNvSpPr>
          <p:nvPr/>
        </p:nvSpPr>
        <p:spPr bwMode="auto">
          <a:xfrm>
            <a:off x="3121025" y="3810000"/>
            <a:ext cx="47783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6114" name="Text Box 34"/>
          <p:cNvSpPr txBox="1">
            <a:spLocks noChangeArrowheads="1"/>
          </p:cNvSpPr>
          <p:nvPr/>
        </p:nvSpPr>
        <p:spPr bwMode="auto">
          <a:xfrm>
            <a:off x="37592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sp>
        <p:nvSpPr>
          <p:cNvPr id="686115" name="Text Box 35"/>
          <p:cNvSpPr txBox="1">
            <a:spLocks noChangeArrowheads="1"/>
          </p:cNvSpPr>
          <p:nvPr/>
        </p:nvSpPr>
        <p:spPr bwMode="auto">
          <a:xfrm>
            <a:off x="615950" y="3810000"/>
            <a:ext cx="612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Q:</a:t>
            </a:r>
          </a:p>
        </p:txBody>
      </p:sp>
      <p:sp>
        <p:nvSpPr>
          <p:cNvPr id="686116" name="Text Box 36"/>
          <p:cNvSpPr txBox="1">
            <a:spLocks noChangeArrowheads="1"/>
          </p:cNvSpPr>
          <p:nvPr/>
        </p:nvSpPr>
        <p:spPr bwMode="auto">
          <a:xfrm>
            <a:off x="1362075" y="4419600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6117" name="Text Box 37"/>
          <p:cNvSpPr txBox="1">
            <a:spLocks noChangeArrowheads="1"/>
          </p:cNvSpPr>
          <p:nvPr/>
        </p:nvSpPr>
        <p:spPr bwMode="auto">
          <a:xfrm>
            <a:off x="19462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18" name="Text Box 38"/>
          <p:cNvSpPr txBox="1">
            <a:spLocks noChangeArrowheads="1"/>
          </p:cNvSpPr>
          <p:nvPr/>
        </p:nvSpPr>
        <p:spPr bwMode="auto">
          <a:xfrm>
            <a:off x="2551113" y="4413250"/>
            <a:ext cx="4016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19" name="Text Box 39"/>
          <p:cNvSpPr txBox="1">
            <a:spLocks noChangeArrowheads="1"/>
          </p:cNvSpPr>
          <p:nvPr/>
        </p:nvSpPr>
        <p:spPr bwMode="auto">
          <a:xfrm>
            <a:off x="315912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20" name="Text Box 40"/>
          <p:cNvSpPr txBox="1">
            <a:spLocks noChangeArrowheads="1"/>
          </p:cNvSpPr>
          <p:nvPr/>
        </p:nvSpPr>
        <p:spPr bwMode="auto">
          <a:xfrm>
            <a:off x="37750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21" name="Line 41"/>
          <p:cNvSpPr>
            <a:spLocks noChangeShapeType="1"/>
          </p:cNvSpPr>
          <p:nvPr/>
        </p:nvSpPr>
        <p:spPr bwMode="auto">
          <a:xfrm>
            <a:off x="1292225" y="4419600"/>
            <a:ext cx="2895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122" name="Text Box 42"/>
          <p:cNvSpPr txBox="1">
            <a:spLocks noChangeArrowheads="1"/>
          </p:cNvSpPr>
          <p:nvPr/>
        </p:nvSpPr>
        <p:spPr bwMode="auto">
          <a:xfrm>
            <a:off x="4800600" y="5334000"/>
            <a:ext cx="2390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S: 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{ </a:t>
            </a:r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A, C, E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}</a:t>
            </a:r>
          </a:p>
        </p:txBody>
      </p:sp>
      <p:sp>
        <p:nvSpPr>
          <p:cNvPr id="686123" name="Text Box 43"/>
          <p:cNvSpPr txBox="1">
            <a:spLocks noChangeArrowheads="1"/>
          </p:cNvSpPr>
          <p:nvPr/>
        </p:nvSpPr>
        <p:spPr bwMode="auto">
          <a:xfrm>
            <a:off x="3429000" y="279241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6124" name="Text Box 44"/>
          <p:cNvSpPr txBox="1">
            <a:spLocks noChangeArrowheads="1"/>
          </p:cNvSpPr>
          <p:nvPr/>
        </p:nvSpPr>
        <p:spPr bwMode="auto">
          <a:xfrm>
            <a:off x="5781675" y="119856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6125" name="Text Box 45"/>
          <p:cNvSpPr txBox="1">
            <a:spLocks noChangeArrowheads="1"/>
          </p:cNvSpPr>
          <p:nvPr/>
        </p:nvSpPr>
        <p:spPr bwMode="auto">
          <a:xfrm>
            <a:off x="5781675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6126" name="Text Box 46"/>
          <p:cNvSpPr txBox="1">
            <a:spLocks noChangeArrowheads="1"/>
          </p:cNvSpPr>
          <p:nvPr/>
        </p:nvSpPr>
        <p:spPr bwMode="auto">
          <a:xfrm>
            <a:off x="7532688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6127" name="Text Box 47"/>
          <p:cNvSpPr txBox="1">
            <a:spLocks noChangeArrowheads="1"/>
          </p:cNvSpPr>
          <p:nvPr/>
        </p:nvSpPr>
        <p:spPr bwMode="auto">
          <a:xfrm>
            <a:off x="7431088" y="1198563"/>
            <a:ext cx="5905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6128" name="Text Box 48"/>
          <p:cNvSpPr txBox="1">
            <a:spLocks noChangeArrowheads="1"/>
          </p:cNvSpPr>
          <p:nvPr/>
        </p:nvSpPr>
        <p:spPr bwMode="auto">
          <a:xfrm>
            <a:off x="1901825" y="4783138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6129" name="Text Box 49"/>
          <p:cNvSpPr txBox="1">
            <a:spLocks noChangeArrowheads="1"/>
          </p:cNvSpPr>
          <p:nvPr/>
        </p:nvSpPr>
        <p:spPr bwMode="auto">
          <a:xfrm>
            <a:off x="2582863" y="4776788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3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30" name="Text Box 50"/>
          <p:cNvSpPr txBox="1">
            <a:spLocks noChangeArrowheads="1"/>
          </p:cNvSpPr>
          <p:nvPr/>
        </p:nvSpPr>
        <p:spPr bwMode="auto">
          <a:xfrm>
            <a:off x="315912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6131" name="Text Box 51"/>
          <p:cNvSpPr txBox="1">
            <a:spLocks noChangeArrowheads="1"/>
          </p:cNvSpPr>
          <p:nvPr/>
        </p:nvSpPr>
        <p:spPr bwMode="auto">
          <a:xfrm>
            <a:off x="377507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6132" name="Text Box 52"/>
          <p:cNvSpPr txBox="1">
            <a:spLocks noChangeArrowheads="1"/>
          </p:cNvSpPr>
          <p:nvPr/>
        </p:nvSpPr>
        <p:spPr bwMode="auto">
          <a:xfrm>
            <a:off x="1978025" y="5146675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6133" name="Text Box 53"/>
          <p:cNvSpPr txBox="1">
            <a:spLocks noChangeArrowheads="1"/>
          </p:cNvSpPr>
          <p:nvPr/>
        </p:nvSpPr>
        <p:spPr bwMode="auto">
          <a:xfrm>
            <a:off x="3114675" y="5146675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6134" name="Text Box 54"/>
          <p:cNvSpPr txBox="1">
            <a:spLocks noChangeArrowheads="1"/>
          </p:cNvSpPr>
          <p:nvPr/>
        </p:nvSpPr>
        <p:spPr bwMode="auto">
          <a:xfrm>
            <a:off x="3806825" y="5146675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6135" name="Text Box 55"/>
          <p:cNvSpPr txBox="1">
            <a:spLocks noChangeArrowheads="1"/>
          </p:cNvSpPr>
          <p:nvPr/>
        </p:nvSpPr>
        <p:spPr bwMode="auto">
          <a:xfrm>
            <a:off x="1978025" y="5510213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6136" name="Text Box 56"/>
          <p:cNvSpPr txBox="1">
            <a:spLocks noChangeArrowheads="1"/>
          </p:cNvSpPr>
          <p:nvPr/>
        </p:nvSpPr>
        <p:spPr bwMode="auto">
          <a:xfrm>
            <a:off x="3114675" y="5510213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6137" name="Text Box 57"/>
          <p:cNvSpPr txBox="1">
            <a:spLocks noChangeArrowheads="1"/>
          </p:cNvSpPr>
          <p:nvPr/>
        </p:nvSpPr>
        <p:spPr bwMode="auto">
          <a:xfrm>
            <a:off x="381000" y="1447800"/>
            <a:ext cx="4876800" cy="53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Relax all edges leaving </a:t>
            </a: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533298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Dijkstra’s algorithm</a:t>
            </a:r>
          </a:p>
        </p:txBody>
      </p:sp>
      <p:sp>
        <p:nvSpPr>
          <p:cNvPr id="687107" name="Oval 3"/>
          <p:cNvSpPr>
            <a:spLocks noChangeArrowheads="1"/>
          </p:cNvSpPr>
          <p:nvPr/>
        </p:nvSpPr>
        <p:spPr bwMode="auto">
          <a:xfrm>
            <a:off x="3883025" y="272891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7108" name="Oval 4"/>
          <p:cNvSpPr>
            <a:spLocks noChangeArrowheads="1"/>
          </p:cNvSpPr>
          <p:nvPr/>
        </p:nvSpPr>
        <p:spPr bwMode="auto">
          <a:xfrm>
            <a:off x="5635625" y="17192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7109" name="Oval 5"/>
          <p:cNvSpPr>
            <a:spLocks noChangeArrowheads="1"/>
          </p:cNvSpPr>
          <p:nvPr/>
        </p:nvSpPr>
        <p:spPr bwMode="auto">
          <a:xfrm>
            <a:off x="73882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7110" name="Oval 6"/>
          <p:cNvSpPr>
            <a:spLocks noChangeArrowheads="1"/>
          </p:cNvSpPr>
          <p:nvPr/>
        </p:nvSpPr>
        <p:spPr bwMode="auto">
          <a:xfrm>
            <a:off x="56356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7111" name="Oval 7"/>
          <p:cNvSpPr>
            <a:spLocks noChangeArrowheads="1"/>
          </p:cNvSpPr>
          <p:nvPr/>
        </p:nvSpPr>
        <p:spPr bwMode="auto">
          <a:xfrm>
            <a:off x="73882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cxnSp>
        <p:nvCxnSpPr>
          <p:cNvPr id="687112" name="AutoShape 8"/>
          <p:cNvCxnSpPr>
            <a:cxnSpLocks noChangeShapeType="1"/>
            <a:stCxn id="687107" idx="7"/>
            <a:endCxn id="687108" idx="2"/>
          </p:cNvCxnSpPr>
          <p:nvPr/>
        </p:nvCxnSpPr>
        <p:spPr bwMode="auto">
          <a:xfrm flipV="1">
            <a:off x="4462463" y="2058988"/>
            <a:ext cx="1173162" cy="7699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7113" name="AutoShape 9"/>
          <p:cNvCxnSpPr>
            <a:cxnSpLocks noChangeShapeType="1"/>
            <a:stCxn id="687107" idx="5"/>
            <a:endCxn id="687110" idx="2"/>
          </p:cNvCxnSpPr>
          <p:nvPr/>
        </p:nvCxnSpPr>
        <p:spPr bwMode="auto">
          <a:xfrm>
            <a:off x="4462463" y="3308350"/>
            <a:ext cx="1173162" cy="769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7114" name="AutoShape 10"/>
          <p:cNvCxnSpPr>
            <a:cxnSpLocks noChangeShapeType="1"/>
            <a:stCxn id="687108" idx="6"/>
            <a:endCxn id="687109" idx="2"/>
          </p:cNvCxnSpPr>
          <p:nvPr/>
        </p:nvCxnSpPr>
        <p:spPr bwMode="auto">
          <a:xfrm>
            <a:off x="6315075" y="20589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7115" name="Arc 11"/>
          <p:cNvSpPr>
            <a:spLocks/>
          </p:cNvSpPr>
          <p:nvPr/>
        </p:nvSpPr>
        <p:spPr bwMode="auto">
          <a:xfrm>
            <a:off x="62468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7116" name="Arc 12"/>
          <p:cNvSpPr>
            <a:spLocks/>
          </p:cNvSpPr>
          <p:nvPr/>
        </p:nvSpPr>
        <p:spPr bwMode="auto">
          <a:xfrm flipV="1">
            <a:off x="62452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7117" name="Arc 13"/>
          <p:cNvSpPr>
            <a:spLocks/>
          </p:cNvSpPr>
          <p:nvPr/>
        </p:nvSpPr>
        <p:spPr bwMode="auto">
          <a:xfrm flipH="1">
            <a:off x="55594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7118" name="Arc 14"/>
          <p:cNvSpPr>
            <a:spLocks/>
          </p:cNvSpPr>
          <p:nvPr/>
        </p:nvSpPr>
        <p:spPr bwMode="auto">
          <a:xfrm flipH="1" flipV="1">
            <a:off x="55594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7119" name="Arc 15"/>
          <p:cNvSpPr>
            <a:spLocks/>
          </p:cNvSpPr>
          <p:nvPr/>
        </p:nvSpPr>
        <p:spPr bwMode="auto">
          <a:xfrm>
            <a:off x="79994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7120" name="Arc 16"/>
          <p:cNvSpPr>
            <a:spLocks/>
          </p:cNvSpPr>
          <p:nvPr/>
        </p:nvSpPr>
        <p:spPr bwMode="auto">
          <a:xfrm flipV="1">
            <a:off x="79978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7121" name="Arc 17"/>
          <p:cNvSpPr>
            <a:spLocks/>
          </p:cNvSpPr>
          <p:nvPr/>
        </p:nvSpPr>
        <p:spPr bwMode="auto">
          <a:xfrm flipH="1">
            <a:off x="73120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7122" name="Arc 18"/>
          <p:cNvSpPr>
            <a:spLocks/>
          </p:cNvSpPr>
          <p:nvPr/>
        </p:nvSpPr>
        <p:spPr bwMode="auto">
          <a:xfrm flipH="1" flipV="1">
            <a:off x="73120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87123" name="AutoShape 19"/>
          <p:cNvCxnSpPr>
            <a:cxnSpLocks noChangeShapeType="1"/>
            <a:stCxn id="687110" idx="6"/>
            <a:endCxn id="687111" idx="2"/>
          </p:cNvCxnSpPr>
          <p:nvPr/>
        </p:nvCxnSpPr>
        <p:spPr bwMode="auto">
          <a:xfrm>
            <a:off x="6315075" y="40782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7124" name="Line 20"/>
          <p:cNvSpPr>
            <a:spLocks noChangeShapeType="1"/>
          </p:cNvSpPr>
          <p:nvPr/>
        </p:nvSpPr>
        <p:spPr bwMode="auto">
          <a:xfrm flipV="1">
            <a:off x="6321425" y="2163763"/>
            <a:ext cx="1066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7125" name="Text Box 21"/>
          <p:cNvSpPr txBox="1">
            <a:spLocks noChangeArrowheads="1"/>
          </p:cNvSpPr>
          <p:nvPr/>
        </p:nvSpPr>
        <p:spPr bwMode="auto">
          <a:xfrm>
            <a:off x="4492625" y="2049463"/>
            <a:ext cx="5397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7126" name="Text Box 22"/>
          <p:cNvSpPr txBox="1">
            <a:spLocks noChangeArrowheads="1"/>
          </p:cNvSpPr>
          <p:nvPr/>
        </p:nvSpPr>
        <p:spPr bwMode="auto">
          <a:xfrm>
            <a:off x="4645025" y="35353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7127" name="Text Box 23"/>
          <p:cNvSpPr txBox="1">
            <a:spLocks noChangeArrowheads="1"/>
          </p:cNvSpPr>
          <p:nvPr/>
        </p:nvSpPr>
        <p:spPr bwMode="auto">
          <a:xfrm>
            <a:off x="55594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87128" name="Text Box 24"/>
          <p:cNvSpPr txBox="1">
            <a:spLocks noChangeArrowheads="1"/>
          </p:cNvSpPr>
          <p:nvPr/>
        </p:nvSpPr>
        <p:spPr bwMode="auto">
          <a:xfrm>
            <a:off x="60166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687129" name="Text Box 25"/>
          <p:cNvSpPr txBox="1">
            <a:spLocks noChangeArrowheads="1"/>
          </p:cNvSpPr>
          <p:nvPr/>
        </p:nvSpPr>
        <p:spPr bwMode="auto">
          <a:xfrm>
            <a:off x="733107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7130" name="Text Box 26"/>
          <p:cNvSpPr txBox="1">
            <a:spLocks noChangeArrowheads="1"/>
          </p:cNvSpPr>
          <p:nvPr/>
        </p:nvSpPr>
        <p:spPr bwMode="auto">
          <a:xfrm>
            <a:off x="78073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7131" name="Text Box 27"/>
          <p:cNvSpPr txBox="1">
            <a:spLocks noChangeArrowheads="1"/>
          </p:cNvSpPr>
          <p:nvPr/>
        </p:nvSpPr>
        <p:spPr bwMode="auto">
          <a:xfrm>
            <a:off x="6569075" y="26209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87132" name="Text Box 28"/>
          <p:cNvSpPr txBox="1">
            <a:spLocks noChangeArrowheads="1"/>
          </p:cNvSpPr>
          <p:nvPr/>
        </p:nvSpPr>
        <p:spPr bwMode="auto">
          <a:xfrm>
            <a:off x="6702425" y="15541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7133" name="Text Box 29"/>
          <p:cNvSpPr txBox="1">
            <a:spLocks noChangeArrowheads="1"/>
          </p:cNvSpPr>
          <p:nvPr/>
        </p:nvSpPr>
        <p:spPr bwMode="auto">
          <a:xfrm>
            <a:off x="6702425" y="4006850"/>
            <a:ext cx="3619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7134" name="Text Box 30"/>
          <p:cNvSpPr txBox="1">
            <a:spLocks noChangeArrowheads="1"/>
          </p:cNvSpPr>
          <p:nvPr/>
        </p:nvSpPr>
        <p:spPr bwMode="auto">
          <a:xfrm>
            <a:off x="131445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7135" name="Text Box 31"/>
          <p:cNvSpPr txBox="1">
            <a:spLocks noChangeArrowheads="1"/>
          </p:cNvSpPr>
          <p:nvPr/>
        </p:nvSpPr>
        <p:spPr bwMode="auto">
          <a:xfrm>
            <a:off x="19304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7136" name="Text Box 32"/>
          <p:cNvSpPr txBox="1">
            <a:spLocks noChangeArrowheads="1"/>
          </p:cNvSpPr>
          <p:nvPr/>
        </p:nvSpPr>
        <p:spPr bwMode="auto">
          <a:xfrm>
            <a:off x="2522538" y="3810000"/>
            <a:ext cx="4556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7137" name="Text Box 33"/>
          <p:cNvSpPr txBox="1">
            <a:spLocks noChangeArrowheads="1"/>
          </p:cNvSpPr>
          <p:nvPr/>
        </p:nvSpPr>
        <p:spPr bwMode="auto">
          <a:xfrm>
            <a:off x="3121025" y="3810000"/>
            <a:ext cx="47783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7138" name="Text Box 34"/>
          <p:cNvSpPr txBox="1">
            <a:spLocks noChangeArrowheads="1"/>
          </p:cNvSpPr>
          <p:nvPr/>
        </p:nvSpPr>
        <p:spPr bwMode="auto">
          <a:xfrm>
            <a:off x="37592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sp>
        <p:nvSpPr>
          <p:cNvPr id="687139" name="Text Box 35"/>
          <p:cNvSpPr txBox="1">
            <a:spLocks noChangeArrowheads="1"/>
          </p:cNvSpPr>
          <p:nvPr/>
        </p:nvSpPr>
        <p:spPr bwMode="auto">
          <a:xfrm>
            <a:off x="615950" y="3810000"/>
            <a:ext cx="612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Q:</a:t>
            </a:r>
          </a:p>
        </p:txBody>
      </p:sp>
      <p:sp>
        <p:nvSpPr>
          <p:cNvPr id="687140" name="Text Box 36"/>
          <p:cNvSpPr txBox="1">
            <a:spLocks noChangeArrowheads="1"/>
          </p:cNvSpPr>
          <p:nvPr/>
        </p:nvSpPr>
        <p:spPr bwMode="auto">
          <a:xfrm>
            <a:off x="1362075" y="4419600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7141" name="Text Box 37"/>
          <p:cNvSpPr txBox="1">
            <a:spLocks noChangeArrowheads="1"/>
          </p:cNvSpPr>
          <p:nvPr/>
        </p:nvSpPr>
        <p:spPr bwMode="auto">
          <a:xfrm>
            <a:off x="19462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7142" name="Text Box 38"/>
          <p:cNvSpPr txBox="1">
            <a:spLocks noChangeArrowheads="1"/>
          </p:cNvSpPr>
          <p:nvPr/>
        </p:nvSpPr>
        <p:spPr bwMode="auto">
          <a:xfrm>
            <a:off x="2551113" y="4413250"/>
            <a:ext cx="4016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7143" name="Text Box 39"/>
          <p:cNvSpPr txBox="1">
            <a:spLocks noChangeArrowheads="1"/>
          </p:cNvSpPr>
          <p:nvPr/>
        </p:nvSpPr>
        <p:spPr bwMode="auto">
          <a:xfrm>
            <a:off x="315912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7144" name="Text Box 40"/>
          <p:cNvSpPr txBox="1">
            <a:spLocks noChangeArrowheads="1"/>
          </p:cNvSpPr>
          <p:nvPr/>
        </p:nvSpPr>
        <p:spPr bwMode="auto">
          <a:xfrm>
            <a:off x="37750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7145" name="Line 41"/>
          <p:cNvSpPr>
            <a:spLocks noChangeShapeType="1"/>
          </p:cNvSpPr>
          <p:nvPr/>
        </p:nvSpPr>
        <p:spPr bwMode="auto">
          <a:xfrm>
            <a:off x="1292225" y="4419600"/>
            <a:ext cx="2895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7146" name="Text Box 42"/>
          <p:cNvSpPr txBox="1">
            <a:spLocks noChangeArrowheads="1"/>
          </p:cNvSpPr>
          <p:nvPr/>
        </p:nvSpPr>
        <p:spPr bwMode="auto">
          <a:xfrm>
            <a:off x="4800600" y="5334000"/>
            <a:ext cx="284162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S: 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{ </a:t>
            </a:r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A, C, E, B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}</a:t>
            </a:r>
          </a:p>
        </p:txBody>
      </p:sp>
      <p:sp>
        <p:nvSpPr>
          <p:cNvPr id="687147" name="Text Box 43"/>
          <p:cNvSpPr txBox="1">
            <a:spLocks noChangeArrowheads="1"/>
          </p:cNvSpPr>
          <p:nvPr/>
        </p:nvSpPr>
        <p:spPr bwMode="auto">
          <a:xfrm>
            <a:off x="3429000" y="279241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7148" name="Text Box 44"/>
          <p:cNvSpPr txBox="1">
            <a:spLocks noChangeArrowheads="1"/>
          </p:cNvSpPr>
          <p:nvPr/>
        </p:nvSpPr>
        <p:spPr bwMode="auto">
          <a:xfrm>
            <a:off x="5781675" y="119856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7149" name="Text Box 45"/>
          <p:cNvSpPr txBox="1">
            <a:spLocks noChangeArrowheads="1"/>
          </p:cNvSpPr>
          <p:nvPr/>
        </p:nvSpPr>
        <p:spPr bwMode="auto">
          <a:xfrm>
            <a:off x="5781675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7150" name="Text Box 46"/>
          <p:cNvSpPr txBox="1">
            <a:spLocks noChangeArrowheads="1"/>
          </p:cNvSpPr>
          <p:nvPr/>
        </p:nvSpPr>
        <p:spPr bwMode="auto">
          <a:xfrm>
            <a:off x="7532688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7151" name="Text Box 47"/>
          <p:cNvSpPr txBox="1">
            <a:spLocks noChangeArrowheads="1"/>
          </p:cNvSpPr>
          <p:nvPr/>
        </p:nvSpPr>
        <p:spPr bwMode="auto">
          <a:xfrm>
            <a:off x="7431088" y="1198563"/>
            <a:ext cx="5905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7152" name="Text Box 48"/>
          <p:cNvSpPr txBox="1">
            <a:spLocks noChangeArrowheads="1"/>
          </p:cNvSpPr>
          <p:nvPr/>
        </p:nvSpPr>
        <p:spPr bwMode="auto">
          <a:xfrm>
            <a:off x="1901825" y="4783138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7153" name="Text Box 49"/>
          <p:cNvSpPr txBox="1">
            <a:spLocks noChangeArrowheads="1"/>
          </p:cNvSpPr>
          <p:nvPr/>
        </p:nvSpPr>
        <p:spPr bwMode="auto">
          <a:xfrm>
            <a:off x="2582863" y="4776788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3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7154" name="Text Box 50"/>
          <p:cNvSpPr txBox="1">
            <a:spLocks noChangeArrowheads="1"/>
          </p:cNvSpPr>
          <p:nvPr/>
        </p:nvSpPr>
        <p:spPr bwMode="auto">
          <a:xfrm>
            <a:off x="315912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7155" name="Text Box 51"/>
          <p:cNvSpPr txBox="1">
            <a:spLocks noChangeArrowheads="1"/>
          </p:cNvSpPr>
          <p:nvPr/>
        </p:nvSpPr>
        <p:spPr bwMode="auto">
          <a:xfrm>
            <a:off x="377507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7156" name="Text Box 52"/>
          <p:cNvSpPr txBox="1">
            <a:spLocks noChangeArrowheads="1"/>
          </p:cNvSpPr>
          <p:nvPr/>
        </p:nvSpPr>
        <p:spPr bwMode="auto">
          <a:xfrm>
            <a:off x="1978025" y="5146675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7157" name="Text Box 53"/>
          <p:cNvSpPr txBox="1">
            <a:spLocks noChangeArrowheads="1"/>
          </p:cNvSpPr>
          <p:nvPr/>
        </p:nvSpPr>
        <p:spPr bwMode="auto">
          <a:xfrm>
            <a:off x="3114675" y="5146675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7158" name="Text Box 54"/>
          <p:cNvSpPr txBox="1">
            <a:spLocks noChangeArrowheads="1"/>
          </p:cNvSpPr>
          <p:nvPr/>
        </p:nvSpPr>
        <p:spPr bwMode="auto">
          <a:xfrm>
            <a:off x="3806825" y="5146675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7159" name="Text Box 55"/>
          <p:cNvSpPr txBox="1">
            <a:spLocks noChangeArrowheads="1"/>
          </p:cNvSpPr>
          <p:nvPr/>
        </p:nvSpPr>
        <p:spPr bwMode="auto">
          <a:xfrm>
            <a:off x="1978025" y="5510213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7160" name="Text Box 56"/>
          <p:cNvSpPr txBox="1">
            <a:spLocks noChangeArrowheads="1"/>
          </p:cNvSpPr>
          <p:nvPr/>
        </p:nvSpPr>
        <p:spPr bwMode="auto">
          <a:xfrm>
            <a:off x="3114675" y="5510213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7161" name="Text Box 57"/>
          <p:cNvSpPr txBox="1">
            <a:spLocks noChangeArrowheads="1"/>
          </p:cNvSpPr>
          <p:nvPr/>
        </p:nvSpPr>
        <p:spPr bwMode="auto">
          <a:xfrm>
            <a:off x="381000" y="1447800"/>
            <a:ext cx="4876800" cy="53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“B”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XTRACT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-M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075921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Dijkstra’s algorithm</a:t>
            </a:r>
          </a:p>
        </p:txBody>
      </p:sp>
      <p:sp>
        <p:nvSpPr>
          <p:cNvPr id="688131" name="Oval 3"/>
          <p:cNvSpPr>
            <a:spLocks noChangeArrowheads="1"/>
          </p:cNvSpPr>
          <p:nvPr/>
        </p:nvSpPr>
        <p:spPr bwMode="auto">
          <a:xfrm>
            <a:off x="3883025" y="272891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8132" name="Oval 4"/>
          <p:cNvSpPr>
            <a:spLocks noChangeArrowheads="1"/>
          </p:cNvSpPr>
          <p:nvPr/>
        </p:nvSpPr>
        <p:spPr bwMode="auto">
          <a:xfrm>
            <a:off x="5635625" y="17192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8133" name="Oval 5"/>
          <p:cNvSpPr>
            <a:spLocks noChangeArrowheads="1"/>
          </p:cNvSpPr>
          <p:nvPr/>
        </p:nvSpPr>
        <p:spPr bwMode="auto">
          <a:xfrm>
            <a:off x="7388225" y="1719263"/>
            <a:ext cx="679450" cy="6794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8134" name="Oval 6"/>
          <p:cNvSpPr>
            <a:spLocks noChangeArrowheads="1"/>
          </p:cNvSpPr>
          <p:nvPr/>
        </p:nvSpPr>
        <p:spPr bwMode="auto">
          <a:xfrm>
            <a:off x="56356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8135" name="Oval 7"/>
          <p:cNvSpPr>
            <a:spLocks noChangeArrowheads="1"/>
          </p:cNvSpPr>
          <p:nvPr/>
        </p:nvSpPr>
        <p:spPr bwMode="auto">
          <a:xfrm>
            <a:off x="73882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cxnSp>
        <p:nvCxnSpPr>
          <p:cNvPr id="688136" name="AutoShape 8"/>
          <p:cNvCxnSpPr>
            <a:cxnSpLocks noChangeShapeType="1"/>
            <a:stCxn id="688131" idx="7"/>
            <a:endCxn id="688132" idx="2"/>
          </p:cNvCxnSpPr>
          <p:nvPr/>
        </p:nvCxnSpPr>
        <p:spPr bwMode="auto">
          <a:xfrm flipV="1">
            <a:off x="4462463" y="2058988"/>
            <a:ext cx="1173162" cy="7699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8137" name="AutoShape 9"/>
          <p:cNvCxnSpPr>
            <a:cxnSpLocks noChangeShapeType="1"/>
            <a:stCxn id="688131" idx="5"/>
            <a:endCxn id="688134" idx="2"/>
          </p:cNvCxnSpPr>
          <p:nvPr/>
        </p:nvCxnSpPr>
        <p:spPr bwMode="auto">
          <a:xfrm>
            <a:off x="4462463" y="3308350"/>
            <a:ext cx="1173162" cy="769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8138" name="AutoShape 10"/>
          <p:cNvCxnSpPr>
            <a:cxnSpLocks noChangeShapeType="1"/>
            <a:stCxn id="688132" idx="6"/>
            <a:endCxn id="688133" idx="2"/>
          </p:cNvCxnSpPr>
          <p:nvPr/>
        </p:nvCxnSpPr>
        <p:spPr bwMode="auto">
          <a:xfrm>
            <a:off x="6315075" y="2058988"/>
            <a:ext cx="1073150" cy="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med"/>
          </a:ln>
          <a:effectLst/>
        </p:spPr>
      </p:cxnSp>
      <p:sp>
        <p:nvSpPr>
          <p:cNvPr id="688139" name="Arc 11"/>
          <p:cNvSpPr>
            <a:spLocks/>
          </p:cNvSpPr>
          <p:nvPr/>
        </p:nvSpPr>
        <p:spPr bwMode="auto">
          <a:xfrm>
            <a:off x="62468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8140" name="Arc 12"/>
          <p:cNvSpPr>
            <a:spLocks/>
          </p:cNvSpPr>
          <p:nvPr/>
        </p:nvSpPr>
        <p:spPr bwMode="auto">
          <a:xfrm flipV="1">
            <a:off x="62452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8141" name="Arc 13"/>
          <p:cNvSpPr>
            <a:spLocks/>
          </p:cNvSpPr>
          <p:nvPr/>
        </p:nvSpPr>
        <p:spPr bwMode="auto">
          <a:xfrm flipH="1">
            <a:off x="55594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8142" name="Arc 14"/>
          <p:cNvSpPr>
            <a:spLocks/>
          </p:cNvSpPr>
          <p:nvPr/>
        </p:nvSpPr>
        <p:spPr bwMode="auto">
          <a:xfrm flipH="1" flipV="1">
            <a:off x="55594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8143" name="Arc 15"/>
          <p:cNvSpPr>
            <a:spLocks/>
          </p:cNvSpPr>
          <p:nvPr/>
        </p:nvSpPr>
        <p:spPr bwMode="auto">
          <a:xfrm>
            <a:off x="79994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8144" name="Arc 16"/>
          <p:cNvSpPr>
            <a:spLocks/>
          </p:cNvSpPr>
          <p:nvPr/>
        </p:nvSpPr>
        <p:spPr bwMode="auto">
          <a:xfrm flipV="1">
            <a:off x="79978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8145" name="Arc 17"/>
          <p:cNvSpPr>
            <a:spLocks/>
          </p:cNvSpPr>
          <p:nvPr/>
        </p:nvSpPr>
        <p:spPr bwMode="auto">
          <a:xfrm flipH="1">
            <a:off x="73120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8146" name="Arc 18"/>
          <p:cNvSpPr>
            <a:spLocks/>
          </p:cNvSpPr>
          <p:nvPr/>
        </p:nvSpPr>
        <p:spPr bwMode="auto">
          <a:xfrm flipH="1" flipV="1">
            <a:off x="73120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88147" name="AutoShape 19"/>
          <p:cNvCxnSpPr>
            <a:cxnSpLocks noChangeShapeType="1"/>
            <a:stCxn id="688134" idx="6"/>
            <a:endCxn id="688135" idx="2"/>
          </p:cNvCxnSpPr>
          <p:nvPr/>
        </p:nvCxnSpPr>
        <p:spPr bwMode="auto">
          <a:xfrm>
            <a:off x="6315075" y="40782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8148" name="Line 20"/>
          <p:cNvSpPr>
            <a:spLocks noChangeShapeType="1"/>
          </p:cNvSpPr>
          <p:nvPr/>
        </p:nvSpPr>
        <p:spPr bwMode="auto">
          <a:xfrm flipV="1">
            <a:off x="6321425" y="2163763"/>
            <a:ext cx="1066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8149" name="Text Box 21"/>
          <p:cNvSpPr txBox="1">
            <a:spLocks noChangeArrowheads="1"/>
          </p:cNvSpPr>
          <p:nvPr/>
        </p:nvSpPr>
        <p:spPr bwMode="auto">
          <a:xfrm>
            <a:off x="4492625" y="2049463"/>
            <a:ext cx="5397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8150" name="Text Box 22"/>
          <p:cNvSpPr txBox="1">
            <a:spLocks noChangeArrowheads="1"/>
          </p:cNvSpPr>
          <p:nvPr/>
        </p:nvSpPr>
        <p:spPr bwMode="auto">
          <a:xfrm>
            <a:off x="4645025" y="35353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8151" name="Text Box 23"/>
          <p:cNvSpPr txBox="1">
            <a:spLocks noChangeArrowheads="1"/>
          </p:cNvSpPr>
          <p:nvPr/>
        </p:nvSpPr>
        <p:spPr bwMode="auto">
          <a:xfrm>
            <a:off x="55594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88152" name="Text Box 24"/>
          <p:cNvSpPr txBox="1">
            <a:spLocks noChangeArrowheads="1"/>
          </p:cNvSpPr>
          <p:nvPr/>
        </p:nvSpPr>
        <p:spPr bwMode="auto">
          <a:xfrm>
            <a:off x="60166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688153" name="Text Box 25"/>
          <p:cNvSpPr txBox="1">
            <a:spLocks noChangeArrowheads="1"/>
          </p:cNvSpPr>
          <p:nvPr/>
        </p:nvSpPr>
        <p:spPr bwMode="auto">
          <a:xfrm>
            <a:off x="733107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8154" name="Text Box 26"/>
          <p:cNvSpPr txBox="1">
            <a:spLocks noChangeArrowheads="1"/>
          </p:cNvSpPr>
          <p:nvPr/>
        </p:nvSpPr>
        <p:spPr bwMode="auto">
          <a:xfrm>
            <a:off x="78073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8155" name="Text Box 27"/>
          <p:cNvSpPr txBox="1">
            <a:spLocks noChangeArrowheads="1"/>
          </p:cNvSpPr>
          <p:nvPr/>
        </p:nvSpPr>
        <p:spPr bwMode="auto">
          <a:xfrm>
            <a:off x="6569075" y="26209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88156" name="Text Box 28"/>
          <p:cNvSpPr txBox="1">
            <a:spLocks noChangeArrowheads="1"/>
          </p:cNvSpPr>
          <p:nvPr/>
        </p:nvSpPr>
        <p:spPr bwMode="auto">
          <a:xfrm>
            <a:off x="6702425" y="15541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8157" name="Text Box 29"/>
          <p:cNvSpPr txBox="1">
            <a:spLocks noChangeArrowheads="1"/>
          </p:cNvSpPr>
          <p:nvPr/>
        </p:nvSpPr>
        <p:spPr bwMode="auto">
          <a:xfrm>
            <a:off x="6702425" y="4006850"/>
            <a:ext cx="3619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8158" name="Text Box 30"/>
          <p:cNvSpPr txBox="1">
            <a:spLocks noChangeArrowheads="1"/>
          </p:cNvSpPr>
          <p:nvPr/>
        </p:nvSpPr>
        <p:spPr bwMode="auto">
          <a:xfrm>
            <a:off x="131445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8159" name="Text Box 31"/>
          <p:cNvSpPr txBox="1">
            <a:spLocks noChangeArrowheads="1"/>
          </p:cNvSpPr>
          <p:nvPr/>
        </p:nvSpPr>
        <p:spPr bwMode="auto">
          <a:xfrm>
            <a:off x="19304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8160" name="Text Box 32"/>
          <p:cNvSpPr txBox="1">
            <a:spLocks noChangeArrowheads="1"/>
          </p:cNvSpPr>
          <p:nvPr/>
        </p:nvSpPr>
        <p:spPr bwMode="auto">
          <a:xfrm>
            <a:off x="2522538" y="3810000"/>
            <a:ext cx="4556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8161" name="Text Box 33"/>
          <p:cNvSpPr txBox="1">
            <a:spLocks noChangeArrowheads="1"/>
          </p:cNvSpPr>
          <p:nvPr/>
        </p:nvSpPr>
        <p:spPr bwMode="auto">
          <a:xfrm>
            <a:off x="3121025" y="3810000"/>
            <a:ext cx="47783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8162" name="Text Box 34"/>
          <p:cNvSpPr txBox="1">
            <a:spLocks noChangeArrowheads="1"/>
          </p:cNvSpPr>
          <p:nvPr/>
        </p:nvSpPr>
        <p:spPr bwMode="auto">
          <a:xfrm>
            <a:off x="37592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sp>
        <p:nvSpPr>
          <p:cNvPr id="688163" name="Text Box 35"/>
          <p:cNvSpPr txBox="1">
            <a:spLocks noChangeArrowheads="1"/>
          </p:cNvSpPr>
          <p:nvPr/>
        </p:nvSpPr>
        <p:spPr bwMode="auto">
          <a:xfrm>
            <a:off x="615950" y="3810000"/>
            <a:ext cx="612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Q:</a:t>
            </a:r>
          </a:p>
        </p:txBody>
      </p:sp>
      <p:sp>
        <p:nvSpPr>
          <p:cNvPr id="688164" name="Text Box 36"/>
          <p:cNvSpPr txBox="1">
            <a:spLocks noChangeArrowheads="1"/>
          </p:cNvSpPr>
          <p:nvPr/>
        </p:nvSpPr>
        <p:spPr bwMode="auto">
          <a:xfrm>
            <a:off x="1362075" y="4419600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8165" name="Text Box 37"/>
          <p:cNvSpPr txBox="1">
            <a:spLocks noChangeArrowheads="1"/>
          </p:cNvSpPr>
          <p:nvPr/>
        </p:nvSpPr>
        <p:spPr bwMode="auto">
          <a:xfrm>
            <a:off x="19462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8166" name="Text Box 38"/>
          <p:cNvSpPr txBox="1">
            <a:spLocks noChangeArrowheads="1"/>
          </p:cNvSpPr>
          <p:nvPr/>
        </p:nvSpPr>
        <p:spPr bwMode="auto">
          <a:xfrm>
            <a:off x="2551113" y="4413250"/>
            <a:ext cx="4016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8167" name="Text Box 39"/>
          <p:cNvSpPr txBox="1">
            <a:spLocks noChangeArrowheads="1"/>
          </p:cNvSpPr>
          <p:nvPr/>
        </p:nvSpPr>
        <p:spPr bwMode="auto">
          <a:xfrm>
            <a:off x="315912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8168" name="Text Box 40"/>
          <p:cNvSpPr txBox="1">
            <a:spLocks noChangeArrowheads="1"/>
          </p:cNvSpPr>
          <p:nvPr/>
        </p:nvSpPr>
        <p:spPr bwMode="auto">
          <a:xfrm>
            <a:off x="37750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8169" name="Line 41"/>
          <p:cNvSpPr>
            <a:spLocks noChangeShapeType="1"/>
          </p:cNvSpPr>
          <p:nvPr/>
        </p:nvSpPr>
        <p:spPr bwMode="auto">
          <a:xfrm>
            <a:off x="1292225" y="4419600"/>
            <a:ext cx="2895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8170" name="Text Box 42"/>
          <p:cNvSpPr txBox="1">
            <a:spLocks noChangeArrowheads="1"/>
          </p:cNvSpPr>
          <p:nvPr/>
        </p:nvSpPr>
        <p:spPr bwMode="auto">
          <a:xfrm>
            <a:off x="4800600" y="5334000"/>
            <a:ext cx="284162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S: 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{ </a:t>
            </a:r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A, C, E, B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}</a:t>
            </a:r>
          </a:p>
        </p:txBody>
      </p:sp>
      <p:sp>
        <p:nvSpPr>
          <p:cNvPr id="688171" name="Text Box 43"/>
          <p:cNvSpPr txBox="1">
            <a:spLocks noChangeArrowheads="1"/>
          </p:cNvSpPr>
          <p:nvPr/>
        </p:nvSpPr>
        <p:spPr bwMode="auto">
          <a:xfrm>
            <a:off x="3429000" y="279241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8172" name="Text Box 44"/>
          <p:cNvSpPr txBox="1">
            <a:spLocks noChangeArrowheads="1"/>
          </p:cNvSpPr>
          <p:nvPr/>
        </p:nvSpPr>
        <p:spPr bwMode="auto">
          <a:xfrm>
            <a:off x="5781675" y="119856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8173" name="Text Box 45"/>
          <p:cNvSpPr txBox="1">
            <a:spLocks noChangeArrowheads="1"/>
          </p:cNvSpPr>
          <p:nvPr/>
        </p:nvSpPr>
        <p:spPr bwMode="auto">
          <a:xfrm>
            <a:off x="5781675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8174" name="Text Box 46"/>
          <p:cNvSpPr txBox="1">
            <a:spLocks noChangeArrowheads="1"/>
          </p:cNvSpPr>
          <p:nvPr/>
        </p:nvSpPr>
        <p:spPr bwMode="auto">
          <a:xfrm>
            <a:off x="7532688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8175" name="Text Box 47"/>
          <p:cNvSpPr txBox="1">
            <a:spLocks noChangeArrowheads="1"/>
          </p:cNvSpPr>
          <p:nvPr/>
        </p:nvSpPr>
        <p:spPr bwMode="auto">
          <a:xfrm>
            <a:off x="7532688" y="119856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8176" name="Text Box 48"/>
          <p:cNvSpPr txBox="1">
            <a:spLocks noChangeArrowheads="1"/>
          </p:cNvSpPr>
          <p:nvPr/>
        </p:nvSpPr>
        <p:spPr bwMode="auto">
          <a:xfrm>
            <a:off x="1901825" y="4783138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8177" name="Text Box 49"/>
          <p:cNvSpPr txBox="1">
            <a:spLocks noChangeArrowheads="1"/>
          </p:cNvSpPr>
          <p:nvPr/>
        </p:nvSpPr>
        <p:spPr bwMode="auto">
          <a:xfrm>
            <a:off x="2582863" y="4776788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3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8178" name="Text Box 50"/>
          <p:cNvSpPr txBox="1">
            <a:spLocks noChangeArrowheads="1"/>
          </p:cNvSpPr>
          <p:nvPr/>
        </p:nvSpPr>
        <p:spPr bwMode="auto">
          <a:xfrm>
            <a:off x="315912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8179" name="Text Box 51"/>
          <p:cNvSpPr txBox="1">
            <a:spLocks noChangeArrowheads="1"/>
          </p:cNvSpPr>
          <p:nvPr/>
        </p:nvSpPr>
        <p:spPr bwMode="auto">
          <a:xfrm>
            <a:off x="377507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8180" name="Text Box 52"/>
          <p:cNvSpPr txBox="1">
            <a:spLocks noChangeArrowheads="1"/>
          </p:cNvSpPr>
          <p:nvPr/>
        </p:nvSpPr>
        <p:spPr bwMode="auto">
          <a:xfrm>
            <a:off x="1978025" y="5146675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8181" name="Text Box 53"/>
          <p:cNvSpPr txBox="1">
            <a:spLocks noChangeArrowheads="1"/>
          </p:cNvSpPr>
          <p:nvPr/>
        </p:nvSpPr>
        <p:spPr bwMode="auto">
          <a:xfrm>
            <a:off x="3114675" y="5146675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8182" name="Text Box 54"/>
          <p:cNvSpPr txBox="1">
            <a:spLocks noChangeArrowheads="1"/>
          </p:cNvSpPr>
          <p:nvPr/>
        </p:nvSpPr>
        <p:spPr bwMode="auto">
          <a:xfrm>
            <a:off x="3806825" y="5146675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8183" name="Text Box 55"/>
          <p:cNvSpPr txBox="1">
            <a:spLocks noChangeArrowheads="1"/>
          </p:cNvSpPr>
          <p:nvPr/>
        </p:nvSpPr>
        <p:spPr bwMode="auto">
          <a:xfrm>
            <a:off x="1978025" y="5510213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8184" name="Text Box 56"/>
          <p:cNvSpPr txBox="1">
            <a:spLocks noChangeArrowheads="1"/>
          </p:cNvSpPr>
          <p:nvPr/>
        </p:nvSpPr>
        <p:spPr bwMode="auto">
          <a:xfrm>
            <a:off x="3114675" y="5510213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8185" name="Text Box 57"/>
          <p:cNvSpPr txBox="1">
            <a:spLocks noChangeArrowheads="1"/>
          </p:cNvSpPr>
          <p:nvPr/>
        </p:nvSpPr>
        <p:spPr bwMode="auto">
          <a:xfrm>
            <a:off x="381000" y="1447800"/>
            <a:ext cx="4876800" cy="53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Relax all edges leaving </a:t>
            </a: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688186" name="Text Box 58"/>
          <p:cNvSpPr txBox="1">
            <a:spLocks noChangeArrowheads="1"/>
          </p:cNvSpPr>
          <p:nvPr/>
        </p:nvSpPr>
        <p:spPr bwMode="auto">
          <a:xfrm>
            <a:off x="3190875" y="5873750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860471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Dijkstra’s algorithm</a:t>
            </a:r>
          </a:p>
        </p:txBody>
      </p:sp>
      <p:sp>
        <p:nvSpPr>
          <p:cNvPr id="689155" name="Oval 3"/>
          <p:cNvSpPr>
            <a:spLocks noChangeArrowheads="1"/>
          </p:cNvSpPr>
          <p:nvPr/>
        </p:nvSpPr>
        <p:spPr bwMode="auto">
          <a:xfrm>
            <a:off x="3883025" y="272891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9156" name="Oval 4"/>
          <p:cNvSpPr>
            <a:spLocks noChangeArrowheads="1"/>
          </p:cNvSpPr>
          <p:nvPr/>
        </p:nvSpPr>
        <p:spPr bwMode="auto">
          <a:xfrm>
            <a:off x="5635625" y="17192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9157" name="Oval 5"/>
          <p:cNvSpPr>
            <a:spLocks noChangeArrowheads="1"/>
          </p:cNvSpPr>
          <p:nvPr/>
        </p:nvSpPr>
        <p:spPr bwMode="auto">
          <a:xfrm>
            <a:off x="7388225" y="17192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9158" name="Oval 6"/>
          <p:cNvSpPr>
            <a:spLocks noChangeArrowheads="1"/>
          </p:cNvSpPr>
          <p:nvPr/>
        </p:nvSpPr>
        <p:spPr bwMode="auto">
          <a:xfrm>
            <a:off x="56356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9159" name="Oval 7"/>
          <p:cNvSpPr>
            <a:spLocks noChangeArrowheads="1"/>
          </p:cNvSpPr>
          <p:nvPr/>
        </p:nvSpPr>
        <p:spPr bwMode="auto">
          <a:xfrm>
            <a:off x="7388225" y="3738563"/>
            <a:ext cx="679450" cy="6794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cxnSp>
        <p:nvCxnSpPr>
          <p:cNvPr id="689160" name="AutoShape 8"/>
          <p:cNvCxnSpPr>
            <a:cxnSpLocks noChangeShapeType="1"/>
            <a:stCxn id="689155" idx="7"/>
            <a:endCxn id="689156" idx="2"/>
          </p:cNvCxnSpPr>
          <p:nvPr/>
        </p:nvCxnSpPr>
        <p:spPr bwMode="auto">
          <a:xfrm flipV="1">
            <a:off x="4462463" y="2058988"/>
            <a:ext cx="1173162" cy="7699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9161" name="AutoShape 9"/>
          <p:cNvCxnSpPr>
            <a:cxnSpLocks noChangeShapeType="1"/>
            <a:stCxn id="689155" idx="5"/>
            <a:endCxn id="689158" idx="2"/>
          </p:cNvCxnSpPr>
          <p:nvPr/>
        </p:nvCxnSpPr>
        <p:spPr bwMode="auto">
          <a:xfrm>
            <a:off x="4462463" y="3308350"/>
            <a:ext cx="1173162" cy="7699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689162" name="AutoShape 10"/>
          <p:cNvCxnSpPr>
            <a:cxnSpLocks noChangeShapeType="1"/>
            <a:stCxn id="689156" idx="6"/>
            <a:endCxn id="689157" idx="2"/>
          </p:cNvCxnSpPr>
          <p:nvPr/>
        </p:nvCxnSpPr>
        <p:spPr bwMode="auto">
          <a:xfrm>
            <a:off x="6315075" y="2058988"/>
            <a:ext cx="1073150" cy="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med"/>
          </a:ln>
          <a:effectLst/>
        </p:spPr>
      </p:cxnSp>
      <p:sp>
        <p:nvSpPr>
          <p:cNvPr id="689163" name="Arc 11"/>
          <p:cNvSpPr>
            <a:spLocks/>
          </p:cNvSpPr>
          <p:nvPr/>
        </p:nvSpPr>
        <p:spPr bwMode="auto">
          <a:xfrm>
            <a:off x="62468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9164" name="Arc 12"/>
          <p:cNvSpPr>
            <a:spLocks/>
          </p:cNvSpPr>
          <p:nvPr/>
        </p:nvSpPr>
        <p:spPr bwMode="auto">
          <a:xfrm flipV="1">
            <a:off x="62452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9165" name="Arc 13"/>
          <p:cNvSpPr>
            <a:spLocks/>
          </p:cNvSpPr>
          <p:nvPr/>
        </p:nvSpPr>
        <p:spPr bwMode="auto">
          <a:xfrm flipH="1">
            <a:off x="55594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9166" name="Arc 14"/>
          <p:cNvSpPr>
            <a:spLocks/>
          </p:cNvSpPr>
          <p:nvPr/>
        </p:nvSpPr>
        <p:spPr bwMode="auto">
          <a:xfrm flipH="1" flipV="1">
            <a:off x="5559425" y="30781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9167" name="Arc 15"/>
          <p:cNvSpPr>
            <a:spLocks/>
          </p:cNvSpPr>
          <p:nvPr/>
        </p:nvSpPr>
        <p:spPr bwMode="auto">
          <a:xfrm>
            <a:off x="7999413" y="2287588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9168" name="Arc 16"/>
          <p:cNvSpPr>
            <a:spLocks/>
          </p:cNvSpPr>
          <p:nvPr/>
        </p:nvSpPr>
        <p:spPr bwMode="auto">
          <a:xfrm flipV="1">
            <a:off x="79978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9169" name="Arc 17"/>
          <p:cNvSpPr>
            <a:spLocks/>
          </p:cNvSpPr>
          <p:nvPr/>
        </p:nvSpPr>
        <p:spPr bwMode="auto">
          <a:xfrm flipH="1">
            <a:off x="7312025" y="2290763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9170" name="Arc 18"/>
          <p:cNvSpPr>
            <a:spLocks/>
          </p:cNvSpPr>
          <p:nvPr/>
        </p:nvSpPr>
        <p:spPr bwMode="auto">
          <a:xfrm flipH="1" flipV="1">
            <a:off x="7312025" y="3073400"/>
            <a:ext cx="152400" cy="787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89171" name="AutoShape 19"/>
          <p:cNvCxnSpPr>
            <a:cxnSpLocks noChangeShapeType="1"/>
            <a:stCxn id="689158" idx="6"/>
            <a:endCxn id="689159" idx="2"/>
          </p:cNvCxnSpPr>
          <p:nvPr/>
        </p:nvCxnSpPr>
        <p:spPr bwMode="auto">
          <a:xfrm>
            <a:off x="6315075" y="4078288"/>
            <a:ext cx="1073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689172" name="Line 20"/>
          <p:cNvSpPr>
            <a:spLocks noChangeShapeType="1"/>
          </p:cNvSpPr>
          <p:nvPr/>
        </p:nvSpPr>
        <p:spPr bwMode="auto">
          <a:xfrm flipV="1">
            <a:off x="6321425" y="2163763"/>
            <a:ext cx="1066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9173" name="Text Box 21"/>
          <p:cNvSpPr txBox="1">
            <a:spLocks noChangeArrowheads="1"/>
          </p:cNvSpPr>
          <p:nvPr/>
        </p:nvSpPr>
        <p:spPr bwMode="auto">
          <a:xfrm>
            <a:off x="4492625" y="2049463"/>
            <a:ext cx="5397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9174" name="Text Box 22"/>
          <p:cNvSpPr txBox="1">
            <a:spLocks noChangeArrowheads="1"/>
          </p:cNvSpPr>
          <p:nvPr/>
        </p:nvSpPr>
        <p:spPr bwMode="auto">
          <a:xfrm>
            <a:off x="4645025" y="35353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9175" name="Text Box 23"/>
          <p:cNvSpPr txBox="1">
            <a:spLocks noChangeArrowheads="1"/>
          </p:cNvSpPr>
          <p:nvPr/>
        </p:nvSpPr>
        <p:spPr bwMode="auto">
          <a:xfrm>
            <a:off x="55594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89176" name="Text Box 24"/>
          <p:cNvSpPr txBox="1">
            <a:spLocks noChangeArrowheads="1"/>
          </p:cNvSpPr>
          <p:nvPr/>
        </p:nvSpPr>
        <p:spPr bwMode="auto">
          <a:xfrm>
            <a:off x="60166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689177" name="Text Box 25"/>
          <p:cNvSpPr txBox="1">
            <a:spLocks noChangeArrowheads="1"/>
          </p:cNvSpPr>
          <p:nvPr/>
        </p:nvSpPr>
        <p:spPr bwMode="auto">
          <a:xfrm>
            <a:off x="733107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9178" name="Text Box 26"/>
          <p:cNvSpPr txBox="1">
            <a:spLocks noChangeArrowheads="1"/>
          </p:cNvSpPr>
          <p:nvPr/>
        </p:nvSpPr>
        <p:spPr bwMode="auto">
          <a:xfrm>
            <a:off x="7807325" y="281781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9179" name="Text Box 27"/>
          <p:cNvSpPr txBox="1">
            <a:spLocks noChangeArrowheads="1"/>
          </p:cNvSpPr>
          <p:nvPr/>
        </p:nvSpPr>
        <p:spPr bwMode="auto">
          <a:xfrm>
            <a:off x="6569075" y="26209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89180" name="Text Box 28"/>
          <p:cNvSpPr txBox="1">
            <a:spLocks noChangeArrowheads="1"/>
          </p:cNvSpPr>
          <p:nvPr/>
        </p:nvSpPr>
        <p:spPr bwMode="auto">
          <a:xfrm>
            <a:off x="6702425" y="1554163"/>
            <a:ext cx="36195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9181" name="Text Box 29"/>
          <p:cNvSpPr txBox="1">
            <a:spLocks noChangeArrowheads="1"/>
          </p:cNvSpPr>
          <p:nvPr/>
        </p:nvSpPr>
        <p:spPr bwMode="auto">
          <a:xfrm>
            <a:off x="6702425" y="4006850"/>
            <a:ext cx="36195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689182" name="Text Box 30"/>
          <p:cNvSpPr txBox="1">
            <a:spLocks noChangeArrowheads="1"/>
          </p:cNvSpPr>
          <p:nvPr/>
        </p:nvSpPr>
        <p:spPr bwMode="auto">
          <a:xfrm>
            <a:off x="131445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689183" name="Text Box 31"/>
          <p:cNvSpPr txBox="1">
            <a:spLocks noChangeArrowheads="1"/>
          </p:cNvSpPr>
          <p:nvPr/>
        </p:nvSpPr>
        <p:spPr bwMode="auto">
          <a:xfrm>
            <a:off x="19304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689184" name="Text Box 32"/>
          <p:cNvSpPr txBox="1">
            <a:spLocks noChangeArrowheads="1"/>
          </p:cNvSpPr>
          <p:nvPr/>
        </p:nvSpPr>
        <p:spPr bwMode="auto">
          <a:xfrm>
            <a:off x="2522538" y="3810000"/>
            <a:ext cx="4556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689185" name="Text Box 33"/>
          <p:cNvSpPr txBox="1">
            <a:spLocks noChangeArrowheads="1"/>
          </p:cNvSpPr>
          <p:nvPr/>
        </p:nvSpPr>
        <p:spPr bwMode="auto">
          <a:xfrm>
            <a:off x="3121025" y="3810000"/>
            <a:ext cx="47783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sp>
        <p:nvSpPr>
          <p:cNvPr id="689186" name="Text Box 34"/>
          <p:cNvSpPr txBox="1">
            <a:spLocks noChangeArrowheads="1"/>
          </p:cNvSpPr>
          <p:nvPr/>
        </p:nvSpPr>
        <p:spPr bwMode="auto">
          <a:xfrm>
            <a:off x="3759200" y="3810000"/>
            <a:ext cx="4318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CCCC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</a:p>
        </p:txBody>
      </p:sp>
      <p:sp>
        <p:nvSpPr>
          <p:cNvPr id="689187" name="Text Box 35"/>
          <p:cNvSpPr txBox="1">
            <a:spLocks noChangeArrowheads="1"/>
          </p:cNvSpPr>
          <p:nvPr/>
        </p:nvSpPr>
        <p:spPr bwMode="auto">
          <a:xfrm>
            <a:off x="615950" y="3810000"/>
            <a:ext cx="61277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Q:</a:t>
            </a:r>
          </a:p>
        </p:txBody>
      </p:sp>
      <p:sp>
        <p:nvSpPr>
          <p:cNvPr id="689188" name="Text Box 36"/>
          <p:cNvSpPr txBox="1">
            <a:spLocks noChangeArrowheads="1"/>
          </p:cNvSpPr>
          <p:nvPr/>
        </p:nvSpPr>
        <p:spPr bwMode="auto">
          <a:xfrm>
            <a:off x="1362075" y="4419600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9189" name="Text Box 37"/>
          <p:cNvSpPr txBox="1">
            <a:spLocks noChangeArrowheads="1"/>
          </p:cNvSpPr>
          <p:nvPr/>
        </p:nvSpPr>
        <p:spPr bwMode="auto">
          <a:xfrm>
            <a:off x="19462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9190" name="Text Box 38"/>
          <p:cNvSpPr txBox="1">
            <a:spLocks noChangeArrowheads="1"/>
          </p:cNvSpPr>
          <p:nvPr/>
        </p:nvSpPr>
        <p:spPr bwMode="auto">
          <a:xfrm>
            <a:off x="2551113" y="4413250"/>
            <a:ext cx="4016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9191" name="Text Box 39"/>
          <p:cNvSpPr txBox="1">
            <a:spLocks noChangeArrowheads="1"/>
          </p:cNvSpPr>
          <p:nvPr/>
        </p:nvSpPr>
        <p:spPr bwMode="auto">
          <a:xfrm>
            <a:off x="315912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9192" name="Text Box 40"/>
          <p:cNvSpPr txBox="1">
            <a:spLocks noChangeArrowheads="1"/>
          </p:cNvSpPr>
          <p:nvPr/>
        </p:nvSpPr>
        <p:spPr bwMode="auto">
          <a:xfrm>
            <a:off x="3775075" y="4413250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9193" name="Line 41"/>
          <p:cNvSpPr>
            <a:spLocks noChangeShapeType="1"/>
          </p:cNvSpPr>
          <p:nvPr/>
        </p:nvSpPr>
        <p:spPr bwMode="auto">
          <a:xfrm>
            <a:off x="1292225" y="4419600"/>
            <a:ext cx="2895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9194" name="Text Box 42"/>
          <p:cNvSpPr txBox="1">
            <a:spLocks noChangeArrowheads="1"/>
          </p:cNvSpPr>
          <p:nvPr/>
        </p:nvSpPr>
        <p:spPr bwMode="auto">
          <a:xfrm>
            <a:off x="4800600" y="5334000"/>
            <a:ext cx="333851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S: 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{ </a:t>
            </a:r>
            <a:r>
              <a:rPr lang="en-US" sz="3200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A, C, E, B, D</a:t>
            </a:r>
            <a:r>
              <a:rPr lang="en-US" sz="32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}</a:t>
            </a:r>
          </a:p>
        </p:txBody>
      </p:sp>
      <p:sp>
        <p:nvSpPr>
          <p:cNvPr id="689195" name="Text Box 43"/>
          <p:cNvSpPr txBox="1">
            <a:spLocks noChangeArrowheads="1"/>
          </p:cNvSpPr>
          <p:nvPr/>
        </p:nvSpPr>
        <p:spPr bwMode="auto">
          <a:xfrm>
            <a:off x="3429000" y="279241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689196" name="Text Box 44"/>
          <p:cNvSpPr txBox="1">
            <a:spLocks noChangeArrowheads="1"/>
          </p:cNvSpPr>
          <p:nvPr/>
        </p:nvSpPr>
        <p:spPr bwMode="auto">
          <a:xfrm>
            <a:off x="5781675" y="119856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9197" name="Text Box 45"/>
          <p:cNvSpPr txBox="1">
            <a:spLocks noChangeArrowheads="1"/>
          </p:cNvSpPr>
          <p:nvPr/>
        </p:nvSpPr>
        <p:spPr bwMode="auto">
          <a:xfrm>
            <a:off x="5781675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89198" name="Text Box 46"/>
          <p:cNvSpPr txBox="1">
            <a:spLocks noChangeArrowheads="1"/>
          </p:cNvSpPr>
          <p:nvPr/>
        </p:nvSpPr>
        <p:spPr bwMode="auto">
          <a:xfrm>
            <a:off x="7532688" y="4457700"/>
            <a:ext cx="387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9199" name="Text Box 47"/>
          <p:cNvSpPr txBox="1">
            <a:spLocks noChangeArrowheads="1"/>
          </p:cNvSpPr>
          <p:nvPr/>
        </p:nvSpPr>
        <p:spPr bwMode="auto">
          <a:xfrm>
            <a:off x="7532688" y="1198563"/>
            <a:ext cx="3873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9200" name="Text Box 48"/>
          <p:cNvSpPr txBox="1">
            <a:spLocks noChangeArrowheads="1"/>
          </p:cNvSpPr>
          <p:nvPr/>
        </p:nvSpPr>
        <p:spPr bwMode="auto">
          <a:xfrm>
            <a:off x="1901825" y="4783138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689201" name="Text Box 49"/>
          <p:cNvSpPr txBox="1">
            <a:spLocks noChangeArrowheads="1"/>
          </p:cNvSpPr>
          <p:nvPr/>
        </p:nvSpPr>
        <p:spPr bwMode="auto">
          <a:xfrm>
            <a:off x="2582863" y="4776788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3</a:t>
            </a:r>
            <a:endParaRPr lang="en-US" sz="2400">
              <a:solidFill>
                <a:srgbClr val="008A87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9202" name="Text Box 50"/>
          <p:cNvSpPr txBox="1">
            <a:spLocks noChangeArrowheads="1"/>
          </p:cNvSpPr>
          <p:nvPr/>
        </p:nvSpPr>
        <p:spPr bwMode="auto">
          <a:xfrm>
            <a:off x="315912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9203" name="Text Box 51"/>
          <p:cNvSpPr txBox="1">
            <a:spLocks noChangeArrowheads="1"/>
          </p:cNvSpPr>
          <p:nvPr/>
        </p:nvSpPr>
        <p:spPr bwMode="auto">
          <a:xfrm>
            <a:off x="3775075" y="4776788"/>
            <a:ext cx="4016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¥</a:t>
            </a:r>
          </a:p>
        </p:txBody>
      </p:sp>
      <p:sp>
        <p:nvSpPr>
          <p:cNvPr id="689204" name="Text Box 52"/>
          <p:cNvSpPr txBox="1">
            <a:spLocks noChangeArrowheads="1"/>
          </p:cNvSpPr>
          <p:nvPr/>
        </p:nvSpPr>
        <p:spPr bwMode="auto">
          <a:xfrm>
            <a:off x="1978025" y="5146675"/>
            <a:ext cx="3365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9205" name="Text Box 53"/>
          <p:cNvSpPr txBox="1">
            <a:spLocks noChangeArrowheads="1"/>
          </p:cNvSpPr>
          <p:nvPr/>
        </p:nvSpPr>
        <p:spPr bwMode="auto">
          <a:xfrm>
            <a:off x="3114675" y="5146675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9206" name="Text Box 54"/>
          <p:cNvSpPr txBox="1">
            <a:spLocks noChangeArrowheads="1"/>
          </p:cNvSpPr>
          <p:nvPr/>
        </p:nvSpPr>
        <p:spPr bwMode="auto">
          <a:xfrm>
            <a:off x="3806825" y="5146675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689207" name="Text Box 55"/>
          <p:cNvSpPr txBox="1">
            <a:spLocks noChangeArrowheads="1"/>
          </p:cNvSpPr>
          <p:nvPr/>
        </p:nvSpPr>
        <p:spPr bwMode="auto">
          <a:xfrm>
            <a:off x="1978025" y="5510213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689208" name="Text Box 56"/>
          <p:cNvSpPr txBox="1">
            <a:spLocks noChangeArrowheads="1"/>
          </p:cNvSpPr>
          <p:nvPr/>
        </p:nvSpPr>
        <p:spPr bwMode="auto">
          <a:xfrm>
            <a:off x="3114675" y="5510213"/>
            <a:ext cx="488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689209" name="Text Box 57"/>
          <p:cNvSpPr txBox="1">
            <a:spLocks noChangeArrowheads="1"/>
          </p:cNvSpPr>
          <p:nvPr/>
        </p:nvSpPr>
        <p:spPr bwMode="auto">
          <a:xfrm>
            <a:off x="3190875" y="5873750"/>
            <a:ext cx="336550" cy="457200"/>
          </a:xfrm>
          <a:prstGeom prst="rect">
            <a:avLst/>
          </a:prstGeom>
          <a:solidFill>
            <a:srgbClr val="FFCCCC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689210" name="Text Box 58"/>
          <p:cNvSpPr txBox="1">
            <a:spLocks noChangeArrowheads="1"/>
          </p:cNvSpPr>
          <p:nvPr/>
        </p:nvSpPr>
        <p:spPr bwMode="auto">
          <a:xfrm>
            <a:off x="381000" y="1447800"/>
            <a:ext cx="4876800" cy="53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“D”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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XTRACT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-M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b="1" i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en-US" sz="3200" b="1">
                <a:solidFill>
                  <a:srgbClr val="008A87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598553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a weighted directed graph, we can find the shortest distance between two vertices by:</a:t>
            </a:r>
          </a:p>
          <a:p>
            <a:pPr lvl="1"/>
            <a:r>
              <a:rPr lang="en-US"/>
              <a:t>starting with a trivial path containing the initial vertex</a:t>
            </a:r>
          </a:p>
          <a:p>
            <a:pPr lvl="1"/>
            <a:r>
              <a:rPr lang="en-US"/>
              <a:t>growing this path by always going to the next vertex which has the shortest current path</a:t>
            </a:r>
          </a:p>
        </p:txBody>
      </p:sp>
    </p:spTree>
    <p:extLst>
      <p:ext uri="{BB962C8B-B14F-4D97-AF65-F5344CB8AC3E}">
        <p14:creationId xmlns:p14="http://schemas.microsoft.com/office/powerpoint/2010/main" val="27497940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352800"/>
            <a:ext cx="32861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464820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905000" y="2286000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05000" y="1447800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057400" y="10668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057400" y="14478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f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057400" y="22860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f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905000" y="1828800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114800" y="914400"/>
            <a:ext cx="354013" cy="2590800"/>
            <a:chOff x="2438" y="601"/>
            <a:chExt cx="223" cy="1632"/>
          </a:xfrm>
        </p:grpSpPr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2438" y="601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-</a:t>
              </a:r>
            </a:p>
          </p:txBody>
        </p:sp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2438" y="919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2438" y="1159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2438" y="1447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2438" y="1657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-</a:t>
              </a:r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2438" y="1945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-</a:t>
              </a:r>
            </a:p>
          </p:txBody>
        </p:sp>
      </p:grp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2057400" y="18288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f</a:t>
            </a: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V="1">
            <a:off x="1905000" y="1828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514600" y="18288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V="1">
            <a:off x="1905000" y="1447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2590800" y="14478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5867400" y="3581400"/>
            <a:ext cx="381000" cy="381000"/>
          </a:xfrm>
          <a:prstGeom prst="ellips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5486400" y="4648200"/>
            <a:ext cx="381000" cy="381000"/>
          </a:xfrm>
          <a:prstGeom prst="ellips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7162800" y="3505200"/>
            <a:ext cx="381000" cy="381000"/>
          </a:xfrm>
          <a:prstGeom prst="ellips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1905000" y="3124200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2362200" y="22860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 flipV="1">
            <a:off x="1905000" y="2286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6477000" y="5334000"/>
            <a:ext cx="381000" cy="381000"/>
          </a:xfrm>
          <a:prstGeom prst="ellips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 flipH="1">
            <a:off x="5715000" y="3962400"/>
            <a:ext cx="304800" cy="6858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6248400" y="3733800"/>
            <a:ext cx="9144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6172200" y="3886200"/>
            <a:ext cx="381000" cy="1524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 flipV="1">
            <a:off x="4114800" y="2743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 flipV="1">
            <a:off x="4038600" y="3200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4403725" y="267811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B</a:t>
            </a:r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4419600" y="312420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B</a:t>
            </a: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1905000" y="2743200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2133600" y="31242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f</a:t>
            </a:r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 flipV="1">
            <a:off x="19050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2438400" y="31242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4136" name="Oval 40"/>
          <p:cNvSpPr>
            <a:spLocks noChangeArrowheads="1"/>
          </p:cNvSpPr>
          <p:nvPr/>
        </p:nvSpPr>
        <p:spPr bwMode="auto">
          <a:xfrm>
            <a:off x="7620000" y="5181600"/>
            <a:ext cx="381000" cy="381000"/>
          </a:xfrm>
          <a:prstGeom prst="ellips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>
            <a:off x="7391400" y="3886200"/>
            <a:ext cx="304800" cy="12954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048000" y="990600"/>
            <a:ext cx="488950" cy="2627313"/>
            <a:chOff x="1814" y="601"/>
            <a:chExt cx="308" cy="1655"/>
          </a:xfrm>
        </p:grpSpPr>
        <p:sp>
          <p:nvSpPr>
            <p:cNvPr id="4139" name="Text Box 43"/>
            <p:cNvSpPr txBox="1">
              <a:spLocks noChangeArrowheads="1"/>
            </p:cNvSpPr>
            <p:nvPr/>
          </p:nvSpPr>
          <p:spPr bwMode="auto">
            <a:xfrm>
              <a:off x="1814" y="601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-</a:t>
              </a:r>
            </a:p>
          </p:txBody>
        </p:sp>
        <p:sp>
          <p:nvSpPr>
            <p:cNvPr id="4140" name="Text Box 44"/>
            <p:cNvSpPr txBox="1">
              <a:spLocks noChangeArrowheads="1"/>
            </p:cNvSpPr>
            <p:nvPr/>
          </p:nvSpPr>
          <p:spPr bwMode="auto">
            <a:xfrm>
              <a:off x="1814" y="91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4141" name="Text Box 45"/>
            <p:cNvSpPr txBox="1">
              <a:spLocks noChangeArrowheads="1"/>
            </p:cNvSpPr>
            <p:nvPr/>
          </p:nvSpPr>
          <p:spPr bwMode="auto">
            <a:xfrm>
              <a:off x="1814" y="115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4142" name="Text Box 46"/>
            <p:cNvSpPr txBox="1">
              <a:spLocks noChangeArrowheads="1"/>
            </p:cNvSpPr>
            <p:nvPr/>
          </p:nvSpPr>
          <p:spPr bwMode="auto">
            <a:xfrm>
              <a:off x="1814" y="144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  <p:sp>
          <p:nvSpPr>
            <p:cNvPr id="4143" name="Text Box 47"/>
            <p:cNvSpPr txBox="1">
              <a:spLocks noChangeArrowheads="1"/>
            </p:cNvSpPr>
            <p:nvPr/>
          </p:nvSpPr>
          <p:spPr bwMode="auto">
            <a:xfrm>
              <a:off x="1814" y="1693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MS Mincho" pitchFamily="49" charset="-128"/>
                  <a:ea typeface="MS Mincho" pitchFamily="49" charset="-128"/>
                </a:rPr>
                <a:t>∞</a:t>
              </a:r>
            </a:p>
          </p:txBody>
        </p:sp>
        <p:sp>
          <p:nvSpPr>
            <p:cNvPr id="4144" name="Text Box 48"/>
            <p:cNvSpPr txBox="1">
              <a:spLocks noChangeArrowheads="1"/>
            </p:cNvSpPr>
            <p:nvPr/>
          </p:nvSpPr>
          <p:spPr bwMode="auto">
            <a:xfrm>
              <a:off x="1814" y="196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MS Mincho" pitchFamily="49" charset="-128"/>
                  <a:ea typeface="MS Mincho" pitchFamily="49" charset="-128"/>
                </a:rPr>
                <a:t>∞</a:t>
              </a:r>
            </a:p>
          </p:txBody>
        </p:sp>
      </p:grpSp>
      <p:sp>
        <p:nvSpPr>
          <p:cNvPr id="4145" name="Line 49"/>
          <p:cNvSpPr>
            <a:spLocks noChangeShapeType="1"/>
          </p:cNvSpPr>
          <p:nvPr/>
        </p:nvSpPr>
        <p:spPr bwMode="auto">
          <a:xfrm flipV="1">
            <a:off x="4343400" y="2743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4724400" y="26670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F</a:t>
            </a:r>
          </a:p>
        </p:txBody>
      </p:sp>
      <p:sp>
        <p:nvSpPr>
          <p:cNvPr id="4147" name="Text Box 51"/>
          <p:cNvSpPr txBox="1">
            <a:spLocks noChangeArrowheads="1"/>
          </p:cNvSpPr>
          <p:nvPr/>
        </p:nvSpPr>
        <p:spPr bwMode="auto">
          <a:xfrm>
            <a:off x="2057400" y="27432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f</a:t>
            </a:r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 flipV="1">
            <a:off x="1905000" y="2743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9" name="Text Box 53"/>
          <p:cNvSpPr txBox="1">
            <a:spLocks noChangeArrowheads="1"/>
          </p:cNvSpPr>
          <p:nvPr/>
        </p:nvSpPr>
        <p:spPr bwMode="auto">
          <a:xfrm>
            <a:off x="2438400" y="27432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4150" name="Oval 54"/>
          <p:cNvSpPr>
            <a:spLocks noChangeArrowheads="1"/>
          </p:cNvSpPr>
          <p:nvPr/>
        </p:nvSpPr>
        <p:spPr bwMode="auto">
          <a:xfrm>
            <a:off x="8001000" y="4267200"/>
            <a:ext cx="381000" cy="381000"/>
          </a:xfrm>
          <a:prstGeom prst="ellips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1" name="Line 55"/>
          <p:cNvSpPr>
            <a:spLocks noChangeShapeType="1"/>
          </p:cNvSpPr>
          <p:nvPr/>
        </p:nvSpPr>
        <p:spPr bwMode="auto">
          <a:xfrm flipV="1">
            <a:off x="7848600" y="4648200"/>
            <a:ext cx="228600" cy="6096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 flipV="1">
            <a:off x="3124200" y="2819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3352800" y="27432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4154" name="Line 58"/>
          <p:cNvSpPr>
            <a:spLocks noChangeShapeType="1"/>
          </p:cNvSpPr>
          <p:nvPr/>
        </p:nvSpPr>
        <p:spPr bwMode="auto">
          <a:xfrm flipV="1">
            <a:off x="3048000" y="3200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3413125" y="3160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4156" name="Line 60"/>
          <p:cNvSpPr>
            <a:spLocks noChangeShapeType="1"/>
          </p:cNvSpPr>
          <p:nvPr/>
        </p:nvSpPr>
        <p:spPr bwMode="auto">
          <a:xfrm flipV="1">
            <a:off x="3352800" y="2819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7" name="Text Box 61"/>
          <p:cNvSpPr txBox="1">
            <a:spLocks noChangeArrowheads="1"/>
          </p:cNvSpPr>
          <p:nvPr/>
        </p:nvSpPr>
        <p:spPr bwMode="auto">
          <a:xfrm>
            <a:off x="3733800" y="2743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4158" name="Text Box 62"/>
          <p:cNvSpPr txBox="1">
            <a:spLocks noChangeArrowheads="1"/>
          </p:cNvSpPr>
          <p:nvPr/>
        </p:nvSpPr>
        <p:spPr bwMode="auto">
          <a:xfrm>
            <a:off x="6400800" y="304800"/>
            <a:ext cx="1297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Practice</a:t>
            </a:r>
          </a:p>
        </p:txBody>
      </p: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381000" y="4191000"/>
            <a:ext cx="42068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/>
              <a:t>     Give the shortest path tree for node A for this graph using Dijkstra’s shortest path algorithm. Show your work with the 3 arrays given and draw the resultant shortest path tree with edge weights included.</a:t>
            </a:r>
          </a:p>
          <a:p>
            <a:pPr marL="342900" indent="-3429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2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2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00"/>
                            </p:stCondLst>
                            <p:childTnLst>
                              <p:par>
                                <p:cTn id="7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78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80"/>
                            </p:stCondLst>
                            <p:childTnLst>
                              <p:par>
                                <p:cTn id="8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1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8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80"/>
                            </p:stCondLst>
                            <p:childTnLst>
                              <p:par>
                                <p:cTn id="1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5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1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1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5" grpId="0" animBg="1"/>
      <p:bldP spid="4105" grpId="1" animBg="1"/>
      <p:bldP spid="4114" grpId="0" animBg="1"/>
      <p:bldP spid="4115" grpId="0"/>
      <p:bldP spid="4116" grpId="0" animBg="1"/>
      <p:bldP spid="4117" grpId="0"/>
      <p:bldP spid="4119" grpId="0" animBg="1"/>
      <p:bldP spid="4120" grpId="0" animBg="1"/>
      <p:bldP spid="4121" grpId="0" animBg="1"/>
      <p:bldP spid="4121" grpId="1" animBg="1"/>
      <p:bldP spid="4122" grpId="0"/>
      <p:bldP spid="4123" grpId="0" animBg="1"/>
      <p:bldP spid="4124" grpId="0" animBg="1"/>
      <p:bldP spid="4125" grpId="0" animBg="1"/>
      <p:bldP spid="4126" grpId="0" animBg="1"/>
      <p:bldP spid="4127" grpId="0" animBg="1"/>
      <p:bldP spid="4128" grpId="0" animBg="1"/>
      <p:bldP spid="4129" grpId="0" animBg="1"/>
      <p:bldP spid="4130" grpId="0"/>
      <p:bldP spid="4131" grpId="0"/>
      <p:bldP spid="4132" grpId="0" animBg="1"/>
      <p:bldP spid="4132" grpId="1" animBg="1"/>
      <p:bldP spid="4134" grpId="0" animBg="1"/>
      <p:bldP spid="4135" grpId="0"/>
      <p:bldP spid="4136" grpId="0" animBg="1"/>
      <p:bldP spid="4137" grpId="0" animBg="1"/>
      <p:bldP spid="4145" grpId="0" animBg="1"/>
      <p:bldP spid="4146" grpId="0"/>
      <p:bldP spid="4148" grpId="0" animBg="1"/>
      <p:bldP spid="4149" grpId="0"/>
      <p:bldP spid="4150" grpId="0" animBg="1"/>
      <p:bldP spid="4151" grpId="0" animBg="1"/>
      <p:bldP spid="4152" grpId="0" animBg="1"/>
      <p:bldP spid="4153" grpId="0"/>
      <p:bldP spid="4154" grpId="0" animBg="1"/>
      <p:bldP spid="4155" grpId="0"/>
      <p:bldP spid="4156" grpId="0" animBg="1"/>
      <p:bldP spid="415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Algorithm</a:t>
            </a:r>
          </a:p>
        </p:txBody>
      </p:sp>
      <p:sp>
        <p:nvSpPr>
          <p:cNvPr id="1467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Times New Roman" pitchFamily="18" charset="0"/>
              <a:buNone/>
            </a:pPr>
            <a:r>
              <a:rPr lang="en-US" sz="2000" b="1" dirty="0" err="1">
                <a:latin typeface="Courier New" pitchFamily="49" charset="0"/>
              </a:rPr>
              <a:t>BellmanFord</a:t>
            </a:r>
            <a:r>
              <a:rPr lang="en-US" sz="2000" b="1" dirty="0">
                <a:latin typeface="Courier New" pitchFamily="49" charset="0"/>
              </a:rPr>
              <a:t>()</a:t>
            </a:r>
          </a:p>
          <a:p>
            <a:pPr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</a:rPr>
              <a:t>   for each v 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 V</a:t>
            </a:r>
          </a:p>
          <a:p>
            <a:pPr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  <a:sym typeface="Symbol" pitchFamily="18" charset="2"/>
              </a:rPr>
              <a:t>      d[v] = ;</a:t>
            </a:r>
          </a:p>
          <a:p>
            <a:pPr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  <a:sym typeface="Symbol" pitchFamily="18" charset="2"/>
              </a:rPr>
              <a:t>   d[s] = 0;</a:t>
            </a:r>
          </a:p>
          <a:p>
            <a:pPr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  <a:sym typeface="Symbol" pitchFamily="18" charset="2"/>
              </a:rPr>
              <a:t>   for </a:t>
            </a:r>
            <a:r>
              <a:rPr lang="en-US" sz="2000" b="1" dirty="0" err="1">
                <a:latin typeface="Courier New" pitchFamily="49" charset="0"/>
                <a:sym typeface="Symbol" pitchFamily="18" charset="2"/>
              </a:rPr>
              <a:t>i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=1 to |V|-1</a:t>
            </a:r>
          </a:p>
          <a:p>
            <a:pPr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  <a:sym typeface="Symbol" pitchFamily="18" charset="2"/>
              </a:rPr>
              <a:t>      for each edge (</a:t>
            </a:r>
            <a:r>
              <a:rPr lang="en-US" sz="2000" b="1" dirty="0" err="1">
                <a:latin typeface="Courier New" pitchFamily="49" charset="0"/>
                <a:sym typeface="Symbol" pitchFamily="18" charset="2"/>
              </a:rPr>
              <a:t>u,v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)  E</a:t>
            </a:r>
          </a:p>
          <a:p>
            <a:pPr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  <a:sym typeface="Symbol" pitchFamily="18" charset="2"/>
              </a:rPr>
              <a:t>         Relax(</a:t>
            </a:r>
            <a:r>
              <a:rPr lang="en-US" sz="2000" b="1" dirty="0" err="1">
                <a:latin typeface="Courier New" pitchFamily="49" charset="0"/>
                <a:sym typeface="Symbol" pitchFamily="18" charset="2"/>
              </a:rPr>
              <a:t>u,v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, w(</a:t>
            </a:r>
            <a:r>
              <a:rPr lang="en-US" sz="2000" b="1" dirty="0" err="1">
                <a:latin typeface="Courier New" pitchFamily="49" charset="0"/>
                <a:sym typeface="Symbol" pitchFamily="18" charset="2"/>
              </a:rPr>
              <a:t>u,v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));</a:t>
            </a:r>
          </a:p>
          <a:p>
            <a:pPr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  <a:sym typeface="Symbol" pitchFamily="18" charset="2"/>
              </a:rPr>
              <a:t>   for each edge (</a:t>
            </a:r>
            <a:r>
              <a:rPr lang="en-US" sz="2000" b="1" dirty="0" err="1">
                <a:latin typeface="Courier New" pitchFamily="49" charset="0"/>
                <a:sym typeface="Symbol" pitchFamily="18" charset="2"/>
              </a:rPr>
              <a:t>u,v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)  E</a:t>
            </a:r>
          </a:p>
          <a:p>
            <a:pPr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  <a:sym typeface="Symbol" pitchFamily="18" charset="2"/>
              </a:rPr>
              <a:t>      if (d[v] &gt; d[u] + w(</a:t>
            </a:r>
            <a:r>
              <a:rPr lang="en-US" sz="2000" b="1" dirty="0" err="1">
                <a:latin typeface="Courier New" pitchFamily="49" charset="0"/>
                <a:sym typeface="Symbol" pitchFamily="18" charset="2"/>
              </a:rPr>
              <a:t>u,v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))</a:t>
            </a:r>
          </a:p>
          <a:p>
            <a:pPr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  <a:sym typeface="Symbol" pitchFamily="18" charset="2"/>
              </a:rPr>
              <a:t>		   return “no solution”;</a:t>
            </a:r>
          </a:p>
          <a:p>
            <a:pPr>
              <a:buFont typeface="Times New Roman" pitchFamily="18" charset="0"/>
              <a:buNone/>
            </a:pPr>
            <a:endParaRPr lang="en-US" sz="2000" b="1" dirty="0">
              <a:latin typeface="Courier New" pitchFamily="49" charset="0"/>
              <a:sym typeface="Symbol" pitchFamily="18" charset="2"/>
            </a:endParaRPr>
          </a:p>
          <a:p>
            <a:pPr>
              <a:buFont typeface="Times New Roman" pitchFamily="18" charset="0"/>
              <a:buNone/>
            </a:pPr>
            <a:r>
              <a:rPr lang="en-US" sz="2000" b="1" dirty="0">
                <a:latin typeface="Courier New" pitchFamily="49" charset="0"/>
                <a:sym typeface="Symbol" pitchFamily="18" charset="2"/>
              </a:rPr>
              <a:t>Relax(</a:t>
            </a:r>
            <a:r>
              <a:rPr lang="en-US" sz="2000" b="1" dirty="0" err="1">
                <a:latin typeface="Courier New" pitchFamily="49" charset="0"/>
                <a:sym typeface="Symbol" pitchFamily="18" charset="2"/>
              </a:rPr>
              <a:t>u,v,w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): if (d[v] &gt; d[u]+w) then d[v]=d[u]+w</a:t>
            </a:r>
            <a:endParaRPr lang="en-US" sz="2400" b="1" dirty="0">
              <a:latin typeface="Courier New" pitchFamily="49" charset="0"/>
              <a:sym typeface="Symbol" pitchFamily="18" charset="2"/>
            </a:endParaRPr>
          </a:p>
          <a:p>
            <a:pPr>
              <a:buFont typeface="Times New Roman" pitchFamily="18" charset="0"/>
              <a:buNone/>
            </a:pPr>
            <a:endParaRPr lang="en-US" sz="2000" b="1" dirty="0">
              <a:latin typeface="Courier New" pitchFamily="49" charset="0"/>
              <a:sym typeface="Symbol" pitchFamily="18" charset="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86400" y="1600200"/>
            <a:ext cx="3324225" cy="1371600"/>
            <a:chOff x="3456" y="1008"/>
            <a:chExt cx="2094" cy="864"/>
          </a:xfrm>
        </p:grpSpPr>
        <p:sp>
          <p:nvSpPr>
            <p:cNvPr id="1467397" name="AutoShape 5"/>
            <p:cNvSpPr>
              <a:spLocks/>
            </p:cNvSpPr>
            <p:nvPr/>
          </p:nvSpPr>
          <p:spPr bwMode="auto">
            <a:xfrm>
              <a:off x="3456" y="1008"/>
              <a:ext cx="144" cy="864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7398" name="Text Box 6"/>
            <p:cNvSpPr txBox="1">
              <a:spLocks noChangeArrowheads="1"/>
            </p:cNvSpPr>
            <p:nvPr/>
          </p:nvSpPr>
          <p:spPr bwMode="auto">
            <a:xfrm>
              <a:off x="3628" y="1166"/>
              <a:ext cx="1922" cy="5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Initialize d[] which</a:t>
              </a:r>
            </a:p>
            <a:p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will converge to </a:t>
              </a:r>
              <a:b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</a:b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shortest-path value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486400" y="3048000"/>
            <a:ext cx="3051175" cy="1066800"/>
            <a:chOff x="3456" y="1872"/>
            <a:chExt cx="1922" cy="672"/>
          </a:xfrm>
        </p:grpSpPr>
        <p:sp>
          <p:nvSpPr>
            <p:cNvPr id="1467400" name="AutoShape 8"/>
            <p:cNvSpPr>
              <a:spLocks/>
            </p:cNvSpPr>
            <p:nvPr/>
          </p:nvSpPr>
          <p:spPr bwMode="auto">
            <a:xfrm>
              <a:off x="3456" y="1872"/>
              <a:ext cx="144" cy="672"/>
            </a:xfrm>
            <a:prstGeom prst="rightBrace">
              <a:avLst>
                <a:gd name="adj1" fmla="val 38889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7401" name="Text Box 9"/>
            <p:cNvSpPr txBox="1">
              <a:spLocks noChangeArrowheads="1"/>
            </p:cNvSpPr>
            <p:nvPr/>
          </p:nvSpPr>
          <p:spPr bwMode="auto">
            <a:xfrm>
              <a:off x="3628" y="1919"/>
              <a:ext cx="1750" cy="5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Courier New" pitchFamily="49" charset="0"/>
                </a:rPr>
                <a:t>Relaxation: </a:t>
              </a:r>
              <a:br>
                <a:rPr lang="en-US" b="1">
                  <a:solidFill>
                    <a:srgbClr val="000000"/>
                  </a:solidFill>
                  <a:latin typeface="Courier New" pitchFamily="49" charset="0"/>
                </a:rPr>
              </a:br>
              <a:r>
                <a:rPr lang="en-US" b="1">
                  <a:solidFill>
                    <a:srgbClr val="000000"/>
                  </a:solidFill>
                  <a:latin typeface="Courier New" pitchFamily="49" charset="0"/>
                </a:rPr>
                <a:t>Make |V|-1 passes, </a:t>
              </a:r>
            </a:p>
            <a:p>
              <a:r>
                <a:rPr lang="en-US" b="1">
                  <a:solidFill>
                    <a:srgbClr val="000000"/>
                  </a:solidFill>
                  <a:latin typeface="Courier New" pitchFamily="49" charset="0"/>
                </a:rPr>
                <a:t>relaxing each edge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486400" y="4191002"/>
            <a:ext cx="3352800" cy="1274763"/>
            <a:chOff x="3456" y="2544"/>
            <a:chExt cx="2112" cy="803"/>
          </a:xfrm>
        </p:grpSpPr>
        <p:sp>
          <p:nvSpPr>
            <p:cNvPr id="1467403" name="AutoShape 11"/>
            <p:cNvSpPr>
              <a:spLocks/>
            </p:cNvSpPr>
            <p:nvPr/>
          </p:nvSpPr>
          <p:spPr bwMode="auto">
            <a:xfrm>
              <a:off x="3456" y="2544"/>
              <a:ext cx="144" cy="672"/>
            </a:xfrm>
            <a:prstGeom prst="rightBrace">
              <a:avLst>
                <a:gd name="adj1" fmla="val 38889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7404" name="Text Box 12"/>
            <p:cNvSpPr txBox="1">
              <a:spLocks noChangeArrowheads="1"/>
            </p:cNvSpPr>
            <p:nvPr/>
          </p:nvSpPr>
          <p:spPr bwMode="auto">
            <a:xfrm>
              <a:off x="3628" y="2591"/>
              <a:ext cx="1940" cy="75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Test for solution:</a:t>
              </a:r>
            </a:p>
            <a:p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have we converged yet? </a:t>
              </a:r>
              <a:r>
                <a:rPr lang="en-US" b="1" dirty="0" err="1">
                  <a:solidFill>
                    <a:srgbClr val="000000"/>
                  </a:solidFill>
                  <a:latin typeface="Courier New" pitchFamily="49" charset="0"/>
                </a:rPr>
                <a:t>Ie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,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  <a:sym typeface="Symbol" pitchFamily="18" charset="2"/>
                </a:rPr>
                <a:t> </a:t>
              </a:r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</a:rPr>
                <a:t>negative cycle?</a:t>
              </a:r>
              <a:endParaRPr lang="en-US" b="1" dirty="0">
                <a:solidFill>
                  <a:srgbClr val="C0C0C0"/>
                </a:solidFill>
                <a:latin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953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Specialization: DAG Shortest Paths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SzPct val="80000"/>
            </a:pPr>
            <a:r>
              <a:rPr lang="en-US" sz="2000" dirty="0"/>
              <a:t>Bellman-Ford takes O(VE) time.</a:t>
            </a:r>
          </a:p>
          <a:p>
            <a:pPr marL="342900" lvl="1" indent="-342900">
              <a:buSzPct val="80000"/>
            </a:pPr>
            <a:r>
              <a:rPr lang="en-US" sz="2000" dirty="0"/>
              <a:t>For finding shortest paths in a DAG, we can do much better by using a topological sort.</a:t>
            </a:r>
          </a:p>
          <a:p>
            <a:pPr marL="342900" lvl="1" indent="-342900">
              <a:buSzPct val="80000"/>
            </a:pPr>
            <a:r>
              <a:rPr lang="en-US" sz="2000" dirty="0"/>
              <a:t>If we process vertices in topological order, we are guaranteed to never relax a vertex unless the adjacent edge is already finalized. Thus: just one pass.  O(V+E)</a:t>
            </a:r>
          </a:p>
          <a:p>
            <a:pPr marL="342900" lvl="1" indent="-342900">
              <a:buSzPct val="80000"/>
            </a:pPr>
            <a:endParaRPr lang="en-US" sz="2000" dirty="0"/>
          </a:p>
          <a:p>
            <a:pPr lvl="2">
              <a:buNone/>
            </a:pPr>
            <a:r>
              <a:rPr lang="en-US" sz="2000" b="1" dirty="0">
                <a:solidFill>
                  <a:srgbClr val="0070C0"/>
                </a:solidFill>
              </a:rPr>
              <a:t>DAG-Shortest-Paths(G, w, s)</a:t>
            </a:r>
          </a:p>
          <a:p>
            <a:pPr marL="1257300" lvl="2" indent="-45720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000" b="1" i="1" dirty="0">
                <a:solidFill>
                  <a:srgbClr val="0070C0"/>
                </a:solidFill>
              </a:rPr>
              <a:t>topologically sort the vertices of G</a:t>
            </a:r>
          </a:p>
          <a:p>
            <a:pPr marL="1257300" lvl="2" indent="-45720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INITIALIZE-SINGLE-SOURCE(G, s)</a:t>
            </a:r>
          </a:p>
          <a:p>
            <a:pPr marL="1257300" lvl="2" indent="-45720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for </a:t>
            </a:r>
            <a:r>
              <a:rPr lang="en-US" sz="2000" b="1" i="1" dirty="0">
                <a:solidFill>
                  <a:srgbClr val="0070C0"/>
                </a:solidFill>
              </a:rPr>
              <a:t>each vertex u, taken in topologically sorted order</a:t>
            </a:r>
          </a:p>
          <a:p>
            <a:pPr marL="1257300" lvl="2" indent="-45720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     do for </a:t>
            </a:r>
            <a:r>
              <a:rPr lang="en-US" sz="2000" b="1" i="1" dirty="0">
                <a:solidFill>
                  <a:srgbClr val="0070C0"/>
                </a:solidFill>
              </a:rPr>
              <a:t>each vertex v </a:t>
            </a:r>
            <a:r>
              <a:rPr lang="en-US" sz="2000" b="1" i="1" dirty="0">
                <a:solidFill>
                  <a:srgbClr val="0070C0"/>
                </a:solidFill>
                <a:sym typeface="Symbol"/>
              </a:rPr>
              <a:t> </a:t>
            </a:r>
            <a:r>
              <a:rPr lang="en-US" sz="2000" b="1" i="1" dirty="0" err="1">
                <a:solidFill>
                  <a:srgbClr val="0070C0"/>
                </a:solidFill>
              </a:rPr>
              <a:t>Adj</a:t>
            </a:r>
            <a:r>
              <a:rPr lang="en-US" sz="2000" b="1" i="1" dirty="0">
                <a:solidFill>
                  <a:srgbClr val="0070C0"/>
                </a:solidFill>
              </a:rPr>
              <a:t>[u]</a:t>
            </a:r>
          </a:p>
          <a:p>
            <a:pPr marL="1257300" lvl="2" indent="-45720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           do Relax(u, v, w)</a:t>
            </a:r>
          </a:p>
        </p:txBody>
      </p:sp>
    </p:spTree>
    <p:extLst>
      <p:ext uri="{BB962C8B-B14F-4D97-AF65-F5344CB8AC3E}">
        <p14:creationId xmlns:p14="http://schemas.microsoft.com/office/powerpoint/2010/main" val="371072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638938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8696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Specialization: DAG Shortest Paths</a:t>
            </a:r>
          </a:p>
        </p:txBody>
      </p:sp>
      <p:pic>
        <p:nvPicPr>
          <p:cNvPr id="4" name="Picture 8" descr="D:\McGraw-Hill Projects\Cormen\images\fig24-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295" y="1600200"/>
            <a:ext cx="467741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878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472F-9B2F-F147-9314-B48A427B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84786-2C54-8941-B266-12E811529D22}"/>
              </a:ext>
            </a:extLst>
          </p:cNvPr>
          <p:cNvSpPr/>
          <p:nvPr/>
        </p:nvSpPr>
        <p:spPr>
          <a:xfrm>
            <a:off x="1908812" y="2708213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F65FD-1228-964F-885D-2D6A099BF0F6}"/>
              </a:ext>
            </a:extLst>
          </p:cNvPr>
          <p:cNvSpPr/>
          <p:nvPr/>
        </p:nvSpPr>
        <p:spPr>
          <a:xfrm>
            <a:off x="628650" y="3371947"/>
            <a:ext cx="640080" cy="365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294FF-6B43-A749-88BF-D545EE03592B}"/>
              </a:ext>
            </a:extLst>
          </p:cNvPr>
          <p:cNvSpPr/>
          <p:nvPr/>
        </p:nvSpPr>
        <p:spPr>
          <a:xfrm>
            <a:off x="1908812" y="337194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19534-111F-D94C-A465-7FDEAE2BC5D9}"/>
              </a:ext>
            </a:extLst>
          </p:cNvPr>
          <p:cNvSpPr/>
          <p:nvPr/>
        </p:nvSpPr>
        <p:spPr>
          <a:xfrm>
            <a:off x="3774760" y="337194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EC403-28F6-DA4B-B300-926C3D93FC30}"/>
              </a:ext>
            </a:extLst>
          </p:cNvPr>
          <p:cNvSpPr/>
          <p:nvPr/>
        </p:nvSpPr>
        <p:spPr>
          <a:xfrm>
            <a:off x="3774760" y="403568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370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345C8-D731-2A47-92BC-4043A3572511}"/>
              </a:ext>
            </a:extLst>
          </p:cNvPr>
          <p:cNvSpPr/>
          <p:nvPr/>
        </p:nvSpPr>
        <p:spPr>
          <a:xfrm>
            <a:off x="3774760" y="203155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D0831-DE8B-F64D-B7CA-B34A4081A595}"/>
              </a:ext>
            </a:extLst>
          </p:cNvPr>
          <p:cNvSpPr/>
          <p:nvPr/>
        </p:nvSpPr>
        <p:spPr>
          <a:xfrm>
            <a:off x="3774760" y="2695291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D7DD5-BD21-B04D-B585-14F7DC663EF4}"/>
              </a:ext>
            </a:extLst>
          </p:cNvPr>
          <p:cNvSpPr/>
          <p:nvPr/>
        </p:nvSpPr>
        <p:spPr>
          <a:xfrm>
            <a:off x="5640707" y="444479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32193-6969-534C-829F-55479F81D54C}"/>
              </a:ext>
            </a:extLst>
          </p:cNvPr>
          <p:cNvSpPr/>
          <p:nvPr/>
        </p:nvSpPr>
        <p:spPr>
          <a:xfrm>
            <a:off x="5640707" y="3888107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0A453-2BCD-DB46-A814-712314D863FF}"/>
              </a:ext>
            </a:extLst>
          </p:cNvPr>
          <p:cNvSpPr/>
          <p:nvPr/>
        </p:nvSpPr>
        <p:spPr>
          <a:xfrm>
            <a:off x="5640707" y="169068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7AC22-9520-D24B-8D78-ABCF62BF4B92}"/>
              </a:ext>
            </a:extLst>
          </p:cNvPr>
          <p:cNvSpPr/>
          <p:nvPr/>
        </p:nvSpPr>
        <p:spPr>
          <a:xfrm>
            <a:off x="5640707" y="2237916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57F9DD-4321-8041-8B48-356DFD3A92FA}"/>
              </a:ext>
            </a:extLst>
          </p:cNvPr>
          <p:cNvSpPr/>
          <p:nvPr/>
        </p:nvSpPr>
        <p:spPr>
          <a:xfrm>
            <a:off x="5640707" y="2790509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926DAF-CA29-1547-805D-6AACE50BA4A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268730" y="3554827"/>
            <a:ext cx="640082" cy="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21FEB-1702-C34A-A247-FA7915FB51A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2548892" y="2214437"/>
            <a:ext cx="1225868" cy="67665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A9510-BEA9-654B-9A59-B29D17293A2C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2548892" y="2878171"/>
            <a:ext cx="1225868" cy="1292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21CB63-0638-6F42-BB25-A77F378AAE2D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2548892" y="2891093"/>
            <a:ext cx="1225868" cy="6637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BA7A3F-8F3D-BD46-811D-61930EFB9B02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2548892" y="2891093"/>
            <a:ext cx="1225868" cy="13274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D6D5D5-A7D9-2042-921A-EFFA0487A51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548892" y="3554827"/>
            <a:ext cx="1225868" cy="66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2BEC16-625F-7E4F-95A5-3C3D70710DD3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48892" y="3554827"/>
            <a:ext cx="12258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ADCF94-CD71-C343-9CDE-7F5093C02B89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2548892" y="2878171"/>
            <a:ext cx="1225868" cy="67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92017E-F3F6-7849-A47C-86DA615188C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2548892" y="2214437"/>
            <a:ext cx="1225868" cy="1340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FB6368-6309-0147-8BEB-D41E76E8C66D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4414840" y="1873569"/>
            <a:ext cx="1225867" cy="168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9A4C3B-1E11-6843-928C-AFECB7154070}"/>
              </a:ext>
            </a:extLst>
          </p:cNvPr>
          <p:cNvCxnSpPr>
            <a:stCxn id="8" idx="3"/>
            <a:endCxn id="17" idx="1"/>
          </p:cNvCxnSpPr>
          <p:nvPr/>
        </p:nvCxnSpPr>
        <p:spPr>
          <a:xfrm flipV="1">
            <a:off x="4414840" y="2420796"/>
            <a:ext cx="1225867" cy="1134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92ADF1-B909-BD4E-9789-981F9238401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4414840" y="2973389"/>
            <a:ext cx="1225867" cy="58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0748EF1-245D-4D48-A557-269DA89CE63D}"/>
              </a:ext>
            </a:extLst>
          </p:cNvPr>
          <p:cNvSpPr/>
          <p:nvPr/>
        </p:nvSpPr>
        <p:spPr>
          <a:xfrm>
            <a:off x="5640707" y="3331418"/>
            <a:ext cx="640080" cy="365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4XX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5121927-6B40-1C46-B84D-0BEC94AD36EA}"/>
              </a:ext>
            </a:extLst>
          </p:cNvPr>
          <p:cNvCxnSpPr>
            <a:stCxn id="8" idx="3"/>
            <a:endCxn id="43" idx="1"/>
          </p:cNvCxnSpPr>
          <p:nvPr/>
        </p:nvCxnSpPr>
        <p:spPr>
          <a:xfrm flipV="1">
            <a:off x="4414840" y="3514298"/>
            <a:ext cx="1225867" cy="40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E7C0DA-FDD4-724F-BA14-711D601BF96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4414840" y="3554827"/>
            <a:ext cx="1225867" cy="51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56B40D-EE5E-C848-B35A-5CB717293D51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4414840" y="3554827"/>
            <a:ext cx="1225867" cy="1072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0DDCD3-F502-7846-8308-E77414EFA4F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4414840" y="4218561"/>
            <a:ext cx="1225867" cy="409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98467A-E5ED-E54E-AEE9-B6C44ADDD178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4414840" y="1873569"/>
            <a:ext cx="1225867" cy="3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550B28-6C46-E748-A7EA-93AECD99A15D}"/>
              </a:ext>
            </a:extLst>
          </p:cNvPr>
          <p:cNvSpPr txBox="1"/>
          <p:nvPr/>
        </p:nvSpPr>
        <p:spPr>
          <a:xfrm>
            <a:off x="7123176" y="904073"/>
            <a:ext cx="173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/>
              <a:t>161</a:t>
            </a:r>
          </a:p>
          <a:p>
            <a:r>
              <a:rPr lang="en-US" dirty="0"/>
              <a:t>140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1A4BB3-2802-5744-94C0-3920CB3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578655"/>
              </p:ext>
            </p:extLst>
          </p:nvPr>
        </p:nvGraphicFramePr>
        <p:xfrm>
          <a:off x="320040" y="5526439"/>
          <a:ext cx="85404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val="201237563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2235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207236120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67594670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02607164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19555267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470474627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486675954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1010800636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91695925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508039613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201692221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2317237232"/>
                    </a:ext>
                  </a:extLst>
                </a:gridCol>
                <a:gridCol w="559894">
                  <a:extLst>
                    <a:ext uri="{9D8B030D-6E8A-4147-A177-3AD203B41FA5}">
                      <a16:colId xmlns:a16="http://schemas.microsoft.com/office/drawing/2014/main" val="387778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8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5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084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4475</Words>
  <Application>Microsoft Macintosh PowerPoint</Application>
  <PresentationFormat>On-screen Show (4:3)</PresentationFormat>
  <Paragraphs>2313</Paragraphs>
  <Slides>80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1" baseType="lpstr">
      <vt:lpstr>MS Mincho</vt:lpstr>
      <vt:lpstr>Arial</vt:lpstr>
      <vt:lpstr>Calibri</vt:lpstr>
      <vt:lpstr>Calibri Light</vt:lpstr>
      <vt:lpstr>Comic Sans MS</vt:lpstr>
      <vt:lpstr>Consolas</vt:lpstr>
      <vt:lpstr>Courier New</vt:lpstr>
      <vt:lpstr>Symbol</vt:lpstr>
      <vt:lpstr>Times New Roman</vt:lpstr>
      <vt:lpstr>Verdana</vt:lpstr>
      <vt:lpstr>Office Theme</vt:lpstr>
      <vt:lpstr>Graphs: Part II</vt:lpstr>
      <vt:lpstr>Topological Sort</vt:lpstr>
      <vt:lpstr>Topological Sort</vt:lpstr>
      <vt:lpstr>Questions and comments</vt:lpstr>
      <vt:lpstr>Uses</vt:lpstr>
      <vt:lpstr>An Algorithm for Topological Sort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Notice</vt:lpstr>
      <vt:lpstr>Pseudocode</vt:lpstr>
      <vt:lpstr>Running time?</vt:lpstr>
      <vt:lpstr>Minimum Spanning Trees</vt:lpstr>
      <vt:lpstr>Idea: Prim’s Algorithm</vt:lpstr>
      <vt:lpstr>Pseudocode: Prim's Algorithm</vt:lpstr>
      <vt:lpstr>Example: Prim's Algorithm</vt:lpstr>
      <vt:lpstr>Example: Prim's Algorithm</vt:lpstr>
      <vt:lpstr>Example: Prim's Algorithm</vt:lpstr>
      <vt:lpstr>Example: Prim's Algorithm</vt:lpstr>
      <vt:lpstr>Example: Prim's Algorithm</vt:lpstr>
      <vt:lpstr>Example: Prim's Algorithm</vt:lpstr>
      <vt:lpstr>Example: Prim's Algorithm</vt:lpstr>
      <vt:lpstr>Example: Prim's Algorithm</vt:lpstr>
      <vt:lpstr>Example: Prim's Algorithm</vt:lpstr>
      <vt:lpstr>Running time of Prim’s algorithm (without heaps)</vt:lpstr>
      <vt:lpstr>Prim’s Algorithm Invariant</vt:lpstr>
      <vt:lpstr>Idea: Kruskal’s Algorithm</vt:lpstr>
      <vt:lpstr>Pseudocode: Kruskal's Algorithm</vt:lpstr>
      <vt:lpstr>Example: Kruskal's Algorithm</vt:lpstr>
      <vt:lpstr>Example: Kruskal's Algorithm</vt:lpstr>
      <vt:lpstr>Example: Kruskal's Algorithm</vt:lpstr>
      <vt:lpstr>Example: Kruskal's Algorithm</vt:lpstr>
      <vt:lpstr>Example: Kruskal's Algorithm</vt:lpstr>
      <vt:lpstr>Example: Kruskal's Algorithm</vt:lpstr>
      <vt:lpstr>Example: Kruskal's Algorithm</vt:lpstr>
      <vt:lpstr>Example: Kruskal's Algorithm</vt:lpstr>
      <vt:lpstr>Example: Kruskal's Algorithm</vt:lpstr>
      <vt:lpstr>Analysis: Kruskal's Algorithm</vt:lpstr>
      <vt:lpstr>Greedy Approach</vt:lpstr>
      <vt:lpstr>So Which Is Better?</vt:lpstr>
      <vt:lpstr>Shortest Path</vt:lpstr>
      <vt:lpstr>Shortest Path</vt:lpstr>
      <vt:lpstr>Applications</vt:lpstr>
      <vt:lpstr>Shortest Path</vt:lpstr>
      <vt:lpstr>Shortest Path</vt:lpstr>
      <vt:lpstr>Negative Cycles</vt:lpstr>
      <vt:lpstr>Shortest Path Example</vt:lpstr>
      <vt:lpstr>Discussion Items</vt:lpstr>
      <vt:lpstr>Key Observation</vt:lpstr>
      <vt:lpstr>Dijkstra’s Algorithm</vt:lpstr>
      <vt:lpstr>Relaxation</vt:lpstr>
      <vt:lpstr>Dijkstra’s algorithm</vt:lpstr>
      <vt:lpstr>Dijkstra’s algorithm</vt:lpstr>
      <vt:lpstr>Example of Dijkstra’s algorithm</vt:lpstr>
      <vt:lpstr>Example of Dijkstra’s algorithm</vt:lpstr>
      <vt:lpstr>Example of Dijkstra’s algorithm</vt:lpstr>
      <vt:lpstr>Example of Dijkstra’s algorithm</vt:lpstr>
      <vt:lpstr>Example of Dijkstra’s algorithm</vt:lpstr>
      <vt:lpstr>Example of Dijkstra’s algorithm</vt:lpstr>
      <vt:lpstr>Example of Dijkstra’s algorithm</vt:lpstr>
      <vt:lpstr>Example of Dijkstra’s algorithm</vt:lpstr>
      <vt:lpstr>Example of Dijkstra’s algorithm</vt:lpstr>
      <vt:lpstr>Example of Dijkstra’s algorithm</vt:lpstr>
      <vt:lpstr>Example of Dijkstra’s algorithm</vt:lpstr>
      <vt:lpstr>Summary</vt:lpstr>
      <vt:lpstr>PowerPoint Presentation</vt:lpstr>
      <vt:lpstr>Bellman-Ford Algorithm</vt:lpstr>
      <vt:lpstr>Specialization: DAG Shortest Paths</vt:lpstr>
      <vt:lpstr>Specialization: DAG Shortest Paths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Graphs Part II</dc:title>
  <dc:creator>William Killian</dc:creator>
  <cp:lastModifiedBy>William Killian</cp:lastModifiedBy>
  <cp:revision>3</cp:revision>
  <dcterms:created xsi:type="dcterms:W3CDTF">2019-07-03T14:38:41Z</dcterms:created>
  <dcterms:modified xsi:type="dcterms:W3CDTF">2019-07-03T15:06:37Z</dcterms:modified>
</cp:coreProperties>
</file>