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3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9524" autoAdjust="0"/>
  </p:normalViewPr>
  <p:slideViewPr>
    <p:cSldViewPr snapToGrid="0">
      <p:cViewPr varScale="1">
        <p:scale>
          <a:sx n="114" d="100"/>
          <a:sy n="114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F8BAD-119B-4181-B19F-50A9C8CF187F}" type="datetimeFigureOut">
              <a:rPr lang="en-US" smtClean="0"/>
              <a:t>7/8/19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202BA-8BA8-476D-8094-8FF14FB5B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1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202BA-8BA8-476D-8094-8FF14FB5B1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87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SIGARCH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202BA-8BA8-476D-8094-8FF14FB5B1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42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skills for</a:t>
            </a:r>
            <a:r>
              <a:rPr lang="en-US" baseline="0" dirty="0"/>
              <a:t> benefit of society. </a:t>
            </a:r>
          </a:p>
          <a:p>
            <a:r>
              <a:rPr lang="en-US" dirty="0"/>
              <a:t>Develop safe and</a:t>
            </a:r>
            <a:r>
              <a:rPr lang="en-US" baseline="0" dirty="0"/>
              <a:t> reliable</a:t>
            </a:r>
            <a:r>
              <a:rPr lang="en-US" dirty="0"/>
              <a:t> software (well-tested), no malware.</a:t>
            </a:r>
            <a:r>
              <a:rPr lang="en-US" baseline="0" dirty="0"/>
              <a:t> </a:t>
            </a:r>
            <a:r>
              <a:rPr lang="en-US" dirty="0"/>
              <a:t>Harm</a:t>
            </a:r>
            <a:r>
              <a:rPr lang="en-US" baseline="0" dirty="0"/>
              <a:t> = negative consequences, like injury, disclosure of info, damage to property, reputation, or environment</a:t>
            </a:r>
          </a:p>
          <a:p>
            <a:r>
              <a:rPr lang="en-US" dirty="0"/>
              <a:t>Discriminate based on gender,</a:t>
            </a:r>
            <a:r>
              <a:rPr lang="en-US" baseline="0" dirty="0"/>
              <a:t> race, sex, religion,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202BA-8BA8-476D-8094-8FF14FB5B1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84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Respect</a:t>
            </a:r>
            <a:r>
              <a:rPr lang="en-US" baseline="0" dirty="0"/>
              <a:t> copyrights and patents. </a:t>
            </a:r>
            <a:r>
              <a:rPr lang="en-US" dirty="0"/>
              <a:t>Don’t </a:t>
            </a:r>
            <a:r>
              <a:rPr lang="en-US"/>
              <a:t>torrent software, movies</a:t>
            </a:r>
            <a:r>
              <a:rPr lang="en-US" dirty="0"/>
              <a:t>, albums,</a:t>
            </a:r>
            <a:r>
              <a:rPr lang="en-US" baseline="0" dirty="0"/>
              <a:t> textbooks, etc. </a:t>
            </a:r>
          </a:p>
          <a:p>
            <a:r>
              <a:rPr lang="en-US" dirty="0"/>
              <a:t>Maintain only necessary private info, protect it</a:t>
            </a:r>
          </a:p>
          <a:p>
            <a:r>
              <a:rPr lang="en-US" dirty="0"/>
              <a:t>Protect confidential</a:t>
            </a:r>
            <a:r>
              <a:rPr lang="en-US" baseline="0" dirty="0"/>
              <a:t> info like trade secrets, client data, business strategy, research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202BA-8BA8-476D-8094-8FF14FB5B1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64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IS, continuing </a:t>
            </a:r>
            <a:r>
              <a:rPr lang="en-US" dirty="0" err="1"/>
              <a:t>ed</a:t>
            </a:r>
            <a:r>
              <a:rPr lang="en-US" dirty="0"/>
              <a:t>, masters, certs,</a:t>
            </a:r>
            <a:r>
              <a:rPr lang="en-US" baseline="0" dirty="0"/>
              <a:t> etc.</a:t>
            </a:r>
          </a:p>
          <a:p>
            <a:r>
              <a:rPr lang="en-US" baseline="0" dirty="0"/>
              <a:t>Code reviews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202BA-8BA8-476D-8094-8FF14FB5B1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7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61ED6-857D-43B6-B97F-20276835C0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06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4DE6C-ADC4-4830-827C-AD4327A1DC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5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E2BA5-D7DB-46E9-86DC-64C0201A21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331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772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05800" cy="44196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1722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172200"/>
            <a:ext cx="411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1722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6491AD75-560B-4386-9A9A-A1282AA5DDD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02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9FAEE-3FFC-4F1A-AB9B-A942B00F69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98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8754D-E561-4231-B116-B811396F52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96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1F06E-9E4B-4499-9BC6-50EA5E28F1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88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110F7-BDD4-4D44-BB5B-85D84E92FA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90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747E8-7CB9-427C-A6EA-5832A423C8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03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6F12C-3929-4A9C-9484-D83031ACCC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64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2EDDC-E8AB-46D6-B5C3-E7A952A592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91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87E9B-21AB-4279-8304-E393B5260D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9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0D745-ED78-4995-86D9-092E9C1030B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99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89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783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67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56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46" indent="-171446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m.org/code-of-ethic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CSCI 362: </a:t>
            </a:r>
            <a:r>
              <a:rPr lang="en-US" altLang="en-US"/>
              <a:t>Data Structures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ACM Code of Ethics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1ED6-857D-43B6-B97F-20276835C00B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116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Compliance with the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7030A0"/>
                </a:solidFill>
              </a:rPr>
              <a:t>Compliance with the Code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Uphold, promote, and respect the principles of the Code.</a:t>
            </a:r>
          </a:p>
          <a:p>
            <a:pPr marL="342891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Treat violations of the Code as inconsistent with membership in the ACM.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121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https://www.acm.org/code-of-ethics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592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Professional Associations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Organizations for Computer Scientists</a:t>
            </a:r>
          </a:p>
          <a:p>
            <a:endParaRPr lang="en-US" dirty="0"/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Association for Computing Machinery (ACM)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Founded in 1947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World’s largest scientific and educational </a:t>
            </a:r>
            <a:r>
              <a:rPr lang="en-US" i="1" dirty="0">
                <a:solidFill>
                  <a:srgbClr val="7030A0"/>
                </a:solidFill>
              </a:rPr>
              <a:t>computing society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Organized into </a:t>
            </a:r>
            <a:r>
              <a:rPr lang="en-US" i="1" dirty="0">
                <a:solidFill>
                  <a:srgbClr val="7030A0"/>
                </a:solidFill>
              </a:rPr>
              <a:t>Special Interest Groups</a:t>
            </a:r>
            <a:r>
              <a:rPr lang="en-US" dirty="0"/>
              <a:t> (SIGs)</a:t>
            </a:r>
            <a:br>
              <a:rPr lang="en-US" dirty="0"/>
            </a:br>
            <a:r>
              <a:rPr lang="en-US" dirty="0"/>
              <a:t>  (e.g., SIGAI, SIGCSE, SIGGRAPH, SIGHPC, SIGPLAN)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Motto: "Advancing Computing as a Science &amp; Profession"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95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Professional Associations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i="1" dirty="0">
                <a:solidFill>
                  <a:srgbClr val="C00000"/>
                </a:solidFill>
              </a:rPr>
              <a:t>Institute of Electrical and Electronics Engineers (IEEE)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Founded in 1963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World's largest association of </a:t>
            </a:r>
            <a:r>
              <a:rPr lang="en-US" i="1" dirty="0">
                <a:solidFill>
                  <a:srgbClr val="7030A0"/>
                </a:solidFill>
              </a:rPr>
              <a:t>technical professionals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Organized into </a:t>
            </a:r>
            <a:r>
              <a:rPr lang="en-US" i="1" dirty="0">
                <a:solidFill>
                  <a:srgbClr val="7030A0"/>
                </a:solidFill>
              </a:rPr>
              <a:t>Societies</a:t>
            </a:r>
            <a:br>
              <a:rPr lang="en-US" dirty="0"/>
            </a:br>
            <a:r>
              <a:rPr lang="en-US" dirty="0"/>
              <a:t>  (e.g., Aerospace and Electronic Systems, Circuits and Systems,   </a:t>
            </a:r>
            <a:br>
              <a:rPr lang="en-US" dirty="0"/>
            </a:br>
            <a:r>
              <a:rPr lang="en-US" dirty="0"/>
              <a:t>   Communications, </a:t>
            </a:r>
            <a:r>
              <a:rPr lang="en-US" i="1" dirty="0">
                <a:solidFill>
                  <a:schemeClr val="accent2"/>
                </a:solidFill>
              </a:rPr>
              <a:t>Computer</a:t>
            </a:r>
            <a:r>
              <a:rPr lang="en-US" dirty="0"/>
              <a:t>, Photonics, Signal Processing, </a:t>
            </a:r>
            <a:br>
              <a:rPr lang="en-US" dirty="0"/>
            </a:br>
            <a:r>
              <a:rPr lang="en-US" dirty="0"/>
              <a:t>   Vehicular Technology)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Objectives: the educational and technical advancement of electrical and electronic engineering, telecommunications, </a:t>
            </a:r>
            <a:r>
              <a:rPr lang="en-US" i="1" dirty="0">
                <a:solidFill>
                  <a:srgbClr val="7030A0"/>
                </a:solidFill>
              </a:rPr>
              <a:t>computer engineering</a:t>
            </a:r>
            <a:r>
              <a:rPr lang="en-US" dirty="0"/>
              <a:t> and allied disciplines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5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30"/>
            <a:ext cx="7886700" cy="580802"/>
          </a:xfrm>
        </p:spPr>
        <p:txBody>
          <a:bodyPr/>
          <a:lstStyle/>
          <a:p>
            <a:r>
              <a:rPr lang="en-US" dirty="0"/>
              <a:t>ACM Code of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25872"/>
            <a:ext cx="7886700" cy="4351338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Ethics</a:t>
            </a:r>
            <a:r>
              <a:rPr lang="en-US" dirty="0"/>
              <a:t> (from Merriam Webster)</a:t>
            </a:r>
          </a:p>
          <a:p>
            <a:pPr lvl="1"/>
            <a:r>
              <a:rPr lang="en-US" dirty="0"/>
              <a:t>“the discipline dealing with what is good and bad and with moral duty and obligation”</a:t>
            </a:r>
          </a:p>
          <a:p>
            <a:pPr lvl="1"/>
            <a:endParaRPr lang="en-US" dirty="0"/>
          </a:p>
          <a:p>
            <a:r>
              <a:rPr lang="en-US" i="1" dirty="0">
                <a:solidFill>
                  <a:srgbClr val="7030A0"/>
                </a:solidFill>
              </a:rPr>
              <a:t>ACM Code of Ethics</a:t>
            </a:r>
          </a:p>
          <a:p>
            <a:pPr lvl="1"/>
            <a:r>
              <a:rPr lang="en-US" dirty="0"/>
              <a:t>Expresses the “conscience of the profession”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Consists of 25 </a:t>
            </a:r>
            <a:r>
              <a:rPr lang="en-US" i="1" dirty="0">
                <a:solidFill>
                  <a:srgbClr val="C00000"/>
                </a:solidFill>
              </a:rPr>
              <a:t>Principles</a:t>
            </a:r>
          </a:p>
          <a:p>
            <a:pPr lvl="2"/>
            <a:r>
              <a:rPr lang="en-US" dirty="0"/>
              <a:t>General Ethical Principles (7)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Professional Responsibilities (9)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Professional Leadership Principles (7)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Compliance with the Code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24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Moral Imperatives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7030A0"/>
                </a:solidFill>
              </a:rPr>
              <a:t>General Ethical Principles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Contribute to society and to human well-being, acknowledging that all people are stakeholders in computing.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Avoid harm. </a:t>
            </a:r>
          </a:p>
          <a:p>
            <a:pPr marL="342891" lvl="1" indent="0">
              <a:buNone/>
            </a:pPr>
            <a:endParaRPr lang="en-US" dirty="0"/>
          </a:p>
          <a:p>
            <a:pPr lvl="1"/>
            <a:r>
              <a:rPr lang="en-US" dirty="0"/>
              <a:t>Be honest and trustworthy.</a:t>
            </a:r>
          </a:p>
          <a:p>
            <a:pPr marL="342891" lvl="1" indent="0">
              <a:buNone/>
            </a:pPr>
            <a:endParaRPr lang="en-US" dirty="0"/>
          </a:p>
          <a:p>
            <a:pPr lvl="1"/>
            <a:r>
              <a:rPr lang="en-US" dirty="0"/>
              <a:t>Be fair and take action not to discriminate.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40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Moral Imperatives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Respect the work required to produce new ideas, inventions, creative works, and computing artifacts.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Respect privacy.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Honor confidentiality.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59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Specific Professional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7030A0"/>
                </a:solidFill>
              </a:rPr>
              <a:t>More Specific Professional Responsibilities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Strive to achieve high quality in both the processes and products of professional work.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Maintain high standards of professional competence, conduct, and ethical practice.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Know and respect existing rules pertaining to professional work.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Accept and provide appropriate professional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5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7479"/>
            <a:ext cx="7886700" cy="1325563"/>
          </a:xfrm>
        </p:spPr>
        <p:txBody>
          <a:bodyPr/>
          <a:lstStyle/>
          <a:p>
            <a:r>
              <a:rPr lang="en-US" dirty="0"/>
              <a:t>More Specific Professional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9815"/>
            <a:ext cx="7886700" cy="4351338"/>
          </a:xfrm>
        </p:spPr>
        <p:txBody>
          <a:bodyPr/>
          <a:lstStyle/>
          <a:p>
            <a:pPr lvl="1"/>
            <a:r>
              <a:rPr lang="en-US" dirty="0"/>
              <a:t>Give comprehensive and thorough evaluations of computer systems and their impacts, including analysis of possible risks.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Perform work only in areas of competence.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Foster public awareness and understanding of computing, related technologies, and their consequences.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Access computing and communication resources only when authorized or when compelled by the public good.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Design and implement systems that are robustly and usably secure.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373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Leadership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7030A0"/>
                </a:solidFill>
              </a:rPr>
              <a:t>Organizational Leadership Imperatives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Ensure that the public good is the central concern during all professional computing work.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Articulate, encourage acceptance of, and evaluate fulfillment of social responsibilities by members of the organization or group.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898408"/>
      </p:ext>
    </p:extLst>
  </p:cSld>
  <p:clrMapOvr>
    <a:masterClrMapping/>
  </p:clrMapOvr>
</p:sld>
</file>

<file path=ppt/theme/theme1.xml><?xml version="1.0" encoding="utf-8"?>
<a:theme xmlns:a="http://schemas.openxmlformats.org/drawingml/2006/main" name="Compilers">
  <a:themeElements>
    <a:clrScheme name="Custom 7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7030A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ilers" id="{1665E35A-306C-4C55-9C4E-15B41788253C}" vid="{6FCB5E72-0557-4BCC-8CC4-3A4015459D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34159</TotalTime>
  <Words>532</Words>
  <Application>Microsoft Macintosh PowerPoint</Application>
  <PresentationFormat>On-screen Show (4:3)</PresentationFormat>
  <Paragraphs>121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Compilers</vt:lpstr>
      <vt:lpstr>ACM Code of Ethics</vt:lpstr>
      <vt:lpstr>CS Professional Associations</vt:lpstr>
      <vt:lpstr>CS Professional Associations</vt:lpstr>
      <vt:lpstr>ACM Code of Ethics</vt:lpstr>
      <vt:lpstr>General Moral Imperatives</vt:lpstr>
      <vt:lpstr>General Moral Imperatives</vt:lpstr>
      <vt:lpstr>More Specific Professional Responsibilities</vt:lpstr>
      <vt:lpstr>More Specific Professional Responsibilities</vt:lpstr>
      <vt:lpstr>Organizational Leadership </vt:lpstr>
      <vt:lpstr>Compliance with the Code</vt:lpstr>
      <vt:lpstr>Further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Divide and Conquer Algorithms</dc:title>
  <dc:creator>Gary Zoppetti</dc:creator>
  <cp:lastModifiedBy>William Killian</cp:lastModifiedBy>
  <cp:revision>119</cp:revision>
  <dcterms:created xsi:type="dcterms:W3CDTF">2015-06-30T20:23:48Z</dcterms:created>
  <dcterms:modified xsi:type="dcterms:W3CDTF">2019-07-08T17:13:42Z</dcterms:modified>
</cp:coreProperties>
</file>