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28" r:id="rId1"/>
  </p:sldMasterIdLst>
  <p:notesMasterIdLst>
    <p:notesMasterId r:id="rId64"/>
  </p:notesMasterIdLst>
  <p:sldIdLst>
    <p:sldId id="257" r:id="rId2"/>
    <p:sldId id="260" r:id="rId3"/>
    <p:sldId id="307" r:id="rId4"/>
    <p:sldId id="306" r:id="rId5"/>
    <p:sldId id="261" r:id="rId6"/>
    <p:sldId id="262" r:id="rId7"/>
    <p:sldId id="263" r:id="rId8"/>
    <p:sldId id="264" r:id="rId9"/>
    <p:sldId id="265" r:id="rId10"/>
    <p:sldId id="266" r:id="rId11"/>
    <p:sldId id="304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30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308" r:id="rId46"/>
    <p:sldId id="299" r:id="rId47"/>
    <p:sldId id="300" r:id="rId48"/>
    <p:sldId id="301" r:id="rId49"/>
    <p:sldId id="302" r:id="rId50"/>
    <p:sldId id="303" r:id="rId51"/>
    <p:sldId id="309" r:id="rId52"/>
    <p:sldId id="258" r:id="rId53"/>
    <p:sldId id="310" r:id="rId54"/>
    <p:sldId id="259" r:id="rId55"/>
    <p:sldId id="311" r:id="rId56"/>
    <p:sldId id="312" r:id="rId57"/>
    <p:sldId id="313" r:id="rId58"/>
    <p:sldId id="314" r:id="rId59"/>
    <p:sldId id="320" r:id="rId60"/>
    <p:sldId id="321" r:id="rId61"/>
    <p:sldId id="322" r:id="rId62"/>
    <p:sldId id="323" r:id="rId6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4694"/>
  </p:normalViewPr>
  <p:slideViewPr>
    <p:cSldViewPr snapToGrid="0">
      <p:cViewPr varScale="1">
        <p:scale>
          <a:sx n="121" d="100"/>
          <a:sy n="121" d="100"/>
        </p:scale>
        <p:origin x="1624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EFF9DA-0A67-4B92-96F8-F14CCDA8619A}" type="datetimeFigureOut">
              <a:rPr lang="en-US" smtClean="0"/>
              <a:t>6/12/19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235993-2FD9-46D6-8848-C0A3DDB0B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085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235993-2FD9-46D6-8848-C0A3DDB0B59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1461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58A7F-ECF4-4E26-A06B-950960A011B9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0650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58A7F-ECF4-4E26-A06B-950960A011B9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9799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Could</a:t>
            </a:r>
            <a:r>
              <a:rPr lang="en-US" baseline="0" dirty="0"/>
              <a:t> use with sorted vectors too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58A7F-ECF4-4E26-A06B-950960A011B9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3028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Perl hashes, Python dictionaries, JavaScript non-scalar objects </a:t>
            </a:r>
          </a:p>
          <a:p>
            <a:r>
              <a:rPr lang="en-US" dirty="0" err="1"/>
              <a:t>var</a:t>
            </a:r>
            <a:r>
              <a:rPr lang="en-US" dirty="0"/>
              <a:t> </a:t>
            </a:r>
            <a:r>
              <a:rPr lang="en-US" dirty="0" err="1"/>
              <a:t>dict</a:t>
            </a:r>
            <a:r>
              <a:rPr lang="en-US" dirty="0"/>
              <a:t> = { }; </a:t>
            </a:r>
            <a:r>
              <a:rPr lang="en-US" dirty="0" err="1"/>
              <a:t>dict</a:t>
            </a:r>
            <a:r>
              <a:rPr lang="en-US" dirty="0"/>
              <a:t>[k1] = v1; 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235993-2FD9-46D6-8848-C0A3DDB0B59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8691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 hash function can be arbitrary. Identity does job 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235993-2FD9-46D6-8848-C0A3DDB0B59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4263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Keep status: Empty, Full, Erased</a:t>
            </a:r>
            <a:r>
              <a:rPr lang="en-US" baseline="0" dirty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235993-2FD9-46D6-8848-C0A3DDB0B59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1480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Multiples of 5 cluster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235993-2FD9-46D6-8848-C0A3DDB0B59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6908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a0</a:t>
            </a:r>
            <a:r>
              <a:rPr lang="en-US" baseline="0" dirty="0"/>
              <a:t> + a1 x + a2 x^2 + a3 x^3 = a0 + x(a1 + x(a2 + x a3))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235993-2FD9-46D6-8848-C0A3DDB0B59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836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hashTable</a:t>
            </a:r>
            <a:r>
              <a:rPr lang="en-US" dirty="0"/>
              <a:t> address for debugging only.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235993-2FD9-46D6-8848-C0A3DDB0B59C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678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Doesn’t look like bad case but it is. Depth</a:t>
            </a:r>
            <a:r>
              <a:rPr lang="en-US" baseline="0" dirty="0"/>
              <a:t> 7 vs depth 3 for RB and AVL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235993-2FD9-46D6-8848-C0A3DDB0B59C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6994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Have to know type of node to search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235993-2FD9-46D6-8848-C0A3DDB0B59C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2206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374D6-3750-4E40-AAAB-0307757E63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B58865-AEE9-3C49-9926-0D648F4063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61A631-A401-2D48-8054-03C8D45C5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2/8/2008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A6F067-943D-3A49-BF91-D63025B08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A8D878-CD36-1C4C-B253-CA6E1BCD0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061ED6-857D-43B6-B97F-20276835C00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3908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94CCC-746C-3648-8F3C-B80DF522F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F2472-BC29-2B47-98E7-171268D125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1DDD66-46AA-4D42-8E36-1558E4A9E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2/8/2008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93EE96-AE10-3C4F-988B-E9E3FCBFE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2BEC0C-F568-2548-8420-33EE240B5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4DE6C-ADC4-4830-827C-AD4327A1DC3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8171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A22502B-AD0E-EB48-A1DC-3257BA98F5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76A4C7-B0C9-6E42-A4DA-F9CBA0854D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E292C4-D80D-6D4C-8839-1F9B15A78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2/8/2008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C8752E-DB85-F44B-902B-936BF3682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5725C3-20CB-3649-B573-94143E223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E2BA5-D7DB-46E9-86DC-64C0201A21A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3588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822A9-4D78-5542-8A1B-B90C9779F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39013A-E6D9-AB47-B201-4FC8F9FCFC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6E2015-66EE-DD45-A8C3-C4E044DD9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2/8/2008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4B1358-0904-4140-9836-D9421BB52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300C36-05C3-E04D-BE9F-1F43756D7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9FAEE-3FFC-4F1A-AB9B-A942B00F69A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1425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7D0C31-42E9-6040-96EB-49CD8B62E2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F47E7A-E5E9-B649-BA70-E5D0C36DC7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4639F4-2123-2747-B18A-1259BC885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2/8/2008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986CEB-15AA-EE4E-BF08-C4F46D323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C931F6-647A-EC46-B6AA-2F148E8E6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8754D-E561-4231-B116-B811396F52E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4364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F0D903-EA56-0548-BEFC-E5D643755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9E3FA8-C9E7-E646-9802-E291EB23B7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D83821-E9A3-6A4B-8300-8656E04D6A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B99DF8-30A1-FF43-8F07-C1DA7B5BE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2/8/2008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3C66D0-8329-FD44-B58F-430AC66BD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8052E5-991A-0F47-992A-56EF2AA13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1F06E-9E4B-4499-9BC6-50EA5E28F14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2661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C4A01-9F64-9D41-AF94-DB028ADE7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8C1B36-5E1D-5D48-B5D8-25D99A180F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ABABCD-9B2C-1049-B696-19D66BABB2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C7D2569-BFDD-B145-81BF-21F39C149E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F6D47F0-7C46-E543-BFCD-946501FF8F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67461E4-F0C7-0F48-8F09-3B1E308DE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2/8/2008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CE03F0-BFE0-AC4D-858A-E865E6568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F86B32D-B680-5F44-AE4B-62E03A955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C110F7-BDD4-4D44-BB5B-85D84E92FAB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5515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89FD2-F805-0342-B9E5-4284A55BF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711950-EDBE-B14C-8B68-1A8B286BB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2/8/2008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79BD8E-EEDA-364C-8EEC-AAA4E3FCF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830273-E105-E940-9AF9-1B20CD7E5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9747E8-7CB9-427C-A6EA-5832A423C82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7569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ED541C0-6553-BA4F-812C-FA8281FC9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2/8/2008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450B7F-BE33-CA43-8128-7DD8E7FC5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04F882-96E1-9A44-880C-518C29F0F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6F12C-3929-4A9C-9484-D83031ACCC6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9101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6E7C0-65B6-5D48-A453-2F4077FCB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1AE736-8EA4-FA4C-BFBC-F804CBDE3F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81EE93-1A8C-114C-A6CF-FF49D2A2B0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CD4D6C-8E02-1A4F-AFD9-E7877FD72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2/8/2008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A38228-9F4D-9B44-A65A-5B5A2411A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1638B6-2139-5C4F-A5F4-54EC5F42D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2EDDC-E8AB-46D6-B5C3-E7A952A592B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3598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5C1E4-A9EB-6D4C-A64E-487BCBF92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6C6334-196A-B840-B53E-6AA78619A0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A20E2F-E41D-4A4B-B366-823D8F628D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44F55C-8B30-BA44-A596-D01A251B80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2/8/2008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EF43BA-908D-B348-AF78-3B7DA3923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B2CDC1-C6FF-D24F-9785-E742F4A35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87E9B-21AB-4279-8304-E393B5260D9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58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AAAE43C-9931-4842-A8C8-D643F52B5F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0802FF-3B20-B949-A591-09E0FC90DD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4C2E19-CED5-6B40-93AE-E06B1AB3D0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2/8/2008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BD3930-62DF-E649-8357-C0F5FC202D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28079E-3A8F-7B4B-885A-8336F71BCB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20D745-ED78-4995-86D9-092E9C1030B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6904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2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4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8.w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6.bin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7.bin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5.w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8.w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7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8.wmf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9.wmf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30.wmf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31.wmf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33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32.wmf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35.wmf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38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39.wmf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42.wmf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5.wmf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Implementing the Associative Containers</a:t>
            </a:r>
          </a:p>
        </p:txBody>
      </p:sp>
      <p:sp>
        <p:nvSpPr>
          <p:cNvPr id="512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/>
              <a:t>Sets and Maps</a:t>
            </a:r>
          </a:p>
        </p:txBody>
      </p:sp>
    </p:spTree>
    <p:extLst>
      <p:ext uri="{BB962C8B-B14F-4D97-AF65-F5344CB8AC3E}">
        <p14:creationId xmlns:p14="http://schemas.microsoft.com/office/powerpoint/2010/main" val="35228771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Open Addressing (</a:t>
            </a:r>
            <a:r>
              <a:rPr lang="en-US" dirty="0" err="1"/>
              <a:t>Cont</a:t>
            </a:r>
            <a:r>
              <a:rPr lang="ja-JP" altLang="en-US"/>
              <a:t>’</a:t>
            </a:r>
            <a:r>
              <a:rPr lang="en-US" altLang="ja-JP" dirty="0"/>
              <a:t>d)</a:t>
            </a:r>
            <a:endParaRPr lang="en-US" dirty="0"/>
          </a:p>
        </p:txBody>
      </p:sp>
      <p:pic>
        <p:nvPicPr>
          <p:cNvPr id="14340" name="Picture 13" descr="save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621455"/>
            <a:ext cx="8686800" cy="296654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587074" y="1690689"/>
            <a:ext cx="4213526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800" dirty="0">
                <a:latin typeface="+mn-lt"/>
                <a:ea typeface="+mn-ea"/>
                <a:cs typeface="Arial" charset="0"/>
              </a:rPr>
              <a:t>Inserting 36 causes </a:t>
            </a:r>
            <a:r>
              <a:rPr lang="en-US" sz="2800" i="1" dirty="0">
                <a:solidFill>
                  <a:srgbClr val="C00000"/>
                </a:solidFill>
                <a:latin typeface="+mn-lt"/>
                <a:ea typeface="+mn-ea"/>
                <a:cs typeface="Arial" charset="0"/>
              </a:rPr>
              <a:t>collision</a:t>
            </a:r>
          </a:p>
        </p:txBody>
      </p:sp>
    </p:spTree>
    <p:extLst>
      <p:ext uri="{BB962C8B-B14F-4D97-AF65-F5344CB8AC3E}">
        <p14:creationId xmlns:p14="http://schemas.microsoft.com/office/powerpoint/2010/main" val="41884461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89698"/>
            <a:ext cx="7886700" cy="1325563"/>
          </a:xfrm>
        </p:spPr>
        <p:txBody>
          <a:bodyPr/>
          <a:lstStyle/>
          <a:p>
            <a:r>
              <a:rPr lang="en-US" altLang="en-US" dirty="0"/>
              <a:t>Collision Resolution by </a:t>
            </a:r>
            <a:r>
              <a:rPr lang="en-US" altLang="en-US" i="1" dirty="0">
                <a:solidFill>
                  <a:srgbClr val="C00000"/>
                </a:solidFill>
              </a:rPr>
              <a:t>Open Addressing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315307"/>
            <a:ext cx="8229600" cy="4114800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altLang="en-US" sz="2800" dirty="0"/>
              <a:t>Given a </a:t>
            </a:r>
            <a:r>
              <a:rPr lang="en-US" altLang="en-US" dirty="0"/>
              <a:t>key</a:t>
            </a:r>
            <a:r>
              <a:rPr lang="en-US" altLang="en-US" sz="2800" dirty="0"/>
              <a:t> </a:t>
            </a:r>
            <a:r>
              <a:rPr lang="en-US" altLang="en-US" i="1" dirty="0">
                <a:solidFill>
                  <a:srgbClr val="C00000"/>
                </a:solidFill>
              </a:rPr>
              <a:t>k</a:t>
            </a:r>
            <a:r>
              <a:rPr lang="en-US" altLang="en-US" sz="2800" dirty="0"/>
              <a:t>, try </a:t>
            </a:r>
            <a:r>
              <a:rPr lang="en-US" altLang="en-US" dirty="0"/>
              <a:t>slots</a:t>
            </a:r>
            <a:r>
              <a:rPr lang="en-US" altLang="en-US" sz="2800" dirty="0"/>
              <a:t> </a:t>
            </a:r>
          </a:p>
          <a:p>
            <a:pPr>
              <a:lnSpc>
                <a:spcPct val="90000"/>
              </a:lnSpc>
            </a:pPr>
            <a:endParaRPr lang="en-US" altLang="en-US" sz="2800" dirty="0"/>
          </a:p>
          <a:p>
            <a:r>
              <a:rPr lang="en-US" altLang="en-US" sz="2800" dirty="0"/>
              <a:t>h</a:t>
            </a:r>
            <a:r>
              <a:rPr lang="en-US" altLang="en-US" sz="2800" baseline="-25000" dirty="0"/>
              <a:t>0</a:t>
            </a:r>
            <a:r>
              <a:rPr lang="en-US" altLang="en-US" sz="2800" dirty="0"/>
              <a:t>(k), h</a:t>
            </a:r>
            <a:r>
              <a:rPr lang="en-US" altLang="en-US" sz="2800" baseline="-25000" dirty="0"/>
              <a:t>1</a:t>
            </a:r>
            <a:r>
              <a:rPr lang="en-US" altLang="en-US" sz="2800" dirty="0"/>
              <a:t>(k), h</a:t>
            </a:r>
            <a:r>
              <a:rPr lang="en-US" altLang="en-US" sz="2800" baseline="-25000" dirty="0"/>
              <a:t>2</a:t>
            </a:r>
            <a:r>
              <a:rPr lang="en-US" altLang="en-US" sz="2800" dirty="0"/>
              <a:t>(k), …, h</a:t>
            </a:r>
            <a:r>
              <a:rPr lang="en-US" altLang="en-US" sz="2800" baseline="-25000" dirty="0"/>
              <a:t>i</a:t>
            </a:r>
            <a:r>
              <a:rPr lang="en-US" altLang="en-US" sz="2800" dirty="0"/>
              <a:t>(k)</a:t>
            </a:r>
          </a:p>
          <a:p>
            <a:pPr>
              <a:lnSpc>
                <a:spcPct val="90000"/>
              </a:lnSpc>
            </a:pPr>
            <a:endParaRPr lang="en-US" altLang="en-US" sz="2800" dirty="0">
              <a:solidFill>
                <a:srgbClr val="0000FF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dirty="0">
                <a:solidFill>
                  <a:srgbClr val="0000FF"/>
                </a:solidFill>
              </a:rPr>
              <a:t>h</a:t>
            </a:r>
            <a:r>
              <a:rPr lang="en-US" altLang="en-US" sz="2800" baseline="-25000" dirty="0">
                <a:solidFill>
                  <a:srgbClr val="0000FF"/>
                </a:solidFill>
              </a:rPr>
              <a:t>i </a:t>
            </a:r>
            <a:r>
              <a:rPr lang="en-US" altLang="en-US" sz="2800" dirty="0">
                <a:solidFill>
                  <a:srgbClr val="0000FF"/>
                </a:solidFill>
              </a:rPr>
              <a:t>(k) = (</a:t>
            </a:r>
            <a:r>
              <a:rPr lang="en-US" altLang="en-US" dirty="0" err="1">
                <a:solidFill>
                  <a:srgbClr val="0000FF"/>
                </a:solidFill>
              </a:rPr>
              <a:t>hf</a:t>
            </a:r>
            <a:r>
              <a:rPr lang="en-US" altLang="en-US" dirty="0">
                <a:solidFill>
                  <a:srgbClr val="0000FF"/>
                </a:solidFill>
              </a:rPr>
              <a:t> </a:t>
            </a:r>
            <a:r>
              <a:rPr lang="en-US" altLang="en-US" sz="2800" dirty="0">
                <a:solidFill>
                  <a:srgbClr val="0000FF"/>
                </a:solidFill>
              </a:rPr>
              <a:t>(k) + F (i)) </a:t>
            </a:r>
            <a:r>
              <a:rPr lang="en-US" altLang="en-US" dirty="0">
                <a:solidFill>
                  <a:srgbClr val="0000FF"/>
                </a:solidFill>
              </a:rPr>
              <a:t>%</a:t>
            </a:r>
            <a:r>
              <a:rPr lang="en-US" altLang="en-US" sz="2800" dirty="0">
                <a:solidFill>
                  <a:srgbClr val="0000FF"/>
                </a:solidFill>
              </a:rPr>
              <a:t> m</a:t>
            </a:r>
            <a:endParaRPr lang="en-US" altLang="en-US" sz="2600" dirty="0"/>
          </a:p>
          <a:p>
            <a:pPr>
              <a:lnSpc>
                <a:spcPct val="90000"/>
              </a:lnSpc>
            </a:pPr>
            <a:endParaRPr lang="en-US" altLang="en-US" sz="2800" dirty="0"/>
          </a:p>
          <a:p>
            <a:pPr>
              <a:lnSpc>
                <a:spcPct val="90000"/>
              </a:lnSpc>
            </a:pPr>
            <a:r>
              <a:rPr lang="en-US" altLang="en-US" sz="2800" dirty="0"/>
              <a:t>F is the </a:t>
            </a:r>
            <a:r>
              <a:rPr lang="en-US" altLang="en-US" sz="2800" i="1" dirty="0">
                <a:solidFill>
                  <a:srgbClr val="C00000"/>
                </a:solidFill>
              </a:rPr>
              <a:t>collision resolution</a:t>
            </a:r>
            <a:r>
              <a:rPr lang="en-US" altLang="en-US" sz="2800" dirty="0"/>
              <a:t> function</a:t>
            </a:r>
          </a:p>
          <a:p>
            <a:pPr>
              <a:lnSpc>
                <a:spcPct val="90000"/>
              </a:lnSpc>
            </a:pPr>
            <a:endParaRPr lang="en-US" altLang="en-US" sz="2800" dirty="0"/>
          </a:p>
          <a:p>
            <a:pPr lvl="1">
              <a:lnSpc>
                <a:spcPct val="90000"/>
              </a:lnSpc>
            </a:pPr>
            <a:r>
              <a:rPr lang="en-US" altLang="en-US" sz="2600" i="1" dirty="0">
                <a:solidFill>
                  <a:srgbClr val="C00000"/>
                </a:solidFill>
              </a:rPr>
              <a:t>Linear</a:t>
            </a:r>
            <a:r>
              <a:rPr lang="en-US" altLang="en-US" sz="2600" dirty="0"/>
              <a:t>: F(i) = i </a:t>
            </a:r>
          </a:p>
          <a:p>
            <a:pPr lvl="1">
              <a:lnSpc>
                <a:spcPct val="90000"/>
              </a:lnSpc>
            </a:pPr>
            <a:endParaRPr lang="en-US" altLang="en-US" sz="2600" dirty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altLang="en-US" sz="2600" i="1" dirty="0">
                <a:solidFill>
                  <a:srgbClr val="C00000"/>
                </a:solidFill>
              </a:rPr>
              <a:t>Quadratic</a:t>
            </a:r>
            <a:r>
              <a:rPr lang="en-US" altLang="en-US" sz="2600" dirty="0"/>
              <a:t>: F(i) = i</a:t>
            </a:r>
            <a:r>
              <a:rPr lang="en-US" altLang="en-US" sz="2600" baseline="30000" dirty="0"/>
              <a:t>2</a:t>
            </a:r>
            <a:r>
              <a:rPr lang="en-US" altLang="en-US" sz="2600" dirty="0"/>
              <a:t> </a:t>
            </a:r>
          </a:p>
          <a:p>
            <a:pPr lvl="1">
              <a:lnSpc>
                <a:spcPct val="90000"/>
              </a:lnSpc>
            </a:pPr>
            <a:endParaRPr lang="en-US" altLang="en-US" sz="2600" dirty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altLang="en-US" sz="2600" i="1" dirty="0">
                <a:solidFill>
                  <a:srgbClr val="C00000"/>
                </a:solidFill>
              </a:rPr>
              <a:t>Double Hashing</a:t>
            </a:r>
            <a:r>
              <a:rPr lang="en-US" altLang="en-US" sz="2600" dirty="0"/>
              <a:t>: F(i) = i</a:t>
            </a:r>
            <a:r>
              <a:rPr lang="en-US" altLang="en-US" sz="2600" dirty="0">
                <a:sym typeface="r_symbol" pitchFamily="49" charset="2"/>
              </a:rPr>
              <a:t> * hf</a:t>
            </a:r>
            <a:r>
              <a:rPr lang="en-US" altLang="en-US" sz="2600" baseline="-25000" dirty="0"/>
              <a:t>2</a:t>
            </a:r>
            <a:r>
              <a:rPr lang="en-US" altLang="en-US" sz="2600" dirty="0"/>
              <a:t>(k)</a:t>
            </a:r>
            <a:endParaRPr lang="en-US" alt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1225A-26BF-4E6C-8E81-E38E63B5904C}" type="slidenum">
              <a:rPr lang="en-US" altLang="en-US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591030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Collision Resolution </a:t>
            </a:r>
            <a:br>
              <a:rPr lang="en-US" dirty="0"/>
            </a:br>
            <a:r>
              <a:rPr lang="en-US" dirty="0"/>
              <a:t>   (Open Addressing w/Linear Probing)</a:t>
            </a:r>
          </a:p>
        </p:txBody>
      </p:sp>
      <p:graphicFrame>
        <p:nvGraphicFramePr>
          <p:cNvPr id="15364" name="Object 7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7688148"/>
              </p:ext>
            </p:extLst>
          </p:nvPr>
        </p:nvGraphicFramePr>
        <p:xfrm>
          <a:off x="0" y="1214387"/>
          <a:ext cx="9144000" cy="541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2" r:id="rId4" imgW="4130040" imgH="2976372" progId="">
                  <p:embed/>
                </p:oleObj>
              </mc:Choice>
              <mc:Fallback>
                <p:oleObj r:id="rId4" imgW="4130040" imgH="2976372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214387"/>
                        <a:ext cx="9144000" cy="541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471299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Erase and Find</a:t>
            </a:r>
            <a:br>
              <a:rPr lang="en-US"/>
            </a:br>
            <a:r>
              <a:rPr lang="en-US"/>
              <a:t>(Open Addressing)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How to find a key?</a:t>
            </a:r>
          </a:p>
          <a:p>
            <a:pPr marL="342891" lvl="1" indent="0">
              <a:buNone/>
            </a:pPr>
            <a:endParaRPr lang="en-US" altLang="en-US" dirty="0"/>
          </a:p>
          <a:p>
            <a:pPr lvl="1"/>
            <a:r>
              <a:rPr lang="en-US" altLang="en-US" dirty="0"/>
              <a:t>Examine slots h</a:t>
            </a:r>
            <a:r>
              <a:rPr lang="en-US" altLang="en-US" baseline="-25000" dirty="0"/>
              <a:t>0</a:t>
            </a:r>
            <a:r>
              <a:rPr lang="en-US" altLang="en-US" dirty="0"/>
              <a:t>(k), h</a:t>
            </a:r>
            <a:r>
              <a:rPr lang="en-US" altLang="en-US" baseline="-25000" dirty="0"/>
              <a:t>1</a:t>
            </a:r>
            <a:r>
              <a:rPr lang="en-US" altLang="en-US" dirty="0"/>
              <a:t>(k), … until hit empty slot</a:t>
            </a:r>
          </a:p>
          <a:p>
            <a:endParaRPr lang="en-US" altLang="en-US" dirty="0"/>
          </a:p>
          <a:p>
            <a:r>
              <a:rPr lang="en-US" altLang="en-US" dirty="0"/>
              <a:t>How to erase a key?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How does this affect find?</a:t>
            </a:r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How does this affect insert?</a:t>
            </a:r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0299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1" name="Picture 3" descr="fig11-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4400"/>
            <a:ext cx="9144000" cy="501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74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400"/>
              <a:t>Collision Resolution</a:t>
            </a:r>
            <a:br>
              <a:rPr lang="en-US" sz="2400"/>
            </a:br>
            <a:r>
              <a:rPr lang="en-US" sz="2400"/>
              <a:t>(Chaining)</a:t>
            </a:r>
          </a:p>
        </p:txBody>
      </p:sp>
    </p:spTree>
    <p:extLst>
      <p:ext uri="{BB962C8B-B14F-4D97-AF65-F5344CB8AC3E}">
        <p14:creationId xmlns:p14="http://schemas.microsoft.com/office/powerpoint/2010/main" val="90674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191874"/>
            <a:ext cx="7886700" cy="13255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Collision Resolution with Chaining</a:t>
            </a:r>
          </a:p>
        </p:txBody>
      </p:sp>
      <p:graphicFrame>
        <p:nvGraphicFramePr>
          <p:cNvPr id="76814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5760293"/>
              </p:ext>
            </p:extLst>
          </p:nvPr>
        </p:nvGraphicFramePr>
        <p:xfrm>
          <a:off x="628650" y="3095621"/>
          <a:ext cx="4572000" cy="358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6" r:id="rId3" imgW="2366772" imgH="2427732" progId="">
                  <p:embed/>
                </p:oleObj>
              </mc:Choice>
              <mc:Fallback>
                <p:oleObj r:id="rId3" imgW="2366772" imgH="2427732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650" y="3095621"/>
                        <a:ext cx="4572000" cy="3581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7" name="Text Box 15"/>
          <p:cNvSpPr txBox="1">
            <a:spLocks noChangeArrowheads="1"/>
          </p:cNvSpPr>
          <p:nvPr/>
        </p:nvSpPr>
        <p:spPr bwMode="auto">
          <a:xfrm>
            <a:off x="628650" y="1251284"/>
            <a:ext cx="7571303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0" dirty="0" err="1">
                <a:latin typeface="Lucida Console" panose="020B0609040504020204" pitchFamily="49" charset="0"/>
              </a:rPr>
              <a:t>const</a:t>
            </a:r>
            <a:r>
              <a:rPr lang="en-US" altLang="en-US" sz="2000" b="0" dirty="0">
                <a:latin typeface="Lucida Console" panose="020B0609040504020204" pitchFamily="49" charset="0"/>
              </a:rPr>
              <a:t> </a:t>
            </a:r>
            <a:r>
              <a:rPr lang="en-US" altLang="en-US" sz="2000" b="0" dirty="0" err="1">
                <a:latin typeface="Lucida Console" panose="020B0609040504020204" pitchFamily="49" charset="0"/>
              </a:rPr>
              <a:t>size_t</a:t>
            </a:r>
            <a:r>
              <a:rPr lang="en-US" altLang="en-US" sz="2000" b="0" dirty="0">
                <a:latin typeface="Lucida Console" panose="020B0609040504020204" pitchFamily="49" charset="0"/>
              </a:rPr>
              <a:t> TABLE_SIZE = 11; // Prime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Lucida Console" panose="020B0609040504020204" pitchFamily="49" charset="0"/>
              </a:rPr>
              <a:t>s</a:t>
            </a:r>
            <a:r>
              <a:rPr lang="en-US" altLang="en-US" sz="2000" b="0" dirty="0">
                <a:latin typeface="Lucida Console" panose="020B0609040504020204" pitchFamily="49" charset="0"/>
              </a:rPr>
              <a:t>td::vector&lt;std::list&lt;int&gt;&gt; table (TABLE_SIZE);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0" dirty="0">
                <a:latin typeface="Lucida Console" panose="020B0609040504020204" pitchFamily="49" charset="0"/>
              </a:rPr>
              <a:t>// To insert or find a key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0" dirty="0" err="1">
                <a:latin typeface="Lucida Console" panose="020B0609040504020204" pitchFamily="49" charset="0"/>
              </a:rPr>
              <a:t>size_t</a:t>
            </a:r>
            <a:r>
              <a:rPr lang="en-US" altLang="en-US" sz="2000" b="0" dirty="0">
                <a:latin typeface="Lucida Console" panose="020B0609040504020204" pitchFamily="49" charset="0"/>
              </a:rPr>
              <a:t> index = </a:t>
            </a:r>
            <a:r>
              <a:rPr lang="en-US" altLang="en-US" sz="2000" b="0" dirty="0" err="1">
                <a:latin typeface="Lucida Console" panose="020B0609040504020204" pitchFamily="49" charset="0"/>
              </a:rPr>
              <a:t>hf</a:t>
            </a:r>
            <a:r>
              <a:rPr lang="en-US" altLang="en-US" sz="2000" b="0" dirty="0">
                <a:latin typeface="Lucida Console" panose="020B0609040504020204" pitchFamily="49" charset="0"/>
              </a:rPr>
              <a:t> (key) % TABLE_SIZE;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0" dirty="0">
                <a:latin typeface="Lucida Console" panose="020B0609040504020204" pitchFamily="49" charset="0"/>
              </a:rPr>
              <a:t>// Walk list at table[index]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455118" y="4178296"/>
            <a:ext cx="2361800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dirty="0">
                <a:solidFill>
                  <a:srgbClr val="7030A0"/>
                </a:solidFill>
                <a:latin typeface="+mn-lt"/>
                <a:ea typeface="+mn-ea"/>
                <a:cs typeface="Arial" charset="0"/>
              </a:rPr>
              <a:t>Buckets are often</a:t>
            </a:r>
          </a:p>
          <a:p>
            <a:pPr eaLnBrk="1" hangingPunct="1">
              <a:defRPr/>
            </a:pPr>
            <a:r>
              <a:rPr lang="en-US" dirty="0">
                <a:solidFill>
                  <a:srgbClr val="7030A0"/>
                </a:solidFill>
                <a:latin typeface="+mn-lt"/>
                <a:ea typeface="+mn-ea"/>
                <a:cs typeface="Arial" charset="0"/>
              </a:rPr>
              <a:t>singly-linked lists</a:t>
            </a:r>
          </a:p>
        </p:txBody>
      </p:sp>
    </p:spTree>
    <p:extLst>
      <p:ext uri="{BB962C8B-B14F-4D97-AF65-F5344CB8AC3E}">
        <p14:creationId xmlns:p14="http://schemas.microsoft.com/office/powerpoint/2010/main" val="678335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68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68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Hash Functions</a:t>
            </a:r>
          </a:p>
        </p:txBody>
      </p:sp>
      <p:sp>
        <p:nvSpPr>
          <p:cNvPr id="19459" name="Content Placeholder 3"/>
          <p:cNvSpPr>
            <a:spLocks noGrp="1"/>
          </p:cNvSpPr>
          <p:nvPr>
            <p:ph idx="1"/>
          </p:nvPr>
        </p:nvSpPr>
        <p:spPr>
          <a:xfrm>
            <a:off x="628650" y="1613869"/>
            <a:ext cx="7886700" cy="4351338"/>
          </a:xfrm>
        </p:spPr>
        <p:txBody>
          <a:bodyPr/>
          <a:lstStyle/>
          <a:p>
            <a:r>
              <a:rPr lang="en-US" altLang="en-US" dirty="0"/>
              <a:t>Goals</a:t>
            </a:r>
          </a:p>
          <a:p>
            <a:pPr lvl="1"/>
            <a:r>
              <a:rPr lang="en-US" altLang="en-US" dirty="0"/>
              <a:t>Distribute keys evenly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Minimize collisions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Fast to compute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Handle non-integral keys</a:t>
            </a:r>
          </a:p>
          <a:p>
            <a:pPr lvl="1"/>
            <a:endParaRPr lang="en-US" altLang="en-US" dirty="0"/>
          </a:p>
          <a:p>
            <a:r>
              <a:rPr lang="en-US" altLang="en-US" dirty="0"/>
              <a:t>Default for unordered_* containers usually OK</a:t>
            </a:r>
          </a:p>
          <a:p>
            <a:pPr lvl="1"/>
            <a:r>
              <a:rPr lang="en-US" altLang="en-US" dirty="0"/>
              <a:t>Can supply our own if desired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546925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Hash Functions (</a:t>
            </a:r>
            <a:r>
              <a:rPr lang="en-US" dirty="0" err="1"/>
              <a:t>Cont</a:t>
            </a:r>
            <a:r>
              <a:rPr lang="ja-JP" altLang="en-US" dirty="0"/>
              <a:t>’</a:t>
            </a:r>
            <a:r>
              <a:rPr lang="en-US" altLang="ja-JP" dirty="0"/>
              <a:t>d)</a:t>
            </a:r>
            <a:endParaRPr lang="en-US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690692"/>
            <a:ext cx="7886700" cy="4351338"/>
          </a:xfrm>
        </p:spPr>
        <p:txBody>
          <a:bodyPr/>
          <a:lstStyle/>
          <a:p>
            <a:r>
              <a:rPr lang="en-US" altLang="en-US" dirty="0"/>
              <a:t>Division Method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Works well in most cases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slot(k) = k % m (where k is an integer from hash fn.)</a:t>
            </a:r>
          </a:p>
          <a:p>
            <a:pPr lvl="3"/>
            <a:endParaRPr lang="en-US" altLang="en-US" dirty="0"/>
          </a:p>
          <a:p>
            <a:pPr lvl="1"/>
            <a:r>
              <a:rPr lang="en-US" altLang="en-US" dirty="0"/>
              <a:t>Can be bad if keys have similar characteristics</a:t>
            </a:r>
          </a:p>
          <a:p>
            <a:pPr lvl="2"/>
            <a:r>
              <a:rPr lang="en-US" altLang="en-US" dirty="0"/>
              <a:t>Suppose m = 25</a:t>
            </a:r>
          </a:p>
          <a:p>
            <a:pPr lvl="3"/>
            <a:r>
              <a:rPr lang="en-US" altLang="en-US" dirty="0"/>
              <a:t>0, 25, 50, 75, 100, …, map to 0</a:t>
            </a:r>
          </a:p>
          <a:p>
            <a:pPr lvl="3"/>
            <a:r>
              <a:rPr lang="en-US" altLang="en-US" dirty="0"/>
              <a:t>5, 30, 55, 80, 105, …, map to 5</a:t>
            </a:r>
          </a:p>
          <a:p>
            <a:pPr lvl="3"/>
            <a:r>
              <a:rPr lang="en-US" altLang="en-US" dirty="0"/>
              <a:t>10, 35, 60, 85, 110, …, map to 10</a:t>
            </a:r>
          </a:p>
          <a:p>
            <a:pPr lvl="3"/>
            <a:r>
              <a:rPr lang="en-US" altLang="en-US" dirty="0"/>
              <a:t>15, 40, 65, 90, 115, …, map to 15</a:t>
            </a:r>
          </a:p>
          <a:p>
            <a:pPr lvl="3"/>
            <a:r>
              <a:rPr lang="en-US" altLang="en-US" dirty="0"/>
              <a:t>20, 45, 70, 95, 120, …, map to 20</a:t>
            </a:r>
          </a:p>
          <a:p>
            <a:pPr lvl="2"/>
            <a:endParaRPr lang="en-US" alt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5991069" y="4562374"/>
            <a:ext cx="252428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Avoid by making </a:t>
            </a:r>
            <a:br>
              <a:rPr lang="en-US" dirty="0">
                <a:solidFill>
                  <a:srgbClr val="7030A0"/>
                </a:solidFill>
              </a:rPr>
            </a:br>
            <a:r>
              <a:rPr lang="en-US" dirty="0">
                <a:solidFill>
                  <a:srgbClr val="7030A0"/>
                </a:solidFill>
              </a:rPr>
              <a:t>    m prime!</a:t>
            </a:r>
          </a:p>
        </p:txBody>
      </p:sp>
    </p:spTree>
    <p:extLst>
      <p:ext uri="{BB962C8B-B14F-4D97-AF65-F5344CB8AC3E}">
        <p14:creationId xmlns:p14="http://schemas.microsoft.com/office/powerpoint/2010/main" val="3176666160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09903" y="368465"/>
            <a:ext cx="605155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A Hash Function For Strings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840827" y="1062147"/>
            <a:ext cx="7239000" cy="5257800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000" dirty="0">
              <a:solidFill>
                <a:srgbClr val="2B4355"/>
              </a:solidFill>
              <a:latin typeface="Lucida Console" panose="020B0609040504020204" pitchFamily="49" charset="0"/>
            </a:endParaRP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dirty="0" err="1">
                <a:solidFill>
                  <a:srgbClr val="2B4355"/>
                </a:solidFill>
                <a:latin typeface="Lucida Console" panose="020B0609040504020204" pitchFamily="49" charset="0"/>
              </a:rPr>
              <a:t>struct</a:t>
            </a:r>
            <a:r>
              <a:rPr lang="en-US" altLang="en-US" sz="2000" dirty="0">
                <a:solidFill>
                  <a:srgbClr val="2B4355"/>
                </a:solidFill>
                <a:latin typeface="Lucida Console" panose="020B0609040504020204" pitchFamily="49" charset="0"/>
              </a:rPr>
              <a:t> </a:t>
            </a:r>
            <a:r>
              <a:rPr lang="en-US" altLang="en-US" sz="2000" dirty="0" err="1">
                <a:solidFill>
                  <a:srgbClr val="2B4355"/>
                </a:solidFill>
                <a:latin typeface="Lucida Console" panose="020B0609040504020204" pitchFamily="49" charset="0"/>
              </a:rPr>
              <a:t>HashString</a:t>
            </a:r>
            <a:r>
              <a:rPr lang="en-US" altLang="en-US" sz="2000" dirty="0">
                <a:solidFill>
                  <a:srgbClr val="2B4355"/>
                </a:solidFill>
                <a:latin typeface="Lucida Console" panose="020B0609040504020204" pitchFamily="49" charset="0"/>
              </a:rPr>
              <a:t> {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solidFill>
                  <a:srgbClr val="2B4355"/>
                </a:solidFill>
                <a:latin typeface="Lucida Console" panose="020B0609040504020204" pitchFamily="49" charset="0"/>
              </a:rPr>
              <a:t>  unsigned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solidFill>
                  <a:srgbClr val="2B4355"/>
                </a:solidFill>
                <a:latin typeface="Lucida Console" panose="020B0609040504020204" pitchFamily="49" charset="0"/>
              </a:rPr>
              <a:t>  operator () (</a:t>
            </a:r>
            <a:r>
              <a:rPr lang="en-US" altLang="en-US" sz="2000" dirty="0" err="1">
                <a:solidFill>
                  <a:srgbClr val="2B4355"/>
                </a:solidFill>
                <a:latin typeface="Lucida Console" panose="020B0609040504020204" pitchFamily="49" charset="0"/>
              </a:rPr>
              <a:t>const</a:t>
            </a:r>
            <a:r>
              <a:rPr lang="en-US" altLang="en-US" sz="2000" dirty="0">
                <a:solidFill>
                  <a:srgbClr val="2B4355"/>
                </a:solidFill>
                <a:latin typeface="Lucida Console" panose="020B0609040504020204" pitchFamily="49" charset="0"/>
              </a:rPr>
              <a:t> string&amp; key) </a:t>
            </a:r>
            <a:r>
              <a:rPr lang="en-US" altLang="en-US" sz="2000" dirty="0" err="1">
                <a:solidFill>
                  <a:srgbClr val="2B4355"/>
                </a:solidFill>
                <a:latin typeface="Lucida Console" panose="020B0609040504020204" pitchFamily="49" charset="0"/>
              </a:rPr>
              <a:t>const</a:t>
            </a:r>
            <a:endParaRPr lang="en-US" altLang="en-US" sz="2000" dirty="0">
              <a:solidFill>
                <a:srgbClr val="2B4355"/>
              </a:solidFill>
              <a:latin typeface="Lucida Console" panose="020B0609040504020204" pitchFamily="49" charset="0"/>
            </a:endParaRP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solidFill>
                  <a:srgbClr val="2B4355"/>
                </a:solidFill>
                <a:latin typeface="Lucida Console" panose="020B0609040504020204" pitchFamily="49" charset="0"/>
              </a:rPr>
              <a:t>  {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solidFill>
                  <a:srgbClr val="2B4355"/>
                </a:solidFill>
                <a:latin typeface="Lucida Console" panose="020B0609040504020204" pitchFamily="49" charset="0"/>
              </a:rPr>
              <a:t>    unsigned n = 5381; // Prime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solidFill>
                  <a:srgbClr val="2B4355"/>
                </a:solidFill>
                <a:latin typeface="Lucida Console" panose="020B0609040504020204" pitchFamily="49" charset="0"/>
              </a:rPr>
              <a:t>    for (unsigned i = 0; 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solidFill>
                  <a:srgbClr val="2B4355"/>
                </a:solidFill>
                <a:latin typeface="Lucida Console" panose="020B0609040504020204" pitchFamily="49" charset="0"/>
              </a:rPr>
              <a:t>         i &lt; </a:t>
            </a:r>
            <a:r>
              <a:rPr lang="en-US" altLang="en-US" sz="2000" dirty="0" err="1">
                <a:solidFill>
                  <a:srgbClr val="2B4355"/>
                </a:solidFill>
                <a:latin typeface="Lucida Console" panose="020B0609040504020204" pitchFamily="49" charset="0"/>
              </a:rPr>
              <a:t>key.length</a:t>
            </a:r>
            <a:r>
              <a:rPr lang="en-US" altLang="en-US" sz="2000" dirty="0">
                <a:solidFill>
                  <a:srgbClr val="2B4355"/>
                </a:solidFill>
                <a:latin typeface="Lucida Console" panose="020B0609040504020204" pitchFamily="49" charset="0"/>
              </a:rPr>
              <a:t> (); ++i)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solidFill>
                  <a:srgbClr val="2B4355"/>
                </a:solidFill>
                <a:latin typeface="Lucida Console" panose="020B0609040504020204" pitchFamily="49" charset="0"/>
              </a:rPr>
              <a:t>      n = (n * 33) + key[i]; // Horner’s Rule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solidFill>
                  <a:srgbClr val="2B4355"/>
                </a:solidFill>
                <a:latin typeface="Lucida Console" panose="020B0609040504020204" pitchFamily="49" charset="0"/>
              </a:rPr>
              <a:t>    return n;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solidFill>
                  <a:srgbClr val="2B4355"/>
                </a:solidFill>
                <a:latin typeface="Lucida Console" panose="020B0609040504020204" pitchFamily="49" charset="0"/>
              </a:rPr>
              <a:t>  }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solidFill>
                  <a:srgbClr val="2B4355"/>
                </a:solidFill>
                <a:latin typeface="Lucida Console" panose="020B0609040504020204" pitchFamily="49" charset="0"/>
              </a:rPr>
              <a:t>};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en-US" altLang="en-US" sz="2000" dirty="0">
              <a:solidFill>
                <a:srgbClr val="2B4355"/>
              </a:solidFill>
              <a:latin typeface="Lucida Console" panose="020B0609040504020204" pitchFamily="49" charset="0"/>
            </a:endParaRP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solidFill>
                  <a:srgbClr val="2B4355"/>
                </a:solidFill>
                <a:latin typeface="Lucida Console" panose="020B0609040504020204" pitchFamily="49" charset="0"/>
              </a:rPr>
              <a:t>// Header &lt;</a:t>
            </a:r>
            <a:r>
              <a:rPr lang="en-US" altLang="en-US" sz="2000" dirty="0" err="1">
                <a:solidFill>
                  <a:srgbClr val="2B4355"/>
                </a:solidFill>
                <a:latin typeface="Lucida Console" panose="020B0609040504020204" pitchFamily="49" charset="0"/>
              </a:rPr>
              <a:t>unordered_set</a:t>
            </a:r>
            <a:r>
              <a:rPr lang="en-US" altLang="en-US" sz="2000" dirty="0">
                <a:solidFill>
                  <a:srgbClr val="2B4355"/>
                </a:solidFill>
                <a:latin typeface="Lucida Console" panose="020B0609040504020204" pitchFamily="49" charset="0"/>
              </a:rPr>
              <a:t>&gt;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dirty="0" err="1">
                <a:solidFill>
                  <a:srgbClr val="2B4355"/>
                </a:solidFill>
                <a:latin typeface="Lucida Console" panose="020B0609040504020204" pitchFamily="49" charset="0"/>
              </a:rPr>
              <a:t>unordered_set</a:t>
            </a:r>
            <a:r>
              <a:rPr lang="en-US" altLang="en-US" sz="2000" dirty="0">
                <a:solidFill>
                  <a:srgbClr val="2B4355"/>
                </a:solidFill>
                <a:latin typeface="Lucida Console" panose="020B0609040504020204" pitchFamily="49" charset="0"/>
              </a:rPr>
              <a:t>&lt;string, </a:t>
            </a:r>
            <a:r>
              <a:rPr lang="en-US" altLang="en-US" sz="2000" dirty="0" err="1">
                <a:solidFill>
                  <a:srgbClr val="2B4355"/>
                </a:solidFill>
                <a:latin typeface="Lucida Console" panose="020B0609040504020204" pitchFamily="49" charset="0"/>
              </a:rPr>
              <a:t>HashString</a:t>
            </a:r>
            <a:r>
              <a:rPr lang="en-US" altLang="en-US" sz="2000" dirty="0">
                <a:solidFill>
                  <a:srgbClr val="2B4355"/>
                </a:solidFill>
                <a:latin typeface="Lucida Console" panose="020B0609040504020204" pitchFamily="49" charset="0"/>
              </a:rPr>
              <a:t>&gt; </a:t>
            </a:r>
            <a:r>
              <a:rPr lang="en-US" altLang="en-US" sz="2000" dirty="0" err="1">
                <a:solidFill>
                  <a:srgbClr val="2B4355"/>
                </a:solidFill>
                <a:latin typeface="Lucida Console" panose="020B0609040504020204" pitchFamily="49" charset="0"/>
              </a:rPr>
              <a:t>mySet</a:t>
            </a:r>
            <a:r>
              <a:rPr lang="en-US" altLang="en-US" sz="2000" dirty="0">
                <a:solidFill>
                  <a:srgbClr val="2B4355"/>
                </a:solidFill>
                <a:latin typeface="Lucida Console" panose="020B0609040504020204" pitchFamily="49" charset="0"/>
              </a:rPr>
              <a:t>;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sz="2000" dirty="0" err="1">
                <a:solidFill>
                  <a:srgbClr val="2B4355"/>
                </a:solidFill>
                <a:latin typeface="Lucida Console" panose="020B0609040504020204" pitchFamily="49" charset="0"/>
              </a:rPr>
              <a:t>mySet.insert</a:t>
            </a:r>
            <a:r>
              <a:rPr lang="en-US" altLang="en-US" sz="2000" dirty="0">
                <a:solidFill>
                  <a:srgbClr val="2B4355"/>
                </a:solidFill>
                <a:latin typeface="Lucida Console" panose="020B0609040504020204" pitchFamily="49" charset="0"/>
              </a:rPr>
              <a:t> (</a:t>
            </a:r>
            <a:r>
              <a:rPr lang="ja-JP" altLang="en-US" sz="2000" dirty="0">
                <a:solidFill>
                  <a:srgbClr val="2B4355"/>
                </a:solidFill>
                <a:latin typeface="Lucida Console" panose="020B0609040504020204" pitchFamily="49" charset="0"/>
              </a:rPr>
              <a:t>“</a:t>
            </a:r>
            <a:r>
              <a:rPr lang="en-US" altLang="ja-JP" sz="2000" dirty="0" err="1">
                <a:solidFill>
                  <a:srgbClr val="2B4355"/>
                </a:solidFill>
                <a:latin typeface="Lucida Console" panose="020B0609040504020204" pitchFamily="49" charset="0"/>
              </a:rPr>
              <a:t>ToucanSam</a:t>
            </a:r>
            <a:r>
              <a:rPr lang="ja-JP" altLang="en-US" sz="2000" dirty="0">
                <a:solidFill>
                  <a:srgbClr val="2B4355"/>
                </a:solidFill>
                <a:latin typeface="Lucida Console" panose="020B0609040504020204" pitchFamily="49" charset="0"/>
              </a:rPr>
              <a:t>”</a:t>
            </a:r>
            <a:r>
              <a:rPr lang="en-US" altLang="ja-JP" sz="2000" dirty="0">
                <a:solidFill>
                  <a:srgbClr val="2B4355"/>
                </a:solidFill>
                <a:latin typeface="Lucida Console" panose="020B0609040504020204" pitchFamily="49" charset="0"/>
              </a:rPr>
              <a:t>);</a:t>
            </a:r>
            <a:endParaRPr lang="en-US" altLang="en-US" sz="2000" dirty="0">
              <a:solidFill>
                <a:srgbClr val="2B4355"/>
              </a:solidFill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2838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32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2091180"/>
              </p:ext>
            </p:extLst>
          </p:nvPr>
        </p:nvGraphicFramePr>
        <p:xfrm>
          <a:off x="0" y="1252888"/>
          <a:ext cx="9144000" cy="541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60" r:id="rId4" imgW="3063240" imgH="2898648" progId="">
                  <p:embed/>
                </p:oleObj>
              </mc:Choice>
              <mc:Fallback>
                <p:oleObj r:id="rId4" imgW="3063240" imgH="2898648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252888"/>
                        <a:ext cx="9144000" cy="541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77181"/>
            <a:ext cx="7886700" cy="1325563"/>
          </a:xfrm>
        </p:spPr>
        <p:txBody>
          <a:bodyPr/>
          <a:lstStyle/>
          <a:p>
            <a:r>
              <a:rPr lang="en-US" dirty="0"/>
              <a:t>Implementing an Iterator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968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Associative Containers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592369"/>
            <a:ext cx="7886700" cy="4351338"/>
          </a:xfrm>
        </p:spPr>
        <p:txBody>
          <a:bodyPr/>
          <a:lstStyle/>
          <a:p>
            <a:pPr>
              <a:defRPr/>
            </a:pPr>
            <a:r>
              <a:rPr lang="en-US" dirty="0">
                <a:cs typeface="+mn-cs"/>
              </a:rPr>
              <a:t>Categories</a:t>
            </a:r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r>
              <a:rPr lang="en-US" dirty="0"/>
              <a:t>Ordered (OAC)</a:t>
            </a:r>
          </a:p>
          <a:p>
            <a:pPr lvl="2">
              <a:defRPr/>
            </a:pPr>
            <a:r>
              <a:rPr lang="en-US" dirty="0"/>
              <a:t>set, </a:t>
            </a:r>
            <a:r>
              <a:rPr lang="en-US" dirty="0" err="1"/>
              <a:t>multiset</a:t>
            </a:r>
            <a:r>
              <a:rPr lang="en-US" dirty="0"/>
              <a:t>, map, </a:t>
            </a:r>
            <a:r>
              <a:rPr lang="en-US" dirty="0" err="1"/>
              <a:t>multimap</a:t>
            </a:r>
            <a:endParaRPr lang="en-US" dirty="0"/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r>
              <a:rPr lang="en-US" dirty="0"/>
              <a:t>Unordered (UAC)</a:t>
            </a:r>
          </a:p>
          <a:p>
            <a:pPr lvl="2">
              <a:defRPr/>
            </a:pPr>
            <a:r>
              <a:rPr lang="en-US" dirty="0" err="1"/>
              <a:t>unordered_set</a:t>
            </a:r>
            <a:r>
              <a:rPr lang="en-US" dirty="0"/>
              <a:t>, </a:t>
            </a:r>
            <a:r>
              <a:rPr lang="en-US" dirty="0" err="1"/>
              <a:t>unordered_multiset</a:t>
            </a:r>
            <a:r>
              <a:rPr lang="en-US" dirty="0"/>
              <a:t>, </a:t>
            </a:r>
            <a:r>
              <a:rPr lang="en-US" dirty="0" err="1"/>
              <a:t>unordered_map</a:t>
            </a:r>
            <a:r>
              <a:rPr lang="en-US" dirty="0"/>
              <a:t>, </a:t>
            </a:r>
            <a:r>
              <a:rPr lang="en-US" dirty="0" err="1"/>
              <a:t>unordered_multimap</a:t>
            </a:r>
            <a:endParaRPr lang="en-US" dirty="0"/>
          </a:p>
          <a:p>
            <a:pPr>
              <a:defRPr/>
            </a:pPr>
            <a:endParaRPr lang="en-US" dirty="0">
              <a:cs typeface="+mn-cs"/>
            </a:endParaRPr>
          </a:p>
          <a:p>
            <a:pPr>
              <a:defRPr/>
            </a:pPr>
            <a:r>
              <a:rPr lang="en-US" dirty="0">
                <a:cs typeface="+mn-cs"/>
              </a:rPr>
              <a:t>OACs use </a:t>
            </a:r>
            <a:r>
              <a:rPr lang="en-US" i="1" dirty="0">
                <a:solidFill>
                  <a:srgbClr val="7030A0"/>
                </a:solidFill>
                <a:cs typeface="+mn-cs"/>
              </a:rPr>
              <a:t>red/black BSTs</a:t>
            </a:r>
          </a:p>
          <a:p>
            <a:pPr>
              <a:defRPr/>
            </a:pPr>
            <a:endParaRPr lang="en-US" dirty="0">
              <a:cs typeface="+mn-cs"/>
            </a:endParaRPr>
          </a:p>
          <a:p>
            <a:pPr>
              <a:defRPr/>
            </a:pPr>
            <a:r>
              <a:rPr lang="en-US" dirty="0">
                <a:cs typeface="+mn-cs"/>
              </a:rPr>
              <a:t>UACs use </a:t>
            </a:r>
            <a:r>
              <a:rPr lang="en-US" i="1" dirty="0">
                <a:solidFill>
                  <a:srgbClr val="7030A0"/>
                </a:solidFill>
                <a:cs typeface="+mn-cs"/>
              </a:rPr>
              <a:t>hash tables</a:t>
            </a:r>
          </a:p>
          <a:p>
            <a:pPr marL="457200" lvl="1" indent="0">
              <a:buFontTx/>
              <a:buNone/>
              <a:defRPr/>
            </a:pPr>
            <a:endParaRPr lang="en-US" dirty="0"/>
          </a:p>
          <a:p>
            <a:pPr>
              <a:defRPr/>
            </a:pPr>
            <a:endParaRPr lang="en-US" dirty="0">
              <a:cs typeface="+mn-cs"/>
              <a:sym typeface="Wingdings" panose="05000000000000000000" pitchFamily="2" charset="2"/>
            </a:endParaRPr>
          </a:p>
          <a:p>
            <a:pPr>
              <a:defRPr/>
            </a:pPr>
            <a:endParaRPr lang="en-US" dirty="0">
              <a:cs typeface="+mn-cs"/>
            </a:endParaRPr>
          </a:p>
          <a:p>
            <a:pPr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25731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172624"/>
            <a:ext cx="7886700" cy="13255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Efficiency of Hashing Methods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363613"/>
            <a:ext cx="7886700" cy="43513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Load factor </a:t>
            </a:r>
            <a:r>
              <a:rPr lang="en-US" altLang="en-US" dirty="0">
                <a:sym typeface="Symbol" panose="05050102010706020507" pitchFamily="18" charset="2"/>
              </a:rPr>
              <a:t></a:t>
            </a:r>
            <a:r>
              <a:rPr lang="en-US" altLang="en-US" dirty="0"/>
              <a:t> = N / m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Chaining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>
                <a:sym typeface="Symbol" panose="05050102010706020507" pitchFamily="18" charset="2"/>
              </a:rPr>
              <a:t></a:t>
            </a:r>
            <a:r>
              <a:rPr lang="en-US" altLang="en-US" dirty="0"/>
              <a:t> represents 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Avg. probes for successful search ≈ 1 + </a:t>
            </a:r>
            <a:r>
              <a:rPr lang="en-US" altLang="en-US" dirty="0">
                <a:sym typeface="Symbol" panose="05050102010706020507" pitchFamily="18" charset="2"/>
              </a:rPr>
              <a:t>/2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>
                <a:sym typeface="Symbol" panose="05050102010706020507" pitchFamily="18" charset="2"/>
              </a:rPr>
              <a:t>Avg. probes for unsuccessful search = 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i="1" dirty="0">
                <a:solidFill>
                  <a:srgbClr val="7030A0"/>
                </a:solidFill>
                <a:sym typeface="Symbol" panose="05050102010706020507" pitchFamily="18" charset="2"/>
              </a:rPr>
              <a:t>Avg.</a:t>
            </a:r>
            <a:r>
              <a:rPr lang="en-US" altLang="en-US" dirty="0">
                <a:sym typeface="Symbol" panose="05050102010706020507" pitchFamily="18" charset="2"/>
              </a:rPr>
              <a:t> find, insert, erase: O(1)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2000" dirty="0">
              <a:sym typeface="Symbol" panose="05050102010706020507" pitchFamily="18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sym typeface="Symbol" panose="05050102010706020507" pitchFamily="18" charset="2"/>
              </a:rPr>
              <a:t>Open Addressing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>
                <a:sym typeface="Symbol" panose="05050102010706020507" pitchFamily="18" charset="2"/>
              </a:rPr>
              <a:t></a:t>
            </a:r>
            <a:r>
              <a:rPr lang="en-US" altLang="en-US" dirty="0"/>
              <a:t> represents ?</a:t>
            </a:r>
            <a:endParaRPr lang="en-US" altLang="en-US" dirty="0">
              <a:sym typeface="Symbol" panose="05050102010706020507" pitchFamily="18" charset="2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>
                <a:sym typeface="Symbol" panose="05050102010706020507" pitchFamily="18" charset="2"/>
              </a:rPr>
              <a:t>If  &gt; 0.5</a:t>
            </a:r>
            <a:r>
              <a:rPr lang="en-US" altLang="en-US">
                <a:sym typeface="Symbol" panose="05050102010706020507" pitchFamily="18" charset="2"/>
              </a:rPr>
              <a:t>, roughly </a:t>
            </a:r>
            <a:r>
              <a:rPr lang="en-US" altLang="en-US" dirty="0">
                <a:sym typeface="Symbol" panose="05050102010706020507" pitchFamily="18" charset="2"/>
              </a:rPr>
              <a:t>double table size and</a:t>
            </a:r>
            <a:br>
              <a:rPr lang="en-US" altLang="en-US" dirty="0">
                <a:sym typeface="Symbol" panose="05050102010706020507" pitchFamily="18" charset="2"/>
              </a:rPr>
            </a:br>
            <a:r>
              <a:rPr lang="en-US" altLang="en-US" dirty="0">
                <a:sym typeface="Symbol" panose="05050102010706020507" pitchFamily="18" charset="2"/>
              </a:rPr>
              <a:t>  rehash all elements to new table</a:t>
            </a:r>
          </a:p>
        </p:txBody>
      </p:sp>
    </p:spTree>
    <p:extLst>
      <p:ext uri="{BB962C8B-B14F-4D97-AF65-F5344CB8AC3E}">
        <p14:creationId xmlns:p14="http://schemas.microsoft.com/office/powerpoint/2010/main" val="2158551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Balanced Search Trees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1499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Issues with BSTs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786945"/>
            <a:ext cx="7886700" cy="4351338"/>
          </a:xfrm>
        </p:spPr>
        <p:txBody>
          <a:bodyPr/>
          <a:lstStyle/>
          <a:p>
            <a:pPr eaLnBrk="1" hangingPunct="1"/>
            <a:r>
              <a:rPr lang="en-US" altLang="en-US" dirty="0"/>
              <a:t>Key operations are O(depth)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Want depth to be close to </a:t>
            </a:r>
            <a:r>
              <a:rPr lang="en-US" altLang="en-US" dirty="0" err="1"/>
              <a:t>lg</a:t>
            </a:r>
            <a:r>
              <a:rPr lang="en-US" altLang="en-US" dirty="0"/>
              <a:t>(N)</a:t>
            </a:r>
          </a:p>
          <a:p>
            <a:pPr lvl="1" eaLnBrk="1" hangingPunct="1"/>
            <a:endParaRPr lang="en-US" altLang="en-US" dirty="0"/>
          </a:p>
          <a:p>
            <a:pPr lvl="1" eaLnBrk="1" hangingPunct="1"/>
            <a:r>
              <a:rPr lang="en-US" altLang="en-US" dirty="0"/>
              <a:t>But worst case would be?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So how do we maintain balance </a:t>
            </a:r>
            <a:br>
              <a:rPr lang="en-US" altLang="en-US" dirty="0"/>
            </a:br>
            <a:r>
              <a:rPr lang="en-US" altLang="en-US" dirty="0"/>
              <a:t>  (depth </a:t>
            </a:r>
            <a:r>
              <a:rPr lang="en-US" altLang="en-US" dirty="0">
                <a:sym typeface="Symbol" panose="05050102010706020507" pitchFamily="18" charset="2"/>
              </a:rPr>
              <a:t> </a:t>
            </a:r>
            <a:r>
              <a:rPr lang="en-US" altLang="en-US" dirty="0" err="1"/>
              <a:t>lg</a:t>
            </a:r>
            <a:r>
              <a:rPr lang="en-US" altLang="en-US" dirty="0"/>
              <a:t>(N))?</a:t>
            </a:r>
          </a:p>
        </p:txBody>
      </p:sp>
    </p:spTree>
    <p:extLst>
      <p:ext uri="{BB962C8B-B14F-4D97-AF65-F5344CB8AC3E}">
        <p14:creationId xmlns:p14="http://schemas.microsoft.com/office/powerpoint/2010/main" val="29785846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0994" y="0"/>
            <a:ext cx="7886700" cy="13255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Two BSTs with Same Keys</a:t>
            </a:r>
          </a:p>
        </p:txBody>
      </p:sp>
      <p:graphicFrame>
        <p:nvGraphicFramePr>
          <p:cNvPr id="2560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5142279"/>
              </p:ext>
            </p:extLst>
          </p:nvPr>
        </p:nvGraphicFramePr>
        <p:xfrm>
          <a:off x="0" y="1997071"/>
          <a:ext cx="914400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84" r:id="rId3" imgW="5202936" imgH="2697480" progId="">
                  <p:embed/>
                </p:oleObj>
              </mc:Choice>
              <mc:Fallback>
                <p:oleObj r:id="rId3" imgW="5202936" imgH="269748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997071"/>
                        <a:ext cx="9144000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381000" y="954088"/>
            <a:ext cx="8382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b="0" dirty="0">
                <a:latin typeface="+mn-lt"/>
                <a:cs typeface="Times New Roman" panose="02020603050405020304" pitchFamily="18" charset="0"/>
              </a:rPr>
              <a:t>Insertion sequence:  5, 15, 20, 3, 9, 7, 12, 17, 6, 75, 100, 18, 25, 35, 40 (N = 15)</a:t>
            </a:r>
          </a:p>
        </p:txBody>
      </p:sp>
      <p:sp>
        <p:nvSpPr>
          <p:cNvPr id="25606" name="TextBox 5"/>
          <p:cNvSpPr txBox="1">
            <a:spLocks noChangeArrowheads="1"/>
          </p:cNvSpPr>
          <p:nvPr/>
        </p:nvSpPr>
        <p:spPr bwMode="auto">
          <a:xfrm>
            <a:off x="1143000" y="6264271"/>
            <a:ext cx="6985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2000"/>
              <a:t>BST</a:t>
            </a:r>
            <a:endParaRPr lang="en-US" altLang="en-US" sz="2000"/>
          </a:p>
        </p:txBody>
      </p:sp>
      <p:sp>
        <p:nvSpPr>
          <p:cNvPr id="8" name="TextBox 7"/>
          <p:cNvSpPr txBox="1"/>
          <p:nvPr/>
        </p:nvSpPr>
        <p:spPr>
          <a:xfrm>
            <a:off x="5816600" y="6264271"/>
            <a:ext cx="2108200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dirty="0">
                <a:latin typeface="+mn-lt"/>
                <a:ea typeface="+mn-ea"/>
                <a:cs typeface="Arial" charset="0"/>
              </a:rPr>
              <a:t>Red-black tree?</a:t>
            </a:r>
          </a:p>
        </p:txBody>
      </p:sp>
    </p:spTree>
    <p:extLst>
      <p:ext uri="{BB962C8B-B14F-4D97-AF65-F5344CB8AC3E}">
        <p14:creationId xmlns:p14="http://schemas.microsoft.com/office/powerpoint/2010/main" val="15840605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Notions of Balance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For any node N, depth (N-&gt;left) and </a:t>
            </a:r>
            <a:br>
              <a:rPr lang="en-US" altLang="en-US" dirty="0"/>
            </a:br>
            <a:r>
              <a:rPr lang="en-US" altLang="en-US" dirty="0"/>
              <a:t>  depth (N-&gt;right) differ by at most 1</a:t>
            </a:r>
          </a:p>
          <a:p>
            <a:pPr lvl="1" eaLnBrk="1" hangingPunct="1"/>
            <a:r>
              <a:rPr lang="en-US" altLang="en-US" dirty="0"/>
              <a:t>AVL Trees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All leaves exist at same level</a:t>
            </a:r>
          </a:p>
          <a:p>
            <a:pPr lvl="1" eaLnBrk="1" hangingPunct="1"/>
            <a:r>
              <a:rPr lang="en-US" altLang="en-US" dirty="0"/>
              <a:t>2-3-4 Trees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Number of </a:t>
            </a:r>
            <a:r>
              <a:rPr lang="en-US" altLang="en-US" i="1" dirty="0">
                <a:solidFill>
                  <a:srgbClr val="C00000"/>
                </a:solidFill>
              </a:rPr>
              <a:t>black nodes</a:t>
            </a:r>
            <a:r>
              <a:rPr lang="en-US" altLang="en-US" dirty="0"/>
              <a:t> on any path from root to leaf is same (black height of tree)</a:t>
            </a:r>
          </a:p>
          <a:p>
            <a:pPr lvl="1" eaLnBrk="1" hangingPunct="1"/>
            <a:r>
              <a:rPr lang="en-US" altLang="en-US" dirty="0"/>
              <a:t>Red-black Trees</a:t>
            </a:r>
          </a:p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15723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chemeClr val="folHlink"/>
                </a:solidFill>
              </a:rPr>
              <a:t>BST, Red-Black Tree, and AVL Tree</a:t>
            </a:r>
          </a:p>
        </p:txBody>
      </p:sp>
      <p:graphicFrame>
        <p:nvGraphicFramePr>
          <p:cNvPr id="27652" name="Object 28"/>
          <p:cNvGraphicFramePr>
            <a:graphicFrameLocks noChangeAspect="1"/>
          </p:cNvGraphicFramePr>
          <p:nvPr/>
        </p:nvGraphicFramePr>
        <p:xfrm>
          <a:off x="0" y="762000"/>
          <a:ext cx="9144000" cy="541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8" r:id="rId4" imgW="4910328" imgH="2668524" progId="">
                  <p:embed/>
                </p:oleObj>
              </mc:Choice>
              <mc:Fallback>
                <p:oleObj r:id="rId4" imgW="4910328" imgH="2668524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762000"/>
                        <a:ext cx="9144000" cy="541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67050" y="1295400"/>
            <a:ext cx="4365625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dirty="0">
                <a:latin typeface="+mn-lt"/>
                <a:ea typeface="+mn-ea"/>
                <a:cs typeface="Arial" charset="0"/>
              </a:rPr>
              <a:t>Insert 50, 100, 60, 90, 70, 80, 75, 78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CCEA987-9C66-4B45-B90D-C1B3B50B387B}"/>
              </a:ext>
            </a:extLst>
          </p:cNvPr>
          <p:cNvSpPr txBox="1"/>
          <p:nvPr/>
        </p:nvSpPr>
        <p:spPr>
          <a:xfrm>
            <a:off x="8223555" y="6488668"/>
            <a:ext cx="920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Slide 25</a:t>
            </a:r>
          </a:p>
        </p:txBody>
      </p:sp>
    </p:spTree>
    <p:extLst>
      <p:ext uri="{BB962C8B-B14F-4D97-AF65-F5344CB8AC3E}">
        <p14:creationId xmlns:p14="http://schemas.microsoft.com/office/powerpoint/2010/main" val="40265562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2-3-4 Trees</a:t>
            </a:r>
          </a:p>
        </p:txBody>
      </p:sp>
      <p:sp>
        <p:nvSpPr>
          <p:cNvPr id="28675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Three node types</a:t>
            </a:r>
          </a:p>
          <a:p>
            <a:pPr lvl="1"/>
            <a:r>
              <a:rPr lang="en-US" altLang="en-US" dirty="0"/>
              <a:t>2-node: 2 children, 1 key</a:t>
            </a:r>
          </a:p>
          <a:p>
            <a:pPr lvl="1"/>
            <a:r>
              <a:rPr lang="en-US" altLang="en-US" dirty="0"/>
              <a:t>3-node: 3 children, 2 keys</a:t>
            </a:r>
          </a:p>
          <a:p>
            <a:pPr lvl="1"/>
            <a:r>
              <a:rPr lang="en-US" altLang="en-US" dirty="0"/>
              <a:t>4-node: 4 children, 3 keys</a:t>
            </a:r>
          </a:p>
          <a:p>
            <a:endParaRPr lang="en-US" altLang="en-US" dirty="0"/>
          </a:p>
          <a:p>
            <a:r>
              <a:rPr lang="en-US" altLang="en-US" dirty="0"/>
              <a:t>All leaves at same level and</a:t>
            </a:r>
            <a:br>
              <a:rPr lang="en-US" altLang="en-US" dirty="0"/>
            </a:br>
            <a:r>
              <a:rPr lang="en-US" altLang="en-US" dirty="0"/>
              <a:t>  all internal nodes have all possible children</a:t>
            </a:r>
          </a:p>
          <a:p>
            <a:endParaRPr lang="en-US" altLang="en-US" dirty="0"/>
          </a:p>
          <a:p>
            <a:r>
              <a:rPr lang="en-US" altLang="en-US" dirty="0"/>
              <a:t>Logarithmic find, insert, erase</a:t>
            </a:r>
          </a:p>
        </p:txBody>
      </p:sp>
    </p:spTree>
    <p:extLst>
      <p:ext uri="{BB962C8B-B14F-4D97-AF65-F5344CB8AC3E}">
        <p14:creationId xmlns:p14="http://schemas.microsoft.com/office/powerpoint/2010/main" val="422252789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2-3-4 Tree Node Types</a:t>
            </a:r>
          </a:p>
        </p:txBody>
      </p:sp>
      <p:pic>
        <p:nvPicPr>
          <p:cNvPr id="29700" name="Picture 1035" descr="fig12_0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087" y="1947813"/>
            <a:ext cx="6630988" cy="210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1" name="Picture 1028" descr="carrano1221"/>
          <p:cNvPicPr preferRelativeResize="0">
            <a:picLocks noChangeAspect="1" noChangeArrowheads="1"/>
          </p:cNvPicPr>
          <p:nvPr/>
        </p:nvPicPr>
        <p:blipFill>
          <a:blip r:embed="rId3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4519563"/>
            <a:ext cx="7496175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2" name="TextBox 6"/>
          <p:cNvSpPr txBox="1">
            <a:spLocks noChangeArrowheads="1"/>
          </p:cNvSpPr>
          <p:nvPr/>
        </p:nvSpPr>
        <p:spPr bwMode="auto">
          <a:xfrm>
            <a:off x="2105025" y="1519188"/>
            <a:ext cx="9255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2-node</a:t>
            </a:r>
          </a:p>
        </p:txBody>
      </p:sp>
      <p:sp>
        <p:nvSpPr>
          <p:cNvPr id="29703" name="TextBox 7"/>
          <p:cNvSpPr txBox="1">
            <a:spLocks noChangeArrowheads="1"/>
          </p:cNvSpPr>
          <p:nvPr/>
        </p:nvSpPr>
        <p:spPr bwMode="auto">
          <a:xfrm>
            <a:off x="3933825" y="4014738"/>
            <a:ext cx="9255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4-node</a:t>
            </a:r>
          </a:p>
        </p:txBody>
      </p:sp>
      <p:sp>
        <p:nvSpPr>
          <p:cNvPr id="29704" name="TextBox 8"/>
          <p:cNvSpPr txBox="1">
            <a:spLocks noChangeArrowheads="1"/>
          </p:cNvSpPr>
          <p:nvPr/>
        </p:nvSpPr>
        <p:spPr bwMode="auto">
          <a:xfrm>
            <a:off x="5762625" y="1442988"/>
            <a:ext cx="9255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3-node</a:t>
            </a:r>
          </a:p>
        </p:txBody>
      </p:sp>
    </p:spTree>
    <p:extLst>
      <p:ext uri="{BB962C8B-B14F-4D97-AF65-F5344CB8AC3E}">
        <p14:creationId xmlns:p14="http://schemas.microsoft.com/office/powerpoint/2010/main" val="18124667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2-3-4 Tree</a:t>
            </a:r>
          </a:p>
        </p:txBody>
      </p:sp>
      <p:sp>
        <p:nvSpPr>
          <p:cNvPr id="30724" name="Rectangle 14"/>
          <p:cNvSpPr>
            <a:spLocks noChangeArrowheads="1"/>
          </p:cNvSpPr>
          <p:nvPr/>
        </p:nvSpPr>
        <p:spPr bwMode="auto">
          <a:xfrm>
            <a:off x="2795588" y="26670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>
              <a:latin typeface="Times New Roman" panose="02020603050405020304" pitchFamily="18" charset="0"/>
            </a:endParaRPr>
          </a:p>
        </p:txBody>
      </p:sp>
      <p:graphicFrame>
        <p:nvGraphicFramePr>
          <p:cNvPr id="30725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0886456"/>
              </p:ext>
            </p:extLst>
          </p:nvPr>
        </p:nvGraphicFramePr>
        <p:xfrm>
          <a:off x="0" y="2196661"/>
          <a:ext cx="9144000" cy="37758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33" r:id="rId4" imgW="3550920" imgH="1520952" progId="">
                  <p:embed/>
                </p:oleObj>
              </mc:Choice>
              <mc:Fallback>
                <p:oleObj r:id="rId4" imgW="3550920" imgH="1520952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196661"/>
                        <a:ext cx="9144000" cy="377584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8" name="Text Box 15"/>
          <p:cNvSpPr txBox="1">
            <a:spLocks noChangeArrowheads="1"/>
          </p:cNvSpPr>
          <p:nvPr/>
        </p:nvSpPr>
        <p:spPr bwMode="auto">
          <a:xfrm>
            <a:off x="4774215" y="885498"/>
            <a:ext cx="387189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dirty="0">
                <a:latin typeface="+mn-lt"/>
                <a:ea typeface="+mn-ea"/>
                <a:cs typeface="Arial" charset="0"/>
              </a:rPr>
              <a:t>How to search?</a:t>
            </a:r>
          </a:p>
          <a:p>
            <a:pPr eaLnBrk="1" hangingPunct="1">
              <a:defRPr/>
            </a:pPr>
            <a:r>
              <a:rPr lang="en-US" dirty="0">
                <a:latin typeface="+mn-lt"/>
                <a:ea typeface="+mn-ea"/>
                <a:cs typeface="Arial" charset="0"/>
              </a:rPr>
              <a:t>How much space for 4-Node?</a:t>
            </a:r>
          </a:p>
        </p:txBody>
      </p:sp>
    </p:spTree>
    <p:extLst>
      <p:ext uri="{BB962C8B-B14F-4D97-AF65-F5344CB8AC3E}">
        <p14:creationId xmlns:p14="http://schemas.microsoft.com/office/powerpoint/2010/main" val="242733773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Insert for a 2-3-4 Tree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690692"/>
            <a:ext cx="7886700" cy="4351338"/>
          </a:xfrm>
        </p:spPr>
        <p:txBody>
          <a:bodyPr/>
          <a:lstStyle/>
          <a:p>
            <a:r>
              <a:rPr lang="en-US" altLang="en-US" dirty="0"/>
              <a:t>Top-down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Split 4-nodes as you search for insertion point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Ensures node splits don’</a:t>
            </a:r>
            <a:r>
              <a:rPr lang="en-US" altLang="ja-JP" dirty="0"/>
              <a:t>t keep propagating upwards</a:t>
            </a:r>
          </a:p>
          <a:p>
            <a:endParaRPr lang="en-US" altLang="en-US" dirty="0"/>
          </a:p>
          <a:p>
            <a:r>
              <a:rPr lang="en-US" altLang="en-US" dirty="0"/>
              <a:t>Key operation is split of 4-node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Becomes three 2-nodes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Median key is </a:t>
            </a:r>
            <a:r>
              <a:rPr lang="ja-JP" altLang="en-US" dirty="0"/>
              <a:t>“</a:t>
            </a:r>
            <a:r>
              <a:rPr lang="en-US" altLang="ja-JP" dirty="0"/>
              <a:t>hoisted up</a:t>
            </a:r>
            <a:r>
              <a:rPr lang="ja-JP" altLang="en-US" dirty="0"/>
              <a:t>”</a:t>
            </a:r>
            <a:r>
              <a:rPr lang="en-US" altLang="ja-JP" dirty="0"/>
              <a:t> and added to parent node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90102223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Unordered Sets and Maps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do we use the UAC containers? </a:t>
            </a:r>
          </a:p>
          <a:p>
            <a:endParaRPr lang="en-US" dirty="0"/>
          </a:p>
          <a:p>
            <a:pPr lvl="1"/>
            <a:r>
              <a:rPr lang="en-US" dirty="0"/>
              <a:t>#include &lt;</a:t>
            </a:r>
            <a:r>
              <a:rPr lang="en-US" dirty="0" err="1"/>
              <a:t>unordered_set</a:t>
            </a:r>
            <a:r>
              <a:rPr lang="en-US" dirty="0"/>
              <a:t>&gt; or &lt;</a:t>
            </a:r>
            <a:r>
              <a:rPr lang="en-US" dirty="0" err="1"/>
              <a:t>unordered_map</a:t>
            </a:r>
            <a:r>
              <a:rPr lang="en-US" dirty="0"/>
              <a:t>&gt;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Classes</a:t>
            </a:r>
          </a:p>
          <a:p>
            <a:pPr lvl="2"/>
            <a:r>
              <a:rPr lang="en-US" dirty="0" err="1"/>
              <a:t>unordered_set</a:t>
            </a:r>
            <a:r>
              <a:rPr lang="en-US" dirty="0"/>
              <a:t>, </a:t>
            </a:r>
            <a:r>
              <a:rPr lang="en-US" dirty="0" err="1"/>
              <a:t>unordered_multiset</a:t>
            </a:r>
            <a:endParaRPr lang="en-US" dirty="0"/>
          </a:p>
          <a:p>
            <a:pPr lvl="2"/>
            <a:endParaRPr lang="en-US" dirty="0"/>
          </a:p>
          <a:p>
            <a:pPr lvl="2"/>
            <a:r>
              <a:rPr lang="en-US" dirty="0" err="1"/>
              <a:t>unordered_map</a:t>
            </a:r>
            <a:r>
              <a:rPr lang="en-US" dirty="0"/>
              <a:t>, </a:t>
            </a:r>
            <a:r>
              <a:rPr lang="en-US" dirty="0" err="1"/>
              <a:t>unordered_multimap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API very similar to ordered containers</a:t>
            </a:r>
          </a:p>
        </p:txBody>
      </p:sp>
    </p:spTree>
    <p:extLst>
      <p:ext uri="{BB962C8B-B14F-4D97-AF65-F5344CB8AC3E}">
        <p14:creationId xmlns:p14="http://schemas.microsoft.com/office/powerpoint/2010/main" val="372165052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Splitting a 4-Node</a:t>
            </a:r>
          </a:p>
        </p:txBody>
      </p:sp>
      <p:grpSp>
        <p:nvGrpSpPr>
          <p:cNvPr id="32772" name="Group 3"/>
          <p:cNvGrpSpPr>
            <a:grpSpLocks noChangeAspect="1"/>
          </p:cNvGrpSpPr>
          <p:nvPr/>
        </p:nvGrpSpPr>
        <p:grpSpPr bwMode="auto">
          <a:xfrm>
            <a:off x="-139262" y="2086304"/>
            <a:ext cx="9144000" cy="3505200"/>
            <a:chOff x="0" y="480"/>
            <a:chExt cx="5760" cy="3408"/>
          </a:xfrm>
        </p:grpSpPr>
        <p:sp>
          <p:nvSpPr>
            <p:cNvPr id="32773" name="AutoShape 4"/>
            <p:cNvSpPr>
              <a:spLocks noChangeAspect="1" noChangeArrowheads="1" noTextEdit="1"/>
            </p:cNvSpPr>
            <p:nvPr/>
          </p:nvSpPr>
          <p:spPr bwMode="auto">
            <a:xfrm>
              <a:off x="0" y="480"/>
              <a:ext cx="5760" cy="34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74" name="Oval 5"/>
            <p:cNvSpPr>
              <a:spLocks noChangeArrowheads="1"/>
            </p:cNvSpPr>
            <p:nvPr/>
          </p:nvSpPr>
          <p:spPr bwMode="auto">
            <a:xfrm>
              <a:off x="4833" y="2079"/>
              <a:ext cx="632" cy="953"/>
            </a:xfrm>
            <a:prstGeom prst="ellipse">
              <a:avLst/>
            </a:prstGeom>
            <a:solidFill>
              <a:srgbClr val="A0A0A4"/>
            </a:solidFill>
            <a:ln w="22225">
              <a:solidFill>
                <a:srgbClr val="A0A0A4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32775" name="Oval 6"/>
            <p:cNvSpPr>
              <a:spLocks noChangeArrowheads="1"/>
            </p:cNvSpPr>
            <p:nvPr/>
          </p:nvSpPr>
          <p:spPr bwMode="auto">
            <a:xfrm>
              <a:off x="4770" y="1985"/>
              <a:ext cx="632" cy="953"/>
            </a:xfrm>
            <a:prstGeom prst="ellipse">
              <a:avLst/>
            </a:prstGeom>
            <a:solidFill>
              <a:srgbClr val="FFFFFF"/>
            </a:solidFill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32776" name="Rectangle 7"/>
            <p:cNvSpPr>
              <a:spLocks noChangeArrowheads="1"/>
            </p:cNvSpPr>
            <p:nvPr/>
          </p:nvSpPr>
          <p:spPr bwMode="auto">
            <a:xfrm>
              <a:off x="5027" y="2312"/>
              <a:ext cx="197" cy="3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3700" b="0">
                  <a:solidFill>
                    <a:srgbClr val="000000"/>
                  </a:solidFill>
                  <a:latin typeface="Times New Roman" panose="02020603050405020304" pitchFamily="18" charset="0"/>
                </a:rPr>
                <a:t>C</a:t>
              </a:r>
              <a:endParaRPr lang="en-US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32777" name="Line 8"/>
            <p:cNvSpPr>
              <a:spLocks noChangeShapeType="1"/>
            </p:cNvSpPr>
            <p:nvPr/>
          </p:nvSpPr>
          <p:spPr bwMode="auto">
            <a:xfrm flipV="1">
              <a:off x="4543" y="2799"/>
              <a:ext cx="314" cy="547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78" name="Line 9"/>
            <p:cNvSpPr>
              <a:spLocks noChangeShapeType="1"/>
            </p:cNvSpPr>
            <p:nvPr/>
          </p:nvSpPr>
          <p:spPr bwMode="auto">
            <a:xfrm>
              <a:off x="5311" y="2799"/>
              <a:ext cx="302" cy="57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79" name="Oval 10"/>
            <p:cNvSpPr>
              <a:spLocks noChangeArrowheads="1"/>
            </p:cNvSpPr>
            <p:nvPr/>
          </p:nvSpPr>
          <p:spPr bwMode="auto">
            <a:xfrm>
              <a:off x="365" y="1537"/>
              <a:ext cx="1486" cy="909"/>
            </a:xfrm>
            <a:prstGeom prst="ellipse">
              <a:avLst/>
            </a:prstGeom>
            <a:solidFill>
              <a:srgbClr val="A0A0A4"/>
            </a:solidFill>
            <a:ln w="22225">
              <a:solidFill>
                <a:srgbClr val="A0A0A4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32780" name="Oval 11"/>
            <p:cNvSpPr>
              <a:spLocks noChangeArrowheads="1"/>
            </p:cNvSpPr>
            <p:nvPr/>
          </p:nvSpPr>
          <p:spPr bwMode="auto">
            <a:xfrm>
              <a:off x="300" y="1434"/>
              <a:ext cx="1498" cy="926"/>
            </a:xfrm>
            <a:prstGeom prst="ellipse">
              <a:avLst/>
            </a:prstGeom>
            <a:solidFill>
              <a:srgbClr val="FFFFFF"/>
            </a:solidFill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32781" name="Rectangle 12"/>
            <p:cNvSpPr>
              <a:spLocks noChangeArrowheads="1"/>
            </p:cNvSpPr>
            <p:nvPr/>
          </p:nvSpPr>
          <p:spPr bwMode="auto">
            <a:xfrm>
              <a:off x="622" y="1603"/>
              <a:ext cx="904" cy="3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3700" b="0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A  B  C</a:t>
              </a:r>
              <a:endParaRPr lang="en-US" altLang="en-US" sz="2000" dirty="0">
                <a:latin typeface="Times New Roman" panose="02020603050405020304" pitchFamily="18" charset="0"/>
              </a:endParaRPr>
            </a:p>
          </p:txBody>
        </p:sp>
        <p:sp>
          <p:nvSpPr>
            <p:cNvPr id="32782" name="Line 13"/>
            <p:cNvSpPr>
              <a:spLocks noChangeShapeType="1"/>
            </p:cNvSpPr>
            <p:nvPr/>
          </p:nvSpPr>
          <p:spPr bwMode="auto">
            <a:xfrm flipV="1">
              <a:off x="194" y="2166"/>
              <a:ext cx="260" cy="519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83" name="Line 14"/>
            <p:cNvSpPr>
              <a:spLocks noChangeShapeType="1"/>
            </p:cNvSpPr>
            <p:nvPr/>
          </p:nvSpPr>
          <p:spPr bwMode="auto">
            <a:xfrm>
              <a:off x="1751" y="2099"/>
              <a:ext cx="367" cy="681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84" name="Line 15"/>
            <p:cNvSpPr>
              <a:spLocks noChangeShapeType="1"/>
            </p:cNvSpPr>
            <p:nvPr/>
          </p:nvSpPr>
          <p:spPr bwMode="auto">
            <a:xfrm flipV="1">
              <a:off x="700" y="2269"/>
              <a:ext cx="180" cy="463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85" name="Line 16"/>
            <p:cNvSpPr>
              <a:spLocks noChangeShapeType="1"/>
            </p:cNvSpPr>
            <p:nvPr/>
          </p:nvSpPr>
          <p:spPr bwMode="auto">
            <a:xfrm>
              <a:off x="1245" y="2292"/>
              <a:ext cx="183" cy="59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86" name="Rectangle 17"/>
            <p:cNvSpPr>
              <a:spLocks noChangeArrowheads="1"/>
            </p:cNvSpPr>
            <p:nvPr/>
          </p:nvSpPr>
          <p:spPr bwMode="auto">
            <a:xfrm>
              <a:off x="70" y="2740"/>
              <a:ext cx="227" cy="3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32787" name="Rectangle 18"/>
            <p:cNvSpPr>
              <a:spLocks noChangeArrowheads="1"/>
            </p:cNvSpPr>
            <p:nvPr/>
          </p:nvSpPr>
          <p:spPr bwMode="auto">
            <a:xfrm>
              <a:off x="140" y="2760"/>
              <a:ext cx="161" cy="4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3700" b="0">
                  <a:solidFill>
                    <a:srgbClr val="000000"/>
                  </a:solidFill>
                  <a:latin typeface="Times New Roman" panose="02020603050405020304" pitchFamily="18" charset="0"/>
                </a:rPr>
                <a:t>S</a:t>
              </a:r>
              <a:endParaRPr lang="en-US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32788" name="Rectangle 19"/>
            <p:cNvSpPr>
              <a:spLocks noChangeArrowheads="1"/>
            </p:cNvSpPr>
            <p:nvPr/>
          </p:nvSpPr>
          <p:spPr bwMode="auto">
            <a:xfrm>
              <a:off x="501" y="2811"/>
              <a:ext cx="426" cy="3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32789" name="Rectangle 20"/>
            <p:cNvSpPr>
              <a:spLocks noChangeArrowheads="1"/>
            </p:cNvSpPr>
            <p:nvPr/>
          </p:nvSpPr>
          <p:spPr bwMode="auto">
            <a:xfrm>
              <a:off x="655" y="2831"/>
              <a:ext cx="171" cy="4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3700" b="0">
                  <a:solidFill>
                    <a:srgbClr val="000000"/>
                  </a:solidFill>
                  <a:latin typeface="Times New Roman" panose="02020603050405020304" pitchFamily="18" charset="0"/>
                </a:rPr>
                <a:t>T</a:t>
              </a:r>
              <a:endParaRPr lang="en-US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32790" name="Rectangle 21"/>
            <p:cNvSpPr>
              <a:spLocks noChangeArrowheads="1"/>
            </p:cNvSpPr>
            <p:nvPr/>
          </p:nvSpPr>
          <p:spPr bwMode="auto">
            <a:xfrm>
              <a:off x="2062" y="2811"/>
              <a:ext cx="171" cy="3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32791" name="Rectangle 22"/>
            <p:cNvSpPr>
              <a:spLocks noChangeArrowheads="1"/>
            </p:cNvSpPr>
            <p:nvPr/>
          </p:nvSpPr>
          <p:spPr bwMode="auto">
            <a:xfrm>
              <a:off x="2090" y="2831"/>
              <a:ext cx="190" cy="4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3700" b="0">
                  <a:solidFill>
                    <a:srgbClr val="000000"/>
                  </a:solidFill>
                  <a:latin typeface="Times New Roman" panose="02020603050405020304" pitchFamily="18" charset="0"/>
                </a:rPr>
                <a:t>V</a:t>
              </a:r>
              <a:endParaRPr lang="en-US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32792" name="Rectangle 23"/>
            <p:cNvSpPr>
              <a:spLocks noChangeArrowheads="1"/>
            </p:cNvSpPr>
            <p:nvPr/>
          </p:nvSpPr>
          <p:spPr bwMode="auto">
            <a:xfrm>
              <a:off x="1233" y="2850"/>
              <a:ext cx="426" cy="3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32793" name="Rectangle 24"/>
            <p:cNvSpPr>
              <a:spLocks noChangeArrowheads="1"/>
            </p:cNvSpPr>
            <p:nvPr/>
          </p:nvSpPr>
          <p:spPr bwMode="auto">
            <a:xfrm>
              <a:off x="1381" y="2870"/>
              <a:ext cx="190" cy="4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3700" b="0">
                  <a:solidFill>
                    <a:srgbClr val="000000"/>
                  </a:solidFill>
                  <a:latin typeface="Times New Roman" panose="02020603050405020304" pitchFamily="18" charset="0"/>
                </a:rPr>
                <a:t>U</a:t>
              </a:r>
              <a:endParaRPr lang="en-US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32794" name="Oval 25"/>
            <p:cNvSpPr>
              <a:spLocks noChangeArrowheads="1"/>
            </p:cNvSpPr>
            <p:nvPr/>
          </p:nvSpPr>
          <p:spPr bwMode="auto">
            <a:xfrm>
              <a:off x="3232" y="2020"/>
              <a:ext cx="632" cy="953"/>
            </a:xfrm>
            <a:prstGeom prst="ellipse">
              <a:avLst/>
            </a:prstGeom>
            <a:solidFill>
              <a:srgbClr val="A0A0A4"/>
            </a:solidFill>
            <a:ln w="22225">
              <a:solidFill>
                <a:srgbClr val="A0A0A4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32795" name="Oval 26"/>
            <p:cNvSpPr>
              <a:spLocks noChangeArrowheads="1"/>
            </p:cNvSpPr>
            <p:nvPr/>
          </p:nvSpPr>
          <p:spPr bwMode="auto">
            <a:xfrm>
              <a:off x="3169" y="1926"/>
              <a:ext cx="632" cy="953"/>
            </a:xfrm>
            <a:prstGeom prst="ellipse">
              <a:avLst/>
            </a:prstGeom>
            <a:solidFill>
              <a:srgbClr val="FFFFFF"/>
            </a:solidFill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32796" name="Rectangle 27"/>
            <p:cNvSpPr>
              <a:spLocks noChangeArrowheads="1"/>
            </p:cNvSpPr>
            <p:nvPr/>
          </p:nvSpPr>
          <p:spPr bwMode="auto">
            <a:xfrm>
              <a:off x="3427" y="2253"/>
              <a:ext cx="190" cy="4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3700" b="0">
                  <a:solidFill>
                    <a:srgbClr val="000000"/>
                  </a:solidFill>
                  <a:latin typeface="Times New Roman" panose="02020603050405020304" pitchFamily="18" charset="0"/>
                </a:rPr>
                <a:t>A</a:t>
              </a:r>
              <a:endParaRPr lang="en-US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32797" name="Line 28"/>
            <p:cNvSpPr>
              <a:spLocks noChangeShapeType="1"/>
            </p:cNvSpPr>
            <p:nvPr/>
          </p:nvSpPr>
          <p:spPr bwMode="auto">
            <a:xfrm flipV="1">
              <a:off x="2942" y="2740"/>
              <a:ext cx="314" cy="547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98" name="Line 29"/>
            <p:cNvSpPr>
              <a:spLocks noChangeShapeType="1"/>
            </p:cNvSpPr>
            <p:nvPr/>
          </p:nvSpPr>
          <p:spPr bwMode="auto">
            <a:xfrm>
              <a:off x="3710" y="2740"/>
              <a:ext cx="302" cy="570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799" name="Oval 30"/>
            <p:cNvSpPr>
              <a:spLocks noChangeArrowheads="1"/>
            </p:cNvSpPr>
            <p:nvPr/>
          </p:nvSpPr>
          <p:spPr bwMode="auto">
            <a:xfrm>
              <a:off x="3822" y="699"/>
              <a:ext cx="632" cy="953"/>
            </a:xfrm>
            <a:prstGeom prst="ellipse">
              <a:avLst/>
            </a:prstGeom>
            <a:solidFill>
              <a:srgbClr val="A0A0A4"/>
            </a:solidFill>
            <a:ln w="22225">
              <a:solidFill>
                <a:srgbClr val="A0A0A4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32800" name="Oval 31"/>
            <p:cNvSpPr>
              <a:spLocks noChangeArrowheads="1"/>
            </p:cNvSpPr>
            <p:nvPr/>
          </p:nvSpPr>
          <p:spPr bwMode="auto">
            <a:xfrm>
              <a:off x="3773" y="605"/>
              <a:ext cx="632" cy="953"/>
            </a:xfrm>
            <a:prstGeom prst="ellipse">
              <a:avLst/>
            </a:prstGeom>
            <a:solidFill>
              <a:srgbClr val="FFFFFF"/>
            </a:solidFill>
            <a:ln w="222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32801" name="Rectangle 32"/>
            <p:cNvSpPr>
              <a:spLocks noChangeArrowheads="1"/>
            </p:cNvSpPr>
            <p:nvPr/>
          </p:nvSpPr>
          <p:spPr bwMode="auto">
            <a:xfrm>
              <a:off x="4037" y="932"/>
              <a:ext cx="180" cy="4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3700" b="0">
                  <a:solidFill>
                    <a:srgbClr val="000000"/>
                  </a:solidFill>
                  <a:latin typeface="Times New Roman" panose="02020603050405020304" pitchFamily="18" charset="0"/>
                </a:rPr>
                <a:t>B</a:t>
              </a:r>
              <a:endParaRPr lang="en-US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32802" name="Line 33"/>
            <p:cNvSpPr>
              <a:spLocks noChangeShapeType="1"/>
            </p:cNvSpPr>
            <p:nvPr/>
          </p:nvSpPr>
          <p:spPr bwMode="auto">
            <a:xfrm flipV="1">
              <a:off x="3602" y="1396"/>
              <a:ext cx="314" cy="546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03" name="Line 34"/>
            <p:cNvSpPr>
              <a:spLocks noChangeShapeType="1"/>
            </p:cNvSpPr>
            <p:nvPr/>
          </p:nvSpPr>
          <p:spPr bwMode="auto">
            <a:xfrm>
              <a:off x="4300" y="1419"/>
              <a:ext cx="514" cy="747"/>
            </a:xfrm>
            <a:prstGeom prst="line">
              <a:avLst/>
            </a:prstGeom>
            <a:noFill/>
            <a:ln w="222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804" name="Rectangle 35"/>
            <p:cNvSpPr>
              <a:spLocks noChangeArrowheads="1"/>
            </p:cNvSpPr>
            <p:nvPr/>
          </p:nvSpPr>
          <p:spPr bwMode="auto">
            <a:xfrm>
              <a:off x="2884" y="3322"/>
              <a:ext cx="128" cy="3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32805" name="Rectangle 36"/>
            <p:cNvSpPr>
              <a:spLocks noChangeArrowheads="1"/>
            </p:cNvSpPr>
            <p:nvPr/>
          </p:nvSpPr>
          <p:spPr bwMode="auto">
            <a:xfrm>
              <a:off x="2905" y="3342"/>
              <a:ext cx="161" cy="4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3700" b="0">
                  <a:solidFill>
                    <a:srgbClr val="000000"/>
                  </a:solidFill>
                  <a:latin typeface="Times New Roman" panose="02020603050405020304" pitchFamily="18" charset="0"/>
                </a:rPr>
                <a:t>S</a:t>
              </a:r>
              <a:endParaRPr lang="en-US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32806" name="Rectangle 37"/>
            <p:cNvSpPr>
              <a:spLocks noChangeArrowheads="1"/>
            </p:cNvSpPr>
            <p:nvPr/>
          </p:nvSpPr>
          <p:spPr bwMode="auto">
            <a:xfrm>
              <a:off x="3841" y="3322"/>
              <a:ext cx="426" cy="3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32807" name="Rectangle 38"/>
            <p:cNvSpPr>
              <a:spLocks noChangeArrowheads="1"/>
            </p:cNvSpPr>
            <p:nvPr/>
          </p:nvSpPr>
          <p:spPr bwMode="auto">
            <a:xfrm>
              <a:off x="3995" y="3342"/>
              <a:ext cx="171" cy="4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3700" b="0">
                  <a:solidFill>
                    <a:srgbClr val="000000"/>
                  </a:solidFill>
                  <a:latin typeface="Times New Roman" panose="02020603050405020304" pitchFamily="18" charset="0"/>
                </a:rPr>
                <a:t>T</a:t>
              </a:r>
              <a:endParaRPr lang="en-US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32808" name="Rectangle 39"/>
            <p:cNvSpPr>
              <a:spLocks noChangeArrowheads="1"/>
            </p:cNvSpPr>
            <p:nvPr/>
          </p:nvSpPr>
          <p:spPr bwMode="auto">
            <a:xfrm>
              <a:off x="5563" y="3416"/>
              <a:ext cx="129" cy="3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32809" name="Rectangle 40"/>
            <p:cNvSpPr>
              <a:spLocks noChangeArrowheads="1"/>
            </p:cNvSpPr>
            <p:nvPr/>
          </p:nvSpPr>
          <p:spPr bwMode="auto">
            <a:xfrm>
              <a:off x="5570" y="3436"/>
              <a:ext cx="190" cy="4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3700" b="0">
                  <a:solidFill>
                    <a:srgbClr val="000000"/>
                  </a:solidFill>
                  <a:latin typeface="Times New Roman" panose="02020603050405020304" pitchFamily="18" charset="0"/>
                </a:rPr>
                <a:t>V</a:t>
              </a:r>
              <a:endParaRPr lang="en-US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32810" name="Rectangle 41"/>
            <p:cNvSpPr>
              <a:spLocks noChangeArrowheads="1"/>
            </p:cNvSpPr>
            <p:nvPr/>
          </p:nvSpPr>
          <p:spPr bwMode="auto">
            <a:xfrm>
              <a:off x="4307" y="3408"/>
              <a:ext cx="426" cy="3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32811" name="Rectangle 42"/>
            <p:cNvSpPr>
              <a:spLocks noChangeArrowheads="1"/>
            </p:cNvSpPr>
            <p:nvPr/>
          </p:nvSpPr>
          <p:spPr bwMode="auto">
            <a:xfrm>
              <a:off x="4454" y="3428"/>
              <a:ext cx="190" cy="4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3700" b="0">
                  <a:solidFill>
                    <a:srgbClr val="000000"/>
                  </a:solidFill>
                  <a:latin typeface="Times New Roman" panose="02020603050405020304" pitchFamily="18" charset="0"/>
                </a:rPr>
                <a:t>U</a:t>
              </a:r>
              <a:endParaRPr lang="en-US" altLang="en-US" sz="2000">
                <a:latin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7908841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Insertion into 2-3-4 Tree</a:t>
            </a:r>
          </a:p>
        </p:txBody>
      </p:sp>
      <p:pic>
        <p:nvPicPr>
          <p:cNvPr id="33796" name="Picture 2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4286" y="1951205"/>
            <a:ext cx="4343400" cy="9289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6526" name="Picture 3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4286" y="3429000"/>
            <a:ext cx="39624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6528" name="Picture 3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4286" y="5306574"/>
            <a:ext cx="2649135" cy="1359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9" name="Rectangle 34"/>
          <p:cNvSpPr>
            <a:spLocks noChangeArrowheads="1"/>
          </p:cNvSpPr>
          <p:nvPr/>
        </p:nvSpPr>
        <p:spPr bwMode="auto">
          <a:xfrm>
            <a:off x="318018" y="1072757"/>
            <a:ext cx="7996990" cy="488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400" b="0" dirty="0">
                <a:latin typeface="+mn-lt"/>
                <a:cs typeface="Times New Roman" panose="02020603050405020304" pitchFamily="18" charset="0"/>
              </a:rPr>
              <a:t>Insertion Sequence:  2, 15, 12, 4, 8, 10, 25, 35, 55, 11, 9, 5, 7 </a:t>
            </a:r>
          </a:p>
        </p:txBody>
      </p:sp>
      <p:sp>
        <p:nvSpPr>
          <p:cNvPr id="36872" name="TextBox 9"/>
          <p:cNvSpPr txBox="1">
            <a:spLocks noChangeArrowheads="1"/>
          </p:cNvSpPr>
          <p:nvPr/>
        </p:nvSpPr>
        <p:spPr bwMode="auto">
          <a:xfrm>
            <a:off x="318018" y="5654842"/>
            <a:ext cx="152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000" dirty="0">
                <a:solidFill>
                  <a:srgbClr val="7030A0"/>
                </a:solidFill>
                <a:latin typeface="+mn-lt"/>
                <a:ea typeface="+mn-ea"/>
                <a:cs typeface="Arial" charset="0"/>
              </a:rPr>
              <a:t>Insert 8</a:t>
            </a:r>
          </a:p>
        </p:txBody>
      </p:sp>
      <p:sp>
        <p:nvSpPr>
          <p:cNvPr id="33801" name="TextBox 10"/>
          <p:cNvSpPr txBox="1">
            <a:spLocks noChangeArrowheads="1"/>
          </p:cNvSpPr>
          <p:nvPr/>
        </p:nvSpPr>
        <p:spPr bwMode="auto">
          <a:xfrm>
            <a:off x="302993" y="3289434"/>
            <a:ext cx="97654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solidFill>
                  <a:srgbClr val="7030A0"/>
                </a:solidFill>
                <a:latin typeface="+mn-lt"/>
              </a:rPr>
              <a:t>Insert 4</a:t>
            </a:r>
          </a:p>
        </p:txBody>
      </p:sp>
      <p:sp>
        <p:nvSpPr>
          <p:cNvPr id="33802" name="Right Arrow 11"/>
          <p:cNvSpPr>
            <a:spLocks noChangeArrowheads="1"/>
          </p:cNvSpPr>
          <p:nvPr/>
        </p:nvSpPr>
        <p:spPr bwMode="auto">
          <a:xfrm>
            <a:off x="2743986" y="3706374"/>
            <a:ext cx="762000" cy="1524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7674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65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65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65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65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Insertion (Cont</a:t>
            </a:r>
            <a:r>
              <a:rPr lang="ja-JP" altLang="en-US"/>
              <a:t>’</a:t>
            </a:r>
            <a:r>
              <a:rPr lang="en-US" altLang="ja-JP"/>
              <a:t>d)</a:t>
            </a:r>
            <a:endParaRPr lang="en-US"/>
          </a:p>
        </p:txBody>
      </p:sp>
      <p:pic>
        <p:nvPicPr>
          <p:cNvPr id="4" name="Picture 3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5827" y="1727244"/>
            <a:ext cx="48006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5827" y="3724275"/>
            <a:ext cx="525780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4" name="TextBox 5"/>
          <p:cNvSpPr txBox="1">
            <a:spLocks noChangeArrowheads="1"/>
          </p:cNvSpPr>
          <p:nvPr/>
        </p:nvSpPr>
        <p:spPr bwMode="auto">
          <a:xfrm>
            <a:off x="152400" y="3956786"/>
            <a:ext cx="122822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000" dirty="0">
                <a:solidFill>
                  <a:srgbClr val="7030A0"/>
                </a:solidFill>
                <a:latin typeface="+mn-lt"/>
                <a:ea typeface="+mn-ea"/>
                <a:cs typeface="Arial" charset="0"/>
              </a:rPr>
              <a:t>Insert 25, </a:t>
            </a:r>
          </a:p>
          <a:p>
            <a:pPr eaLnBrk="1" hangingPunct="1">
              <a:defRPr/>
            </a:pPr>
            <a:r>
              <a:rPr lang="en-US" sz="2000" dirty="0">
                <a:solidFill>
                  <a:srgbClr val="7030A0"/>
                </a:solidFill>
                <a:latin typeface="+mn-lt"/>
                <a:ea typeface="+mn-ea"/>
                <a:cs typeface="Arial" charset="0"/>
              </a:rPr>
              <a:t>35, 55</a:t>
            </a:r>
          </a:p>
        </p:txBody>
      </p:sp>
      <p:sp>
        <p:nvSpPr>
          <p:cNvPr id="34823" name="Right Arrow 7"/>
          <p:cNvSpPr>
            <a:spLocks noChangeArrowheads="1"/>
          </p:cNvSpPr>
          <p:nvPr/>
        </p:nvSpPr>
        <p:spPr bwMode="auto">
          <a:xfrm>
            <a:off x="3412156" y="2047875"/>
            <a:ext cx="762000" cy="1524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>
              <a:latin typeface="Times New Roman" panose="02020603050405020304" pitchFamily="18" charset="0"/>
            </a:endParaRPr>
          </a:p>
        </p:txBody>
      </p:sp>
      <p:sp>
        <p:nvSpPr>
          <p:cNvPr id="34824" name="Right Arrow 8"/>
          <p:cNvSpPr>
            <a:spLocks noChangeArrowheads="1"/>
          </p:cNvSpPr>
          <p:nvPr/>
        </p:nvSpPr>
        <p:spPr bwMode="auto">
          <a:xfrm>
            <a:off x="3412156" y="3956786"/>
            <a:ext cx="762000" cy="1524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>
              <a:latin typeface="Times New Roman" panose="02020603050405020304" pitchFamily="18" charset="0"/>
            </a:endParaRPr>
          </a:p>
        </p:txBody>
      </p:sp>
      <p:sp>
        <p:nvSpPr>
          <p:cNvPr id="34825" name="Right Arrow 9"/>
          <p:cNvSpPr>
            <a:spLocks noChangeArrowheads="1"/>
          </p:cNvSpPr>
          <p:nvPr/>
        </p:nvSpPr>
        <p:spPr bwMode="auto">
          <a:xfrm>
            <a:off x="3412156" y="5330476"/>
            <a:ext cx="762000" cy="1524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>
              <a:latin typeface="Times New Roman" panose="02020603050405020304" pitchFamily="18" charset="0"/>
            </a:endParaRPr>
          </a:p>
        </p:txBody>
      </p:sp>
      <p:sp>
        <p:nvSpPr>
          <p:cNvPr id="37898" name="TextBox 10"/>
          <p:cNvSpPr txBox="1">
            <a:spLocks noChangeArrowheads="1"/>
          </p:cNvSpPr>
          <p:nvPr/>
        </p:nvSpPr>
        <p:spPr bwMode="auto">
          <a:xfrm>
            <a:off x="152400" y="1724025"/>
            <a:ext cx="152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sz="2000" dirty="0">
                <a:solidFill>
                  <a:srgbClr val="7030A0"/>
                </a:solidFill>
                <a:latin typeface="+mn-lt"/>
                <a:ea typeface="+mn-ea"/>
                <a:cs typeface="Arial" charset="0"/>
              </a:rPr>
              <a:t>Insert 10</a:t>
            </a:r>
          </a:p>
        </p:txBody>
      </p:sp>
    </p:spTree>
    <p:extLst>
      <p:ext uri="{BB962C8B-B14F-4D97-AF65-F5344CB8AC3E}">
        <p14:creationId xmlns:p14="http://schemas.microsoft.com/office/powerpoint/2010/main" val="3519025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24" name="Rectangle 12"/>
          <p:cNvSpPr>
            <a:spLocks noGrp="1" noChangeArrowheads="1"/>
          </p:cNvSpPr>
          <p:nvPr>
            <p:ph type="title"/>
          </p:nvPr>
        </p:nvSpPr>
        <p:spPr>
          <a:xfrm>
            <a:off x="628650" y="-29365"/>
            <a:ext cx="7886700" cy="13255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Insertion (</a:t>
            </a:r>
            <a:r>
              <a:rPr lang="en-US" dirty="0" err="1"/>
              <a:t>Cont</a:t>
            </a:r>
            <a:r>
              <a:rPr lang="ja-JP" altLang="en-US" dirty="0"/>
              <a:t>’</a:t>
            </a:r>
            <a:r>
              <a:rPr lang="en-US" altLang="ja-JP" dirty="0"/>
              <a:t>d)</a:t>
            </a:r>
            <a:endParaRPr lang="en-US" dirty="0"/>
          </a:p>
        </p:txBody>
      </p:sp>
      <p:graphicFrame>
        <p:nvGraphicFramePr>
          <p:cNvPr id="141325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5213175"/>
              </p:ext>
            </p:extLst>
          </p:nvPr>
        </p:nvGraphicFramePr>
        <p:xfrm>
          <a:off x="0" y="3967941"/>
          <a:ext cx="9144000" cy="274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57" r:id="rId3" imgW="5724144" imgH="1363980" progId="">
                  <p:embed/>
                </p:oleObj>
              </mc:Choice>
              <mc:Fallback>
                <p:oleObj r:id="rId3" imgW="5724144" imgH="136398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967941"/>
                        <a:ext cx="9144000" cy="274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5845" name="Group 14"/>
          <p:cNvGrpSpPr>
            <a:grpSpLocks noChangeAspect="1"/>
          </p:cNvGrpSpPr>
          <p:nvPr/>
        </p:nvGrpSpPr>
        <p:grpSpPr bwMode="auto">
          <a:xfrm>
            <a:off x="0" y="1233492"/>
            <a:ext cx="9144000" cy="2743200"/>
            <a:chOff x="0" y="432"/>
            <a:chExt cx="5760" cy="1728"/>
          </a:xfrm>
        </p:grpSpPr>
        <p:sp>
          <p:nvSpPr>
            <p:cNvPr id="35850" name="AutoShape 15"/>
            <p:cNvSpPr>
              <a:spLocks noChangeAspect="1" noChangeArrowheads="1" noTextEdit="1"/>
            </p:cNvSpPr>
            <p:nvPr/>
          </p:nvSpPr>
          <p:spPr bwMode="auto">
            <a:xfrm>
              <a:off x="0" y="432"/>
              <a:ext cx="5760" cy="17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51" name="Rectangle 16"/>
            <p:cNvSpPr>
              <a:spLocks noChangeArrowheads="1"/>
            </p:cNvSpPr>
            <p:nvPr/>
          </p:nvSpPr>
          <p:spPr bwMode="auto">
            <a:xfrm>
              <a:off x="0" y="432"/>
              <a:ext cx="5760" cy="172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35852" name="Oval 17"/>
            <p:cNvSpPr>
              <a:spLocks noChangeArrowheads="1"/>
            </p:cNvSpPr>
            <p:nvPr/>
          </p:nvSpPr>
          <p:spPr bwMode="auto">
            <a:xfrm>
              <a:off x="103" y="1455"/>
              <a:ext cx="293" cy="321"/>
            </a:xfrm>
            <a:prstGeom prst="ellipse">
              <a:avLst/>
            </a:prstGeom>
            <a:solidFill>
              <a:srgbClr val="A0A0A4"/>
            </a:solidFill>
            <a:ln w="17463">
              <a:solidFill>
                <a:srgbClr val="A0A0A4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35853" name="Oval 18"/>
            <p:cNvSpPr>
              <a:spLocks noChangeArrowheads="1"/>
            </p:cNvSpPr>
            <p:nvPr/>
          </p:nvSpPr>
          <p:spPr bwMode="auto">
            <a:xfrm>
              <a:off x="59" y="1408"/>
              <a:ext cx="294" cy="321"/>
            </a:xfrm>
            <a:prstGeom prst="ellipse">
              <a:avLst/>
            </a:prstGeom>
            <a:solidFill>
              <a:srgbClr val="FFFFFF"/>
            </a:solidFill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35854" name="Rectangle 19"/>
            <p:cNvSpPr>
              <a:spLocks noChangeArrowheads="1"/>
            </p:cNvSpPr>
            <p:nvPr/>
          </p:nvSpPr>
          <p:spPr bwMode="auto">
            <a:xfrm>
              <a:off x="174" y="1500"/>
              <a:ext cx="105" cy="1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0">
                  <a:solidFill>
                    <a:srgbClr val="000000"/>
                  </a:solidFill>
                  <a:latin typeface="Times New Roman" panose="02020603050405020304" pitchFamily="18" charset="0"/>
                </a:rPr>
                <a:t>2</a:t>
              </a:r>
              <a:endParaRPr lang="en-US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35855" name="Oval 20"/>
            <p:cNvSpPr>
              <a:spLocks noChangeArrowheads="1"/>
            </p:cNvSpPr>
            <p:nvPr/>
          </p:nvSpPr>
          <p:spPr bwMode="auto">
            <a:xfrm>
              <a:off x="526" y="1455"/>
              <a:ext cx="771" cy="333"/>
            </a:xfrm>
            <a:prstGeom prst="ellipse">
              <a:avLst/>
            </a:prstGeom>
            <a:solidFill>
              <a:srgbClr val="A0A0A4"/>
            </a:solidFill>
            <a:ln w="17463">
              <a:solidFill>
                <a:srgbClr val="A0A0A4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35856" name="Oval 21"/>
            <p:cNvSpPr>
              <a:spLocks noChangeArrowheads="1"/>
            </p:cNvSpPr>
            <p:nvPr/>
          </p:nvSpPr>
          <p:spPr bwMode="auto">
            <a:xfrm>
              <a:off x="482" y="1408"/>
              <a:ext cx="771" cy="333"/>
            </a:xfrm>
            <a:prstGeom prst="ellipse">
              <a:avLst/>
            </a:prstGeom>
            <a:solidFill>
              <a:srgbClr val="FFFFFF"/>
            </a:solidFill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35857" name="Rectangle 22"/>
            <p:cNvSpPr>
              <a:spLocks noChangeArrowheads="1"/>
            </p:cNvSpPr>
            <p:nvPr/>
          </p:nvSpPr>
          <p:spPr bwMode="auto">
            <a:xfrm>
              <a:off x="689" y="1505"/>
              <a:ext cx="365" cy="1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0">
                  <a:solidFill>
                    <a:srgbClr val="000000"/>
                  </a:solidFill>
                  <a:latin typeface="Times New Roman" panose="02020603050405020304" pitchFamily="18" charset="0"/>
                </a:rPr>
                <a:t>8     10</a:t>
              </a:r>
              <a:endParaRPr lang="en-US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35858" name="Oval 23"/>
            <p:cNvSpPr>
              <a:spLocks noChangeArrowheads="1"/>
            </p:cNvSpPr>
            <p:nvPr/>
          </p:nvSpPr>
          <p:spPr bwMode="auto">
            <a:xfrm>
              <a:off x="1415" y="1455"/>
              <a:ext cx="294" cy="321"/>
            </a:xfrm>
            <a:prstGeom prst="ellipse">
              <a:avLst/>
            </a:prstGeom>
            <a:solidFill>
              <a:srgbClr val="A0A0A4"/>
            </a:solidFill>
            <a:ln w="17463">
              <a:solidFill>
                <a:srgbClr val="A0A0A4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35859" name="Oval 24"/>
            <p:cNvSpPr>
              <a:spLocks noChangeArrowheads="1"/>
            </p:cNvSpPr>
            <p:nvPr/>
          </p:nvSpPr>
          <p:spPr bwMode="auto">
            <a:xfrm>
              <a:off x="1372" y="1408"/>
              <a:ext cx="294" cy="321"/>
            </a:xfrm>
            <a:prstGeom prst="ellipse">
              <a:avLst/>
            </a:prstGeom>
            <a:solidFill>
              <a:srgbClr val="FFFFFF"/>
            </a:solidFill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35860" name="Rectangle 25"/>
            <p:cNvSpPr>
              <a:spLocks noChangeArrowheads="1"/>
            </p:cNvSpPr>
            <p:nvPr/>
          </p:nvSpPr>
          <p:spPr bwMode="auto">
            <a:xfrm>
              <a:off x="1454" y="1500"/>
              <a:ext cx="163" cy="1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0">
                  <a:solidFill>
                    <a:srgbClr val="000000"/>
                  </a:solidFill>
                  <a:latin typeface="Times New Roman" panose="02020603050405020304" pitchFamily="18" charset="0"/>
                </a:rPr>
                <a:t>15</a:t>
              </a:r>
              <a:endParaRPr lang="en-US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35861" name="Oval 26"/>
            <p:cNvSpPr>
              <a:spLocks noChangeArrowheads="1"/>
            </p:cNvSpPr>
            <p:nvPr/>
          </p:nvSpPr>
          <p:spPr bwMode="auto">
            <a:xfrm>
              <a:off x="1838" y="1455"/>
              <a:ext cx="771" cy="333"/>
            </a:xfrm>
            <a:prstGeom prst="ellipse">
              <a:avLst/>
            </a:prstGeom>
            <a:solidFill>
              <a:srgbClr val="A0A0A4"/>
            </a:solidFill>
            <a:ln w="17463">
              <a:solidFill>
                <a:srgbClr val="A0A0A4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35862" name="Oval 27"/>
            <p:cNvSpPr>
              <a:spLocks noChangeArrowheads="1"/>
            </p:cNvSpPr>
            <p:nvPr/>
          </p:nvSpPr>
          <p:spPr bwMode="auto">
            <a:xfrm>
              <a:off x="1795" y="1408"/>
              <a:ext cx="771" cy="333"/>
            </a:xfrm>
            <a:prstGeom prst="ellipse">
              <a:avLst/>
            </a:prstGeom>
            <a:solidFill>
              <a:srgbClr val="FFFFFF"/>
            </a:solidFill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35863" name="Rectangle 28"/>
            <p:cNvSpPr>
              <a:spLocks noChangeArrowheads="1"/>
            </p:cNvSpPr>
            <p:nvPr/>
          </p:nvSpPr>
          <p:spPr bwMode="auto">
            <a:xfrm>
              <a:off x="1969" y="1505"/>
              <a:ext cx="423" cy="1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0">
                  <a:solidFill>
                    <a:srgbClr val="000000"/>
                  </a:solidFill>
                  <a:latin typeface="Times New Roman" panose="02020603050405020304" pitchFamily="18" charset="0"/>
                </a:rPr>
                <a:t>35     55</a:t>
              </a:r>
              <a:endParaRPr lang="en-US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35864" name="Oval 29"/>
            <p:cNvSpPr>
              <a:spLocks noChangeArrowheads="1"/>
            </p:cNvSpPr>
            <p:nvPr/>
          </p:nvSpPr>
          <p:spPr bwMode="auto">
            <a:xfrm>
              <a:off x="1665" y="958"/>
              <a:ext cx="293" cy="321"/>
            </a:xfrm>
            <a:prstGeom prst="ellipse">
              <a:avLst/>
            </a:prstGeom>
            <a:solidFill>
              <a:srgbClr val="A0A0A4"/>
            </a:solidFill>
            <a:ln w="17463">
              <a:solidFill>
                <a:srgbClr val="A0A0A4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35865" name="Oval 30"/>
            <p:cNvSpPr>
              <a:spLocks noChangeArrowheads="1"/>
            </p:cNvSpPr>
            <p:nvPr/>
          </p:nvSpPr>
          <p:spPr bwMode="auto">
            <a:xfrm>
              <a:off x="1621" y="910"/>
              <a:ext cx="294" cy="322"/>
            </a:xfrm>
            <a:prstGeom prst="ellipse">
              <a:avLst/>
            </a:prstGeom>
            <a:solidFill>
              <a:srgbClr val="FFFFFF"/>
            </a:solidFill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35866" name="Rectangle 31"/>
            <p:cNvSpPr>
              <a:spLocks noChangeArrowheads="1"/>
            </p:cNvSpPr>
            <p:nvPr/>
          </p:nvSpPr>
          <p:spPr bwMode="auto">
            <a:xfrm>
              <a:off x="1703" y="1002"/>
              <a:ext cx="163" cy="1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0">
                  <a:solidFill>
                    <a:srgbClr val="000000"/>
                  </a:solidFill>
                  <a:latin typeface="Times New Roman" panose="02020603050405020304" pitchFamily="18" charset="0"/>
                </a:rPr>
                <a:t>25</a:t>
              </a:r>
              <a:endParaRPr lang="en-US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35867" name="Oval 32"/>
            <p:cNvSpPr>
              <a:spLocks noChangeArrowheads="1"/>
            </p:cNvSpPr>
            <p:nvPr/>
          </p:nvSpPr>
          <p:spPr bwMode="auto">
            <a:xfrm>
              <a:off x="634" y="899"/>
              <a:ext cx="294" cy="321"/>
            </a:xfrm>
            <a:prstGeom prst="ellipse">
              <a:avLst/>
            </a:prstGeom>
            <a:solidFill>
              <a:srgbClr val="A0A0A4"/>
            </a:solidFill>
            <a:ln w="17463">
              <a:solidFill>
                <a:srgbClr val="A0A0A4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35868" name="Oval 33"/>
            <p:cNvSpPr>
              <a:spLocks noChangeArrowheads="1"/>
            </p:cNvSpPr>
            <p:nvPr/>
          </p:nvSpPr>
          <p:spPr bwMode="auto">
            <a:xfrm>
              <a:off x="591" y="851"/>
              <a:ext cx="293" cy="322"/>
            </a:xfrm>
            <a:prstGeom prst="ellipse">
              <a:avLst/>
            </a:prstGeom>
            <a:solidFill>
              <a:srgbClr val="FFFFFF"/>
            </a:solidFill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35869" name="Rectangle 34"/>
            <p:cNvSpPr>
              <a:spLocks noChangeArrowheads="1"/>
            </p:cNvSpPr>
            <p:nvPr/>
          </p:nvSpPr>
          <p:spPr bwMode="auto">
            <a:xfrm>
              <a:off x="705" y="943"/>
              <a:ext cx="105" cy="1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0">
                  <a:solidFill>
                    <a:srgbClr val="000000"/>
                  </a:solidFill>
                  <a:latin typeface="Times New Roman" panose="02020603050405020304" pitchFamily="18" charset="0"/>
                </a:rPr>
                <a:t>4</a:t>
              </a:r>
              <a:endParaRPr lang="en-US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35870" name="Oval 35"/>
            <p:cNvSpPr>
              <a:spLocks noChangeArrowheads="1"/>
            </p:cNvSpPr>
            <p:nvPr/>
          </p:nvSpPr>
          <p:spPr bwMode="auto">
            <a:xfrm>
              <a:off x="1166" y="544"/>
              <a:ext cx="293" cy="321"/>
            </a:xfrm>
            <a:prstGeom prst="ellipse">
              <a:avLst/>
            </a:prstGeom>
            <a:solidFill>
              <a:srgbClr val="A0A0A4"/>
            </a:solidFill>
            <a:ln w="17463">
              <a:solidFill>
                <a:srgbClr val="A0A0A4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35871" name="Oval 36"/>
            <p:cNvSpPr>
              <a:spLocks noChangeArrowheads="1"/>
            </p:cNvSpPr>
            <p:nvPr/>
          </p:nvSpPr>
          <p:spPr bwMode="auto">
            <a:xfrm>
              <a:off x="1122" y="496"/>
              <a:ext cx="294" cy="322"/>
            </a:xfrm>
            <a:prstGeom prst="ellipse">
              <a:avLst/>
            </a:prstGeom>
            <a:solidFill>
              <a:srgbClr val="FFFFFF"/>
            </a:solidFill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35872" name="Rectangle 37"/>
            <p:cNvSpPr>
              <a:spLocks noChangeArrowheads="1"/>
            </p:cNvSpPr>
            <p:nvPr/>
          </p:nvSpPr>
          <p:spPr bwMode="auto">
            <a:xfrm>
              <a:off x="1204" y="588"/>
              <a:ext cx="163" cy="1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0">
                  <a:solidFill>
                    <a:srgbClr val="000000"/>
                  </a:solidFill>
                  <a:latin typeface="Times New Roman" panose="02020603050405020304" pitchFamily="18" charset="0"/>
                </a:rPr>
                <a:t>12</a:t>
              </a:r>
              <a:endParaRPr lang="en-US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35873" name="Line 38"/>
            <p:cNvSpPr>
              <a:spLocks noChangeShapeType="1"/>
            </p:cNvSpPr>
            <p:nvPr/>
          </p:nvSpPr>
          <p:spPr bwMode="auto">
            <a:xfrm flipV="1">
              <a:off x="844" y="730"/>
              <a:ext cx="288" cy="164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74" name="Line 39"/>
            <p:cNvSpPr>
              <a:spLocks noChangeShapeType="1"/>
            </p:cNvSpPr>
            <p:nvPr/>
          </p:nvSpPr>
          <p:spPr bwMode="auto">
            <a:xfrm>
              <a:off x="1405" y="730"/>
              <a:ext cx="255" cy="223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75" name="Line 40"/>
            <p:cNvSpPr>
              <a:spLocks noChangeShapeType="1"/>
            </p:cNvSpPr>
            <p:nvPr/>
          </p:nvSpPr>
          <p:spPr bwMode="auto">
            <a:xfrm flipV="1">
              <a:off x="273" y="1085"/>
              <a:ext cx="327" cy="333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76" name="Line 41"/>
            <p:cNvSpPr>
              <a:spLocks noChangeShapeType="1"/>
            </p:cNvSpPr>
            <p:nvPr/>
          </p:nvSpPr>
          <p:spPr bwMode="auto">
            <a:xfrm>
              <a:off x="805" y="1160"/>
              <a:ext cx="63" cy="243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77" name="Line 42"/>
            <p:cNvSpPr>
              <a:spLocks noChangeShapeType="1"/>
            </p:cNvSpPr>
            <p:nvPr/>
          </p:nvSpPr>
          <p:spPr bwMode="auto">
            <a:xfrm flipV="1">
              <a:off x="1586" y="1219"/>
              <a:ext cx="113" cy="199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78" name="Line 43"/>
            <p:cNvSpPr>
              <a:spLocks noChangeShapeType="1"/>
            </p:cNvSpPr>
            <p:nvPr/>
          </p:nvSpPr>
          <p:spPr bwMode="auto">
            <a:xfrm>
              <a:off x="1904" y="1144"/>
              <a:ext cx="276" cy="259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79" name="Oval 44"/>
            <p:cNvSpPr>
              <a:spLocks noChangeArrowheads="1"/>
            </p:cNvSpPr>
            <p:nvPr/>
          </p:nvSpPr>
          <p:spPr bwMode="auto">
            <a:xfrm>
              <a:off x="3194" y="1559"/>
              <a:ext cx="294" cy="322"/>
            </a:xfrm>
            <a:prstGeom prst="ellipse">
              <a:avLst/>
            </a:prstGeom>
            <a:solidFill>
              <a:srgbClr val="A0A0A4"/>
            </a:solidFill>
            <a:ln w="17463">
              <a:solidFill>
                <a:srgbClr val="A0A0A4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35880" name="Oval 45"/>
            <p:cNvSpPr>
              <a:spLocks noChangeArrowheads="1"/>
            </p:cNvSpPr>
            <p:nvPr/>
          </p:nvSpPr>
          <p:spPr bwMode="auto">
            <a:xfrm>
              <a:off x="3151" y="1512"/>
              <a:ext cx="293" cy="321"/>
            </a:xfrm>
            <a:prstGeom prst="ellipse">
              <a:avLst/>
            </a:prstGeom>
            <a:solidFill>
              <a:srgbClr val="FFFFFF"/>
            </a:solidFill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35881" name="Rectangle 46"/>
            <p:cNvSpPr>
              <a:spLocks noChangeArrowheads="1"/>
            </p:cNvSpPr>
            <p:nvPr/>
          </p:nvSpPr>
          <p:spPr bwMode="auto">
            <a:xfrm>
              <a:off x="3249" y="1596"/>
              <a:ext cx="99" cy="1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35882" name="Rectangle 47"/>
            <p:cNvSpPr>
              <a:spLocks noChangeArrowheads="1"/>
            </p:cNvSpPr>
            <p:nvPr/>
          </p:nvSpPr>
          <p:spPr bwMode="auto">
            <a:xfrm>
              <a:off x="3265" y="1610"/>
              <a:ext cx="105" cy="1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0">
                  <a:solidFill>
                    <a:srgbClr val="000000"/>
                  </a:solidFill>
                  <a:latin typeface="Times New Roman" panose="02020603050405020304" pitchFamily="18" charset="0"/>
                </a:rPr>
                <a:t>2</a:t>
              </a:r>
              <a:endParaRPr lang="en-US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35883" name="Oval 48"/>
            <p:cNvSpPr>
              <a:spLocks noChangeArrowheads="1"/>
            </p:cNvSpPr>
            <p:nvPr/>
          </p:nvSpPr>
          <p:spPr bwMode="auto">
            <a:xfrm>
              <a:off x="3574" y="1477"/>
              <a:ext cx="858" cy="404"/>
            </a:xfrm>
            <a:prstGeom prst="ellipse">
              <a:avLst/>
            </a:prstGeom>
            <a:solidFill>
              <a:srgbClr val="A0A0A4"/>
            </a:solidFill>
            <a:ln w="17463">
              <a:solidFill>
                <a:srgbClr val="A0A0A4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35884" name="Oval 49"/>
            <p:cNvSpPr>
              <a:spLocks noChangeArrowheads="1"/>
            </p:cNvSpPr>
            <p:nvPr/>
          </p:nvSpPr>
          <p:spPr bwMode="auto">
            <a:xfrm>
              <a:off x="3530" y="1429"/>
              <a:ext cx="858" cy="404"/>
            </a:xfrm>
            <a:prstGeom prst="ellipse">
              <a:avLst/>
            </a:prstGeom>
            <a:solidFill>
              <a:srgbClr val="FFFFFF"/>
            </a:solidFill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35885" name="Rectangle 50"/>
            <p:cNvSpPr>
              <a:spLocks noChangeArrowheads="1"/>
            </p:cNvSpPr>
            <p:nvPr/>
          </p:nvSpPr>
          <p:spPr bwMode="auto">
            <a:xfrm>
              <a:off x="3710" y="1572"/>
              <a:ext cx="501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35886" name="Rectangle 51"/>
            <p:cNvSpPr>
              <a:spLocks noChangeArrowheads="1"/>
            </p:cNvSpPr>
            <p:nvPr/>
          </p:nvSpPr>
          <p:spPr bwMode="auto">
            <a:xfrm>
              <a:off x="3710" y="1586"/>
              <a:ext cx="513" cy="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400" b="0">
                  <a:solidFill>
                    <a:srgbClr val="000000"/>
                  </a:solidFill>
                  <a:latin typeface="Times New Roman" panose="02020603050405020304" pitchFamily="18" charset="0"/>
                </a:rPr>
                <a:t>8    10   11</a:t>
              </a:r>
              <a:endParaRPr lang="en-US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35887" name="Oval 52"/>
            <p:cNvSpPr>
              <a:spLocks noChangeArrowheads="1"/>
            </p:cNvSpPr>
            <p:nvPr/>
          </p:nvSpPr>
          <p:spPr bwMode="auto">
            <a:xfrm>
              <a:off x="4507" y="1548"/>
              <a:ext cx="293" cy="321"/>
            </a:xfrm>
            <a:prstGeom prst="ellipse">
              <a:avLst/>
            </a:prstGeom>
            <a:solidFill>
              <a:srgbClr val="A0A0A4"/>
            </a:solidFill>
            <a:ln w="17463">
              <a:solidFill>
                <a:srgbClr val="A0A0A4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35888" name="Oval 53"/>
            <p:cNvSpPr>
              <a:spLocks noChangeArrowheads="1"/>
            </p:cNvSpPr>
            <p:nvPr/>
          </p:nvSpPr>
          <p:spPr bwMode="auto">
            <a:xfrm>
              <a:off x="4463" y="1500"/>
              <a:ext cx="294" cy="322"/>
            </a:xfrm>
            <a:prstGeom prst="ellipse">
              <a:avLst/>
            </a:prstGeom>
            <a:solidFill>
              <a:srgbClr val="FFFFFF"/>
            </a:solidFill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35889" name="Rectangle 54"/>
            <p:cNvSpPr>
              <a:spLocks noChangeArrowheads="1"/>
            </p:cNvSpPr>
            <p:nvPr/>
          </p:nvSpPr>
          <p:spPr bwMode="auto">
            <a:xfrm>
              <a:off x="4545" y="1584"/>
              <a:ext cx="132" cy="1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35890" name="Rectangle 55"/>
            <p:cNvSpPr>
              <a:spLocks noChangeArrowheads="1"/>
            </p:cNvSpPr>
            <p:nvPr/>
          </p:nvSpPr>
          <p:spPr bwMode="auto">
            <a:xfrm>
              <a:off x="4545" y="1598"/>
              <a:ext cx="163" cy="1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0">
                  <a:solidFill>
                    <a:srgbClr val="000000"/>
                  </a:solidFill>
                  <a:latin typeface="Times New Roman" panose="02020603050405020304" pitchFamily="18" charset="0"/>
                </a:rPr>
                <a:t>15</a:t>
              </a:r>
              <a:endParaRPr lang="en-US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35891" name="Oval 56"/>
            <p:cNvSpPr>
              <a:spLocks noChangeArrowheads="1"/>
            </p:cNvSpPr>
            <p:nvPr/>
          </p:nvSpPr>
          <p:spPr bwMode="auto">
            <a:xfrm>
              <a:off x="4930" y="1548"/>
              <a:ext cx="771" cy="333"/>
            </a:xfrm>
            <a:prstGeom prst="ellipse">
              <a:avLst/>
            </a:prstGeom>
            <a:solidFill>
              <a:srgbClr val="A0A0A4"/>
            </a:solidFill>
            <a:ln w="17463">
              <a:solidFill>
                <a:srgbClr val="A0A0A4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35892" name="Oval 57"/>
            <p:cNvSpPr>
              <a:spLocks noChangeArrowheads="1"/>
            </p:cNvSpPr>
            <p:nvPr/>
          </p:nvSpPr>
          <p:spPr bwMode="auto">
            <a:xfrm>
              <a:off x="4886" y="1500"/>
              <a:ext cx="771" cy="333"/>
            </a:xfrm>
            <a:prstGeom prst="ellipse">
              <a:avLst/>
            </a:prstGeom>
            <a:solidFill>
              <a:srgbClr val="FFFFFF"/>
            </a:solidFill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35893" name="Rectangle 58"/>
            <p:cNvSpPr>
              <a:spLocks noChangeArrowheads="1"/>
            </p:cNvSpPr>
            <p:nvPr/>
          </p:nvSpPr>
          <p:spPr bwMode="auto">
            <a:xfrm>
              <a:off x="5060" y="1590"/>
              <a:ext cx="425" cy="1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35894" name="Rectangle 59"/>
            <p:cNvSpPr>
              <a:spLocks noChangeArrowheads="1"/>
            </p:cNvSpPr>
            <p:nvPr/>
          </p:nvSpPr>
          <p:spPr bwMode="auto">
            <a:xfrm>
              <a:off x="5060" y="1604"/>
              <a:ext cx="423" cy="1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0">
                  <a:solidFill>
                    <a:srgbClr val="000000"/>
                  </a:solidFill>
                  <a:latin typeface="Times New Roman" panose="02020603050405020304" pitchFamily="18" charset="0"/>
                </a:rPr>
                <a:t>35     55</a:t>
              </a:r>
              <a:endParaRPr lang="en-US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35895" name="Oval 60"/>
            <p:cNvSpPr>
              <a:spLocks noChangeArrowheads="1"/>
            </p:cNvSpPr>
            <p:nvPr/>
          </p:nvSpPr>
          <p:spPr bwMode="auto">
            <a:xfrm>
              <a:off x="4756" y="979"/>
              <a:ext cx="294" cy="322"/>
            </a:xfrm>
            <a:prstGeom prst="ellipse">
              <a:avLst/>
            </a:prstGeom>
            <a:solidFill>
              <a:srgbClr val="A0A0A4"/>
            </a:solidFill>
            <a:ln w="17463">
              <a:solidFill>
                <a:srgbClr val="A0A0A4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35896" name="Oval 61"/>
            <p:cNvSpPr>
              <a:spLocks noChangeArrowheads="1"/>
            </p:cNvSpPr>
            <p:nvPr/>
          </p:nvSpPr>
          <p:spPr bwMode="auto">
            <a:xfrm>
              <a:off x="4713" y="932"/>
              <a:ext cx="294" cy="322"/>
            </a:xfrm>
            <a:prstGeom prst="ellipse">
              <a:avLst/>
            </a:prstGeom>
            <a:solidFill>
              <a:srgbClr val="FFFFFF"/>
            </a:solidFill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35897" name="Rectangle 62"/>
            <p:cNvSpPr>
              <a:spLocks noChangeArrowheads="1"/>
            </p:cNvSpPr>
            <p:nvPr/>
          </p:nvSpPr>
          <p:spPr bwMode="auto">
            <a:xfrm>
              <a:off x="4795" y="1016"/>
              <a:ext cx="132" cy="1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35898" name="Rectangle 63"/>
            <p:cNvSpPr>
              <a:spLocks noChangeArrowheads="1"/>
            </p:cNvSpPr>
            <p:nvPr/>
          </p:nvSpPr>
          <p:spPr bwMode="auto">
            <a:xfrm>
              <a:off x="4795" y="1030"/>
              <a:ext cx="163" cy="1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0">
                  <a:solidFill>
                    <a:srgbClr val="000000"/>
                  </a:solidFill>
                  <a:latin typeface="Times New Roman" panose="02020603050405020304" pitchFamily="18" charset="0"/>
                </a:rPr>
                <a:t>25</a:t>
              </a:r>
              <a:endParaRPr lang="en-US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35899" name="Oval 64"/>
            <p:cNvSpPr>
              <a:spLocks noChangeArrowheads="1"/>
            </p:cNvSpPr>
            <p:nvPr/>
          </p:nvSpPr>
          <p:spPr bwMode="auto">
            <a:xfrm>
              <a:off x="3726" y="920"/>
              <a:ext cx="293" cy="322"/>
            </a:xfrm>
            <a:prstGeom prst="ellipse">
              <a:avLst/>
            </a:prstGeom>
            <a:solidFill>
              <a:srgbClr val="A0A0A4"/>
            </a:solidFill>
            <a:ln w="17463">
              <a:solidFill>
                <a:srgbClr val="A0A0A4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35900" name="Oval 65"/>
            <p:cNvSpPr>
              <a:spLocks noChangeArrowheads="1"/>
            </p:cNvSpPr>
            <p:nvPr/>
          </p:nvSpPr>
          <p:spPr bwMode="auto">
            <a:xfrm>
              <a:off x="3682" y="873"/>
              <a:ext cx="294" cy="321"/>
            </a:xfrm>
            <a:prstGeom prst="ellipse">
              <a:avLst/>
            </a:prstGeom>
            <a:solidFill>
              <a:srgbClr val="FFFFFF"/>
            </a:solidFill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35901" name="Rectangle 66"/>
            <p:cNvSpPr>
              <a:spLocks noChangeArrowheads="1"/>
            </p:cNvSpPr>
            <p:nvPr/>
          </p:nvSpPr>
          <p:spPr bwMode="auto">
            <a:xfrm>
              <a:off x="3780" y="957"/>
              <a:ext cx="100" cy="1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35902" name="Rectangle 67"/>
            <p:cNvSpPr>
              <a:spLocks noChangeArrowheads="1"/>
            </p:cNvSpPr>
            <p:nvPr/>
          </p:nvSpPr>
          <p:spPr bwMode="auto">
            <a:xfrm>
              <a:off x="3797" y="971"/>
              <a:ext cx="105" cy="1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0">
                  <a:solidFill>
                    <a:srgbClr val="000000"/>
                  </a:solidFill>
                  <a:latin typeface="Times New Roman" panose="02020603050405020304" pitchFamily="18" charset="0"/>
                </a:rPr>
                <a:t>4</a:t>
              </a:r>
              <a:endParaRPr lang="en-US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35903" name="Oval 68"/>
            <p:cNvSpPr>
              <a:spLocks noChangeArrowheads="1"/>
            </p:cNvSpPr>
            <p:nvPr/>
          </p:nvSpPr>
          <p:spPr bwMode="auto">
            <a:xfrm>
              <a:off x="4257" y="565"/>
              <a:ext cx="294" cy="322"/>
            </a:xfrm>
            <a:prstGeom prst="ellipse">
              <a:avLst/>
            </a:prstGeom>
            <a:solidFill>
              <a:srgbClr val="A0A0A4"/>
            </a:solidFill>
            <a:ln w="17463">
              <a:solidFill>
                <a:srgbClr val="A0A0A4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35904" name="Oval 69"/>
            <p:cNvSpPr>
              <a:spLocks noChangeArrowheads="1"/>
            </p:cNvSpPr>
            <p:nvPr/>
          </p:nvSpPr>
          <p:spPr bwMode="auto">
            <a:xfrm>
              <a:off x="4214" y="518"/>
              <a:ext cx="294" cy="321"/>
            </a:xfrm>
            <a:prstGeom prst="ellipse">
              <a:avLst/>
            </a:prstGeom>
            <a:solidFill>
              <a:srgbClr val="FFFFFF"/>
            </a:solidFill>
            <a:ln w="17463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35905" name="Rectangle 70"/>
            <p:cNvSpPr>
              <a:spLocks noChangeArrowheads="1"/>
            </p:cNvSpPr>
            <p:nvPr/>
          </p:nvSpPr>
          <p:spPr bwMode="auto">
            <a:xfrm>
              <a:off x="4296" y="602"/>
              <a:ext cx="132" cy="1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35906" name="Rectangle 71"/>
            <p:cNvSpPr>
              <a:spLocks noChangeArrowheads="1"/>
            </p:cNvSpPr>
            <p:nvPr/>
          </p:nvSpPr>
          <p:spPr bwMode="auto">
            <a:xfrm>
              <a:off x="4296" y="616"/>
              <a:ext cx="163" cy="1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0">
                  <a:solidFill>
                    <a:srgbClr val="000000"/>
                  </a:solidFill>
                  <a:latin typeface="Times New Roman" panose="02020603050405020304" pitchFamily="18" charset="0"/>
                </a:rPr>
                <a:t>12</a:t>
              </a:r>
              <a:endParaRPr lang="en-US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35907" name="Line 72"/>
            <p:cNvSpPr>
              <a:spLocks noChangeShapeType="1"/>
            </p:cNvSpPr>
            <p:nvPr/>
          </p:nvSpPr>
          <p:spPr bwMode="auto">
            <a:xfrm flipV="1">
              <a:off x="3936" y="752"/>
              <a:ext cx="287" cy="163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908" name="Line 73"/>
            <p:cNvSpPr>
              <a:spLocks noChangeShapeType="1"/>
            </p:cNvSpPr>
            <p:nvPr/>
          </p:nvSpPr>
          <p:spPr bwMode="auto">
            <a:xfrm>
              <a:off x="4496" y="752"/>
              <a:ext cx="255" cy="222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909" name="Line 74"/>
            <p:cNvSpPr>
              <a:spLocks noChangeShapeType="1"/>
            </p:cNvSpPr>
            <p:nvPr/>
          </p:nvSpPr>
          <p:spPr bwMode="auto">
            <a:xfrm flipV="1">
              <a:off x="3365" y="1107"/>
              <a:ext cx="327" cy="416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910" name="Line 75"/>
            <p:cNvSpPr>
              <a:spLocks noChangeShapeType="1"/>
            </p:cNvSpPr>
            <p:nvPr/>
          </p:nvSpPr>
          <p:spPr bwMode="auto">
            <a:xfrm>
              <a:off x="3896" y="1182"/>
              <a:ext cx="63" cy="242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911" name="Line 76"/>
            <p:cNvSpPr>
              <a:spLocks noChangeShapeType="1"/>
            </p:cNvSpPr>
            <p:nvPr/>
          </p:nvSpPr>
          <p:spPr bwMode="auto">
            <a:xfrm flipV="1">
              <a:off x="4677" y="1241"/>
              <a:ext cx="114" cy="270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912" name="Line 77"/>
            <p:cNvSpPr>
              <a:spLocks noChangeShapeType="1"/>
            </p:cNvSpPr>
            <p:nvPr/>
          </p:nvSpPr>
          <p:spPr bwMode="auto">
            <a:xfrm>
              <a:off x="4995" y="1166"/>
              <a:ext cx="277" cy="329"/>
            </a:xfrm>
            <a:prstGeom prst="line">
              <a:avLst/>
            </a:prstGeom>
            <a:noFill/>
            <a:ln w="174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913" name="Rectangle 78"/>
            <p:cNvSpPr>
              <a:spLocks noChangeArrowheads="1"/>
            </p:cNvSpPr>
            <p:nvPr/>
          </p:nvSpPr>
          <p:spPr bwMode="auto">
            <a:xfrm>
              <a:off x="597" y="1900"/>
              <a:ext cx="1281" cy="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35914" name="Rectangle 79"/>
            <p:cNvSpPr>
              <a:spLocks noChangeArrowheads="1"/>
            </p:cNvSpPr>
            <p:nvPr/>
          </p:nvSpPr>
          <p:spPr bwMode="auto">
            <a:xfrm>
              <a:off x="597" y="1910"/>
              <a:ext cx="1419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900" b="0">
                  <a:solidFill>
                    <a:srgbClr val="000000"/>
                  </a:solidFill>
                  <a:latin typeface="Times New Roman" panose="02020603050405020304" pitchFamily="18" charset="0"/>
                </a:rPr>
                <a:t>Split 4-node (4, 12, 25)</a:t>
              </a:r>
              <a:endParaRPr lang="en-US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35915" name="Rectangle 80"/>
            <p:cNvSpPr>
              <a:spLocks noChangeArrowheads="1"/>
            </p:cNvSpPr>
            <p:nvPr/>
          </p:nvSpPr>
          <p:spPr bwMode="auto">
            <a:xfrm>
              <a:off x="4133" y="1923"/>
              <a:ext cx="468" cy="1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35916" name="Rectangle 81"/>
            <p:cNvSpPr>
              <a:spLocks noChangeArrowheads="1"/>
            </p:cNvSpPr>
            <p:nvPr/>
          </p:nvSpPr>
          <p:spPr bwMode="auto">
            <a:xfrm>
              <a:off x="4133" y="1933"/>
              <a:ext cx="512" cy="2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900" b="0">
                  <a:solidFill>
                    <a:srgbClr val="000000"/>
                  </a:solidFill>
                  <a:latin typeface="Times New Roman" panose="02020603050405020304" pitchFamily="18" charset="0"/>
                </a:rPr>
                <a:t>Insert 11</a:t>
              </a:r>
              <a:endParaRPr lang="en-US" altLang="en-US" sz="2000">
                <a:latin typeface="Times New Roman" panose="02020603050405020304" pitchFamily="18" charset="0"/>
              </a:endParaRPr>
            </a:p>
          </p:txBody>
        </p:sp>
      </p:grpSp>
      <p:sp>
        <p:nvSpPr>
          <p:cNvPr id="9222" name="TextBox 72"/>
          <p:cNvSpPr txBox="1">
            <a:spLocks noChangeArrowheads="1"/>
          </p:cNvSpPr>
          <p:nvPr/>
        </p:nvSpPr>
        <p:spPr bwMode="auto">
          <a:xfrm>
            <a:off x="2762933" y="1417514"/>
            <a:ext cx="12875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dirty="0">
                <a:solidFill>
                  <a:srgbClr val="7030A0"/>
                </a:solidFill>
                <a:latin typeface="+mn-lt"/>
                <a:ea typeface="+mn-ea"/>
                <a:cs typeface="Arial" charset="0"/>
              </a:rPr>
              <a:t>Insert 11</a:t>
            </a:r>
          </a:p>
        </p:txBody>
      </p:sp>
      <p:sp>
        <p:nvSpPr>
          <p:cNvPr id="9223" name="TextBox 73"/>
          <p:cNvSpPr txBox="1">
            <a:spLocks noChangeArrowheads="1"/>
          </p:cNvSpPr>
          <p:nvPr/>
        </p:nvSpPr>
        <p:spPr bwMode="auto">
          <a:xfrm>
            <a:off x="2765056" y="4051433"/>
            <a:ext cx="113204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dirty="0">
                <a:solidFill>
                  <a:srgbClr val="7030A0"/>
                </a:solidFill>
                <a:latin typeface="+mn-lt"/>
                <a:ea typeface="+mn-ea"/>
                <a:cs typeface="Arial" charset="0"/>
              </a:rPr>
              <a:t>Insert 9</a:t>
            </a:r>
          </a:p>
        </p:txBody>
      </p:sp>
      <p:sp>
        <p:nvSpPr>
          <p:cNvPr id="35848" name="Right Arrow 74"/>
          <p:cNvSpPr>
            <a:spLocks noChangeArrowheads="1"/>
          </p:cNvSpPr>
          <p:nvPr/>
        </p:nvSpPr>
        <p:spPr bwMode="auto">
          <a:xfrm>
            <a:off x="4191000" y="1600200"/>
            <a:ext cx="762000" cy="1524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>
              <a:latin typeface="Times New Roman" panose="02020603050405020304" pitchFamily="18" charset="0"/>
            </a:endParaRPr>
          </a:p>
        </p:txBody>
      </p:sp>
      <p:sp>
        <p:nvSpPr>
          <p:cNvPr id="35849" name="Right Arrow 75"/>
          <p:cNvSpPr>
            <a:spLocks noChangeArrowheads="1"/>
          </p:cNvSpPr>
          <p:nvPr/>
        </p:nvSpPr>
        <p:spPr bwMode="auto">
          <a:xfrm>
            <a:off x="4114800" y="4191000"/>
            <a:ext cx="762000" cy="1524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79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1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1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54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81914"/>
            <a:ext cx="91440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68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62514"/>
            <a:ext cx="9144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12"/>
          <p:cNvSpPr>
            <a:spLocks noGrp="1" noChangeArrowheads="1"/>
          </p:cNvSpPr>
          <p:nvPr>
            <p:ph type="title"/>
          </p:nvPr>
        </p:nvSpPr>
        <p:spPr>
          <a:xfrm>
            <a:off x="628650" y="251618"/>
            <a:ext cx="7886700" cy="13255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Insertion into 2-3-4 Tree (</a:t>
            </a:r>
            <a:r>
              <a:rPr lang="en-US" dirty="0" err="1"/>
              <a:t>Cont</a:t>
            </a:r>
            <a:r>
              <a:rPr lang="ja-JP" altLang="en-US" dirty="0"/>
              <a:t>’</a:t>
            </a:r>
            <a:r>
              <a:rPr lang="en-US" altLang="ja-JP" dirty="0"/>
              <a:t>d)</a:t>
            </a:r>
            <a:endParaRPr lang="en-US" dirty="0"/>
          </a:p>
        </p:txBody>
      </p:sp>
      <p:sp>
        <p:nvSpPr>
          <p:cNvPr id="38918" name="TextBox 5"/>
          <p:cNvSpPr txBox="1">
            <a:spLocks noChangeArrowheads="1"/>
          </p:cNvSpPr>
          <p:nvPr/>
        </p:nvSpPr>
        <p:spPr bwMode="auto">
          <a:xfrm>
            <a:off x="4953000" y="1346348"/>
            <a:ext cx="113204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dirty="0">
                <a:solidFill>
                  <a:srgbClr val="7030A0"/>
                </a:solidFill>
                <a:latin typeface="+mn-lt"/>
                <a:ea typeface="+mn-ea"/>
                <a:cs typeface="Arial" charset="0"/>
              </a:rPr>
              <a:t>Insert 7</a:t>
            </a:r>
          </a:p>
        </p:txBody>
      </p:sp>
      <p:sp>
        <p:nvSpPr>
          <p:cNvPr id="36871" name="Right Arrow 7"/>
          <p:cNvSpPr>
            <a:spLocks noChangeArrowheads="1"/>
          </p:cNvSpPr>
          <p:nvPr/>
        </p:nvSpPr>
        <p:spPr bwMode="auto">
          <a:xfrm>
            <a:off x="4191000" y="2050838"/>
            <a:ext cx="762000" cy="1524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>
              <a:latin typeface="Times New Roman" panose="02020603050405020304" pitchFamily="18" charset="0"/>
            </a:endParaRPr>
          </a:p>
        </p:txBody>
      </p:sp>
      <p:sp>
        <p:nvSpPr>
          <p:cNvPr id="8" name="TextBox 5"/>
          <p:cNvSpPr txBox="1">
            <a:spLocks noChangeArrowheads="1"/>
          </p:cNvSpPr>
          <p:nvPr/>
        </p:nvSpPr>
        <p:spPr bwMode="auto">
          <a:xfrm>
            <a:off x="257304" y="1346348"/>
            <a:ext cx="113204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dirty="0">
                <a:solidFill>
                  <a:srgbClr val="7030A0"/>
                </a:solidFill>
                <a:latin typeface="+mn-lt"/>
                <a:ea typeface="+mn-ea"/>
                <a:cs typeface="Arial" charset="0"/>
              </a:rPr>
              <a:t>Insert 5</a:t>
            </a:r>
          </a:p>
        </p:txBody>
      </p:sp>
    </p:spTree>
    <p:extLst>
      <p:ext uri="{BB962C8B-B14F-4D97-AF65-F5344CB8AC3E}">
        <p14:creationId xmlns:p14="http://schemas.microsoft.com/office/powerpoint/2010/main" val="1908178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428"/>
            <a:ext cx="7886700" cy="1325563"/>
          </a:xfrm>
        </p:spPr>
        <p:txBody>
          <a:bodyPr/>
          <a:lstStyle/>
          <a:p>
            <a:pPr>
              <a:defRPr/>
            </a:pPr>
            <a:r>
              <a:rPr lang="en-US" dirty="0"/>
              <a:t>Red-Black Trees</a:t>
            </a:r>
          </a:p>
        </p:txBody>
      </p:sp>
      <p:sp>
        <p:nvSpPr>
          <p:cNvPr id="37891" name="Content Placeholder 3"/>
          <p:cNvSpPr>
            <a:spLocks noGrp="1"/>
          </p:cNvSpPr>
          <p:nvPr>
            <p:ph idx="1"/>
          </p:nvPr>
        </p:nvSpPr>
        <p:spPr>
          <a:xfrm>
            <a:off x="628650" y="1402113"/>
            <a:ext cx="7886700" cy="4351338"/>
          </a:xfrm>
        </p:spPr>
        <p:txBody>
          <a:bodyPr>
            <a:normAutofit fontScale="92500" lnSpcReduction="20000"/>
          </a:bodyPr>
          <a:lstStyle/>
          <a:p>
            <a:r>
              <a:rPr lang="en-US" altLang="en-US" sz="2400" dirty="0"/>
              <a:t>Can represent 2-3-4 tree as binary tree</a:t>
            </a:r>
          </a:p>
          <a:p>
            <a:pPr lvl="1"/>
            <a:r>
              <a:rPr lang="en-US" altLang="en-US" sz="2000" dirty="0"/>
              <a:t>Use two colors, red and black</a:t>
            </a:r>
          </a:p>
          <a:p>
            <a:pPr lvl="1"/>
            <a:r>
              <a:rPr lang="en-US" altLang="en-US" sz="2000" dirty="0"/>
              <a:t>Red node is “bound” to parent</a:t>
            </a:r>
          </a:p>
          <a:p>
            <a:pPr lvl="1"/>
            <a:endParaRPr lang="en-US" altLang="en-US" sz="2000" dirty="0"/>
          </a:p>
          <a:p>
            <a:r>
              <a:rPr lang="en-US" altLang="en-US" sz="2400" dirty="0"/>
              <a:t>Properties of red-black tree</a:t>
            </a:r>
          </a:p>
          <a:p>
            <a:pPr lvl="1"/>
            <a:r>
              <a:rPr lang="en-US" altLang="en-US" sz="2000" dirty="0"/>
              <a:t>Nodes are red or black</a:t>
            </a:r>
          </a:p>
          <a:p>
            <a:pPr lvl="1"/>
            <a:r>
              <a:rPr lang="en-US" altLang="en-US" sz="2000" dirty="0"/>
              <a:t>Root is black</a:t>
            </a:r>
          </a:p>
          <a:p>
            <a:pPr lvl="1"/>
            <a:r>
              <a:rPr lang="en-US" altLang="en-US" sz="2000" dirty="0"/>
              <a:t>Red nodes cannot have a red child</a:t>
            </a:r>
          </a:p>
          <a:p>
            <a:pPr lvl="1"/>
            <a:r>
              <a:rPr lang="en-US" altLang="en-US" sz="2000" dirty="0"/>
              <a:t>Every path from root to a descendant leaf node has same # of black nodes, called </a:t>
            </a:r>
            <a:r>
              <a:rPr lang="en-US" altLang="en-US" sz="2000" i="1" dirty="0">
                <a:solidFill>
                  <a:srgbClr val="C00000"/>
                </a:solidFill>
              </a:rPr>
              <a:t>black height</a:t>
            </a:r>
            <a:r>
              <a:rPr lang="en-US" altLang="en-US" sz="2000" dirty="0"/>
              <a:t> of tree</a:t>
            </a:r>
          </a:p>
          <a:p>
            <a:endParaRPr lang="en-US" altLang="en-US" sz="2400" dirty="0"/>
          </a:p>
          <a:p>
            <a:r>
              <a:rPr lang="en-US" altLang="en-US" sz="2400" dirty="0"/>
              <a:t>Ensures logarithmic find, insert, erase</a:t>
            </a:r>
          </a:p>
          <a:p>
            <a:endParaRPr lang="en-US" altLang="en-US" sz="2400" dirty="0"/>
          </a:p>
          <a:p>
            <a:r>
              <a:rPr lang="en-US" altLang="en-US" sz="2400" dirty="0"/>
              <a:t>More efficient in time and space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4424445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13953"/>
            <a:ext cx="7886700" cy="13255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Red-Black </a:t>
            </a:r>
            <a:r>
              <a:rPr lang="en-US" dirty="0" err="1"/>
              <a:t>Repr</a:t>
            </a:r>
            <a:r>
              <a:rPr lang="en-US" dirty="0"/>
              <a:t>. of 2-3-4 Tree</a:t>
            </a:r>
          </a:p>
        </p:txBody>
      </p:sp>
      <p:pic>
        <p:nvPicPr>
          <p:cNvPr id="38916" name="Picture 2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66261"/>
            <a:ext cx="91440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9598" name="Picture 3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57061"/>
            <a:ext cx="91440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2960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95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95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60329"/>
            <a:ext cx="7886700" cy="13255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Converting a 2-3-4 Tree to Red-Black Tree</a:t>
            </a:r>
          </a:p>
        </p:txBody>
      </p:sp>
      <p:pic>
        <p:nvPicPr>
          <p:cNvPr id="3994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1088615"/>
            <a:ext cx="45720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0597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3425" y="1165417"/>
            <a:ext cx="45720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0599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100" y="3759224"/>
            <a:ext cx="45720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0601" name="Picture 9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3756818"/>
            <a:ext cx="46482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44" name="Right Arrow 7"/>
          <p:cNvSpPr>
            <a:spLocks noChangeArrowheads="1"/>
          </p:cNvSpPr>
          <p:nvPr/>
        </p:nvSpPr>
        <p:spPr bwMode="auto">
          <a:xfrm>
            <a:off x="4191000" y="1845498"/>
            <a:ext cx="762000" cy="1524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>
              <a:latin typeface="Times New Roman" panose="02020603050405020304" pitchFamily="18" charset="0"/>
            </a:endParaRPr>
          </a:p>
        </p:txBody>
      </p:sp>
      <p:sp>
        <p:nvSpPr>
          <p:cNvPr id="39945" name="Right Arrow 8"/>
          <p:cNvSpPr>
            <a:spLocks noChangeArrowheads="1"/>
          </p:cNvSpPr>
          <p:nvPr/>
        </p:nvSpPr>
        <p:spPr bwMode="auto">
          <a:xfrm>
            <a:off x="4191000" y="4438704"/>
            <a:ext cx="762000" cy="1524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3882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05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05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05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05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06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06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288127"/>
            <a:ext cx="7886700" cy="1325563"/>
          </a:xfrm>
        </p:spPr>
        <p:txBody>
          <a:bodyPr/>
          <a:lstStyle/>
          <a:p>
            <a:r>
              <a:rPr lang="en-US" dirty="0"/>
              <a:t>Red-Black Tree Ops</a:t>
            </a:r>
          </a:p>
        </p:txBody>
      </p:sp>
      <p:sp>
        <p:nvSpPr>
          <p:cNvPr id="43012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469490"/>
            <a:ext cx="7886700" cy="4351338"/>
          </a:xfrm>
        </p:spPr>
        <p:txBody>
          <a:bodyPr/>
          <a:lstStyle/>
          <a:p>
            <a:r>
              <a:rPr lang="en-US" altLang="en-US" dirty="0"/>
              <a:t>Find?</a:t>
            </a:r>
          </a:p>
          <a:p>
            <a:endParaRPr lang="en-US" altLang="en-US" dirty="0"/>
          </a:p>
          <a:p>
            <a:r>
              <a:rPr lang="en-US" altLang="en-US" dirty="0"/>
              <a:t>Insertions?</a:t>
            </a:r>
          </a:p>
          <a:p>
            <a:pPr lvl="1"/>
            <a:r>
              <a:rPr lang="en-US" altLang="en-US" dirty="0"/>
              <a:t>Insert node as red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Require splitting of </a:t>
            </a:r>
            <a:r>
              <a:rPr lang="ja-JP" altLang="en-US" dirty="0"/>
              <a:t>“</a:t>
            </a:r>
            <a:r>
              <a:rPr lang="en-US" altLang="ja-JP" dirty="0"/>
              <a:t>4-node</a:t>
            </a:r>
            <a:r>
              <a:rPr lang="ja-JP" altLang="en-US" dirty="0"/>
              <a:t>”</a:t>
            </a:r>
            <a:r>
              <a:rPr lang="en-US" altLang="ja-JP" dirty="0"/>
              <a:t> (top-down insertion)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Use color-flip for split (4 cases)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Require rotations when red node has red child</a:t>
            </a:r>
          </a:p>
          <a:p>
            <a:endParaRPr lang="en-US" altLang="en-US" dirty="0"/>
          </a:p>
          <a:p>
            <a:r>
              <a:rPr lang="en-US" altLang="en-US" dirty="0"/>
              <a:t>Deletions?</a:t>
            </a:r>
          </a:p>
          <a:p>
            <a:pPr lvl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28127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532397" y="1"/>
            <a:ext cx="7886700" cy="10287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Four Cases in Splitting of a 4-Node</a:t>
            </a:r>
          </a:p>
        </p:txBody>
      </p:sp>
      <p:graphicFrame>
        <p:nvGraphicFramePr>
          <p:cNvPr id="41988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6189354"/>
              </p:ext>
            </p:extLst>
          </p:nvPr>
        </p:nvGraphicFramePr>
        <p:xfrm>
          <a:off x="0" y="1627282"/>
          <a:ext cx="9144000" cy="29744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81" r:id="rId3" imgW="6062472" imgH="1697736" progId="">
                  <p:embed/>
                </p:oleObj>
              </mc:Choice>
              <mc:Fallback>
                <p:oleObj r:id="rId3" imgW="6062472" imgH="1697736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627282"/>
                        <a:ext cx="9144000" cy="297443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5" name="Text Box 30"/>
          <p:cNvSpPr txBox="1">
            <a:spLocks noChangeArrowheads="1"/>
          </p:cNvSpPr>
          <p:nvPr/>
        </p:nvSpPr>
        <p:spPr bwMode="auto">
          <a:xfrm>
            <a:off x="242094" y="4830668"/>
            <a:ext cx="10112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dirty="0">
                <a:latin typeface="+mn-lt"/>
                <a:ea typeface="+mn-ea"/>
                <a:cs typeface="Arial" charset="0"/>
              </a:rPr>
              <a:t>Case 1</a:t>
            </a:r>
          </a:p>
        </p:txBody>
      </p:sp>
      <p:sp>
        <p:nvSpPr>
          <p:cNvPr id="10246" name="Text Box 31"/>
          <p:cNvSpPr txBox="1">
            <a:spLocks noChangeArrowheads="1"/>
          </p:cNvSpPr>
          <p:nvPr/>
        </p:nvSpPr>
        <p:spPr bwMode="auto">
          <a:xfrm>
            <a:off x="2760662" y="4830668"/>
            <a:ext cx="10112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dirty="0">
                <a:latin typeface="+mn-lt"/>
                <a:ea typeface="+mn-ea"/>
                <a:cs typeface="Arial" charset="0"/>
              </a:rPr>
              <a:t>Case 2</a:t>
            </a:r>
          </a:p>
        </p:txBody>
      </p:sp>
      <p:sp>
        <p:nvSpPr>
          <p:cNvPr id="10247" name="Text Box 32"/>
          <p:cNvSpPr txBox="1">
            <a:spLocks noChangeArrowheads="1"/>
          </p:cNvSpPr>
          <p:nvPr/>
        </p:nvSpPr>
        <p:spPr bwMode="auto">
          <a:xfrm>
            <a:off x="5143500" y="4830668"/>
            <a:ext cx="10112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dirty="0">
                <a:latin typeface="+mn-lt"/>
                <a:ea typeface="+mn-ea"/>
                <a:cs typeface="Arial" charset="0"/>
              </a:rPr>
              <a:t>Case 3</a:t>
            </a:r>
          </a:p>
        </p:txBody>
      </p:sp>
      <p:sp>
        <p:nvSpPr>
          <p:cNvPr id="10248" name="Text Box 33"/>
          <p:cNvSpPr txBox="1">
            <a:spLocks noChangeArrowheads="1"/>
          </p:cNvSpPr>
          <p:nvPr/>
        </p:nvSpPr>
        <p:spPr bwMode="auto">
          <a:xfrm>
            <a:off x="7705725" y="4830668"/>
            <a:ext cx="10112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dirty="0">
                <a:latin typeface="+mn-lt"/>
                <a:ea typeface="+mn-ea"/>
                <a:cs typeface="Arial" charset="0"/>
              </a:rPr>
              <a:t>Case 4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985293" y="6190605"/>
            <a:ext cx="38631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7030A0"/>
                </a:solidFill>
                <a:latin typeface="+mn-lt"/>
              </a:rPr>
              <a:t>X is root of 4-Node</a:t>
            </a:r>
          </a:p>
        </p:txBody>
      </p:sp>
    </p:spTree>
    <p:extLst>
      <p:ext uri="{BB962C8B-B14F-4D97-AF65-F5344CB8AC3E}">
        <p14:creationId xmlns:p14="http://schemas.microsoft.com/office/powerpoint/2010/main" val="16053969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 Tables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20548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249626"/>
            <a:ext cx="7886700" cy="13255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Left child of a Black Parent P</a:t>
            </a:r>
          </a:p>
        </p:txBody>
      </p:sp>
      <p:graphicFrame>
        <p:nvGraphicFramePr>
          <p:cNvPr id="43012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0825197"/>
              </p:ext>
            </p:extLst>
          </p:nvPr>
        </p:nvGraphicFramePr>
        <p:xfrm>
          <a:off x="0" y="2500047"/>
          <a:ext cx="9144000" cy="29488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5" r:id="rId3" imgW="5949696" imgH="1604772" progId="">
                  <p:embed/>
                </p:oleObj>
              </mc:Choice>
              <mc:Fallback>
                <p:oleObj r:id="rId3" imgW="5949696" imgH="1604772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500047"/>
                        <a:ext cx="9144000" cy="294880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9" name="Text Box 15"/>
          <p:cNvSpPr txBox="1">
            <a:spLocks noChangeArrowheads="1"/>
          </p:cNvSpPr>
          <p:nvPr/>
        </p:nvSpPr>
        <p:spPr bwMode="auto">
          <a:xfrm>
            <a:off x="459339" y="1144004"/>
            <a:ext cx="427232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dirty="0">
                <a:solidFill>
                  <a:srgbClr val="7030A0"/>
                </a:solidFill>
                <a:latin typeface="+mn-lt"/>
                <a:ea typeface="+mn-ea"/>
                <a:cs typeface="Arial" charset="0"/>
              </a:rPr>
              <a:t>Case 1 (left child of black parent)</a:t>
            </a:r>
          </a:p>
        </p:txBody>
      </p:sp>
    </p:spTree>
    <p:extLst>
      <p:ext uri="{BB962C8B-B14F-4D97-AF65-F5344CB8AC3E}">
        <p14:creationId xmlns:p14="http://schemas.microsoft.com/office/powerpoint/2010/main" val="22358893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>
          <a:xfrm>
            <a:off x="514150" y="105878"/>
            <a:ext cx="7886700" cy="13255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Prior to inserting key 55</a:t>
            </a:r>
          </a:p>
        </p:txBody>
      </p:sp>
      <p:graphicFrame>
        <p:nvGraphicFramePr>
          <p:cNvPr id="4403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283272"/>
              </p:ext>
            </p:extLst>
          </p:nvPr>
        </p:nvGraphicFramePr>
        <p:xfrm>
          <a:off x="-8940" y="2678878"/>
          <a:ext cx="9144000" cy="26016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29" r:id="rId3" imgW="5925312" imgH="1426464" progId="">
                  <p:embed/>
                </p:oleObj>
              </mc:Choice>
              <mc:Fallback>
                <p:oleObj r:id="rId3" imgW="5925312" imgH="1426464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8940" y="2678878"/>
                        <a:ext cx="9144000" cy="260169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5834" y="1243798"/>
            <a:ext cx="443724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dirty="0">
                <a:solidFill>
                  <a:srgbClr val="7030A0"/>
                </a:solidFill>
                <a:latin typeface="+mn-lt"/>
                <a:ea typeface="+mn-ea"/>
                <a:cs typeface="Arial" charset="0"/>
              </a:rPr>
              <a:t>Case 2 (right child of black parent)</a:t>
            </a:r>
          </a:p>
        </p:txBody>
      </p:sp>
    </p:spTree>
    <p:extLst>
      <p:ext uri="{BB962C8B-B14F-4D97-AF65-F5344CB8AC3E}">
        <p14:creationId xmlns:p14="http://schemas.microsoft.com/office/powerpoint/2010/main" val="276913318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580524" y="114872"/>
            <a:ext cx="7886700" cy="13255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Oriented left-left from G Using A Single Right Rotation</a:t>
            </a:r>
          </a:p>
        </p:txBody>
      </p:sp>
      <p:graphicFrame>
        <p:nvGraphicFramePr>
          <p:cNvPr id="45060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6651984"/>
              </p:ext>
            </p:extLst>
          </p:nvPr>
        </p:nvGraphicFramePr>
        <p:xfrm>
          <a:off x="0" y="2093536"/>
          <a:ext cx="9144000" cy="26709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53" r:id="rId3" imgW="5907024" imgH="1476756" progId="">
                  <p:embed/>
                </p:oleObj>
              </mc:Choice>
              <mc:Fallback>
                <p:oleObj r:id="rId3" imgW="5907024" imgH="1476756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093536"/>
                        <a:ext cx="9144000" cy="267092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7" name="Text Box 30"/>
          <p:cNvSpPr txBox="1">
            <a:spLocks noChangeArrowheads="1"/>
          </p:cNvSpPr>
          <p:nvPr/>
        </p:nvSpPr>
        <p:spPr bwMode="auto">
          <a:xfrm>
            <a:off x="580524" y="1282142"/>
            <a:ext cx="287015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dirty="0">
                <a:solidFill>
                  <a:srgbClr val="7030A0"/>
                </a:solidFill>
                <a:latin typeface="+mn-lt"/>
                <a:ea typeface="+mn-ea"/>
                <a:cs typeface="Arial" charset="0"/>
              </a:rPr>
              <a:t>Case 3</a:t>
            </a:r>
          </a:p>
          <a:p>
            <a:pPr eaLnBrk="1" hangingPunct="1">
              <a:defRPr/>
            </a:pPr>
            <a:r>
              <a:rPr lang="en-US" dirty="0">
                <a:solidFill>
                  <a:srgbClr val="7030A0"/>
                </a:solidFill>
                <a:latin typeface="+mn-lt"/>
                <a:ea typeface="+mn-ea"/>
                <a:cs typeface="Arial" charset="0"/>
              </a:rPr>
              <a:t>(and G, P, X linear)</a:t>
            </a:r>
          </a:p>
        </p:txBody>
      </p:sp>
      <p:sp>
        <p:nvSpPr>
          <p:cNvPr id="45062" name="TextBox 5"/>
          <p:cNvSpPr txBox="1">
            <a:spLocks noChangeArrowheads="1"/>
          </p:cNvSpPr>
          <p:nvPr/>
        </p:nvSpPr>
        <p:spPr bwMode="auto">
          <a:xfrm>
            <a:off x="6265244" y="1605308"/>
            <a:ext cx="198785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rgbClr val="7030A0"/>
                </a:solidFill>
                <a:latin typeface="+mn-lt"/>
              </a:rPr>
              <a:t>P rotated right</a:t>
            </a:r>
          </a:p>
        </p:txBody>
      </p:sp>
    </p:spTree>
    <p:extLst>
      <p:ext uri="{BB962C8B-B14F-4D97-AF65-F5344CB8AC3E}">
        <p14:creationId xmlns:p14="http://schemas.microsoft.com/office/powerpoint/2010/main" val="68451246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619025" y="143748"/>
            <a:ext cx="7886700" cy="13255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Oriented Left-Right From G After the Color Flip</a:t>
            </a:r>
          </a:p>
        </p:txBody>
      </p:sp>
      <p:sp>
        <p:nvSpPr>
          <p:cNvPr id="46084" name="Rectangle 14"/>
          <p:cNvSpPr>
            <a:spLocks noChangeArrowheads="1"/>
          </p:cNvSpPr>
          <p:nvPr/>
        </p:nvSpPr>
        <p:spPr bwMode="auto">
          <a:xfrm>
            <a:off x="2590800" y="25955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>
              <a:latin typeface="Times New Roman" panose="02020603050405020304" pitchFamily="18" charset="0"/>
            </a:endParaRPr>
          </a:p>
        </p:txBody>
      </p:sp>
      <p:graphicFrame>
        <p:nvGraphicFramePr>
          <p:cNvPr id="46085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7296487"/>
              </p:ext>
            </p:extLst>
          </p:nvPr>
        </p:nvGraphicFramePr>
        <p:xfrm>
          <a:off x="0" y="1469311"/>
          <a:ext cx="9144000" cy="34767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77" r:id="rId3" imgW="3959352" imgH="1664208" progId="">
                  <p:embed/>
                </p:oleObj>
              </mc:Choice>
              <mc:Fallback>
                <p:oleObj r:id="rId3" imgW="3959352" imgH="1664208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469311"/>
                        <a:ext cx="9144000" cy="347676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086" name="Text Box 15"/>
          <p:cNvSpPr txBox="1">
            <a:spLocks noChangeArrowheads="1"/>
          </p:cNvSpPr>
          <p:nvPr/>
        </p:nvSpPr>
        <p:spPr bwMode="auto">
          <a:xfrm>
            <a:off x="210207" y="5289884"/>
            <a:ext cx="295643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rgbClr val="7030A0"/>
                </a:solidFill>
                <a:latin typeface="+mn-lt"/>
              </a:rPr>
              <a:t>Case 4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rgbClr val="7030A0"/>
                </a:solidFill>
                <a:latin typeface="+mn-lt"/>
              </a:rPr>
              <a:t>(and G, P, X zig-zag) </a:t>
            </a:r>
          </a:p>
        </p:txBody>
      </p:sp>
    </p:spTree>
    <p:extLst>
      <p:ext uri="{BB962C8B-B14F-4D97-AF65-F5344CB8AC3E}">
        <p14:creationId xmlns:p14="http://schemas.microsoft.com/office/powerpoint/2010/main" val="222408042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After X is Double Rotated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628650" y="2440004"/>
            <a:ext cx="4317457" cy="2970479"/>
            <a:chOff x="1776684" y="1371600"/>
            <a:chExt cx="4317457" cy="2970479"/>
          </a:xfrm>
        </p:grpSpPr>
        <p:sp>
          <p:nvSpPr>
            <p:cNvPr id="47108" name="Oval 3"/>
            <p:cNvSpPr>
              <a:spLocks noChangeArrowheads="1"/>
            </p:cNvSpPr>
            <p:nvPr/>
          </p:nvSpPr>
          <p:spPr bwMode="auto">
            <a:xfrm>
              <a:off x="3713614" y="1371600"/>
              <a:ext cx="705986" cy="76067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47109" name="Oval 4"/>
            <p:cNvSpPr>
              <a:spLocks noChangeArrowheads="1"/>
            </p:cNvSpPr>
            <p:nvPr/>
          </p:nvSpPr>
          <p:spPr bwMode="auto">
            <a:xfrm>
              <a:off x="3243714" y="3532188"/>
              <a:ext cx="705986" cy="76067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47110" name="Oval 5"/>
            <p:cNvSpPr>
              <a:spLocks noChangeArrowheads="1"/>
            </p:cNvSpPr>
            <p:nvPr/>
          </p:nvSpPr>
          <p:spPr bwMode="auto">
            <a:xfrm>
              <a:off x="4399414" y="3581400"/>
              <a:ext cx="705986" cy="760679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47111" name="Oval 6"/>
            <p:cNvSpPr>
              <a:spLocks noChangeArrowheads="1"/>
            </p:cNvSpPr>
            <p:nvPr/>
          </p:nvSpPr>
          <p:spPr bwMode="auto">
            <a:xfrm>
              <a:off x="5009014" y="2590800"/>
              <a:ext cx="705986" cy="760679"/>
            </a:xfrm>
            <a:prstGeom prst="ellipse">
              <a:avLst/>
            </a:prstGeom>
            <a:solidFill>
              <a:srgbClr val="B8CAD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47112" name="Oval 7"/>
            <p:cNvSpPr>
              <a:spLocks noChangeArrowheads="1"/>
            </p:cNvSpPr>
            <p:nvPr/>
          </p:nvSpPr>
          <p:spPr bwMode="auto">
            <a:xfrm>
              <a:off x="2494414" y="2590800"/>
              <a:ext cx="705986" cy="760679"/>
            </a:xfrm>
            <a:prstGeom prst="ellipse">
              <a:avLst/>
            </a:prstGeom>
            <a:solidFill>
              <a:srgbClr val="B8CAD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000">
                <a:latin typeface="Times New Roman" panose="02020603050405020304" pitchFamily="18" charset="0"/>
              </a:endParaRPr>
            </a:p>
          </p:txBody>
        </p:sp>
        <p:sp>
          <p:nvSpPr>
            <p:cNvPr id="47113" name="Text Box 8"/>
            <p:cNvSpPr txBox="1">
              <a:spLocks noChangeArrowheads="1"/>
            </p:cNvSpPr>
            <p:nvPr/>
          </p:nvSpPr>
          <p:spPr bwMode="auto">
            <a:xfrm>
              <a:off x="3875359" y="1549400"/>
              <a:ext cx="379141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latin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47114" name="Text Box 9"/>
            <p:cNvSpPr txBox="1">
              <a:spLocks noChangeArrowheads="1"/>
            </p:cNvSpPr>
            <p:nvPr/>
          </p:nvSpPr>
          <p:spPr bwMode="auto">
            <a:xfrm>
              <a:off x="2693513" y="2757488"/>
              <a:ext cx="34972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latin typeface="Times New Roman" panose="02020603050405020304" pitchFamily="18" charset="0"/>
                </a:rPr>
                <a:t>P</a:t>
              </a:r>
            </a:p>
          </p:txBody>
        </p:sp>
        <p:sp>
          <p:nvSpPr>
            <p:cNvPr id="47115" name="Text Box 10"/>
            <p:cNvSpPr txBox="1">
              <a:spLocks noChangeArrowheads="1"/>
            </p:cNvSpPr>
            <p:nvPr/>
          </p:nvSpPr>
          <p:spPr bwMode="auto">
            <a:xfrm>
              <a:off x="5170386" y="2782888"/>
              <a:ext cx="392214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latin typeface="Times New Roman" panose="02020603050405020304" pitchFamily="18" charset="0"/>
                </a:rPr>
                <a:t>G</a:t>
              </a:r>
            </a:p>
          </p:txBody>
        </p:sp>
        <p:sp>
          <p:nvSpPr>
            <p:cNvPr id="47116" name="Text Box 11"/>
            <p:cNvSpPr txBox="1">
              <a:spLocks noChangeArrowheads="1"/>
            </p:cNvSpPr>
            <p:nvPr/>
          </p:nvSpPr>
          <p:spPr bwMode="auto">
            <a:xfrm>
              <a:off x="3443559" y="3711575"/>
              <a:ext cx="379141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latin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47117" name="Text Box 12"/>
            <p:cNvSpPr txBox="1">
              <a:spLocks noChangeArrowheads="1"/>
            </p:cNvSpPr>
            <p:nvPr/>
          </p:nvSpPr>
          <p:spPr bwMode="auto">
            <a:xfrm>
              <a:off x="4588568" y="3763963"/>
              <a:ext cx="364432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latin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47118" name="Text Box 13"/>
            <p:cNvSpPr txBox="1">
              <a:spLocks noChangeArrowheads="1"/>
            </p:cNvSpPr>
            <p:nvPr/>
          </p:nvSpPr>
          <p:spPr bwMode="auto">
            <a:xfrm>
              <a:off x="1776684" y="3817938"/>
              <a:ext cx="379141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latin typeface="Times New Roman" panose="02020603050405020304" pitchFamily="18" charset="0"/>
                </a:rPr>
                <a:t>C</a:t>
              </a:r>
            </a:p>
          </p:txBody>
        </p:sp>
        <p:sp>
          <p:nvSpPr>
            <p:cNvPr id="47119" name="Text Box 14"/>
            <p:cNvSpPr txBox="1">
              <a:spLocks noChangeArrowheads="1"/>
            </p:cNvSpPr>
            <p:nvPr/>
          </p:nvSpPr>
          <p:spPr bwMode="auto">
            <a:xfrm>
              <a:off x="5715000" y="3760186"/>
              <a:ext cx="379141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8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SzPct val="75000"/>
                <a:buChar char="–"/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panose="05000000000000000000" pitchFamily="2" charset="2"/>
                <a:buChar char="l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SzPct val="80000"/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65000"/>
                <a:buFont typeface="Wingdings" panose="05000000000000000000" pitchFamily="2" charset="2"/>
                <a:buChar char="l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 dirty="0">
                  <a:latin typeface="Times New Roman" panose="02020603050405020304" pitchFamily="18" charset="0"/>
                </a:rPr>
                <a:t>D</a:t>
              </a:r>
            </a:p>
          </p:txBody>
        </p:sp>
        <p:cxnSp>
          <p:nvCxnSpPr>
            <p:cNvPr id="47120" name="AutoShape 15"/>
            <p:cNvCxnSpPr>
              <a:cxnSpLocks noChangeShapeType="1"/>
              <a:stCxn id="47108" idx="3"/>
              <a:endCxn id="47112" idx="7"/>
            </p:cNvCxnSpPr>
            <p:nvPr/>
          </p:nvCxnSpPr>
          <p:spPr bwMode="auto">
            <a:xfrm flipH="1">
              <a:off x="3097011" y="2020880"/>
              <a:ext cx="719992" cy="68131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7121" name="AutoShape 16"/>
            <p:cNvCxnSpPr>
              <a:cxnSpLocks noChangeShapeType="1"/>
              <a:stCxn id="47112" idx="3"/>
              <a:endCxn id="47118" idx="0"/>
            </p:cNvCxnSpPr>
            <p:nvPr/>
          </p:nvCxnSpPr>
          <p:spPr bwMode="auto">
            <a:xfrm flipH="1">
              <a:off x="1966255" y="3240080"/>
              <a:ext cx="631548" cy="57785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7122" name="AutoShape 17"/>
            <p:cNvCxnSpPr>
              <a:cxnSpLocks noChangeShapeType="1"/>
              <a:stCxn id="47109" idx="1"/>
              <a:endCxn id="47112" idx="5"/>
            </p:cNvCxnSpPr>
            <p:nvPr/>
          </p:nvCxnSpPr>
          <p:spPr bwMode="auto">
            <a:xfrm flipH="1" flipV="1">
              <a:off x="3097011" y="3240080"/>
              <a:ext cx="250092" cy="40350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7123" name="AutoShape 18"/>
            <p:cNvCxnSpPr>
              <a:cxnSpLocks noChangeShapeType="1"/>
              <a:stCxn id="47119" idx="0"/>
            </p:cNvCxnSpPr>
            <p:nvPr/>
          </p:nvCxnSpPr>
          <p:spPr bwMode="auto">
            <a:xfrm flipH="1" flipV="1">
              <a:off x="5588048" y="3241268"/>
              <a:ext cx="316523" cy="51891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7124" name="AutoShape 19"/>
            <p:cNvCxnSpPr>
              <a:cxnSpLocks noChangeShapeType="1"/>
              <a:stCxn id="47111" idx="3"/>
            </p:cNvCxnSpPr>
            <p:nvPr/>
          </p:nvCxnSpPr>
          <p:spPr bwMode="auto">
            <a:xfrm flipH="1">
              <a:off x="4953001" y="3240080"/>
              <a:ext cx="159402" cy="34132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7125" name="AutoShape 20"/>
            <p:cNvCxnSpPr>
              <a:cxnSpLocks noChangeShapeType="1"/>
              <a:stCxn id="47108" idx="5"/>
              <a:endCxn id="47111" idx="1"/>
            </p:cNvCxnSpPr>
            <p:nvPr/>
          </p:nvCxnSpPr>
          <p:spPr bwMode="auto">
            <a:xfrm>
              <a:off x="4316211" y="2020880"/>
              <a:ext cx="796192" cy="68131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47126" name="Text Box 21"/>
          <p:cNvSpPr txBox="1">
            <a:spLocks noChangeArrowheads="1"/>
          </p:cNvSpPr>
          <p:nvPr/>
        </p:nvSpPr>
        <p:spPr bwMode="auto">
          <a:xfrm>
            <a:off x="628650" y="1599714"/>
            <a:ext cx="294856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rgbClr val="7030A0"/>
                </a:solidFill>
                <a:latin typeface="+mn-lt"/>
              </a:rPr>
              <a:t>(X is rotated left-right)</a:t>
            </a:r>
          </a:p>
        </p:txBody>
      </p:sp>
    </p:spTree>
    <p:extLst>
      <p:ext uri="{BB962C8B-B14F-4D97-AF65-F5344CB8AC3E}">
        <p14:creationId xmlns:p14="http://schemas.microsoft.com/office/powerpoint/2010/main" val="186403887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Inserting into Red-Black Tree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Insert node as red</a:t>
            </a:r>
          </a:p>
          <a:p>
            <a:pPr lvl="1"/>
            <a:endParaRPr lang="en-US" altLang="en-US" dirty="0"/>
          </a:p>
          <a:p>
            <a:r>
              <a:rPr lang="en-US" altLang="en-US" dirty="0"/>
              <a:t>Split “4-node’s” as you go down tree</a:t>
            </a:r>
          </a:p>
          <a:p>
            <a:pPr lvl="1"/>
            <a:r>
              <a:rPr lang="en-US" altLang="en-US" dirty="0"/>
              <a:t>4 cases we’ve seen</a:t>
            </a:r>
          </a:p>
          <a:p>
            <a:pPr marL="342891" lvl="1" indent="0">
              <a:buNone/>
            </a:pPr>
            <a:endParaRPr lang="en-US" altLang="en-US" dirty="0"/>
          </a:p>
          <a:p>
            <a:r>
              <a:rPr lang="en-US" altLang="en-US" dirty="0"/>
              <a:t>Require rotations when red node has red child</a:t>
            </a:r>
          </a:p>
          <a:p>
            <a:pPr lvl="1"/>
            <a:r>
              <a:rPr lang="en-US" altLang="en-US" dirty="0"/>
              <a:t>Linear arrangement: single rotation (left, right)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Zig-zag arrangement: double rotation (left-right, right-left)</a:t>
            </a:r>
          </a:p>
          <a:p>
            <a:endParaRPr lang="en-US" altLang="en-US" dirty="0"/>
          </a:p>
          <a:p>
            <a:r>
              <a:rPr lang="en-US" dirty="0"/>
              <a:t>Ensure root is black</a:t>
            </a:r>
          </a:p>
        </p:txBody>
      </p:sp>
    </p:spTree>
    <p:extLst>
      <p:ext uri="{BB962C8B-B14F-4D97-AF65-F5344CB8AC3E}">
        <p14:creationId xmlns:p14="http://schemas.microsoft.com/office/powerpoint/2010/main" val="31364661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103960"/>
            <a:ext cx="7886700" cy="13255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Building A Red-Black Tree</a:t>
            </a:r>
          </a:p>
        </p:txBody>
      </p:sp>
      <p:graphicFrame>
        <p:nvGraphicFramePr>
          <p:cNvPr id="48132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3878389"/>
              </p:ext>
            </p:extLst>
          </p:nvPr>
        </p:nvGraphicFramePr>
        <p:xfrm>
          <a:off x="1038226" y="1011308"/>
          <a:ext cx="5105400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24" r:id="rId3" imgW="2011680" imgH="996696" progId="">
                  <p:embed/>
                </p:oleObj>
              </mc:Choice>
              <mc:Fallback>
                <p:oleObj r:id="rId3" imgW="2011680" imgH="996696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8226" y="1011308"/>
                        <a:ext cx="5105400" cy="167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6755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2671801"/>
              </p:ext>
            </p:extLst>
          </p:nvPr>
        </p:nvGraphicFramePr>
        <p:xfrm>
          <a:off x="0" y="2687708"/>
          <a:ext cx="9144000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25" r:id="rId5" imgW="4024884" imgH="1225296" progId="">
                  <p:embed/>
                </p:oleObj>
              </mc:Choice>
              <mc:Fallback>
                <p:oleObj r:id="rId5" imgW="4024884" imgH="1225296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687708"/>
                        <a:ext cx="9144000" cy="21336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6757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5796717"/>
              </p:ext>
            </p:extLst>
          </p:nvPr>
        </p:nvGraphicFramePr>
        <p:xfrm>
          <a:off x="0" y="4957011"/>
          <a:ext cx="9144000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26" r:id="rId7" imgW="6160008" imgH="1133856" progId="">
                  <p:embed/>
                </p:oleObj>
              </mc:Choice>
              <mc:Fallback>
                <p:oleObj r:id="rId7" imgW="6160008" imgH="1133856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4957011"/>
                        <a:ext cx="9144000" cy="160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135" name="Rectangle 24"/>
          <p:cNvSpPr>
            <a:spLocks noChangeArrowheads="1"/>
          </p:cNvSpPr>
          <p:nvPr/>
        </p:nvSpPr>
        <p:spPr bwMode="auto">
          <a:xfrm>
            <a:off x="2286000" y="4300487"/>
            <a:ext cx="9906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>
                <a:solidFill>
                  <a:srgbClr val="7030A0"/>
                </a:solidFill>
                <a:latin typeface="+mn-lt"/>
              </a:rPr>
              <a:t>right-left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dirty="0">
                <a:solidFill>
                  <a:srgbClr val="7030A0"/>
                </a:solidFill>
                <a:latin typeface="+mn-lt"/>
              </a:rPr>
              <a:t>rotate</a:t>
            </a:r>
          </a:p>
        </p:txBody>
      </p:sp>
      <p:sp>
        <p:nvSpPr>
          <p:cNvPr id="48136" name="Oval 8"/>
          <p:cNvSpPr>
            <a:spLocks noChangeArrowheads="1"/>
          </p:cNvSpPr>
          <p:nvPr/>
        </p:nvSpPr>
        <p:spPr bwMode="auto">
          <a:xfrm>
            <a:off x="6635620" y="1403308"/>
            <a:ext cx="685800" cy="457200"/>
          </a:xfrm>
          <a:prstGeom prst="ellips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 2</a:t>
            </a:r>
          </a:p>
        </p:txBody>
      </p:sp>
      <p:sp>
        <p:nvSpPr>
          <p:cNvPr id="10" name="Oval 9"/>
          <p:cNvSpPr/>
          <p:nvPr/>
        </p:nvSpPr>
        <p:spPr bwMode="auto">
          <a:xfrm>
            <a:off x="7483445" y="1985994"/>
            <a:ext cx="685800" cy="457200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eaLnBrk="1" hangingPunct="1">
              <a:defRPr/>
            </a:pPr>
            <a:r>
              <a:rPr lang="en-US" sz="2000" dirty="0">
                <a:latin typeface="+mn-lt"/>
                <a:ea typeface="+mn-ea"/>
                <a:cs typeface="Arial" charset="0"/>
              </a:rPr>
              <a:t>15</a:t>
            </a:r>
          </a:p>
        </p:txBody>
      </p:sp>
      <p:cxnSp>
        <p:nvCxnSpPr>
          <p:cNvPr id="48138" name="Straight Connector 11"/>
          <p:cNvCxnSpPr>
            <a:cxnSpLocks noChangeShapeType="1"/>
            <a:stCxn id="48136" idx="5"/>
            <a:endCxn id="10" idx="1"/>
          </p:cNvCxnSpPr>
          <p:nvPr/>
        </p:nvCxnSpPr>
        <p:spPr bwMode="auto">
          <a:xfrm>
            <a:off x="7220987" y="1793553"/>
            <a:ext cx="362891" cy="259396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8139" name="TextBox 12"/>
          <p:cNvSpPr txBox="1">
            <a:spLocks noChangeArrowheads="1"/>
          </p:cNvSpPr>
          <p:nvPr/>
        </p:nvSpPr>
        <p:spPr bwMode="auto">
          <a:xfrm>
            <a:off x="6923158" y="901795"/>
            <a:ext cx="16642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rgbClr val="7030A0"/>
                </a:solidFill>
                <a:latin typeface="+mn-lt"/>
              </a:rPr>
              <a:t>Inserting 15</a:t>
            </a:r>
          </a:p>
        </p:txBody>
      </p:sp>
    </p:spTree>
    <p:extLst>
      <p:ext uri="{BB962C8B-B14F-4D97-AF65-F5344CB8AC3E}">
        <p14:creationId xmlns:p14="http://schemas.microsoft.com/office/powerpoint/2010/main" val="1437018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67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67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67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67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-125371"/>
            <a:ext cx="7886700" cy="13255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Building A Red-Black Tree (Cont’</a:t>
            </a:r>
            <a:r>
              <a:rPr lang="en-US" altLang="ja-JP" dirty="0"/>
              <a:t>d)</a:t>
            </a:r>
            <a:endParaRPr lang="en-US" dirty="0"/>
          </a:p>
        </p:txBody>
      </p:sp>
      <p:graphicFrame>
        <p:nvGraphicFramePr>
          <p:cNvPr id="49156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0951054"/>
              </p:ext>
            </p:extLst>
          </p:nvPr>
        </p:nvGraphicFramePr>
        <p:xfrm>
          <a:off x="542223" y="918411"/>
          <a:ext cx="7696200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48" r:id="rId3" imgW="2421636" imgH="1018032" progId="">
                  <p:embed/>
                </p:oleObj>
              </mc:Choice>
              <mc:Fallback>
                <p:oleObj r:id="rId3" imgW="2421636" imgH="1018032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223" y="918411"/>
                        <a:ext cx="7696200" cy="167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7778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4757890"/>
              </p:ext>
            </p:extLst>
          </p:nvPr>
        </p:nvGraphicFramePr>
        <p:xfrm>
          <a:off x="0" y="2594811"/>
          <a:ext cx="9144000" cy="190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49" r:id="rId5" imgW="5120640" imgH="1290828" progId="">
                  <p:embed/>
                </p:oleObj>
              </mc:Choice>
              <mc:Fallback>
                <p:oleObj r:id="rId5" imgW="5120640" imgH="1290828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594811"/>
                        <a:ext cx="9144000" cy="190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7780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0474757"/>
              </p:ext>
            </p:extLst>
          </p:nvPr>
        </p:nvGraphicFramePr>
        <p:xfrm>
          <a:off x="0" y="4499811"/>
          <a:ext cx="9144000" cy="205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50" r:id="rId7" imgW="6745224" imgH="1444752" progId="">
                  <p:embed/>
                </p:oleObj>
              </mc:Choice>
              <mc:Fallback>
                <p:oleObj r:id="rId7" imgW="6745224" imgH="1444752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4499811"/>
                        <a:ext cx="9144000" cy="205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76021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7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7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77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7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Exercises</a:t>
            </a:r>
          </a:p>
        </p:txBody>
      </p:sp>
      <p:sp>
        <p:nvSpPr>
          <p:cNvPr id="50179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Determine if the right tree on slide 25 is a red-black tree. Perform the insertion sequence and see if you get the same tree </a:t>
            </a:r>
            <a:r>
              <a:rPr lang="en-US" altLang="en-US" i="1" dirty="0">
                <a:solidFill>
                  <a:srgbClr val="7030A0"/>
                </a:solidFill>
              </a:rPr>
              <a:t>structure</a:t>
            </a:r>
            <a:r>
              <a:rPr lang="en-US" altLang="en-US" i="1" dirty="0"/>
              <a:t> (colors aren’t shown)</a:t>
            </a:r>
            <a:r>
              <a:rPr lang="en-US" altLang="en-US" dirty="0"/>
              <a:t>. </a:t>
            </a:r>
          </a:p>
          <a:p>
            <a:endParaRPr lang="en-US" altLang="en-US" dirty="0"/>
          </a:p>
          <a:p>
            <a:endParaRPr lang="en-US" altLang="en-US" dirty="0"/>
          </a:p>
          <a:p>
            <a:r>
              <a:rPr lang="en-US" altLang="en-US" dirty="0"/>
              <a:t>Show that a valid red-black tree cannot have a red node with a red child. Base your argument on the fact that red-black trees are derived from 2-3-4 trees. </a:t>
            </a:r>
          </a:p>
        </p:txBody>
      </p:sp>
    </p:spTree>
    <p:extLst>
      <p:ext uri="{BB962C8B-B14F-4D97-AF65-F5344CB8AC3E}">
        <p14:creationId xmlns:p14="http://schemas.microsoft.com/office/powerpoint/2010/main" val="134731344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-77633"/>
            <a:ext cx="7886700" cy="13255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/>
              <a:t>Repr</a:t>
            </a:r>
            <a:r>
              <a:rPr lang="en-US" dirty="0"/>
              <a:t>. of Red-Black Node</a:t>
            </a:r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1433513" y="26670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>
              <a:latin typeface="Times New Roman" panose="02020603050405020304" pitchFamily="18" charset="0"/>
            </a:endParaRPr>
          </a:p>
        </p:txBody>
      </p:sp>
      <p:graphicFrame>
        <p:nvGraphicFramePr>
          <p:cNvPr id="51205" name="Object 3"/>
          <p:cNvGraphicFramePr>
            <a:graphicFrameLocks noChangeAspect="1"/>
          </p:cNvGraphicFramePr>
          <p:nvPr/>
        </p:nvGraphicFramePr>
        <p:xfrm>
          <a:off x="0" y="990600"/>
          <a:ext cx="9144000" cy="541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48" r:id="rId3" imgW="6274308" imgH="1527048" progId="">
                  <p:embed/>
                </p:oleObj>
              </mc:Choice>
              <mc:Fallback>
                <p:oleObj r:id="rId3" imgW="6274308" imgH="1527048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990600"/>
                        <a:ext cx="9144000" cy="54102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06" name="Rectangle 5"/>
          <p:cNvSpPr>
            <a:spLocks noChangeArrowheads="1"/>
          </p:cNvSpPr>
          <p:nvPr/>
        </p:nvSpPr>
        <p:spPr bwMode="auto">
          <a:xfrm>
            <a:off x="5295499" y="2316163"/>
            <a:ext cx="457200" cy="609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>
                <a:latin typeface="Times New Roman" panose="02020603050405020304" pitchFamily="18" charset="0"/>
              </a:rPr>
              <a:t>35</a:t>
            </a:r>
          </a:p>
        </p:txBody>
      </p:sp>
    </p:spTree>
    <p:extLst>
      <p:ext uri="{BB962C8B-B14F-4D97-AF65-F5344CB8AC3E}">
        <p14:creationId xmlns:p14="http://schemas.microsoft.com/office/powerpoint/2010/main" val="2358128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Hash Tables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628650" y="1613869"/>
            <a:ext cx="7886700" cy="4351338"/>
          </a:xfrm>
        </p:spPr>
        <p:txBody>
          <a:bodyPr/>
          <a:lstStyle/>
          <a:p>
            <a:r>
              <a:rPr lang="en-US" altLang="en-US" dirty="0"/>
              <a:t>Hash table</a:t>
            </a:r>
          </a:p>
          <a:p>
            <a:pPr lvl="1"/>
            <a:r>
              <a:rPr lang="en-US" altLang="en-US" dirty="0"/>
              <a:t>Vector of slots</a:t>
            </a:r>
          </a:p>
          <a:p>
            <a:pPr lvl="1"/>
            <a:r>
              <a:rPr lang="en-US" altLang="en-US" dirty="0"/>
              <a:t>Each slot holds</a:t>
            </a:r>
          </a:p>
          <a:p>
            <a:pPr lvl="2"/>
            <a:r>
              <a:rPr lang="en-US" altLang="en-US" dirty="0"/>
              <a:t>One object (open addressing), *or*</a:t>
            </a:r>
          </a:p>
          <a:p>
            <a:pPr lvl="2"/>
            <a:endParaRPr lang="en-US" altLang="en-US" dirty="0"/>
          </a:p>
          <a:p>
            <a:pPr lvl="2"/>
            <a:r>
              <a:rPr lang="en-US" altLang="en-US" dirty="0"/>
              <a:t>Collection of objects (separate chaining)</a:t>
            </a:r>
          </a:p>
          <a:p>
            <a:endParaRPr lang="en-US" altLang="en-US" dirty="0"/>
          </a:p>
          <a:p>
            <a:r>
              <a:rPr lang="en-US" altLang="en-US" i="1" dirty="0">
                <a:solidFill>
                  <a:srgbClr val="C00000"/>
                </a:solidFill>
              </a:rPr>
              <a:t>Average</a:t>
            </a:r>
            <a:r>
              <a:rPr lang="en-US" altLang="en-US" dirty="0">
                <a:solidFill>
                  <a:srgbClr val="C00000"/>
                </a:solidFill>
              </a:rPr>
              <a:t> </a:t>
            </a:r>
            <a:r>
              <a:rPr lang="en-US" altLang="en-US" dirty="0"/>
              <a:t>insert, erase, find ops. take O(1)!</a:t>
            </a:r>
          </a:p>
          <a:p>
            <a:pPr lvl="1"/>
            <a:r>
              <a:rPr lang="en-US" altLang="en-US" sz="1100" i="1" dirty="0">
                <a:solidFill>
                  <a:srgbClr val="C00000"/>
                </a:solidFill>
              </a:rPr>
              <a:t>Worst</a:t>
            </a:r>
            <a:r>
              <a:rPr lang="en-US" altLang="en-US" sz="1100" dirty="0">
                <a:solidFill>
                  <a:srgbClr val="C00000"/>
                </a:solidFill>
              </a:rPr>
              <a:t> </a:t>
            </a:r>
            <a:r>
              <a:rPr lang="en-US" altLang="en-US" sz="1100" dirty="0"/>
              <a:t>case is O(N)</a:t>
            </a:r>
            <a:endParaRPr lang="en-US" altLang="en-US" sz="1400" dirty="0"/>
          </a:p>
          <a:p>
            <a:pPr lvl="1"/>
            <a:endParaRPr lang="en-US" altLang="en-US" dirty="0"/>
          </a:p>
          <a:p>
            <a:r>
              <a:rPr lang="en-US" altLang="en-US" dirty="0"/>
              <a:t>Used by databases, spell checkers, scripting languages (associative arrays)</a:t>
            </a:r>
          </a:p>
          <a:p>
            <a:pPr lvl="1"/>
            <a:endParaRPr lang="en-US" altLang="en-US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70400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249"/>
            <a:ext cx="7886700" cy="1325563"/>
          </a:xfrm>
        </p:spPr>
        <p:txBody>
          <a:bodyPr/>
          <a:lstStyle/>
          <a:p>
            <a:pPr>
              <a:defRPr/>
            </a:pPr>
            <a:r>
              <a:rPr lang="en-US" dirty="0"/>
              <a:t>Rotate Routines</a:t>
            </a:r>
          </a:p>
        </p:txBody>
      </p:sp>
      <p:sp>
        <p:nvSpPr>
          <p:cNvPr id="52227" name="Content Placeholder 3"/>
          <p:cNvSpPr>
            <a:spLocks noGrp="1"/>
          </p:cNvSpPr>
          <p:nvPr>
            <p:ph idx="1"/>
          </p:nvPr>
        </p:nvSpPr>
        <p:spPr>
          <a:xfrm>
            <a:off x="628650" y="1507812"/>
            <a:ext cx="78867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Font typeface="Wingdings" panose="05000000000000000000" pitchFamily="2" charset="2"/>
              <a:buNone/>
            </a:pPr>
            <a:r>
              <a:rPr lang="en-US" altLang="en-US" sz="2400" dirty="0">
                <a:latin typeface="Lucida Console" panose="020B0609040504020204" pitchFamily="49" charset="0"/>
              </a:rPr>
              <a:t>// Assume NO parent pointers, colors, or </a:t>
            </a:r>
            <a:br>
              <a:rPr lang="en-US" altLang="en-US" sz="2400" dirty="0">
                <a:latin typeface="Lucida Console" panose="020B0609040504020204" pitchFamily="49" charset="0"/>
              </a:rPr>
            </a:br>
            <a:r>
              <a:rPr lang="en-US" altLang="en-US" sz="2400" dirty="0">
                <a:latin typeface="Lucida Console" panose="020B0609040504020204" pitchFamily="49" charset="0"/>
              </a:rPr>
              <a:t>//   </a:t>
            </a:r>
            <a:r>
              <a:rPr lang="en-US" altLang="en-US" sz="2400" dirty="0" err="1">
                <a:latin typeface="Lucida Console" panose="020B0609040504020204" pitchFamily="49" charset="0"/>
              </a:rPr>
              <a:t>nullptr</a:t>
            </a:r>
            <a:r>
              <a:rPr lang="en-US" altLang="en-US" sz="2400" dirty="0">
                <a:latin typeface="Lucida Console" panose="020B0609040504020204" pitchFamily="49" charset="0"/>
              </a:rPr>
              <a:t> checks 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en-US" sz="2400" dirty="0">
                <a:latin typeface="Lucida Console" panose="020B0609040504020204" pitchFamily="49" charset="0"/>
              </a:rPr>
              <a:t>// Note second parameter is a </a:t>
            </a:r>
            <a:r>
              <a:rPr lang="en-US" altLang="en-US" sz="2400" i="1" dirty="0">
                <a:solidFill>
                  <a:srgbClr val="C00000"/>
                </a:solidFill>
                <a:latin typeface="Lucida Console" panose="020B0609040504020204" pitchFamily="49" charset="0"/>
              </a:rPr>
              <a:t>reference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en-US" sz="2400" dirty="0">
                <a:latin typeface="Lucida Console" panose="020B0609040504020204" pitchFamily="49" charset="0"/>
              </a:rPr>
              <a:t>void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en-US" sz="2400" dirty="0" err="1">
                <a:latin typeface="Lucida Console" panose="020B0609040504020204" pitchFamily="49" charset="0"/>
              </a:rPr>
              <a:t>rotateRight</a:t>
            </a:r>
            <a:r>
              <a:rPr lang="en-US" altLang="en-US" sz="2400" dirty="0">
                <a:latin typeface="Lucida Console" panose="020B0609040504020204" pitchFamily="49" charset="0"/>
              </a:rPr>
              <a:t> (Node* n, Node*&amp; p) {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en-US" sz="2400" dirty="0">
                <a:latin typeface="Lucida Console" panose="020B0609040504020204" pitchFamily="49" charset="0"/>
              </a:rPr>
              <a:t>  ...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en-US" sz="2400" dirty="0">
                <a:latin typeface="Lucida Console" panose="020B0609040504020204" pitchFamily="49" charset="0"/>
              </a:rPr>
              <a:t>}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en-US" altLang="en-US" sz="2400" dirty="0">
              <a:latin typeface="Lucida Console" panose="020B0609040504020204" pitchFamily="49" charset="0"/>
            </a:endParaRP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en-US" sz="2400" dirty="0">
                <a:latin typeface="Lucida Console" panose="020B0609040504020204" pitchFamily="49" charset="0"/>
              </a:rPr>
              <a:t>void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en-US" sz="2400" dirty="0" err="1">
                <a:latin typeface="Lucida Console" panose="020B0609040504020204" pitchFamily="49" charset="0"/>
              </a:rPr>
              <a:t>rotateLeft</a:t>
            </a:r>
            <a:r>
              <a:rPr lang="en-US" altLang="en-US" sz="2400" dirty="0">
                <a:latin typeface="Lucida Console" panose="020B0609040504020204" pitchFamily="49" charset="0"/>
              </a:rPr>
              <a:t> (Node* n, Node*&amp; p) {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en-US" sz="2400" dirty="0">
                <a:latin typeface="Lucida Console" panose="020B0609040504020204" pitchFamily="49" charset="0"/>
              </a:rPr>
              <a:t>  ...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en-US" sz="2400" dirty="0">
                <a:latin typeface="Lucida Console" panose="020B060904050402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55942950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i="1" dirty="0">
                <a:solidFill>
                  <a:srgbClr val="C00000"/>
                </a:solidFill>
              </a:rPr>
              <a:t>Ordered</a:t>
            </a:r>
            <a:r>
              <a:rPr lang="en-US" dirty="0"/>
              <a:t> Associative Containers</a:t>
            </a:r>
          </a:p>
        </p:txBody>
      </p:sp>
      <p:sp>
        <p:nvSpPr>
          <p:cNvPr id="512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/>
              <a:t>Sets and Maps</a:t>
            </a:r>
          </a:p>
        </p:txBody>
      </p:sp>
    </p:spTree>
    <p:extLst>
      <p:ext uri="{BB962C8B-B14F-4D97-AF65-F5344CB8AC3E}">
        <p14:creationId xmlns:p14="http://schemas.microsoft.com/office/powerpoint/2010/main" val="283986641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Associative Containers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541145"/>
            <a:ext cx="7886700" cy="43513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Store objects by key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Ordered AC’s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dirty="0"/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Iterators access elements in key order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dirty="0"/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BST implementation (red/black trees)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dirty="0"/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set, multiset – iterators are </a:t>
            </a:r>
            <a:r>
              <a:rPr lang="en-US" altLang="en-US" dirty="0" err="1"/>
              <a:t>const_iterator’s</a:t>
            </a:r>
            <a:r>
              <a:rPr lang="en-US" altLang="en-US" dirty="0"/>
              <a:t> 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dirty="0"/>
          </a:p>
          <a:p>
            <a:pPr lvl="1" eaLnBrk="1" hangingPunct="1">
              <a:lnSpc>
                <a:spcPct val="90000"/>
              </a:lnSpc>
            </a:pPr>
            <a:r>
              <a:rPr lang="en-US" altLang="en-US" dirty="0"/>
              <a:t>map, </a:t>
            </a:r>
            <a:r>
              <a:rPr lang="en-US" altLang="en-US" dirty="0" err="1"/>
              <a:t>multimap</a:t>
            </a:r>
            <a:r>
              <a:rPr lang="en-US" altLang="en-US" dirty="0"/>
              <a:t> – half </a:t>
            </a:r>
            <a:r>
              <a:rPr lang="en-US" altLang="en-US" dirty="0" err="1"/>
              <a:t>const_iterators</a:t>
            </a:r>
            <a:r>
              <a:rPr lang="en-US" altLang="en-US" dirty="0"/>
              <a:t>? 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2531356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Associative Containers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Unordered AC’s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Iterators do NOT access elements in key order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Hash table implementation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unordered_{set, multiset} – </a:t>
            </a:r>
            <a:r>
              <a:rPr lang="en-US" altLang="en-US" dirty="0" err="1"/>
              <a:t>const</a:t>
            </a:r>
            <a:r>
              <a:rPr lang="en-US" altLang="en-US" dirty="0"/>
              <a:t> </a:t>
            </a:r>
            <a:r>
              <a:rPr lang="en-US" altLang="en-US" dirty="0" err="1"/>
              <a:t>iters</a:t>
            </a:r>
            <a:endParaRPr lang="en-US" altLang="en-US" dirty="0"/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unordered_{map, </a:t>
            </a:r>
            <a:r>
              <a:rPr lang="en-US" altLang="en-US" dirty="0" err="1"/>
              <a:t>multimap</a:t>
            </a:r>
            <a:r>
              <a:rPr lang="en-US" altLang="en-US" dirty="0"/>
              <a:t>} – hybrid </a:t>
            </a:r>
            <a:r>
              <a:rPr lang="en-US" altLang="en-US" dirty="0" err="1"/>
              <a:t>iters</a:t>
            </a:r>
            <a:r>
              <a:rPr lang="en-US" altLang="en-US" dirty="0"/>
              <a:t> like ordered maps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26911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Sets</a:t>
            </a:r>
          </a:p>
        </p:txBody>
      </p:sp>
      <p:graphicFrame>
        <p:nvGraphicFramePr>
          <p:cNvPr id="7172" name="Object 0"/>
          <p:cNvGraphicFramePr>
            <a:graphicFrameLocks noChangeAspect="1"/>
          </p:cNvGraphicFramePr>
          <p:nvPr/>
        </p:nvGraphicFramePr>
        <p:xfrm>
          <a:off x="-67468" y="365129"/>
          <a:ext cx="3962400" cy="338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2" name="SmartDraw" r:id="rId3" imgW="1408176" imgH="1202436" progId="">
                  <p:embed/>
                </p:oleObj>
              </mc:Choice>
              <mc:Fallback>
                <p:oleObj name="SmartDraw" r:id="rId3" imgW="1408176" imgH="1202436" progId="">
                  <p:embed/>
                  <p:pic>
                    <p:nvPicPr>
                      <p:cNvPr id="7172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67468" y="365129"/>
                        <a:ext cx="3962400" cy="3381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3" name="Object 1"/>
          <p:cNvGraphicFramePr>
            <a:graphicFrameLocks noChangeAspect="1"/>
          </p:cNvGraphicFramePr>
          <p:nvPr/>
        </p:nvGraphicFramePr>
        <p:xfrm>
          <a:off x="3886200" y="2428240"/>
          <a:ext cx="4038600" cy="347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3" name="SmartDraw" r:id="rId5" imgW="1408176" imgH="1211580" progId="">
                  <p:embed/>
                </p:oleObj>
              </mc:Choice>
              <mc:Fallback>
                <p:oleObj name="SmartDraw" r:id="rId5" imgW="1408176" imgH="1211580" progId="">
                  <p:embed/>
                  <p:pic>
                    <p:nvPicPr>
                      <p:cNvPr id="7173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2428240"/>
                        <a:ext cx="4038600" cy="3473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4" name="Object 2"/>
          <p:cNvGraphicFramePr>
            <a:graphicFrameLocks noChangeAspect="1"/>
          </p:cNvGraphicFramePr>
          <p:nvPr/>
        </p:nvGraphicFramePr>
        <p:xfrm>
          <a:off x="-67468" y="3464718"/>
          <a:ext cx="3962400" cy="3230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4" name="SmartDraw" r:id="rId7" imgW="1463040" imgH="1193292" progId="">
                  <p:embed/>
                </p:oleObj>
              </mc:Choice>
              <mc:Fallback>
                <p:oleObj name="SmartDraw" r:id="rId7" imgW="1463040" imgH="1193292" progId="">
                  <p:embed/>
                  <p:pic>
                    <p:nvPicPr>
                      <p:cNvPr id="7174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67468" y="3464718"/>
                        <a:ext cx="3962400" cy="3230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5" name="Text Box 16"/>
          <p:cNvSpPr txBox="1">
            <a:spLocks noChangeArrowheads="1"/>
          </p:cNvSpPr>
          <p:nvPr/>
        </p:nvSpPr>
        <p:spPr bwMode="auto">
          <a:xfrm>
            <a:off x="3857224" y="968060"/>
            <a:ext cx="4493538" cy="1508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Lucida Console" panose="020B0609040504020204" pitchFamily="49" charset="0"/>
              </a:rPr>
              <a:t>// </a:t>
            </a:r>
            <a:r>
              <a:rPr lang="en-US" altLang="en-US" sz="2000" dirty="0">
                <a:solidFill>
                  <a:srgbClr val="7030A0"/>
                </a:solidFill>
                <a:latin typeface="Lucida Console" panose="020B0609040504020204" pitchFamily="49" charset="0"/>
              </a:rPr>
              <a:t>Must have less&lt;T&gt; defined</a:t>
            </a:r>
            <a:endParaRPr lang="en-US" altLang="en-US" sz="2400" dirty="0">
              <a:solidFill>
                <a:srgbClr val="7030A0"/>
              </a:solidFill>
              <a:latin typeface="Lucida Console" panose="020B0609040504020204" pitchFamily="49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latin typeface="Lucida Console" panose="020B0609040504020204" pitchFamily="49" charset="0"/>
              </a:rPr>
              <a:t>set&lt;</a:t>
            </a:r>
            <a:r>
              <a:rPr lang="en-US" altLang="en-US" sz="2400" dirty="0" err="1">
                <a:latin typeface="Lucida Console" panose="020B0609040504020204" pitchFamily="49" charset="0"/>
              </a:rPr>
              <a:t>int</a:t>
            </a:r>
            <a:r>
              <a:rPr lang="en-US" altLang="en-US" sz="2400" dirty="0">
                <a:latin typeface="Lucida Console" panose="020B0609040504020204" pitchFamily="49" charset="0"/>
              </a:rPr>
              <a:t>&gt;    </a:t>
            </a:r>
            <a:r>
              <a:rPr lang="en-US" altLang="en-US" sz="2400" dirty="0" err="1">
                <a:latin typeface="Lucida Console" panose="020B0609040504020204" pitchFamily="49" charset="0"/>
              </a:rPr>
              <a:t>intSet</a:t>
            </a:r>
            <a:r>
              <a:rPr lang="en-US" altLang="en-US" sz="2400" dirty="0">
                <a:latin typeface="Lucida Console" panose="020B0609040504020204" pitchFamily="49" charset="0"/>
              </a:rPr>
              <a:t>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latin typeface="Lucida Console" panose="020B0609040504020204" pitchFamily="49" charset="0"/>
              </a:rPr>
              <a:t>set&lt;time24&gt; </a:t>
            </a:r>
            <a:r>
              <a:rPr lang="en-US" altLang="en-US" sz="2400" dirty="0" err="1">
                <a:latin typeface="Lucida Console" panose="020B0609040504020204" pitchFamily="49" charset="0"/>
              </a:rPr>
              <a:t>timeSet</a:t>
            </a:r>
            <a:r>
              <a:rPr lang="en-US" altLang="en-US" sz="2400" dirty="0">
                <a:latin typeface="Lucida Console" panose="020B0609040504020204" pitchFamily="49" charset="0"/>
              </a:rPr>
              <a:t>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latin typeface="Lucida Console" panose="020B0609040504020204" pitchFamily="49" charset="0"/>
              </a:rPr>
              <a:t>set&lt;string&gt; keyword;</a:t>
            </a:r>
          </a:p>
        </p:txBody>
      </p:sp>
    </p:spTree>
    <p:extLst>
      <p:ext uri="{BB962C8B-B14F-4D97-AF65-F5344CB8AC3E}">
        <p14:creationId xmlns:p14="http://schemas.microsoft.com/office/powerpoint/2010/main" val="407305182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141609"/>
            <a:ext cx="7886700" cy="1325563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/>
              <a:t>Sets of Class Types</a:t>
            </a:r>
          </a:p>
        </p:txBody>
      </p:sp>
      <p:sp>
        <p:nvSpPr>
          <p:cNvPr id="8196" name="Text Box 16"/>
          <p:cNvSpPr txBox="1">
            <a:spLocks noChangeArrowheads="1"/>
          </p:cNvSpPr>
          <p:nvPr/>
        </p:nvSpPr>
        <p:spPr bwMode="auto">
          <a:xfrm>
            <a:off x="628650" y="1138238"/>
            <a:ext cx="7879080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0" dirty="0">
                <a:latin typeface="Lucida Console" panose="020B0609040504020204" pitchFamily="49" charset="0"/>
              </a:rPr>
              <a:t>class Student 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0" dirty="0">
                <a:latin typeface="Lucida Console" panose="020B0609040504020204" pitchFamily="49" charset="0"/>
              </a:rPr>
              <a:t>  long </a:t>
            </a:r>
            <a:r>
              <a:rPr lang="en-US" altLang="en-US" sz="2000" b="0" dirty="0" err="1">
                <a:latin typeface="Lucida Console" panose="020B0609040504020204" pitchFamily="49" charset="0"/>
              </a:rPr>
              <a:t>mNum</a:t>
            </a:r>
            <a:r>
              <a:rPr lang="en-US" altLang="en-US" sz="2000" b="0" dirty="0">
                <a:latin typeface="Lucida Console" panose="020B0609040504020204" pitchFamily="49" charset="0"/>
              </a:rPr>
              <a:t>;                // </a:t>
            </a:r>
            <a:r>
              <a:rPr lang="en-US" altLang="en-US" sz="2000" b="0" dirty="0">
                <a:latin typeface="Lucida Console" panose="020B0609040504020204" pitchFamily="49" charset="0"/>
                <a:sym typeface="Wingdings" panose="05000000000000000000" pitchFamily="2" charset="2"/>
              </a:rPr>
              <a:t>&lt;== Key</a:t>
            </a:r>
            <a:endParaRPr lang="en-US" altLang="en-US" sz="2000" b="0" dirty="0">
              <a:latin typeface="Lucida Console" panose="020B0609040504020204" pitchFamily="49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0" dirty="0">
                <a:latin typeface="Lucida Console" panose="020B0609040504020204" pitchFamily="49" charset="0"/>
              </a:rPr>
              <a:t>  string </a:t>
            </a:r>
            <a:r>
              <a:rPr lang="en-US" altLang="en-US" sz="2000" b="0" dirty="0" err="1">
                <a:latin typeface="Lucida Console" panose="020B0609040504020204" pitchFamily="49" charset="0"/>
              </a:rPr>
              <a:t>fName</a:t>
            </a:r>
            <a:r>
              <a:rPr lang="en-US" altLang="en-US" sz="2000" b="0" dirty="0">
                <a:latin typeface="Lucida Console" panose="020B0609040504020204" pitchFamily="49" charset="0"/>
              </a:rPr>
              <a:t>, </a:t>
            </a:r>
            <a:r>
              <a:rPr lang="en-US" altLang="en-US" sz="2000" b="0" dirty="0" err="1">
                <a:latin typeface="Lucida Console" panose="020B0609040504020204" pitchFamily="49" charset="0"/>
              </a:rPr>
              <a:t>lName</a:t>
            </a:r>
            <a:r>
              <a:rPr lang="en-US" altLang="en-US" sz="2000" b="0" dirty="0">
                <a:latin typeface="Lucida Console" panose="020B0609040504020204" pitchFamily="49" charset="0"/>
              </a:rPr>
              <a:t>;      // Satellite data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0" dirty="0">
                <a:latin typeface="Lucida Console" panose="020B0609040504020204" pitchFamily="49" charset="0"/>
              </a:rPr>
              <a:t>  Date birth;               //  ...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0" dirty="0">
                <a:latin typeface="Lucida Console" panose="020B0609040504020204" pitchFamily="49" charset="0"/>
              </a:rPr>
              <a:t>public: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0" dirty="0">
                <a:latin typeface="Lucida Console" panose="020B0609040504020204" pitchFamily="49" charset="0"/>
              </a:rPr>
              <a:t>  ...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0" dirty="0">
                <a:latin typeface="Lucida Console" panose="020B0609040504020204" pitchFamily="49" charset="0"/>
              </a:rPr>
              <a:t>};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 b="0" dirty="0">
              <a:latin typeface="Lucida Console" panose="020B0609040504020204" pitchFamily="49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0" dirty="0">
                <a:latin typeface="Lucida Console" panose="020B0609040504020204" pitchFamily="49" charset="0"/>
              </a:rPr>
              <a:t>bool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0" dirty="0">
                <a:latin typeface="Lucida Console" panose="020B0609040504020204" pitchFamily="49" charset="0"/>
              </a:rPr>
              <a:t>operator&lt; (</a:t>
            </a:r>
            <a:r>
              <a:rPr lang="en-US" altLang="en-US" sz="2000" b="0" dirty="0" err="1">
                <a:latin typeface="Lucida Console" panose="020B0609040504020204" pitchFamily="49" charset="0"/>
              </a:rPr>
              <a:t>const</a:t>
            </a:r>
            <a:r>
              <a:rPr lang="en-US" altLang="en-US" sz="2000" b="0" dirty="0">
                <a:latin typeface="Lucida Console" panose="020B0609040504020204" pitchFamily="49" charset="0"/>
              </a:rPr>
              <a:t> Student&amp; s1, </a:t>
            </a:r>
            <a:r>
              <a:rPr lang="en-US" altLang="en-US" sz="2000" b="0" dirty="0" err="1">
                <a:latin typeface="Lucida Console" panose="020B0609040504020204" pitchFamily="49" charset="0"/>
              </a:rPr>
              <a:t>const</a:t>
            </a:r>
            <a:r>
              <a:rPr lang="en-US" altLang="en-US" sz="2000" b="0" dirty="0">
                <a:latin typeface="Lucida Console" panose="020B0609040504020204" pitchFamily="49" charset="0"/>
              </a:rPr>
              <a:t> Student&amp; s2) 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0" dirty="0">
                <a:latin typeface="Lucida Console" panose="020B0609040504020204" pitchFamily="49" charset="0"/>
              </a:rPr>
              <a:t>  return s1.getMNum () &lt; s2.getMNum ();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0" dirty="0">
                <a:latin typeface="Lucida Console" panose="020B0609040504020204" pitchFamily="49" charset="0"/>
              </a:rPr>
              <a:t>}</a:t>
            </a:r>
          </a:p>
        </p:txBody>
      </p:sp>
      <p:sp>
        <p:nvSpPr>
          <p:cNvPr id="8197" name="Rectangle 18"/>
          <p:cNvSpPr>
            <a:spLocks noChangeArrowheads="1"/>
          </p:cNvSpPr>
          <p:nvPr/>
        </p:nvSpPr>
        <p:spPr bwMode="auto">
          <a:xfrm>
            <a:off x="628650" y="4924425"/>
            <a:ext cx="70866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0" dirty="0">
                <a:latin typeface="Lucida Console" panose="020B0609040504020204" pitchFamily="49" charset="0"/>
              </a:rPr>
              <a:t>// </a:t>
            </a:r>
            <a:r>
              <a:rPr lang="en-US" altLang="en-US" sz="2000" b="0" dirty="0">
                <a:solidFill>
                  <a:srgbClr val="7030A0"/>
                </a:solidFill>
                <a:latin typeface="Lucida Console" panose="020B0609040504020204" pitchFamily="49" charset="0"/>
              </a:rPr>
              <a:t>Exercises</a:t>
            </a:r>
            <a:r>
              <a:rPr lang="en-US" altLang="en-US" sz="2000" b="0" dirty="0">
                <a:latin typeface="Lucida Console" panose="020B0609040504020204" pitchFamily="49" charset="0"/>
              </a:rPr>
              <a:t>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0" dirty="0">
                <a:latin typeface="Lucida Console" panose="020B0609040504020204" pitchFamily="49" charset="0"/>
              </a:rPr>
              <a:t>// Declare a set of Student-s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0" dirty="0">
                <a:latin typeface="Lucida Console" panose="020B0609040504020204" pitchFamily="49" charset="0"/>
              </a:rPr>
              <a:t>// Insert student ‘s’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0" dirty="0">
                <a:latin typeface="Lucida Console" panose="020B0609040504020204" pitchFamily="49" charset="0"/>
              </a:rPr>
              <a:t>// Check if duplicate</a:t>
            </a:r>
          </a:p>
        </p:txBody>
      </p:sp>
    </p:spTree>
    <p:extLst>
      <p:ext uri="{BB962C8B-B14F-4D97-AF65-F5344CB8AC3E}">
        <p14:creationId xmlns:p14="http://schemas.microsoft.com/office/powerpoint/2010/main" val="77743630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28650" y="141609"/>
            <a:ext cx="7886700" cy="13255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Map and Key-Value Pairs</a:t>
            </a:r>
          </a:p>
        </p:txBody>
      </p:sp>
      <p:sp>
        <p:nvSpPr>
          <p:cNvPr id="9220" name="Text Box 1029"/>
          <p:cNvSpPr txBox="1">
            <a:spLocks noChangeArrowheads="1"/>
          </p:cNvSpPr>
          <p:nvPr/>
        </p:nvSpPr>
        <p:spPr bwMode="auto">
          <a:xfrm>
            <a:off x="628650" y="1376680"/>
            <a:ext cx="8534400" cy="4955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b="0" dirty="0">
                <a:latin typeface="+mn-lt"/>
              </a:rPr>
              <a:t>Map stores data as set of key-value </a:t>
            </a:r>
            <a:r>
              <a:rPr lang="en-US" altLang="en-US" i="1" dirty="0">
                <a:solidFill>
                  <a:srgbClr val="C00000"/>
                </a:solidFill>
                <a:latin typeface="+mn-lt"/>
              </a:rPr>
              <a:t>pairs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 b="0" dirty="0">
              <a:latin typeface="Lucida Console" panose="020B0609040504020204" pitchFamily="49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0" dirty="0">
                <a:latin typeface="Lucida Console" panose="020B0609040504020204" pitchFamily="49" charset="0"/>
              </a:rPr>
              <a:t>// Defined in &lt;utility&gt;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0" dirty="0">
                <a:latin typeface="Lucida Console" panose="020B0609040504020204" pitchFamily="49" charset="0"/>
              </a:rPr>
              <a:t>template&lt;</a:t>
            </a:r>
            <a:r>
              <a:rPr lang="en-US" altLang="en-US" sz="1800" b="0" dirty="0" err="1">
                <a:latin typeface="Lucida Console" panose="020B0609040504020204" pitchFamily="49" charset="0"/>
              </a:rPr>
              <a:t>typename</a:t>
            </a:r>
            <a:r>
              <a:rPr lang="en-US" altLang="en-US" sz="1800" b="0" dirty="0">
                <a:latin typeface="Lucida Console" panose="020B0609040504020204" pitchFamily="49" charset="0"/>
              </a:rPr>
              <a:t> T1, </a:t>
            </a:r>
            <a:r>
              <a:rPr lang="en-US" altLang="en-US" sz="1800" b="0" dirty="0" err="1">
                <a:latin typeface="Lucida Console" panose="020B0609040504020204" pitchFamily="49" charset="0"/>
              </a:rPr>
              <a:t>typename</a:t>
            </a:r>
            <a:r>
              <a:rPr lang="en-US" altLang="en-US" sz="1800" b="0" dirty="0">
                <a:latin typeface="Lucida Console" panose="020B0609040504020204" pitchFamily="49" charset="0"/>
              </a:rPr>
              <a:t> T2&gt;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0" dirty="0" err="1">
                <a:latin typeface="Lucida Console" panose="020B0609040504020204" pitchFamily="49" charset="0"/>
              </a:rPr>
              <a:t>struct</a:t>
            </a:r>
            <a:r>
              <a:rPr lang="en-US" altLang="en-US" sz="1800" b="0" dirty="0">
                <a:latin typeface="Lucida Console" panose="020B0609040504020204" pitchFamily="49" charset="0"/>
              </a:rPr>
              <a:t> </a:t>
            </a:r>
            <a:r>
              <a:rPr lang="en-US" altLang="en-US" sz="1800" b="0" dirty="0" err="1">
                <a:latin typeface="Lucida Console" panose="020B0609040504020204" pitchFamily="49" charset="0"/>
              </a:rPr>
              <a:t>std</a:t>
            </a:r>
            <a:r>
              <a:rPr lang="en-US" altLang="en-US" sz="1800" b="0" dirty="0">
                <a:latin typeface="Lucida Console" panose="020B0609040504020204" pitchFamily="49" charset="0"/>
              </a:rPr>
              <a:t>::pair {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0" dirty="0">
                <a:latin typeface="Lucida Console" panose="020B0609040504020204" pitchFamily="49" charset="0"/>
              </a:rPr>
              <a:t>  T1 first;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0" dirty="0">
                <a:latin typeface="Lucida Console" panose="020B0609040504020204" pitchFamily="49" charset="0"/>
              </a:rPr>
              <a:t>  T2 second;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0" dirty="0">
                <a:latin typeface="Lucida Console" panose="020B0609040504020204" pitchFamily="49" charset="0"/>
              </a:rPr>
              <a:t>  // </a:t>
            </a:r>
            <a:r>
              <a:rPr lang="en-US" altLang="en-US" sz="1800" b="0" dirty="0" err="1">
                <a:latin typeface="Lucida Console" panose="020B0609040504020204" pitchFamily="49" charset="0"/>
              </a:rPr>
              <a:t>ctor’s</a:t>
            </a:r>
            <a:r>
              <a:rPr lang="en-US" altLang="en-US" sz="1800" b="0" dirty="0">
                <a:latin typeface="Lucida Console" panose="020B0609040504020204" pitchFamily="49" charset="0"/>
              </a:rPr>
              <a:t>, etc.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0" dirty="0">
                <a:latin typeface="Lucida Console" panose="020B0609040504020204" pitchFamily="49" charset="0"/>
              </a:rPr>
              <a:t>};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 b="0" dirty="0">
              <a:latin typeface="Lucida Console" panose="020B0609040504020204" pitchFamily="49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0" dirty="0">
                <a:latin typeface="Lucida Console" panose="020B0609040504020204" pitchFamily="49" charset="0"/>
              </a:rPr>
              <a:t>// &lt;map&gt;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0" dirty="0">
                <a:latin typeface="Lucida Console" panose="020B0609040504020204" pitchFamily="49" charset="0"/>
              </a:rPr>
              <a:t>template&lt;</a:t>
            </a:r>
            <a:r>
              <a:rPr lang="en-US" altLang="en-US" sz="1800" b="0" dirty="0" err="1">
                <a:latin typeface="Lucida Console" panose="020B0609040504020204" pitchFamily="49" charset="0"/>
              </a:rPr>
              <a:t>typename</a:t>
            </a:r>
            <a:r>
              <a:rPr lang="en-US" altLang="en-US" sz="1800" b="0" dirty="0">
                <a:latin typeface="Lucida Console" panose="020B0609040504020204" pitchFamily="49" charset="0"/>
              </a:rPr>
              <a:t> _Key, </a:t>
            </a:r>
            <a:r>
              <a:rPr lang="en-US" altLang="en-US" sz="1800" b="0" dirty="0" err="1">
                <a:latin typeface="Lucida Console" panose="020B0609040504020204" pitchFamily="49" charset="0"/>
              </a:rPr>
              <a:t>typename</a:t>
            </a:r>
            <a:r>
              <a:rPr lang="en-US" altLang="en-US" sz="1800" b="0" dirty="0">
                <a:latin typeface="Lucida Console" panose="020B0609040504020204" pitchFamily="49" charset="0"/>
              </a:rPr>
              <a:t> _</a:t>
            </a:r>
            <a:r>
              <a:rPr lang="en-US" altLang="en-US" sz="1800" b="0" dirty="0" err="1">
                <a:latin typeface="Lucida Console" panose="020B0609040504020204" pitchFamily="49" charset="0"/>
              </a:rPr>
              <a:t>Tp</a:t>
            </a:r>
            <a:r>
              <a:rPr lang="en-US" altLang="en-US" sz="1800" b="0" dirty="0">
                <a:latin typeface="Lucida Console" panose="020B0609040504020204" pitchFamily="49" charset="0"/>
              </a:rPr>
              <a:t>, ...&gt;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0" dirty="0">
                <a:latin typeface="Lucida Console" panose="020B0609040504020204" pitchFamily="49" charset="0"/>
              </a:rPr>
              <a:t>class </a:t>
            </a:r>
            <a:r>
              <a:rPr lang="en-US" altLang="en-US" sz="1800" b="0" dirty="0" err="1">
                <a:latin typeface="Lucida Console" panose="020B0609040504020204" pitchFamily="49" charset="0"/>
              </a:rPr>
              <a:t>std</a:t>
            </a:r>
            <a:r>
              <a:rPr lang="en-US" altLang="en-US" sz="1800" b="0" dirty="0">
                <a:latin typeface="Lucida Console" panose="020B0609040504020204" pitchFamily="49" charset="0"/>
              </a:rPr>
              <a:t>::map { ...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0" dirty="0">
                <a:latin typeface="Lucida Console" panose="020B0609040504020204" pitchFamily="49" charset="0"/>
              </a:rPr>
              <a:t> </a:t>
            </a:r>
            <a:r>
              <a:rPr lang="en-US" altLang="en-US" sz="1800" b="0" dirty="0" err="1">
                <a:latin typeface="Lucida Console" panose="020B0609040504020204" pitchFamily="49" charset="0"/>
              </a:rPr>
              <a:t>typedef</a:t>
            </a:r>
            <a:r>
              <a:rPr lang="en-US" altLang="en-US" sz="1800" b="0" dirty="0">
                <a:latin typeface="Lucida Console" panose="020B0609040504020204" pitchFamily="49" charset="0"/>
              </a:rPr>
              <a:t> _Key                       </a:t>
            </a:r>
            <a:r>
              <a:rPr lang="en-US" altLang="en-US" sz="1800" b="0" dirty="0" err="1">
                <a:latin typeface="Lucida Console" panose="020B0609040504020204" pitchFamily="49" charset="0"/>
              </a:rPr>
              <a:t>key_type</a:t>
            </a:r>
            <a:r>
              <a:rPr lang="en-US" altLang="en-US" sz="1800" b="0" dirty="0">
                <a:latin typeface="Lucida Console" panose="020B0609040504020204" pitchFamily="49" charset="0"/>
              </a:rPr>
              <a:t>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0" dirty="0">
                <a:latin typeface="Lucida Console" panose="020B0609040504020204" pitchFamily="49" charset="0"/>
              </a:rPr>
              <a:t> </a:t>
            </a:r>
            <a:r>
              <a:rPr lang="en-US" altLang="en-US" sz="1800" b="0" dirty="0" err="1">
                <a:latin typeface="Lucida Console" panose="020B0609040504020204" pitchFamily="49" charset="0"/>
              </a:rPr>
              <a:t>typedef</a:t>
            </a:r>
            <a:r>
              <a:rPr lang="en-US" altLang="en-US" sz="1800" b="0" dirty="0">
                <a:latin typeface="Lucida Console" panose="020B0609040504020204" pitchFamily="49" charset="0"/>
              </a:rPr>
              <a:t> _</a:t>
            </a:r>
            <a:r>
              <a:rPr lang="en-US" altLang="en-US" sz="1800" b="0" dirty="0" err="1">
                <a:latin typeface="Lucida Console" panose="020B0609040504020204" pitchFamily="49" charset="0"/>
              </a:rPr>
              <a:t>Tp</a:t>
            </a:r>
            <a:r>
              <a:rPr lang="en-US" altLang="en-US" sz="1800" b="0" dirty="0">
                <a:latin typeface="Lucida Console" panose="020B0609040504020204" pitchFamily="49" charset="0"/>
              </a:rPr>
              <a:t>                        </a:t>
            </a:r>
            <a:r>
              <a:rPr lang="en-US" altLang="en-US" sz="1800" b="0" dirty="0" err="1">
                <a:latin typeface="Lucida Console" panose="020B0609040504020204" pitchFamily="49" charset="0"/>
              </a:rPr>
              <a:t>mapped_type</a:t>
            </a:r>
            <a:r>
              <a:rPr lang="en-US" altLang="en-US" sz="1800" b="0" dirty="0">
                <a:latin typeface="Lucida Console" panose="020B0609040504020204" pitchFamily="49" charset="0"/>
              </a:rPr>
              <a:t>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0" dirty="0">
                <a:latin typeface="Lucida Console" panose="020B0609040504020204" pitchFamily="49" charset="0"/>
              </a:rPr>
              <a:t> </a:t>
            </a:r>
            <a:r>
              <a:rPr lang="en-US" altLang="en-US" sz="1800" b="0" dirty="0" err="1">
                <a:latin typeface="Lucida Console" panose="020B0609040504020204" pitchFamily="49" charset="0"/>
              </a:rPr>
              <a:t>typedef</a:t>
            </a:r>
            <a:r>
              <a:rPr lang="en-US" altLang="en-US" sz="1800" b="0" dirty="0">
                <a:latin typeface="Lucida Console" panose="020B0609040504020204" pitchFamily="49" charset="0"/>
              </a:rPr>
              <a:t> </a:t>
            </a:r>
            <a:r>
              <a:rPr lang="en-US" altLang="en-US" sz="1800" b="0" dirty="0" err="1">
                <a:latin typeface="Lucida Console" panose="020B0609040504020204" pitchFamily="49" charset="0"/>
              </a:rPr>
              <a:t>std</a:t>
            </a:r>
            <a:r>
              <a:rPr lang="en-US" altLang="en-US" sz="1800" b="0" dirty="0">
                <a:latin typeface="Lucida Console" panose="020B0609040504020204" pitchFamily="49" charset="0"/>
              </a:rPr>
              <a:t>::pair&lt;</a:t>
            </a:r>
            <a:r>
              <a:rPr lang="en-US" altLang="en-US" sz="1800" b="0" dirty="0" err="1">
                <a:latin typeface="Lucida Console" panose="020B0609040504020204" pitchFamily="49" charset="0"/>
              </a:rPr>
              <a:t>const</a:t>
            </a:r>
            <a:r>
              <a:rPr lang="en-US" altLang="en-US" sz="1800" b="0" dirty="0">
                <a:latin typeface="Lucida Console" panose="020B0609040504020204" pitchFamily="49" charset="0"/>
              </a:rPr>
              <a:t> _Key, _</a:t>
            </a:r>
            <a:r>
              <a:rPr lang="en-US" altLang="en-US" sz="1800" b="0" dirty="0" err="1">
                <a:latin typeface="Lucida Console" panose="020B0609040504020204" pitchFamily="49" charset="0"/>
              </a:rPr>
              <a:t>Tp</a:t>
            </a:r>
            <a:r>
              <a:rPr lang="en-US" altLang="en-US" sz="1800" b="0" dirty="0">
                <a:latin typeface="Lucida Console" panose="020B0609040504020204" pitchFamily="49" charset="0"/>
              </a:rPr>
              <a:t>&gt; </a:t>
            </a:r>
            <a:r>
              <a:rPr lang="en-US" altLang="en-US" sz="1800" b="0" dirty="0" err="1">
                <a:latin typeface="Lucida Console" panose="020B0609040504020204" pitchFamily="49" charset="0"/>
              </a:rPr>
              <a:t>value_type</a:t>
            </a:r>
            <a:r>
              <a:rPr lang="en-US" altLang="en-US" sz="1800" b="0" dirty="0">
                <a:latin typeface="Lucida Console" panose="020B0609040504020204" pitchFamily="49" charset="0"/>
              </a:rPr>
              <a:t>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0" dirty="0">
                <a:latin typeface="Lucida Console" panose="020B0609040504020204" pitchFamily="49" charset="0"/>
              </a:rPr>
              <a:t> ...</a:t>
            </a:r>
          </a:p>
        </p:txBody>
      </p:sp>
    </p:spTree>
    <p:extLst>
      <p:ext uri="{BB962C8B-B14F-4D97-AF65-F5344CB8AC3E}">
        <p14:creationId xmlns:p14="http://schemas.microsoft.com/office/powerpoint/2010/main" val="181092412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Map Example</a:t>
            </a:r>
          </a:p>
        </p:txBody>
      </p:sp>
      <p:sp>
        <p:nvSpPr>
          <p:cNvPr id="10244" name="Rectangle 1028"/>
          <p:cNvSpPr>
            <a:spLocks noChangeArrowheads="1"/>
          </p:cNvSpPr>
          <p:nvPr/>
        </p:nvSpPr>
        <p:spPr bwMode="auto">
          <a:xfrm>
            <a:off x="2438400" y="26717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>
              <a:latin typeface="Times New Roman" panose="02020603050405020304" pitchFamily="18" charset="0"/>
            </a:endParaRPr>
          </a:p>
        </p:txBody>
      </p:sp>
      <p:graphicFrame>
        <p:nvGraphicFramePr>
          <p:cNvPr id="10245" name="Object 1027"/>
          <p:cNvGraphicFramePr>
            <a:graphicFrameLocks noChangeAspect="1"/>
          </p:cNvGraphicFramePr>
          <p:nvPr/>
        </p:nvGraphicFramePr>
        <p:xfrm>
          <a:off x="152400" y="1483360"/>
          <a:ext cx="8839200" cy="313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4" name="SmartDraw" r:id="rId3" imgW="4270248" imgH="1517904" progId="">
                  <p:embed/>
                </p:oleObj>
              </mc:Choice>
              <mc:Fallback>
                <p:oleObj name="SmartDraw" r:id="rId3" imgW="4270248" imgH="1517904" progId="">
                  <p:embed/>
                  <p:pic>
                    <p:nvPicPr>
                      <p:cNvPr id="10245" name="Object 10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483360"/>
                        <a:ext cx="8839200" cy="313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6" name="Text Box 1054"/>
          <p:cNvSpPr txBox="1">
            <a:spLocks noChangeArrowheads="1"/>
          </p:cNvSpPr>
          <p:nvPr/>
        </p:nvSpPr>
        <p:spPr bwMode="auto">
          <a:xfrm>
            <a:off x="492760" y="4854575"/>
            <a:ext cx="464820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0" dirty="0">
                <a:latin typeface="Lucida Console" panose="020B0609040504020204" pitchFamily="49" charset="0"/>
              </a:rPr>
              <a:t>map&lt;string, </a:t>
            </a:r>
            <a:r>
              <a:rPr lang="en-US" altLang="en-US" sz="2000" b="0" dirty="0" err="1">
                <a:latin typeface="Lucida Console" panose="020B0609040504020204" pitchFamily="49" charset="0"/>
              </a:rPr>
              <a:t>int</a:t>
            </a:r>
            <a:r>
              <a:rPr lang="en-US" altLang="en-US" sz="2000" b="0" dirty="0">
                <a:latin typeface="Lucida Console" panose="020B0609040504020204" pitchFamily="49" charset="0"/>
              </a:rPr>
              <a:t>&gt; </a:t>
            </a:r>
            <a:r>
              <a:rPr lang="en-US" altLang="en-US" sz="2000" b="0" dirty="0" err="1">
                <a:latin typeface="Lucida Console" panose="020B0609040504020204" pitchFamily="49" charset="0"/>
              </a:rPr>
              <a:t>degreeMajor</a:t>
            </a:r>
            <a:r>
              <a:rPr lang="en-US" altLang="en-US" sz="2000" b="0" dirty="0">
                <a:latin typeface="Lucida Console" panose="020B0609040504020204" pitchFamily="49" charset="0"/>
              </a:rPr>
              <a:t>;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0" dirty="0">
                <a:latin typeface="Lucida Console" panose="020B0609040504020204" pitchFamily="49" charset="0"/>
              </a:rPr>
              <a:t>// What is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0" dirty="0">
                <a:latin typeface="Lucida Console" panose="020B0609040504020204" pitchFamily="49" charset="0"/>
              </a:rPr>
              <a:t>//   </a:t>
            </a:r>
            <a:r>
              <a:rPr lang="en-US" altLang="en-US" sz="2000" b="0" dirty="0" err="1">
                <a:latin typeface="Lucida Console" panose="020B0609040504020204" pitchFamily="49" charset="0"/>
              </a:rPr>
              <a:t>key_type</a:t>
            </a:r>
            <a:r>
              <a:rPr lang="en-US" altLang="en-US" sz="2000" b="0" dirty="0">
                <a:latin typeface="Lucida Console" panose="020B0609040504020204" pitchFamily="49" charset="0"/>
              </a:rPr>
              <a:t>?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0" dirty="0">
                <a:latin typeface="Lucida Console" panose="020B0609040504020204" pitchFamily="49" charset="0"/>
              </a:rPr>
              <a:t>//   </a:t>
            </a:r>
            <a:r>
              <a:rPr lang="en-US" altLang="en-US" sz="2000" b="0" dirty="0" err="1">
                <a:latin typeface="Lucida Console" panose="020B0609040504020204" pitchFamily="49" charset="0"/>
              </a:rPr>
              <a:t>mapped_type</a:t>
            </a:r>
            <a:r>
              <a:rPr lang="en-US" altLang="en-US" sz="2000" b="0" dirty="0">
                <a:latin typeface="Lucida Console" panose="020B0609040504020204" pitchFamily="49" charset="0"/>
              </a:rPr>
              <a:t>?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0" dirty="0">
                <a:latin typeface="Lucida Console" panose="020B0609040504020204" pitchFamily="49" charset="0"/>
              </a:rPr>
              <a:t>//   </a:t>
            </a:r>
            <a:r>
              <a:rPr lang="en-US" altLang="en-US" sz="2000" b="0" dirty="0" err="1">
                <a:latin typeface="Lucida Console" panose="020B0609040504020204" pitchFamily="49" charset="0"/>
              </a:rPr>
              <a:t>value_type</a:t>
            </a:r>
            <a:r>
              <a:rPr lang="en-US" altLang="en-US" sz="2000" b="0" dirty="0">
                <a:latin typeface="Lucida Console" panose="020B0609040504020204" pitchFamily="49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21358596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Map Operations</a:t>
            </a:r>
          </a:p>
        </p:txBody>
      </p:sp>
      <p:sp>
        <p:nvSpPr>
          <p:cNvPr id="11267" name="Content Placeholder 3"/>
          <p:cNvSpPr>
            <a:spLocks noGrp="1"/>
          </p:cNvSpPr>
          <p:nvPr>
            <p:ph idx="1"/>
          </p:nvPr>
        </p:nvSpPr>
        <p:spPr>
          <a:xfrm>
            <a:off x="628650" y="1602105"/>
            <a:ext cx="7886700" cy="4351338"/>
          </a:xfrm>
        </p:spPr>
        <p:txBody>
          <a:bodyPr/>
          <a:lstStyle/>
          <a:p>
            <a:r>
              <a:rPr lang="en-US" altLang="en-US" dirty="0"/>
              <a:t>Insert pair (“Biology”, 400)</a:t>
            </a:r>
          </a:p>
          <a:p>
            <a:pPr lvl="1"/>
            <a:endParaRPr lang="en-US" altLang="en-US" dirty="0">
              <a:latin typeface="Lucida Console" panose="020B0609040504020204" pitchFamily="49" charset="0"/>
            </a:endParaRPr>
          </a:p>
          <a:p>
            <a:pPr lvl="1"/>
            <a:r>
              <a:rPr lang="en-US" altLang="en-US" dirty="0">
                <a:latin typeface="Lucida Console" panose="020B0609040504020204" pitchFamily="49" charset="0"/>
              </a:rPr>
              <a:t>insert or</a:t>
            </a:r>
          </a:p>
          <a:p>
            <a:pPr lvl="1"/>
            <a:endParaRPr lang="en-US" altLang="en-US" dirty="0">
              <a:latin typeface="Lucida Console" panose="020B0609040504020204" pitchFamily="49" charset="0"/>
            </a:endParaRPr>
          </a:p>
          <a:p>
            <a:pPr lvl="1"/>
            <a:r>
              <a:rPr lang="en-US" altLang="en-US" dirty="0">
                <a:latin typeface="Lucida Console" panose="020B0609040504020204" pitchFamily="49" charset="0"/>
              </a:rPr>
              <a:t>operator[]</a:t>
            </a:r>
          </a:p>
          <a:p>
            <a:endParaRPr lang="en-US" altLang="en-US" dirty="0">
              <a:latin typeface="Lucida Console" panose="020B0609040504020204" pitchFamily="49" charset="0"/>
            </a:endParaRPr>
          </a:p>
          <a:p>
            <a:r>
              <a:rPr lang="en-US" altLang="en-US" dirty="0"/>
              <a:t>Update count of CS majors to 230</a:t>
            </a:r>
          </a:p>
          <a:p>
            <a:pPr lvl="1"/>
            <a:endParaRPr lang="en-US" altLang="en-US" dirty="0">
              <a:latin typeface="Lucida Console" panose="020B0609040504020204" pitchFamily="49" charset="0"/>
            </a:endParaRPr>
          </a:p>
          <a:p>
            <a:pPr lvl="1"/>
            <a:r>
              <a:rPr lang="en-US" altLang="en-US" dirty="0">
                <a:latin typeface="Lucida Console" panose="020B0609040504020204" pitchFamily="49" charset="0"/>
              </a:rPr>
              <a:t>find or </a:t>
            </a:r>
          </a:p>
          <a:p>
            <a:pPr lvl="1"/>
            <a:endParaRPr lang="en-US" altLang="en-US" dirty="0">
              <a:latin typeface="Lucida Console" panose="020B0609040504020204" pitchFamily="49" charset="0"/>
            </a:endParaRPr>
          </a:p>
          <a:p>
            <a:pPr lvl="1"/>
            <a:r>
              <a:rPr lang="en-US" altLang="en-US" dirty="0">
                <a:latin typeface="Lucida Console" panose="020B0609040504020204" pitchFamily="49" charset="0"/>
              </a:rPr>
              <a:t>operator[] (not advised, careful!)</a:t>
            </a:r>
          </a:p>
        </p:txBody>
      </p:sp>
    </p:spTree>
    <p:extLst>
      <p:ext uri="{BB962C8B-B14F-4D97-AF65-F5344CB8AC3E}">
        <p14:creationId xmlns:p14="http://schemas.microsoft.com/office/powerpoint/2010/main" val="39101256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30"/>
            <a:ext cx="7886700" cy="84150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Application of Sets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407887"/>
            <a:ext cx="7886700" cy="4351338"/>
          </a:xfrm>
        </p:spPr>
        <p:txBody>
          <a:bodyPr/>
          <a:lstStyle/>
          <a:p>
            <a:pPr eaLnBrk="1" hangingPunct="1"/>
            <a:r>
              <a:rPr lang="en-US" altLang="en-US" dirty="0"/>
              <a:t>Sieve of Eratosthenes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STL algorithms that operate on set’s </a:t>
            </a:r>
            <a:br>
              <a:rPr lang="en-US" altLang="en-US" dirty="0"/>
            </a:br>
            <a:r>
              <a:rPr lang="en-US" altLang="en-US" dirty="0"/>
              <a:t>  (generally, require ordered ranges)</a:t>
            </a:r>
          </a:p>
          <a:p>
            <a:pPr lvl="1" eaLnBrk="1" hangingPunct="1"/>
            <a:endParaRPr lang="en-US" altLang="en-US" dirty="0"/>
          </a:p>
          <a:p>
            <a:pPr lvl="1" eaLnBrk="1" hangingPunct="1"/>
            <a:r>
              <a:rPr lang="en-US" altLang="en-US" dirty="0"/>
              <a:t>In header file &lt;algorithm&gt;</a:t>
            </a:r>
          </a:p>
          <a:p>
            <a:pPr lvl="1" eaLnBrk="1" hangingPunct="1"/>
            <a:endParaRPr lang="en-US" altLang="en-US" dirty="0"/>
          </a:p>
          <a:p>
            <a:pPr lvl="1" eaLnBrk="1" hangingPunct="1"/>
            <a:r>
              <a:rPr lang="en-US" altLang="en-US" dirty="0" err="1"/>
              <a:t>set_union</a:t>
            </a:r>
            <a:r>
              <a:rPr lang="en-US" altLang="en-US" dirty="0"/>
              <a:t> (In first1, In last1, In first2, In last2, </a:t>
            </a:r>
          </a:p>
          <a:p>
            <a:pPr lvl="1" eaLnBrk="1" hangingPunct="1">
              <a:buFontTx/>
              <a:buNone/>
            </a:pPr>
            <a:r>
              <a:rPr lang="en-US" altLang="en-US" dirty="0"/>
              <a:t>			      Out res)</a:t>
            </a:r>
          </a:p>
          <a:p>
            <a:pPr lvl="1" eaLnBrk="1" hangingPunct="1"/>
            <a:r>
              <a:rPr lang="en-US" altLang="en-US" dirty="0" err="1"/>
              <a:t>set_intersection</a:t>
            </a:r>
            <a:r>
              <a:rPr lang="en-US" altLang="en-US" dirty="0"/>
              <a:t> …</a:t>
            </a:r>
          </a:p>
          <a:p>
            <a:pPr lvl="1" eaLnBrk="1" hangingPunct="1"/>
            <a:r>
              <a:rPr lang="en-US" altLang="en-US" dirty="0" err="1"/>
              <a:t>set_difference</a:t>
            </a:r>
            <a:r>
              <a:rPr lang="en-US" altLang="en-US" dirty="0"/>
              <a:t> …</a:t>
            </a:r>
          </a:p>
          <a:p>
            <a:pPr lvl="1" eaLnBrk="1" hangingPunct="1"/>
            <a:r>
              <a:rPr lang="en-US" altLang="en-US" dirty="0"/>
              <a:t>bool includes (In first1, In last1, In first2, In last2)</a:t>
            </a:r>
          </a:p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739440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Hash Tables (Cont</a:t>
            </a:r>
            <a:r>
              <a:rPr lang="ja-JP" altLang="en-US"/>
              <a:t>’</a:t>
            </a:r>
            <a:r>
              <a:rPr lang="en-US" altLang="ja-JP"/>
              <a:t>d)</a:t>
            </a:r>
            <a:endParaRPr lang="en-US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628650" y="1690692"/>
            <a:ext cx="7886700" cy="4351338"/>
          </a:xfrm>
        </p:spPr>
        <p:txBody>
          <a:bodyPr/>
          <a:lstStyle/>
          <a:p>
            <a:r>
              <a:rPr lang="en-US" altLang="en-US" dirty="0"/>
              <a:t>Main idea</a:t>
            </a:r>
          </a:p>
          <a:p>
            <a:pPr lvl="1"/>
            <a:r>
              <a:rPr lang="en-US" altLang="en-US" dirty="0"/>
              <a:t>Store key </a:t>
            </a:r>
            <a:r>
              <a:rPr lang="en-US" altLang="en-US" b="1" dirty="0"/>
              <a:t>k</a:t>
            </a:r>
            <a:r>
              <a:rPr lang="en-US" altLang="en-US" dirty="0"/>
              <a:t> in slot given by a hash function: </a:t>
            </a:r>
            <a:r>
              <a:rPr lang="en-US" altLang="en-US" b="1" dirty="0" err="1"/>
              <a:t>hf</a:t>
            </a:r>
            <a:r>
              <a:rPr lang="en-US" altLang="en-US" dirty="0"/>
              <a:t> (</a:t>
            </a:r>
            <a:r>
              <a:rPr lang="en-US" altLang="en-US" b="1" dirty="0"/>
              <a:t>k</a:t>
            </a:r>
            <a:r>
              <a:rPr lang="en-US" altLang="en-US" dirty="0"/>
              <a:t>)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b="1" dirty="0" err="1"/>
              <a:t>hf</a:t>
            </a:r>
            <a:r>
              <a:rPr lang="en-US" altLang="en-US" dirty="0"/>
              <a:t>: </a:t>
            </a:r>
            <a:r>
              <a:rPr lang="en-US" altLang="en-US" dirty="0" err="1"/>
              <a:t>KeySet</a:t>
            </a:r>
            <a:r>
              <a:rPr lang="en-US" altLang="en-US" dirty="0"/>
              <a:t> </a:t>
            </a:r>
            <a:r>
              <a:rPr lang="en-US" altLang="en-US" dirty="0">
                <a:sym typeface="Symbol" panose="05050102010706020507" pitchFamily="18" charset="2"/>
              </a:rPr>
              <a:t></a:t>
            </a:r>
            <a:r>
              <a:rPr lang="en-US" altLang="en-US" dirty="0">
                <a:sym typeface="Wingdings" panose="05000000000000000000" pitchFamily="2" charset="2"/>
              </a:rPr>
              <a:t> </a:t>
            </a:r>
            <a:r>
              <a:rPr lang="en-US" altLang="en-US" dirty="0" err="1">
                <a:sym typeface="Wingdings" panose="05000000000000000000" pitchFamily="2" charset="2"/>
              </a:rPr>
              <a:t>SlotSet</a:t>
            </a:r>
            <a:endParaRPr lang="en-US" altLang="en-US" dirty="0">
              <a:sym typeface="Wingdings" panose="05000000000000000000" pitchFamily="2" charset="2"/>
            </a:endParaRPr>
          </a:p>
          <a:p>
            <a:endParaRPr lang="en-US" altLang="en-US" dirty="0">
              <a:sym typeface="Wingdings" panose="05000000000000000000" pitchFamily="2" charset="2"/>
            </a:endParaRPr>
          </a:p>
          <a:p>
            <a:r>
              <a:rPr lang="en-US" altLang="en-US" dirty="0">
                <a:sym typeface="Wingdings" panose="05000000000000000000" pitchFamily="2" charset="2"/>
              </a:rPr>
              <a:t>Issues</a:t>
            </a:r>
          </a:p>
          <a:p>
            <a:pPr lvl="1"/>
            <a:r>
              <a:rPr lang="en-US" altLang="en-US" dirty="0">
                <a:sym typeface="Wingdings" panose="05000000000000000000" pitchFamily="2" charset="2"/>
              </a:rPr>
              <a:t>| </a:t>
            </a:r>
            <a:r>
              <a:rPr lang="en-US" altLang="en-US" dirty="0" err="1">
                <a:sym typeface="Wingdings" panose="05000000000000000000" pitchFamily="2" charset="2"/>
              </a:rPr>
              <a:t>KeySet</a:t>
            </a:r>
            <a:r>
              <a:rPr lang="en-US" altLang="en-US" dirty="0">
                <a:sym typeface="Wingdings" panose="05000000000000000000" pitchFamily="2" charset="2"/>
              </a:rPr>
              <a:t> | &gt;&gt; | </a:t>
            </a:r>
            <a:r>
              <a:rPr lang="en-US" altLang="en-US" dirty="0" err="1">
                <a:sym typeface="Wingdings" panose="05000000000000000000" pitchFamily="2" charset="2"/>
              </a:rPr>
              <a:t>SlotSet</a:t>
            </a:r>
            <a:r>
              <a:rPr lang="en-US" altLang="en-US" dirty="0">
                <a:sym typeface="Wingdings" panose="05000000000000000000" pitchFamily="2" charset="2"/>
              </a:rPr>
              <a:t> |, so </a:t>
            </a:r>
            <a:r>
              <a:rPr lang="en-US" altLang="en-US" b="1" dirty="0" err="1">
                <a:sym typeface="Wingdings" panose="05000000000000000000" pitchFamily="2" charset="2"/>
              </a:rPr>
              <a:t>hf</a:t>
            </a:r>
            <a:r>
              <a:rPr lang="en-US" altLang="en-US" dirty="0">
                <a:sym typeface="Wingdings" panose="05000000000000000000" pitchFamily="2" charset="2"/>
              </a:rPr>
              <a:t> cannot be </a:t>
            </a:r>
            <a:r>
              <a:rPr lang="en-US" altLang="en-US" i="1" dirty="0">
                <a:solidFill>
                  <a:srgbClr val="C00000"/>
                </a:solidFill>
                <a:sym typeface="Wingdings" panose="05000000000000000000" pitchFamily="2" charset="2"/>
              </a:rPr>
              <a:t>1-1</a:t>
            </a:r>
            <a:endParaRPr lang="en-US" altLang="en-US" i="1" dirty="0">
              <a:solidFill>
                <a:srgbClr val="C00000"/>
              </a:solidFill>
            </a:endParaRP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If two keys map to same slot have a </a:t>
            </a:r>
            <a:r>
              <a:rPr lang="en-US" altLang="en-US" i="1" dirty="0">
                <a:solidFill>
                  <a:srgbClr val="C00000"/>
                </a:solidFill>
              </a:rPr>
              <a:t>collision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Deletion can be tricky</a:t>
            </a:r>
          </a:p>
        </p:txBody>
      </p:sp>
    </p:spTree>
    <p:extLst>
      <p:ext uri="{BB962C8B-B14F-4D97-AF65-F5344CB8AC3E}">
        <p14:creationId xmlns:p14="http://schemas.microsoft.com/office/powerpoint/2010/main" val="194111992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122237"/>
            <a:ext cx="7886700" cy="13255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Sieve of Eratosthenes</a:t>
            </a:r>
          </a:p>
        </p:txBody>
      </p:sp>
      <p:pic>
        <p:nvPicPr>
          <p:cNvPr id="1843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04892"/>
            <a:ext cx="9144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59846"/>
            <a:ext cx="9144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8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114800"/>
            <a:ext cx="91440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9" name="TextBox 7"/>
          <p:cNvSpPr txBox="1">
            <a:spLocks noChangeArrowheads="1"/>
          </p:cNvSpPr>
          <p:nvPr/>
        </p:nvSpPr>
        <p:spPr bwMode="auto">
          <a:xfrm>
            <a:off x="628650" y="5486400"/>
            <a:ext cx="177165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anose="05000000000000000000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anose="05000000000000000000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+mn-lt"/>
              </a:rPr>
              <a:t>Largest value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+mn-lt"/>
              </a:rPr>
              <a:t>of ‘m’ we need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dirty="0">
                <a:latin typeface="+mn-lt"/>
              </a:rPr>
              <a:t>to test?</a:t>
            </a:r>
          </a:p>
        </p:txBody>
      </p:sp>
    </p:spTree>
    <p:extLst>
      <p:ext uri="{BB962C8B-B14F-4D97-AF65-F5344CB8AC3E}">
        <p14:creationId xmlns:p14="http://schemas.microsoft.com/office/powerpoint/2010/main" val="422103298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Algorithm Details</a:t>
            </a:r>
          </a:p>
        </p:txBody>
      </p:sp>
      <p:sp>
        <p:nvSpPr>
          <p:cNvPr id="19459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Put numbers 2 through N into set</a:t>
            </a:r>
          </a:p>
          <a:p>
            <a:endParaRPr lang="en-US" altLang="en-US" dirty="0"/>
          </a:p>
          <a:p>
            <a:r>
              <a:rPr lang="en-US" altLang="en-US" dirty="0"/>
              <a:t>Point m at first number in set </a:t>
            </a:r>
            <a:br>
              <a:rPr lang="en-US" altLang="en-US" dirty="0"/>
            </a:br>
            <a:r>
              <a:rPr lang="en-US" altLang="en-US" dirty="0"/>
              <a:t> (m is an iterator which points to p)</a:t>
            </a:r>
          </a:p>
          <a:p>
            <a:endParaRPr lang="en-US" altLang="en-US" dirty="0"/>
          </a:p>
          <a:p>
            <a:r>
              <a:rPr lang="en-US" altLang="en-US" dirty="0"/>
              <a:t>Repeat while p * p &lt;= N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Remove p * k, for k = p, p+1, p+2, …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Update m to point to next number in set</a:t>
            </a:r>
          </a:p>
        </p:txBody>
      </p:sp>
    </p:spTree>
    <p:extLst>
      <p:ext uri="{BB962C8B-B14F-4D97-AF65-F5344CB8AC3E}">
        <p14:creationId xmlns:p14="http://schemas.microsoft.com/office/powerpoint/2010/main" val="413389276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192409"/>
            <a:ext cx="7886700" cy="13255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Multisets and </a:t>
            </a:r>
            <a:r>
              <a:rPr lang="en-US" dirty="0" err="1"/>
              <a:t>Multimaps</a:t>
            </a:r>
            <a:endParaRPr lang="en-US" dirty="0"/>
          </a:p>
        </p:txBody>
      </p:sp>
      <p:sp>
        <p:nvSpPr>
          <p:cNvPr id="20484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406212"/>
            <a:ext cx="7886700" cy="4351338"/>
          </a:xfrm>
        </p:spPr>
        <p:txBody>
          <a:bodyPr/>
          <a:lstStyle/>
          <a:p>
            <a:pPr eaLnBrk="1" hangingPunct="1"/>
            <a:r>
              <a:rPr lang="en-US" altLang="en-US" dirty="0"/>
              <a:t>Both allow duplicates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insert (p) now returns an iterator, not a pair</a:t>
            </a:r>
          </a:p>
          <a:p>
            <a:pPr lvl="1" eaLnBrk="1" hangingPunct="1"/>
            <a:r>
              <a:rPr lang="en-US" altLang="en-US" dirty="0"/>
              <a:t>Why?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count (key) gives # of occurrences of key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find (key) still used to locate </a:t>
            </a:r>
          </a:p>
          <a:p>
            <a:pPr lvl="1" eaLnBrk="1" hangingPunct="1"/>
            <a:r>
              <a:rPr lang="en-US" altLang="en-US" dirty="0"/>
              <a:t>Returns iterator referencing </a:t>
            </a:r>
            <a:r>
              <a:rPr lang="en-US" altLang="en-US" b="1" dirty="0"/>
              <a:t>first</a:t>
            </a:r>
            <a:r>
              <a:rPr lang="en-US" altLang="en-US" dirty="0"/>
              <a:t> occurrence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 err="1"/>
              <a:t>multimap</a:t>
            </a:r>
            <a:r>
              <a:rPr lang="en-US" altLang="en-US" dirty="0"/>
              <a:t> doesn’t allow operator[]</a:t>
            </a:r>
          </a:p>
        </p:txBody>
      </p:sp>
    </p:spTree>
    <p:extLst>
      <p:ext uri="{BB962C8B-B14F-4D97-AF65-F5344CB8AC3E}">
        <p14:creationId xmlns:p14="http://schemas.microsoft.com/office/powerpoint/2010/main" val="36302133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7" name="Picture 3" descr="fig11-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4400"/>
            <a:ext cx="9144000" cy="501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438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Graphical Overview (</a:t>
            </a:r>
            <a:r>
              <a:rPr lang="en-US" i="1" dirty="0">
                <a:solidFill>
                  <a:srgbClr val="C00000"/>
                </a:solidFill>
              </a:rPr>
              <a:t>Open Addressing</a:t>
            </a:r>
            <a:r>
              <a:rPr lang="en-US" dirty="0"/>
              <a:t>)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6532563" y="3535363"/>
            <a:ext cx="214674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400" b="0" dirty="0">
                <a:latin typeface="+mn-lt"/>
                <a:ea typeface="+mn-ea"/>
                <a:cs typeface="Arial" charset="0"/>
              </a:rPr>
              <a:t>Table size is </a:t>
            </a:r>
            <a:r>
              <a:rPr lang="en-US" sz="2400" i="1" dirty="0">
                <a:solidFill>
                  <a:srgbClr val="7030A0"/>
                </a:solidFill>
                <a:latin typeface="+mn-lt"/>
                <a:ea typeface="+mn-ea"/>
                <a:cs typeface="Arial" charset="0"/>
              </a:rPr>
              <a:t>m</a:t>
            </a:r>
            <a:r>
              <a:rPr lang="en-US" sz="2400" b="0" dirty="0">
                <a:latin typeface="+mn-lt"/>
                <a:ea typeface="+mn-ea"/>
                <a:cs typeface="Arial" charset="0"/>
              </a:rPr>
              <a:t>,</a:t>
            </a:r>
          </a:p>
          <a:p>
            <a:pPr eaLnBrk="1" hangingPunct="1">
              <a:defRPr/>
            </a:pPr>
            <a:r>
              <a:rPr lang="en-US" sz="2400" b="0" dirty="0">
                <a:latin typeface="+mn-lt"/>
                <a:ea typeface="+mn-ea"/>
                <a:cs typeface="Arial" charset="0"/>
              </a:rPr>
              <a:t>which is chosen</a:t>
            </a:r>
          </a:p>
          <a:p>
            <a:pPr eaLnBrk="1" hangingPunct="1">
              <a:defRPr/>
            </a:pPr>
            <a:r>
              <a:rPr lang="en-US" sz="2400" b="0" dirty="0">
                <a:latin typeface="+mn-lt"/>
                <a:ea typeface="+mn-ea"/>
                <a:cs typeface="Arial" charset="0"/>
              </a:rPr>
              <a:t>to be prime</a:t>
            </a:r>
          </a:p>
        </p:txBody>
      </p:sp>
    </p:spTree>
    <p:extLst>
      <p:ext uri="{BB962C8B-B14F-4D97-AF65-F5344CB8AC3E}">
        <p14:creationId xmlns:p14="http://schemas.microsoft.com/office/powerpoint/2010/main" val="22398193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Collisions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628650" y="1632942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sz="2400" dirty="0"/>
              <a:t>Collision resolution strategies</a:t>
            </a:r>
          </a:p>
          <a:p>
            <a:pPr marL="0" indent="0">
              <a:buNone/>
            </a:pPr>
            <a:endParaRPr lang="en-US" altLang="en-US" sz="2400" dirty="0"/>
          </a:p>
          <a:p>
            <a:r>
              <a:rPr lang="en-US" altLang="en-US" sz="2400" dirty="0"/>
              <a:t>Open addressing (slot only holds one object)</a:t>
            </a:r>
          </a:p>
          <a:p>
            <a:pPr lvl="1"/>
            <a:r>
              <a:rPr lang="en-US" altLang="en-US" sz="2000" dirty="0"/>
              <a:t>linear or quadratic probing</a:t>
            </a:r>
          </a:p>
          <a:p>
            <a:pPr lvl="1"/>
            <a:r>
              <a:rPr lang="en-US" altLang="en-US" sz="2000" dirty="0"/>
              <a:t>double hashing</a:t>
            </a:r>
          </a:p>
          <a:p>
            <a:pPr lvl="1"/>
            <a:endParaRPr lang="en-US" altLang="en-US" sz="2000" dirty="0"/>
          </a:p>
          <a:p>
            <a:r>
              <a:rPr lang="en-US" altLang="en-US" sz="2400" dirty="0"/>
              <a:t>Separate chaining</a:t>
            </a:r>
          </a:p>
          <a:p>
            <a:pPr lvl="1"/>
            <a:r>
              <a:rPr lang="en-US" altLang="en-US" sz="2000" dirty="0"/>
              <a:t>In this case slot is called </a:t>
            </a:r>
            <a:r>
              <a:rPr lang="en-US" altLang="en-US" sz="2000" i="1" dirty="0">
                <a:solidFill>
                  <a:srgbClr val="C00000"/>
                </a:solidFill>
              </a:rPr>
              <a:t>bucket </a:t>
            </a:r>
            <a:r>
              <a:rPr lang="en-US" altLang="en-US" sz="2000" dirty="0"/>
              <a:t>(Usually a singly-linked list)</a:t>
            </a:r>
          </a:p>
          <a:p>
            <a:pPr lvl="1"/>
            <a:r>
              <a:rPr lang="en-US" altLang="en-US" sz="2000" dirty="0"/>
              <a:t>Approach taken by Standard Library</a:t>
            </a:r>
          </a:p>
        </p:txBody>
      </p:sp>
    </p:spTree>
    <p:extLst>
      <p:ext uri="{BB962C8B-B14F-4D97-AF65-F5344CB8AC3E}">
        <p14:creationId xmlns:p14="http://schemas.microsoft.com/office/powerpoint/2010/main" val="16559803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523875" y="40106"/>
            <a:ext cx="7886700" cy="13255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ea typeface="+mj-ea"/>
                <a:cs typeface="+mj-cs"/>
              </a:rPr>
              <a:t>Open Addressing</a:t>
            </a:r>
            <a:endParaRPr lang="en-US" dirty="0">
              <a:solidFill>
                <a:schemeClr val="folHlink"/>
              </a:solidFill>
              <a:ea typeface="+mj-ea"/>
              <a:cs typeface="+mj-cs"/>
            </a:endParaRPr>
          </a:p>
        </p:txBody>
      </p:sp>
      <p:graphicFrame>
        <p:nvGraphicFramePr>
          <p:cNvPr id="13316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4250221"/>
              </p:ext>
            </p:extLst>
          </p:nvPr>
        </p:nvGraphicFramePr>
        <p:xfrm>
          <a:off x="0" y="2064860"/>
          <a:ext cx="9144000" cy="34399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8" r:id="rId4" imgW="3259836" imgH="1289304" progId="">
                  <p:embed/>
                </p:oleObj>
              </mc:Choice>
              <mc:Fallback>
                <p:oleObj r:id="rId4" imgW="3259836" imgH="1289304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064860"/>
                        <a:ext cx="9144000" cy="34399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9" name="Text Box 17"/>
          <p:cNvSpPr txBox="1">
            <a:spLocks noChangeArrowheads="1"/>
          </p:cNvSpPr>
          <p:nvPr/>
        </p:nvSpPr>
        <p:spPr bwMode="auto">
          <a:xfrm>
            <a:off x="381000" y="1182692"/>
            <a:ext cx="332123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 eaLnBrk="1" hangingPunct="1">
              <a:defRPr/>
            </a:pPr>
            <a:r>
              <a:rPr lang="en-US" dirty="0">
                <a:solidFill>
                  <a:schemeClr val="accent2"/>
                </a:solidFill>
                <a:latin typeface="+mn-lt"/>
                <a:ea typeface="+mn-ea"/>
                <a:cs typeface="Arial" charset="0"/>
              </a:rPr>
              <a:t>Compute slot as follows:</a:t>
            </a:r>
          </a:p>
          <a:p>
            <a:pPr marL="457200" indent="-457200" eaLnBrk="1" hangingPunct="1">
              <a:buFontTx/>
              <a:buAutoNum type="arabicParenR"/>
              <a:defRPr/>
            </a:pPr>
            <a:r>
              <a:rPr lang="en-US" dirty="0">
                <a:solidFill>
                  <a:schemeClr val="accent2"/>
                </a:solidFill>
                <a:latin typeface="+mn-lt"/>
                <a:ea typeface="+mn-ea"/>
                <a:cs typeface="Arial" charset="0"/>
              </a:rPr>
              <a:t>t = </a:t>
            </a:r>
            <a:r>
              <a:rPr lang="en-US" dirty="0" err="1">
                <a:solidFill>
                  <a:schemeClr val="accent2"/>
                </a:solidFill>
                <a:latin typeface="+mn-lt"/>
                <a:ea typeface="+mn-ea"/>
                <a:cs typeface="Arial" charset="0"/>
              </a:rPr>
              <a:t>hf</a:t>
            </a:r>
            <a:r>
              <a:rPr lang="en-US" dirty="0">
                <a:solidFill>
                  <a:schemeClr val="accent2"/>
                </a:solidFill>
                <a:latin typeface="+mn-lt"/>
                <a:ea typeface="+mn-ea"/>
                <a:cs typeface="Arial" charset="0"/>
              </a:rPr>
              <a:t> (k) </a:t>
            </a:r>
          </a:p>
          <a:p>
            <a:pPr marL="457200" indent="-457200" eaLnBrk="1" hangingPunct="1">
              <a:buFontTx/>
              <a:buAutoNum type="arabicParenR"/>
              <a:defRPr/>
            </a:pPr>
            <a:r>
              <a:rPr lang="en-US" dirty="0">
                <a:solidFill>
                  <a:schemeClr val="accent2"/>
                </a:solidFill>
                <a:latin typeface="+mn-lt"/>
                <a:ea typeface="+mn-ea"/>
                <a:cs typeface="Arial" charset="0"/>
              </a:rPr>
              <a:t>slot = t % m</a:t>
            </a:r>
          </a:p>
        </p:txBody>
      </p:sp>
      <p:sp>
        <p:nvSpPr>
          <p:cNvPr id="1030" name="Text Box 18"/>
          <p:cNvSpPr txBox="1">
            <a:spLocks noChangeArrowheads="1"/>
          </p:cNvSpPr>
          <p:nvPr/>
        </p:nvSpPr>
        <p:spPr bwMode="auto">
          <a:xfrm>
            <a:off x="381000" y="5186614"/>
            <a:ext cx="32167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 eaLnBrk="1" hangingPunct="1">
              <a:defRPr/>
            </a:pPr>
            <a:r>
              <a:rPr lang="en-US" dirty="0">
                <a:latin typeface="+mn-lt"/>
                <a:ea typeface="+mn-ea"/>
                <a:cs typeface="Arial" charset="0"/>
              </a:rPr>
              <a:t>In this example, </a:t>
            </a:r>
            <a:r>
              <a:rPr lang="en-US" dirty="0" err="1">
                <a:latin typeface="+mn-lt"/>
                <a:ea typeface="+mn-ea"/>
                <a:cs typeface="Arial" charset="0"/>
              </a:rPr>
              <a:t>hf</a:t>
            </a:r>
            <a:r>
              <a:rPr lang="en-US" dirty="0">
                <a:latin typeface="+mn-lt"/>
                <a:ea typeface="+mn-ea"/>
                <a:cs typeface="Arial" charset="0"/>
              </a:rPr>
              <a:t>(x) = x</a:t>
            </a:r>
          </a:p>
        </p:txBody>
      </p:sp>
    </p:spTree>
    <p:extLst>
      <p:ext uri="{BB962C8B-B14F-4D97-AF65-F5344CB8AC3E}">
        <p14:creationId xmlns:p14="http://schemas.microsoft.com/office/powerpoint/2010/main" val="7326717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52447</TotalTime>
  <Words>2094</Words>
  <Application>Microsoft Macintosh PowerPoint</Application>
  <PresentationFormat>On-screen Show (4:3)</PresentationFormat>
  <Paragraphs>498</Paragraphs>
  <Slides>62</Slides>
  <Notes>12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62</vt:i4>
      </vt:variant>
    </vt:vector>
  </HeadingPairs>
  <TitlesOfParts>
    <vt:vector size="70" baseType="lpstr">
      <vt:lpstr>Arial</vt:lpstr>
      <vt:lpstr>Calibri</vt:lpstr>
      <vt:lpstr>Calibri Light</vt:lpstr>
      <vt:lpstr>Lucida Console</vt:lpstr>
      <vt:lpstr>Times New Roman</vt:lpstr>
      <vt:lpstr>Wingdings</vt:lpstr>
      <vt:lpstr>Office Theme</vt:lpstr>
      <vt:lpstr>SmartDraw</vt:lpstr>
      <vt:lpstr>Implementing the Associative Containers</vt:lpstr>
      <vt:lpstr>Associative Containers</vt:lpstr>
      <vt:lpstr>Unordered Sets and Maps</vt:lpstr>
      <vt:lpstr>Hash Tables</vt:lpstr>
      <vt:lpstr>Hash Tables</vt:lpstr>
      <vt:lpstr>Hash Tables (Cont’d)</vt:lpstr>
      <vt:lpstr>Graphical Overview (Open Addressing)</vt:lpstr>
      <vt:lpstr>Collisions</vt:lpstr>
      <vt:lpstr>Open Addressing</vt:lpstr>
      <vt:lpstr>Open Addressing (Cont’d)</vt:lpstr>
      <vt:lpstr>Collision Resolution by Open Addressing</vt:lpstr>
      <vt:lpstr>Collision Resolution     (Open Addressing w/Linear Probing)</vt:lpstr>
      <vt:lpstr>Erase and Find (Open Addressing)</vt:lpstr>
      <vt:lpstr>Collision Resolution (Chaining)</vt:lpstr>
      <vt:lpstr>Collision Resolution with Chaining</vt:lpstr>
      <vt:lpstr>Hash Functions</vt:lpstr>
      <vt:lpstr>Hash Functions (Cont’d)</vt:lpstr>
      <vt:lpstr>A Hash Function For Strings</vt:lpstr>
      <vt:lpstr>Implementing an Iterator </vt:lpstr>
      <vt:lpstr>Efficiency of Hashing Methods</vt:lpstr>
      <vt:lpstr>Balanced Search Trees</vt:lpstr>
      <vt:lpstr>Issues with BSTs</vt:lpstr>
      <vt:lpstr>Two BSTs with Same Keys</vt:lpstr>
      <vt:lpstr>Notions of Balance</vt:lpstr>
      <vt:lpstr>BST, Red-Black Tree, and AVL Tree</vt:lpstr>
      <vt:lpstr>2-3-4 Trees</vt:lpstr>
      <vt:lpstr>2-3-4 Tree Node Types</vt:lpstr>
      <vt:lpstr>2-3-4 Tree</vt:lpstr>
      <vt:lpstr>Insert for a 2-3-4 Tree</vt:lpstr>
      <vt:lpstr>Splitting a 4-Node</vt:lpstr>
      <vt:lpstr>Insertion into 2-3-4 Tree</vt:lpstr>
      <vt:lpstr>Insertion (Cont’d)</vt:lpstr>
      <vt:lpstr>Insertion (Cont’d)</vt:lpstr>
      <vt:lpstr>Insertion into 2-3-4 Tree (Cont’d)</vt:lpstr>
      <vt:lpstr>Red-Black Trees</vt:lpstr>
      <vt:lpstr>Red-Black Repr. of 2-3-4 Tree</vt:lpstr>
      <vt:lpstr>Converting a 2-3-4 Tree to Red-Black Tree</vt:lpstr>
      <vt:lpstr>Red-Black Tree Ops</vt:lpstr>
      <vt:lpstr>Four Cases in Splitting of a 4-Node</vt:lpstr>
      <vt:lpstr>Left child of a Black Parent P</vt:lpstr>
      <vt:lpstr>Prior to inserting key 55</vt:lpstr>
      <vt:lpstr>Oriented left-left from G Using A Single Right Rotation</vt:lpstr>
      <vt:lpstr>Oriented Left-Right From G After the Color Flip</vt:lpstr>
      <vt:lpstr>After X is Double Rotated</vt:lpstr>
      <vt:lpstr>Inserting into Red-Black Tree</vt:lpstr>
      <vt:lpstr>Building A Red-Black Tree</vt:lpstr>
      <vt:lpstr>Building A Red-Black Tree (Cont’d)</vt:lpstr>
      <vt:lpstr>Exercises</vt:lpstr>
      <vt:lpstr>Repr. of Red-Black Node</vt:lpstr>
      <vt:lpstr>Rotate Routines</vt:lpstr>
      <vt:lpstr>Ordered Associative Containers</vt:lpstr>
      <vt:lpstr>Associative Containers</vt:lpstr>
      <vt:lpstr>Associative Containers</vt:lpstr>
      <vt:lpstr>Sets</vt:lpstr>
      <vt:lpstr>Sets of Class Types</vt:lpstr>
      <vt:lpstr>Map and Key-Value Pairs</vt:lpstr>
      <vt:lpstr>Map Example</vt:lpstr>
      <vt:lpstr>Map Operations</vt:lpstr>
      <vt:lpstr>Application of Sets</vt:lpstr>
      <vt:lpstr>Sieve of Eratosthenes</vt:lpstr>
      <vt:lpstr>Algorithm Details</vt:lpstr>
      <vt:lpstr>Multisets and Multimaps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Implementing the Associative Containers</dc:title>
  <dc:creator>Gary Zoppetti</dc:creator>
  <cp:lastModifiedBy>William Killian</cp:lastModifiedBy>
  <cp:revision>157</cp:revision>
  <dcterms:created xsi:type="dcterms:W3CDTF">2015-06-16T20:22:38Z</dcterms:created>
  <dcterms:modified xsi:type="dcterms:W3CDTF">2019-06-12T21:52:05Z</dcterms:modified>
</cp:coreProperties>
</file>