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542" r:id="rId2"/>
    <p:sldId id="1675" r:id="rId3"/>
    <p:sldId id="1676" r:id="rId4"/>
    <p:sldId id="1677" r:id="rId5"/>
    <p:sldId id="1678" r:id="rId6"/>
    <p:sldId id="1679" r:id="rId7"/>
    <p:sldId id="1680" r:id="rId8"/>
    <p:sldId id="1681" r:id="rId9"/>
    <p:sldId id="1682" r:id="rId10"/>
    <p:sldId id="1683" r:id="rId11"/>
    <p:sldId id="1684" r:id="rId12"/>
    <p:sldId id="1685" r:id="rId13"/>
    <p:sldId id="1686" r:id="rId14"/>
    <p:sldId id="1687" r:id="rId15"/>
    <p:sldId id="1688" r:id="rId16"/>
    <p:sldId id="1665" r:id="rId17"/>
    <p:sldId id="1663" r:id="rId18"/>
    <p:sldId id="1664" r:id="rId19"/>
    <p:sldId id="1667" r:id="rId20"/>
    <p:sldId id="1666" r:id="rId21"/>
    <p:sldId id="1668" r:id="rId22"/>
    <p:sldId id="1669" r:id="rId23"/>
    <p:sldId id="1584" r:id="rId24"/>
    <p:sldId id="1670" r:id="rId25"/>
    <p:sldId id="1606" r:id="rId26"/>
    <p:sldId id="1607" r:id="rId27"/>
    <p:sldId id="1608" r:id="rId28"/>
  </p:sldIdLst>
  <p:sldSz cx="9144000" cy="6858000" type="screen4x3"/>
  <p:notesSz cx="7302500" cy="9586913"/>
  <p:custDataLst>
    <p:tags r:id="rId3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D9D9D9"/>
    <a:srgbClr val="A5A6DF"/>
    <a:srgbClr val="D5F1D2"/>
    <a:srgbClr val="A5A6E4"/>
    <a:srgbClr val="F6F5BD"/>
    <a:srgbClr val="F1C7C7"/>
    <a:srgbClr val="990000"/>
    <a:srgbClr val="D5F1CF"/>
    <a:srgbClr val="B3B3B3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231" autoAdjust="0"/>
  </p:normalViewPr>
  <p:slideViewPr>
    <p:cSldViewPr snapToObjects="1">
      <p:cViewPr varScale="1">
        <p:scale>
          <a:sx n="74" d="100"/>
          <a:sy n="74" d="100"/>
        </p:scale>
        <p:origin x="218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2176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280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937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15B8443-C8E5-8B4C-A721-456D7B6710B0}"/>
              </a:ext>
            </a:extLst>
          </p:cNvPr>
          <p:cNvGrpSpPr/>
          <p:nvPr userDrawn="1"/>
        </p:nvGrpSpPr>
        <p:grpSpPr>
          <a:xfrm>
            <a:off x="0" y="-26988"/>
            <a:ext cx="9144001" cy="276999"/>
            <a:chOff x="0" y="-26988"/>
            <a:chExt cx="9144001" cy="276999"/>
          </a:xfrm>
        </p:grpSpPr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11A2073B-C541-7C45-8603-ABC0404090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9144000" cy="22860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b="0">
                <a:latin typeface="Times New Roman" pitchFamily="18" charset="0"/>
              </a:endParaRPr>
            </a:p>
          </p:txBody>
        </p:sp>
        <p:sp>
          <p:nvSpPr>
            <p:cNvPr id="11" name="Text Box 5">
              <a:extLst>
                <a:ext uri="{FF2B5EF4-FFF2-40B4-BE49-F238E27FC236}">
                  <a16:creationId xmlns:a16="http://schemas.microsoft.com/office/drawing/2014/main" id="{0C099374-1AA2-4D41-A196-1BE90180A0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4801" y="-26988"/>
              <a:ext cx="5029200" cy="2769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en-US" sz="1200" dirty="0">
                  <a:solidFill>
                    <a:srgbClr val="FFD579"/>
                  </a:solidFill>
                  <a:latin typeface="Times New Roman" pitchFamily="18" charset="0"/>
                </a:rPr>
                <a:t>Killian – CSCI 380 – Millersville University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2025650"/>
          </a:xfrm>
        </p:spPr>
        <p:txBody>
          <a:bodyPr/>
          <a:lstStyle/>
          <a:p>
            <a:pPr marL="0" indent="0"/>
            <a:r>
              <a:rPr lang="en-US" dirty="0"/>
              <a:t>Network Programming: Part II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380: </a:t>
            </a:r>
            <a:r>
              <a:rPr lang="en-US" sz="2000" b="0"/>
              <a:t>Operating Systems</a:t>
            </a:r>
            <a:br>
              <a:rPr lang="en-US" sz="2000" b="0"/>
            </a:br>
            <a:endParaRPr lang="en-US" sz="2000" b="0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accept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267325"/>
          </a:xfrm>
        </p:spPr>
        <p:txBody>
          <a:bodyPr/>
          <a:lstStyle/>
          <a:p>
            <a:r>
              <a:rPr lang="en-US" dirty="0"/>
              <a:t>Servers wait for connection requests from clients by calling </a:t>
            </a:r>
            <a:r>
              <a:rPr lang="en-US" dirty="0">
                <a:latin typeface="Courier New"/>
                <a:cs typeface="Courier New"/>
              </a:rPr>
              <a:t>accept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Waits for connection request to arrive on the connection bound to </a:t>
            </a:r>
            <a:r>
              <a:rPr lang="en-US" dirty="0" err="1">
                <a:latin typeface="Courier New"/>
                <a:cs typeface="Courier New"/>
              </a:rPr>
              <a:t>listenfd</a:t>
            </a:r>
            <a:r>
              <a:rPr lang="en-US" dirty="0"/>
              <a:t>, then fills in client’s socket address in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/>
              <a:t> and size of the socket address in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/>
              <a:t>. </a:t>
            </a:r>
          </a:p>
          <a:p>
            <a:r>
              <a:rPr lang="en-US" dirty="0"/>
              <a:t>Returns a </a:t>
            </a:r>
            <a:r>
              <a:rPr lang="en-US" i="1" dirty="0">
                <a:solidFill>
                  <a:srgbClr val="FF0000"/>
                </a:solidFill>
              </a:rPr>
              <a:t>connected descriptor </a:t>
            </a:r>
            <a:r>
              <a:rPr lang="en-US" dirty="0"/>
              <a:t>that can be used to communicate with the client via Unix I/O routines. </a:t>
            </a:r>
            <a:endParaRPr lang="en-US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2286000"/>
            <a:ext cx="621806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accept(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listenfd</a:t>
            </a:r>
            <a:r>
              <a:rPr lang="en-US" sz="1600" dirty="0">
                <a:latin typeface="Courier New" pitchFamily="49" charset="0"/>
              </a:rPr>
              <a:t>, SA *</a:t>
            </a:r>
            <a:r>
              <a:rPr lang="en-US" sz="1600" dirty="0" err="1">
                <a:latin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627587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89241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connect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771525"/>
          </a:xfrm>
        </p:spPr>
        <p:txBody>
          <a:bodyPr/>
          <a:lstStyle/>
          <a:p>
            <a:r>
              <a:rPr lang="en-US" dirty="0"/>
              <a:t>A client establishes a connection with a server by calling connect:</a:t>
            </a:r>
          </a:p>
          <a:p>
            <a:endParaRPr lang="en-US" dirty="0"/>
          </a:p>
          <a:p>
            <a:r>
              <a:rPr lang="en-US" dirty="0"/>
              <a:t>Attempts to establish a connection with server at socket address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>
                <a:latin typeface="+mn-lt"/>
                <a:cs typeface="Courier New"/>
              </a:rPr>
              <a:t>If successful, then </a:t>
            </a:r>
            <a:r>
              <a:rPr lang="en-US" dirty="0" err="1">
                <a:latin typeface="Courier New"/>
                <a:cs typeface="Courier New"/>
              </a:rPr>
              <a:t>clientfd</a:t>
            </a:r>
            <a:r>
              <a:rPr lang="en-US" dirty="0">
                <a:latin typeface="+mn-lt"/>
                <a:cs typeface="Courier New"/>
              </a:rPr>
              <a:t> is now ready for reading and writing. 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Resulting connection is  characterized by socket pair</a:t>
            </a:r>
          </a:p>
          <a:p>
            <a:pPr marL="457200" lvl="1" indent="0">
              <a:buNone/>
            </a:pPr>
            <a:r>
              <a:rPr lang="en-US" dirty="0">
                <a:latin typeface="+mn-lt"/>
                <a:cs typeface="Courier New"/>
              </a:rPr>
              <a:t>	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x:y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addr.sin_addr:addr.sin_port</a:t>
            </a:r>
            <a:r>
              <a:rPr lang="en-US" dirty="0">
                <a:latin typeface="Courier New"/>
                <a:cs typeface="Courier New"/>
              </a:rPr>
              <a:t>)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+mn-lt"/>
                <a:cs typeface="Courier New"/>
              </a:rPr>
              <a:t> is client address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y</a:t>
            </a:r>
            <a:r>
              <a:rPr lang="en-US" dirty="0">
                <a:latin typeface="+mn-lt"/>
                <a:cs typeface="Courier New"/>
              </a:rPr>
              <a:t> is ephemeral port that uniquely identifies client process on client host</a:t>
            </a:r>
          </a:p>
          <a:p>
            <a:pPr lvl="2"/>
            <a:endParaRPr lang="en-US" dirty="0">
              <a:latin typeface="+mn-lt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+mn-lt"/>
                <a:cs typeface="Courier New"/>
              </a:rPr>
              <a:t>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to supply the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2209800"/>
            <a:ext cx="6956852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connect(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clientfd</a:t>
            </a:r>
            <a:r>
              <a:rPr lang="en-US" sz="1600" dirty="0">
                <a:latin typeface="Courier New" pitchFamily="49" charset="0"/>
              </a:rPr>
              <a:t>, SA *</a:t>
            </a:r>
            <a:r>
              <a:rPr lang="en-US" sz="1600" dirty="0" err="1">
                <a:latin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103628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20" y="476655"/>
            <a:ext cx="8382000" cy="573087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accept</a:t>
            </a:r>
            <a:r>
              <a:rPr lang="en-US" dirty="0"/>
              <a:t> 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2967038" y="1239838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469900" y="1576388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5011738" y="1456920"/>
            <a:ext cx="3294062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1. Server blocks in </a:t>
            </a:r>
            <a:r>
              <a:rPr lang="en-US" sz="1800" i="1" dirty="0">
                <a:latin typeface="Courier New" pitchFamily="49" charset="0"/>
              </a:rPr>
              <a:t>accept</a:t>
            </a:r>
            <a:r>
              <a:rPr lang="en-US" sz="1800" i="1" dirty="0">
                <a:latin typeface="Calibri" pitchFamily="34" charset="0"/>
              </a:rPr>
              <a:t>, waiting for connection request on listening descriptor </a:t>
            </a:r>
            <a:r>
              <a:rPr lang="en-US" sz="1800" i="1" dirty="0" err="1">
                <a:latin typeface="Courier New" pitchFamily="49" charset="0"/>
              </a:rPr>
              <a:t>listenfd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1003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3449638" y="1576388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2967038" y="3108325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469900" y="344487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1003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3449638" y="344487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>
            <a:off x="1536700" y="357505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5048250" y="3308350"/>
            <a:ext cx="386715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2. Client makes connection request by calling and blocking in </a:t>
            </a:r>
            <a:r>
              <a:rPr lang="en-US" sz="1800" i="1" dirty="0">
                <a:latin typeface="Courier New" pitchFamily="49" charset="0"/>
              </a:rPr>
              <a:t>connect</a:t>
            </a: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1358514" y="299085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2954338" y="4938713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457200" y="5275263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990600" y="5805488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3436938" y="5275263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5057775" y="5137241"/>
            <a:ext cx="4010025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3. Server returns </a:t>
            </a:r>
            <a:r>
              <a:rPr lang="en-US" sz="1800" i="1" dirty="0" err="1">
                <a:latin typeface="Courier New" pitchFamily="49" charset="0"/>
              </a:rPr>
              <a:t>connfd</a:t>
            </a:r>
            <a:r>
              <a:rPr lang="en-US" sz="1800" i="1" dirty="0">
                <a:latin typeface="Calibri" pitchFamily="34" charset="0"/>
              </a:rPr>
              <a:t> from </a:t>
            </a:r>
            <a:r>
              <a:rPr lang="en-US" sz="1800" i="1" dirty="0">
                <a:latin typeface="Courier New" pitchFamily="49" charset="0"/>
              </a:rPr>
              <a:t>accept</a:t>
            </a:r>
            <a:r>
              <a:rPr lang="en-US" sz="1800" i="1" dirty="0">
                <a:latin typeface="Calibri" pitchFamily="34" charset="0"/>
              </a:rPr>
              <a:t>. Client returns from </a:t>
            </a:r>
            <a:r>
              <a:rPr lang="en-US" sz="1800" i="1" dirty="0">
                <a:latin typeface="Courier New" pitchFamily="49" charset="0"/>
              </a:rPr>
              <a:t>connect</a:t>
            </a:r>
            <a:r>
              <a:rPr lang="en-US" sz="1800" i="1" dirty="0">
                <a:latin typeface="Calibri" pitchFamily="34" charset="0"/>
              </a:rPr>
              <a:t>. Connection is now established between </a:t>
            </a:r>
            <a:r>
              <a:rPr lang="en-US" sz="1800" i="1" dirty="0" err="1">
                <a:latin typeface="Courier New" pitchFamily="49" charset="0"/>
              </a:rPr>
              <a:t>clientfd</a:t>
            </a:r>
            <a:r>
              <a:rPr lang="en-US" sz="1800" i="1" dirty="0">
                <a:latin typeface="Calibri" pitchFamily="34" charset="0"/>
              </a:rPr>
              <a:t> and </a:t>
            </a:r>
            <a:r>
              <a:rPr lang="en-US" sz="1800" i="1" dirty="0" err="1">
                <a:latin typeface="Courier New" pitchFamily="49" charset="0"/>
              </a:rPr>
              <a:t>connfd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78" name="Oval 26"/>
          <p:cNvSpPr>
            <a:spLocks noChangeAspect="1" noChangeArrowheads="1"/>
          </p:cNvSpPr>
          <p:nvPr/>
        </p:nvSpPr>
        <p:spPr bwMode="auto">
          <a:xfrm>
            <a:off x="3388804" y="56642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9" name="Text Box 27"/>
          <p:cNvSpPr txBox="1">
            <a:spLocks noChangeArrowheads="1"/>
          </p:cNvSpPr>
          <p:nvPr/>
        </p:nvSpPr>
        <p:spPr bwMode="auto">
          <a:xfrm>
            <a:off x="3067050" y="581818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connfd(4)</a:t>
            </a: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1651000" y="5722938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1459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1459285" y="3821113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1459285" y="56515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3388805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3388805" y="3503613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3388805" y="5334000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05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63" grpId="0"/>
      <p:bldP spid="740365" grpId="0" animBg="1"/>
      <p:bldP spid="740366" grpId="0"/>
      <p:bldP spid="740367" grpId="0" animBg="1"/>
      <p:bldP spid="740368" grpId="0" animBg="1"/>
      <p:bldP spid="740369" grpId="0"/>
      <p:bldP spid="740377" grpId="0"/>
      <p:bldP spid="740371" grpId="0"/>
      <p:bldP spid="740373" grpId="0" animBg="1"/>
      <p:bldP spid="740374" grpId="0"/>
      <p:bldP spid="740375" grpId="0" animBg="1"/>
      <p:bldP spid="740376" grpId="0"/>
      <p:bldP spid="740378" grpId="0" animBg="1"/>
      <p:bldP spid="740379" grpId="0"/>
      <p:bldP spid="740380" grpId="0" animBg="1"/>
      <p:bldP spid="740364" grpId="0" animBg="1"/>
      <p:bldP spid="740372" grpId="0" animBg="1"/>
      <p:bldP spid="740362" grpId="0" animBg="1"/>
      <p:bldP spid="74037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Connected vs. Listening Descriptors</a:t>
            </a:r>
          </a:p>
        </p:txBody>
      </p:sp>
      <p:sp>
        <p:nvSpPr>
          <p:cNvPr id="7536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64450" y="1362074"/>
            <a:ext cx="7896225" cy="51911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Listening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for client connection requests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Created once and exists for lifetime of the server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Connected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of the connection between client and server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new descriptor is created each time the server accepts a connection request from a client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Exists only as long as it takes to service client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Why the distinction?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Allows for concurrent servers that can communicate over many client connections simultaneously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E.g., Each time we receive a new request, we fork a child to handle the request</a:t>
            </a:r>
          </a:p>
          <a:p>
            <a:pPr>
              <a:lnSpc>
                <a:spcPct val="85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704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 bwMode="auto">
          <a:xfrm>
            <a:off x="1447800" y="4180323"/>
            <a:ext cx="5410200" cy="13716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6324600" y="4555150"/>
            <a:ext cx="381000" cy="685800"/>
            <a:chOff x="3984" y="3264"/>
            <a:chExt cx="240" cy="432"/>
          </a:xfrm>
        </p:grpSpPr>
        <p:sp>
          <p:nvSpPr>
            <p:cNvPr id="759813" name="Line 5"/>
            <p:cNvSpPr>
              <a:spLocks noChangeShapeType="1"/>
            </p:cNvSpPr>
            <p:nvPr/>
          </p:nvSpPr>
          <p:spPr bwMode="auto">
            <a:xfrm>
              <a:off x="3984" y="3696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14" name="Line 6"/>
            <p:cNvSpPr>
              <a:spLocks noChangeShapeType="1"/>
            </p:cNvSpPr>
            <p:nvPr/>
          </p:nvSpPr>
          <p:spPr bwMode="auto">
            <a:xfrm flipV="1">
              <a:off x="4224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15" name="Line 7"/>
            <p:cNvSpPr>
              <a:spLocks noChangeShapeType="1"/>
            </p:cNvSpPr>
            <p:nvPr/>
          </p:nvSpPr>
          <p:spPr bwMode="auto">
            <a:xfrm flipH="1">
              <a:off x="3984" y="3264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 rot="10800000" flipV="1">
            <a:off x="1676400" y="4555150"/>
            <a:ext cx="381000" cy="685800"/>
            <a:chOff x="3984" y="3264"/>
            <a:chExt cx="240" cy="432"/>
          </a:xfrm>
        </p:grpSpPr>
        <p:sp>
          <p:nvSpPr>
            <p:cNvPr id="759817" name="Line 9"/>
            <p:cNvSpPr>
              <a:spLocks noChangeShapeType="1"/>
            </p:cNvSpPr>
            <p:nvPr/>
          </p:nvSpPr>
          <p:spPr bwMode="auto">
            <a:xfrm>
              <a:off x="3984" y="3696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18" name="Line 10"/>
            <p:cNvSpPr>
              <a:spLocks noChangeShapeType="1"/>
            </p:cNvSpPr>
            <p:nvPr/>
          </p:nvSpPr>
          <p:spPr bwMode="auto">
            <a:xfrm flipV="1">
              <a:off x="4224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19" name="Line 11"/>
            <p:cNvSpPr>
              <a:spLocks noChangeShapeType="1"/>
            </p:cNvSpPr>
            <p:nvPr/>
          </p:nvSpPr>
          <p:spPr bwMode="auto">
            <a:xfrm flipH="1">
              <a:off x="3984" y="3264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20" name="Text Box 12"/>
          <p:cNvSpPr txBox="1">
            <a:spLocks noChangeArrowheads="1"/>
          </p:cNvSpPr>
          <p:nvPr/>
        </p:nvSpPr>
        <p:spPr bwMode="auto">
          <a:xfrm>
            <a:off x="457200" y="4448787"/>
            <a:ext cx="8382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Client / Server</a:t>
            </a:r>
          </a:p>
          <a:p>
            <a:r>
              <a:rPr lang="en-US" sz="1600" dirty="0">
                <a:solidFill>
                  <a:srgbClr val="C00000"/>
                </a:solidFill>
                <a:latin typeface="Calibri" pitchFamily="34" charset="0"/>
              </a:rPr>
              <a:t>Session</a:t>
            </a:r>
          </a:p>
        </p:txBody>
      </p: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rio_readlineb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69494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A5A6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A5A6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22977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open_clientfd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1981200"/>
            <a:ext cx="8831865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open_clientfd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hostname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potential server addresses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Open a connection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AI_NUMERICSERV;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…using numeric port arg.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|= AI_ADDRCONFIG;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Recommended for connections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(hostname, port,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77200" y="44312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/>
              <a:t>Establish a connection with a server</a:t>
            </a:r>
          </a:p>
        </p:txBody>
      </p:sp>
    </p:spTree>
    <p:extLst>
      <p:ext uri="{BB962C8B-B14F-4D97-AF65-F5344CB8AC3E}">
        <p14:creationId xmlns:p14="http://schemas.microsoft.com/office/powerpoint/2010/main" val="4217520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34582" cy="762000"/>
          </a:xfrm>
        </p:spPr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open_clientfd</a:t>
            </a:r>
            <a:r>
              <a:rPr lang="en-US" dirty="0">
                <a:latin typeface="+mn-lt"/>
                <a:cs typeface="Courier New"/>
              </a:rPr>
              <a:t> (</a:t>
            </a:r>
            <a:r>
              <a:rPr lang="en-US" dirty="0" err="1">
                <a:latin typeface="+mn-lt"/>
                <a:cs typeface="Courier New"/>
              </a:rPr>
              <a:t>cont</a:t>
            </a:r>
            <a:r>
              <a:rPr lang="en-US" dirty="0">
                <a:latin typeface="+mn-lt"/>
                <a:cs typeface="Courier New"/>
              </a:rPr>
              <a:t>)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1524000"/>
            <a:ext cx="8461270" cy="5016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Walk the list for one that we can successfully connect to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Create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a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ai_family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ai_socktype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ai_protocol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)) &lt; 0)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continue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failed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,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try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next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 to the server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(connect(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!= -1)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Success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 failed, try another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(!p)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All connects failed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The last connect succeeded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72789" y="6171427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6217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8464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/>
          <p:cNvSpPr/>
          <p:nvPr/>
        </p:nvSpPr>
        <p:spPr bwMode="auto">
          <a:xfrm>
            <a:off x="4761308" y="5678952"/>
            <a:ext cx="4001692" cy="1179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ctr" anchorCtr="0"/>
          <a:lstStyle/>
          <a:p>
            <a:pPr algn="r"/>
            <a:r>
              <a:rPr lang="en-US" sz="1800" dirty="0"/>
              <a:t>5</a:t>
            </a:r>
            <a:r>
              <a:rPr lang="en-US" sz="1800" i="1" dirty="0"/>
              <a:t>. Drop client</a:t>
            </a:r>
          </a:p>
        </p:txBody>
      </p:sp>
      <p:sp>
        <p:nvSpPr>
          <p:cNvPr id="65" name="Rounded Rectangle 64"/>
          <p:cNvSpPr/>
          <p:nvPr/>
        </p:nvSpPr>
        <p:spPr bwMode="auto">
          <a:xfrm>
            <a:off x="1676400" y="5662094"/>
            <a:ext cx="2308256" cy="95143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b" anchorCtr="0"/>
          <a:lstStyle/>
          <a:p>
            <a:pPr algn="ctr"/>
            <a:r>
              <a:rPr lang="en-US" sz="1800" dirty="0"/>
              <a:t>4</a:t>
            </a:r>
            <a:r>
              <a:rPr lang="en-US" sz="1800" i="1" dirty="0"/>
              <a:t>. Disconnect client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1249104" y="4068494"/>
            <a:ext cx="7153533" cy="1586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r"/>
            <a:r>
              <a:rPr lang="en-US" sz="1800" dirty="0"/>
              <a:t>3</a:t>
            </a:r>
            <a:r>
              <a:rPr lang="en-US" sz="1800" i="1" dirty="0"/>
              <a:t>. Exchange</a:t>
            </a:r>
          </a:p>
          <a:p>
            <a:pPr algn="r"/>
            <a:r>
              <a:rPr lang="en-US" sz="1800" i="1" dirty="0"/>
              <a:t>data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17526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2</a:t>
            </a:r>
            <a:r>
              <a:rPr lang="en-US" sz="1800" i="1" dirty="0"/>
              <a:t>. Start client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45720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1</a:t>
            </a:r>
            <a:r>
              <a:rPr lang="en-US" sz="1800" i="1" dirty="0"/>
              <a:t>.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8510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5" grpId="0" animBg="1"/>
      <p:bldP spid="64" grpId="0" animBg="1"/>
      <p:bldP spid="63" grpId="0" animBg="1"/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35678"/>
            <a:ext cx="8915400" cy="762000"/>
          </a:xfrm>
        </p:spPr>
        <p:txBody>
          <a:bodyPr/>
          <a:lstStyle/>
          <a:p>
            <a:r>
              <a:rPr lang="en-US" dirty="0"/>
              <a:t>Sockets </a:t>
            </a:r>
            <a:r>
              <a:rPr lang="en-US" dirty="0">
                <a:latin typeface="+mn-lt"/>
              </a:rPr>
              <a:t>Helper</a:t>
            </a:r>
            <a:r>
              <a:rPr lang="en-US" dirty="0">
                <a:latin typeface="+mn-lt"/>
                <a:cs typeface="Courier New"/>
              </a:rPr>
              <a:t>: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735" y="2362200"/>
            <a:ext cx="8831865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open_listenfd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optval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=1;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potential server addresses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Accept connect.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AI_PASSIVE | AI_ADDRCONFIG;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…on any IP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addr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|= AI_NUMERICSERV;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…using port no.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port,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98319" y="53456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/>
              <a:t>Create a listening descriptor that can be used to accept connection requests from clients.</a:t>
            </a:r>
          </a:p>
        </p:txBody>
      </p:sp>
    </p:spTree>
    <p:extLst>
      <p:ext uri="{BB962C8B-B14F-4D97-AF65-F5344CB8AC3E}">
        <p14:creationId xmlns:p14="http://schemas.microsoft.com/office/powerpoint/2010/main" val="38564392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r>
              <a:rPr lang="en-US" dirty="0"/>
              <a:t>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735" y="1524000"/>
            <a:ext cx="8214208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Walk the list for one that we can bind to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Create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a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ai_family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ai_socktype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ai_protocol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)) &lt; 0)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continue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failed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,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try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next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Eliminates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"Address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already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in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use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"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error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from bind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Setsockopt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SOL_SOCKET, SO_REUSEADDR, 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(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const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*)&amp;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optval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, 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Bind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to the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address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bind(listenfd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 ==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Success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Bind failed, try the next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43800" y="51932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1797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r>
              <a:rPr lang="en-US" dirty="0"/>
              <a:t>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735" y="1524000"/>
            <a:ext cx="8461270" cy="30469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(!p)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No address worked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Make it a listening socket ready to accept conn. requests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(listen(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LISTENQ)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17319" y="42026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329153" y="5684972"/>
            <a:ext cx="8307387" cy="86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Key point: </a:t>
            </a:r>
            <a:r>
              <a:rPr lang="en-US" dirty="0" err="1">
                <a:latin typeface="Courier New"/>
                <a:cs typeface="Courier New"/>
              </a:rPr>
              <a:t>open_clientfd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and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r>
              <a:rPr lang="en-US" dirty="0"/>
              <a:t> are both independent of any particular version of IP.</a:t>
            </a:r>
            <a:endParaRPr lang="en-US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59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573088"/>
          </a:xfrm>
        </p:spPr>
        <p:txBody>
          <a:bodyPr/>
          <a:lstStyle/>
          <a:p>
            <a:r>
              <a:rPr lang="en-US" dirty="0"/>
              <a:t>Echo Client: Main Routine</a:t>
            </a:r>
          </a:p>
        </p:txBody>
      </p:sp>
      <p:sp>
        <p:nvSpPr>
          <p:cNvPr id="724995" name="Rectangle 3"/>
          <p:cNvSpPr>
            <a:spLocks noChangeArrowheads="1"/>
          </p:cNvSpPr>
          <p:nvPr/>
        </p:nvSpPr>
        <p:spPr bwMode="auto">
          <a:xfrm>
            <a:off x="457200" y="1019621"/>
            <a:ext cx="7201156" cy="550920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host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600" dirty="0" err="1">
                <a:solidFill>
                  <a:srgbClr val="2D961E"/>
                </a:solidFill>
                <a:latin typeface="Courier New"/>
                <a:cs typeface="Courier New"/>
              </a:rPr>
              <a:t>rio_t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pt-BR" sz="1600" dirty="0">
                <a:solidFill>
                  <a:srgbClr val="C1651C"/>
                </a:solidFill>
                <a:latin typeface="Courier New"/>
                <a:cs typeface="Courier New"/>
              </a:rPr>
              <a:t>rio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pt-B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host = argv[1];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port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[2];</a:t>
            </a:r>
          </a:p>
          <a:p>
            <a:endParaRPr lang="es-ES_trad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Open_clientfd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(host,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port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Rio_readinitb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(&amp;rio,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s-ES_trad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Fgets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MAXLINE,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stdin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 != </a:t>
            </a:r>
            <a:r>
              <a:rPr lang="es-ES_tradnl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Rio_writen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strlen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Rio_readlineb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(&amp;rio,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MAXLINE);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Fputs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stdout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24600" y="6159490"/>
            <a:ext cx="1333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echoclient.c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573088"/>
          </a:xfrm>
        </p:spPr>
        <p:txBody>
          <a:bodyPr/>
          <a:lstStyle/>
          <a:p>
            <a:r>
              <a:rPr lang="en-US" dirty="0"/>
              <a:t>Iterative Echo Server: Main Routine</a:t>
            </a:r>
          </a:p>
        </p:txBody>
      </p:sp>
      <p:sp>
        <p:nvSpPr>
          <p:cNvPr id="724995" name="Rectangle 3"/>
          <p:cNvSpPr>
            <a:spLocks noChangeArrowheads="1"/>
          </p:cNvSpPr>
          <p:nvPr/>
        </p:nvSpPr>
        <p:spPr bwMode="auto">
          <a:xfrm>
            <a:off x="113632" y="950177"/>
            <a:ext cx="8954168" cy="550920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”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echo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Enough room for any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addr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client_hostname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client_port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Open_listenfd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Important! */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Getnameinfo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client_hostname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MAXLINE,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client_port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MAXLINE, 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"Connected to (%s, %s)\n"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client_hostname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client_port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echo(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09611" y="6119352"/>
            <a:ext cx="1458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echoserveri.c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987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6546850" cy="573087"/>
          </a:xfrm>
        </p:spPr>
        <p:txBody>
          <a:bodyPr/>
          <a:lstStyle/>
          <a:p>
            <a:r>
              <a:rPr lang="en-US" dirty="0"/>
              <a:t>Echo Server: </a:t>
            </a:r>
            <a:r>
              <a:rPr lang="en-US" dirty="0">
                <a:latin typeface="Courier New" pitchFamily="49" charset="0"/>
              </a:rPr>
              <a:t>echo</a:t>
            </a:r>
            <a:r>
              <a:rPr lang="en-US" dirty="0">
                <a:latin typeface="+mn-lt"/>
              </a:rPr>
              <a:t> function</a:t>
            </a:r>
            <a:endParaRPr lang="en-US" dirty="0"/>
          </a:p>
        </p:txBody>
      </p:sp>
      <p:sp>
        <p:nvSpPr>
          <p:cNvPr id="742403" name="Rectangle 3"/>
          <p:cNvSpPr>
            <a:spLocks noChangeArrowheads="1"/>
          </p:cNvSpPr>
          <p:nvPr/>
        </p:nvSpPr>
        <p:spPr bwMode="auto">
          <a:xfrm>
            <a:off x="751665" y="2743200"/>
            <a:ext cx="7225957" cy="30469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echo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t-IT" sz="1600" dirty="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t-IT" sz="1600" dirty="0" err="1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t-IT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t-IT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600" dirty="0" err="1">
                <a:solidFill>
                  <a:srgbClr val="2D961E"/>
                </a:solidFill>
                <a:latin typeface="Courier New"/>
                <a:cs typeface="Courier New"/>
              </a:rPr>
              <a:t>rio_t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pt-BR" sz="1600" dirty="0">
                <a:solidFill>
                  <a:srgbClr val="C1651C"/>
                </a:solidFill>
                <a:latin typeface="Courier New"/>
                <a:cs typeface="Courier New"/>
              </a:rPr>
              <a:t>rio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pt-B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600" dirty="0" err="1">
                <a:solidFill>
                  <a:srgbClr val="000000"/>
                </a:solidFill>
                <a:latin typeface="Courier New"/>
                <a:cs typeface="Courier New"/>
              </a:rPr>
              <a:t>Rio_readinitb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(&amp;rio, </a:t>
            </a:r>
            <a:r>
              <a:rPr lang="pt-BR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((n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Rio_readlineb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MAXLINE)) != 0) {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"server received %d bytes\n"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)n);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Rio_writen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n);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7424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9153" y="1220788"/>
            <a:ext cx="8307387" cy="1293812"/>
          </a:xfrm>
          <a:noFill/>
          <a:ln/>
        </p:spPr>
        <p:txBody>
          <a:bodyPr lIns="90487" tIns="44450" rIns="90487" bIns="44450"/>
          <a:lstStyle/>
          <a:p>
            <a:r>
              <a:rPr lang="en-US" dirty="0"/>
              <a:t>The server uses RIO to read and echo text lines until EOF (end-of-file) condition is encountered.</a:t>
            </a:r>
          </a:p>
          <a:p>
            <a:pPr lvl="1"/>
            <a:r>
              <a:rPr lang="en-US" dirty="0"/>
              <a:t>EOF condition caused by client calling  </a:t>
            </a:r>
            <a:r>
              <a:rPr lang="en-US" b="1" dirty="0">
                <a:latin typeface="Courier New" pitchFamily="49" charset="0"/>
              </a:rPr>
              <a:t>close(</a:t>
            </a:r>
            <a:r>
              <a:rPr lang="en-US" b="1" dirty="0" err="1">
                <a:latin typeface="Courier New" pitchFamily="49" charset="0"/>
              </a:rPr>
              <a:t>clientfd</a:t>
            </a:r>
            <a:r>
              <a:rPr lang="en-US" b="1" dirty="0">
                <a:latin typeface="Courier New" pitchFamily="49" charset="0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73946" y="5410200"/>
            <a:ext cx="803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524750" cy="573087"/>
          </a:xfrm>
        </p:spPr>
        <p:txBody>
          <a:bodyPr/>
          <a:lstStyle/>
          <a:p>
            <a:r>
              <a:rPr lang="en-US"/>
              <a:t>Testing Servers Using </a:t>
            </a:r>
            <a:r>
              <a:rPr lang="en-US">
                <a:latin typeface="Courier New" pitchFamily="49" charset="0"/>
              </a:rPr>
              <a:t>telnet</a:t>
            </a:r>
            <a:endParaRPr lang="en-US"/>
          </a:p>
        </p:txBody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telnet </a:t>
            </a:r>
            <a:r>
              <a:rPr lang="en-US" dirty="0"/>
              <a:t>program is invaluable for testing servers that transmit ASCII strings over Internet connections</a:t>
            </a:r>
          </a:p>
          <a:p>
            <a:pPr lvl="1"/>
            <a:r>
              <a:rPr lang="en-US" dirty="0"/>
              <a:t>Our simple echo server</a:t>
            </a:r>
          </a:p>
          <a:p>
            <a:pPr lvl="1"/>
            <a:r>
              <a:rPr lang="en-US" dirty="0"/>
              <a:t>Web servers</a:t>
            </a:r>
          </a:p>
          <a:p>
            <a:pPr lvl="1"/>
            <a:r>
              <a:rPr lang="en-US" dirty="0"/>
              <a:t>Mail servers</a:t>
            </a:r>
          </a:p>
          <a:p>
            <a:endParaRPr lang="en-US" dirty="0"/>
          </a:p>
          <a:p>
            <a:r>
              <a:rPr lang="en-US" dirty="0"/>
              <a:t>Usage: 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linux</a:t>
            </a:r>
            <a:r>
              <a:rPr lang="en-US" b="1" dirty="0">
                <a:latin typeface="Courier New" pitchFamily="49" charset="0"/>
              </a:rPr>
              <a:t>&gt; </a:t>
            </a:r>
            <a:r>
              <a:rPr lang="en-US" b="1" i="1" dirty="0">
                <a:latin typeface="Courier New" pitchFamily="49" charset="0"/>
              </a:rPr>
              <a:t>telnet &lt;host&gt; &lt;</a:t>
            </a:r>
            <a:r>
              <a:rPr lang="en-US" b="1" i="1" dirty="0" err="1">
                <a:latin typeface="Courier New" pitchFamily="49" charset="0"/>
              </a:rPr>
              <a:t>portnumber</a:t>
            </a:r>
            <a:r>
              <a:rPr lang="en-US" b="1" i="1" dirty="0">
                <a:latin typeface="Courier New" pitchFamily="49" charset="0"/>
              </a:rPr>
              <a:t>&gt;</a:t>
            </a:r>
          </a:p>
          <a:p>
            <a:pPr lvl="1"/>
            <a:r>
              <a:rPr lang="en-US" dirty="0"/>
              <a:t>Creates a connection with a server running on </a:t>
            </a:r>
            <a:r>
              <a:rPr lang="en-US" b="1" i="1" dirty="0">
                <a:latin typeface="Courier New" pitchFamily="49" charset="0"/>
              </a:rPr>
              <a:t>&lt;host&gt;</a:t>
            </a:r>
            <a:r>
              <a:rPr lang="en-US" b="1" dirty="0"/>
              <a:t> </a:t>
            </a:r>
            <a:r>
              <a:rPr lang="en-US" dirty="0"/>
              <a:t>and  listening on port </a:t>
            </a:r>
            <a:r>
              <a:rPr lang="en-US" b="1" i="1" dirty="0">
                <a:latin typeface="Courier New" pitchFamily="49" charset="0"/>
              </a:rPr>
              <a:t>&lt;</a:t>
            </a:r>
            <a:r>
              <a:rPr lang="en-US" b="1" i="1" dirty="0" err="1">
                <a:latin typeface="Courier New" pitchFamily="49" charset="0"/>
              </a:rPr>
              <a:t>portnumber</a:t>
            </a:r>
            <a:r>
              <a:rPr lang="en-US" b="1" i="1" dirty="0">
                <a:latin typeface="Courier New" pitchFamily="49" charset="0"/>
              </a:rPr>
              <a:t>&gt;</a:t>
            </a:r>
            <a:endParaRPr lang="en-US" b="1" dirty="0">
              <a:latin typeface="Courier New" pitchFamily="49" charset="0"/>
            </a:endParaRPr>
          </a:p>
          <a:p>
            <a:endParaRPr lang="en-US" dirty="0">
              <a:latin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48575" y="436967"/>
            <a:ext cx="8588375" cy="573088"/>
          </a:xfrm>
        </p:spPr>
        <p:txBody>
          <a:bodyPr/>
          <a:lstStyle/>
          <a:p>
            <a:r>
              <a:rPr lang="en-US"/>
              <a:t>Testing the Echo Server With </a:t>
            </a:r>
            <a:r>
              <a:rPr lang="en-US">
                <a:latin typeface="Courier New" pitchFamily="49" charset="0"/>
              </a:rPr>
              <a:t>telnet</a:t>
            </a:r>
            <a:endParaRPr lang="en-US"/>
          </a:p>
        </p:txBody>
      </p:sp>
      <p:sp>
        <p:nvSpPr>
          <p:cNvPr id="744451" name="Text Box 3"/>
          <p:cNvSpPr txBox="1">
            <a:spLocks noChangeArrowheads="1"/>
          </p:cNvSpPr>
          <p:nvPr/>
        </p:nvSpPr>
        <p:spPr bwMode="auto">
          <a:xfrm>
            <a:off x="475882" y="1219200"/>
            <a:ext cx="6991718" cy="4770537"/>
          </a:xfrm>
          <a:prstGeom prst="rect">
            <a:avLst/>
          </a:prstGeom>
          <a:solidFill>
            <a:srgbClr val="D9D9D9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 ./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echoserveri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15213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Connected to (MAKOSHARK.ICS.CS.CMU.EDU, 50280)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server received 11 bytes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server received 8 bytes</a:t>
            </a:r>
            <a:endParaRPr lang="en-US" sz="1600" dirty="0">
              <a:latin typeface="Courier New"/>
              <a:cs typeface="Courier New"/>
            </a:endParaRPr>
          </a:p>
          <a:p>
            <a:endParaRPr lang="en-US" sz="1600" dirty="0"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makoshark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 telnet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15213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Trying 128.2.210.175...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Connected to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(128.2.210.175).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Hi there!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Hi there!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Howdy!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Howdy!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^]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telnet&gt; quit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Connection closed.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makoshark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90352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socket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771525"/>
          </a:xfrm>
        </p:spPr>
        <p:txBody>
          <a:bodyPr/>
          <a:lstStyle/>
          <a:p>
            <a:r>
              <a:rPr lang="en-US" dirty="0"/>
              <a:t>Clients and servers use the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function to create a </a:t>
            </a:r>
            <a:r>
              <a:rPr lang="en-US" i="1" dirty="0"/>
              <a:t>socket descriptor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Protocol specific! 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/>
              <a:t> to generate the parameters automatically, so that code is protocol independent.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2209800"/>
            <a:ext cx="584867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socket(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domain,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type,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protocol)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28323" y="3124200"/>
            <a:ext cx="597180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clientfd</a:t>
            </a:r>
            <a:r>
              <a:rPr lang="en-US" sz="1600" dirty="0">
                <a:latin typeface="Courier New" pitchFamily="49" charset="0"/>
              </a:rPr>
              <a:t> = Socket(AF_INET, SOCK_STREAM, 0);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0601" y="3886200"/>
            <a:ext cx="2819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Indicates that we are using 32-bit IPV4 addresses</a:t>
            </a:r>
          </a:p>
        </p:txBody>
      </p:sp>
      <p:cxnSp>
        <p:nvCxnSpPr>
          <p:cNvPr id="10" name="Straight Arrow Connector 9"/>
          <p:cNvCxnSpPr>
            <a:stCxn id="8" idx="0"/>
            <a:endCxn id="7" idx="2"/>
          </p:cNvCxnSpPr>
          <p:nvPr/>
        </p:nvCxnSpPr>
        <p:spPr bwMode="auto">
          <a:xfrm flipV="1">
            <a:off x="2400301" y="3462754"/>
            <a:ext cx="1213926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724400" y="3886200"/>
            <a:ext cx="2819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Indicates that the socket will be the end point of a connection</a:t>
            </a:r>
          </a:p>
        </p:txBody>
      </p:sp>
      <p:cxnSp>
        <p:nvCxnSpPr>
          <p:cNvPr id="17" name="Straight Arrow Connector 16"/>
          <p:cNvCxnSpPr>
            <a:stCxn id="15" idx="0"/>
          </p:cNvCxnSpPr>
          <p:nvPr/>
        </p:nvCxnSpPr>
        <p:spPr bwMode="auto">
          <a:xfrm flipH="1" flipV="1">
            <a:off x="5257800" y="3462754"/>
            <a:ext cx="876300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6467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77976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bind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771525"/>
          </a:xfrm>
        </p:spPr>
        <p:txBody>
          <a:bodyPr/>
          <a:lstStyle/>
          <a:p>
            <a:r>
              <a:rPr lang="en-US" dirty="0"/>
              <a:t>A server uses  </a:t>
            </a:r>
            <a:r>
              <a:rPr lang="en-US" dirty="0">
                <a:latin typeface="Courier New"/>
                <a:cs typeface="Courier New"/>
              </a:rPr>
              <a:t>bind</a:t>
            </a:r>
            <a:r>
              <a:rPr lang="en-US" dirty="0"/>
              <a:t> to ask the kernel to associate the server’s socket address with a socket descriptor: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process can read bytes that arrive on the connection whose endpoint is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by reading from descriptor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.</a:t>
            </a:r>
          </a:p>
          <a:p>
            <a:r>
              <a:rPr lang="en-US" dirty="0"/>
              <a:t>Similarly, writes to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are transferred along connection whose endpoint is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Courier New"/>
                <a:cs typeface="Courier New"/>
              </a:rPr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+mn-lt"/>
                <a:cs typeface="Courier New"/>
              </a:rPr>
              <a:t>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to supply the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 </a:t>
            </a:r>
          </a:p>
          <a:p>
            <a:pPr lvl="1"/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2252246"/>
            <a:ext cx="634119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bind(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sockfd</a:t>
            </a:r>
            <a:r>
              <a:rPr lang="en-US" sz="1600" dirty="0">
                <a:latin typeface="Courier New" pitchFamily="49" charset="0"/>
              </a:rPr>
              <a:t>, SA *</a:t>
            </a:r>
            <a:r>
              <a:rPr lang="en-US" sz="1600" dirty="0" err="1">
                <a:latin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619709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91913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listen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267325"/>
          </a:xfrm>
        </p:spPr>
        <p:txBody>
          <a:bodyPr/>
          <a:lstStyle/>
          <a:p>
            <a:r>
              <a:rPr lang="en-US" dirty="0"/>
              <a:t>By default, kernel assumes that descriptor from socket function is an </a:t>
            </a:r>
            <a:r>
              <a:rPr lang="en-US" i="1" dirty="0">
                <a:solidFill>
                  <a:srgbClr val="FF0000"/>
                </a:solidFill>
              </a:rPr>
              <a:t>active socket </a:t>
            </a:r>
            <a:r>
              <a:rPr lang="en-US" dirty="0"/>
              <a:t>that will be on the client end of a connection.</a:t>
            </a:r>
          </a:p>
          <a:p>
            <a:r>
              <a:rPr lang="en-US" dirty="0"/>
              <a:t>A server calls the listen function to tell the kernel that a descriptor will be used by a server rather than a client: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Converts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from an active socket to a </a:t>
            </a:r>
            <a:r>
              <a:rPr lang="en-US" i="1" dirty="0">
                <a:solidFill>
                  <a:srgbClr val="FF0000"/>
                </a:solidFill>
              </a:rPr>
              <a:t>listening socket</a:t>
            </a:r>
            <a:r>
              <a:rPr lang="en-US" dirty="0"/>
              <a:t> that can accept connection requests from clients. </a:t>
            </a:r>
          </a:p>
          <a:p>
            <a:pPr lvl="1"/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backlog </a:t>
            </a:r>
            <a:r>
              <a:rPr lang="en-US" dirty="0">
                <a:latin typeface="+mn-lt"/>
                <a:cs typeface="Courier New"/>
              </a:rPr>
              <a:t>is a hint about the number of outstanding connection requests that the kernel should queue up before starting to refuse requests.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3547646"/>
            <a:ext cx="4617370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listen(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sockfd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backlog);</a:t>
            </a:r>
          </a:p>
        </p:txBody>
      </p:sp>
    </p:spTree>
    <p:extLst>
      <p:ext uri="{BB962C8B-B14F-4D97-AF65-F5344CB8AC3E}">
        <p14:creationId xmlns:p14="http://schemas.microsoft.com/office/powerpoint/2010/main" val="1311311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820973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20454</TotalTime>
  <Words>2222</Words>
  <Application>Microsoft Macintosh PowerPoint</Application>
  <PresentationFormat>On-screen Show (4:3)</PresentationFormat>
  <Paragraphs>547</Paragraphs>
  <Slides>27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template2007</vt:lpstr>
      <vt:lpstr>Network Programming: Part II  CSCI 380: Operating Systems </vt:lpstr>
      <vt:lpstr>Sockets Interface</vt:lpstr>
      <vt:lpstr>Sockets Interface</vt:lpstr>
      <vt:lpstr>Sockets Interface: socket</vt:lpstr>
      <vt:lpstr>Sockets Interface</vt:lpstr>
      <vt:lpstr>Sockets Interface: bind</vt:lpstr>
      <vt:lpstr>Sockets Interface</vt:lpstr>
      <vt:lpstr>Sockets Interface: listen</vt:lpstr>
      <vt:lpstr>Sockets Interface</vt:lpstr>
      <vt:lpstr>Sockets Interface: accept</vt:lpstr>
      <vt:lpstr>Sockets Interface</vt:lpstr>
      <vt:lpstr>Sockets Interface: connect</vt:lpstr>
      <vt:lpstr>accept Illustrated</vt:lpstr>
      <vt:lpstr>Connected vs. Listening Descriptors</vt:lpstr>
      <vt:lpstr>Sockets Interface</vt:lpstr>
      <vt:lpstr>Sockets Interface</vt:lpstr>
      <vt:lpstr>Sockets Helper: open_clientfd</vt:lpstr>
      <vt:lpstr>Sockets Helper: open_clientfd (cont)</vt:lpstr>
      <vt:lpstr>Sockets Interface</vt:lpstr>
      <vt:lpstr>Sockets Helper: open_listenfd</vt:lpstr>
      <vt:lpstr>Sockets Helper: open_listenfd (cont)</vt:lpstr>
      <vt:lpstr>Sockets Helper: open_listenfd (cont)</vt:lpstr>
      <vt:lpstr>Echo Client: Main Routine</vt:lpstr>
      <vt:lpstr>Iterative Echo Server: Main Routine</vt:lpstr>
      <vt:lpstr>Echo Server: echo function</vt:lpstr>
      <vt:lpstr>Testing Servers Using telnet</vt:lpstr>
      <vt:lpstr>Testing the Echo Server With telnet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subject/>
  <dc:creator>Markus Pueschel</dc:creator>
  <cp:keywords/>
  <dc:description>Redesign of slides created by Randal E. Bryant and David R. O'Hallaron</dc:description>
  <cp:lastModifiedBy>William Killian</cp:lastModifiedBy>
  <cp:revision>904</cp:revision>
  <cp:lastPrinted>2012-11-08T08:32:40Z</cp:lastPrinted>
  <dcterms:created xsi:type="dcterms:W3CDTF">2012-11-08T08:32:21Z</dcterms:created>
  <dcterms:modified xsi:type="dcterms:W3CDTF">2019-01-20T23:19:37Z</dcterms:modified>
  <cp:category/>
</cp:coreProperties>
</file>