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42" r:id="rId2"/>
    <p:sldId id="1529" r:id="rId3"/>
    <p:sldId id="1530" r:id="rId4"/>
    <p:sldId id="1542" r:id="rId5"/>
    <p:sldId id="1552" r:id="rId6"/>
    <p:sldId id="1580" r:id="rId7"/>
    <p:sldId id="1553" r:id="rId8"/>
    <p:sldId id="1571" r:id="rId9"/>
    <p:sldId id="1556" r:id="rId10"/>
    <p:sldId id="1589" r:id="rId11"/>
    <p:sldId id="1591" r:id="rId12"/>
    <p:sldId id="1590" r:id="rId13"/>
    <p:sldId id="1581" r:id="rId14"/>
    <p:sldId id="1584" r:id="rId15"/>
    <p:sldId id="1585" r:id="rId16"/>
    <p:sldId id="1587" r:id="rId17"/>
    <p:sldId id="1588" r:id="rId18"/>
    <p:sldId id="1598" r:id="rId19"/>
    <p:sldId id="1614" r:id="rId20"/>
    <p:sldId id="1606" r:id="rId21"/>
    <p:sldId id="1607" r:id="rId22"/>
    <p:sldId id="1608" r:id="rId23"/>
    <p:sldId id="1609" r:id="rId24"/>
    <p:sldId id="1610" r:id="rId25"/>
    <p:sldId id="1611" r:id="rId26"/>
    <p:sldId id="1612" r:id="rId27"/>
    <p:sldId id="1613" r:id="rId28"/>
  </p:sldIdLst>
  <p:sldSz cx="9144000" cy="6858000" type="screen4x3"/>
  <p:notesSz cx="7302500" cy="9586913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  <a:srgbClr val="C00000"/>
    <a:srgbClr val="B3B3B3"/>
    <a:srgbClr val="D5F1CF"/>
    <a:srgbClr val="F1C7C7"/>
    <a:srgbClr val="E6E6E6"/>
    <a:srgbClr val="D09E00"/>
    <a:srgbClr val="F6F5BD"/>
    <a:srgbClr val="990000"/>
    <a:srgbClr val="EB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20" autoAdjust="0"/>
    <p:restoredTop sz="94643" autoAdjust="0"/>
  </p:normalViewPr>
  <p:slideViewPr>
    <p:cSldViewPr snapToObjects="1">
      <p:cViewPr varScale="1">
        <p:scale>
          <a:sx n="79" d="100"/>
          <a:sy n="79" d="100"/>
        </p:scale>
        <p:origin x="17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2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0762E31-2276-6E43-BA7B-0616C6D0537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Network Programming: Part 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</a:t>
            </a:r>
            <a:r>
              <a:rPr lang="en-US" sz="2000" b="0"/>
              <a:t>Operating Systems</a:t>
            </a: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651" y="417513"/>
            <a:ext cx="6777038" cy="573087"/>
          </a:xfrm>
        </p:spPr>
        <p:txBody>
          <a:bodyPr/>
          <a:lstStyle/>
          <a:p>
            <a:r>
              <a:rPr lang="en-US" dirty="0"/>
              <a:t>(3)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116228"/>
            <a:ext cx="8307387" cy="5484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C00000"/>
                </a:solidFill>
              </a:rPr>
              <a:t>connections</a:t>
            </a:r>
            <a:r>
              <a:rPr lang="en-US" dirty="0"/>
              <a:t>. Each connection is: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i="1" dirty="0"/>
              <a:t>Point-to-point</a:t>
            </a:r>
            <a:r>
              <a:rPr lang="en-US" dirty="0"/>
              <a:t>: connects a pair of processes.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Full-duplex</a:t>
            </a:r>
            <a:r>
              <a:rPr lang="en-US" dirty="0"/>
              <a:t>: data can flow in both directions at the same time,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Reliable</a:t>
            </a:r>
            <a:r>
              <a:rPr lang="en-US" dirty="0"/>
              <a:t>: stream of bytes sent by the source is eventually received by the destination in the same order it was sent. </a:t>
            </a:r>
          </a:p>
          <a:p>
            <a:pPr marL="0" indent="0">
              <a:lnSpc>
                <a:spcPct val="85000"/>
              </a:lnSpc>
              <a:buNone/>
            </a:pPr>
            <a:endParaRPr lang="en-US" i="1" dirty="0"/>
          </a:p>
          <a:p>
            <a:pPr>
              <a:lnSpc>
                <a:spcPct val="85000"/>
              </a:lnSpc>
            </a:pPr>
            <a:r>
              <a:rPr lang="en-US" i="1" dirty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Socket address </a:t>
            </a:r>
            <a:r>
              <a:rPr lang="en-US" dirty="0"/>
              <a:t>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 pair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by  client kernel when client makes a connection request.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provided by a server (e.g., port 80 is associated with Web servers)</a:t>
            </a:r>
          </a:p>
          <a:p>
            <a:pPr marL="0" indent="0">
              <a:lnSpc>
                <a:spcPct val="85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76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Ports and Service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22/</a:t>
            </a:r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/>
              <a:t>email server: 25/</a:t>
            </a:r>
            <a:r>
              <a:rPr lang="en-US" dirty="0" err="1"/>
              <a:t>smtp</a:t>
            </a:r>
            <a:endParaRPr lang="en-US" dirty="0"/>
          </a:p>
          <a:p>
            <a:pPr lvl="1"/>
            <a:r>
              <a:rPr lang="en-US" dirty="0"/>
              <a:t>Web servers: 80/http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25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1525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A 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67405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7969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3488" y="4241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7881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9334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278063" y="4279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" name="Oval 7"/>
          <p:cNvSpPr>
            <a:spLocks noChangeAspect="1" noChangeArrowheads="1"/>
          </p:cNvSpPr>
          <p:nvPr/>
        </p:nvSpPr>
        <p:spPr bwMode="auto">
          <a:xfrm>
            <a:off x="2149475" y="4215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spect="1" noChangeArrowheads="1"/>
          </p:cNvSpPr>
          <p:nvPr/>
        </p:nvSpPr>
        <p:spPr bwMode="auto">
          <a:xfrm>
            <a:off x="6729413" y="4215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73200" y="3000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157788" y="3000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2278063" y="3581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6445250" y="3581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93725" y="4905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453188" y="4905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85800" y="6170069"/>
            <a:ext cx="25622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600" dirty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an ephemeral port 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allocated by the kernel 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363868" y="6170069"/>
            <a:ext cx="25515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600" dirty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 well-known port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associated with Web servers</a:t>
            </a:r>
          </a:p>
        </p:txBody>
      </p:sp>
    </p:spTree>
    <p:extLst>
      <p:ext uri="{BB962C8B-B14F-4D97-AF65-F5344CB8AC3E}">
        <p14:creationId xmlns:p14="http://schemas.microsoft.com/office/powerpoint/2010/main" val="1178733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381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381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279057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4696323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1841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2155825" y="4603750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575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575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8768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9431" y="1362075"/>
            <a:ext cx="7896225" cy="4972050"/>
          </a:xfrm>
        </p:spPr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Android, 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59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152400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file descriptor that lets the application read/write from/to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The main distinction between regular file I/O and socket I/O is how the application “opens” the socket descriptors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4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 err="1">
                <a:latin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132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Internet-specific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 err="1">
                <a:latin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0170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636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767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93713"/>
            <a:ext cx="7158038" cy="573087"/>
          </a:xfrm>
        </p:spPr>
        <p:txBody>
          <a:bodyPr/>
          <a:lstStyle/>
          <a:p>
            <a:r>
              <a:rPr lang="en-US"/>
              <a:t>A Client-Server Transaction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56286" y="1219200"/>
            <a:ext cx="8701087" cy="2055812"/>
          </a:xfrm>
        </p:spPr>
        <p:txBody>
          <a:bodyPr/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15922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51736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89225" y="3994527"/>
            <a:ext cx="2560637" cy="369332"/>
            <a:chOff x="2689225" y="3994527"/>
            <a:chExt cx="2560637" cy="369332"/>
          </a:xfrm>
        </p:grpSpPr>
        <p:sp>
          <p:nvSpPr>
            <p:cNvPr id="678916" name="Line 4"/>
            <p:cNvSpPr>
              <a:spLocks noChangeShapeType="1"/>
            </p:cNvSpPr>
            <p:nvPr/>
          </p:nvSpPr>
          <p:spPr bwMode="auto">
            <a:xfrm flipH="1">
              <a:off x="2689225" y="43485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811645" y="3994527"/>
              <a:ext cx="2329484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1. Client sends request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01925" y="4793039"/>
            <a:ext cx="2632075" cy="382032"/>
            <a:chOff x="2701925" y="4793039"/>
            <a:chExt cx="2632075" cy="382032"/>
          </a:xfrm>
        </p:grpSpPr>
        <p:sp>
          <p:nvSpPr>
            <p:cNvPr id="678920" name="Line 8"/>
            <p:cNvSpPr>
              <a:spLocks noChangeShapeType="1"/>
            </p:cNvSpPr>
            <p:nvPr/>
          </p:nvSpPr>
          <p:spPr bwMode="auto">
            <a:xfrm flipH="1">
              <a:off x="2701925" y="47930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805295" y="4805739"/>
              <a:ext cx="2528705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3. Server sends response</a:t>
              </a:r>
            </a:p>
          </p:txBody>
        </p:sp>
      </p:grp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609600" y="47454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response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19825" y="4567614"/>
            <a:ext cx="1077987" cy="1110655"/>
            <a:chOff x="6219825" y="4567614"/>
            <a:chExt cx="1077987" cy="1110655"/>
          </a:xfrm>
        </p:grpSpPr>
        <p:sp>
          <p:nvSpPr>
            <p:cNvPr id="678919" name="Text Box 7"/>
            <p:cNvSpPr txBox="1">
              <a:spLocks noChangeArrowheads="1"/>
            </p:cNvSpPr>
            <p:nvPr/>
          </p:nvSpPr>
          <p:spPr bwMode="auto">
            <a:xfrm>
              <a:off x="6219825" y="4754939"/>
              <a:ext cx="1077987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2. Server 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handles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6380162" y="4567614"/>
              <a:ext cx="836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42644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281" y="5906869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442325" cy="5267325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is the modern way to convert string representations of hostnames, host addresses, ports, and service names to socket address structures.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gethostbyname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getservbyname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Reentrant (can be safely used by threaded programs).</a:t>
            </a:r>
          </a:p>
          <a:p>
            <a:pPr lvl="1"/>
            <a:r>
              <a:rPr lang="en-US" dirty="0"/>
              <a:t>Allows us to write portable protocol-independent code</a:t>
            </a:r>
          </a:p>
          <a:p>
            <a:pPr lvl="2"/>
            <a:r>
              <a:rPr lang="en-US" dirty="0"/>
              <a:t>Works with both IPv4 and IPv6</a:t>
            </a:r>
          </a:p>
          <a:p>
            <a:pPr lvl="2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Somewhat complex</a:t>
            </a:r>
          </a:p>
          <a:p>
            <a:pPr lvl="1"/>
            <a:r>
              <a:rPr lang="en-US" dirty="0"/>
              <a:t>Fortunately, a small number of usage patterns suffice in most cases.</a:t>
            </a:r>
          </a:p>
        </p:txBody>
      </p:sp>
    </p:spTree>
    <p:extLst>
      <p:ext uri="{BB962C8B-B14F-4D97-AF65-F5344CB8AC3E}">
        <p14:creationId xmlns:p14="http://schemas.microsoft.com/office/powerpoint/2010/main" val="1350292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US" dirty="0">
                <a:latin typeface="+mn-lt"/>
                <a:cs typeface="Courier New"/>
              </a:rPr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541972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Given </a:t>
            </a:r>
            <a:r>
              <a:rPr lang="en-US" dirty="0">
                <a:latin typeface="Courier New"/>
                <a:cs typeface="Courier New"/>
              </a:rPr>
              <a:t>host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service</a:t>
            </a:r>
            <a:r>
              <a:rPr lang="en-US" dirty="0"/>
              <a:t>,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returns </a:t>
            </a:r>
            <a:r>
              <a:rPr lang="en-US" dirty="0">
                <a:latin typeface="Courier New"/>
                <a:cs typeface="Courier New"/>
              </a:rPr>
              <a:t>result</a:t>
            </a:r>
            <a:r>
              <a:rPr lang="en-US" dirty="0"/>
              <a:t> that points to a linked list of </a:t>
            </a:r>
            <a:r>
              <a:rPr lang="en-US" dirty="0" err="1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, each of which points to a corresponding socket address </a:t>
            </a:r>
            <a:r>
              <a:rPr lang="en-US" dirty="0" err="1"/>
              <a:t>struct</a:t>
            </a:r>
            <a:r>
              <a:rPr lang="en-US" dirty="0"/>
              <a:t>, and which contains arguments for the sockets interface functions.</a:t>
            </a:r>
          </a:p>
          <a:p>
            <a:r>
              <a:rPr lang="en-US" dirty="0"/>
              <a:t>Helper functions: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freeadderinfo</a:t>
            </a:r>
            <a:r>
              <a:rPr lang="en-US" dirty="0"/>
              <a:t> frees the entire linked list.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gai_strerror</a:t>
            </a:r>
            <a:r>
              <a:rPr lang="en-US" dirty="0"/>
              <a:t> converts error code to an error message.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95497"/>
            <a:ext cx="8839200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*host,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Hostname or address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*service,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*hints,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**result);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freeaddrinfo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*result);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</a:t>
            </a:r>
            <a:r>
              <a:rPr lang="en-US" sz="1600" dirty="0" err="1">
                <a:latin typeface="Courier New" pitchFamily="49" charset="0"/>
              </a:rPr>
              <a:t>gai_strerror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errcode</a:t>
            </a:r>
            <a:r>
              <a:rPr lang="en-US" sz="1600" dirty="0">
                <a:latin typeface="Courier New" pitchFamily="49" charset="0"/>
              </a:rPr>
              <a:t>);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3993122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Linked List Returned by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8"/>
            <a:ext cx="8442325" cy="1485615"/>
          </a:xfrm>
        </p:spPr>
        <p:txBody>
          <a:bodyPr/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until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succeed.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23" y="4038600"/>
            <a:ext cx="8188077" cy="1752600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returned by </a:t>
            </a:r>
            <a:r>
              <a:rPr lang="en-US" dirty="0" err="1"/>
              <a:t>getaddrinfo</a:t>
            </a:r>
            <a:r>
              <a:rPr lang="en-US" dirty="0"/>
              <a:t> contains arguments that can be passed directly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function.</a:t>
            </a:r>
          </a:p>
          <a:p>
            <a:r>
              <a:rPr lang="en-US" dirty="0"/>
              <a:t>Also points to a socket address </a:t>
            </a:r>
            <a:r>
              <a:rPr lang="en-US" dirty="0" err="1"/>
              <a:t>struct</a:t>
            </a:r>
            <a:r>
              <a:rPr lang="en-US" dirty="0"/>
              <a:t> that can be passed directly to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bind </a:t>
            </a:r>
            <a:r>
              <a:rPr lang="en-US" dirty="0">
                <a:latin typeface="+mn-lt"/>
                <a:cs typeface="Courier New"/>
              </a:rPr>
              <a:t>functions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333143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56620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1835868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is the inverse of </a:t>
            </a:r>
            <a:r>
              <a:rPr lang="en-US" dirty="0" err="1"/>
              <a:t>getaddrinfo</a:t>
            </a:r>
            <a:r>
              <a:rPr lang="en-US" dirty="0"/>
              <a:t>, converting a socket address to the corresponding host and service.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gethostbyaddr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getservbyport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getnameinfo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SA *</a:t>
            </a:r>
            <a:r>
              <a:rPr lang="en-US" sz="1600" dirty="0" err="1">
                <a:latin typeface="Courier New" pitchFamily="49" charset="0"/>
              </a:rPr>
              <a:t>sa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salen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In: socket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char *host,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               char *</a:t>
            </a:r>
            <a:r>
              <a:rPr lang="en-US" sz="1600" dirty="0" err="1">
                <a:latin typeface="Courier New" pitchFamily="49" charset="0"/>
              </a:rPr>
              <a:t>serv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servlen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service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066" y="1817906"/>
            <a:ext cx="8708334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6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9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392" y="2133600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address instead of name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40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18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5882" y="1542634"/>
            <a:ext cx="6686918" cy="28007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localhost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127.0.0.1</a:t>
            </a:r>
          </a:p>
          <a:p>
            <a:endParaRPr lang="en-US" sz="1600" dirty="0">
              <a:solidFill>
                <a:srgbClr val="3913A8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whaleshark.ics.cs.cmu.edu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128.2.210.175</a:t>
            </a:r>
          </a:p>
          <a:p>
            <a:endParaRPr lang="en-US" sz="1600" dirty="0">
              <a:solidFill>
                <a:srgbClr val="3913A8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twitter.com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199.16.156.230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199.16.156.38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199.16.156.102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199.16.156.198</a:t>
            </a:r>
          </a:p>
        </p:txBody>
      </p:sp>
    </p:spTree>
    <p:extLst>
      <p:ext uri="{BB962C8B-B14F-4D97-AF65-F5344CB8AC3E}">
        <p14:creationId xmlns:p14="http://schemas.microsoft.com/office/powerpoint/2010/main" val="53939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1066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5778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350838" y="285750"/>
            <a:ext cx="8716962" cy="781050"/>
          </a:xfrm>
        </p:spPr>
        <p:txBody>
          <a:bodyPr/>
          <a:lstStyle/>
          <a:p>
            <a:r>
              <a:rPr lang="en-US" dirty="0"/>
              <a:t>Hardware Organization 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7015163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main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5491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4576763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I/O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3092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1219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2135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2135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2135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5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2135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2863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2863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3352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1852613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2166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968375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4000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3886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5521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6172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4800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5359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3575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3155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1898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1555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USB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1784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2546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1349375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2027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3841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3344863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6019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5715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990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2066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3743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5949950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4664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4967288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6858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7162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7454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6332538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6953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7600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6819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27366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66355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128000" cy="1095375"/>
          </a:xfrm>
        </p:spPr>
        <p:txBody>
          <a:bodyPr/>
          <a:lstStyle/>
          <a:p>
            <a:pPr marL="0" indent="0"/>
            <a:r>
              <a:rPr lang="en-US" dirty="0"/>
              <a:t>Hardware and Software Organization </a:t>
            </a:r>
            <a:br>
              <a:rPr lang="en-US" dirty="0"/>
            </a:br>
            <a:r>
              <a:rPr lang="en-US" dirty="0"/>
              <a:t>of 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28255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473258" y="332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3473258" y="431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28255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28255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3473258" y="53086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2711258" y="57404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67117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7397558" y="33274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7397558" y="43180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67117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67117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7397558" y="53086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2454083" y="22987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6306945" y="229870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39570" y="3188687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453833" y="4177699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4143784" y="284003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4143784" y="382905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4143784" y="4697413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Hardware</a:t>
            </a:r>
          </a:p>
          <a:p>
            <a:r>
              <a:rPr lang="en-US" sz="1800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2520758" y="34925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2508058" y="4495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7"/>
          </a:xfrm>
        </p:spPr>
        <p:txBody>
          <a:bodyPr/>
          <a:lstStyle/>
          <a:p>
            <a:r>
              <a:rPr lang="en-US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Hosts are mapped to a set of 32-bit </a:t>
            </a:r>
            <a:r>
              <a:rPr lang="en-US" i="1" dirty="0">
                <a:solidFill>
                  <a:srgbClr val="C00000"/>
                </a:solidFill>
              </a:rPr>
              <a:t>IP addresses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The 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names</a:t>
            </a:r>
          </a:p>
          <a:p>
            <a:pPr lvl="1"/>
            <a:r>
              <a:rPr lang="en-US" dirty="0"/>
              <a:t>128.2.203.179 is mapped to  www.cs.cmu.edu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A process on one Internet host can communicate with a process on another Internet host over a </a:t>
            </a:r>
            <a:r>
              <a:rPr lang="en-US" i="1" dirty="0">
                <a:solidFill>
                  <a:srgbClr val="C00000"/>
                </a:solidFill>
              </a:rPr>
              <a:t>connection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495926"/>
          </a:xfrm>
        </p:spPr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pPr lvl="1"/>
            <a:endParaRPr lang="en-US" dirty="0"/>
          </a:p>
          <a:p>
            <a:r>
              <a:rPr lang="en-US" dirty="0"/>
              <a:t>As of 2015, vast majority of Internet traffic still carried by IPv4	</a:t>
            </a:r>
          </a:p>
          <a:p>
            <a:pPr lvl="1"/>
            <a:r>
              <a:rPr lang="en-US" dirty="0"/>
              <a:t>Only 4% of users access Google services using IPv6.</a:t>
            </a:r>
          </a:p>
          <a:p>
            <a:pPr lvl="1"/>
            <a:endParaRPr lang="en-US" dirty="0"/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57077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976938" cy="573087"/>
          </a:xfrm>
        </p:spPr>
        <p:txBody>
          <a:bodyPr/>
          <a:lstStyle/>
          <a:p>
            <a:r>
              <a:rPr lang="en-US" dirty="0"/>
              <a:t>(1) IP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099" y="1159476"/>
            <a:ext cx="8281987" cy="2133600"/>
          </a:xfrm>
        </p:spPr>
        <p:txBody>
          <a:bodyPr/>
          <a:lstStyle/>
          <a:p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IP addresses are always stored in memory in </a:t>
            </a:r>
            <a:r>
              <a:rPr lang="en-US" i="1" dirty="0">
                <a:solidFill>
                  <a:srgbClr val="FF0000"/>
                </a:solidFill>
              </a:rPr>
              <a:t>network byte order </a:t>
            </a:r>
            <a:br>
              <a:rPr lang="en-US" dirty="0"/>
            </a:br>
            <a:r>
              <a:rPr lang="en-US" dirty="0"/>
              <a:t>(big-endian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40724" y="3533475"/>
            <a:ext cx="744937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uint32_t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878638" cy="573087"/>
          </a:xfrm>
        </p:spPr>
        <p:txBody>
          <a:bodyPr/>
          <a:lstStyle/>
          <a:p>
            <a:r>
              <a:rPr lang="en-US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220788"/>
            <a:ext cx="8527749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dirty="0"/>
              <a:t>IP address: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0x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80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02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C2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F2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128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194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2D2DB9"/>
                </a:solidFill>
                <a:latin typeface="Courier New" pitchFamily="49" charset="0"/>
              </a:rPr>
              <a:t>242</a:t>
            </a:r>
            <a:endParaRPr lang="en-US" b="1" dirty="0">
              <a:solidFill>
                <a:srgbClr val="D09E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functions (described later) to convert between IP addresses and dotted decimal format.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r>
              <a:rPr lang="en-US" dirty="0"/>
              <a:t>(2) Internet 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1327150" y="2055813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2263775" y="2055813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3232150" y="2055813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4165600" y="2055813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3116263" y="3913188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418745" y="5762625"/>
            <a:ext cx="141294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whaleshark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128.2.210.175</a:t>
            </a: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771525" y="4841875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1074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2241409" y="1105731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2306946" y="4841875"/>
            <a:ext cx="52290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pdl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2613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2009928" y="5775325"/>
            <a:ext cx="1275990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128.2.131.66</a:t>
            </a: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4347545" y="3926576"/>
            <a:ext cx="1379985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176.32.98.166</a:t>
            </a: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5992813" y="2057400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17625</TotalTime>
  <Words>2080</Words>
  <Application>Microsoft Macintosh PowerPoint</Application>
  <PresentationFormat>On-screen Show (4:3)</PresentationFormat>
  <Paragraphs>422</Paragraphs>
  <Slides>27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Arial Narrow</vt:lpstr>
      <vt:lpstr>Calibri</vt:lpstr>
      <vt:lpstr>Courier New</vt:lpstr>
      <vt:lpstr>Menlo-Bold</vt:lpstr>
      <vt:lpstr>Menlo-Regular</vt:lpstr>
      <vt:lpstr>Times</vt:lpstr>
      <vt:lpstr>Times New Roman</vt:lpstr>
      <vt:lpstr>Wingdings</vt:lpstr>
      <vt:lpstr>Wingdings 2</vt:lpstr>
      <vt:lpstr>template2007</vt:lpstr>
      <vt:lpstr>Network Programming: Part I  CSCI 380: Operating Systems</vt:lpstr>
      <vt:lpstr>A Client-Server Transaction</vt:lpstr>
      <vt:lpstr>Hardware Organization of a Network Host</vt:lpstr>
      <vt:lpstr>Hardware and Software Organization  of an Internet Application</vt:lpstr>
      <vt:lpstr>A Programmer’s View of the Internet</vt:lpstr>
      <vt:lpstr>Aside: IPv4 and IPv6</vt:lpstr>
      <vt:lpstr>(1) IP Addresses</vt:lpstr>
      <vt:lpstr>Dotted Decimal Notation</vt:lpstr>
      <vt:lpstr>(2) Internet Domain Names</vt:lpstr>
      <vt:lpstr>(3) Internet Connections</vt:lpstr>
      <vt:lpstr>Well-known Ports and Service Names </vt:lpstr>
      <vt:lpstr>Anatomy of a Connection</vt:lpstr>
      <vt:lpstr>Using Ports to Identify Services</vt:lpstr>
      <vt:lpstr>Sockets Interface</vt:lpstr>
      <vt:lpstr>Sockets</vt:lpstr>
      <vt:lpstr>Socket Address Structures</vt:lpstr>
      <vt:lpstr>Socket Address Structures</vt:lpstr>
      <vt:lpstr>Sockets Interface</vt:lpstr>
      <vt:lpstr>Sockets Interface</vt:lpstr>
      <vt:lpstr>Host and Service Conversion: getaddrinfo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</vt:lpstr>
      <vt:lpstr>Conversion Example (cont)</vt:lpstr>
      <vt:lpstr>Running hostinfo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833</cp:revision>
  <cp:lastPrinted>1999-09-20T15:19:18Z</cp:lastPrinted>
  <dcterms:created xsi:type="dcterms:W3CDTF">2012-11-06T16:54:28Z</dcterms:created>
  <dcterms:modified xsi:type="dcterms:W3CDTF">2019-01-20T23:19:29Z</dcterms:modified>
</cp:coreProperties>
</file>