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258" r:id="rId3"/>
    <p:sldId id="267" r:id="rId4"/>
    <p:sldId id="268" r:id="rId5"/>
    <p:sldId id="269" r:id="rId6"/>
    <p:sldId id="291" r:id="rId7"/>
    <p:sldId id="293" r:id="rId8"/>
    <p:sldId id="29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9" r:id="rId22"/>
    <p:sldId id="282" r:id="rId23"/>
    <p:sldId id="284" r:id="rId24"/>
    <p:sldId id="285" r:id="rId25"/>
    <p:sldId id="286" r:id="rId26"/>
    <p:sldId id="294" r:id="rId27"/>
    <p:sldId id="288" r:id="rId28"/>
    <p:sldId id="289" r:id="rId29"/>
    <p:sldId id="290" r:id="rId30"/>
    <p:sldId id="261" r:id="rId31"/>
    <p:sldId id="262" r:id="rId32"/>
    <p:sldId id="266" r:id="rId33"/>
    <p:sldId id="296" r:id="rId34"/>
    <p:sldId id="297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231"/>
  </p:normalViewPr>
  <p:slideViewPr>
    <p:cSldViewPr>
      <p:cViewPr varScale="1">
        <p:scale>
          <a:sx n="74" d="100"/>
          <a:sy n="74" d="100"/>
        </p:scale>
        <p:origin x="21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4420E-AC9C-401F-A2EE-AA88290FAD8A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E806-F18D-45F3-98DD-49B64CDE5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web:  </a:t>
            </a:r>
            <a:r>
              <a:rPr lang="en-US" dirty="0" err="1"/>
              <a:t>nginx</a:t>
            </a:r>
            <a:r>
              <a:rPr lang="en-US" dirty="0"/>
              <a:t> is a fast webserver, generally faster than Apache</a:t>
            </a:r>
          </a:p>
          <a:p>
            <a:r>
              <a:rPr lang="en-US" dirty="0"/>
              <a:t>Queue:  </a:t>
            </a:r>
            <a:r>
              <a:rPr lang="en-US" dirty="0" err="1"/>
              <a:t>Redis</a:t>
            </a:r>
            <a:r>
              <a:rPr lang="en-US" dirty="0"/>
              <a:t> =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in-memory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structure store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used as a database, cache and message broker.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Analytics DB:  Hadoop =    Hive = Hadoop based Database,  Thrift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E806-F18D-45F3-98DD-49B64CDE5D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web:  </a:t>
            </a:r>
            <a:r>
              <a:rPr lang="en-US" dirty="0" err="1"/>
              <a:t>nginx</a:t>
            </a:r>
            <a:r>
              <a:rPr lang="en-US" dirty="0"/>
              <a:t> is a fast webserver, generally faster than Apache</a:t>
            </a:r>
          </a:p>
          <a:p>
            <a:r>
              <a:rPr lang="en-US" dirty="0"/>
              <a:t>Queue:  </a:t>
            </a:r>
            <a:r>
              <a:rPr lang="en-US" dirty="0" err="1"/>
              <a:t>Redis</a:t>
            </a:r>
            <a:r>
              <a:rPr lang="en-US" dirty="0"/>
              <a:t> =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in-memory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structure store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used as a database, cache and message broker.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Analytics DB:  Hadoop =    Hive = Hadoop based Database,  Thrift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E806-F18D-45F3-98DD-49B64CDE5D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EBB-9FEC-7847-BADA-DBC1997C1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9DBBC-043E-0940-BB95-4E63EA97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B4BF-F157-0B41-850C-A2922B20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57D26-0623-8848-B41A-9C7CE67B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37FC-3C66-824A-A7F2-A823BE07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11FC-A793-7C46-8667-E4C27A2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6F7D1-D1D6-0E4E-BA66-012BF239B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4149-E02F-B948-96D3-18E1D0EE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AE19F-D8D2-334D-8CD3-029FA74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29DCB-0744-BA4E-BB0C-63928F77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4F6F4-F160-8A49-9A5A-860EB7FC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91850-7774-9943-A82D-C51EC4760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C028-31ED-244C-B9B5-5B19D9CD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6196-B97B-A141-9A8B-2F772B34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7EF2-30B9-2243-AA8F-88605C37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FB69-9D15-2A4B-9F60-5E274F38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D4C8-9D9C-3840-AD1D-85711EAF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708DB-F39A-5343-BBB0-ACFAB462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0FBC-CB10-A449-9511-537F9E06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CE9E-B73D-144D-8388-E047195F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3E1E-8897-F54F-BA0B-8DC1833C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17EF1-F092-B141-888C-B214DA3D0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E7F6-2D32-034C-9C6C-7A5B7B4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8964-7C06-CF40-BE0D-14650FF7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26E2-CC76-9B46-8BC3-3C7E07C8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8578-E0FC-CE40-A7EE-FDB932E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0DBE-B41E-7749-899B-59D0D2092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A3D1F-D143-7E4B-908C-C9F959FEF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CEF23-7914-8E46-8BBD-6F3F32A8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E8ADC-C4E8-3F48-B420-AFCFBFB9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7D8DE-0D93-E34A-8B2A-6ACBB6E2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8A05-C886-054E-8F26-4223EF40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1767-1EDB-BB4B-963F-168A4CFFB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B47C6-EF50-1A49-B5A1-23961DBB5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0B216-AEBA-CF46-BA27-D1CCEF3A2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0B55A-7286-FA4B-B110-8683F61B2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9EC44-263A-344B-A7CE-F29D42C8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46BD3-98BB-6147-ACE1-8CA45BD8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BCCB1-FDB1-664F-8A76-B899744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A0E-C450-204C-A0E6-77E5BFF2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C603D-154C-644D-8823-DF9A91F0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1F62D-E054-7F43-B956-6AD3E83F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60149-28ED-5E4C-B588-3F87186B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85E07-F4C7-D64C-8380-F60FC412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1C36B-1504-6C40-815D-B53C13B5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85437-83B3-0848-9EFF-28AED943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FB1-C0F4-C347-8817-C07169B1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D958-6E99-2445-BB2B-D60D49EC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342C2-4EDF-2949-9AAA-CEAA2969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E4DF1-135C-894B-8DBC-E90BD4DB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FD52D-4D8A-E84E-A155-576FE763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606E9-82F4-F146-94D0-8673308E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450D-731E-0244-8080-138B12E5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E0403-955F-9146-A0C2-959ADC1B5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A2329-BDF6-ED48-A1F6-FFE1733B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F492B-64D8-544D-88B5-18BA3950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F056D-C653-3045-81D9-25CE9C5C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7A7B7-BB7C-B846-BB0C-62563849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40758-D823-6B47-88E2-37DA9A33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82D7-3C60-CA43-873F-938B7FA4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0B858-AD3E-A048-AE33-D48B10498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5D46-A399-486E-A1D8-0109C0FB1541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B619-FFDA-F14D-9904-AD8DB06D5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7A31-EAB9-D949-90E1-7127B4030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B4CC-64B2-4D6E-A72D-0F45A6E9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set-up-ci-cd-pipelin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oscale.com/blog/compute/containers-vs-vms-using-containers-on-top-of-virtual-machin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ache_Thrift#cite_note-2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n.wikipedia.org/wiki/Service_(systems_architecture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acebook" TargetMode="External"/><Relationship Id="rId4" Type="http://schemas.openxmlformats.org/officeDocument/2006/relationships/hyperlink" Target="https://en.wikipedia.org/wiki/Remote_procedure_ca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Containers and Docker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Killian</a:t>
            </a:r>
          </a:p>
          <a:p>
            <a:r>
              <a:rPr lang="en-US" dirty="0"/>
              <a:t>CSCI 380 –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57046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called a CONTAINER ----which is the business Docker has created.</a:t>
            </a:r>
          </a:p>
        </p:txBody>
      </p:sp>
    </p:spTree>
    <p:extLst>
      <p:ext uri="{BB962C8B-B14F-4D97-AF65-F5344CB8AC3E}">
        <p14:creationId xmlns:p14="http://schemas.microsoft.com/office/powerpoint/2010/main" val="16106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Huh??? Container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an analogy that Docker use’s to let you understand….</a:t>
            </a:r>
          </a:p>
        </p:txBody>
      </p:sp>
    </p:spTree>
    <p:extLst>
      <p:ext uri="{BB962C8B-B14F-4D97-AF65-F5344CB8AC3E}">
        <p14:creationId xmlns:p14="http://schemas.microsoft.com/office/powerpoint/2010/main" val="245686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Understanding….an analogy</a:t>
            </a:r>
            <a:br>
              <a:rPr lang="en-US" dirty="0"/>
            </a:br>
            <a:r>
              <a:rPr lang="en-US" dirty="0"/>
              <a:t>…cargo transport pre-1960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14600"/>
            <a:ext cx="9178620" cy="41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1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possibilities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2" y="1828800"/>
            <a:ext cx="866179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0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SOLUTION—shipping containers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3714"/>
            <a:ext cx="8943975" cy="37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solved the problem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43738" cy="38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2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shipping is done with containers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839200" cy="4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98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container idea translate to our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115175" cy="4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0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container idea translate to our problem—container for code????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951363" cy="37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1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once run anywhere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343900" cy="362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2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platform for developers and system administrators to build and test cloud applications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20105"/>
            <a:ext cx="5896587" cy="31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/>
              <a:t>Docker’s container ---the concept (and relation to our shipping container)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0" y="1679738"/>
            <a:ext cx="8794910" cy="40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7F130-4D20-460D-90D3-4979F6D2D1E5}"/>
              </a:ext>
            </a:extLst>
          </p:cNvPr>
          <p:cNvSpPr txBox="1"/>
          <p:nvPr/>
        </p:nvSpPr>
        <p:spPr>
          <a:xfrm>
            <a:off x="22198" y="5934670"/>
            <a:ext cx="40164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LXC = </a:t>
            </a:r>
            <a:r>
              <a:rPr lang="en-US" dirty="0" err="1"/>
              <a:t>linux</a:t>
            </a:r>
            <a:r>
              <a:rPr lang="en-US" dirty="0"/>
              <a:t> container</a:t>
            </a:r>
            <a:br>
              <a:rPr lang="en-US" dirty="0"/>
            </a:br>
            <a:r>
              <a:rPr lang="en-US" dirty="0"/>
              <a:t>technology to run multiple </a:t>
            </a:r>
            <a:r>
              <a:rPr lang="en-US" dirty="0" err="1"/>
              <a:t>linux</a:t>
            </a:r>
            <a:r>
              <a:rPr lang="en-US" dirty="0"/>
              <a:t> on one host,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9088E-EC75-4891-98E6-F0FA183BE3AC}"/>
              </a:ext>
            </a:extLst>
          </p:cNvPr>
          <p:cNvSpPr txBox="1"/>
          <p:nvPr/>
        </p:nvSpPr>
        <p:spPr>
          <a:xfrm>
            <a:off x="4088677" y="5745151"/>
            <a:ext cx="5029200" cy="113877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CI/CD =continuous integration &amp; continuous delivery</a:t>
            </a:r>
          </a:p>
          <a:p>
            <a:r>
              <a:rPr lang="en-US" sz="1400" dirty="0"/>
              <a:t>  ….go </a:t>
            </a:r>
            <a:r>
              <a:rPr lang="en-US" sz="1400" dirty="0">
                <a:hlinkClick r:id="rId3"/>
              </a:rPr>
              <a:t>here to see on AWS </a:t>
            </a:r>
            <a:r>
              <a:rPr lang="en-US" sz="1400" dirty="0"/>
              <a:t>(dealing with automatic </a:t>
            </a:r>
            <a:r>
              <a:rPr lang="en-US" sz="1400" dirty="0" err="1"/>
              <a:t>builds,etc</a:t>
            </a:r>
            <a:r>
              <a:rPr lang="en-US" sz="1400" dirty="0"/>
              <a:t>.)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0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supported in many Cloud platforms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8" y="2057400"/>
            <a:ext cx="858348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7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container—developer viewpoint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14600"/>
            <a:ext cx="9086850" cy="32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0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Docker  containers work?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4"/>
          <a:stretch/>
        </p:blipFill>
        <p:spPr bwMode="auto">
          <a:xfrm>
            <a:off x="1295400" y="1533483"/>
            <a:ext cx="5638800" cy="53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9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containers are lightweight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307770"/>
            <a:ext cx="9165771" cy="421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87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WOW –is Docker a PaaS or a replacement for PaaS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307771"/>
            <a:ext cx="9165771" cy="419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6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graphic image">
            <a:extLst>
              <a:ext uri="{FF2B5EF4-FFF2-40B4-BE49-F238E27FC236}">
                <a16:creationId xmlns:a16="http://schemas.microsoft.com/office/drawing/2014/main" id="{1123B389-4F4B-4586-8048-6877165A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31382"/>
            <a:ext cx="6629400" cy="52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86311-507E-4109-A46B-60FF084028CA}"/>
              </a:ext>
            </a:extLst>
          </p:cNvPr>
          <p:cNvSpPr txBox="1"/>
          <p:nvPr/>
        </p:nvSpPr>
        <p:spPr>
          <a:xfrm>
            <a:off x="-19962" y="672617"/>
            <a:ext cx="9183924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dirty="0">
                <a:hlinkClick r:id="rId3"/>
              </a:rPr>
              <a:t>Containers</a:t>
            </a:r>
            <a:r>
              <a:rPr lang="en-US" dirty="0"/>
              <a:t> allows users easily to spawn applications on any virtual or physical infrastructure,</a:t>
            </a:r>
          </a:p>
          <a:p>
            <a:r>
              <a:rPr lang="en-US" dirty="0"/>
              <a:t> </a:t>
            </a:r>
            <a:r>
              <a:rPr lang="en-US" b="1" dirty="0"/>
              <a:t>integrating all its dependencies such as code, runtime, system tools and system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how does Docker work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82334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6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updates/changes</a:t>
            </a:r>
            <a:br>
              <a:rPr lang="en-US" dirty="0"/>
            </a:b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2005013"/>
            <a:ext cx="8537712" cy="47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3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has a repository like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push and pull container images to/from the Docker registry</a:t>
            </a:r>
          </a:p>
          <a:p>
            <a:r>
              <a:rPr lang="en-US" dirty="0"/>
              <a:t>which is something like a “GitHub” for Docker container images.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6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91600" cy="40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8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providers (public cloud) need containers to run Docker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7408333" cy="3450696"/>
          </a:xfrm>
        </p:spPr>
        <p:txBody>
          <a:bodyPr/>
          <a:lstStyle/>
          <a:p>
            <a:r>
              <a:rPr lang="en-US" dirty="0"/>
              <a:t>Docker runs on Containers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24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2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source Container inside VM Configuration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210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1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needs containers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1690689"/>
            <a:ext cx="4194570" cy="387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&quot;How Docker work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4043" r="15422" b="13746"/>
          <a:stretch/>
        </p:blipFill>
        <p:spPr bwMode="auto">
          <a:xfrm>
            <a:off x="4658573" y="1674874"/>
            <a:ext cx="4524106" cy="38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8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68B9-3B5A-FA42-844B-C0E61B87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r>
              <a:rPr lang="en-US" dirty="0"/>
              <a:t> and Docker?</a:t>
            </a:r>
          </a:p>
        </p:txBody>
      </p:sp>
      <p:pic>
        <p:nvPicPr>
          <p:cNvPr id="8" name="Content Placeholder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716AA01C-485B-0C43-B5E2-79F2D4583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08007"/>
            <a:ext cx="7886700" cy="3386574"/>
          </a:xfrm>
        </p:spPr>
      </p:pic>
    </p:spTree>
    <p:extLst>
      <p:ext uri="{BB962C8B-B14F-4D97-AF65-F5344CB8AC3E}">
        <p14:creationId xmlns:p14="http://schemas.microsoft.com/office/powerpoint/2010/main" val="422744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758279D0-9B2F-BA46-989F-51EADF6DB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364"/>
            <a:ext cx="7315200" cy="6551272"/>
          </a:xfrm>
        </p:spPr>
      </p:pic>
    </p:spTree>
    <p:extLst>
      <p:ext uri="{BB962C8B-B14F-4D97-AF65-F5344CB8AC3E}">
        <p14:creationId xmlns:p14="http://schemas.microsoft.com/office/powerpoint/2010/main" val="4273811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9C1D-5D5A-344D-A59F-77EEEA03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Autolab</a:t>
            </a:r>
            <a:r>
              <a:rPr lang="en-US" dirty="0"/>
              <a:t> Works with 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8B84-FCE2-9340-B578-91AE293A4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initializeVM</a:t>
            </a:r>
            <a:r>
              <a:rPr lang="en-US" dirty="0"/>
              <a:t> - Initializes a VM for that platform.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waitVM</a:t>
            </a:r>
            <a:r>
              <a:rPr lang="en-US" dirty="0"/>
              <a:t> - Wait for a VM to be accessible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copyIn</a:t>
            </a:r>
            <a:r>
              <a:rPr lang="en-US" dirty="0"/>
              <a:t> - Copy all necessary input files to run the job.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runJob</a:t>
            </a:r>
            <a:r>
              <a:rPr lang="en-US" dirty="0"/>
              <a:t> - Invoke the </a:t>
            </a:r>
            <a:r>
              <a:rPr lang="en-US" dirty="0" err="1"/>
              <a:t>autodriver</a:t>
            </a:r>
            <a:r>
              <a:rPr lang="en-US" dirty="0"/>
              <a:t> to run the job. The </a:t>
            </a:r>
            <a:r>
              <a:rPr lang="en-US" dirty="0" err="1"/>
              <a:t>autodriver</a:t>
            </a:r>
            <a:r>
              <a:rPr lang="en-US" dirty="0"/>
              <a:t> instruments the job, runs it in a controlled environment and restores the system state after job completion.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copyOut</a:t>
            </a:r>
            <a:r>
              <a:rPr lang="en-US" dirty="0"/>
              <a:t> - Copy feedback file from the VM.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destroyVM</a:t>
            </a:r>
            <a:r>
              <a:rPr lang="en-US" dirty="0"/>
              <a:t> - Destroy a given VM.</a:t>
            </a:r>
          </a:p>
          <a:p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getVMs</a:t>
            </a:r>
            <a:r>
              <a:rPr lang="en-US" dirty="0"/>
              <a:t> - Get a list of VMs in each VM pool.</a:t>
            </a:r>
          </a:p>
        </p:txBody>
      </p:sp>
    </p:spTree>
    <p:extLst>
      <p:ext uri="{BB962C8B-B14F-4D97-AF65-F5344CB8AC3E}">
        <p14:creationId xmlns:p14="http://schemas.microsoft.com/office/powerpoint/2010/main" val="875069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7981-91EC-EE44-B7A8-06C6A68D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Autolab</a:t>
            </a:r>
            <a:r>
              <a:rPr lang="en-US" dirty="0"/>
              <a:t> Grade an Assignment?</a:t>
            </a:r>
          </a:p>
        </p:txBody>
      </p:sp>
      <p:pic>
        <p:nvPicPr>
          <p:cNvPr id="5" name="Content Placeholder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DA2357AD-CFF8-0A42-92EE-6E29E28D2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19" y="1825625"/>
            <a:ext cx="6191962" cy="4351338"/>
          </a:xfrm>
        </p:spPr>
      </p:pic>
    </p:spTree>
    <p:extLst>
      <p:ext uri="{BB962C8B-B14F-4D97-AF65-F5344CB8AC3E}">
        <p14:creationId xmlns:p14="http://schemas.microsoft.com/office/powerpoint/2010/main" val="2529761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C9B1-C0EF-8644-B4BE-438DE471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Autolab</a:t>
            </a:r>
            <a:r>
              <a:rPr lang="en-US" dirty="0"/>
              <a:t> Grade </a:t>
            </a:r>
            <a:r>
              <a:rPr lang="en-US" b="1" u="sng" dirty="0"/>
              <a:t>Many</a:t>
            </a:r>
            <a:r>
              <a:rPr lang="en-US" dirty="0"/>
              <a:t> Assignments?</a:t>
            </a:r>
          </a:p>
        </p:txBody>
      </p:sp>
      <p:pic>
        <p:nvPicPr>
          <p:cNvPr id="5" name="Content Placeholder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13090CED-247E-B146-8AE8-D82930D9F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87" y="1825625"/>
            <a:ext cx="5810025" cy="4351338"/>
          </a:xfrm>
        </p:spPr>
      </p:pic>
    </p:spTree>
    <p:extLst>
      <p:ext uri="{BB962C8B-B14F-4D97-AF65-F5344CB8AC3E}">
        <p14:creationId xmlns:p14="http://schemas.microsoft.com/office/powerpoint/2010/main" val="59794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–the challenge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05850" cy="375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86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continued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829675" cy="37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4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D35DF-C893-417F-8F41-4B4B28E7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PAUSE: What were some of these technologies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88A3A-AAE1-4721-B97E-CE320077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758133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/>
              <a:t>Static web:  </a:t>
            </a:r>
            <a:r>
              <a:rPr lang="en-US" dirty="0" err="1">
                <a:highlight>
                  <a:srgbClr val="FFFF00"/>
                </a:highlight>
              </a:rPr>
              <a:t>nginx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is a fast webserver, generally faster than Apache</a:t>
            </a:r>
          </a:p>
          <a:p>
            <a:r>
              <a:rPr lang="en-US" dirty="0"/>
              <a:t>Queue:  </a:t>
            </a:r>
            <a:r>
              <a:rPr lang="en-US" dirty="0" err="1">
                <a:highlight>
                  <a:srgbClr val="FFFF00"/>
                </a:highlight>
              </a:rPr>
              <a:t>Redis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tx1"/>
                </a:solidFill>
              </a:rPr>
              <a:t>in-memory </a:t>
            </a:r>
            <a:r>
              <a:rPr lang="en-US" b="1" dirty="0">
                <a:solidFill>
                  <a:schemeClr val="tx1"/>
                </a:solidFill>
              </a:rPr>
              <a:t>data structure store</a:t>
            </a:r>
            <a:r>
              <a:rPr lang="en-US" dirty="0">
                <a:solidFill>
                  <a:schemeClr val="tx1"/>
                </a:solidFill>
              </a:rPr>
              <a:t>, used as a database, </a:t>
            </a:r>
            <a:r>
              <a:rPr lang="en-US" b="1" dirty="0">
                <a:solidFill>
                  <a:schemeClr val="tx1"/>
                </a:solidFill>
              </a:rPr>
              <a:t>cache </a:t>
            </a:r>
            <a:r>
              <a:rPr lang="en-US" dirty="0">
                <a:solidFill>
                  <a:schemeClr val="tx1"/>
                </a:solidFill>
              </a:rPr>
              <a:t>and message broker.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F46C34-423E-4DAE-9AE5-7B7588C8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5"/>
          <a:stretch/>
        </p:blipFill>
        <p:spPr bwMode="auto">
          <a:xfrm>
            <a:off x="314325" y="1761067"/>
            <a:ext cx="8829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1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D35DF-C893-417F-8F41-4B4B28E7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7939"/>
          </a:xfrm>
        </p:spPr>
        <p:txBody>
          <a:bodyPr>
            <a:normAutofit/>
          </a:bodyPr>
          <a:lstStyle/>
          <a:p>
            <a:r>
              <a:rPr lang="en-US" dirty="0"/>
              <a:t>PAUSE: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88A3A-AAE1-4721-B97E-CE320077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639" y="2895600"/>
            <a:ext cx="7408333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Analytics DB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Hadoop</a:t>
            </a:r>
            <a:r>
              <a:rPr lang="en-US" dirty="0">
                <a:solidFill>
                  <a:schemeClr val="tx1"/>
                </a:solidFill>
              </a:rPr>
              <a:t> =    </a:t>
            </a:r>
            <a:r>
              <a:rPr lang="en-US" dirty="0"/>
              <a:t>distributed storage and processing of dataset of big data using MapReduce programming model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Hive</a:t>
            </a:r>
            <a:r>
              <a:rPr lang="en-US" dirty="0">
                <a:solidFill>
                  <a:schemeClr val="tx1"/>
                </a:solidFill>
              </a:rPr>
              <a:t> = Hadoop based Database, </a:t>
            </a:r>
            <a:r>
              <a:rPr lang="en-US" dirty="0"/>
              <a:t>offer SQL-like interfaces with HDFS-based data</a:t>
            </a:r>
          </a:p>
          <a:p>
            <a:pPr lvl="4"/>
            <a:r>
              <a:rPr lang="en-US" dirty="0"/>
              <a:t> ---allows these database developers or data analysts to use Hadoop without knowing the Java programming language or MapReduce. Now, instead of challenging MapReduce code, you can design a star schema data warehouse or a normalized database. 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highlight>
                  <a:srgbClr val="FFFF00"/>
                </a:highlight>
              </a:rPr>
              <a:t>Thrift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/>
              <a:t>used to define and create </a:t>
            </a:r>
            <a:r>
              <a:rPr lang="en-US" dirty="0">
                <a:hlinkClick r:id="rId2" tooltip="Service (systems architecture)"/>
              </a:rPr>
              <a:t>services</a:t>
            </a:r>
            <a:r>
              <a:rPr lang="en-US" dirty="0"/>
              <a:t> for numerous languages.</a:t>
            </a:r>
            <a:r>
              <a:rPr lang="en-US" baseline="30000" dirty="0">
                <a:hlinkClick r:id="rId3"/>
              </a:rPr>
              <a:t>[2]</a:t>
            </a:r>
            <a:endParaRPr lang="en-US" baseline="30000" dirty="0"/>
          </a:p>
          <a:p>
            <a:pPr lvl="4"/>
            <a:r>
              <a:rPr lang="en-US" dirty="0"/>
              <a:t> It is used as a </a:t>
            </a:r>
            <a:r>
              <a:rPr lang="en-US" dirty="0">
                <a:hlinkClick r:id="rId4" tooltip="Remote procedure call"/>
              </a:rPr>
              <a:t>remote procedure call</a:t>
            </a:r>
            <a:r>
              <a:rPr lang="en-US" dirty="0"/>
              <a:t> (RPC) framework and was developed at </a:t>
            </a:r>
            <a:r>
              <a:rPr lang="en-US" dirty="0">
                <a:hlinkClick r:id="rId5" tooltip="Facebook"/>
              </a:rPr>
              <a:t>Facebook</a:t>
            </a:r>
            <a:r>
              <a:rPr lang="en-US" dirty="0"/>
              <a:t> for "scalable cross-language services development".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F46C34-423E-4DAE-9AE5-7B7588C8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5"/>
          <a:stretch/>
        </p:blipFill>
        <p:spPr bwMode="auto">
          <a:xfrm>
            <a:off x="157162" y="952127"/>
            <a:ext cx="8829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5B0CB-FD3B-4A6D-BE1B-62DDB363A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206" y="3581400"/>
            <a:ext cx="1686128" cy="304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CD95B1E-4061-4F8A-9472-8B2CD4BB0F32}"/>
              </a:ext>
            </a:extLst>
          </p:cNvPr>
          <p:cNvSpPr/>
          <p:nvPr/>
        </p:nvSpPr>
        <p:spPr>
          <a:xfrm>
            <a:off x="6934200" y="563917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continued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829675" cy="37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8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for all kinds of solutions…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408333" cy="3450696"/>
          </a:xfrm>
        </p:spPr>
        <p:txBody>
          <a:bodyPr/>
          <a:lstStyle/>
          <a:p>
            <a:r>
              <a:rPr lang="en-US" dirty="0"/>
              <a:t>Too many to consider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115175" cy="4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1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428</Words>
  <Application>Microsoft Macintosh PowerPoint</Application>
  <PresentationFormat>On-screen Show (4:3)</PresentationFormat>
  <Paragraphs>73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Office Theme</vt:lpstr>
      <vt:lpstr>Containers and Docker</vt:lpstr>
      <vt:lpstr>Docker</vt:lpstr>
      <vt:lpstr>Motivation</vt:lpstr>
      <vt:lpstr>Motivation –the challenge</vt:lpstr>
      <vt:lpstr>The challenge continued</vt:lpstr>
      <vt:lpstr>PAUSE: What were some of these technologies</vt:lpstr>
      <vt:lpstr>PAUSE:</vt:lpstr>
      <vt:lpstr>The challenge continued</vt:lpstr>
      <vt:lpstr>Looking for all kinds of solutions…</vt:lpstr>
      <vt:lpstr>THE ANSWER</vt:lpstr>
      <vt:lpstr>Huh??? Container</vt:lpstr>
      <vt:lpstr>Understanding….an analogy …cargo transport pre-1960</vt:lpstr>
      <vt:lpstr>What are the possibilities</vt:lpstr>
      <vt:lpstr>SOLUTION—shipping containers</vt:lpstr>
      <vt:lpstr>This solved the problem</vt:lpstr>
      <vt:lpstr>Today shipping is done with containers</vt:lpstr>
      <vt:lpstr>How does this container idea translate to our problem</vt:lpstr>
      <vt:lpstr>How does this container idea translate to our problem—container for code????</vt:lpstr>
      <vt:lpstr>Do once run anywhere</vt:lpstr>
      <vt:lpstr>Docker’s container ---the concept (and relation to our shipping container)</vt:lpstr>
      <vt:lpstr>Docker supported in many Cloud platforms</vt:lpstr>
      <vt:lpstr>Docker container—developer viewpoint</vt:lpstr>
      <vt:lpstr>How does Docker  containers work?</vt:lpstr>
      <vt:lpstr>Docker containers are lightweight</vt:lpstr>
      <vt:lpstr>WOW –is Docker a PaaS or a replacement for PaaS</vt:lpstr>
      <vt:lpstr>PowerPoint Presentation</vt:lpstr>
      <vt:lpstr>Just how does Docker work</vt:lpstr>
      <vt:lpstr>Docker updates/changes </vt:lpstr>
      <vt:lpstr>Docker has a repository like github</vt:lpstr>
      <vt:lpstr>Service providers (public cloud) need containers to run Docker</vt:lpstr>
      <vt:lpstr>Open source Container inside VM Configuration</vt:lpstr>
      <vt:lpstr>Docker needs containers</vt:lpstr>
      <vt:lpstr>Autolab and Docker?</vt:lpstr>
      <vt:lpstr>PowerPoint Presentation</vt:lpstr>
      <vt:lpstr>How Autolab Works with Docker</vt:lpstr>
      <vt:lpstr>How Does Autolab Grade an Assignment?</vt:lpstr>
      <vt:lpstr>How Does Autolab Grade Many Assignments?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William Killian</cp:lastModifiedBy>
  <cp:revision>30</cp:revision>
  <dcterms:created xsi:type="dcterms:W3CDTF">2016-02-18T04:04:07Z</dcterms:created>
  <dcterms:modified xsi:type="dcterms:W3CDTF">2019-01-20T23:19:22Z</dcterms:modified>
</cp:coreProperties>
</file>