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542" r:id="rId2"/>
    <p:sldId id="650" r:id="rId3"/>
    <p:sldId id="639" r:id="rId4"/>
    <p:sldId id="657" r:id="rId5"/>
    <p:sldId id="658" r:id="rId6"/>
    <p:sldId id="663" r:id="rId7"/>
    <p:sldId id="664" r:id="rId8"/>
    <p:sldId id="665" r:id="rId9"/>
    <p:sldId id="666" r:id="rId10"/>
    <p:sldId id="667" r:id="rId11"/>
    <p:sldId id="669" r:id="rId12"/>
    <p:sldId id="670" r:id="rId13"/>
    <p:sldId id="671" r:id="rId14"/>
    <p:sldId id="620" r:id="rId15"/>
    <p:sldId id="621" r:id="rId16"/>
    <p:sldId id="622" r:id="rId17"/>
    <p:sldId id="623" r:id="rId18"/>
    <p:sldId id="624" r:id="rId19"/>
    <p:sldId id="672" r:id="rId20"/>
    <p:sldId id="673" r:id="rId21"/>
    <p:sldId id="674" r:id="rId22"/>
    <p:sldId id="675" r:id="rId23"/>
    <p:sldId id="676" r:id="rId24"/>
    <p:sldId id="677" r:id="rId25"/>
    <p:sldId id="678" r:id="rId26"/>
    <p:sldId id="679" r:id="rId27"/>
    <p:sldId id="642" r:id="rId28"/>
    <p:sldId id="680" r:id="rId29"/>
    <p:sldId id="681" r:id="rId30"/>
    <p:sldId id="682" r:id="rId31"/>
    <p:sldId id="643" r:id="rId32"/>
    <p:sldId id="644" r:id="rId33"/>
    <p:sldId id="645" r:id="rId34"/>
    <p:sldId id="646" r:id="rId35"/>
    <p:sldId id="647" r:id="rId36"/>
    <p:sldId id="648" r:id="rId37"/>
  </p:sldIdLst>
  <p:sldSz cx="9144000" cy="6858000" type="screen4x3"/>
  <p:notesSz cx="7302500" cy="9586913"/>
  <p:custDataLst>
    <p:tags r:id="rId4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8">
          <p15:clr>
            <a:srgbClr val="A4A3A4"/>
          </p15:clr>
        </p15:guide>
        <p15:guide id="2" pos="56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990000"/>
    <a:srgbClr val="F7F5CD"/>
    <a:srgbClr val="000000"/>
    <a:srgbClr val="9D3E40"/>
    <a:srgbClr val="D5F1CF"/>
    <a:srgbClr val="F1C7C7"/>
    <a:srgbClr val="F6F5BD"/>
    <a:srgbClr val="EBAFAF"/>
    <a:srgbClr val="DB6F6F"/>
    <a:srgbClr val="E49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59" autoAdjust="0"/>
    <p:restoredTop sz="94626" autoAdjust="0"/>
  </p:normalViewPr>
  <p:slideViewPr>
    <p:cSldViewPr snapToObjects="1">
      <p:cViewPr varScale="1">
        <p:scale>
          <a:sx n="79" d="100"/>
          <a:sy n="79" d="100"/>
        </p:scale>
        <p:origin x="1888" y="192"/>
      </p:cViewPr>
      <p:guideLst>
        <p:guide orient="horz" pos="1728"/>
        <p:guide pos="56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/C:\Shared%20Files\Classes\CS%20213%20F'10\code\22-concurrent-programming\race-gw-2.txt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/C:\Shared%20Files\Classes\CS%20213%20F'10\code\22-concurrent-programming\race-gw-2.txt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/C:\Shared%20Files\Classes\CS%20213%20F'10\code\22-concurrent-programming\race-gw-2.tx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</c:spPr>
          <c:invertIfNegative val="0"/>
          <c:cat>
            <c:numRef>
              <c:f>norace!$A$2:$A$101</c:f>
              <c:numCache>
                <c:formatCode>General</c:formatCode>
                <c:ptCount val="10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</c:numCache>
            </c:numRef>
          </c:cat>
          <c:val>
            <c:numRef>
              <c:f>norace!$B$2:$B$101</c:f>
              <c:numCache>
                <c:formatCode>General</c:formatCode>
                <c:ptCount val="10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1C-734F-BF47-E030634245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-2016960488"/>
        <c:axId val="-2079625272"/>
      </c:barChart>
      <c:catAx>
        <c:axId val="-2016960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079625272"/>
        <c:crosses val="autoZero"/>
        <c:auto val="1"/>
        <c:lblAlgn val="ctr"/>
        <c:lblOffset val="100"/>
        <c:noMultiLvlLbl val="0"/>
      </c:catAx>
      <c:valAx>
        <c:axId val="-2079625272"/>
        <c:scaling>
          <c:orientation val="minMax"/>
          <c:max val="2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016960488"/>
        <c:crosses val="autoZero"/>
        <c:crossBetween val="between"/>
        <c:majorUnit val="1"/>
        <c:minorUnit val="0.04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</c:spPr>
          <c:invertIfNegative val="0"/>
          <c:cat>
            <c:numRef>
              <c:f>'race-gw-2'!$A$2:$A$101</c:f>
              <c:numCache>
                <c:formatCode>General</c:formatCode>
                <c:ptCount val="10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</c:numCache>
            </c:numRef>
          </c:cat>
          <c:val>
            <c:numRef>
              <c:f>'race-gw-2'!$B$2:$B$101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6</c:v>
                </c:pt>
                <c:pt idx="11">
                  <c:v>0</c:v>
                </c:pt>
                <c:pt idx="12">
                  <c:v>0</c:v>
                </c:pt>
                <c:pt idx="13">
                  <c:v>4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7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</c:v>
                </c:pt>
                <c:pt idx="25">
                  <c:v>3</c:v>
                </c:pt>
                <c:pt idx="26">
                  <c:v>0</c:v>
                </c:pt>
                <c:pt idx="27">
                  <c:v>3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7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7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7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7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7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6</c:v>
                </c:pt>
                <c:pt idx="70">
                  <c:v>1</c:v>
                </c:pt>
                <c:pt idx="71">
                  <c:v>0</c:v>
                </c:pt>
                <c:pt idx="72">
                  <c:v>0</c:v>
                </c:pt>
                <c:pt idx="73">
                  <c:v>1</c:v>
                </c:pt>
                <c:pt idx="74">
                  <c:v>0</c:v>
                </c:pt>
                <c:pt idx="75">
                  <c:v>0</c:v>
                </c:pt>
                <c:pt idx="76">
                  <c:v>1</c:v>
                </c:pt>
                <c:pt idx="77">
                  <c:v>0</c:v>
                </c:pt>
                <c:pt idx="78">
                  <c:v>1</c:v>
                </c:pt>
                <c:pt idx="79">
                  <c:v>6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12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7</c:v>
                </c:pt>
                <c:pt idx="98">
                  <c:v>0</c:v>
                </c:pt>
                <c:pt idx="9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3C-5245-A6CF-CC45185AFD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-2058460232"/>
        <c:axId val="-2058446808"/>
      </c:barChart>
      <c:catAx>
        <c:axId val="-2058460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058446808"/>
        <c:crosses val="autoZero"/>
        <c:auto val="1"/>
        <c:lblAlgn val="ctr"/>
        <c:lblOffset val="100"/>
        <c:noMultiLvlLbl val="0"/>
      </c:catAx>
      <c:valAx>
        <c:axId val="-20584468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0584602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</c:spPr>
          <c:invertIfNegative val="0"/>
          <c:cat>
            <c:numRef>
              <c:f>'race-laptop-1'!$A$2:$A$101</c:f>
              <c:numCache>
                <c:formatCode>General</c:formatCode>
                <c:ptCount val="10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</c:numCache>
            </c:numRef>
          </c:cat>
          <c:val>
            <c:numRef>
              <c:f>'race-laptop-1'!$B$2:$B$101</c:f>
              <c:numCache>
                <c:formatCode>General</c:formatCode>
                <c:ptCount val="100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0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2</c:v>
                </c:pt>
                <c:pt idx="18">
                  <c:v>0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2</c:v>
                </c:pt>
                <c:pt idx="25">
                  <c:v>0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2</c:v>
                </c:pt>
                <c:pt idx="43">
                  <c:v>0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2</c:v>
                </c:pt>
                <c:pt idx="51">
                  <c:v>1</c:v>
                </c:pt>
                <c:pt idx="52">
                  <c:v>0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2</c:v>
                </c:pt>
                <c:pt idx="86">
                  <c:v>0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B6-3B47-90A7-F2A89A7B7E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-2079838392"/>
        <c:axId val="-2079459160"/>
      </c:barChart>
      <c:catAx>
        <c:axId val="-2079838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079459160"/>
        <c:crosses val="autoZero"/>
        <c:auto val="1"/>
        <c:lblAlgn val="ctr"/>
        <c:lblOffset val="100"/>
        <c:noMultiLvlLbl val="0"/>
      </c:catAx>
      <c:valAx>
        <c:axId val="-2079459160"/>
        <c:scaling>
          <c:orientation val="minMax"/>
          <c:max val="3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079838392"/>
        <c:crosses val="autoZero"/>
        <c:crossBetween val="between"/>
        <c:majorUnit val="1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889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610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DD9E69D-14C8-4846-9407-A0A6400B75A5}"/>
              </a:ext>
            </a:extLst>
          </p:cNvPr>
          <p:cNvGrpSpPr/>
          <p:nvPr userDrawn="1"/>
        </p:nvGrpSpPr>
        <p:grpSpPr>
          <a:xfrm>
            <a:off x="0" y="-26988"/>
            <a:ext cx="9144001" cy="276999"/>
            <a:chOff x="0" y="-26988"/>
            <a:chExt cx="9144001" cy="276999"/>
          </a:xfrm>
        </p:grpSpPr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D18F172D-6785-F844-8C0E-E5FC051901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9144000" cy="22860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b="0">
                <a:latin typeface="Times New Roman" pitchFamily="18" charset="0"/>
              </a:endParaRPr>
            </a:p>
          </p:txBody>
        </p:sp>
        <p:sp>
          <p:nvSpPr>
            <p:cNvPr id="12" name="Text Box 5">
              <a:extLst>
                <a:ext uri="{FF2B5EF4-FFF2-40B4-BE49-F238E27FC236}">
                  <a16:creationId xmlns:a16="http://schemas.microsoft.com/office/drawing/2014/main" id="{6E8B90D8-916E-7247-B0DF-F70BBC45AD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4801" y="-26988"/>
              <a:ext cx="5029200" cy="27699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en-US" sz="1200" dirty="0">
                  <a:solidFill>
                    <a:srgbClr val="FFD579"/>
                  </a:solidFill>
                  <a:latin typeface="Times New Roman" pitchFamily="18" charset="0"/>
                </a:rPr>
                <a:t>Killian – CSCI 380 – Millersville University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873250"/>
          </a:xfrm>
        </p:spPr>
        <p:txBody>
          <a:bodyPr/>
          <a:lstStyle/>
          <a:p>
            <a:pPr marL="0" indent="0"/>
            <a:r>
              <a:rPr lang="en-US" dirty="0"/>
              <a:t>Synchronization: Advanced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CSCI 380: Operating Systems</a:t>
            </a:r>
            <a:br>
              <a:rPr lang="en-US" sz="2000" b="0"/>
            </a:br>
            <a:endParaRPr lang="en-US" sz="2000" b="0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Instructor:</a:t>
            </a:r>
            <a:r>
              <a:rPr lang="en-US" dirty="0"/>
              <a:t> </a:t>
            </a:r>
          </a:p>
          <a:p>
            <a:r>
              <a:rPr lang="en-US" dirty="0"/>
              <a:t>William Killian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466514" y="502768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sbuf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Package - Implementation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6200" y="2108773"/>
            <a:ext cx="89916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Remove and return the first item from buffer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sbuf_remove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sbuf_t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item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P(&amp;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-&gt;items);               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Wait for available item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P(&amp;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mutex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Lock the buffer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item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[(++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-&gt;front)%(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-&gt;n)];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Remove the item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V(&amp;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mutex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Unlock the buffer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V(&amp;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-&gt;slots);               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Announce available slot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item;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0" y="4495800"/>
            <a:ext cx="74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5240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Removing an item from a shared buffer:</a:t>
            </a:r>
          </a:p>
        </p:txBody>
      </p:sp>
    </p:spTree>
    <p:extLst>
      <p:ext uri="{BB962C8B-B14F-4D97-AF65-F5344CB8AC3E}">
        <p14:creationId xmlns:p14="http://schemas.microsoft.com/office/powerpoint/2010/main" val="3966291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Readers-Writers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Generalization of the mutual exclusion problem</a:t>
            </a:r>
          </a:p>
          <a:p>
            <a:endParaRPr lang="en-US" dirty="0"/>
          </a:p>
          <a:p>
            <a:r>
              <a:rPr lang="en-US" dirty="0"/>
              <a:t>Problem statement:</a:t>
            </a:r>
          </a:p>
          <a:p>
            <a:pPr lvl="1"/>
            <a:r>
              <a:rPr lang="en-US" i="1" dirty="0"/>
              <a:t>Reader</a:t>
            </a:r>
            <a:r>
              <a:rPr lang="en-US" dirty="0"/>
              <a:t> threads only read the object</a:t>
            </a:r>
          </a:p>
          <a:p>
            <a:pPr lvl="1"/>
            <a:r>
              <a:rPr lang="en-US" i="1" dirty="0"/>
              <a:t>Writer</a:t>
            </a:r>
            <a:r>
              <a:rPr lang="en-US" dirty="0"/>
              <a:t> threads modify the object</a:t>
            </a:r>
          </a:p>
          <a:p>
            <a:pPr lvl="1"/>
            <a:r>
              <a:rPr lang="en-US" dirty="0"/>
              <a:t>Writers must have exclusive access to the object</a:t>
            </a:r>
          </a:p>
          <a:p>
            <a:pPr lvl="1"/>
            <a:r>
              <a:rPr lang="en-US" dirty="0"/>
              <a:t>Unlimited number of readers can access the object</a:t>
            </a:r>
          </a:p>
          <a:p>
            <a:pPr lvl="1"/>
            <a:endParaRPr lang="en-US" dirty="0"/>
          </a:p>
          <a:p>
            <a:r>
              <a:rPr lang="en-US" dirty="0"/>
              <a:t>Occurs frequently in real systems, e.g.,</a:t>
            </a:r>
          </a:p>
          <a:p>
            <a:pPr lvl="1"/>
            <a:r>
              <a:rPr lang="en-US" dirty="0"/>
              <a:t>Online airline reservation system</a:t>
            </a:r>
          </a:p>
          <a:p>
            <a:pPr lvl="1"/>
            <a:r>
              <a:rPr lang="en-US" dirty="0"/>
              <a:t>Multithreaded caching Web proxy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828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Variants of Readers-Writers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 i="1" dirty="0"/>
              <a:t>First readers-writers problem </a:t>
            </a:r>
            <a:r>
              <a:rPr lang="en-US" dirty="0"/>
              <a:t>(favors readers)</a:t>
            </a:r>
          </a:p>
          <a:p>
            <a:pPr lvl="1"/>
            <a:r>
              <a:rPr lang="en-US" dirty="0"/>
              <a:t>No reader should be kept waiting unless a writer has already been granted permission to use the object</a:t>
            </a:r>
          </a:p>
          <a:p>
            <a:pPr lvl="1"/>
            <a:r>
              <a:rPr lang="en-US" dirty="0"/>
              <a:t>A reader that arrives after a waiting writer gets priority over the writer</a:t>
            </a:r>
          </a:p>
          <a:p>
            <a:pPr lvl="1">
              <a:buNone/>
            </a:pPr>
            <a:endParaRPr lang="en-US" dirty="0"/>
          </a:p>
          <a:p>
            <a:r>
              <a:rPr lang="en-US" i="1" dirty="0"/>
              <a:t>Second readers-writers problem </a:t>
            </a:r>
            <a:r>
              <a:rPr lang="en-US" dirty="0"/>
              <a:t>(favors writers)</a:t>
            </a:r>
          </a:p>
          <a:p>
            <a:pPr lvl="1"/>
            <a:r>
              <a:rPr lang="en-US" dirty="0"/>
              <a:t>Once a writer is ready to write, it performs its write as soon as possible </a:t>
            </a:r>
          </a:p>
          <a:p>
            <a:pPr lvl="1"/>
            <a:r>
              <a:rPr lang="en-US" dirty="0"/>
              <a:t>A reader that arrives after a writer must wait, even if the writer is also waiting </a:t>
            </a:r>
          </a:p>
          <a:p>
            <a:pPr lvl="1"/>
            <a:endParaRPr lang="en-US" dirty="0"/>
          </a:p>
          <a:p>
            <a:r>
              <a:rPr lang="en-US" i="1" dirty="0"/>
              <a:t>Starvation</a:t>
            </a:r>
            <a:r>
              <a:rPr lang="en-US" dirty="0"/>
              <a:t> (where a thread waits indefinitely) is possible in both cases </a:t>
            </a:r>
          </a:p>
        </p:txBody>
      </p:sp>
    </p:spTree>
    <p:extLst>
      <p:ext uri="{BB962C8B-B14F-4D97-AF65-F5344CB8AC3E}">
        <p14:creationId xmlns:p14="http://schemas.microsoft.com/office/powerpoint/2010/main" val="2932668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/>
              <a:t>Solution to First Readers-Writers Problem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6200" y="1474887"/>
            <a:ext cx="5029200" cy="507831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readcnt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   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Initially = 0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sem_t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mutex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w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Initially = 1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Menlo-Regular"/>
              </a:rPr>
              <a:t>reader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(1) {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P(&amp;mutex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readcnt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++;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readcnt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== 1)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First in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pl-PL" sz="1500" dirty="0">
                <a:solidFill>
                  <a:srgbClr val="000000"/>
                </a:solidFill>
                <a:latin typeface="Menlo-Regular"/>
              </a:rPr>
              <a:t>            P(&amp;w);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V(&amp;mutex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500" dirty="0">
                <a:solidFill>
                  <a:srgbClr val="CB2418"/>
                </a:solidFill>
                <a:latin typeface="Menlo-Regular"/>
              </a:rPr>
              <a:t>/* Critical </a:t>
            </a:r>
            <a:r>
              <a:rPr lang="fi-FI" sz="1500" dirty="0" err="1">
                <a:solidFill>
                  <a:srgbClr val="CB2418"/>
                </a:solidFill>
                <a:latin typeface="Menlo-Regular"/>
              </a:rPr>
              <a:t>section</a:t>
            </a:r>
            <a:r>
              <a:rPr lang="fi-FI" sz="1500" dirty="0">
                <a:solidFill>
                  <a:srgbClr val="CB2418"/>
                </a:solidFill>
                <a:latin typeface="Menlo-Regular"/>
              </a:rPr>
              <a:t> */</a:t>
            </a:r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500" dirty="0">
                <a:solidFill>
                  <a:srgbClr val="CB2418"/>
                </a:solidFill>
                <a:latin typeface="Menlo-Regular"/>
              </a:rPr>
              <a:t>/* Reading </a:t>
            </a:r>
            <a:r>
              <a:rPr lang="fi-FI" sz="1500" dirty="0" err="1">
                <a:solidFill>
                  <a:srgbClr val="CB2418"/>
                </a:solidFill>
                <a:latin typeface="Menlo-Regular"/>
              </a:rPr>
              <a:t>happens</a:t>
            </a:r>
            <a:r>
              <a:rPr lang="fi-FI" sz="1500" dirty="0">
                <a:solidFill>
                  <a:srgbClr val="CB2418"/>
                </a:solidFill>
                <a:latin typeface="Menlo-Regular"/>
              </a:rPr>
              <a:t>  */</a:t>
            </a:r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P(&amp;mutex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readcnt--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readcnt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== 0)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Last out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pl-PL" sz="1500" dirty="0">
                <a:solidFill>
                  <a:srgbClr val="000000"/>
                </a:solidFill>
                <a:latin typeface="Menlo-Regular"/>
              </a:rPr>
              <a:t>            V(&amp;w);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V(&amp;mutex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257800" y="1482567"/>
            <a:ext cx="38100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writer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(1) {</a:t>
            </a:r>
          </a:p>
          <a:p>
            <a:r>
              <a:rPr lang="pl-PL" sz="1600" dirty="0">
                <a:solidFill>
                  <a:srgbClr val="000000"/>
                </a:solidFill>
                <a:latin typeface="Menlo-Regular"/>
              </a:rPr>
              <a:t>        P(&amp;w);</a:t>
            </a:r>
          </a:p>
          <a:p>
            <a:endParaRPr lang="pl-PL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Critical section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nl-NL" sz="1600" dirty="0" err="1">
                <a:solidFill>
                  <a:srgbClr val="CB2418"/>
                </a:solidFill>
                <a:latin typeface="Menlo-Regular"/>
              </a:rPr>
              <a:t>Writing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600" dirty="0" err="1">
                <a:solidFill>
                  <a:srgbClr val="CB2418"/>
                </a:solidFill>
                <a:latin typeface="Menlo-Regular"/>
              </a:rPr>
              <a:t>happens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  */</a:t>
            </a:r>
            <a:endParaRPr lang="nl-NL" sz="1600" dirty="0">
              <a:solidFill>
                <a:srgbClr val="000000"/>
              </a:solidFill>
              <a:latin typeface="Menlo-Regular"/>
            </a:endParaRPr>
          </a:p>
          <a:p>
            <a:endParaRPr lang="nl-NL" sz="1600" dirty="0">
              <a:solidFill>
                <a:srgbClr val="000000"/>
              </a:solidFill>
              <a:latin typeface="Menlo-Regular"/>
            </a:endParaRPr>
          </a:p>
          <a:p>
            <a:r>
              <a:rPr lang="pl-PL" sz="1600" dirty="0">
                <a:solidFill>
                  <a:srgbClr val="000000"/>
                </a:solidFill>
                <a:latin typeface="Menlo-Regular"/>
              </a:rPr>
              <a:t>        V(&amp;w);</a:t>
            </a:r>
          </a:p>
          <a:p>
            <a:r>
              <a:rPr lang="pl-PL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pl-PL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066800"/>
            <a:ext cx="1293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Readers: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9456" y="1066800"/>
            <a:ext cx="12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Writers: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0" y="3810000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rw1.c</a:t>
            </a:r>
          </a:p>
        </p:txBody>
      </p:sp>
    </p:spTree>
    <p:extLst>
      <p:ext uri="{BB962C8B-B14F-4D97-AF65-F5344CB8AC3E}">
        <p14:creationId xmlns:p14="http://schemas.microsoft.com/office/powerpoint/2010/main" val="3815680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588078"/>
            <a:ext cx="8558382" cy="1088322"/>
          </a:xfrm>
        </p:spPr>
        <p:txBody>
          <a:bodyPr/>
          <a:lstStyle/>
          <a:p>
            <a:r>
              <a:rPr lang="en-US" dirty="0"/>
              <a:t>Putting It All Together: </a:t>
            </a:r>
            <a:r>
              <a:rPr lang="en-US" dirty="0" err="1"/>
              <a:t>Prethreaded</a:t>
            </a:r>
            <a:r>
              <a:rPr lang="en-US" dirty="0"/>
              <a:t> Concurrent Server</a:t>
            </a:r>
          </a:p>
        </p:txBody>
      </p:sp>
      <p:sp>
        <p:nvSpPr>
          <p:cNvPr id="4" name="Oval 380"/>
          <p:cNvSpPr>
            <a:spLocks noChangeArrowheads="1"/>
          </p:cNvSpPr>
          <p:nvPr/>
        </p:nvSpPr>
        <p:spPr bwMode="auto">
          <a:xfrm>
            <a:off x="3048000" y="3473420"/>
            <a:ext cx="1066800" cy="720725"/>
          </a:xfrm>
          <a:prstGeom prst="ellipse">
            <a:avLst/>
          </a:prstGeom>
          <a:solidFill>
            <a:srgbClr val="D2D2F4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+mn-lt"/>
              </a:rPr>
              <a:t>Master</a:t>
            </a:r>
          </a:p>
          <a:p>
            <a:pPr algn="ctr"/>
            <a:r>
              <a:rPr lang="en-US" sz="2000">
                <a:latin typeface="+mn-lt"/>
              </a:rPr>
              <a:t>thread</a:t>
            </a:r>
          </a:p>
        </p:txBody>
      </p:sp>
      <p:sp>
        <p:nvSpPr>
          <p:cNvPr id="5" name="Text Box 381"/>
          <p:cNvSpPr txBox="1">
            <a:spLocks noChangeArrowheads="1"/>
          </p:cNvSpPr>
          <p:nvPr/>
        </p:nvSpPr>
        <p:spPr bwMode="auto">
          <a:xfrm>
            <a:off x="5149850" y="3702020"/>
            <a:ext cx="930275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+mn-lt"/>
              </a:rPr>
              <a:t> Buffer</a:t>
            </a:r>
          </a:p>
        </p:txBody>
      </p:sp>
      <p:sp>
        <p:nvSpPr>
          <p:cNvPr id="6" name="Line 382"/>
          <p:cNvSpPr>
            <a:spLocks noChangeShapeType="1"/>
          </p:cNvSpPr>
          <p:nvPr/>
        </p:nvSpPr>
        <p:spPr bwMode="auto">
          <a:xfrm flipV="1">
            <a:off x="4114800" y="385442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7" name="Line 383"/>
          <p:cNvSpPr>
            <a:spLocks noChangeShapeType="1"/>
          </p:cNvSpPr>
          <p:nvPr/>
        </p:nvSpPr>
        <p:spPr bwMode="auto">
          <a:xfrm flipV="1">
            <a:off x="6080125" y="3321020"/>
            <a:ext cx="1006475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8" name="Text Box 386"/>
          <p:cNvSpPr txBox="1">
            <a:spLocks noChangeArrowheads="1"/>
          </p:cNvSpPr>
          <p:nvPr/>
        </p:nvSpPr>
        <p:spPr bwMode="auto">
          <a:xfrm>
            <a:off x="7449364" y="3738533"/>
            <a:ext cx="553998" cy="3389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eaVert" wrap="none" anchor="ctr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+mn-lt"/>
              </a:rPr>
              <a:t>...</a:t>
            </a:r>
          </a:p>
        </p:txBody>
      </p:sp>
      <p:sp>
        <p:nvSpPr>
          <p:cNvPr id="9" name="Line 387"/>
          <p:cNvSpPr>
            <a:spLocks noChangeShapeType="1"/>
          </p:cNvSpPr>
          <p:nvPr/>
        </p:nvSpPr>
        <p:spPr bwMode="auto">
          <a:xfrm rot="5400000" flipV="1">
            <a:off x="6278563" y="3655982"/>
            <a:ext cx="609600" cy="1006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0" name="Line 392"/>
          <p:cNvSpPr>
            <a:spLocks noChangeShapeType="1"/>
          </p:cNvSpPr>
          <p:nvPr/>
        </p:nvSpPr>
        <p:spPr bwMode="auto">
          <a:xfrm>
            <a:off x="1676400" y="3321020"/>
            <a:ext cx="1447800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1" name="Text Box 393"/>
          <p:cNvSpPr txBox="1">
            <a:spLocks noChangeArrowheads="1"/>
          </p:cNvSpPr>
          <p:nvPr/>
        </p:nvSpPr>
        <p:spPr bwMode="auto">
          <a:xfrm>
            <a:off x="1750640" y="3515995"/>
            <a:ext cx="1243236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+mn-lt"/>
              </a:rPr>
              <a:t>Accept</a:t>
            </a:r>
          </a:p>
          <a:p>
            <a:pPr algn="ctr"/>
            <a:r>
              <a:rPr lang="en-US" sz="1600" i="1" dirty="0">
                <a:latin typeface="+mn-lt"/>
              </a:rPr>
              <a:t>connections</a:t>
            </a:r>
          </a:p>
        </p:txBody>
      </p:sp>
      <p:sp>
        <p:nvSpPr>
          <p:cNvPr id="12" name="Text Box 395"/>
          <p:cNvSpPr txBox="1">
            <a:spLocks noChangeArrowheads="1"/>
          </p:cNvSpPr>
          <p:nvPr/>
        </p:nvSpPr>
        <p:spPr bwMode="auto">
          <a:xfrm>
            <a:off x="4057336" y="3276600"/>
            <a:ext cx="1168196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+mn-lt"/>
              </a:rPr>
              <a:t>Insert</a:t>
            </a:r>
          </a:p>
          <a:p>
            <a:pPr algn="ctr"/>
            <a:r>
              <a:rPr lang="en-US" sz="1600" i="1" dirty="0">
                <a:latin typeface="+mn-lt"/>
              </a:rPr>
              <a:t>descriptors</a:t>
            </a:r>
          </a:p>
        </p:txBody>
      </p:sp>
      <p:sp>
        <p:nvSpPr>
          <p:cNvPr id="13" name="Text Box 396"/>
          <p:cNvSpPr txBox="1">
            <a:spLocks noChangeArrowheads="1"/>
          </p:cNvSpPr>
          <p:nvPr/>
        </p:nvSpPr>
        <p:spPr bwMode="auto">
          <a:xfrm>
            <a:off x="6299404" y="3531870"/>
            <a:ext cx="1168196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+mn-lt"/>
              </a:rPr>
              <a:t>Remove</a:t>
            </a:r>
          </a:p>
          <a:p>
            <a:pPr algn="ctr"/>
            <a:r>
              <a:rPr lang="en-US" sz="1600" i="1" dirty="0">
                <a:latin typeface="+mn-lt"/>
              </a:rPr>
              <a:t>descriptors</a:t>
            </a:r>
          </a:p>
        </p:txBody>
      </p:sp>
      <p:sp>
        <p:nvSpPr>
          <p:cNvPr id="14" name="Oval 397"/>
          <p:cNvSpPr>
            <a:spLocks noChangeArrowheads="1"/>
          </p:cNvSpPr>
          <p:nvPr/>
        </p:nvSpPr>
        <p:spPr bwMode="auto">
          <a:xfrm>
            <a:off x="7086600" y="2981295"/>
            <a:ext cx="1066800" cy="7207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+mn-lt"/>
              </a:rPr>
              <a:t>Worker</a:t>
            </a:r>
          </a:p>
          <a:p>
            <a:pPr algn="ctr"/>
            <a:r>
              <a:rPr lang="en-US" sz="2000" dirty="0">
                <a:latin typeface="+mn-lt"/>
              </a:rPr>
              <a:t>thread</a:t>
            </a:r>
          </a:p>
        </p:txBody>
      </p:sp>
      <p:sp>
        <p:nvSpPr>
          <p:cNvPr id="15" name="Oval 398"/>
          <p:cNvSpPr>
            <a:spLocks noChangeArrowheads="1"/>
          </p:cNvSpPr>
          <p:nvPr/>
        </p:nvSpPr>
        <p:spPr bwMode="auto">
          <a:xfrm>
            <a:off x="7086600" y="4083020"/>
            <a:ext cx="1066800" cy="7207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+mn-lt"/>
              </a:rPr>
              <a:t>Worker</a:t>
            </a:r>
          </a:p>
          <a:p>
            <a:pPr algn="ctr"/>
            <a:r>
              <a:rPr lang="en-US" sz="2000" dirty="0">
                <a:latin typeface="+mn-lt"/>
              </a:rPr>
              <a:t>thread</a:t>
            </a:r>
          </a:p>
        </p:txBody>
      </p:sp>
      <p:sp>
        <p:nvSpPr>
          <p:cNvPr id="16" name="Oval 403"/>
          <p:cNvSpPr>
            <a:spLocks noChangeArrowheads="1"/>
          </p:cNvSpPr>
          <p:nvPr/>
        </p:nvSpPr>
        <p:spPr bwMode="auto">
          <a:xfrm>
            <a:off x="609600" y="2940020"/>
            <a:ext cx="1066800" cy="720725"/>
          </a:xfrm>
          <a:prstGeom prst="ellipse">
            <a:avLst/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+mn-lt"/>
              </a:rPr>
              <a:t> Client</a:t>
            </a:r>
          </a:p>
        </p:txBody>
      </p:sp>
      <p:sp>
        <p:nvSpPr>
          <p:cNvPr id="17" name="Oval 405"/>
          <p:cNvSpPr>
            <a:spLocks noChangeArrowheads="1"/>
          </p:cNvSpPr>
          <p:nvPr/>
        </p:nvSpPr>
        <p:spPr bwMode="auto">
          <a:xfrm>
            <a:off x="609600" y="4083020"/>
            <a:ext cx="1066800" cy="720725"/>
          </a:xfrm>
          <a:prstGeom prst="ellipse">
            <a:avLst/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+mn-lt"/>
              </a:rPr>
              <a:t>Client</a:t>
            </a:r>
          </a:p>
        </p:txBody>
      </p:sp>
      <p:sp>
        <p:nvSpPr>
          <p:cNvPr id="18" name="Text Box 406"/>
          <p:cNvSpPr txBox="1">
            <a:spLocks noChangeArrowheads="1"/>
          </p:cNvSpPr>
          <p:nvPr/>
        </p:nvSpPr>
        <p:spPr bwMode="auto">
          <a:xfrm>
            <a:off x="972364" y="3704791"/>
            <a:ext cx="553998" cy="3389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eaVert"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latin typeface="+mn-lt"/>
              </a:rPr>
              <a:t>...</a:t>
            </a:r>
          </a:p>
        </p:txBody>
      </p:sp>
      <p:sp>
        <p:nvSpPr>
          <p:cNvPr id="19" name="Line 407"/>
          <p:cNvSpPr>
            <a:spLocks noChangeShapeType="1"/>
          </p:cNvSpPr>
          <p:nvPr/>
        </p:nvSpPr>
        <p:spPr bwMode="auto">
          <a:xfrm flipV="1">
            <a:off x="1752600" y="4006820"/>
            <a:ext cx="13716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0" name="Line 408"/>
          <p:cNvSpPr>
            <a:spLocks noChangeShapeType="1"/>
          </p:cNvSpPr>
          <p:nvPr/>
        </p:nvSpPr>
        <p:spPr bwMode="auto">
          <a:xfrm>
            <a:off x="1676400" y="309242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1" name="Text Box 410"/>
          <p:cNvSpPr txBox="1">
            <a:spLocks noChangeArrowheads="1"/>
          </p:cNvSpPr>
          <p:nvPr/>
        </p:nvSpPr>
        <p:spPr bwMode="auto">
          <a:xfrm>
            <a:off x="5466500" y="2770743"/>
            <a:ext cx="134402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+mn-lt"/>
              </a:rPr>
              <a:t>Service client</a:t>
            </a:r>
          </a:p>
        </p:txBody>
      </p:sp>
      <p:sp>
        <p:nvSpPr>
          <p:cNvPr id="22" name="Text Box 411"/>
          <p:cNvSpPr txBox="1">
            <a:spLocks noChangeArrowheads="1"/>
          </p:cNvSpPr>
          <p:nvPr/>
        </p:nvSpPr>
        <p:spPr bwMode="auto">
          <a:xfrm>
            <a:off x="5618900" y="4583668"/>
            <a:ext cx="134402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+mn-lt"/>
              </a:rPr>
              <a:t>Service client</a:t>
            </a:r>
          </a:p>
        </p:txBody>
      </p:sp>
      <p:sp>
        <p:nvSpPr>
          <p:cNvPr id="23" name="Line 412"/>
          <p:cNvSpPr>
            <a:spLocks noChangeShapeType="1"/>
          </p:cNvSpPr>
          <p:nvPr/>
        </p:nvSpPr>
        <p:spPr bwMode="auto">
          <a:xfrm>
            <a:off x="1676400" y="461642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4" name="Text Box 413"/>
          <p:cNvSpPr txBox="1">
            <a:spLocks noChangeArrowheads="1"/>
          </p:cNvSpPr>
          <p:nvPr/>
        </p:nvSpPr>
        <p:spPr bwMode="auto">
          <a:xfrm>
            <a:off x="7057518" y="1828800"/>
            <a:ext cx="1056700" cy="1015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Pool of </a:t>
            </a:r>
          </a:p>
          <a:p>
            <a:pPr algn="ctr"/>
            <a:r>
              <a:rPr lang="en-US" sz="2000" dirty="0">
                <a:latin typeface="+mn-lt"/>
              </a:rPr>
              <a:t>worker</a:t>
            </a:r>
          </a:p>
          <a:p>
            <a:pPr algn="ctr"/>
            <a:r>
              <a:rPr lang="en-US" sz="2000" dirty="0">
                <a:latin typeface="+mn-lt"/>
              </a:rPr>
              <a:t> threads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936082" cy="762000"/>
          </a:xfrm>
        </p:spPr>
        <p:txBody>
          <a:bodyPr/>
          <a:lstStyle/>
          <a:p>
            <a:r>
              <a:rPr lang="en-US" dirty="0" err="1"/>
              <a:t>Prethreaded</a:t>
            </a:r>
            <a:r>
              <a:rPr lang="en-US" dirty="0"/>
              <a:t> Concurrent Server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05536" y="1400174"/>
            <a:ext cx="8357464" cy="492442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sbuf_t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sbuf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Shared buffer of connected descriptors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Open_listenfd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[1]);</a:t>
            </a:r>
          </a:p>
          <a:p>
            <a:r>
              <a:rPr lang="de-DE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e-DE" sz="1600" dirty="0" err="1">
                <a:solidFill>
                  <a:srgbClr val="000000"/>
                </a:solidFill>
                <a:latin typeface="Menlo-Regular"/>
              </a:rPr>
              <a:t>sbuf_init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de-DE" sz="1600" dirty="0" err="1">
                <a:solidFill>
                  <a:srgbClr val="000000"/>
                </a:solidFill>
                <a:latin typeface="Menlo-Regular"/>
              </a:rPr>
              <a:t>sbuf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, SBUFSIZE);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&lt; NTHREADS;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++)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Create worker threads */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	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Pthread_create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61B6B4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thread, </a:t>
            </a:r>
            <a:r>
              <a:rPr lang="en-US" sz="1600" dirty="0">
                <a:solidFill>
                  <a:srgbClr val="61B6B4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Accept(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*)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sbuf_insert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Insert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in buffer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5943600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echoservert_pre.c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Prethreaded</a:t>
            </a:r>
            <a:r>
              <a:rPr lang="en-US" dirty="0"/>
              <a:t> Concurrent Server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41491" y="2485310"/>
            <a:ext cx="8773909" cy="221599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Pthread_detach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pthread_self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sbuf_remove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Remove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from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echo_cnt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);                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/* Service </a:t>
            </a:r>
            <a:r>
              <a:rPr lang="nl-NL" sz="1600" dirty="0" err="1">
                <a:solidFill>
                  <a:srgbClr val="CB2418"/>
                </a:solidFill>
                <a:latin typeface="Menlo-Regular"/>
              </a:rPr>
              <a:t>client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nl-NL" sz="16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Close(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75691" y="4355068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echoservert_pre.c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1840468"/>
            <a:ext cx="3168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Worker thread routine: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Prethreaded</a:t>
            </a:r>
            <a:r>
              <a:rPr lang="en-US" dirty="0"/>
              <a:t> Concurrent Server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81000" y="2231169"/>
            <a:ext cx="8357464" cy="221599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C200FF"/>
                </a:solidFill>
                <a:latin typeface="Menlo-Regular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byte_cnt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Byte counter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C200FF"/>
                </a:solidFill>
                <a:latin typeface="Menlo-Regular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sem_t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mutex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and the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mutex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that protects it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C200FF"/>
                </a:solidFill>
                <a:latin typeface="Menlo-Regular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init_echo_cnt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Sem_init(&amp;mutex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0, 1);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000000"/>
                </a:solidFill>
                <a:latin typeface="Menlo-Regular"/>
              </a:rPr>
              <a:t>byte_cnt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43800" y="4114800"/>
            <a:ext cx="1216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echo_cnt.c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8181" y="1609635"/>
            <a:ext cx="4411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 New"/>
                <a:cs typeface="Courier New"/>
              </a:rPr>
              <a:t>echo_cnt</a:t>
            </a:r>
            <a:r>
              <a:rPr lang="en-US" dirty="0">
                <a:latin typeface="Calibri" pitchFamily="34" charset="0"/>
              </a:rPr>
              <a:t> initialization routine: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Prethreaded</a:t>
            </a:r>
            <a:r>
              <a:rPr lang="en-US" dirty="0"/>
              <a:t> Concurrent Server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40803" y="1816417"/>
            <a:ext cx="8357464" cy="443198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echo_cnt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BA8C1C"/>
                </a:solidFill>
                <a:latin typeface="Menlo-Regular"/>
              </a:rPr>
              <a:t>n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 err="1">
                <a:solidFill>
                  <a:srgbClr val="BA8C1C"/>
                </a:solidFill>
                <a:latin typeface="Menlo-Regular"/>
              </a:rPr>
              <a:t>buf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[MAXLINE];</a:t>
            </a:r>
          </a:p>
          <a:p>
            <a:r>
              <a:rPr lang="pt-B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pt-BR" sz="1600" dirty="0" err="1">
                <a:solidFill>
                  <a:srgbClr val="2D961E"/>
                </a:solidFill>
                <a:latin typeface="Menlo-Regular"/>
              </a:rPr>
              <a:t>rio_t</a:t>
            </a:r>
            <a:r>
              <a:rPr lang="pt-B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pt-BR" sz="1600" dirty="0">
                <a:solidFill>
                  <a:srgbClr val="BA8C1C"/>
                </a:solidFill>
                <a:latin typeface="Menlo-Regular"/>
              </a:rPr>
              <a:t>rio</a:t>
            </a:r>
            <a:r>
              <a:rPr lang="pt-B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pt-B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pt-BR" sz="1600" dirty="0" err="1">
                <a:solidFill>
                  <a:srgbClr val="C200FF"/>
                </a:solidFill>
                <a:latin typeface="Menlo-Regular"/>
              </a:rPr>
              <a:t>static</a:t>
            </a:r>
            <a:r>
              <a:rPr lang="pt-B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pt-BR" sz="1600" dirty="0" err="1">
                <a:solidFill>
                  <a:srgbClr val="2D961E"/>
                </a:solidFill>
                <a:latin typeface="Menlo-Regular"/>
              </a:rPr>
              <a:t>pthread_once_t</a:t>
            </a:r>
            <a:r>
              <a:rPr lang="pt-B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pt-BR" sz="1600" dirty="0" err="1">
                <a:solidFill>
                  <a:srgbClr val="BA8C1C"/>
                </a:solidFill>
                <a:latin typeface="Menlo-Regular"/>
              </a:rPr>
              <a:t>once</a:t>
            </a:r>
            <a:r>
              <a:rPr lang="pt-BR" sz="1600" dirty="0">
                <a:solidFill>
                  <a:srgbClr val="000000"/>
                </a:solidFill>
                <a:latin typeface="Menlo-Regular"/>
              </a:rPr>
              <a:t> = PTHREAD_ONCE_INIT;</a:t>
            </a:r>
          </a:p>
          <a:p>
            <a:endParaRPr lang="pt-BR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Pthread_once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(&amp;once,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init_echo_cnt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Rio_readinitb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rio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((n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Rio_readlineb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rio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MAXLINE)) != 0) {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P(&amp;mutex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byte_cnt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+= n;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B7898A"/>
                </a:solidFill>
                <a:latin typeface="Menlo-Regular"/>
              </a:rPr>
              <a:t>"thread %d received %d (%d total) bytes on </a:t>
            </a:r>
            <a:r>
              <a:rPr lang="en-US" sz="1600" dirty="0" err="1">
                <a:solidFill>
                  <a:srgbClr val="B7898A"/>
                </a:solidFill>
                <a:latin typeface="Menlo-Regular"/>
              </a:rPr>
              <a:t>fd</a:t>
            </a:r>
            <a:r>
              <a:rPr lang="en-US" sz="1600" dirty="0">
                <a:solidFill>
                  <a:srgbClr val="B7898A"/>
                </a:solidFill>
                <a:latin typeface="Menlo-Regular"/>
              </a:rPr>
              <a:t> 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       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pthread_self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(), n,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byte_cnt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V(&amp;mutex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Rio_writen(connfd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buf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n);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1219200"/>
            <a:ext cx="4129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Worker thread service routine: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46013" y="5791200"/>
            <a:ext cx="1216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echo_cnt.c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972" name="Rectangle 4"/>
          <p:cNvSpPr>
            <a:spLocks noGrp="1" noChangeArrowheads="1"/>
          </p:cNvSpPr>
          <p:nvPr>
            <p:ph type="title"/>
          </p:nvPr>
        </p:nvSpPr>
        <p:spPr>
          <a:xfrm>
            <a:off x="380871" y="435678"/>
            <a:ext cx="7592093" cy="762000"/>
          </a:xfrm>
        </p:spPr>
        <p:txBody>
          <a:bodyPr/>
          <a:lstStyle/>
          <a:p>
            <a:r>
              <a:rPr lang="en-US"/>
              <a:t>Crucial concept: Thread Safety</a:t>
            </a:r>
          </a:p>
        </p:txBody>
      </p:sp>
      <p:sp>
        <p:nvSpPr>
          <p:cNvPr id="8519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Functions called from a thread must be </a:t>
            </a:r>
            <a:r>
              <a:rPr lang="en-US" i="1" dirty="0">
                <a:solidFill>
                  <a:srgbClr val="C00000"/>
                </a:solidFill>
              </a:rPr>
              <a:t>thread-safe</a:t>
            </a:r>
          </a:p>
          <a:p>
            <a:pPr lvl="1"/>
            <a:endParaRPr lang="en-US" dirty="0"/>
          </a:p>
          <a:p>
            <a:r>
              <a:rPr lang="en-US" i="1" dirty="0"/>
              <a:t>Def:  </a:t>
            </a:r>
            <a:r>
              <a:rPr lang="en-US" dirty="0"/>
              <a:t>A function is </a:t>
            </a:r>
            <a:r>
              <a:rPr lang="en-US" i="1" dirty="0"/>
              <a:t>thread-safe </a:t>
            </a:r>
            <a:r>
              <a:rPr lang="en-US" dirty="0" err="1"/>
              <a:t>iff</a:t>
            </a:r>
            <a:r>
              <a:rPr lang="en-US" dirty="0"/>
              <a:t> it will always produce correct results when called repeatedly from multiple concurrent threads</a:t>
            </a:r>
          </a:p>
          <a:p>
            <a:endParaRPr lang="en-US" dirty="0"/>
          </a:p>
          <a:p>
            <a:r>
              <a:rPr lang="en-US" dirty="0"/>
              <a:t>Classes of thread-unsafe functions:</a:t>
            </a:r>
          </a:p>
          <a:p>
            <a:pPr lvl="1"/>
            <a:r>
              <a:rPr lang="en-US" dirty="0"/>
              <a:t>Class 1: Functions that do not protect shared variables</a:t>
            </a:r>
          </a:p>
          <a:p>
            <a:pPr lvl="1"/>
            <a:r>
              <a:rPr lang="en-US" dirty="0"/>
              <a:t>Class 2: Functions that keep state across multiple invocations</a:t>
            </a:r>
          </a:p>
          <a:p>
            <a:pPr lvl="1"/>
            <a:r>
              <a:rPr lang="en-US" dirty="0"/>
              <a:t>Class 3: Functions that return a pointer to a static variable</a:t>
            </a:r>
          </a:p>
          <a:p>
            <a:pPr lvl="1"/>
            <a:r>
              <a:rPr lang="en-US" dirty="0"/>
              <a:t>Class 4: Functions that call thread-unsafe functions </a:t>
            </a:r>
            <a:r>
              <a:rPr lang="en-US" dirty="0">
                <a:sym typeface="Wingdings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755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 dirty="0"/>
              <a:t>Review: Semaphores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442325" cy="54292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Semaphore:</a:t>
            </a:r>
            <a:r>
              <a:rPr lang="en-US" i="1" dirty="0"/>
              <a:t> </a:t>
            </a:r>
            <a:r>
              <a:rPr lang="en-US" dirty="0"/>
              <a:t> non-negative global integer synchronization variable. Manipulated by </a:t>
            </a:r>
            <a:r>
              <a:rPr lang="en-US" i="1" dirty="0"/>
              <a:t>P</a:t>
            </a:r>
            <a:r>
              <a:rPr lang="en-US" dirty="0"/>
              <a:t> and </a:t>
            </a:r>
            <a:r>
              <a:rPr lang="en-US" i="1" dirty="0"/>
              <a:t>V</a:t>
            </a:r>
            <a:r>
              <a:rPr lang="en-US" dirty="0"/>
              <a:t> operations. </a:t>
            </a:r>
          </a:p>
          <a:p>
            <a:pPr>
              <a:lnSpc>
                <a:spcPct val="90000"/>
              </a:lnSpc>
            </a:pPr>
            <a:r>
              <a:rPr lang="en-US" dirty="0"/>
              <a:t>P(s)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If </a:t>
            </a:r>
            <a:r>
              <a:rPr lang="en-US" i="1" dirty="0"/>
              <a:t>s</a:t>
            </a:r>
            <a:r>
              <a:rPr lang="en-US" dirty="0"/>
              <a:t> is nonzero, then decrement </a:t>
            </a:r>
            <a:r>
              <a:rPr lang="en-US" i="1" dirty="0"/>
              <a:t>s</a:t>
            </a:r>
            <a:r>
              <a:rPr lang="en-US" dirty="0"/>
              <a:t> by 1 and return immediately. 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If </a:t>
            </a:r>
            <a:r>
              <a:rPr lang="en-US" i="1" dirty="0"/>
              <a:t>s</a:t>
            </a:r>
            <a:r>
              <a:rPr lang="en-US" dirty="0"/>
              <a:t> is zero, then suspend thread until </a:t>
            </a:r>
            <a:r>
              <a:rPr lang="en-US" i="1" dirty="0"/>
              <a:t>s</a:t>
            </a:r>
            <a:r>
              <a:rPr lang="en-US" dirty="0"/>
              <a:t> becomes nonzero and the thread is restarted by a V operation. 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After restarting, the P operation decrements </a:t>
            </a:r>
            <a:r>
              <a:rPr lang="en-US" i="1" dirty="0"/>
              <a:t>s</a:t>
            </a:r>
            <a:r>
              <a:rPr lang="en-US" dirty="0"/>
              <a:t> and returns control to the caller. </a:t>
            </a:r>
          </a:p>
          <a:p>
            <a:pPr>
              <a:lnSpc>
                <a:spcPct val="97000"/>
              </a:lnSpc>
            </a:pPr>
            <a:r>
              <a:rPr lang="en-US" b="1" i="1" dirty="0"/>
              <a:t>V(s): 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Increment </a:t>
            </a:r>
            <a:r>
              <a:rPr lang="en-US" i="1" dirty="0"/>
              <a:t>s</a:t>
            </a:r>
            <a:r>
              <a:rPr lang="en-US" dirty="0"/>
              <a:t> by 1. 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If there are any threads blocked in a P operation waiting for </a:t>
            </a:r>
            <a:r>
              <a:rPr lang="en-US" i="1" dirty="0"/>
              <a:t>s</a:t>
            </a:r>
            <a:r>
              <a:rPr lang="en-US" dirty="0"/>
              <a:t> to become non-zero, then restart exactly one of those threads, which then completes its P operation by decrementing </a:t>
            </a:r>
            <a:r>
              <a:rPr lang="en-US" i="1" dirty="0"/>
              <a:t>s</a:t>
            </a:r>
            <a:r>
              <a:rPr lang="en-US" dirty="0"/>
              <a:t>. </a:t>
            </a:r>
            <a:endParaRPr lang="en-US" b="1" i="1" dirty="0"/>
          </a:p>
          <a:p>
            <a:pPr marL="457200" lvl="1" indent="0">
              <a:lnSpc>
                <a:spcPct val="97000"/>
              </a:lnSpc>
              <a:buNone/>
            </a:pPr>
            <a:endParaRPr lang="en-US" dirty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dirty="0">
                <a:solidFill>
                  <a:srgbClr val="C00000"/>
                </a:solidFill>
              </a:rPr>
              <a:t>Semaphore invariant: </a:t>
            </a:r>
            <a:r>
              <a:rPr lang="en-US" i="1" dirty="0">
                <a:solidFill>
                  <a:srgbClr val="C00000"/>
                </a:solidFill>
              </a:rPr>
              <a:t>(s &gt;= 0)</a:t>
            </a:r>
          </a:p>
        </p:txBody>
      </p:sp>
    </p:spTree>
    <p:extLst>
      <p:ext uri="{BB962C8B-B14F-4D97-AF65-F5344CB8AC3E}">
        <p14:creationId xmlns:p14="http://schemas.microsoft.com/office/powerpoint/2010/main" val="1606324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6921500" cy="573088"/>
          </a:xfrm>
        </p:spPr>
        <p:txBody>
          <a:bodyPr/>
          <a:lstStyle/>
          <a:p>
            <a:r>
              <a:rPr lang="en-US" dirty="0"/>
              <a:t>Thread-Unsafe Functions (Class 1)</a:t>
            </a:r>
          </a:p>
        </p:txBody>
      </p:sp>
      <p:sp>
        <p:nvSpPr>
          <p:cNvPr id="85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Failing to protect shared variables</a:t>
            </a:r>
          </a:p>
          <a:p>
            <a:pPr lvl="1"/>
            <a:r>
              <a:rPr lang="en-US" dirty="0"/>
              <a:t>Fix: Use </a:t>
            </a:r>
            <a:r>
              <a:rPr lang="en-US" i="1" dirty="0"/>
              <a:t>P</a:t>
            </a:r>
            <a:r>
              <a:rPr lang="en-US" dirty="0"/>
              <a:t> and </a:t>
            </a:r>
            <a:r>
              <a:rPr lang="en-US" i="1" dirty="0"/>
              <a:t>V</a:t>
            </a:r>
            <a:r>
              <a:rPr lang="en-US" dirty="0"/>
              <a:t> semaphore operations</a:t>
            </a:r>
          </a:p>
          <a:p>
            <a:pPr lvl="1"/>
            <a:r>
              <a:rPr lang="en-US" dirty="0"/>
              <a:t>Example: </a:t>
            </a:r>
            <a:r>
              <a:rPr lang="en-US" b="1" dirty="0" err="1">
                <a:latin typeface="Courier New" pitchFamily="49" charset="0"/>
              </a:rPr>
              <a:t>goodcnt.c</a:t>
            </a:r>
            <a:endParaRPr lang="en-US" b="1" dirty="0"/>
          </a:p>
          <a:p>
            <a:pPr lvl="1"/>
            <a:r>
              <a:rPr lang="en-US" dirty="0"/>
              <a:t>Issue: Synchronization operations will slow down code</a:t>
            </a:r>
          </a:p>
          <a:p>
            <a:pPr>
              <a:buNone/>
            </a:pP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5559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47" y="493712"/>
            <a:ext cx="7340600" cy="573088"/>
          </a:xfrm>
        </p:spPr>
        <p:txBody>
          <a:bodyPr/>
          <a:lstStyle/>
          <a:p>
            <a:r>
              <a:rPr lang="en-US" dirty="0"/>
              <a:t>Thread-Unsafe Functions (Class 2)</a:t>
            </a:r>
          </a:p>
        </p:txBody>
      </p:sp>
      <p:sp>
        <p:nvSpPr>
          <p:cNvPr id="95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20788"/>
            <a:ext cx="8548688" cy="1979612"/>
          </a:xfrm>
        </p:spPr>
        <p:txBody>
          <a:bodyPr/>
          <a:lstStyle/>
          <a:p>
            <a:r>
              <a:rPr lang="en-US" dirty="0"/>
              <a:t>Relying on persistent state across multiple function invocations</a:t>
            </a:r>
          </a:p>
          <a:p>
            <a:pPr lvl="1"/>
            <a:r>
              <a:rPr lang="en-US" dirty="0"/>
              <a:t>Example: Random number generator that relies on static state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953348" name="Rectangle 4"/>
          <p:cNvSpPr>
            <a:spLocks noChangeArrowheads="1"/>
          </p:cNvSpPr>
          <p:nvPr/>
        </p:nvSpPr>
        <p:spPr bwMode="auto">
          <a:xfrm>
            <a:off x="838200" y="2352914"/>
            <a:ext cx="6726521" cy="344709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C200FF"/>
                </a:solidFill>
                <a:latin typeface="Menlo-Regular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unsigned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next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1;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rand: return pseudo-random integer on 0..32767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rand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next = next*1103515245 + 12345;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unsigned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)(next/65536) % 32768;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srand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: set seed for rand()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srand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unsigned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seed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next = seed;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solidFill>
                <a:srgbClr val="9900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8715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65098" y="493712"/>
            <a:ext cx="8169302" cy="954088"/>
          </a:xfrm>
        </p:spPr>
        <p:txBody>
          <a:bodyPr/>
          <a:lstStyle/>
          <a:p>
            <a:r>
              <a:rPr lang="en-US" dirty="0"/>
              <a:t>Thread-Safe Random Number Generator</a:t>
            </a:r>
          </a:p>
        </p:txBody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7988"/>
            <a:ext cx="8548688" cy="1979612"/>
          </a:xfrm>
        </p:spPr>
        <p:txBody>
          <a:bodyPr/>
          <a:lstStyle/>
          <a:p>
            <a:r>
              <a:rPr lang="en-US" dirty="0"/>
              <a:t>Pass state as part of argument</a:t>
            </a:r>
          </a:p>
          <a:p>
            <a:pPr lvl="1"/>
            <a:r>
              <a:rPr lang="en-US" dirty="0"/>
              <a:t>and, thereby, eliminate global state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Consequence: programmer using </a:t>
            </a:r>
            <a:r>
              <a:rPr lang="en-US" dirty="0" err="1">
                <a:latin typeface="Courier New"/>
                <a:cs typeface="Courier New"/>
              </a:rPr>
              <a:t>rand_r</a:t>
            </a:r>
            <a:r>
              <a:rPr lang="en-US" dirty="0"/>
              <a:t> must maintain seed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955396" name="Rectangle 4"/>
          <p:cNvSpPr>
            <a:spLocks noChangeArrowheads="1"/>
          </p:cNvSpPr>
          <p:nvPr/>
        </p:nvSpPr>
        <p:spPr bwMode="auto">
          <a:xfrm>
            <a:off x="838200" y="2707717"/>
            <a:ext cx="6978894" cy="221599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rand_r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- return pseudo-random integer on 0..32767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rand_r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nextp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*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nextp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*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nextp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 1103515245 + 12345;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unsigned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)(*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nextp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/65536) % 32768;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9617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Thread-Unsafe Functions (Class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6" y="1362075"/>
            <a:ext cx="4252886" cy="4657726"/>
          </a:xfrm>
        </p:spPr>
        <p:txBody>
          <a:bodyPr/>
          <a:lstStyle/>
          <a:p>
            <a:r>
              <a:rPr lang="en-US" dirty="0"/>
              <a:t>Returning a pointer  to a static variable</a:t>
            </a:r>
          </a:p>
          <a:p>
            <a:r>
              <a:rPr lang="en-US" dirty="0"/>
              <a:t>Fix 1.  Rewrite function so caller passes address of variable to store result</a:t>
            </a:r>
          </a:p>
          <a:p>
            <a:pPr lvl="1"/>
            <a:r>
              <a:rPr lang="en-US" dirty="0"/>
              <a:t>Requires changes in caller and </a:t>
            </a:r>
            <a:r>
              <a:rPr lang="en-US" dirty="0" err="1"/>
              <a:t>callee</a:t>
            </a:r>
            <a:endParaRPr lang="en-US" dirty="0"/>
          </a:p>
          <a:p>
            <a:r>
              <a:rPr lang="en-US" dirty="0"/>
              <a:t>Fix 2. Lock-and-copy</a:t>
            </a:r>
          </a:p>
          <a:p>
            <a:pPr lvl="1"/>
            <a:r>
              <a:rPr lang="en-US" dirty="0"/>
              <a:t>Requires simple changes in caller (and none in </a:t>
            </a:r>
            <a:r>
              <a:rPr lang="en-US" dirty="0" err="1"/>
              <a:t>callee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However, caller must free memory. 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495800" y="2332671"/>
            <a:ext cx="4494239" cy="295465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lock-and-copy version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ctime_ts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const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time_t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timep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	       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Menlo-Regular"/>
              </a:rPr>
              <a:t>privatep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Menlo-Regular"/>
              </a:rPr>
              <a:t>sharedp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da-DK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P(&amp;mutex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sharedp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ctime(timep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strcpy(privatep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sharedp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V(&amp;mutex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C200FF"/>
                </a:solidFill>
                <a:latin typeface="Menlo-Regular"/>
              </a:rPr>
              <a:t>return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privatep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801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6642100" cy="573088"/>
          </a:xfrm>
        </p:spPr>
        <p:txBody>
          <a:bodyPr/>
          <a:lstStyle/>
          <a:p>
            <a:r>
              <a:rPr lang="en-US" dirty="0"/>
              <a:t>Thread-Unsafe Functions (Class 4)</a:t>
            </a:r>
          </a:p>
        </p:txBody>
      </p:sp>
      <p:sp>
        <p:nvSpPr>
          <p:cNvPr id="85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52538"/>
            <a:ext cx="8548687" cy="5224462"/>
          </a:xfrm>
        </p:spPr>
        <p:txBody>
          <a:bodyPr/>
          <a:lstStyle/>
          <a:p>
            <a:r>
              <a:rPr lang="en-US"/>
              <a:t>Calling thread-unsafe functions</a:t>
            </a:r>
          </a:p>
          <a:p>
            <a:pPr lvl="1"/>
            <a:r>
              <a:rPr lang="en-US"/>
              <a:t>Calling one thread-unsafe function makes the entire function that calls it thread-unsafe</a:t>
            </a:r>
          </a:p>
          <a:p>
            <a:pPr lvl="2">
              <a:buFont typeface="Wingdings" pitchFamily="2" charset="2"/>
              <a:buNone/>
            </a:pPr>
            <a:endParaRPr lang="en-US"/>
          </a:p>
          <a:p>
            <a:pPr lvl="1"/>
            <a:r>
              <a:rPr lang="en-US"/>
              <a:t>Fix: Modify the function so it calls only thread-safe functions </a:t>
            </a:r>
            <a:r>
              <a:rPr lang="en-US">
                <a:sym typeface="Wingdings" pitchFamily="2" charset="2"/>
              </a:rPr>
              <a:t>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3487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88"/>
          <p:cNvSpPr>
            <a:spLocks noChangeArrowheads="1"/>
          </p:cNvSpPr>
          <p:nvPr/>
        </p:nvSpPr>
        <p:spPr bwMode="auto">
          <a:xfrm>
            <a:off x="1371600" y="4267200"/>
            <a:ext cx="2514600" cy="1905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Reentrant Functions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2352615"/>
          </a:xfrm>
        </p:spPr>
        <p:txBody>
          <a:bodyPr/>
          <a:lstStyle/>
          <a:p>
            <a:r>
              <a:rPr lang="en-US" dirty="0"/>
              <a:t>Def: A function is </a:t>
            </a:r>
            <a:r>
              <a:rPr lang="en-US" i="1" dirty="0">
                <a:solidFill>
                  <a:srgbClr val="990000"/>
                </a:solidFill>
              </a:rPr>
              <a:t>reentrant</a:t>
            </a:r>
            <a:r>
              <a:rPr lang="en-US" dirty="0"/>
              <a:t> </a:t>
            </a:r>
            <a:r>
              <a:rPr lang="en-US" dirty="0" err="1"/>
              <a:t>iff</a:t>
            </a:r>
            <a:r>
              <a:rPr lang="en-US" dirty="0"/>
              <a:t> it accesses no shared variables when called by multiple threads. </a:t>
            </a:r>
          </a:p>
          <a:p>
            <a:pPr lvl="1"/>
            <a:r>
              <a:rPr lang="en-US" dirty="0"/>
              <a:t>Important subset of thread-safe functions</a:t>
            </a:r>
          </a:p>
          <a:p>
            <a:pPr lvl="2"/>
            <a:r>
              <a:rPr lang="en-US" dirty="0"/>
              <a:t>Require no synchronization operations</a:t>
            </a:r>
          </a:p>
          <a:p>
            <a:pPr lvl="2"/>
            <a:r>
              <a:rPr lang="en-US" dirty="0"/>
              <a:t>Only way to make a Class 2 function thread-safe is to make it </a:t>
            </a:r>
            <a:r>
              <a:rPr lang="en-US" dirty="0" err="1"/>
              <a:t>reetnrant</a:t>
            </a:r>
            <a:r>
              <a:rPr lang="en-US" dirty="0"/>
              <a:t> (e.g., </a:t>
            </a:r>
            <a:r>
              <a:rPr lang="en-US" dirty="0" err="1">
                <a:latin typeface="Courier New"/>
                <a:cs typeface="Courier New"/>
              </a:rPr>
              <a:t>rand_r</a:t>
            </a:r>
            <a:r>
              <a:rPr lang="en-US" dirty="0"/>
              <a:t> )</a:t>
            </a:r>
          </a:p>
        </p:txBody>
      </p:sp>
      <p:sp>
        <p:nvSpPr>
          <p:cNvPr id="4" name="Oval 383"/>
          <p:cNvSpPr>
            <a:spLocks noChangeArrowheads="1"/>
          </p:cNvSpPr>
          <p:nvPr/>
        </p:nvSpPr>
        <p:spPr bwMode="auto">
          <a:xfrm>
            <a:off x="1828800" y="4876800"/>
            <a:ext cx="1524000" cy="1143000"/>
          </a:xfrm>
          <a:prstGeom prst="ellipse">
            <a:avLst/>
          </a:prstGeom>
          <a:solidFill>
            <a:srgbClr val="F7F5C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+mn-lt"/>
              </a:rPr>
              <a:t>Reentrant</a:t>
            </a:r>
          </a:p>
          <a:p>
            <a:r>
              <a:rPr lang="en-US" sz="2000" dirty="0">
                <a:latin typeface="+mn-lt"/>
              </a:rPr>
              <a:t>functions</a:t>
            </a:r>
          </a:p>
        </p:txBody>
      </p:sp>
      <p:sp>
        <p:nvSpPr>
          <p:cNvPr id="5" name="Text Box 387"/>
          <p:cNvSpPr txBox="1">
            <a:spLocks noChangeArrowheads="1"/>
          </p:cNvSpPr>
          <p:nvPr/>
        </p:nvSpPr>
        <p:spPr bwMode="auto">
          <a:xfrm>
            <a:off x="1312862" y="3867090"/>
            <a:ext cx="1531188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All functions</a:t>
            </a:r>
          </a:p>
        </p:txBody>
      </p:sp>
      <p:sp>
        <p:nvSpPr>
          <p:cNvPr id="7" name="Rectangle 389"/>
          <p:cNvSpPr>
            <a:spLocks noChangeArrowheads="1"/>
          </p:cNvSpPr>
          <p:nvPr/>
        </p:nvSpPr>
        <p:spPr bwMode="auto">
          <a:xfrm>
            <a:off x="3886200" y="4267200"/>
            <a:ext cx="2514600" cy="1905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8" name="Text Box 390"/>
          <p:cNvSpPr txBox="1">
            <a:spLocks noChangeArrowheads="1"/>
          </p:cNvSpPr>
          <p:nvPr/>
        </p:nvSpPr>
        <p:spPr bwMode="auto">
          <a:xfrm>
            <a:off x="4310301" y="4813369"/>
            <a:ext cx="1723549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Thread-unsafe</a:t>
            </a:r>
          </a:p>
          <a:p>
            <a:r>
              <a:rPr lang="en-US" sz="2000" dirty="0">
                <a:latin typeface="+mn-lt"/>
              </a:rPr>
              <a:t>functions</a:t>
            </a:r>
          </a:p>
        </p:txBody>
      </p:sp>
      <p:sp>
        <p:nvSpPr>
          <p:cNvPr id="9" name="Text Box 391"/>
          <p:cNvSpPr txBox="1">
            <a:spLocks noChangeArrowheads="1"/>
          </p:cNvSpPr>
          <p:nvPr/>
        </p:nvSpPr>
        <p:spPr bwMode="auto">
          <a:xfrm>
            <a:off x="1861476" y="4203769"/>
            <a:ext cx="1442773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Thread-safe</a:t>
            </a:r>
          </a:p>
          <a:p>
            <a:r>
              <a:rPr lang="en-US" sz="2000" dirty="0">
                <a:latin typeface="+mn-lt"/>
              </a:rPr>
              <a:t>functions</a:t>
            </a:r>
          </a:p>
        </p:txBody>
      </p:sp>
    </p:spTree>
    <p:extLst>
      <p:ext uri="{BB962C8B-B14F-4D97-AF65-F5344CB8AC3E}">
        <p14:creationId xmlns:p14="http://schemas.microsoft.com/office/powerpoint/2010/main" val="23454011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811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Thread-Safe Library Functions</a:t>
            </a:r>
          </a:p>
        </p:txBody>
      </p:sp>
      <p:sp>
        <p:nvSpPr>
          <p:cNvPr id="85811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functions in the Standard C Library (at the back of your K&amp;R text) are thread-safe</a:t>
            </a:r>
          </a:p>
          <a:p>
            <a:pPr lvl="1"/>
            <a:r>
              <a:rPr lang="en-US" dirty="0"/>
              <a:t>Examples: </a:t>
            </a:r>
            <a:r>
              <a:rPr lang="en-US" b="1" dirty="0" err="1">
                <a:latin typeface="Courier New" pitchFamily="49" charset="0"/>
              </a:rPr>
              <a:t>malloc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free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printf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scanf</a:t>
            </a:r>
            <a:endParaRPr lang="en-US" b="1" dirty="0">
              <a:latin typeface="Courier New" pitchFamily="49" charset="0"/>
            </a:endParaRPr>
          </a:p>
          <a:p>
            <a:r>
              <a:rPr lang="en-US" dirty="0"/>
              <a:t>Most Unix system calls are thread-safe, with a few exceptions:</a:t>
            </a:r>
          </a:p>
        </p:txBody>
      </p:sp>
      <p:sp>
        <p:nvSpPr>
          <p:cNvPr id="858116" name="Text Box 4"/>
          <p:cNvSpPr txBox="1">
            <a:spLocks noChangeArrowheads="1"/>
          </p:cNvSpPr>
          <p:nvPr/>
        </p:nvSpPr>
        <p:spPr bwMode="auto">
          <a:xfrm>
            <a:off x="1114425" y="3606800"/>
            <a:ext cx="6750050" cy="256993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0" bIns="0" anchor="ctr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Thread-unsafe function	Class	Reentrant version</a:t>
            </a:r>
          </a:p>
          <a:p>
            <a:pPr algn="l">
              <a:spcBef>
                <a:spcPts val="600"/>
              </a:spcBef>
            </a:pPr>
            <a:r>
              <a:rPr lang="en-US" sz="1800" dirty="0" err="1">
                <a:latin typeface="Courier New" pitchFamily="49" charset="0"/>
              </a:rPr>
              <a:t>asctime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asctime_r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ctime</a:t>
            </a:r>
            <a:r>
              <a:rPr lang="en-US" sz="1800" dirty="0">
                <a:latin typeface="Courier New" pitchFamily="49" charset="0"/>
              </a:rPr>
              <a:t>			 3	</a:t>
            </a:r>
            <a:r>
              <a:rPr lang="en-US" sz="1800" dirty="0" err="1">
                <a:latin typeface="Courier New" pitchFamily="49" charset="0"/>
              </a:rPr>
              <a:t>ctime_r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gethostbyaddr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gethostbyaddr_r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gethostbyname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gethostbyname_r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inet_ntoa</a:t>
            </a:r>
            <a:r>
              <a:rPr lang="en-US" sz="1800" dirty="0">
                <a:latin typeface="Courier New" pitchFamily="49" charset="0"/>
              </a:rPr>
              <a:t>		 3	(none)</a:t>
            </a:r>
          </a:p>
          <a:p>
            <a:pPr algn="l"/>
            <a:r>
              <a:rPr lang="en-US" sz="1800" dirty="0" err="1">
                <a:latin typeface="Courier New" pitchFamily="49" charset="0"/>
              </a:rPr>
              <a:t>localtime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localtime_r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>
                <a:latin typeface="Courier New" pitchFamily="49" charset="0"/>
              </a:rPr>
              <a:t>rand			 2	</a:t>
            </a:r>
            <a:r>
              <a:rPr lang="en-US" sz="1800" dirty="0" err="1">
                <a:latin typeface="Courier New" pitchFamily="49" charset="0"/>
              </a:rPr>
              <a:t>rand_r</a:t>
            </a:r>
            <a:endParaRPr lang="en-US" sz="1800" dirty="0">
              <a:latin typeface="Courier New" pitchFamily="49" charset="0"/>
            </a:endParaRPr>
          </a:p>
          <a:p>
            <a:pPr algn="l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125745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141" name="Rectangle 5"/>
          <p:cNvSpPr>
            <a:spLocks noGrp="1" noChangeArrowheads="1"/>
          </p:cNvSpPr>
          <p:nvPr>
            <p:ph type="title"/>
          </p:nvPr>
        </p:nvSpPr>
        <p:spPr>
          <a:xfrm>
            <a:off x="277508" y="427727"/>
            <a:ext cx="7592093" cy="762000"/>
          </a:xfrm>
        </p:spPr>
        <p:txBody>
          <a:bodyPr/>
          <a:lstStyle/>
          <a:p>
            <a:r>
              <a:rPr lang="en-US" dirty="0"/>
              <a:t>One worry: Races</a:t>
            </a:r>
          </a:p>
        </p:txBody>
      </p:sp>
      <p:sp>
        <p:nvSpPr>
          <p:cNvPr id="85914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853487" cy="5224462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race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/>
              <a:t>occurs when correctness of the program depends on one thread reaching point x before another thread reaches point y</a:t>
            </a:r>
          </a:p>
        </p:txBody>
      </p:sp>
      <p:sp>
        <p:nvSpPr>
          <p:cNvPr id="859140" name="Rectangle 4"/>
          <p:cNvSpPr>
            <a:spLocks noChangeArrowheads="1"/>
          </p:cNvSpPr>
          <p:nvPr/>
        </p:nvSpPr>
        <p:spPr bwMode="auto">
          <a:xfrm>
            <a:off x="337066" y="1857374"/>
            <a:ext cx="6361237" cy="492442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A threaded program with a race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[N];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BA8C1C"/>
                </a:solidFill>
                <a:latin typeface="Menlo-Regular"/>
              </a:rPr>
              <a:t>i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N; i++)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Pthread_create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], </a:t>
            </a:r>
            <a:r>
              <a:rPr lang="en-US" sz="1600" dirty="0">
                <a:solidFill>
                  <a:srgbClr val="61B6B4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thread,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N; i++)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Pthread_join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(tid[i], </a:t>
            </a:r>
            <a:r>
              <a:rPr lang="da-DK" sz="1600" dirty="0">
                <a:solidFill>
                  <a:srgbClr val="61B6B4"/>
                </a:solidFill>
                <a:latin typeface="Menlo-Regular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da-DK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CB2418"/>
                </a:solidFill>
                <a:latin typeface="Menlo-Regular"/>
              </a:rPr>
              <a:t>/* Thread </a:t>
            </a:r>
            <a:r>
              <a:rPr lang="da-DK" sz="1600" dirty="0" err="1">
                <a:solidFill>
                  <a:srgbClr val="CB2418"/>
                </a:solidFill>
                <a:latin typeface="Menlo-Regular"/>
              </a:rPr>
              <a:t>routine</a:t>
            </a:r>
            <a:r>
              <a:rPr lang="da-DK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da-DK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600" dirty="0" err="1">
                <a:solidFill>
                  <a:srgbClr val="4A00FF"/>
                </a:solidFill>
                <a:latin typeface="Menlo-Regular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600" dirty="0" err="1">
                <a:solidFill>
                  <a:srgbClr val="BA8C1C"/>
                </a:solidFill>
                <a:latin typeface="Menlo-Regular"/>
              </a:rPr>
              <a:t>vargp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*((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B7898A"/>
                </a:solidFill>
                <a:latin typeface="Menlo-Regular"/>
              </a:rPr>
              <a:t>"Hello from thread 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61B6B4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43600" y="6412468"/>
            <a:ext cx="74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race.c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78578" y="2307484"/>
            <a:ext cx="352242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N threads are sharing </a:t>
            </a:r>
            <a:r>
              <a:rPr lang="en-US" dirty="0" err="1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4" name="Straight Arrow Connector 3"/>
          <p:cNvCxnSpPr>
            <a:stCxn id="2" idx="1"/>
          </p:cNvCxnSpPr>
          <p:nvPr/>
        </p:nvCxnSpPr>
        <p:spPr bwMode="auto">
          <a:xfrm flipH="1">
            <a:off x="1735378" y="2538317"/>
            <a:ext cx="2743200" cy="454967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915853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8405982" cy="762000"/>
          </a:xfrm>
        </p:spPr>
        <p:txBody>
          <a:bodyPr/>
          <a:lstStyle/>
          <a:p>
            <a:r>
              <a:rPr lang="en-US" dirty="0"/>
              <a:t>Race Illustration</a:t>
            </a:r>
          </a:p>
        </p:txBody>
      </p:sp>
      <p:sp>
        <p:nvSpPr>
          <p:cNvPr id="851971" name="Text Box 3"/>
          <p:cNvSpPr txBox="1">
            <a:spLocks noChangeArrowheads="1"/>
          </p:cNvSpPr>
          <p:nvPr/>
        </p:nvSpPr>
        <p:spPr bwMode="auto">
          <a:xfrm>
            <a:off x="1822574" y="2362200"/>
            <a:ext cx="1365002" cy="40011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/>
              <a:t>Main thread</a:t>
            </a:r>
          </a:p>
        </p:txBody>
      </p:sp>
      <p:sp>
        <p:nvSpPr>
          <p:cNvPr id="851972" name="Text Box 4"/>
          <p:cNvSpPr txBox="1">
            <a:spLocks noChangeArrowheads="1"/>
          </p:cNvSpPr>
          <p:nvPr/>
        </p:nvSpPr>
        <p:spPr bwMode="auto">
          <a:xfrm>
            <a:off x="5943600" y="3548271"/>
            <a:ext cx="1600200" cy="40011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2000" dirty="0"/>
              <a:t>Peer thread 0</a:t>
            </a:r>
            <a:endParaRPr lang="en-US" sz="2000" baseline="-25000" dirty="0"/>
          </a:p>
        </p:txBody>
      </p:sp>
      <p:sp>
        <p:nvSpPr>
          <p:cNvPr id="851973" name="Line 5"/>
          <p:cNvSpPr>
            <a:spLocks noChangeShapeType="1"/>
          </p:cNvSpPr>
          <p:nvPr/>
        </p:nvSpPr>
        <p:spPr bwMode="auto">
          <a:xfrm>
            <a:off x="2486025" y="2912300"/>
            <a:ext cx="19050" cy="2349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51974" name="Line 6"/>
          <p:cNvSpPr>
            <a:spLocks noChangeShapeType="1"/>
          </p:cNvSpPr>
          <p:nvPr/>
        </p:nvSpPr>
        <p:spPr bwMode="auto">
          <a:xfrm>
            <a:off x="6315075" y="4115624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51976" name="Line 8"/>
          <p:cNvSpPr>
            <a:spLocks noChangeShapeType="1"/>
          </p:cNvSpPr>
          <p:nvPr/>
        </p:nvSpPr>
        <p:spPr bwMode="auto">
          <a:xfrm>
            <a:off x="2486025" y="3293299"/>
            <a:ext cx="3829050" cy="8223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51986" name="Rectangle 18"/>
          <p:cNvSpPr>
            <a:spLocks noChangeArrowheads="1"/>
          </p:cNvSpPr>
          <p:nvPr/>
        </p:nvSpPr>
        <p:spPr bwMode="auto">
          <a:xfrm>
            <a:off x="801563" y="1472624"/>
            <a:ext cx="5990643" cy="58477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N; i++)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Pthread_create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], </a:t>
            </a:r>
            <a:r>
              <a:rPr lang="en-US" sz="1600" dirty="0">
                <a:solidFill>
                  <a:srgbClr val="61B6B4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thread,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851998" name="Text Box 30"/>
          <p:cNvSpPr txBox="1">
            <a:spLocks noChangeArrowheads="1"/>
          </p:cNvSpPr>
          <p:nvPr/>
        </p:nvSpPr>
        <p:spPr bwMode="auto">
          <a:xfrm>
            <a:off x="2514600" y="2899599"/>
            <a:ext cx="599944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err="1"/>
              <a:t>i</a:t>
            </a:r>
            <a:r>
              <a:rPr lang="en-US" sz="2000" dirty="0"/>
              <a:t> = 0</a:t>
            </a:r>
            <a:endParaRPr lang="en-US" sz="2000" baseline="-25000" dirty="0"/>
          </a:p>
        </p:txBody>
      </p:sp>
      <p:sp>
        <p:nvSpPr>
          <p:cNvPr id="851999" name="Text Box 31"/>
          <p:cNvSpPr txBox="1">
            <a:spLocks noChangeArrowheads="1"/>
          </p:cNvSpPr>
          <p:nvPr/>
        </p:nvSpPr>
        <p:spPr bwMode="auto">
          <a:xfrm>
            <a:off x="6248400" y="4194999"/>
            <a:ext cx="2305639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err="1"/>
              <a:t>myid</a:t>
            </a:r>
            <a:r>
              <a:rPr lang="en-US" sz="2000" dirty="0"/>
              <a:t> = *((</a:t>
            </a:r>
            <a:r>
              <a:rPr lang="en-US" sz="2000" dirty="0" err="1"/>
              <a:t>int</a:t>
            </a:r>
            <a:r>
              <a:rPr lang="en-US" sz="2000" dirty="0"/>
              <a:t> *)</a:t>
            </a:r>
            <a:r>
              <a:rPr lang="en-US" sz="2000" dirty="0" err="1"/>
              <a:t>vargp</a:t>
            </a:r>
            <a:r>
              <a:rPr lang="en-US" sz="2000" dirty="0"/>
              <a:t>)</a:t>
            </a:r>
            <a:endParaRPr lang="en-US" sz="2000" baseline="-25000" dirty="0"/>
          </a:p>
        </p:txBody>
      </p:sp>
      <p:sp>
        <p:nvSpPr>
          <p:cNvPr id="852002" name="Text Box 34"/>
          <p:cNvSpPr txBox="1">
            <a:spLocks noChangeArrowheads="1"/>
          </p:cNvSpPr>
          <p:nvPr/>
        </p:nvSpPr>
        <p:spPr bwMode="auto">
          <a:xfrm>
            <a:off x="2514600" y="4271199"/>
            <a:ext cx="599944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err="1"/>
              <a:t>i</a:t>
            </a:r>
            <a:r>
              <a:rPr lang="en-US" sz="2000" dirty="0"/>
              <a:t> = 1</a:t>
            </a:r>
          </a:p>
        </p:txBody>
      </p:sp>
      <p:sp>
        <p:nvSpPr>
          <p:cNvPr id="852004" name="Line 36"/>
          <p:cNvSpPr>
            <a:spLocks noChangeShapeType="1"/>
          </p:cNvSpPr>
          <p:nvPr/>
        </p:nvSpPr>
        <p:spPr bwMode="auto">
          <a:xfrm flipV="1">
            <a:off x="3114544" y="4404488"/>
            <a:ext cx="3214819" cy="19111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square" anchor="ctr">
            <a:spAutoFit/>
          </a:bodyPr>
          <a:lstStyle/>
          <a:p>
            <a:endParaRPr lang="en-US" sz="2000"/>
          </a:p>
        </p:txBody>
      </p:sp>
      <p:sp>
        <p:nvSpPr>
          <p:cNvPr id="852005" name="Text Box 37"/>
          <p:cNvSpPr txBox="1">
            <a:spLocks noChangeArrowheads="1"/>
          </p:cNvSpPr>
          <p:nvPr/>
        </p:nvSpPr>
        <p:spPr bwMode="auto">
          <a:xfrm>
            <a:off x="4800600" y="4423599"/>
            <a:ext cx="758541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Race!</a:t>
            </a:r>
          </a:p>
        </p:txBody>
      </p:sp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396875" y="5333999"/>
            <a:ext cx="7896225" cy="152400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Race between increment of </a:t>
            </a:r>
            <a:r>
              <a:rPr lang="en-US" dirty="0" err="1"/>
              <a:t>i</a:t>
            </a:r>
            <a:r>
              <a:rPr lang="en-US" dirty="0"/>
              <a:t> in main thread and </a:t>
            </a:r>
            <a:r>
              <a:rPr lang="en-US" dirty="0" err="1"/>
              <a:t>deref</a:t>
            </a:r>
            <a:r>
              <a:rPr lang="en-US" dirty="0"/>
              <a:t> of </a:t>
            </a:r>
            <a:r>
              <a:rPr lang="en-US" dirty="0" err="1"/>
              <a:t>vargp</a:t>
            </a:r>
            <a:r>
              <a:rPr lang="en-US" dirty="0"/>
              <a:t> in peer thread:</a:t>
            </a:r>
          </a:p>
          <a:p>
            <a:pPr lvl="1"/>
            <a:r>
              <a:rPr lang="en-US" dirty="0"/>
              <a:t>If </a:t>
            </a:r>
            <a:r>
              <a:rPr lang="en-US" dirty="0" err="1"/>
              <a:t>deref</a:t>
            </a:r>
            <a:r>
              <a:rPr lang="en-US" dirty="0"/>
              <a:t> happens while </a:t>
            </a:r>
            <a:r>
              <a:rPr lang="en-US" dirty="0" err="1"/>
              <a:t>i</a:t>
            </a:r>
            <a:r>
              <a:rPr lang="en-US" dirty="0"/>
              <a:t> = 0, then OK</a:t>
            </a:r>
          </a:p>
          <a:p>
            <a:pPr lvl="1"/>
            <a:r>
              <a:rPr lang="en-US" dirty="0"/>
              <a:t>Otherwise, peer thread gets wrong id value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172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2004" grpId="0" animBg="1"/>
      <p:bldP spid="85200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Could this race really occur?</a:t>
            </a:r>
          </a:p>
        </p:txBody>
      </p:sp>
      <p:sp>
        <p:nvSpPr>
          <p:cNvPr id="811011" name="Rectangle 3"/>
          <p:cNvSpPr>
            <a:spLocks noChangeArrowheads="1"/>
          </p:cNvSpPr>
          <p:nvPr/>
        </p:nvSpPr>
        <p:spPr bwMode="auto">
          <a:xfrm>
            <a:off x="76201" y="1604665"/>
            <a:ext cx="4114800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100; i++) {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Pthread_create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(&amp;tid, </a:t>
            </a:r>
            <a:r>
              <a:rPr lang="da-DK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   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,</a:t>
            </a:r>
            <a:r>
              <a:rPr lang="da-DK" sz="1600" dirty="0">
                <a:solidFill>
                  <a:srgbClr val="FF0000"/>
                </a:solidFill>
                <a:latin typeface="Menlo-Regular"/>
              </a:rPr>
              <a:t>&amp;i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  <p:sp>
        <p:nvSpPr>
          <p:cNvPr id="81101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3806826"/>
            <a:ext cx="8548687" cy="1319212"/>
          </a:xfrm>
        </p:spPr>
        <p:txBody>
          <a:bodyPr/>
          <a:lstStyle/>
          <a:p>
            <a:r>
              <a:rPr lang="en-US" sz="2600" dirty="0"/>
              <a:t>Race Test</a:t>
            </a:r>
          </a:p>
          <a:p>
            <a:pPr lvl="1"/>
            <a:r>
              <a:rPr lang="en-US" sz="2200" dirty="0"/>
              <a:t>If no race, then each thread would get different value of </a:t>
            </a:r>
            <a:r>
              <a:rPr lang="en-US" sz="2200" dirty="0" err="1"/>
              <a:t>i</a:t>
            </a:r>
            <a:endParaRPr lang="en-US" sz="2200" dirty="0"/>
          </a:p>
          <a:p>
            <a:pPr lvl="1"/>
            <a:r>
              <a:rPr lang="en-US" sz="2200" dirty="0"/>
              <a:t>Set of saved values would consist of one copy each of 0 through 99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" y="1235333"/>
            <a:ext cx="1505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Main thread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343400" y="1604665"/>
            <a:ext cx="4508265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Pthread_detach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pthread_self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= *((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*)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save_value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(i);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 err="1">
                <a:solidFill>
                  <a:srgbClr val="C200FF"/>
                </a:solidFill>
                <a:latin typeface="Menlo-Regular"/>
              </a:rPr>
              <a:t>return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43400" y="1235333"/>
            <a:ext cx="14396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Peer thread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077200" y="2819400"/>
            <a:ext cx="751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race.c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94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5677"/>
            <a:ext cx="8763000" cy="926397"/>
          </a:xfrm>
        </p:spPr>
        <p:txBody>
          <a:bodyPr/>
          <a:lstStyle/>
          <a:p>
            <a:r>
              <a:rPr lang="en-US" dirty="0"/>
              <a:t>Review: Using semaphores to protect shared resources via mutual exclusion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590675"/>
            <a:ext cx="8213725" cy="1990725"/>
          </a:xfrm>
        </p:spPr>
        <p:txBody>
          <a:bodyPr/>
          <a:lstStyle/>
          <a:p>
            <a:r>
              <a:rPr lang="en-US" dirty="0"/>
              <a:t>Basic idea:</a:t>
            </a:r>
          </a:p>
          <a:p>
            <a:pPr lvl="1"/>
            <a:r>
              <a:rPr lang="en-US" dirty="0"/>
              <a:t>Associate a unique semaphore </a:t>
            </a:r>
            <a:r>
              <a:rPr lang="en-US" i="1" dirty="0"/>
              <a:t>mutex</a:t>
            </a:r>
            <a:r>
              <a:rPr lang="en-US" dirty="0"/>
              <a:t>, initially 1, with each shared variable (or related set of shared variables)</a:t>
            </a:r>
          </a:p>
          <a:p>
            <a:pPr lvl="1"/>
            <a:r>
              <a:rPr lang="en-US" dirty="0"/>
              <a:t>Surround each access to the shared variable(s) with </a:t>
            </a:r>
            <a:r>
              <a:rPr lang="en-US" i="1" dirty="0"/>
              <a:t>P(</a:t>
            </a:r>
            <a:r>
              <a:rPr lang="en-US" i="1" dirty="0" err="1"/>
              <a:t>mutex</a:t>
            </a:r>
            <a:r>
              <a:rPr lang="en-US" i="1" dirty="0"/>
              <a:t>)</a:t>
            </a:r>
            <a:r>
              <a:rPr lang="en-US" dirty="0"/>
              <a:t> and </a:t>
            </a:r>
          </a:p>
          <a:p>
            <a:pPr lvl="1">
              <a:buNone/>
            </a:pPr>
            <a:r>
              <a:rPr lang="en-US" i="1" dirty="0"/>
              <a:t>	V(</a:t>
            </a:r>
            <a:r>
              <a:rPr lang="en-US" i="1" dirty="0" err="1"/>
              <a:t>mutex</a:t>
            </a:r>
            <a:r>
              <a:rPr lang="en-US" i="1" dirty="0"/>
              <a:t>)</a:t>
            </a:r>
            <a:r>
              <a:rPr lang="en-US" dirty="0"/>
              <a:t> operations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6875" y="3733800"/>
            <a:ext cx="1828800" cy="1477328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mutex</a:t>
            </a:r>
            <a:r>
              <a:rPr lang="en-US" sz="1800" dirty="0">
                <a:latin typeface="Courier New"/>
                <a:cs typeface="Courier New"/>
              </a:rPr>
              <a:t> = 1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  P(</a:t>
            </a:r>
            <a:r>
              <a:rPr lang="en-US" sz="1800" dirty="0" err="1">
                <a:latin typeface="Courier New"/>
                <a:cs typeface="Courier New"/>
              </a:rPr>
              <a:t>mutex</a:t>
            </a:r>
            <a:r>
              <a:rPr lang="en-US" sz="1800" dirty="0">
                <a:latin typeface="Courier New"/>
                <a:cs typeface="Courier New"/>
              </a:rPr>
              <a:t>)</a:t>
            </a:r>
          </a:p>
          <a:p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++</a:t>
            </a:r>
          </a:p>
          <a:p>
            <a:r>
              <a:rPr lang="en-US" sz="1800" dirty="0">
                <a:latin typeface="Courier New"/>
                <a:cs typeface="Courier New"/>
              </a:rPr>
              <a:t>  V(</a:t>
            </a:r>
            <a:r>
              <a:rPr lang="en-US" sz="1800" dirty="0" err="1">
                <a:latin typeface="Courier New"/>
                <a:cs typeface="Courier New"/>
              </a:rPr>
              <a:t>mutex</a:t>
            </a:r>
            <a:r>
              <a:rPr lang="en-US" sz="1800" dirty="0">
                <a:latin typeface="Courier New"/>
                <a:cs typeface="Courier New"/>
              </a:rPr>
              <a:t>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/>
              <a:t>Experimental Results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96875" y="6238875"/>
            <a:ext cx="7896225" cy="542925"/>
          </a:xfrm>
        </p:spPr>
        <p:txBody>
          <a:bodyPr/>
          <a:lstStyle/>
          <a:p>
            <a:r>
              <a:rPr lang="en-US" sz="2600" dirty="0"/>
              <a:t>The race can really happen!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5300" y="990600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 Race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5300" y="3364468"/>
            <a:ext cx="1763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Multicore</a:t>
            </a:r>
            <a:r>
              <a:rPr lang="en-US" sz="1800" dirty="0">
                <a:latin typeface="Calibri" pitchFamily="34" charset="0"/>
              </a:rPr>
              <a:t> server</a:t>
            </a:r>
          </a:p>
        </p:txBody>
      </p:sp>
      <p:graphicFrame>
        <p:nvGraphicFramePr>
          <p:cNvPr id="12" name="Chart 11"/>
          <p:cNvGraphicFramePr/>
          <p:nvPr/>
        </p:nvGraphicFramePr>
        <p:xfrm>
          <a:off x="381000" y="1283732"/>
          <a:ext cx="8153399" cy="895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/>
          <p:nvPr/>
        </p:nvGraphicFramePr>
        <p:xfrm>
          <a:off x="457200" y="3657600"/>
          <a:ext cx="815339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95300" y="2088119"/>
            <a:ext cx="1889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Single core laptop</a:t>
            </a:r>
          </a:p>
        </p:txBody>
      </p:sp>
      <p:graphicFrame>
        <p:nvGraphicFramePr>
          <p:cNvPr id="17" name="Chart 16"/>
          <p:cNvGraphicFramePr/>
          <p:nvPr/>
        </p:nvGraphicFramePr>
        <p:xfrm>
          <a:off x="495300" y="2381251"/>
          <a:ext cx="8153399" cy="106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3227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Graphic spid="13" grpId="0">
        <p:bldAsOne/>
      </p:bldGraphic>
      <p:bldP spid="15" grpId="0"/>
      <p:bldGraphic spid="17" grpId="0">
        <p:bldAsOne/>
      </p:bldGraphic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592093" cy="762000"/>
          </a:xfrm>
        </p:spPr>
        <p:txBody>
          <a:bodyPr/>
          <a:lstStyle/>
          <a:p>
            <a:r>
              <a:rPr lang="en-US" dirty="0"/>
              <a:t>Race Elimination</a:t>
            </a:r>
          </a:p>
        </p:txBody>
      </p:sp>
      <p:sp>
        <p:nvSpPr>
          <p:cNvPr id="951300" name="Rectangle 4"/>
          <p:cNvSpPr>
            <a:spLocks noChangeArrowheads="1"/>
          </p:cNvSpPr>
          <p:nvPr/>
        </p:nvSpPr>
        <p:spPr bwMode="auto">
          <a:xfrm>
            <a:off x="505493" y="914400"/>
            <a:ext cx="6484768" cy="590931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Threaded program without the race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[N];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BA8C1C"/>
                </a:solidFill>
                <a:latin typeface="Menlo-Regular"/>
              </a:rPr>
              <a:t>i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, *</a:t>
            </a:r>
            <a:r>
              <a:rPr lang="fr-FR" sz="1600" dirty="0" err="1">
                <a:solidFill>
                  <a:srgbClr val="BA8C1C"/>
                </a:solidFill>
                <a:latin typeface="Menlo-Regular"/>
              </a:rPr>
              <a:t>ptr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N; i++)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Malloc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));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*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Pthread_create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], </a:t>
            </a:r>
            <a:r>
              <a:rPr lang="en-US" sz="1600" dirty="0">
                <a:solidFill>
                  <a:srgbClr val="61B6B4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thread,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N; i++)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Pthread_join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(tid[i], </a:t>
            </a:r>
            <a:r>
              <a:rPr lang="da-DK" sz="1600" dirty="0">
                <a:solidFill>
                  <a:srgbClr val="61B6B4"/>
                </a:solidFill>
                <a:latin typeface="Menlo-Regular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da-DK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CB2418"/>
                </a:solidFill>
                <a:latin typeface="Menlo-Regular"/>
              </a:rPr>
              <a:t>/* Thread </a:t>
            </a:r>
            <a:r>
              <a:rPr lang="da-DK" sz="1600" dirty="0" err="1">
                <a:solidFill>
                  <a:srgbClr val="CB2418"/>
                </a:solidFill>
                <a:latin typeface="Menlo-Regular"/>
              </a:rPr>
              <a:t>routine</a:t>
            </a:r>
            <a:r>
              <a:rPr lang="da-DK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da-DK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600" dirty="0" err="1">
                <a:solidFill>
                  <a:srgbClr val="4A00FF"/>
                </a:solidFill>
                <a:latin typeface="Menlo-Regular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600" dirty="0" err="1">
                <a:solidFill>
                  <a:srgbClr val="BA8C1C"/>
                </a:solidFill>
                <a:latin typeface="Menlo-Regular"/>
              </a:rPr>
              <a:t>vargp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hu-HU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hu-HU" sz="16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hu-HU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hu-HU" sz="1600" dirty="0">
                <a:solidFill>
                  <a:srgbClr val="BA8C1C"/>
                </a:solidFill>
                <a:latin typeface="Menlo-Regular"/>
              </a:rPr>
              <a:t>myid</a:t>
            </a:r>
            <a:r>
              <a:rPr lang="hu-HU" sz="1600" dirty="0">
                <a:solidFill>
                  <a:srgbClr val="000000"/>
                </a:solidFill>
                <a:latin typeface="Menlo-Regular"/>
              </a:rPr>
              <a:t> = *((</a:t>
            </a:r>
            <a:r>
              <a:rPr lang="hu-HU" sz="16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hu-HU" sz="1600" dirty="0">
                <a:solidFill>
                  <a:srgbClr val="000000"/>
                </a:solidFill>
                <a:latin typeface="Menlo-Regular"/>
              </a:rPr>
              <a:t> *)vargp);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Free(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B7898A"/>
                </a:solidFill>
                <a:latin typeface="Menlo-Regular"/>
              </a:rPr>
              <a:t>"Hello from thread 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61B6B4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19800" y="6488668"/>
            <a:ext cx="994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norace.c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5800" y="1295400"/>
            <a:ext cx="4267200" cy="9906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/>
              <a:t>Avoid unintended sharing of state</a:t>
            </a:r>
          </a:p>
        </p:txBody>
      </p:sp>
    </p:spTree>
    <p:extLst>
      <p:ext uri="{BB962C8B-B14F-4D97-AF65-F5344CB8AC3E}">
        <p14:creationId xmlns:p14="http://schemas.microsoft.com/office/powerpoint/2010/main" val="30403914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35678"/>
            <a:ext cx="7592093" cy="762000"/>
          </a:xfrm>
        </p:spPr>
        <p:txBody>
          <a:bodyPr/>
          <a:lstStyle/>
          <a:p>
            <a:r>
              <a:rPr lang="en-US" dirty="0"/>
              <a:t>Another worry: Deadlock</a:t>
            </a:r>
          </a:p>
        </p:txBody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95400"/>
            <a:ext cx="8396287" cy="5224462"/>
          </a:xfrm>
        </p:spPr>
        <p:txBody>
          <a:bodyPr/>
          <a:lstStyle/>
          <a:p>
            <a:r>
              <a:rPr lang="en-US" dirty="0"/>
              <a:t>Def: A process is </a:t>
            </a:r>
            <a:r>
              <a:rPr lang="en-US" i="1" dirty="0">
                <a:solidFill>
                  <a:srgbClr val="990000"/>
                </a:solidFill>
              </a:rPr>
              <a:t>deadlocked</a:t>
            </a:r>
            <a:r>
              <a:rPr lang="en-US" dirty="0">
                <a:solidFill>
                  <a:srgbClr val="990000"/>
                </a:solidFill>
              </a:rPr>
              <a:t> </a:t>
            </a:r>
            <a:r>
              <a:rPr lang="en-US" dirty="0" err="1"/>
              <a:t>iff</a:t>
            </a:r>
            <a:r>
              <a:rPr lang="en-US" dirty="0"/>
              <a:t> it is waiting for a condition that will never be true</a:t>
            </a:r>
          </a:p>
          <a:p>
            <a:pPr>
              <a:buNone/>
            </a:pPr>
            <a:endParaRPr lang="en-US" dirty="0">
              <a:solidFill>
                <a:srgbClr val="DB6F6F"/>
              </a:solidFill>
            </a:endParaRPr>
          </a:p>
          <a:p>
            <a:r>
              <a:rPr lang="en-US" dirty="0"/>
              <a:t>Typical Scenario</a:t>
            </a:r>
          </a:p>
          <a:p>
            <a:pPr lvl="1"/>
            <a:r>
              <a:rPr lang="en-US" dirty="0"/>
              <a:t>Processes 1 and 2 needs two resources (A and B) to proceed</a:t>
            </a:r>
          </a:p>
          <a:p>
            <a:pPr lvl="1"/>
            <a:r>
              <a:rPr lang="en-US" dirty="0"/>
              <a:t>Process 1 acquires A, waits for B</a:t>
            </a:r>
          </a:p>
          <a:p>
            <a:pPr lvl="1"/>
            <a:r>
              <a:rPr lang="en-US" dirty="0"/>
              <a:t>Process 2 acquires B, waits for A</a:t>
            </a:r>
          </a:p>
          <a:p>
            <a:pPr lvl="1"/>
            <a:r>
              <a:rPr lang="en-US" dirty="0"/>
              <a:t>Both will wait forever!</a:t>
            </a:r>
          </a:p>
        </p:txBody>
      </p:sp>
    </p:spTree>
    <p:extLst>
      <p:ext uri="{BB962C8B-B14F-4D97-AF65-F5344CB8AC3E}">
        <p14:creationId xmlns:p14="http://schemas.microsoft.com/office/powerpoint/2010/main" val="318869618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592093" cy="762000"/>
          </a:xfrm>
        </p:spPr>
        <p:txBody>
          <a:bodyPr/>
          <a:lstStyle/>
          <a:p>
            <a:r>
              <a:rPr lang="en-US" dirty="0"/>
              <a:t>Deadlocking With Semaphores</a:t>
            </a:r>
          </a:p>
        </p:txBody>
      </p:sp>
      <p:sp>
        <p:nvSpPr>
          <p:cNvPr id="873475" name="Text Box 3"/>
          <p:cNvSpPr txBox="1">
            <a:spLocks noChangeArrowheads="1"/>
          </p:cNvSpPr>
          <p:nvPr/>
        </p:nvSpPr>
        <p:spPr bwMode="auto">
          <a:xfrm>
            <a:off x="346129" y="988058"/>
            <a:ext cx="6608300" cy="295465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[2];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Sem_init(&amp;mutex[0], 0, 1);  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/* mutex[0] = 1 */</a:t>
            </a:r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Sem_init(&amp;mutex[1], 0, 1);  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/* mutex[1] = 1 */</a:t>
            </a:r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Pthread_create(&amp;tid[0], </a:t>
            </a:r>
            <a:r>
              <a:rPr lang="fi-FI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count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(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*) 0);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Pthread_create(&amp;tid[1], </a:t>
            </a:r>
            <a:r>
              <a:rPr lang="fi-FI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count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(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*) 1);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Pthread_join(tid[0], </a:t>
            </a:r>
            <a:r>
              <a:rPr lang="fi-FI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Pthread_join(tid[1], </a:t>
            </a:r>
            <a:r>
              <a:rPr lang="fi-FI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sz="1600" dirty="0">
                <a:solidFill>
                  <a:srgbClr val="9D206F"/>
                </a:solidFill>
                <a:latin typeface="Menlo-Regular"/>
              </a:rPr>
              <a:t>"cnt=%d\n"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, cnt);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873476" name="Rectangle 4"/>
          <p:cNvSpPr>
            <a:spLocks noChangeArrowheads="1"/>
          </p:cNvSpPr>
          <p:nvPr/>
        </p:nvSpPr>
        <p:spPr bwMode="auto">
          <a:xfrm>
            <a:off x="346129" y="4049511"/>
            <a:ext cx="493747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count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id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= (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) </a:t>
            </a:r>
            <a:r>
              <a:rPr lang="fr-FR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NITERS; i++) {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P(&amp;mutex[id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]); P(&amp;mutex[1-id]);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cnt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++;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V(&amp;mutex[id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]); V(&amp;mutex[1-id]);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C200FF"/>
                </a:solidFill>
                <a:latin typeface="Menlo-Regular"/>
              </a:rPr>
              <a:t>return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i-FI" sz="160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873477" name="Text Box 5"/>
          <p:cNvSpPr txBox="1">
            <a:spLocks noChangeArrowheads="1"/>
          </p:cNvSpPr>
          <p:nvPr/>
        </p:nvSpPr>
        <p:spPr bwMode="auto">
          <a:xfrm>
            <a:off x="6172200" y="4343400"/>
            <a:ext cx="808038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+mn-lt"/>
              </a:rPr>
              <a:t>Tid[0]:</a:t>
            </a:r>
          </a:p>
          <a:p>
            <a:pPr algn="l"/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cnt++;</a:t>
            </a:r>
          </a:p>
          <a:p>
            <a:pPr algn="l"/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endParaRPr lang="en-US" sz="1800">
              <a:latin typeface="+mn-lt"/>
            </a:endParaRPr>
          </a:p>
        </p:txBody>
      </p:sp>
      <p:sp>
        <p:nvSpPr>
          <p:cNvPr id="873478" name="Text Box 6"/>
          <p:cNvSpPr txBox="1">
            <a:spLocks noChangeArrowheads="1"/>
          </p:cNvSpPr>
          <p:nvPr/>
        </p:nvSpPr>
        <p:spPr bwMode="auto">
          <a:xfrm>
            <a:off x="7315200" y="4343400"/>
            <a:ext cx="808038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+mn-lt"/>
              </a:rPr>
              <a:t>Tid[1]:</a:t>
            </a:r>
          </a:p>
          <a:p>
            <a:pPr algn="l"/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cnt++;</a:t>
            </a:r>
          </a:p>
          <a:p>
            <a:pPr algn="l"/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endParaRPr lang="en-US" sz="18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835559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121"/>
          <p:cNvSpPr/>
          <p:nvPr/>
        </p:nvSpPr>
        <p:spPr bwMode="auto">
          <a:xfrm>
            <a:off x="1424337" y="4286248"/>
            <a:ext cx="943505" cy="850392"/>
          </a:xfrm>
          <a:prstGeom prst="rect">
            <a:avLst/>
          </a:prstGeom>
          <a:solidFill>
            <a:schemeClr val="bg2">
              <a:lumMod val="40000"/>
              <a:lumOff val="60000"/>
              <a:alpha val="32000"/>
            </a:scheme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860193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 Visualized in Progress Graph</a:t>
            </a:r>
          </a:p>
        </p:txBody>
      </p:sp>
      <p:sp>
        <p:nvSpPr>
          <p:cNvPr id="860192" name="Text Box 32"/>
          <p:cNvSpPr txBox="1">
            <a:spLocks noChangeArrowheads="1"/>
          </p:cNvSpPr>
          <p:nvPr/>
        </p:nvSpPr>
        <p:spPr bwMode="auto">
          <a:xfrm>
            <a:off x="5737225" y="1381125"/>
            <a:ext cx="3105150" cy="48013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Locking introduces  the</a:t>
            </a:r>
          </a:p>
          <a:p>
            <a:pPr algn="l"/>
            <a:r>
              <a:rPr lang="en-US" sz="1800" dirty="0">
                <a:latin typeface="+mn-lt"/>
              </a:rPr>
              <a:t>potential for </a:t>
            </a:r>
            <a:r>
              <a:rPr lang="en-US" sz="1800" i="1" dirty="0">
                <a:solidFill>
                  <a:srgbClr val="C00000"/>
                </a:solidFill>
                <a:latin typeface="+mn-lt"/>
              </a:rPr>
              <a:t>deadlock: </a:t>
            </a:r>
            <a:endParaRPr lang="en-US" sz="1800" dirty="0">
              <a:solidFill>
                <a:srgbClr val="C00000"/>
              </a:solidFill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waiting for a condition that will never be true</a:t>
            </a:r>
          </a:p>
          <a:p>
            <a:pPr algn="l"/>
            <a:endParaRPr lang="en-US" sz="1800" dirty="0"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Any trajectory that enters</a:t>
            </a:r>
          </a:p>
          <a:p>
            <a:pPr algn="l"/>
            <a:r>
              <a:rPr lang="en-US" sz="1800" dirty="0">
                <a:latin typeface="+mn-lt"/>
              </a:rPr>
              <a:t>the </a:t>
            </a:r>
            <a:r>
              <a:rPr lang="en-US" sz="1800" i="1" dirty="0">
                <a:solidFill>
                  <a:srgbClr val="C00000"/>
                </a:solidFill>
                <a:latin typeface="+mn-lt"/>
              </a:rPr>
              <a:t>deadlock region </a:t>
            </a:r>
            <a:r>
              <a:rPr lang="en-US" sz="1800" dirty="0">
                <a:latin typeface="+mn-lt"/>
              </a:rPr>
              <a:t>will</a:t>
            </a:r>
          </a:p>
          <a:p>
            <a:pPr algn="l"/>
            <a:r>
              <a:rPr lang="en-US" sz="1800" dirty="0">
                <a:latin typeface="+mn-lt"/>
              </a:rPr>
              <a:t>eventually reach the</a:t>
            </a:r>
          </a:p>
          <a:p>
            <a:pPr algn="l"/>
            <a:r>
              <a:rPr lang="en-US" sz="1800" i="1" dirty="0">
                <a:solidFill>
                  <a:srgbClr val="C00000"/>
                </a:solidFill>
                <a:latin typeface="+mn-lt"/>
              </a:rPr>
              <a:t>deadlock state</a:t>
            </a:r>
            <a:r>
              <a:rPr lang="en-US" sz="1800" dirty="0">
                <a:solidFill>
                  <a:srgbClr val="C00000"/>
                </a:solidFill>
                <a:latin typeface="+mn-lt"/>
              </a:rPr>
              <a:t>, </a:t>
            </a:r>
            <a:r>
              <a:rPr lang="en-US" sz="1800" dirty="0">
                <a:latin typeface="+mn-lt"/>
              </a:rPr>
              <a:t>waiting for either </a:t>
            </a:r>
            <a:r>
              <a:rPr lang="en-US" dirty="0">
                <a:latin typeface="+mn-lt"/>
              </a:rPr>
              <a:t>s</a:t>
            </a:r>
            <a:r>
              <a:rPr lang="en-US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 or </a:t>
            </a:r>
            <a:r>
              <a:rPr lang="en-US" dirty="0">
                <a:latin typeface="+mn-lt"/>
              </a:rPr>
              <a:t>s</a:t>
            </a:r>
            <a:r>
              <a:rPr lang="en-US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 to become nonzero</a:t>
            </a:r>
          </a:p>
          <a:p>
            <a:pPr algn="l"/>
            <a:endParaRPr lang="en-US" sz="1800" dirty="0"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Other trajectories luck out and skirt the deadlock region</a:t>
            </a:r>
          </a:p>
          <a:p>
            <a:pPr algn="l"/>
            <a:endParaRPr lang="en-US" sz="1800" dirty="0"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Unfortunate fact: deadlock is often nondeterministic (race)</a:t>
            </a:r>
          </a:p>
        </p:txBody>
      </p:sp>
      <p:sp>
        <p:nvSpPr>
          <p:cNvPr id="33" name="Line 4"/>
          <p:cNvSpPr>
            <a:spLocks noChangeAspect="1" noChangeShapeType="1"/>
          </p:cNvSpPr>
          <p:nvPr/>
        </p:nvSpPr>
        <p:spPr bwMode="auto">
          <a:xfrm flipV="1">
            <a:off x="86043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34" name="Line 5"/>
          <p:cNvSpPr>
            <a:spLocks noChangeAspect="1" noChangeShapeType="1"/>
          </p:cNvSpPr>
          <p:nvPr/>
        </p:nvSpPr>
        <p:spPr bwMode="auto">
          <a:xfrm flipH="1" flipV="1">
            <a:off x="86043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45" name="Text Box 41"/>
          <p:cNvSpPr txBox="1">
            <a:spLocks noChangeAspect="1" noChangeArrowheads="1"/>
          </p:cNvSpPr>
          <p:nvPr/>
        </p:nvSpPr>
        <p:spPr bwMode="auto">
          <a:xfrm>
            <a:off x="4649160" y="5495925"/>
            <a:ext cx="11208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0</a:t>
            </a:r>
          </a:p>
        </p:txBody>
      </p:sp>
      <p:sp>
        <p:nvSpPr>
          <p:cNvPr id="46" name="Text Box 42"/>
          <p:cNvSpPr txBox="1">
            <a:spLocks noChangeAspect="1" noChangeArrowheads="1"/>
          </p:cNvSpPr>
          <p:nvPr/>
        </p:nvSpPr>
        <p:spPr bwMode="auto">
          <a:xfrm>
            <a:off x="305111" y="1395453"/>
            <a:ext cx="11189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99" name="Text Box 8"/>
          <p:cNvSpPr txBox="1">
            <a:spLocks noChangeAspect="1" noChangeArrowheads="1"/>
          </p:cNvSpPr>
          <p:nvPr/>
        </p:nvSpPr>
        <p:spPr bwMode="auto">
          <a:xfrm>
            <a:off x="987771" y="579120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0" name="Text Box 9"/>
          <p:cNvSpPr txBox="1">
            <a:spLocks noChangeAspect="1" noChangeArrowheads="1"/>
          </p:cNvSpPr>
          <p:nvPr/>
        </p:nvSpPr>
        <p:spPr bwMode="auto">
          <a:xfrm>
            <a:off x="2723105" y="579120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1" name="Text Box 20"/>
          <p:cNvSpPr txBox="1">
            <a:spLocks noChangeAspect="1" noChangeArrowheads="1"/>
          </p:cNvSpPr>
          <p:nvPr/>
        </p:nvSpPr>
        <p:spPr bwMode="auto">
          <a:xfrm>
            <a:off x="1770605" y="579120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2" name="Text Box 22"/>
          <p:cNvSpPr txBox="1">
            <a:spLocks noChangeAspect="1" noChangeArrowheads="1"/>
          </p:cNvSpPr>
          <p:nvPr/>
        </p:nvSpPr>
        <p:spPr bwMode="auto">
          <a:xfrm>
            <a:off x="3637505" y="579120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3" name="Line 10"/>
          <p:cNvSpPr>
            <a:spLocks noChangeAspect="1" noChangeShapeType="1"/>
          </p:cNvSpPr>
          <p:nvPr/>
        </p:nvSpPr>
        <p:spPr bwMode="auto">
          <a:xfrm rot="-5400000">
            <a:off x="786607" y="50633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4" name="Line 11"/>
          <p:cNvSpPr>
            <a:spLocks noChangeAspect="1" noChangeShapeType="1"/>
          </p:cNvSpPr>
          <p:nvPr/>
        </p:nvSpPr>
        <p:spPr bwMode="auto">
          <a:xfrm rot="-5400000">
            <a:off x="786606" y="33583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5" name="Text Box 12"/>
          <p:cNvSpPr txBox="1">
            <a:spLocks noChangeAspect="1" noChangeArrowheads="1"/>
          </p:cNvSpPr>
          <p:nvPr/>
        </p:nvSpPr>
        <p:spPr bwMode="auto">
          <a:xfrm>
            <a:off x="138113" y="3459664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6" name="Text Box 17"/>
          <p:cNvSpPr txBox="1">
            <a:spLocks noChangeAspect="1" noChangeArrowheads="1"/>
          </p:cNvSpPr>
          <p:nvPr/>
        </p:nvSpPr>
        <p:spPr bwMode="auto">
          <a:xfrm>
            <a:off x="160338" y="5055115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7" name="Line 25"/>
          <p:cNvSpPr>
            <a:spLocks noChangeAspect="1" noChangeShapeType="1"/>
          </p:cNvSpPr>
          <p:nvPr/>
        </p:nvSpPr>
        <p:spPr bwMode="auto">
          <a:xfrm rot="-5400000">
            <a:off x="786607" y="42251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8" name="Text Box 26"/>
          <p:cNvSpPr txBox="1">
            <a:spLocks noChangeAspect="1" noChangeArrowheads="1"/>
          </p:cNvSpPr>
          <p:nvPr/>
        </p:nvSpPr>
        <p:spPr bwMode="auto">
          <a:xfrm>
            <a:off x="160338" y="4323264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9" name="Line 27"/>
          <p:cNvSpPr>
            <a:spLocks noChangeAspect="1" noChangeShapeType="1"/>
          </p:cNvSpPr>
          <p:nvPr/>
        </p:nvSpPr>
        <p:spPr bwMode="auto">
          <a:xfrm rot="-5400000">
            <a:off x="786606" y="25074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10" name="Text Box 28"/>
          <p:cNvSpPr txBox="1">
            <a:spLocks noChangeAspect="1" noChangeArrowheads="1"/>
          </p:cNvSpPr>
          <p:nvPr/>
        </p:nvSpPr>
        <p:spPr bwMode="auto">
          <a:xfrm>
            <a:off x="138113" y="2608764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11" name="Line 6"/>
          <p:cNvSpPr>
            <a:spLocks noChangeAspect="1" noChangeShapeType="1"/>
          </p:cNvSpPr>
          <p:nvPr/>
        </p:nvSpPr>
        <p:spPr bwMode="auto">
          <a:xfrm>
            <a:off x="1455737" y="5664200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" name="Line 7"/>
          <p:cNvSpPr>
            <a:spLocks noChangeAspect="1" noChangeShapeType="1"/>
          </p:cNvSpPr>
          <p:nvPr/>
        </p:nvSpPr>
        <p:spPr bwMode="auto">
          <a:xfrm>
            <a:off x="3323695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" name="Line 19"/>
          <p:cNvSpPr>
            <a:spLocks noChangeAspect="1" noChangeShapeType="1"/>
          </p:cNvSpPr>
          <p:nvPr/>
        </p:nvSpPr>
        <p:spPr bwMode="auto">
          <a:xfrm>
            <a:off x="2386541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4" name="Line 21"/>
          <p:cNvSpPr>
            <a:spLocks noChangeAspect="1" noChangeShapeType="1"/>
          </p:cNvSpPr>
          <p:nvPr/>
        </p:nvSpPr>
        <p:spPr bwMode="auto">
          <a:xfrm>
            <a:off x="4260850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5" name="Rectangle 114"/>
          <p:cNvSpPr/>
          <p:nvPr/>
        </p:nvSpPr>
        <p:spPr bwMode="auto">
          <a:xfrm>
            <a:off x="1424337" y="2568575"/>
            <a:ext cx="1899358" cy="1717674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 bwMode="auto">
          <a:xfrm>
            <a:off x="2367842" y="3429000"/>
            <a:ext cx="1899358" cy="1717674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7" name="TextBox 116"/>
          <p:cNvSpPr txBox="1"/>
          <p:nvPr/>
        </p:nvSpPr>
        <p:spPr>
          <a:xfrm>
            <a:off x="1458730" y="2602468"/>
            <a:ext cx="1885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383517" y="4535269"/>
            <a:ext cx="1872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pPr algn="r"/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9" name="Oval 29"/>
          <p:cNvSpPr>
            <a:spLocks noChangeArrowheads="1"/>
          </p:cNvSpPr>
          <p:nvPr/>
        </p:nvSpPr>
        <p:spPr bwMode="auto">
          <a:xfrm>
            <a:off x="2133600" y="4343400"/>
            <a:ext cx="182880" cy="18288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  <a:effectLst/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20" name="Text Box 30"/>
          <p:cNvSpPr txBox="1">
            <a:spLocks noChangeArrowheads="1"/>
          </p:cNvSpPr>
          <p:nvPr/>
        </p:nvSpPr>
        <p:spPr bwMode="auto">
          <a:xfrm>
            <a:off x="4114800" y="2317749"/>
            <a:ext cx="1072379" cy="55399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dirty="0">
                <a:latin typeface="+mn-lt"/>
              </a:rPr>
              <a:t>Deadlock</a:t>
            </a:r>
          </a:p>
          <a:p>
            <a:r>
              <a:rPr lang="en-US" sz="1800" dirty="0">
                <a:latin typeface="+mn-lt"/>
              </a:rPr>
              <a:t>state</a:t>
            </a:r>
          </a:p>
        </p:txBody>
      </p:sp>
      <p:sp>
        <p:nvSpPr>
          <p:cNvPr id="121" name="Line 31"/>
          <p:cNvSpPr>
            <a:spLocks noChangeShapeType="1"/>
          </p:cNvSpPr>
          <p:nvPr/>
        </p:nvSpPr>
        <p:spPr bwMode="auto">
          <a:xfrm flipH="1">
            <a:off x="2341549" y="2598182"/>
            <a:ext cx="1816100" cy="175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23" name="Text Box 30"/>
          <p:cNvSpPr txBox="1">
            <a:spLocks noChangeArrowheads="1"/>
          </p:cNvSpPr>
          <p:nvPr/>
        </p:nvSpPr>
        <p:spPr bwMode="auto">
          <a:xfrm>
            <a:off x="1396269" y="4692596"/>
            <a:ext cx="877163" cy="430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Deadlock</a:t>
            </a:r>
          </a:p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region</a:t>
            </a:r>
          </a:p>
        </p:txBody>
      </p:sp>
      <p:sp>
        <p:nvSpPr>
          <p:cNvPr id="124" name="Text Box 16"/>
          <p:cNvSpPr txBox="1">
            <a:spLocks noChangeArrowheads="1"/>
          </p:cNvSpPr>
          <p:nvPr/>
        </p:nvSpPr>
        <p:spPr bwMode="auto">
          <a:xfrm>
            <a:off x="0" y="6096000"/>
            <a:ext cx="9877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dirty="0">
                <a:latin typeface="+mn-lt"/>
              </a:rPr>
              <a:t>s</a:t>
            </a:r>
            <a:r>
              <a:rPr lang="en-US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=</a:t>
            </a:r>
            <a:r>
              <a:rPr lang="en-US" dirty="0">
                <a:latin typeface="+mn-lt"/>
              </a:rPr>
              <a:t>s</a:t>
            </a:r>
            <a:r>
              <a:rPr lang="en-US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=1</a:t>
            </a:r>
          </a:p>
        </p:txBody>
      </p:sp>
      <p:cxnSp>
        <p:nvCxnSpPr>
          <p:cNvPr id="126" name="Straight Arrow Connector 125"/>
          <p:cNvCxnSpPr>
            <a:stCxn id="124" idx="0"/>
            <a:endCxn id="33" idx="0"/>
          </p:cNvCxnSpPr>
          <p:nvPr/>
        </p:nvCxnSpPr>
        <p:spPr bwMode="auto">
          <a:xfrm rot="5400000" flipH="1" flipV="1">
            <a:off x="461262" y="5696824"/>
            <a:ext cx="431800" cy="36655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96039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 animBg="1"/>
      <p:bldP spid="860192" grpId="0"/>
      <p:bldP spid="119" grpId="0" animBg="1"/>
      <p:bldP spid="120" grpId="0"/>
      <p:bldP spid="121" grpId="0" animBg="1"/>
      <p:bldP spid="12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6507" y="304800"/>
            <a:ext cx="7592093" cy="762000"/>
          </a:xfrm>
        </p:spPr>
        <p:txBody>
          <a:bodyPr/>
          <a:lstStyle/>
          <a:p>
            <a:r>
              <a:rPr lang="en-US"/>
              <a:t>Avoiding Deadlock</a:t>
            </a:r>
          </a:p>
        </p:txBody>
      </p:sp>
      <p:sp>
        <p:nvSpPr>
          <p:cNvPr id="874499" name="Text Box 3"/>
          <p:cNvSpPr txBox="1">
            <a:spLocks noChangeArrowheads="1"/>
          </p:cNvSpPr>
          <p:nvPr/>
        </p:nvSpPr>
        <p:spPr bwMode="auto">
          <a:xfrm>
            <a:off x="355804" y="968375"/>
            <a:ext cx="6673850" cy="29940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int main()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pthread_t tid[2];</a:t>
            </a:r>
          </a:p>
          <a:p>
            <a:r>
              <a:rPr lang="en-US" sz="1600" dirty="0">
                <a:latin typeface="Courier New" pitchFamily="49" charset="0"/>
              </a:rPr>
              <a:t>    Sem_init(&amp;mutex[0], 0, 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mutex[0] = 1 */</a:t>
            </a:r>
          </a:p>
          <a:p>
            <a:r>
              <a:rPr lang="en-US" sz="1600" dirty="0">
                <a:latin typeface="Courier New" pitchFamily="49" charset="0"/>
              </a:rPr>
              <a:t>    Sem_init(&amp;mutex[1], 0, 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mutex[1] = 1 */</a:t>
            </a:r>
          </a:p>
          <a:p>
            <a:r>
              <a:rPr lang="en-US" sz="1600" dirty="0">
                <a:latin typeface="Courier New" pitchFamily="49" charset="0"/>
              </a:rPr>
              <a:t>    Pthread_create(&amp;tid[0], NULL, count, (void*) 0);</a:t>
            </a:r>
          </a:p>
          <a:p>
            <a:r>
              <a:rPr lang="en-US" sz="1600" dirty="0">
                <a:latin typeface="Courier New" pitchFamily="49" charset="0"/>
              </a:rPr>
              <a:t>    Pthread_create(&amp;tid[1], NULL, count, (void*) 1);</a:t>
            </a:r>
          </a:p>
          <a:p>
            <a:r>
              <a:rPr lang="en-US" sz="1600" dirty="0">
                <a:latin typeface="Courier New" pitchFamily="49" charset="0"/>
              </a:rPr>
              <a:t>    Pthread_join(tid[0], NULL);</a:t>
            </a:r>
          </a:p>
          <a:p>
            <a:r>
              <a:rPr lang="en-US" sz="1600" dirty="0">
                <a:latin typeface="Courier New" pitchFamily="49" charset="0"/>
              </a:rPr>
              <a:t>    Pthread_join(tid[1], NULL);</a:t>
            </a:r>
          </a:p>
          <a:p>
            <a:r>
              <a:rPr lang="en-US" sz="1600" dirty="0">
                <a:latin typeface="Courier New" pitchFamily="49" charset="0"/>
              </a:rPr>
              <a:t>    printf("cnt=%d\n", cnt);</a:t>
            </a:r>
          </a:p>
          <a:p>
            <a:r>
              <a:rPr lang="en-US" sz="1600" dirty="0">
                <a:latin typeface="Courier New" pitchFamily="49" charset="0"/>
              </a:rPr>
              <a:t>    exit(0);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74500" name="Rectangle 4"/>
          <p:cNvSpPr>
            <a:spLocks noChangeArrowheads="1"/>
          </p:cNvSpPr>
          <p:nvPr/>
        </p:nvSpPr>
        <p:spPr bwMode="auto">
          <a:xfrm>
            <a:off x="355804" y="4073366"/>
            <a:ext cx="4934364" cy="270843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*count(void *vargp)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i;</a:t>
            </a:r>
          </a:p>
          <a:p>
            <a:r>
              <a:rPr lang="en-US" sz="1600" dirty="0">
                <a:latin typeface="Courier New" pitchFamily="49" charset="0"/>
              </a:rPr>
              <a:t>    int id = (int) vargp;</a:t>
            </a:r>
          </a:p>
          <a:p>
            <a:r>
              <a:rPr lang="en-US" sz="1600" dirty="0">
                <a:latin typeface="Courier New" pitchFamily="49" charset="0"/>
              </a:rPr>
              <a:t>    for (i = 0; i &lt; NITERS; i++) {</a:t>
            </a:r>
          </a:p>
          <a:p>
            <a:r>
              <a:rPr lang="en-US" sz="1600" dirty="0">
                <a:latin typeface="Courier New" pitchFamily="49" charset="0"/>
              </a:rPr>
              <a:t>        P(&amp;mutex[0]); P(&amp;mutex[1]);</a:t>
            </a:r>
          </a:p>
          <a:p>
            <a:r>
              <a:rPr lang="en-US" sz="1600" dirty="0">
                <a:latin typeface="Courier New" pitchFamily="49" charset="0"/>
              </a:rPr>
              <a:t>	cnt++;</a:t>
            </a:r>
          </a:p>
          <a:p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V(&amp;mutex[id</a:t>
            </a:r>
            <a:r>
              <a:rPr lang="en-US" sz="1600" dirty="0">
                <a:latin typeface="Courier New" pitchFamily="49" charset="0"/>
              </a:rPr>
              <a:t>]); V(&amp;mutex[1-id]);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    return 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74501" name="Text Box 5"/>
          <p:cNvSpPr txBox="1">
            <a:spLocks noChangeArrowheads="1"/>
          </p:cNvSpPr>
          <p:nvPr/>
        </p:nvSpPr>
        <p:spPr bwMode="auto">
          <a:xfrm>
            <a:off x="6172200" y="4343400"/>
            <a:ext cx="808038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>
                <a:latin typeface="+mn-lt"/>
              </a:rPr>
              <a:t>Tid[0]:</a:t>
            </a:r>
          </a:p>
          <a:p>
            <a:r>
              <a:rPr lang="en-US" sz="1800">
                <a:latin typeface="+mn-lt"/>
              </a:rPr>
              <a:t>P(s0);</a:t>
            </a:r>
          </a:p>
          <a:p>
            <a:r>
              <a:rPr lang="en-US" sz="1800">
                <a:latin typeface="+mn-lt"/>
              </a:rPr>
              <a:t>P(s1);</a:t>
            </a:r>
          </a:p>
          <a:p>
            <a:r>
              <a:rPr lang="en-US" sz="1800">
                <a:latin typeface="+mn-lt"/>
              </a:rPr>
              <a:t>cnt++;</a:t>
            </a:r>
          </a:p>
          <a:p>
            <a:r>
              <a:rPr lang="en-US" sz="1800">
                <a:latin typeface="+mn-lt"/>
              </a:rPr>
              <a:t>V(s0);</a:t>
            </a:r>
          </a:p>
          <a:p>
            <a:r>
              <a:rPr lang="en-US" sz="1800">
                <a:latin typeface="+mn-lt"/>
              </a:rPr>
              <a:t>V(s1);</a:t>
            </a:r>
          </a:p>
          <a:p>
            <a:endParaRPr lang="en-US" sz="1800">
              <a:latin typeface="+mn-lt"/>
            </a:endParaRPr>
          </a:p>
        </p:txBody>
      </p:sp>
      <p:sp>
        <p:nvSpPr>
          <p:cNvPr id="874502" name="Text Box 6"/>
          <p:cNvSpPr txBox="1">
            <a:spLocks noChangeArrowheads="1"/>
          </p:cNvSpPr>
          <p:nvPr/>
        </p:nvSpPr>
        <p:spPr bwMode="auto">
          <a:xfrm>
            <a:off x="7315200" y="4343400"/>
            <a:ext cx="808038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>
                <a:latin typeface="+mn-lt"/>
              </a:rPr>
              <a:t>Tid[1]:</a:t>
            </a:r>
          </a:p>
          <a:p>
            <a:r>
              <a:rPr lang="en-US" sz="1800">
                <a:latin typeface="+mn-lt"/>
              </a:rPr>
              <a:t>P(s0);</a:t>
            </a:r>
          </a:p>
          <a:p>
            <a:r>
              <a:rPr lang="en-US" sz="1800">
                <a:latin typeface="+mn-lt"/>
              </a:rPr>
              <a:t>P(s1);</a:t>
            </a:r>
          </a:p>
          <a:p>
            <a:r>
              <a:rPr lang="en-US" sz="1800">
                <a:latin typeface="+mn-lt"/>
              </a:rPr>
              <a:t>cnt++;</a:t>
            </a:r>
          </a:p>
          <a:p>
            <a:r>
              <a:rPr lang="en-US" sz="1800">
                <a:latin typeface="+mn-lt"/>
              </a:rPr>
              <a:t>V(s1);</a:t>
            </a:r>
          </a:p>
          <a:p>
            <a:r>
              <a:rPr lang="en-US" sz="1800">
                <a:latin typeface="+mn-lt"/>
              </a:rPr>
              <a:t>V(s0);</a:t>
            </a:r>
          </a:p>
          <a:p>
            <a:endParaRPr lang="en-US" sz="1800">
              <a:latin typeface="+mn-lt"/>
            </a:endParaRPr>
          </a:p>
        </p:txBody>
      </p:sp>
      <p:sp>
        <p:nvSpPr>
          <p:cNvPr id="874503" name="Text Box 7"/>
          <p:cNvSpPr txBox="1">
            <a:spLocks noChangeArrowheads="1"/>
          </p:cNvSpPr>
          <p:nvPr/>
        </p:nvSpPr>
        <p:spPr bwMode="auto">
          <a:xfrm>
            <a:off x="4191000" y="533400"/>
            <a:ext cx="4259499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0" i="1" dirty="0">
                <a:latin typeface="+mn-lt"/>
              </a:rPr>
              <a:t>Acquire shared resources in same order</a:t>
            </a:r>
          </a:p>
        </p:txBody>
      </p:sp>
    </p:spTree>
    <p:extLst>
      <p:ext uri="{BB962C8B-B14F-4D97-AF65-F5344CB8AC3E}">
        <p14:creationId xmlns:p14="http://schemas.microsoft.com/office/powerpoint/2010/main" val="37199203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3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Avoided Deadlock in Progress Graph</a:t>
            </a:r>
          </a:p>
        </p:txBody>
      </p:sp>
      <p:sp>
        <p:nvSpPr>
          <p:cNvPr id="33" name="Line 4"/>
          <p:cNvSpPr>
            <a:spLocks noChangeAspect="1" noChangeShapeType="1"/>
          </p:cNvSpPr>
          <p:nvPr/>
        </p:nvSpPr>
        <p:spPr bwMode="auto">
          <a:xfrm flipV="1">
            <a:off x="86043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34" name="Line 5"/>
          <p:cNvSpPr>
            <a:spLocks noChangeAspect="1" noChangeShapeType="1"/>
          </p:cNvSpPr>
          <p:nvPr/>
        </p:nvSpPr>
        <p:spPr bwMode="auto">
          <a:xfrm flipH="1" flipV="1">
            <a:off x="86043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45" name="Text Box 41"/>
          <p:cNvSpPr txBox="1">
            <a:spLocks noChangeAspect="1" noChangeArrowheads="1"/>
          </p:cNvSpPr>
          <p:nvPr/>
        </p:nvSpPr>
        <p:spPr bwMode="auto">
          <a:xfrm>
            <a:off x="4649160" y="5495925"/>
            <a:ext cx="11208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0</a:t>
            </a:r>
          </a:p>
        </p:txBody>
      </p:sp>
      <p:sp>
        <p:nvSpPr>
          <p:cNvPr id="46" name="Text Box 42"/>
          <p:cNvSpPr txBox="1">
            <a:spLocks noChangeAspect="1" noChangeArrowheads="1"/>
          </p:cNvSpPr>
          <p:nvPr/>
        </p:nvSpPr>
        <p:spPr bwMode="auto">
          <a:xfrm>
            <a:off x="305111" y="1395453"/>
            <a:ext cx="11189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99" name="Text Box 8"/>
          <p:cNvSpPr txBox="1">
            <a:spLocks noChangeAspect="1" noChangeArrowheads="1"/>
          </p:cNvSpPr>
          <p:nvPr/>
        </p:nvSpPr>
        <p:spPr bwMode="auto">
          <a:xfrm>
            <a:off x="987771" y="579120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0" name="Text Box 9"/>
          <p:cNvSpPr txBox="1">
            <a:spLocks noChangeAspect="1" noChangeArrowheads="1"/>
          </p:cNvSpPr>
          <p:nvPr/>
        </p:nvSpPr>
        <p:spPr bwMode="auto">
          <a:xfrm>
            <a:off x="2709185" y="5786437"/>
            <a:ext cx="635110" cy="37409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1" name="Text Box 20"/>
          <p:cNvSpPr txBox="1">
            <a:spLocks noChangeAspect="1" noChangeArrowheads="1"/>
          </p:cNvSpPr>
          <p:nvPr/>
        </p:nvSpPr>
        <p:spPr bwMode="auto">
          <a:xfrm>
            <a:off x="1770605" y="5786437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2" name="Text Box 22"/>
          <p:cNvSpPr txBox="1">
            <a:spLocks noChangeAspect="1" noChangeArrowheads="1"/>
          </p:cNvSpPr>
          <p:nvPr/>
        </p:nvSpPr>
        <p:spPr bwMode="auto">
          <a:xfrm>
            <a:off x="3632090" y="579120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3" name="Line 10"/>
          <p:cNvSpPr>
            <a:spLocks noChangeAspect="1" noChangeShapeType="1"/>
          </p:cNvSpPr>
          <p:nvPr/>
        </p:nvSpPr>
        <p:spPr bwMode="auto">
          <a:xfrm rot="-5400000">
            <a:off x="786607" y="50633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4" name="Line 11"/>
          <p:cNvSpPr>
            <a:spLocks noChangeAspect="1" noChangeShapeType="1"/>
          </p:cNvSpPr>
          <p:nvPr/>
        </p:nvSpPr>
        <p:spPr bwMode="auto">
          <a:xfrm rot="-5400000">
            <a:off x="786606" y="33583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5" name="Text Box 12"/>
          <p:cNvSpPr txBox="1">
            <a:spLocks noChangeAspect="1" noChangeArrowheads="1"/>
          </p:cNvSpPr>
          <p:nvPr/>
        </p:nvSpPr>
        <p:spPr bwMode="auto">
          <a:xfrm>
            <a:off x="138113" y="3588782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6" name="Text Box 17"/>
          <p:cNvSpPr txBox="1">
            <a:spLocks noChangeAspect="1" noChangeArrowheads="1"/>
          </p:cNvSpPr>
          <p:nvPr/>
        </p:nvSpPr>
        <p:spPr bwMode="auto">
          <a:xfrm>
            <a:off x="160338" y="5105916"/>
            <a:ext cx="62142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7" name="Line 25"/>
          <p:cNvSpPr>
            <a:spLocks noChangeAspect="1" noChangeShapeType="1"/>
          </p:cNvSpPr>
          <p:nvPr/>
        </p:nvSpPr>
        <p:spPr bwMode="auto">
          <a:xfrm rot="-5400000">
            <a:off x="786607" y="42251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8" name="Text Box 26"/>
          <p:cNvSpPr txBox="1">
            <a:spLocks noChangeAspect="1" noChangeArrowheads="1"/>
          </p:cNvSpPr>
          <p:nvPr/>
        </p:nvSpPr>
        <p:spPr bwMode="auto">
          <a:xfrm>
            <a:off x="160338" y="4452382"/>
            <a:ext cx="62142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9" name="Line 27"/>
          <p:cNvSpPr>
            <a:spLocks noChangeAspect="1" noChangeShapeType="1"/>
          </p:cNvSpPr>
          <p:nvPr/>
        </p:nvSpPr>
        <p:spPr bwMode="auto">
          <a:xfrm rot="-5400000">
            <a:off x="786606" y="25074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10" name="Text Box 28"/>
          <p:cNvSpPr txBox="1">
            <a:spLocks noChangeAspect="1" noChangeArrowheads="1"/>
          </p:cNvSpPr>
          <p:nvPr/>
        </p:nvSpPr>
        <p:spPr bwMode="auto">
          <a:xfrm>
            <a:off x="138113" y="2737882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11" name="Line 6"/>
          <p:cNvSpPr>
            <a:spLocks noChangeAspect="1" noChangeShapeType="1"/>
          </p:cNvSpPr>
          <p:nvPr/>
        </p:nvSpPr>
        <p:spPr bwMode="auto">
          <a:xfrm>
            <a:off x="1455737" y="5664200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" name="Line 7"/>
          <p:cNvSpPr>
            <a:spLocks noChangeAspect="1" noChangeShapeType="1"/>
          </p:cNvSpPr>
          <p:nvPr/>
        </p:nvSpPr>
        <p:spPr bwMode="auto">
          <a:xfrm>
            <a:off x="3323695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" name="Line 19"/>
          <p:cNvSpPr>
            <a:spLocks noChangeAspect="1" noChangeShapeType="1"/>
          </p:cNvSpPr>
          <p:nvPr/>
        </p:nvSpPr>
        <p:spPr bwMode="auto">
          <a:xfrm>
            <a:off x="2386541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4" name="Line 21"/>
          <p:cNvSpPr>
            <a:spLocks noChangeAspect="1" noChangeShapeType="1"/>
          </p:cNvSpPr>
          <p:nvPr/>
        </p:nvSpPr>
        <p:spPr bwMode="auto">
          <a:xfrm>
            <a:off x="4260850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5" name="Rectangle 114"/>
          <p:cNvSpPr/>
          <p:nvPr/>
        </p:nvSpPr>
        <p:spPr bwMode="auto">
          <a:xfrm>
            <a:off x="1424337" y="2586354"/>
            <a:ext cx="1828800" cy="2560320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 bwMode="auto">
          <a:xfrm>
            <a:off x="2367842" y="3429000"/>
            <a:ext cx="1899358" cy="1717674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7" name="TextBox 116"/>
          <p:cNvSpPr txBox="1"/>
          <p:nvPr/>
        </p:nvSpPr>
        <p:spPr>
          <a:xfrm>
            <a:off x="1458730" y="2602468"/>
            <a:ext cx="1885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383517" y="4535269"/>
            <a:ext cx="1872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pPr algn="r"/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24" name="Text Box 16"/>
          <p:cNvSpPr txBox="1">
            <a:spLocks noChangeArrowheads="1"/>
          </p:cNvSpPr>
          <p:nvPr/>
        </p:nvSpPr>
        <p:spPr bwMode="auto">
          <a:xfrm>
            <a:off x="0" y="6096000"/>
            <a:ext cx="9877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dirty="0">
                <a:latin typeface="+mn-lt"/>
              </a:rPr>
              <a:t>s</a:t>
            </a:r>
            <a:r>
              <a:rPr lang="en-US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=</a:t>
            </a:r>
            <a:r>
              <a:rPr lang="en-US" dirty="0">
                <a:latin typeface="+mn-lt"/>
              </a:rPr>
              <a:t>s</a:t>
            </a:r>
            <a:r>
              <a:rPr lang="en-US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=1</a:t>
            </a:r>
          </a:p>
        </p:txBody>
      </p:sp>
      <p:cxnSp>
        <p:nvCxnSpPr>
          <p:cNvPr id="126" name="Straight Arrow Connector 125"/>
          <p:cNvCxnSpPr>
            <a:stCxn id="124" idx="0"/>
            <a:endCxn id="33" idx="0"/>
          </p:cNvCxnSpPr>
          <p:nvPr/>
        </p:nvCxnSpPr>
        <p:spPr bwMode="auto">
          <a:xfrm rot="5400000" flipH="1" flipV="1">
            <a:off x="461262" y="5696824"/>
            <a:ext cx="431800" cy="36655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35" name="Text Box 32"/>
          <p:cNvSpPr txBox="1">
            <a:spLocks noChangeArrowheads="1"/>
          </p:cNvSpPr>
          <p:nvPr/>
        </p:nvSpPr>
        <p:spPr bwMode="auto">
          <a:xfrm>
            <a:off x="5737225" y="1536700"/>
            <a:ext cx="3105150" cy="2197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algn="l"/>
            <a:r>
              <a:rPr lang="en-US" sz="1800">
                <a:latin typeface="+mn-lt"/>
              </a:rPr>
              <a:t>No way for trajectory to get stuck</a:t>
            </a:r>
          </a:p>
          <a:p>
            <a:pPr algn="l"/>
            <a:endParaRPr lang="en-US" sz="1800">
              <a:latin typeface="+mn-lt"/>
            </a:endParaRPr>
          </a:p>
          <a:p>
            <a:pPr algn="l"/>
            <a:r>
              <a:rPr lang="en-US" sz="1800">
                <a:latin typeface="+mn-lt"/>
              </a:rPr>
              <a:t>Processes acquire locks in same order</a:t>
            </a:r>
          </a:p>
          <a:p>
            <a:pPr algn="l"/>
            <a:endParaRPr lang="en-US" sz="1800">
              <a:latin typeface="+mn-lt"/>
            </a:endParaRPr>
          </a:p>
          <a:p>
            <a:pPr algn="l"/>
            <a:r>
              <a:rPr lang="en-US" sz="1800">
                <a:latin typeface="+mn-lt"/>
              </a:rPr>
              <a:t>Order in which locks released immaterial</a:t>
            </a:r>
          </a:p>
        </p:txBody>
      </p:sp>
    </p:spTree>
    <p:extLst>
      <p:ext uri="{BB962C8B-B14F-4D97-AF65-F5344CB8AC3E}">
        <p14:creationId xmlns:p14="http://schemas.microsoft.com/office/powerpoint/2010/main" val="2775586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Semaphores to Coordinate Access to Shared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676399"/>
            <a:ext cx="7896225" cy="4657725"/>
          </a:xfrm>
        </p:spPr>
        <p:txBody>
          <a:bodyPr/>
          <a:lstStyle/>
          <a:p>
            <a:r>
              <a:rPr lang="en-US" dirty="0"/>
              <a:t>Basic idea: Thread uses a semaphore operation to notify another thread that some condition has become true</a:t>
            </a:r>
          </a:p>
          <a:p>
            <a:pPr lvl="1"/>
            <a:r>
              <a:rPr lang="en-US" dirty="0"/>
              <a:t>Use counting semaphores to keep track of resource state and to notify other threads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mutex</a:t>
            </a:r>
            <a:r>
              <a:rPr lang="en-US" dirty="0"/>
              <a:t> to protect access to resource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Two classic examples:</a:t>
            </a:r>
          </a:p>
          <a:p>
            <a:pPr lvl="1"/>
            <a:r>
              <a:rPr lang="en-US" dirty="0"/>
              <a:t>The Producer-Consumer Problem</a:t>
            </a:r>
          </a:p>
          <a:p>
            <a:pPr lvl="1"/>
            <a:r>
              <a:rPr lang="en-US" dirty="0"/>
              <a:t>The Readers-Writers Problem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826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7213600" cy="573088"/>
          </a:xfrm>
        </p:spPr>
        <p:txBody>
          <a:bodyPr/>
          <a:lstStyle/>
          <a:p>
            <a:r>
              <a:rPr lang="en-US" dirty="0"/>
              <a:t>Producer-Consumer Problem</a:t>
            </a:r>
          </a:p>
        </p:txBody>
      </p:sp>
      <p:sp>
        <p:nvSpPr>
          <p:cNvPr id="84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0" y="2709863"/>
            <a:ext cx="8729663" cy="4148137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Common synchronization pattern: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Producer waits for empty </a:t>
            </a:r>
            <a:r>
              <a:rPr lang="en-US" b="1" i="1" dirty="0"/>
              <a:t>slot</a:t>
            </a:r>
            <a:r>
              <a:rPr lang="en-US" dirty="0"/>
              <a:t>, inserts item in buffer, and notifies consumer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Consumer waits for </a:t>
            </a:r>
            <a:r>
              <a:rPr lang="en-US" b="1" i="1" dirty="0"/>
              <a:t>item</a:t>
            </a:r>
            <a:r>
              <a:rPr lang="en-US" dirty="0"/>
              <a:t>, removes it from buffer, and notifies producer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Examples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Multimedia processing: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Producer creates MPEG video frames, consumer renders them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Event-driven graphical user interfaces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Producer detects mouse clicks, mouse movements, and keyboard hits and inserts corresponding events in buffer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 Consumer retrieves events from buffer and paints the display</a:t>
            </a:r>
          </a:p>
        </p:txBody>
      </p:sp>
      <p:sp>
        <p:nvSpPr>
          <p:cNvPr id="845829" name="Oval 5"/>
          <p:cNvSpPr>
            <a:spLocks noChangeArrowheads="1"/>
          </p:cNvSpPr>
          <p:nvPr/>
        </p:nvSpPr>
        <p:spPr bwMode="auto">
          <a:xfrm>
            <a:off x="1552575" y="1327150"/>
            <a:ext cx="1219200" cy="11080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Producer</a:t>
            </a:r>
          </a:p>
          <a:p>
            <a:pPr algn="ctr"/>
            <a:r>
              <a:rPr lang="en-US" sz="1800" dirty="0">
                <a:latin typeface="+mn-lt"/>
              </a:rPr>
              <a:t>thread</a:t>
            </a:r>
          </a:p>
        </p:txBody>
      </p:sp>
      <p:sp>
        <p:nvSpPr>
          <p:cNvPr id="845830" name="Text Box 6"/>
          <p:cNvSpPr txBox="1">
            <a:spLocks noChangeArrowheads="1"/>
          </p:cNvSpPr>
          <p:nvPr/>
        </p:nvSpPr>
        <p:spPr bwMode="auto">
          <a:xfrm>
            <a:off x="3686175" y="1600200"/>
            <a:ext cx="1219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Shared</a:t>
            </a:r>
          </a:p>
          <a:p>
            <a:pPr algn="ctr"/>
            <a:r>
              <a:rPr lang="en-US" sz="1800" dirty="0">
                <a:latin typeface="+mn-lt"/>
              </a:rPr>
              <a:t>buffer</a:t>
            </a:r>
          </a:p>
        </p:txBody>
      </p:sp>
      <p:sp>
        <p:nvSpPr>
          <p:cNvPr id="845831" name="Line 7"/>
          <p:cNvSpPr>
            <a:spLocks noChangeShapeType="1"/>
          </p:cNvSpPr>
          <p:nvPr/>
        </p:nvSpPr>
        <p:spPr bwMode="auto">
          <a:xfrm flipV="1">
            <a:off x="2771775" y="1828800"/>
            <a:ext cx="9144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845832" name="Line 8"/>
          <p:cNvSpPr>
            <a:spLocks noChangeShapeType="1"/>
          </p:cNvSpPr>
          <p:nvPr/>
        </p:nvSpPr>
        <p:spPr bwMode="auto">
          <a:xfrm flipV="1">
            <a:off x="4905375" y="1828800"/>
            <a:ext cx="9144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845833" name="Oval 9"/>
          <p:cNvSpPr>
            <a:spLocks noChangeArrowheads="1"/>
          </p:cNvSpPr>
          <p:nvPr/>
        </p:nvSpPr>
        <p:spPr bwMode="auto">
          <a:xfrm>
            <a:off x="5819775" y="1330325"/>
            <a:ext cx="1219200" cy="11080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Consumer</a:t>
            </a:r>
          </a:p>
          <a:p>
            <a:pPr algn="ctr"/>
            <a:r>
              <a:rPr lang="en-US" sz="1800" dirty="0">
                <a:latin typeface="+mn-lt"/>
              </a:rPr>
              <a:t>thread</a:t>
            </a:r>
          </a:p>
        </p:txBody>
      </p:sp>
    </p:spTree>
    <p:extLst>
      <p:ext uri="{BB962C8B-B14F-4D97-AF65-F5344CB8AC3E}">
        <p14:creationId xmlns:p14="http://schemas.microsoft.com/office/powerpoint/2010/main" val="4019364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/>
              <a:t>Producer-Consumer on an </a:t>
            </a:r>
            <a:r>
              <a:rPr lang="en-US" i="1" dirty="0" err="1"/>
              <a:t>n</a:t>
            </a:r>
            <a:r>
              <a:rPr lang="en-US" dirty="0"/>
              <a:t>-element Buffer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13725" cy="4972050"/>
          </a:xfrm>
        </p:spPr>
        <p:txBody>
          <a:bodyPr/>
          <a:lstStyle/>
          <a:p>
            <a:r>
              <a:rPr lang="en-US" dirty="0"/>
              <a:t>Requires a </a:t>
            </a:r>
            <a:r>
              <a:rPr lang="en-US" dirty="0" err="1"/>
              <a:t>mutex</a:t>
            </a:r>
            <a:r>
              <a:rPr lang="en-US" dirty="0"/>
              <a:t> and two counting semaphores: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mutex</a:t>
            </a:r>
            <a:r>
              <a:rPr lang="en-US" dirty="0"/>
              <a:t>: enforces mutually exclusive access to the the buffer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slots</a:t>
            </a:r>
            <a:r>
              <a:rPr lang="en-US" dirty="0"/>
              <a:t>: counts the available slots in the buffer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items</a:t>
            </a:r>
            <a:r>
              <a:rPr lang="en-US" dirty="0">
                <a:cs typeface="Courier New"/>
              </a:rPr>
              <a:t>: </a:t>
            </a:r>
            <a:r>
              <a:rPr lang="en-US" dirty="0"/>
              <a:t>counts the available items in the buffer</a:t>
            </a:r>
          </a:p>
          <a:p>
            <a:endParaRPr lang="en-US" dirty="0"/>
          </a:p>
          <a:p>
            <a:r>
              <a:rPr lang="en-US" dirty="0"/>
              <a:t>Implemented using a shared buffer package called </a:t>
            </a:r>
            <a:r>
              <a:rPr lang="en-US" dirty="0" err="1">
                <a:latin typeface="Courier New"/>
                <a:cs typeface="Courier New"/>
              </a:rPr>
              <a:t>sbuf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62617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sbuf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Package - Declarations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81000" y="1832521"/>
            <a:ext cx="8357464" cy="393954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”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typedef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Buffer array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Maximum number of slots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front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[(front+1)%n] is first item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rear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[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rear%n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] is last item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sem_t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mutex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Protects accesses to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sem_t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slots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Counts available slots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sem_t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items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Counts available items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de-DE" sz="1600" dirty="0">
                <a:solidFill>
                  <a:srgbClr val="000000"/>
                </a:solidFill>
                <a:latin typeface="Menlo-Regular"/>
              </a:rPr>
              <a:t>} </a:t>
            </a:r>
            <a:r>
              <a:rPr lang="de-DE" sz="1600" dirty="0" err="1">
                <a:solidFill>
                  <a:srgbClr val="C1651C"/>
                </a:solidFill>
                <a:latin typeface="Menlo-Regular"/>
              </a:rPr>
              <a:t>sbuf_t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de-DE" sz="1600" dirty="0">
              <a:solidFill>
                <a:srgbClr val="000000"/>
              </a:solidFill>
              <a:latin typeface="Menlo-Regular"/>
            </a:endParaRPr>
          </a:p>
          <a:p>
            <a:r>
              <a:rPr lang="de-DE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e-DE" sz="1600" dirty="0" err="1">
                <a:solidFill>
                  <a:srgbClr val="4A00FF"/>
                </a:solidFill>
                <a:latin typeface="Menlo-Regular"/>
              </a:rPr>
              <a:t>sbuf_init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e-DE" sz="1600" dirty="0" err="1">
                <a:solidFill>
                  <a:srgbClr val="2D961E"/>
                </a:solidFill>
                <a:latin typeface="Menlo-Regular"/>
              </a:rPr>
              <a:t>sbuf_t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e-DE" sz="1600" dirty="0" err="1">
                <a:solidFill>
                  <a:srgbClr val="C1651C"/>
                </a:solidFill>
                <a:latin typeface="Menlo-Regular"/>
              </a:rPr>
              <a:t>sp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de-DE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e-DE" sz="1600" dirty="0" err="1">
                <a:solidFill>
                  <a:srgbClr val="C1651C"/>
                </a:solidFill>
                <a:latin typeface="Menlo-Regular"/>
              </a:rPr>
              <a:t>n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e-DE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e-DE" sz="1600" dirty="0" err="1">
                <a:solidFill>
                  <a:srgbClr val="4A00FF"/>
                </a:solidFill>
                <a:latin typeface="Menlo-Regular"/>
              </a:rPr>
              <a:t>sbuf_deinit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e-DE" sz="1600" dirty="0" err="1">
                <a:solidFill>
                  <a:srgbClr val="2D961E"/>
                </a:solidFill>
                <a:latin typeface="Menlo-Regular"/>
              </a:rPr>
              <a:t>sbuf_t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e-DE" sz="1600" dirty="0" err="1">
                <a:solidFill>
                  <a:srgbClr val="C1651C"/>
                </a:solidFill>
                <a:latin typeface="Menlo-Regular"/>
              </a:rPr>
              <a:t>sp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e-DE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e-DE" sz="1600" dirty="0" err="1">
                <a:solidFill>
                  <a:srgbClr val="4A00FF"/>
                </a:solidFill>
                <a:latin typeface="Menlo-Regular"/>
              </a:rPr>
              <a:t>sbuf_insert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e-DE" sz="1600" dirty="0" err="1">
                <a:solidFill>
                  <a:srgbClr val="2D961E"/>
                </a:solidFill>
                <a:latin typeface="Menlo-Regular"/>
              </a:rPr>
              <a:t>sbuf_t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e-DE" sz="1600" dirty="0" err="1">
                <a:solidFill>
                  <a:srgbClr val="C1651C"/>
                </a:solidFill>
                <a:latin typeface="Menlo-Regular"/>
              </a:rPr>
              <a:t>sp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de-DE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e-DE" sz="1600" dirty="0">
                <a:solidFill>
                  <a:srgbClr val="C1651C"/>
                </a:solidFill>
                <a:latin typeface="Menlo-Regular"/>
              </a:rPr>
              <a:t>item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e-DE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e-DE" sz="1600" dirty="0" err="1">
                <a:solidFill>
                  <a:srgbClr val="4A00FF"/>
                </a:solidFill>
                <a:latin typeface="Menlo-Regular"/>
              </a:rPr>
              <a:t>sbuf_remove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e-DE" sz="1600" dirty="0" err="1">
                <a:solidFill>
                  <a:srgbClr val="2D961E"/>
                </a:solidFill>
                <a:latin typeface="Menlo-Regular"/>
              </a:rPr>
              <a:t>sbuf_t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e-DE" sz="1600" dirty="0" err="1">
                <a:solidFill>
                  <a:srgbClr val="C1651C"/>
                </a:solidFill>
                <a:latin typeface="Menlo-Regular"/>
              </a:rPr>
              <a:t>sp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);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92349" y="5410200"/>
            <a:ext cx="770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sbuf.h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54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sbuf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Package - Implementation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6200" y="2197413"/>
            <a:ext cx="8991600" cy="393954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Create an empty, bounded, shared FIFO buffer with n slots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sbuf_init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sbuf_t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Calloc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(n, 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-&gt;n = n;          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Buffer holds max of n items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-&gt;front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-&gt;rear = 0;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Empty buffer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iff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front == rear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Sem_init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mutex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0, 1);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Binary semaphore for locking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Sem_init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-&gt;slots, 0, n);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Initially,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has n empty slots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Sem_init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-&gt;items, 0, 0);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Initially,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has 0 items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Clean up buffer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sbuf_deinit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sbuf_t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de-DE" sz="1600" dirty="0">
                <a:solidFill>
                  <a:srgbClr val="000000"/>
                </a:solidFill>
                <a:latin typeface="Menlo-Regular"/>
              </a:rPr>
              <a:t>    Free(</a:t>
            </a:r>
            <a:r>
              <a:rPr lang="de-DE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-&gt;</a:t>
            </a:r>
            <a:r>
              <a:rPr lang="de-DE" sz="1600" dirty="0" err="1">
                <a:solidFill>
                  <a:srgbClr val="000000"/>
                </a:solidFill>
                <a:latin typeface="Menlo-Regular"/>
              </a:rPr>
              <a:t>buf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e-DE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24425" y="5791200"/>
            <a:ext cx="74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443335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Initializing and </a:t>
            </a:r>
            <a:r>
              <a:rPr lang="en-US" dirty="0" err="1">
                <a:latin typeface="Calibri" pitchFamily="34" charset="0"/>
              </a:rPr>
              <a:t>deinitializing</a:t>
            </a:r>
            <a:r>
              <a:rPr lang="en-US" dirty="0">
                <a:latin typeface="Calibri" pitchFamily="34" charset="0"/>
              </a:rPr>
              <a:t> a shared buffer:</a:t>
            </a:r>
          </a:p>
        </p:txBody>
      </p:sp>
    </p:spTree>
    <p:extLst>
      <p:ext uri="{BB962C8B-B14F-4D97-AF65-F5344CB8AC3E}">
        <p14:creationId xmlns:p14="http://schemas.microsoft.com/office/powerpoint/2010/main" val="3972175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sbuf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Package - Implementation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6200" y="2367676"/>
            <a:ext cx="8991600" cy="221599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Insert item onto the rear of shared buffer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sbuf_insert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sbuf_t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item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P(&amp;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-&gt;slots);               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Wait for available slot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P(&amp;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mutex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Lock the buffer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[(++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-&gt;rear)%(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-&gt;n)] = item;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Insert the item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V(&amp;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mutex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Unlock the buffer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V(&amp;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-&gt;items);               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Announce available item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24425" y="4267200"/>
            <a:ext cx="74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519535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Inserting an item into a shared buffer:</a:t>
            </a:r>
          </a:p>
        </p:txBody>
      </p:sp>
    </p:spTree>
    <p:extLst>
      <p:ext uri="{BB962C8B-B14F-4D97-AF65-F5344CB8AC3E}">
        <p14:creationId xmlns:p14="http://schemas.microsoft.com/office/powerpoint/2010/main" val="12928938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20820</TotalTime>
  <Words>3254</Words>
  <Application>Microsoft Macintosh PowerPoint</Application>
  <PresentationFormat>On-screen Show (4:3)</PresentationFormat>
  <Paragraphs>591</Paragraphs>
  <Slides>36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5" baseType="lpstr">
      <vt:lpstr>Arial</vt:lpstr>
      <vt:lpstr>Arial Narrow</vt:lpstr>
      <vt:lpstr>Calibri</vt:lpstr>
      <vt:lpstr>Courier New</vt:lpstr>
      <vt:lpstr>Menlo-Regular</vt:lpstr>
      <vt:lpstr>Times New Roman</vt:lpstr>
      <vt:lpstr>Wingdings</vt:lpstr>
      <vt:lpstr>Wingdings 2</vt:lpstr>
      <vt:lpstr>template2007</vt:lpstr>
      <vt:lpstr>Synchronization: Advanced  CSCI 380: Operating Systems </vt:lpstr>
      <vt:lpstr>Review: Semaphores</vt:lpstr>
      <vt:lpstr>Review: Using semaphores to protect shared resources via mutual exclusion</vt:lpstr>
      <vt:lpstr>Using Semaphores to Coordinate Access to Shared Resources</vt:lpstr>
      <vt:lpstr>Producer-Consumer Problem</vt:lpstr>
      <vt:lpstr>Producer-Consumer on an n-element Buffer</vt:lpstr>
      <vt:lpstr>sbuf Package - Declarations</vt:lpstr>
      <vt:lpstr>sbuf Package - Implementation</vt:lpstr>
      <vt:lpstr>sbuf Package - Implementation</vt:lpstr>
      <vt:lpstr>sbuf Package - Implementation</vt:lpstr>
      <vt:lpstr>Readers-Writers Problem</vt:lpstr>
      <vt:lpstr>Variants of Readers-Writers </vt:lpstr>
      <vt:lpstr>Solution to First Readers-Writers Problem</vt:lpstr>
      <vt:lpstr>Putting It All Together: Prethreaded Concurrent Server</vt:lpstr>
      <vt:lpstr>Prethreaded Concurrent Server</vt:lpstr>
      <vt:lpstr>Prethreaded Concurrent Server</vt:lpstr>
      <vt:lpstr>Prethreaded Concurrent Server</vt:lpstr>
      <vt:lpstr>Prethreaded Concurrent Server</vt:lpstr>
      <vt:lpstr>Crucial concept: Thread Safety</vt:lpstr>
      <vt:lpstr>Thread-Unsafe Functions (Class 1)</vt:lpstr>
      <vt:lpstr>Thread-Unsafe Functions (Class 2)</vt:lpstr>
      <vt:lpstr>Thread-Safe Random Number Generator</vt:lpstr>
      <vt:lpstr>Thread-Unsafe Functions (Class 3)</vt:lpstr>
      <vt:lpstr>Thread-Unsafe Functions (Class 4)</vt:lpstr>
      <vt:lpstr>Reentrant Functions </vt:lpstr>
      <vt:lpstr>Thread-Safe Library Functions</vt:lpstr>
      <vt:lpstr>One worry: Races</vt:lpstr>
      <vt:lpstr>Race Illustration</vt:lpstr>
      <vt:lpstr>Could this race really occur?</vt:lpstr>
      <vt:lpstr>Experimental Results</vt:lpstr>
      <vt:lpstr>Race Elimination</vt:lpstr>
      <vt:lpstr>Another worry: Deadlock</vt:lpstr>
      <vt:lpstr>Deadlocking With Semaphores</vt:lpstr>
      <vt:lpstr>Deadlock Visualized in Progress Graph</vt:lpstr>
      <vt:lpstr>Avoiding Deadlock</vt:lpstr>
      <vt:lpstr>Avoided Deadlock in Progress Graph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William Killian</cp:lastModifiedBy>
  <cp:revision>874</cp:revision>
  <cp:lastPrinted>2014-11-18T06:28:41Z</cp:lastPrinted>
  <dcterms:created xsi:type="dcterms:W3CDTF">2012-11-26T22:46:36Z</dcterms:created>
  <dcterms:modified xsi:type="dcterms:W3CDTF">2019-01-20T23:15:05Z</dcterms:modified>
</cp:coreProperties>
</file>