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542" r:id="rId2"/>
    <p:sldId id="552" r:id="rId3"/>
    <p:sldId id="553" r:id="rId4"/>
    <p:sldId id="554" r:id="rId5"/>
    <p:sldId id="602" r:id="rId6"/>
    <p:sldId id="555" r:id="rId7"/>
    <p:sldId id="556" r:id="rId8"/>
    <p:sldId id="618" r:id="rId9"/>
    <p:sldId id="557" r:id="rId10"/>
    <p:sldId id="558" r:id="rId11"/>
    <p:sldId id="559" r:id="rId12"/>
    <p:sldId id="560" r:id="rId13"/>
    <p:sldId id="561" r:id="rId14"/>
    <p:sldId id="562" r:id="rId15"/>
    <p:sldId id="563" r:id="rId16"/>
    <p:sldId id="564" r:id="rId17"/>
    <p:sldId id="571" r:id="rId18"/>
    <p:sldId id="566" r:id="rId19"/>
    <p:sldId id="605" r:id="rId20"/>
    <p:sldId id="607" r:id="rId21"/>
    <p:sldId id="617" r:id="rId22"/>
    <p:sldId id="608" r:id="rId23"/>
    <p:sldId id="567" r:id="rId24"/>
    <p:sldId id="568" r:id="rId25"/>
    <p:sldId id="611" r:id="rId26"/>
  </p:sldIdLst>
  <p:sldSz cx="9144000" cy="6858000" type="screen4x3"/>
  <p:notesSz cx="7302500" cy="9586913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C0000"/>
    <a:srgbClr val="F7F5CD"/>
    <a:srgbClr val="000000"/>
    <a:srgbClr val="9D3E40"/>
    <a:srgbClr val="990000"/>
    <a:srgbClr val="D5F1CF"/>
    <a:srgbClr val="F1C7C7"/>
    <a:srgbClr val="F6F5BD"/>
    <a:srgbClr val="EBAFAF"/>
    <a:srgbClr val="DB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90" autoAdjust="0"/>
    <p:restoredTop sz="94626" autoAdjust="0"/>
  </p:normalViewPr>
  <p:slideViewPr>
    <p:cSldViewPr snapToGrid="0" snapToObjects="1">
      <p:cViewPr varScale="1">
        <p:scale>
          <a:sx n="79" d="100"/>
          <a:sy n="79" d="100"/>
        </p:scale>
        <p:origin x="1760" y="192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17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27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DC8CC1-E5D2-D24B-82C8-A1E61EABEA45}"/>
              </a:ext>
            </a:extLst>
          </p:cNvPr>
          <p:cNvGrpSpPr/>
          <p:nvPr userDrawn="1"/>
        </p:nvGrpSpPr>
        <p:grpSpPr>
          <a:xfrm>
            <a:off x="0" y="-26988"/>
            <a:ext cx="9144001" cy="276999"/>
            <a:chOff x="0" y="-26988"/>
            <a:chExt cx="9144001" cy="276999"/>
          </a:xfrm>
        </p:grpSpPr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02148B85-9145-A84C-A9B0-9A8D634F1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2286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b="0">
                <a:latin typeface="Times New Roman" pitchFamily="18" charset="0"/>
              </a:endParaRPr>
            </a:p>
          </p:txBody>
        </p:sp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id="{0E5F36B3-2EFA-984C-9E0F-A709D3C050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1" y="-26988"/>
              <a:ext cx="502920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1200" dirty="0">
                  <a:solidFill>
                    <a:srgbClr val="FFD579"/>
                  </a:solidFill>
                  <a:latin typeface="Times New Roman" pitchFamily="18" charset="0"/>
                </a:rPr>
                <a:t>Killian – CSCI 380 – Millersville University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/>
              <a:t>Synchronization: Basics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Operating Systems</a:t>
            </a:r>
            <a:br>
              <a:rPr lang="en-US" b="0"/>
            </a:b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715869"/>
            <a:ext cx="4063282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828800" y="1249234"/>
            <a:ext cx="4854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loop in thread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2209800" y="3121224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(%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testq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jle</a:t>
            </a:r>
            <a:r>
              <a:rPr lang="en-US" sz="1800" dirty="0">
                <a:latin typeface="Courier New"/>
                <a:cs typeface="Courier New"/>
              </a:rPr>
              <a:t>   .L2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  </a:t>
            </a:r>
            <a:r>
              <a:rPr lang="cs-CZ" sz="1800" dirty="0" err="1">
                <a:latin typeface="Courier New"/>
                <a:cs typeface="Courier New"/>
              </a:rPr>
              <a:t>movl</a:t>
            </a:r>
            <a:r>
              <a:rPr lang="cs-CZ" sz="1800" dirty="0">
                <a:latin typeface="Courier New"/>
                <a:cs typeface="Courier New"/>
              </a:rPr>
              <a:t>  $0,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cmpq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>
                <a:latin typeface="Courier New"/>
                <a:cs typeface="Courier New"/>
              </a:rPr>
              <a:t>jne</a:t>
            </a:r>
            <a:r>
              <a:rPr lang="pl-PL" sz="1800" dirty="0">
                <a:latin typeface="Courier New"/>
                <a:cs typeface="Courier New"/>
              </a:rPr>
              <a:t>   .L3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8" name="AutoShape 381"/>
          <p:cNvSpPr>
            <a:spLocks noChangeAspect="1"/>
          </p:cNvSpPr>
          <p:nvPr/>
        </p:nvSpPr>
        <p:spPr bwMode="auto">
          <a:xfrm flipH="1">
            <a:off x="5922650" y="3148057"/>
            <a:ext cx="73396" cy="108686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Text Box 382"/>
          <p:cNvSpPr txBox="1">
            <a:spLocks noChangeArrowheads="1"/>
          </p:cNvSpPr>
          <p:nvPr/>
        </p:nvSpPr>
        <p:spPr bwMode="auto">
          <a:xfrm>
            <a:off x="5969322" y="3507004"/>
            <a:ext cx="10038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dirty="0"/>
              <a:t>: Head</a:t>
            </a:r>
          </a:p>
        </p:txBody>
      </p:sp>
      <p:sp>
        <p:nvSpPr>
          <p:cNvPr id="30" name="Text Box 383"/>
          <p:cNvSpPr txBox="1">
            <a:spLocks noChangeArrowheads="1"/>
          </p:cNvSpPr>
          <p:nvPr/>
        </p:nvSpPr>
        <p:spPr bwMode="auto">
          <a:xfrm>
            <a:off x="5969322" y="5739385"/>
            <a:ext cx="759003" cy="33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i="1" dirty="0"/>
              <a:t>T</a:t>
            </a:r>
            <a:r>
              <a:rPr lang="en-US" sz="1600" i="1" baseline="-25000" dirty="0"/>
              <a:t>i</a:t>
            </a:r>
            <a:r>
              <a:rPr lang="en-US" sz="1600" dirty="0"/>
              <a:t> : Tail</a:t>
            </a: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2212483" y="429024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2212483" y="5390895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Text Box 387"/>
          <p:cNvSpPr txBox="1">
            <a:spLocks noChangeArrowheads="1"/>
          </p:cNvSpPr>
          <p:nvPr/>
        </p:nvSpPr>
        <p:spPr bwMode="auto">
          <a:xfrm>
            <a:off x="5969322" y="4443985"/>
            <a:ext cx="16507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L</a:t>
            </a:r>
            <a:r>
              <a:rPr lang="en-US" sz="1800" i="1" baseline="-25000" dirty="0"/>
              <a:t>i  </a:t>
            </a:r>
            <a:r>
              <a:rPr lang="en-US" sz="1800" dirty="0"/>
              <a:t>: Load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 err="1"/>
              <a:t>U</a:t>
            </a:r>
            <a:r>
              <a:rPr lang="en-US" sz="1800" i="1" baseline="-25000" dirty="0" err="1"/>
              <a:t>i</a:t>
            </a:r>
            <a:r>
              <a:rPr lang="en-US" sz="1800" dirty="0"/>
              <a:t> : Update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/>
              <a:t>S</a:t>
            </a:r>
            <a:r>
              <a:rPr lang="en-US" sz="1800" i="1" baseline="-25000" dirty="0"/>
              <a:t>i</a:t>
            </a:r>
            <a:r>
              <a:rPr lang="en-US" sz="1800" dirty="0"/>
              <a:t> : Store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2674993" y="2688224"/>
            <a:ext cx="2682568" cy="4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35" name="AutoShape 381"/>
          <p:cNvSpPr>
            <a:spLocks noChangeAspect="1"/>
          </p:cNvSpPr>
          <p:nvPr/>
        </p:nvSpPr>
        <p:spPr bwMode="auto">
          <a:xfrm flipH="1">
            <a:off x="5922650" y="4295623"/>
            <a:ext cx="73396" cy="108686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" name="AutoShape 381"/>
          <p:cNvSpPr>
            <a:spLocks noChangeAspect="1"/>
          </p:cNvSpPr>
          <p:nvPr/>
        </p:nvSpPr>
        <p:spPr bwMode="auto">
          <a:xfrm flipH="1">
            <a:off x="5922650" y="5432466"/>
            <a:ext cx="73396" cy="108686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22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68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6238837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34200" y="33922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1 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6238837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34200" y="40780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2 critical 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776" y="1276350"/>
            <a:ext cx="7896225" cy="857250"/>
          </a:xfrm>
        </p:spPr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179853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179853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179853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179853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179853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179853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179853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179853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179853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179853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8238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8238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8238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8238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8238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8238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8238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8238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8238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8238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277325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277325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277325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277325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277325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277325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277325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277325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277325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277325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466238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466238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466238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466238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466238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466238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466238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466238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466238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466238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814676" y="2281793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1978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4927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289870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37321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37321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37321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37321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37321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37321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37321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37321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37321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37321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385755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5791200" y="49530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651" y="1258182"/>
            <a:ext cx="7896225" cy="4972050"/>
          </a:xfrm>
        </p:spPr>
        <p:txBody>
          <a:bodyPr/>
          <a:lstStyle/>
          <a:p>
            <a:r>
              <a:rPr lang="en-US" dirty="0"/>
              <a:t>How about this ordering?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endParaRPr lang="en-US" dirty="0"/>
          </a:p>
          <a:p>
            <a:pPr marL="344488" indent="-344488" algn="ctr">
              <a:buNone/>
            </a:pPr>
            <a:endParaRPr lang="en-US" dirty="0"/>
          </a:p>
          <a:p>
            <a:r>
              <a:rPr lang="en-US" dirty="0"/>
              <a:t>We can analyze the behavior using a </a:t>
            </a:r>
            <a:r>
              <a:rPr lang="en-US" i="1" dirty="0">
                <a:solidFill>
                  <a:srgbClr val="C00000"/>
                </a:solidFill>
              </a:rPr>
              <a:t>progress graph</a:t>
            </a: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181480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181480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181480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181480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181480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181480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181480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181480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181480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181480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8400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8400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8400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8400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8400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8400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8400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8400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8400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8400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278953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278953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278953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278953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278953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278953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278953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278953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278953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278953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467865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467865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467865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467865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467865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467865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467865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467865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467865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467865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832144" y="18288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1995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4945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291617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37483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37483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37483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37483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37483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37483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37483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37483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37483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37483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387502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2420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3234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2907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6370" y="3200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7940" y="34311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32340" y="34406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24200" y="37026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124200" y="3974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32340" y="3962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29200" y="4495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5791200" y="44196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29200" y="4267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/>
          <p:cNvGrpSpPr/>
          <p:nvPr/>
        </p:nvGrpSpPr>
        <p:grpSpPr>
          <a:xfrm>
            <a:off x="2201333" y="2151591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1" name="Oval 100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Graphs</a:t>
            </a:r>
          </a:p>
        </p:txBody>
      </p:sp>
      <p:sp>
        <p:nvSpPr>
          <p:cNvPr id="946179" name="Text Box 3"/>
          <p:cNvSpPr txBox="1">
            <a:spLocks noChangeArrowheads="1"/>
          </p:cNvSpPr>
          <p:nvPr/>
        </p:nvSpPr>
        <p:spPr bwMode="auto">
          <a:xfrm>
            <a:off x="5930900" y="1371600"/>
            <a:ext cx="2663037" cy="48013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progress graph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depicts</a:t>
            </a:r>
          </a:p>
          <a:p>
            <a:r>
              <a:rPr lang="en-US" sz="1800" dirty="0">
                <a:latin typeface="Calibri" pitchFamily="34" charset="0"/>
              </a:rPr>
              <a:t>the discrete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state space</a:t>
            </a:r>
            <a:r>
              <a:rPr lang="en-US" sz="1800" dirty="0">
                <a:latin typeface="Calibri" pitchFamily="34" charset="0"/>
              </a:rPr>
              <a:t> of concurrent</a:t>
            </a:r>
          </a:p>
          <a:p>
            <a:r>
              <a:rPr lang="en-US" sz="1800" dirty="0">
                <a:latin typeface="Calibri" pitchFamily="34" charset="0"/>
              </a:rPr>
              <a:t>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axis corresponds to</a:t>
            </a:r>
          </a:p>
          <a:p>
            <a:r>
              <a:rPr lang="en-US" sz="1800" dirty="0">
                <a:latin typeface="Calibri" pitchFamily="34" charset="0"/>
              </a:rPr>
              <a:t>the sequential order of</a:t>
            </a:r>
          </a:p>
          <a:p>
            <a:r>
              <a:rPr lang="en-US" sz="1800" dirty="0">
                <a:latin typeface="Calibri" pitchFamily="34" charset="0"/>
              </a:rPr>
              <a:t>instructions in a thread.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point corresponds to</a:t>
            </a:r>
          </a:p>
          <a:p>
            <a:r>
              <a:rPr lang="en-US" sz="1800" dirty="0">
                <a:latin typeface="Calibri" pitchFamily="34" charset="0"/>
              </a:rPr>
              <a:t>a possible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state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(Inst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Inst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E.g.,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)  </a:t>
            </a:r>
            <a:r>
              <a:rPr lang="en-US" sz="1800" dirty="0">
                <a:latin typeface="Calibri" pitchFamily="34" charset="0"/>
              </a:rPr>
              <a:t>denotes state</a:t>
            </a:r>
          </a:p>
          <a:p>
            <a:r>
              <a:rPr lang="en-US" sz="1800" dirty="0">
                <a:latin typeface="Calibri" pitchFamily="34" charset="0"/>
              </a:rPr>
              <a:t>where  thread 1 has</a:t>
            </a:r>
          </a:p>
          <a:p>
            <a:r>
              <a:rPr lang="en-US" sz="1800" dirty="0">
                <a:latin typeface="Calibri" pitchFamily="34" charset="0"/>
              </a:rPr>
              <a:t>completed L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 and thread</a:t>
            </a:r>
          </a:p>
          <a:p>
            <a:r>
              <a:rPr lang="en-US" sz="1800" dirty="0">
                <a:latin typeface="Calibri" pitchFamily="34" charset="0"/>
              </a:rPr>
              <a:t>2 has completed S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.</a:t>
            </a:r>
          </a:p>
        </p:txBody>
      </p:sp>
      <p:sp>
        <p:nvSpPr>
          <p:cNvPr id="946180" name="Line 4"/>
          <p:cNvSpPr>
            <a:spLocks noChangeAspect="1" noChangeShapeType="1"/>
          </p:cNvSpPr>
          <p:nvPr/>
        </p:nvSpPr>
        <p:spPr bwMode="auto">
          <a:xfrm flipV="1">
            <a:off x="811213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946181" name="Line 5"/>
          <p:cNvSpPr>
            <a:spLocks noChangeAspect="1" noChangeShapeType="1"/>
          </p:cNvSpPr>
          <p:nvPr/>
        </p:nvSpPr>
        <p:spPr bwMode="auto">
          <a:xfrm flipH="1" flipV="1">
            <a:off x="811213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946182" name="Text Box 6"/>
          <p:cNvSpPr txBox="1">
            <a:spLocks noChangeAspect="1" noChangeArrowheads="1"/>
          </p:cNvSpPr>
          <p:nvPr/>
        </p:nvSpPr>
        <p:spPr bwMode="auto">
          <a:xfrm>
            <a:off x="965200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3" name="Text Box 7"/>
          <p:cNvSpPr txBox="1">
            <a:spLocks noChangeAspect="1" noChangeArrowheads="1"/>
          </p:cNvSpPr>
          <p:nvPr/>
        </p:nvSpPr>
        <p:spPr bwMode="auto">
          <a:xfrm>
            <a:off x="1662113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4" name="Text Box 8"/>
          <p:cNvSpPr txBox="1">
            <a:spLocks noChangeAspect="1" noChangeArrowheads="1"/>
          </p:cNvSpPr>
          <p:nvPr/>
        </p:nvSpPr>
        <p:spPr bwMode="auto">
          <a:xfrm>
            <a:off x="2362200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5" name="Text Box 9"/>
          <p:cNvSpPr txBox="1">
            <a:spLocks noChangeAspect="1" noChangeArrowheads="1"/>
          </p:cNvSpPr>
          <p:nvPr/>
        </p:nvSpPr>
        <p:spPr bwMode="auto">
          <a:xfrm>
            <a:off x="3079750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6" name="Text Box 10"/>
          <p:cNvSpPr txBox="1">
            <a:spLocks noChangeAspect="1" noChangeArrowheads="1"/>
          </p:cNvSpPr>
          <p:nvPr/>
        </p:nvSpPr>
        <p:spPr bwMode="auto">
          <a:xfrm>
            <a:off x="3805238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7" name="Text Box 11"/>
          <p:cNvSpPr txBox="1">
            <a:spLocks noChangeAspect="1" noChangeArrowheads="1"/>
          </p:cNvSpPr>
          <p:nvPr/>
        </p:nvSpPr>
        <p:spPr bwMode="auto">
          <a:xfrm>
            <a:off x="430213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8" name="Text Box 12"/>
          <p:cNvSpPr txBox="1">
            <a:spLocks noChangeAspect="1" noChangeArrowheads="1"/>
          </p:cNvSpPr>
          <p:nvPr/>
        </p:nvSpPr>
        <p:spPr bwMode="auto">
          <a:xfrm>
            <a:off x="458788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9" name="Text Box 13"/>
          <p:cNvSpPr txBox="1">
            <a:spLocks noChangeAspect="1" noChangeArrowheads="1"/>
          </p:cNvSpPr>
          <p:nvPr/>
        </p:nvSpPr>
        <p:spPr bwMode="auto">
          <a:xfrm>
            <a:off x="430213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90" name="Text Box 14"/>
          <p:cNvSpPr txBox="1">
            <a:spLocks noChangeAspect="1" noChangeArrowheads="1"/>
          </p:cNvSpPr>
          <p:nvPr/>
        </p:nvSpPr>
        <p:spPr bwMode="auto">
          <a:xfrm>
            <a:off x="441325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91" name="Text Box 15"/>
          <p:cNvSpPr txBox="1">
            <a:spLocks noChangeAspect="1" noChangeArrowheads="1"/>
          </p:cNvSpPr>
          <p:nvPr/>
        </p:nvSpPr>
        <p:spPr bwMode="auto">
          <a:xfrm>
            <a:off x="452438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217" name="Text Box 41"/>
          <p:cNvSpPr txBox="1">
            <a:spLocks noChangeAspect="1" noChangeArrowheads="1"/>
          </p:cNvSpPr>
          <p:nvPr/>
        </p:nvSpPr>
        <p:spPr bwMode="auto">
          <a:xfrm>
            <a:off x="4600575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946218" name="Text Box 42"/>
          <p:cNvSpPr txBox="1">
            <a:spLocks noChangeAspect="1" noChangeArrowheads="1"/>
          </p:cNvSpPr>
          <p:nvPr/>
        </p:nvSpPr>
        <p:spPr bwMode="auto">
          <a:xfrm>
            <a:off x="255574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770156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56" name="Oval 5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484805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4" name="Oval 6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199454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1" name="Oval 70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91410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8" name="Oval 77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62875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5" name="Oval 8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2" name="Oval 9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8" name="Rectangle 97"/>
          <p:cNvSpPr/>
          <p:nvPr/>
        </p:nvSpPr>
        <p:spPr>
          <a:xfrm>
            <a:off x="1713047" y="2373968"/>
            <a:ext cx="1079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 of legal state transitions that describes one possible concurrent execution of the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Example: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  S1,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950275" name="Text Box 3"/>
          <p:cNvSpPr txBox="1">
            <a:spLocks noChangeArrowheads="1"/>
          </p:cNvSpPr>
          <p:nvPr/>
        </p:nvSpPr>
        <p:spPr bwMode="auto">
          <a:xfrm>
            <a:off x="5997575" y="1648350"/>
            <a:ext cx="2917825" cy="3600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L, U, and S form 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critical section </a:t>
            </a:r>
            <a:r>
              <a:rPr lang="en-US" sz="1800" dirty="0">
                <a:latin typeface="Calibri" pitchFamily="34" charset="0"/>
              </a:rPr>
              <a:t>with respect to the shared variable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i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Instructions in critical sections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some shared variable) should not be interleaved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Sets of states where such interleaving occurs form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unsafe regions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34796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61646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26" grpId="0" animBg="1"/>
      <p:bldP spid="127" grpId="0" animBg="1"/>
      <p:bldP spid="128" grpId="0"/>
      <p:bldP spid="129" grpId="0"/>
      <p:bldP spid="1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2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45937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72787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5334000" y="2180491"/>
            <a:ext cx="3505200" cy="166199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Def: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safe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does not enter any unsafe region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Claim: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 correct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is safe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1" name="Line 54"/>
          <p:cNvSpPr>
            <a:spLocks noChangeShapeType="1"/>
          </p:cNvSpPr>
          <p:nvPr/>
        </p:nvSpPr>
        <p:spPr bwMode="auto">
          <a:xfrm>
            <a:off x="1311302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8" name="Line 55"/>
          <p:cNvSpPr>
            <a:spLocks noChangeShapeType="1"/>
          </p:cNvSpPr>
          <p:nvPr/>
        </p:nvSpPr>
        <p:spPr bwMode="auto">
          <a:xfrm>
            <a:off x="2057332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Line 56"/>
          <p:cNvSpPr>
            <a:spLocks noChangeShapeType="1"/>
          </p:cNvSpPr>
          <p:nvPr/>
        </p:nvSpPr>
        <p:spPr bwMode="auto">
          <a:xfrm>
            <a:off x="2851082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2" name="Line 57"/>
          <p:cNvSpPr>
            <a:spLocks noChangeShapeType="1"/>
          </p:cNvSpPr>
          <p:nvPr/>
        </p:nvSpPr>
        <p:spPr bwMode="auto">
          <a:xfrm flipV="1">
            <a:off x="3490791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9" name="Line 58"/>
          <p:cNvSpPr>
            <a:spLocks noChangeShapeType="1"/>
          </p:cNvSpPr>
          <p:nvPr/>
        </p:nvSpPr>
        <p:spPr bwMode="auto">
          <a:xfrm flipV="1">
            <a:off x="3481266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6" name="Line 59"/>
          <p:cNvSpPr>
            <a:spLocks noChangeShapeType="1"/>
          </p:cNvSpPr>
          <p:nvPr/>
        </p:nvSpPr>
        <p:spPr bwMode="auto">
          <a:xfrm>
            <a:off x="3541645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7" name="Line 60"/>
          <p:cNvSpPr>
            <a:spLocks noChangeShapeType="1"/>
          </p:cNvSpPr>
          <p:nvPr/>
        </p:nvSpPr>
        <p:spPr bwMode="auto">
          <a:xfrm>
            <a:off x="4232207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8" name="Line 61"/>
          <p:cNvSpPr>
            <a:spLocks noChangeShapeType="1"/>
          </p:cNvSpPr>
          <p:nvPr/>
        </p:nvSpPr>
        <p:spPr bwMode="auto">
          <a:xfrm flipV="1">
            <a:off x="4913245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9" name="Line 62"/>
          <p:cNvSpPr>
            <a:spLocks noChangeShapeType="1"/>
          </p:cNvSpPr>
          <p:nvPr/>
        </p:nvSpPr>
        <p:spPr bwMode="auto">
          <a:xfrm flipV="1">
            <a:off x="4913245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0" name="Line 63"/>
          <p:cNvSpPr>
            <a:spLocks noChangeShapeType="1"/>
          </p:cNvSpPr>
          <p:nvPr/>
        </p:nvSpPr>
        <p:spPr bwMode="auto">
          <a:xfrm flipV="1">
            <a:off x="4913245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513391" y="4343400"/>
            <a:ext cx="82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unsafe</a:t>
            </a:r>
          </a:p>
        </p:txBody>
      </p:sp>
      <p:sp>
        <p:nvSpPr>
          <p:cNvPr id="122" name="Line 61"/>
          <p:cNvSpPr>
            <a:spLocks noChangeShapeType="1"/>
          </p:cNvSpPr>
          <p:nvPr/>
        </p:nvSpPr>
        <p:spPr bwMode="auto">
          <a:xfrm flipV="1">
            <a:off x="1331845" y="4987912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62"/>
          <p:cNvSpPr>
            <a:spLocks noChangeShapeType="1"/>
          </p:cNvSpPr>
          <p:nvPr/>
        </p:nvSpPr>
        <p:spPr bwMode="auto">
          <a:xfrm flipV="1">
            <a:off x="1331845" y="4273537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63"/>
          <p:cNvSpPr>
            <a:spLocks noChangeShapeType="1"/>
          </p:cNvSpPr>
          <p:nvPr/>
        </p:nvSpPr>
        <p:spPr bwMode="auto">
          <a:xfrm flipV="1">
            <a:off x="1331845" y="3573449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60"/>
          <p:cNvSpPr>
            <a:spLocks noChangeShapeType="1"/>
          </p:cNvSpPr>
          <p:nvPr/>
        </p:nvSpPr>
        <p:spPr bwMode="auto">
          <a:xfrm>
            <a:off x="1371600" y="3576772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2" name="Line 61"/>
          <p:cNvSpPr>
            <a:spLocks noChangeShapeType="1"/>
          </p:cNvSpPr>
          <p:nvPr/>
        </p:nvSpPr>
        <p:spPr bwMode="auto">
          <a:xfrm flipV="1">
            <a:off x="2052638" y="2859155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3" name="Line 60"/>
          <p:cNvSpPr>
            <a:spLocks noChangeShapeType="1"/>
          </p:cNvSpPr>
          <p:nvPr/>
        </p:nvSpPr>
        <p:spPr bwMode="auto">
          <a:xfrm>
            <a:off x="2090656" y="289561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4" name="Line 61"/>
          <p:cNvSpPr>
            <a:spLocks noChangeShapeType="1"/>
          </p:cNvSpPr>
          <p:nvPr/>
        </p:nvSpPr>
        <p:spPr bwMode="auto">
          <a:xfrm flipV="1">
            <a:off x="2771694" y="2177996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5" name="Line 54"/>
          <p:cNvSpPr>
            <a:spLocks noChangeShapeType="1"/>
          </p:cNvSpPr>
          <p:nvPr/>
        </p:nvSpPr>
        <p:spPr bwMode="auto">
          <a:xfrm>
            <a:off x="2757582" y="2184373"/>
            <a:ext cx="731520" cy="9525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6" name="Line 55"/>
          <p:cNvSpPr>
            <a:spLocks noChangeShapeType="1"/>
          </p:cNvSpPr>
          <p:nvPr/>
        </p:nvSpPr>
        <p:spPr bwMode="auto">
          <a:xfrm>
            <a:off x="3503612" y="2184373"/>
            <a:ext cx="739775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7" name="Line 56"/>
          <p:cNvSpPr>
            <a:spLocks noChangeShapeType="1"/>
          </p:cNvSpPr>
          <p:nvPr/>
        </p:nvSpPr>
        <p:spPr bwMode="auto">
          <a:xfrm>
            <a:off x="4297362" y="218437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160053" y="1764268"/>
            <a:ext cx="5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safe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8" grpId="0" animBg="1"/>
      <p:bldP spid="95" grpId="0" animBg="1"/>
      <p:bldP spid="102" grpId="0" animBg="1"/>
      <p:bldP spid="109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/>
      <p:bldP spid="122" grpId="0" animBg="1"/>
      <p:bldP spid="123" grpId="0" animBg="1"/>
      <p:bldP spid="124" grpId="0" animBg="1"/>
      <p:bldP spid="125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/>
              <a:t>Enforcing Mutual Exclusion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Answer: We must </a:t>
            </a:r>
            <a:r>
              <a:rPr lang="en-US" b="1" i="1" dirty="0">
                <a:solidFill>
                  <a:srgbClr val="FF0000"/>
                </a:solidFill>
              </a:rPr>
              <a:t>synchroniz</a:t>
            </a:r>
            <a:r>
              <a:rPr lang="en-US" b="1" i="1" dirty="0">
                <a:solidFill>
                  <a:srgbClr val="9D3E40"/>
                </a:solidFill>
              </a:rPr>
              <a:t>e</a:t>
            </a:r>
            <a:r>
              <a:rPr lang="en-US" i="1" dirty="0"/>
              <a:t> </a:t>
            </a:r>
            <a:r>
              <a:rPr lang="en-US" dirty="0"/>
              <a:t>the execution of the threads so that they can never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i.e., need to guarantee </a:t>
            </a:r>
            <a:r>
              <a:rPr lang="en-US" b="1" i="1" dirty="0">
                <a:solidFill>
                  <a:srgbClr val="FF0000"/>
                </a:solidFill>
              </a:rPr>
              <a:t>mutually exclusive access </a:t>
            </a:r>
            <a:r>
              <a:rPr lang="en-US" dirty="0"/>
              <a:t>for each </a:t>
            </a:r>
            <a:r>
              <a:rPr lang="en-US"/>
              <a:t>critical section.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Classic solution: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(</a:t>
            </a:r>
            <a:r>
              <a:rPr lang="en-US" dirty="0" err="1"/>
              <a:t>Edsger</a:t>
            </a:r>
            <a:r>
              <a:rPr lang="en-US" dirty="0"/>
              <a:t> </a:t>
            </a:r>
            <a:r>
              <a:rPr lang="en-US" dirty="0" err="1"/>
              <a:t>Dijkstra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Other approaches (out of our scope)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Mutex and condition variables (</a:t>
            </a:r>
            <a:r>
              <a:rPr lang="en-US" dirty="0" err="1"/>
              <a:t>Pthreads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Monitors (Java)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645359" cy="54292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Semaphore:</a:t>
            </a:r>
            <a:r>
              <a:rPr lang="en-US" i="1" dirty="0"/>
              <a:t> </a:t>
            </a:r>
            <a:r>
              <a:rPr lang="en-US" dirty="0"/>
              <a:t> non-negative global integer synchronization variable. Manipulated by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operations. </a:t>
            </a:r>
          </a:p>
          <a:p>
            <a:pPr>
              <a:lnSpc>
                <a:spcPct val="90000"/>
              </a:lnSpc>
            </a:pPr>
            <a:r>
              <a:rPr lang="en-US" dirty="0"/>
              <a:t>P(s)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nonzero, then decrement </a:t>
            </a:r>
            <a:r>
              <a:rPr lang="en-US" i="1" dirty="0"/>
              <a:t>s</a:t>
            </a:r>
            <a:r>
              <a:rPr lang="en-US" dirty="0"/>
              <a:t> by 1 and return immediately. 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Test and decrement operations occur atomically (indivisibly)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zero, then suspend thread until </a:t>
            </a:r>
            <a:r>
              <a:rPr lang="en-US" i="1" dirty="0"/>
              <a:t>s</a:t>
            </a:r>
            <a:r>
              <a:rPr lang="en-US" dirty="0"/>
              <a:t> becomes nonzero and the thread is restarted by a V operation.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After restarting, the P operation decrements </a:t>
            </a:r>
            <a:r>
              <a:rPr lang="en-US" i="1" dirty="0"/>
              <a:t>s</a:t>
            </a:r>
            <a:r>
              <a:rPr lang="en-US" dirty="0"/>
              <a:t> and returns control to the caller. </a:t>
            </a:r>
          </a:p>
          <a:p>
            <a:pPr>
              <a:lnSpc>
                <a:spcPct val="97000"/>
              </a:lnSpc>
            </a:pPr>
            <a:r>
              <a:rPr lang="en-US" b="1" i="1" dirty="0"/>
              <a:t>V(s):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Increment </a:t>
            </a:r>
            <a:r>
              <a:rPr lang="en-US" i="1" dirty="0"/>
              <a:t>s</a:t>
            </a:r>
            <a:r>
              <a:rPr lang="en-US" dirty="0"/>
              <a:t> by 1. 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Increment operation occurs atomically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there are any threads blocked in a P operation waiting for </a:t>
            </a:r>
            <a:r>
              <a:rPr lang="en-US" i="1" dirty="0"/>
              <a:t>s</a:t>
            </a:r>
            <a:r>
              <a:rPr lang="en-US" dirty="0"/>
              <a:t> to become non-zero, then restart exactly one of those threads, which then completes its P operation by decrementing </a:t>
            </a:r>
            <a:r>
              <a:rPr lang="en-US" i="1" dirty="0"/>
              <a:t>s</a:t>
            </a:r>
            <a:r>
              <a:rPr lang="en-US" dirty="0"/>
              <a:t>. </a:t>
            </a:r>
            <a:endParaRPr lang="en-US" b="1" i="1" dirty="0"/>
          </a:p>
          <a:p>
            <a:pPr marL="457200" lvl="1" indent="0">
              <a:lnSpc>
                <a:spcPct val="97000"/>
              </a:lnSpc>
              <a:buNone/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Semaphore invariant: </a:t>
            </a:r>
            <a:r>
              <a:rPr lang="en-US" i="1" dirty="0">
                <a:solidFill>
                  <a:srgbClr val="C00000"/>
                </a:solidFill>
              </a:rPr>
              <a:t>(s &gt;=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shared?</a:t>
            </a:r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i="1" dirty="0" err="1"/>
              <a:t>Def</a:t>
            </a:r>
            <a:r>
              <a:rPr lang="en-US" i="1" dirty="0"/>
              <a:t>:</a:t>
            </a:r>
            <a:r>
              <a:rPr lang="en-US" dirty="0"/>
              <a:t>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</a:t>
            </a:r>
            <a:r>
              <a:rPr lang="en-US" i="1" dirty="0"/>
              <a:t>shared </a:t>
            </a:r>
            <a:r>
              <a:rPr lang="en-US" dirty="0"/>
              <a:t>if and only if multiple threads reference some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 instances of variables mapped to memory?</a:t>
            </a:r>
          </a:p>
          <a:p>
            <a:pPr lvl="1"/>
            <a:r>
              <a:rPr lang="en-US" dirty="0"/>
              <a:t>How many threads might reference each of these instances?</a:t>
            </a:r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Semaphore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6754"/>
            <a:ext cx="7896225" cy="542122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Pthreads</a:t>
            </a:r>
            <a:r>
              <a:rPr lang="en-US" dirty="0"/>
              <a:t> functions: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692" y="1958876"/>
            <a:ext cx="8634508" cy="1754327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semaphore.h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sem_init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*s, 0, unsigned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);} /* s =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sem_wait(sem_t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 /* </a:t>
            </a:r>
            <a:r>
              <a:rPr lang="en-US" sz="1800" dirty="0" err="1">
                <a:latin typeface="Courier New"/>
                <a:cs typeface="Courier New"/>
              </a:rPr>
              <a:t>P(s</a:t>
            </a:r>
            <a:r>
              <a:rPr lang="en-US" sz="1800" dirty="0">
                <a:latin typeface="Courier New"/>
                <a:cs typeface="Courier New"/>
              </a:rPr>
              <a:t>) */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sem_post(sem_t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 /* </a:t>
            </a:r>
            <a:r>
              <a:rPr lang="en-US" sz="1800" dirty="0" err="1">
                <a:latin typeface="Courier New"/>
                <a:cs typeface="Courier New"/>
              </a:rPr>
              <a:t>V(s</a:t>
            </a:r>
            <a:r>
              <a:rPr lang="en-US" sz="1800" dirty="0">
                <a:latin typeface="Courier New"/>
                <a:cs typeface="Courier New"/>
              </a:rPr>
              <a:t>) */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191000"/>
            <a:ext cx="7896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CS:APP wrapper functions: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724400"/>
            <a:ext cx="7664854" cy="120032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"</a:t>
            </a:r>
            <a:r>
              <a:rPr lang="en-US" sz="1800" dirty="0" err="1">
                <a:latin typeface="Courier New"/>
                <a:cs typeface="Courier New"/>
              </a:rPr>
              <a:t>csapp.h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void </a:t>
            </a:r>
            <a:r>
              <a:rPr lang="en-US" sz="1800" dirty="0" err="1">
                <a:latin typeface="Courier New"/>
                <a:cs typeface="Courier New"/>
              </a:rPr>
              <a:t>P(sem_t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/* Wrapper function for </a:t>
            </a:r>
            <a:r>
              <a:rPr lang="en-US" sz="1800" dirty="0" err="1">
                <a:latin typeface="Courier New"/>
                <a:cs typeface="Courier New"/>
              </a:rPr>
              <a:t>sem_wait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r>
              <a:rPr lang="en-US" sz="1800" dirty="0">
                <a:latin typeface="Courier New"/>
                <a:cs typeface="Courier New"/>
              </a:rPr>
              <a:t>void </a:t>
            </a:r>
            <a:r>
              <a:rPr lang="en-US" sz="1800" dirty="0" err="1">
                <a:latin typeface="Courier New"/>
                <a:cs typeface="Courier New"/>
              </a:rPr>
              <a:t>V(sem_t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/* Wrapper function for </a:t>
            </a:r>
            <a:r>
              <a:rPr lang="en-US" sz="1800" dirty="0" err="1">
                <a:latin typeface="Courier New"/>
                <a:cs typeface="Courier New"/>
              </a:rPr>
              <a:t>sem_post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342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Menlo-Regular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C200FF"/>
                </a:solidFill>
                <a:latin typeface="Menlo-Regular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Counter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pt-BR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Menlo-Regular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Menlo-Regular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pt-BR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Menlo-Regular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Menlo-Regular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5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Menlo-Regular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Menlo-Regular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4076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Menlo-Regular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Menlo-Regular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Menlo-Regular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 </a:t>
            </a:r>
            <a:endParaRPr 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965700" y="4884003"/>
            <a:ext cx="395974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+mn-lt"/>
              </a:rPr>
              <a:t>How can we fix this using semaphores?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5510" y="6260068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18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/>
              <a:t>Using Semaphores for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/>
              <a:t>Basic idea:</a:t>
            </a:r>
          </a:p>
          <a:p>
            <a:pPr lvl="1"/>
            <a:r>
              <a:rPr lang="en-US" dirty="0"/>
              <a:t>Associate a unique semaphore </a:t>
            </a:r>
            <a:r>
              <a:rPr lang="en-US" i="1" dirty="0"/>
              <a:t>mutex</a:t>
            </a:r>
            <a:r>
              <a:rPr lang="en-US" dirty="0"/>
              <a:t>, initially 1, with each shared variable (or related set of shared variables).</a:t>
            </a:r>
          </a:p>
          <a:p>
            <a:pPr lvl="1"/>
            <a:r>
              <a:rPr lang="en-US" dirty="0"/>
              <a:t>Surround corresponding critical sections with </a:t>
            </a:r>
            <a:r>
              <a:rPr lang="en-US" i="1" dirty="0" err="1"/>
              <a:t>P(mutex</a:t>
            </a:r>
            <a:r>
              <a:rPr lang="en-US" i="1" dirty="0"/>
              <a:t>)</a:t>
            </a:r>
            <a:r>
              <a:rPr lang="en-US" dirty="0"/>
              <a:t> and </a:t>
            </a:r>
          </a:p>
          <a:p>
            <a:pPr lvl="1">
              <a:buNone/>
            </a:pPr>
            <a:r>
              <a:rPr lang="en-US" i="1" dirty="0"/>
              <a:t>	</a:t>
            </a:r>
            <a:r>
              <a:rPr lang="en-US" i="1" dirty="0" err="1"/>
              <a:t>V(mutex</a:t>
            </a:r>
            <a:r>
              <a:rPr lang="en-US" i="1" dirty="0"/>
              <a:t>)</a:t>
            </a:r>
            <a:r>
              <a:rPr lang="en-US" dirty="0"/>
              <a:t> operations.</a:t>
            </a:r>
          </a:p>
          <a:p>
            <a:endParaRPr lang="en-US" dirty="0"/>
          </a:p>
          <a:p>
            <a:r>
              <a:rPr lang="en-US" dirty="0"/>
              <a:t>Terminology: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Binary semaphore</a:t>
            </a:r>
            <a:r>
              <a:rPr lang="en-US" dirty="0"/>
              <a:t>: semaphore whose value is always 0 or 1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Mutex: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binary semaphore used for mutual exclusion</a:t>
            </a:r>
          </a:p>
          <a:p>
            <a:pPr lvl="2"/>
            <a:r>
              <a:rPr lang="en-US" dirty="0"/>
              <a:t>P operation: </a:t>
            </a:r>
            <a:r>
              <a:rPr lang="en-US" dirty="0">
                <a:solidFill>
                  <a:srgbClr val="FF0000"/>
                </a:solidFill>
              </a:rPr>
              <a:t>“locking” </a:t>
            </a:r>
            <a:r>
              <a:rPr lang="en-US" dirty="0"/>
              <a:t>the mutex</a:t>
            </a:r>
          </a:p>
          <a:p>
            <a:pPr lvl="2"/>
            <a:r>
              <a:rPr lang="en-US" dirty="0"/>
              <a:t>V operation: </a:t>
            </a:r>
            <a:r>
              <a:rPr lang="en-US" dirty="0">
                <a:solidFill>
                  <a:srgbClr val="FF0000"/>
                </a:solidFill>
              </a:rPr>
              <a:t>“unlocking”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“releasing” </a:t>
            </a:r>
            <a:r>
              <a:rPr lang="en-US" dirty="0"/>
              <a:t>the mutex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“Holding” </a:t>
            </a:r>
            <a:r>
              <a:rPr lang="en-US" dirty="0"/>
              <a:t>a mutex: locked and not yet unlocked. 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Counting semaphore</a:t>
            </a:r>
            <a:r>
              <a:rPr lang="en-US" dirty="0"/>
              <a:t>: used as a counter for set of available resources.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goodcnt.c</a:t>
            </a:r>
            <a:r>
              <a:rPr lang="en-US" dirty="0">
                <a:latin typeface="Courier New"/>
                <a:cs typeface="Courier New"/>
              </a:rPr>
              <a:t>:</a:t>
            </a:r>
            <a:r>
              <a:rPr lang="en-US" dirty="0"/>
              <a:t> Proper Synchronization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5904"/>
            <a:ext cx="8307388" cy="460496"/>
          </a:xfrm>
        </p:spPr>
        <p:txBody>
          <a:bodyPr/>
          <a:lstStyle/>
          <a:p>
            <a:r>
              <a:rPr lang="en-US" dirty="0"/>
              <a:t>Define and initialize a mutex for the shared variable </a:t>
            </a:r>
            <a:r>
              <a:rPr lang="en-US" dirty="0" err="1">
                <a:latin typeface="Courier New"/>
                <a:cs typeface="Courier New"/>
              </a:rPr>
              <a:t>cnt</a:t>
            </a:r>
            <a:r>
              <a:rPr lang="en-US" dirty="0">
                <a:latin typeface="Courier New"/>
                <a:cs typeface="Courier New"/>
              </a:rPr>
              <a:t>: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956420" name="Rectangle 4"/>
          <p:cNvSpPr>
            <a:spLocks noChangeArrowheads="1"/>
          </p:cNvSpPr>
          <p:nvPr/>
        </p:nvSpPr>
        <p:spPr bwMode="auto">
          <a:xfrm>
            <a:off x="353367" y="1796622"/>
            <a:ext cx="8485833" cy="12513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volatile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cnt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0; 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Counter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mutex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           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Semaphore that protects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cnt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Sem_init(&amp;mutex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, 0, 1); </a:t>
            </a:r>
            <a:r>
              <a:rPr lang="fi-FI" sz="18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800" dirty="0" err="1">
                <a:solidFill>
                  <a:srgbClr val="CB2418"/>
                </a:solidFill>
                <a:latin typeface="Menlo-Regular"/>
              </a:rPr>
              <a:t>mutex</a:t>
            </a:r>
            <a:r>
              <a:rPr lang="fi-FI" sz="1800" dirty="0">
                <a:solidFill>
                  <a:srgbClr val="CB2418"/>
                </a:solidFill>
                <a:latin typeface="Menlo-Regular"/>
              </a:rPr>
              <a:t> = 1 */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018" y="3352800"/>
            <a:ext cx="8307388" cy="46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Surround </a:t>
            </a:r>
            <a:r>
              <a:rPr lang="en-US" kern="0" dirty="0">
                <a:latin typeface="Calibri" pitchFamily="34" charset="0"/>
              </a:rPr>
              <a:t>critical section with </a:t>
            </a:r>
            <a:r>
              <a:rPr lang="en-US" i="1" kern="0" dirty="0">
                <a:latin typeface="Calibri" pitchFamily="34" charset="0"/>
              </a:rPr>
              <a:t>P</a:t>
            </a:r>
            <a:r>
              <a:rPr lang="en-US" kern="0" dirty="0">
                <a:latin typeface="Calibri" pitchFamily="34" charset="0"/>
              </a:rPr>
              <a:t> and </a:t>
            </a:r>
            <a:r>
              <a:rPr lang="en-US" i="1" kern="0" dirty="0">
                <a:latin typeface="Calibri" pitchFamily="34" charset="0"/>
              </a:rPr>
              <a:t>V</a:t>
            </a:r>
            <a:r>
              <a:rPr lang="en-US" kern="0" dirty="0">
                <a:latin typeface="Calibri" pitchFamily="34" charset="0"/>
              </a:rPr>
              <a:t>: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3373" y="3962400"/>
            <a:ext cx="4774427" cy="1524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8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 (i = 0; i &lt; </a:t>
            </a:r>
            <a:r>
              <a:rPr lang="da-DK" sz="18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++;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638800" y="4038600"/>
            <a:ext cx="289354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goodcnt</a:t>
            </a:r>
            <a:r>
              <a:rPr lang="en-US" sz="1600" dirty="0">
                <a:latin typeface="Courier New" pitchFamily="49" charset="0"/>
              </a:rPr>
              <a:t> 10000</a:t>
            </a:r>
          </a:p>
          <a:p>
            <a:r>
              <a:rPr lang="en-US" sz="1600" dirty="0">
                <a:latin typeface="Courier New" pitchFamily="49" charset="0"/>
              </a:rPr>
              <a:t>OK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=20000</a:t>
            </a: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goodcnt</a:t>
            </a:r>
            <a:r>
              <a:rPr lang="en-US" sz="1600" dirty="0">
                <a:latin typeface="Courier New" pitchFamily="49" charset="0"/>
              </a:rPr>
              <a:t> 10000</a:t>
            </a:r>
          </a:p>
          <a:p>
            <a:r>
              <a:rPr lang="en-US" sz="1600" dirty="0">
                <a:latin typeface="Courier New" pitchFamily="49" charset="0"/>
              </a:rPr>
              <a:t>OK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=20000</a:t>
            </a: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1" y="5802868"/>
            <a:ext cx="5384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Warning: It’s orders of magnitude slower than </a:t>
            </a:r>
            <a:r>
              <a:rPr lang="en-US" dirty="0" err="1">
                <a:latin typeface="Courier New"/>
                <a:cs typeface="Courier New"/>
              </a:rPr>
              <a:t>badcnt.c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>
                <a:latin typeface="Calibri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82728" y="5117068"/>
            <a:ext cx="1124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goodcnt.c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ectangle 317"/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6" name="Rectangle 315"/>
          <p:cNvSpPr>
            <a:spLocks noChangeAspect="1"/>
          </p:cNvSpPr>
          <p:nvPr/>
        </p:nvSpPr>
        <p:spPr bwMode="auto">
          <a:xfrm>
            <a:off x="2081253" y="2985061"/>
            <a:ext cx="1737360" cy="1675032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3239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 </a:t>
            </a:r>
            <a:r>
              <a:rPr lang="en-US" sz="1800" i="1" dirty="0"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operations on semaphore </a:t>
            </a:r>
            <a:r>
              <a:rPr lang="en-US" sz="1800" dirty="0">
                <a:latin typeface="Courier New" pitchFamily="49" charset="0"/>
              </a:rPr>
              <a:t>s</a:t>
            </a:r>
            <a:r>
              <a:rPr lang="en-US" sz="1800" dirty="0">
                <a:latin typeface="Calibri" pitchFamily="34" charset="0"/>
              </a:rPr>
              <a:t> (initially set to 1)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Semaphore invariant </a:t>
            </a:r>
          </a:p>
          <a:p>
            <a:r>
              <a:rPr lang="en-US" sz="1800" dirty="0">
                <a:latin typeface="Calibri" pitchFamily="34" charset="0"/>
              </a:rPr>
              <a:t>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8" name="Oval 22"/>
          <p:cNvSpPr>
            <a:spLocks noChangeAspect="1" noChangeArrowheads="1"/>
          </p:cNvSpPr>
          <p:nvPr/>
        </p:nvSpPr>
        <p:spPr bwMode="auto">
          <a:xfrm>
            <a:off x="14208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" name="Oval 23"/>
          <p:cNvSpPr>
            <a:spLocks noChangeAspect="1" noChangeArrowheads="1"/>
          </p:cNvSpPr>
          <p:nvPr/>
        </p:nvSpPr>
        <p:spPr bwMode="auto">
          <a:xfrm>
            <a:off x="2024063" y="4684713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0" name="Oval 24"/>
          <p:cNvSpPr>
            <a:spLocks noChangeAspect="1" noChangeArrowheads="1"/>
          </p:cNvSpPr>
          <p:nvPr/>
        </p:nvSpPr>
        <p:spPr bwMode="auto">
          <a:xfrm>
            <a:off x="2630488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" name="Oval 25"/>
          <p:cNvSpPr>
            <a:spLocks noChangeAspect="1" noChangeArrowheads="1"/>
          </p:cNvSpPr>
          <p:nvPr/>
        </p:nvSpPr>
        <p:spPr bwMode="auto">
          <a:xfrm>
            <a:off x="3235325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2" name="Oval 26"/>
          <p:cNvSpPr>
            <a:spLocks noChangeAspect="1" noChangeArrowheads="1"/>
          </p:cNvSpPr>
          <p:nvPr/>
        </p:nvSpPr>
        <p:spPr bwMode="auto">
          <a:xfrm>
            <a:off x="384016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" name="Oval 27"/>
          <p:cNvSpPr>
            <a:spLocks noChangeAspect="1" noChangeArrowheads="1"/>
          </p:cNvSpPr>
          <p:nvPr/>
        </p:nvSpPr>
        <p:spPr bwMode="auto">
          <a:xfrm>
            <a:off x="817563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" name="Oval 28"/>
          <p:cNvSpPr>
            <a:spLocks noChangeAspect="1" noChangeArrowheads="1"/>
          </p:cNvSpPr>
          <p:nvPr/>
        </p:nvSpPr>
        <p:spPr bwMode="auto">
          <a:xfrm>
            <a:off x="44434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" name="Oval 29"/>
          <p:cNvSpPr>
            <a:spLocks noChangeAspect="1" noChangeArrowheads="1"/>
          </p:cNvSpPr>
          <p:nvPr/>
        </p:nvSpPr>
        <p:spPr bwMode="auto">
          <a:xfrm>
            <a:off x="5049838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98450" y="4813300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298450" y="2466975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grpSp>
        <p:nvGrpSpPr>
          <p:cNvPr id="247" name="Group 90"/>
          <p:cNvGrpSpPr>
            <a:grpSpLocks noChangeAspect="1"/>
          </p:cNvGrpSpPr>
          <p:nvPr/>
        </p:nvGrpSpPr>
        <p:grpSpPr bwMode="auto">
          <a:xfrm>
            <a:off x="793750" y="5638800"/>
            <a:ext cx="4562475" cy="274638"/>
            <a:chOff x="638" y="3130"/>
            <a:chExt cx="3189" cy="192"/>
          </a:xfrm>
        </p:grpSpPr>
        <p:sp>
          <p:nvSpPr>
            <p:cNvPr id="248" name="Text Box 91"/>
            <p:cNvSpPr txBox="1">
              <a:spLocks noChangeAspect="1" noChangeArrowheads="1"/>
            </p:cNvSpPr>
            <p:nvPr/>
          </p:nvSpPr>
          <p:spPr bwMode="auto">
            <a:xfrm>
              <a:off x="638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49" name="Text Box 92"/>
            <p:cNvSpPr txBox="1">
              <a:spLocks noChangeAspect="1" noChangeArrowheads="1"/>
            </p:cNvSpPr>
            <p:nvPr/>
          </p:nvSpPr>
          <p:spPr bwMode="auto">
            <a:xfrm>
              <a:off x="109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0" name="Text Box 93"/>
            <p:cNvSpPr txBox="1">
              <a:spLocks noChangeAspect="1" noChangeArrowheads="1"/>
            </p:cNvSpPr>
            <p:nvPr/>
          </p:nvSpPr>
          <p:spPr bwMode="auto">
            <a:xfrm>
              <a:off x="152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1" name="Text Box 94"/>
            <p:cNvSpPr txBox="1">
              <a:spLocks noChangeAspect="1" noChangeArrowheads="1"/>
            </p:cNvSpPr>
            <p:nvPr/>
          </p:nvSpPr>
          <p:spPr bwMode="auto">
            <a:xfrm>
              <a:off x="1911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2" name="Text Box 95"/>
            <p:cNvSpPr txBox="1">
              <a:spLocks noChangeAspect="1" noChangeArrowheads="1"/>
            </p:cNvSpPr>
            <p:nvPr/>
          </p:nvSpPr>
          <p:spPr bwMode="auto">
            <a:xfrm>
              <a:off x="2343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3" name="Text Box 96"/>
            <p:cNvSpPr txBox="1">
              <a:spLocks noChangeAspect="1" noChangeArrowheads="1"/>
            </p:cNvSpPr>
            <p:nvPr/>
          </p:nvSpPr>
          <p:spPr bwMode="auto">
            <a:xfrm>
              <a:off x="277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4" name="Text Box 97"/>
            <p:cNvSpPr txBox="1">
              <a:spLocks noChangeAspect="1" noChangeArrowheads="1"/>
            </p:cNvSpPr>
            <p:nvPr/>
          </p:nvSpPr>
          <p:spPr bwMode="auto">
            <a:xfrm>
              <a:off x="320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5" name="Text Box 98"/>
            <p:cNvSpPr txBox="1">
              <a:spLocks noChangeAspect="1" noChangeArrowheads="1"/>
            </p:cNvSpPr>
            <p:nvPr/>
          </p:nvSpPr>
          <p:spPr bwMode="auto">
            <a:xfrm>
              <a:off x="3639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256" name="Group 99"/>
          <p:cNvGrpSpPr>
            <a:grpSpLocks noChangeAspect="1"/>
          </p:cNvGrpSpPr>
          <p:nvPr/>
        </p:nvGrpSpPr>
        <p:grpSpPr bwMode="auto">
          <a:xfrm>
            <a:off x="827088" y="4992688"/>
            <a:ext cx="4562475" cy="274637"/>
            <a:chOff x="615" y="2679"/>
            <a:chExt cx="3189" cy="192"/>
          </a:xfrm>
        </p:grpSpPr>
        <p:sp>
          <p:nvSpPr>
            <p:cNvPr id="257" name="Text Box 100"/>
            <p:cNvSpPr txBox="1">
              <a:spLocks noChangeAspect="1" noChangeArrowheads="1"/>
            </p:cNvSpPr>
            <p:nvPr/>
          </p:nvSpPr>
          <p:spPr bwMode="auto">
            <a:xfrm>
              <a:off x="615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8" name="Text Box 101"/>
            <p:cNvSpPr txBox="1">
              <a:spLocks noChangeAspect="1" noChangeArrowheads="1"/>
            </p:cNvSpPr>
            <p:nvPr/>
          </p:nvSpPr>
          <p:spPr bwMode="auto">
            <a:xfrm>
              <a:off x="107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9" name="Text Box 102"/>
            <p:cNvSpPr txBox="1">
              <a:spLocks noChangeAspect="1" noChangeArrowheads="1"/>
            </p:cNvSpPr>
            <p:nvPr/>
          </p:nvSpPr>
          <p:spPr bwMode="auto">
            <a:xfrm>
              <a:off x="150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0" name="Text Box 103"/>
            <p:cNvSpPr txBox="1">
              <a:spLocks noChangeAspect="1" noChangeArrowheads="1"/>
            </p:cNvSpPr>
            <p:nvPr/>
          </p:nvSpPr>
          <p:spPr bwMode="auto">
            <a:xfrm>
              <a:off x="1888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1" name="Text Box 104"/>
            <p:cNvSpPr txBox="1">
              <a:spLocks noChangeAspect="1" noChangeArrowheads="1"/>
            </p:cNvSpPr>
            <p:nvPr/>
          </p:nvSpPr>
          <p:spPr bwMode="auto">
            <a:xfrm>
              <a:off x="2321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2" name="Text Box 105"/>
            <p:cNvSpPr txBox="1">
              <a:spLocks noChangeAspect="1" noChangeArrowheads="1"/>
            </p:cNvSpPr>
            <p:nvPr/>
          </p:nvSpPr>
          <p:spPr bwMode="auto">
            <a:xfrm>
              <a:off x="275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3" name="Text Box 106"/>
            <p:cNvSpPr txBox="1">
              <a:spLocks noChangeAspect="1" noChangeArrowheads="1"/>
            </p:cNvSpPr>
            <p:nvPr/>
          </p:nvSpPr>
          <p:spPr bwMode="auto">
            <a:xfrm>
              <a:off x="318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64" name="Text Box 107"/>
            <p:cNvSpPr txBox="1">
              <a:spLocks noChangeAspect="1" noChangeArrowheads="1"/>
            </p:cNvSpPr>
            <p:nvPr/>
          </p:nvSpPr>
          <p:spPr bwMode="auto">
            <a:xfrm>
              <a:off x="3617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265" name="Text Box 108"/>
          <p:cNvSpPr txBox="1">
            <a:spLocks noChangeAspect="1" noChangeArrowheads="1"/>
          </p:cNvSpPr>
          <p:nvPr/>
        </p:nvSpPr>
        <p:spPr bwMode="auto">
          <a:xfrm>
            <a:off x="82708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66" name="Text Box 109"/>
          <p:cNvSpPr txBox="1">
            <a:spLocks noChangeAspect="1" noChangeArrowheads="1"/>
          </p:cNvSpPr>
          <p:nvPr/>
        </p:nvSpPr>
        <p:spPr bwMode="auto">
          <a:xfrm>
            <a:off x="148113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67" name="Text Box 110"/>
          <p:cNvSpPr txBox="1">
            <a:spLocks noChangeAspect="1" noChangeArrowheads="1"/>
          </p:cNvSpPr>
          <p:nvPr/>
        </p:nvSpPr>
        <p:spPr bwMode="auto">
          <a:xfrm>
            <a:off x="204311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8" name="Text Box 111"/>
          <p:cNvSpPr txBox="1">
            <a:spLocks noChangeAspect="1" noChangeArrowheads="1"/>
          </p:cNvSpPr>
          <p:nvPr/>
        </p:nvSpPr>
        <p:spPr bwMode="auto">
          <a:xfrm>
            <a:off x="2625726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9" name="Text Box 112"/>
          <p:cNvSpPr txBox="1">
            <a:spLocks noChangeAspect="1" noChangeArrowheads="1"/>
          </p:cNvSpPr>
          <p:nvPr/>
        </p:nvSpPr>
        <p:spPr bwMode="auto">
          <a:xfrm>
            <a:off x="324326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0" name="Text Box 113"/>
          <p:cNvSpPr txBox="1">
            <a:spLocks noChangeAspect="1" noChangeArrowheads="1"/>
          </p:cNvSpPr>
          <p:nvPr/>
        </p:nvSpPr>
        <p:spPr bwMode="auto">
          <a:xfrm>
            <a:off x="3560763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1" name="Text Box 114"/>
          <p:cNvSpPr txBox="1">
            <a:spLocks noChangeAspect="1" noChangeArrowheads="1"/>
          </p:cNvSpPr>
          <p:nvPr/>
        </p:nvSpPr>
        <p:spPr bwMode="auto">
          <a:xfrm>
            <a:off x="4502150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2" name="Text Box 115"/>
          <p:cNvSpPr txBox="1">
            <a:spLocks noChangeAspect="1" noChangeArrowheads="1"/>
          </p:cNvSpPr>
          <p:nvPr/>
        </p:nvSpPr>
        <p:spPr bwMode="auto">
          <a:xfrm>
            <a:off x="5121275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3" name="Text Box 116"/>
          <p:cNvSpPr txBox="1">
            <a:spLocks noChangeAspect="1" noChangeArrowheads="1"/>
          </p:cNvSpPr>
          <p:nvPr/>
        </p:nvSpPr>
        <p:spPr bwMode="auto">
          <a:xfrm>
            <a:off x="831850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4" name="Text Box 117"/>
          <p:cNvSpPr txBox="1">
            <a:spLocks noChangeAspect="1" noChangeArrowheads="1"/>
          </p:cNvSpPr>
          <p:nvPr/>
        </p:nvSpPr>
        <p:spPr bwMode="auto">
          <a:xfrm>
            <a:off x="148431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5" name="Text Box 118"/>
          <p:cNvSpPr txBox="1">
            <a:spLocks noChangeAspect="1" noChangeArrowheads="1"/>
          </p:cNvSpPr>
          <p:nvPr/>
        </p:nvSpPr>
        <p:spPr bwMode="auto">
          <a:xfrm>
            <a:off x="204311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6" name="Text Box 119"/>
          <p:cNvSpPr txBox="1">
            <a:spLocks noChangeAspect="1" noChangeArrowheads="1"/>
          </p:cNvSpPr>
          <p:nvPr/>
        </p:nvSpPr>
        <p:spPr bwMode="auto">
          <a:xfrm>
            <a:off x="2625725" y="396240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7" name="Text Box 120"/>
          <p:cNvSpPr txBox="1">
            <a:spLocks noChangeAspect="1" noChangeArrowheads="1"/>
          </p:cNvSpPr>
          <p:nvPr/>
        </p:nvSpPr>
        <p:spPr bwMode="auto">
          <a:xfrm>
            <a:off x="32432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8" name="Text Box 121"/>
          <p:cNvSpPr txBox="1">
            <a:spLocks noChangeAspect="1" noChangeArrowheads="1"/>
          </p:cNvSpPr>
          <p:nvPr/>
        </p:nvSpPr>
        <p:spPr bwMode="auto">
          <a:xfrm>
            <a:off x="35607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9" name="Text Box 122"/>
          <p:cNvSpPr txBox="1">
            <a:spLocks noChangeAspect="1" noChangeArrowheads="1"/>
          </p:cNvSpPr>
          <p:nvPr/>
        </p:nvSpPr>
        <p:spPr bwMode="auto">
          <a:xfrm>
            <a:off x="4505325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0" name="Text Box 123"/>
          <p:cNvSpPr txBox="1">
            <a:spLocks noChangeAspect="1" noChangeArrowheads="1"/>
          </p:cNvSpPr>
          <p:nvPr/>
        </p:nvSpPr>
        <p:spPr bwMode="auto">
          <a:xfrm>
            <a:off x="512286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1" name="Text Box 124"/>
          <p:cNvSpPr txBox="1">
            <a:spLocks noChangeAspect="1" noChangeArrowheads="1"/>
          </p:cNvSpPr>
          <p:nvPr/>
        </p:nvSpPr>
        <p:spPr bwMode="auto">
          <a:xfrm>
            <a:off x="831850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2" name="Text Box 125"/>
          <p:cNvSpPr txBox="1">
            <a:spLocks noChangeAspect="1" noChangeArrowheads="1"/>
          </p:cNvSpPr>
          <p:nvPr/>
        </p:nvSpPr>
        <p:spPr bwMode="auto">
          <a:xfrm>
            <a:off x="148431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3" name="Text Box 126"/>
          <p:cNvSpPr txBox="1">
            <a:spLocks noChangeAspect="1" noChangeArrowheads="1"/>
          </p:cNvSpPr>
          <p:nvPr/>
        </p:nvSpPr>
        <p:spPr bwMode="auto">
          <a:xfrm>
            <a:off x="204311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4" name="Text Box 127"/>
          <p:cNvSpPr txBox="1">
            <a:spLocks noChangeAspect="1" noChangeArrowheads="1"/>
          </p:cNvSpPr>
          <p:nvPr/>
        </p:nvSpPr>
        <p:spPr bwMode="auto">
          <a:xfrm>
            <a:off x="2625725" y="337185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5" name="Text Box 128"/>
          <p:cNvSpPr txBox="1">
            <a:spLocks noChangeAspect="1" noChangeArrowheads="1"/>
          </p:cNvSpPr>
          <p:nvPr/>
        </p:nvSpPr>
        <p:spPr bwMode="auto">
          <a:xfrm>
            <a:off x="32432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6" name="Text Box 129"/>
          <p:cNvSpPr txBox="1">
            <a:spLocks noChangeAspect="1" noChangeArrowheads="1"/>
          </p:cNvSpPr>
          <p:nvPr/>
        </p:nvSpPr>
        <p:spPr bwMode="auto">
          <a:xfrm>
            <a:off x="35607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7" name="Text Box 130"/>
          <p:cNvSpPr txBox="1">
            <a:spLocks noChangeAspect="1" noChangeArrowheads="1"/>
          </p:cNvSpPr>
          <p:nvPr/>
        </p:nvSpPr>
        <p:spPr bwMode="auto">
          <a:xfrm>
            <a:off x="4505325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8" name="Text Box 131"/>
          <p:cNvSpPr txBox="1">
            <a:spLocks noChangeAspect="1" noChangeArrowheads="1"/>
          </p:cNvSpPr>
          <p:nvPr/>
        </p:nvSpPr>
        <p:spPr bwMode="auto">
          <a:xfrm>
            <a:off x="512286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9" name="Text Box 132"/>
          <p:cNvSpPr txBox="1">
            <a:spLocks noChangeAspect="1" noChangeArrowheads="1"/>
          </p:cNvSpPr>
          <p:nvPr/>
        </p:nvSpPr>
        <p:spPr bwMode="auto">
          <a:xfrm>
            <a:off x="82708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0" name="Text Box 133"/>
          <p:cNvSpPr txBox="1">
            <a:spLocks noChangeAspect="1" noChangeArrowheads="1"/>
          </p:cNvSpPr>
          <p:nvPr/>
        </p:nvSpPr>
        <p:spPr bwMode="auto">
          <a:xfrm>
            <a:off x="148113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1" name="Text Box 134"/>
          <p:cNvSpPr txBox="1">
            <a:spLocks noChangeAspect="1" noChangeArrowheads="1"/>
          </p:cNvSpPr>
          <p:nvPr/>
        </p:nvSpPr>
        <p:spPr bwMode="auto">
          <a:xfrm>
            <a:off x="204311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2" name="Text Box 135"/>
          <p:cNvSpPr txBox="1">
            <a:spLocks noChangeAspect="1" noChangeArrowheads="1"/>
          </p:cNvSpPr>
          <p:nvPr/>
        </p:nvSpPr>
        <p:spPr bwMode="auto">
          <a:xfrm>
            <a:off x="2625726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3" name="Text Box 136"/>
          <p:cNvSpPr txBox="1">
            <a:spLocks noChangeAspect="1" noChangeArrowheads="1"/>
          </p:cNvSpPr>
          <p:nvPr/>
        </p:nvSpPr>
        <p:spPr bwMode="auto">
          <a:xfrm>
            <a:off x="3243262" y="2932113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4" name="Text Box 137"/>
          <p:cNvSpPr txBox="1">
            <a:spLocks noChangeAspect="1" noChangeArrowheads="1"/>
          </p:cNvSpPr>
          <p:nvPr/>
        </p:nvSpPr>
        <p:spPr bwMode="auto">
          <a:xfrm>
            <a:off x="356076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5" name="Text Box 138"/>
          <p:cNvSpPr txBox="1">
            <a:spLocks noChangeAspect="1" noChangeArrowheads="1"/>
          </p:cNvSpPr>
          <p:nvPr/>
        </p:nvSpPr>
        <p:spPr bwMode="auto">
          <a:xfrm>
            <a:off x="4502150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6" name="Text Box 139"/>
          <p:cNvSpPr txBox="1">
            <a:spLocks noChangeAspect="1" noChangeArrowheads="1"/>
          </p:cNvSpPr>
          <p:nvPr/>
        </p:nvSpPr>
        <p:spPr bwMode="auto">
          <a:xfrm>
            <a:off x="5121275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grpSp>
        <p:nvGrpSpPr>
          <p:cNvPr id="297" name="Group 140"/>
          <p:cNvGrpSpPr>
            <a:grpSpLocks noChangeAspect="1"/>
          </p:cNvGrpSpPr>
          <p:nvPr/>
        </p:nvGrpSpPr>
        <p:grpSpPr bwMode="auto">
          <a:xfrm>
            <a:off x="827088" y="2108200"/>
            <a:ext cx="4562475" cy="274638"/>
            <a:chOff x="661" y="663"/>
            <a:chExt cx="3189" cy="192"/>
          </a:xfrm>
        </p:grpSpPr>
        <p:sp>
          <p:nvSpPr>
            <p:cNvPr id="298" name="Text Box 141"/>
            <p:cNvSpPr txBox="1">
              <a:spLocks noChangeAspect="1" noChangeArrowheads="1"/>
            </p:cNvSpPr>
            <p:nvPr/>
          </p:nvSpPr>
          <p:spPr bwMode="auto">
            <a:xfrm>
              <a:off x="661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99" name="Text Box 142"/>
            <p:cNvSpPr txBox="1">
              <a:spLocks noChangeAspect="1" noChangeArrowheads="1"/>
            </p:cNvSpPr>
            <p:nvPr/>
          </p:nvSpPr>
          <p:spPr bwMode="auto">
            <a:xfrm>
              <a:off x="111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0" name="Text Box 143"/>
            <p:cNvSpPr txBox="1">
              <a:spLocks noChangeAspect="1" noChangeArrowheads="1"/>
            </p:cNvSpPr>
            <p:nvPr/>
          </p:nvSpPr>
          <p:spPr bwMode="auto">
            <a:xfrm>
              <a:off x="155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1" name="Text Box 144"/>
            <p:cNvSpPr txBox="1">
              <a:spLocks noChangeAspect="1" noChangeArrowheads="1"/>
            </p:cNvSpPr>
            <p:nvPr/>
          </p:nvSpPr>
          <p:spPr bwMode="auto">
            <a:xfrm>
              <a:off x="1934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2" name="Text Box 145"/>
            <p:cNvSpPr txBox="1">
              <a:spLocks noChangeAspect="1" noChangeArrowheads="1"/>
            </p:cNvSpPr>
            <p:nvPr/>
          </p:nvSpPr>
          <p:spPr bwMode="auto">
            <a:xfrm>
              <a:off x="2367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3" name="Text Box 146"/>
            <p:cNvSpPr txBox="1">
              <a:spLocks noChangeAspect="1" noChangeArrowheads="1"/>
            </p:cNvSpPr>
            <p:nvPr/>
          </p:nvSpPr>
          <p:spPr bwMode="auto">
            <a:xfrm>
              <a:off x="279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4" name="Text Box 147"/>
            <p:cNvSpPr txBox="1">
              <a:spLocks noChangeAspect="1" noChangeArrowheads="1"/>
            </p:cNvSpPr>
            <p:nvPr/>
          </p:nvSpPr>
          <p:spPr bwMode="auto">
            <a:xfrm>
              <a:off x="323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5" name="Text Box 148"/>
            <p:cNvSpPr txBox="1">
              <a:spLocks noChangeAspect="1" noChangeArrowheads="1"/>
            </p:cNvSpPr>
            <p:nvPr/>
          </p:nvSpPr>
          <p:spPr bwMode="auto">
            <a:xfrm>
              <a:off x="3663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306" name="Group 149"/>
          <p:cNvGrpSpPr>
            <a:grpSpLocks noChangeAspect="1"/>
          </p:cNvGrpSpPr>
          <p:nvPr/>
        </p:nvGrpSpPr>
        <p:grpSpPr bwMode="auto">
          <a:xfrm>
            <a:off x="827088" y="1490663"/>
            <a:ext cx="4562475" cy="274637"/>
            <a:chOff x="661" y="231"/>
            <a:chExt cx="3189" cy="192"/>
          </a:xfrm>
        </p:grpSpPr>
        <p:sp>
          <p:nvSpPr>
            <p:cNvPr id="307" name="Text Box 150"/>
            <p:cNvSpPr txBox="1">
              <a:spLocks noChangeAspect="1" noChangeArrowheads="1"/>
            </p:cNvSpPr>
            <p:nvPr/>
          </p:nvSpPr>
          <p:spPr bwMode="auto">
            <a:xfrm>
              <a:off x="661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8" name="Text Box 151"/>
            <p:cNvSpPr txBox="1">
              <a:spLocks noChangeAspect="1" noChangeArrowheads="1"/>
            </p:cNvSpPr>
            <p:nvPr/>
          </p:nvSpPr>
          <p:spPr bwMode="auto">
            <a:xfrm>
              <a:off x="111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9" name="Text Box 152"/>
            <p:cNvSpPr txBox="1">
              <a:spLocks noChangeAspect="1" noChangeArrowheads="1"/>
            </p:cNvSpPr>
            <p:nvPr/>
          </p:nvSpPr>
          <p:spPr bwMode="auto">
            <a:xfrm>
              <a:off x="155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0" name="Text Box 153"/>
            <p:cNvSpPr txBox="1">
              <a:spLocks noChangeAspect="1" noChangeArrowheads="1"/>
            </p:cNvSpPr>
            <p:nvPr/>
          </p:nvSpPr>
          <p:spPr bwMode="auto">
            <a:xfrm>
              <a:off x="1934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1" name="Text Box 154"/>
            <p:cNvSpPr txBox="1">
              <a:spLocks noChangeAspect="1" noChangeArrowheads="1"/>
            </p:cNvSpPr>
            <p:nvPr/>
          </p:nvSpPr>
          <p:spPr bwMode="auto">
            <a:xfrm>
              <a:off x="2367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2" name="Text Box 155"/>
            <p:cNvSpPr txBox="1">
              <a:spLocks noChangeAspect="1" noChangeArrowheads="1"/>
            </p:cNvSpPr>
            <p:nvPr/>
          </p:nvSpPr>
          <p:spPr bwMode="auto">
            <a:xfrm>
              <a:off x="279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3" name="Text Box 156"/>
            <p:cNvSpPr txBox="1">
              <a:spLocks noChangeAspect="1" noChangeArrowheads="1"/>
            </p:cNvSpPr>
            <p:nvPr/>
          </p:nvSpPr>
          <p:spPr bwMode="auto">
            <a:xfrm>
              <a:off x="323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14" name="Text Box 157"/>
            <p:cNvSpPr txBox="1">
              <a:spLocks noChangeAspect="1" noChangeArrowheads="1"/>
            </p:cNvSpPr>
            <p:nvPr/>
          </p:nvSpPr>
          <p:spPr bwMode="auto">
            <a:xfrm>
              <a:off x="3663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s = 1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2057400" y="2514600"/>
            <a:ext cx="181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Programmers need a clear model of how variables are shared by threads. </a:t>
            </a:r>
          </a:p>
          <a:p>
            <a:endParaRPr lang="en-US" dirty="0"/>
          </a:p>
          <a:p>
            <a:r>
              <a:rPr lang="en-US" dirty="0"/>
              <a:t>Variables shared by multiple threads must be protected to ensure mutually exclusive access.</a:t>
            </a:r>
          </a:p>
          <a:p>
            <a:endParaRPr lang="en-US" dirty="0"/>
          </a:p>
          <a:p>
            <a:r>
              <a:rPr lang="en-US" dirty="0"/>
              <a:t>Semaphores are a fundamental mechanism for enforcing mutual exclusion.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Model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4972050"/>
          </a:xfrm>
        </p:spPr>
        <p:txBody>
          <a:bodyPr/>
          <a:lstStyle/>
          <a:p>
            <a:r>
              <a:rPr lang="en-US" dirty="0"/>
              <a:t>Conceptual model:</a:t>
            </a:r>
          </a:p>
          <a:p>
            <a:pPr lvl="1"/>
            <a:r>
              <a:rPr lang="en-US" dirty="0"/>
              <a:t>Multiple threads run within the context of a single process</a:t>
            </a:r>
          </a:p>
          <a:p>
            <a:pPr lvl="1"/>
            <a:r>
              <a:rPr lang="en-US" dirty="0"/>
              <a:t>Each thread has its own separate thread context</a:t>
            </a:r>
          </a:p>
          <a:p>
            <a:pPr lvl="2"/>
            <a:r>
              <a:rPr lang="en-US" sz="1600" dirty="0"/>
              <a:t>Thread ID, stack, stack pointer, PC, condition codes, and GP registers</a:t>
            </a:r>
          </a:p>
          <a:p>
            <a:pPr lvl="1"/>
            <a:r>
              <a:rPr lang="en-US" dirty="0"/>
              <a:t>All threads share the remaining process context</a:t>
            </a:r>
          </a:p>
          <a:p>
            <a:pPr lvl="2"/>
            <a:r>
              <a:rPr lang="en-US" sz="1600" dirty="0"/>
              <a:t>Code, data, heap, and shared library segments of the process virtual address space</a:t>
            </a:r>
          </a:p>
          <a:p>
            <a:pPr lvl="2"/>
            <a:r>
              <a:rPr lang="en-US" sz="1600" dirty="0"/>
              <a:t>Open files and installed handlers</a:t>
            </a:r>
          </a:p>
          <a:p>
            <a:r>
              <a:rPr lang="en-US" dirty="0"/>
              <a:t>Operationally, this model is not strictly enforced:</a:t>
            </a:r>
          </a:p>
          <a:p>
            <a:pPr lvl="1"/>
            <a:r>
              <a:rPr lang="en-US" dirty="0"/>
              <a:t>Register values are truly separate and 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endParaRPr lang="en-US" sz="2000" dirty="0"/>
          </a:p>
          <a:p>
            <a:pPr>
              <a:buNone/>
            </a:pPr>
            <a:r>
              <a:rPr lang="en-US" i="1" dirty="0">
                <a:solidFill>
                  <a:srgbClr val="C00000"/>
                </a:solidFill>
              </a:rPr>
              <a:t>The mismatch between the conceptual and operation model </a:t>
            </a:r>
            <a:br>
              <a:rPr lang="en-US" i="1" dirty="0">
                <a:solidFill>
                  <a:srgbClr val="C00000"/>
                </a:solidFill>
              </a:rPr>
            </a:br>
            <a:r>
              <a:rPr lang="en-US" i="1" dirty="0">
                <a:solidFill>
                  <a:srgbClr val="C00000"/>
                </a:solidFill>
              </a:rPr>
              <a:t>is a source of confusion and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962" y="435678"/>
            <a:ext cx="8507016" cy="762000"/>
          </a:xfrm>
        </p:spPr>
        <p:txBody>
          <a:bodyPr/>
          <a:lstStyle/>
          <a:p>
            <a:r>
              <a:rPr lang="en-US" dirty="0"/>
              <a:t>Example Program to Illustrate Sharing</a:t>
            </a:r>
          </a:p>
        </p:txBody>
      </p:sp>
      <p:sp>
        <p:nvSpPr>
          <p:cNvPr id="929795" name="Rectangle 3"/>
          <p:cNvSpPr>
            <a:spLocks noChangeArrowheads="1"/>
          </p:cNvSpPr>
          <p:nvPr/>
        </p:nvSpPr>
        <p:spPr bwMode="auto">
          <a:xfrm>
            <a:off x="76200" y="1419285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Menlo-Regular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929796" name="Rectangle 4"/>
          <p:cNvSpPr>
            <a:spLocks noChangeArrowheads="1"/>
          </p:cNvSpPr>
          <p:nvPr/>
        </p:nvSpPr>
        <p:spPr bwMode="auto">
          <a:xfrm>
            <a:off x="4572000" y="1447800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929797" name="Text Box 5"/>
          <p:cNvSpPr txBox="1">
            <a:spLocks noChangeArrowheads="1"/>
          </p:cNvSpPr>
          <p:nvPr/>
        </p:nvSpPr>
        <p:spPr bwMode="auto">
          <a:xfrm>
            <a:off x="4660665" y="3912512"/>
            <a:ext cx="4320614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latin typeface="+mn-lt"/>
              </a:rPr>
              <a:t>Peer threads reference main thread’s stack</a:t>
            </a:r>
          </a:p>
          <a:p>
            <a:r>
              <a:rPr lang="en-US" sz="1800" i="1" dirty="0">
                <a:latin typeface="+mn-lt"/>
              </a:rPr>
              <a:t>indirectly through global </a:t>
            </a:r>
            <a:r>
              <a:rPr lang="en-US" sz="1800" i="1" dirty="0" err="1">
                <a:latin typeface="+mn-lt"/>
              </a:rPr>
              <a:t>ptr</a:t>
            </a:r>
            <a:r>
              <a:rPr lang="en-US" sz="1800" i="1" dirty="0">
                <a:latin typeface="+mn-lt"/>
              </a:rPr>
              <a:t> variable</a:t>
            </a:r>
            <a:endParaRPr lang="en-US" sz="1800" dirty="0">
              <a:latin typeface="+mn-lt"/>
            </a:endParaRPr>
          </a:p>
        </p:txBody>
      </p:sp>
      <p:sp>
        <p:nvSpPr>
          <p:cNvPr id="929798" name="Line 6"/>
          <p:cNvSpPr>
            <a:spLocks noChangeShapeType="1"/>
          </p:cNvSpPr>
          <p:nvPr/>
        </p:nvSpPr>
        <p:spPr bwMode="auto">
          <a:xfrm flipV="1">
            <a:off x="6181490" y="3239412"/>
            <a:ext cx="520700" cy="673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n>
                <a:solidFill>
                  <a:srgbClr val="FF0000"/>
                </a:solidFill>
              </a:ln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5879068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7" grpId="0"/>
      <p:bldP spid="9297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/>
              <a:t>Global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 Variable declared outside of a function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global variable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Local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Variable declared inside function without 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Each thread stack contains one instance of each local variable</a:t>
            </a:r>
          </a:p>
          <a:p>
            <a:pPr lvl="1"/>
            <a:endParaRPr lang="en-US" dirty="0"/>
          </a:p>
          <a:p>
            <a:r>
              <a:rPr lang="en-US" dirty="0"/>
              <a:t>Local static variables</a:t>
            </a:r>
          </a:p>
          <a:p>
            <a:pPr lvl="1"/>
            <a:r>
              <a:rPr lang="en-US" i="1" dirty="0"/>
              <a:t>Def: </a:t>
            </a:r>
            <a:r>
              <a:rPr lang="en-US" dirty="0"/>
              <a:t> Variable declared inside  function with the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local static variable.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1828800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Menlo-Regular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95800" y="3559076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931845" name="Text Box 5"/>
          <p:cNvSpPr txBox="1">
            <a:spLocks noChangeArrowheads="1"/>
          </p:cNvSpPr>
          <p:nvPr/>
        </p:nvSpPr>
        <p:spPr bwMode="auto">
          <a:xfrm>
            <a:off x="200673" y="1130888"/>
            <a:ext cx="35834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Global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6" name="Line 6"/>
          <p:cNvSpPr>
            <a:spLocks noChangeShapeType="1"/>
          </p:cNvSpPr>
          <p:nvPr/>
        </p:nvSpPr>
        <p:spPr bwMode="auto">
          <a:xfrm>
            <a:off x="1295401" y="1450976"/>
            <a:ext cx="0" cy="504824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7" name="Text Box 7"/>
          <p:cNvSpPr txBox="1">
            <a:spLocks noChangeArrowheads="1"/>
          </p:cNvSpPr>
          <p:nvPr/>
        </p:nvSpPr>
        <p:spPr bwMode="auto">
          <a:xfrm>
            <a:off x="4972286" y="6019800"/>
            <a:ext cx="403283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static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8" name="Line 8"/>
          <p:cNvSpPr>
            <a:spLocks noChangeShapeType="1"/>
          </p:cNvSpPr>
          <p:nvPr/>
        </p:nvSpPr>
        <p:spPr bwMode="auto">
          <a:xfrm flipV="1">
            <a:off x="6348824" y="4636088"/>
            <a:ext cx="304800" cy="1346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9" name="Text Box 9"/>
          <p:cNvSpPr txBox="1">
            <a:spLocks noChangeArrowheads="1"/>
          </p:cNvSpPr>
          <p:nvPr/>
        </p:nvSpPr>
        <p:spPr bwMode="auto">
          <a:xfrm>
            <a:off x="3815414" y="1399401"/>
            <a:ext cx="392748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vars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0" name="Line 10"/>
          <p:cNvSpPr>
            <a:spLocks noChangeShapeType="1"/>
          </p:cNvSpPr>
          <p:nvPr/>
        </p:nvSpPr>
        <p:spPr bwMode="auto">
          <a:xfrm flipH="1">
            <a:off x="1486549" y="1676400"/>
            <a:ext cx="2971799" cy="1295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51" name="Text Box 11"/>
          <p:cNvSpPr txBox="1">
            <a:spLocks noChangeArrowheads="1"/>
          </p:cNvSpPr>
          <p:nvPr/>
        </p:nvSpPr>
        <p:spPr bwMode="auto">
          <a:xfrm>
            <a:off x="4509914" y="1955800"/>
            <a:ext cx="3872086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2 instances (</a:t>
            </a:r>
          </a:p>
          <a:p>
            <a:r>
              <a:rPr lang="en-US" sz="1800" dirty="0">
                <a:latin typeface="Calibri" pitchFamily="34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myid.p0 </a:t>
            </a:r>
            <a:r>
              <a:rPr lang="en-US" sz="1800" dirty="0">
                <a:latin typeface="Calibri" pitchFamily="34" charset="0"/>
              </a:rPr>
              <a:t>[peer thread 0’s stack],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r>
              <a:rPr lang="en-US" sz="1800" dirty="0">
                <a:latin typeface="Courier New" pitchFamily="49" charset="0"/>
              </a:rPr>
              <a:t>  myid.p1 </a:t>
            </a:r>
            <a:r>
              <a:rPr lang="en-US" sz="1800" dirty="0">
                <a:latin typeface="Calibri" pitchFamily="34" charset="0"/>
              </a:rPr>
              <a:t>[peer thread 1’s stack]</a:t>
            </a:r>
          </a:p>
          <a:p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2" name="Line 12"/>
          <p:cNvSpPr>
            <a:spLocks noChangeShapeType="1"/>
          </p:cNvSpPr>
          <p:nvPr/>
        </p:nvSpPr>
        <p:spPr bwMode="auto">
          <a:xfrm flipH="1">
            <a:off x="5943600" y="2864732"/>
            <a:ext cx="533400" cy="13208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286000" y="1676400"/>
            <a:ext cx="2172348" cy="17526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1715" y="6230005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5" grpId="0"/>
      <p:bldP spid="931846" grpId="0" animBg="1"/>
      <p:bldP spid="931847" grpId="0"/>
      <p:bldP spid="931848" grpId="0" animBg="1"/>
      <p:bldP spid="931849" grpId="0"/>
      <p:bldP spid="931850" grpId="0" animBg="1"/>
      <p:bldP spid="931851" grpId="0"/>
      <p:bldP spid="93185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1219200"/>
            <a:ext cx="7896225" cy="5181600"/>
          </a:xfrm>
        </p:spPr>
        <p:txBody>
          <a:bodyPr/>
          <a:lstStyle/>
          <a:p>
            <a:r>
              <a:rPr lang="en-US" dirty="0"/>
              <a:t>Which variables are shared?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/>
              <a:t>Answer: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765300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		</a:t>
            </a:r>
          </a:p>
          <a:p>
            <a:r>
              <a:rPr lang="en-US" sz="1800" dirty="0">
                <a:latin typeface="Courier New" pitchFamily="49" charset="0"/>
              </a:rPr>
              <a:t>myid.p0		</a:t>
            </a:r>
          </a:p>
          <a:p>
            <a:r>
              <a:rPr lang="en-US" sz="1800" dirty="0">
                <a:latin typeface="Courier New" pitchFamily="49" charset="0"/>
              </a:rPr>
              <a:t>myid.p1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6543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6543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6543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9210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9210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9210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5100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510002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5100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7708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7708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770868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Threads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variables are handy...</a:t>
            </a:r>
          </a:p>
          <a:p>
            <a:endParaRPr lang="en-US" dirty="0"/>
          </a:p>
          <a:p>
            <a:r>
              <a:rPr lang="en-US" dirty="0"/>
              <a:t>…but introduce the possibility of nasty </a:t>
            </a:r>
            <a:r>
              <a:rPr lang="en-US" i="1" dirty="0"/>
              <a:t>synchronization</a:t>
            </a:r>
            <a:r>
              <a:rPr lang="en-US" dirty="0"/>
              <a:t> errors.</a:t>
            </a:r>
          </a:p>
        </p:txBody>
      </p:sp>
    </p:spTree>
    <p:extLst>
      <p:ext uri="{BB962C8B-B14F-4D97-AF65-F5344CB8AC3E}">
        <p14:creationId xmlns:p14="http://schemas.microsoft.com/office/powerpoint/2010/main" val="203162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Menlo-Regular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C200FF"/>
                </a:solidFill>
                <a:latin typeface="Menlo-Regular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Counter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pt-BR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Menlo-Regular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Menlo-Regular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pt-BR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Menlo-Regular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Menlo-Regular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5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Menlo-Regular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Menlo-Regular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Menlo-Regular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Menlo-Regular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Menlo-Regular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 </a:t>
            </a:r>
            <a:endParaRPr 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05400" y="4192250"/>
            <a:ext cx="3505200" cy="2605684"/>
            <a:chOff x="5105400" y="4192250"/>
            <a:chExt cx="3505200" cy="2605684"/>
          </a:xfrm>
        </p:grpSpPr>
        <p:sp>
          <p:nvSpPr>
            <p:cNvPr id="935941" name="Text Box 5"/>
            <p:cNvSpPr txBox="1">
              <a:spLocks noChangeArrowheads="1"/>
            </p:cNvSpPr>
            <p:nvPr/>
          </p:nvSpPr>
          <p:spPr bwMode="auto">
            <a:xfrm>
              <a:off x="5486400" y="4192250"/>
              <a:ext cx="2770410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 ./</a:t>
              </a:r>
              <a:r>
                <a:rPr lang="en-US" sz="1600" dirty="0" err="1">
                  <a:latin typeface="Courier New" pitchFamily="49" charset="0"/>
                </a:rPr>
                <a:t>badcnt</a:t>
              </a:r>
              <a:r>
                <a:rPr lang="en-US" sz="1600" dirty="0">
                  <a:latin typeface="Courier New" pitchFamily="49" charset="0"/>
                </a:rPr>
                <a:t> 10000</a:t>
              </a:r>
            </a:p>
            <a:p>
              <a:r>
                <a:rPr lang="en-US" sz="1600" dirty="0">
                  <a:latin typeface="Courier New" pitchFamily="49" charset="0"/>
                </a:rPr>
                <a:t>OK </a:t>
              </a:r>
              <a:r>
                <a:rPr lang="en-US" sz="1600" dirty="0" err="1">
                  <a:latin typeface="Courier New" pitchFamily="49" charset="0"/>
                </a:rPr>
                <a:t>cnt</a:t>
              </a:r>
              <a:r>
                <a:rPr lang="en-US" sz="1600" dirty="0">
                  <a:latin typeface="Courier New" pitchFamily="49" charset="0"/>
                </a:rPr>
                <a:t>=20000</a:t>
              </a:r>
            </a:p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 ./</a:t>
              </a:r>
              <a:r>
                <a:rPr lang="en-US" sz="1600" dirty="0" err="1">
                  <a:latin typeface="Courier New" pitchFamily="49" charset="0"/>
                </a:rPr>
                <a:t>badcnt</a:t>
              </a:r>
              <a:r>
                <a:rPr lang="en-US" sz="1600" dirty="0">
                  <a:latin typeface="Courier New" pitchFamily="49" charset="0"/>
                </a:rPr>
                <a:t> 10000</a:t>
              </a:r>
            </a:p>
            <a:p>
              <a:r>
                <a:rPr lang="en-US" sz="1600" dirty="0">
                  <a:latin typeface="Courier New" pitchFamily="49" charset="0"/>
                </a:rPr>
                <a:t>BOOM! </a:t>
              </a:r>
              <a:r>
                <a:rPr lang="en-US" sz="1600" dirty="0" err="1">
                  <a:latin typeface="Courier New" pitchFamily="49" charset="0"/>
                </a:rPr>
                <a:t>cnt</a:t>
              </a:r>
              <a:r>
                <a:rPr lang="en-US" sz="1600" dirty="0">
                  <a:latin typeface="Courier New" pitchFamily="49" charset="0"/>
                </a:rPr>
                <a:t>=13051</a:t>
              </a:r>
            </a:p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</a:t>
              </a:r>
            </a:p>
          </p:txBody>
        </p:sp>
        <p:sp>
          <p:nvSpPr>
            <p:cNvPr id="935942" name="Text Box 6"/>
            <p:cNvSpPr txBox="1">
              <a:spLocks noChangeArrowheads="1"/>
            </p:cNvSpPr>
            <p:nvPr/>
          </p:nvSpPr>
          <p:spPr bwMode="auto">
            <a:xfrm>
              <a:off x="5105400" y="5689938"/>
              <a:ext cx="3505200" cy="11079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 err="1">
                  <a:latin typeface="Courier New" pitchFamily="49" charset="0"/>
                </a:rPr>
                <a:t>cnt</a:t>
              </a:r>
              <a:r>
                <a:rPr lang="en-US" dirty="0">
                  <a:latin typeface="Calibri" pitchFamily="34" charset="0"/>
                </a:rPr>
                <a:t> should equal 20,000.</a:t>
              </a:r>
            </a:p>
            <a:p>
              <a:pPr algn="ctr"/>
              <a:endParaRPr lang="en-US" sz="1800" dirty="0">
                <a:latin typeface="Calibri" pitchFamily="34" charset="0"/>
              </a:endParaRPr>
            </a:p>
            <a:p>
              <a:pPr algn="ctr"/>
              <a:r>
                <a:rPr lang="en-US" dirty="0">
                  <a:solidFill>
                    <a:srgbClr val="9D3E40"/>
                  </a:solidFill>
                  <a:latin typeface="Calibri" pitchFamily="34" charset="0"/>
                </a:rPr>
                <a:t>What went wrong?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755723" y="6248400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16661</TotalTime>
  <Words>2415</Words>
  <Application>Microsoft Macintosh PowerPoint</Application>
  <PresentationFormat>On-screen Show (4:3)</PresentationFormat>
  <Paragraphs>677</Paragraphs>
  <Slides>25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Narrow</vt:lpstr>
      <vt:lpstr>Calibri</vt:lpstr>
      <vt:lpstr>Courier New</vt:lpstr>
      <vt:lpstr>Menlo-Regular</vt:lpstr>
      <vt:lpstr>Times New Roman</vt:lpstr>
      <vt:lpstr>Wingdings</vt:lpstr>
      <vt:lpstr>Wingdings 2</vt:lpstr>
      <vt:lpstr>template2007</vt:lpstr>
      <vt:lpstr>Synchronization: Basics  CSCI 380: Operating Systems </vt:lpstr>
      <vt:lpstr>Shared Variables in Threaded C Programs</vt:lpstr>
      <vt:lpstr>Threads Memory Model</vt:lpstr>
      <vt:lpstr>Example Program to Illustrate Sharing</vt:lpstr>
      <vt:lpstr>Mapping Variable Instances to Memory</vt:lpstr>
      <vt:lpstr>Mapping Variable Instances to Memory</vt:lpstr>
      <vt:lpstr>Shared Variable Analysis</vt:lpstr>
      <vt:lpstr>Synchronizing Threads  </vt:lpstr>
      <vt:lpstr>badcnt.c: Improper Synchronization</vt:lpstr>
      <vt:lpstr>Assembly Code for Counter Loop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Critical Sections and Unsafe Regions</vt:lpstr>
      <vt:lpstr>Critical Sections and Unsafe Regions</vt:lpstr>
      <vt:lpstr>Enforcing Mutual Exclusion</vt:lpstr>
      <vt:lpstr>Semaphores</vt:lpstr>
      <vt:lpstr>C Semaphore Operations</vt:lpstr>
      <vt:lpstr>badcnt.c: Improper Synchronization</vt:lpstr>
      <vt:lpstr>Using Semaphores for Mutual Exclusion</vt:lpstr>
      <vt:lpstr>goodcnt.c: Proper Synchronization</vt:lpstr>
      <vt:lpstr>Why Mutexes Work</vt:lpstr>
      <vt:lpstr>Summary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859</cp:revision>
  <cp:lastPrinted>2014-11-12T16:25:33Z</cp:lastPrinted>
  <dcterms:created xsi:type="dcterms:W3CDTF">2012-11-19T20:19:50Z</dcterms:created>
  <dcterms:modified xsi:type="dcterms:W3CDTF">2019-01-20T23:14:57Z</dcterms:modified>
</cp:coreProperties>
</file>