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42" r:id="rId2"/>
    <p:sldId id="552" r:id="rId3"/>
    <p:sldId id="553" r:id="rId4"/>
    <p:sldId id="554" r:id="rId5"/>
    <p:sldId id="602" r:id="rId6"/>
    <p:sldId id="555" r:id="rId7"/>
    <p:sldId id="556" r:id="rId8"/>
    <p:sldId id="618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71" r:id="rId18"/>
    <p:sldId id="566" r:id="rId19"/>
    <p:sldId id="605" r:id="rId20"/>
    <p:sldId id="607" r:id="rId21"/>
    <p:sldId id="617" r:id="rId22"/>
    <p:sldId id="608" r:id="rId23"/>
    <p:sldId id="567" r:id="rId24"/>
    <p:sldId id="568" r:id="rId25"/>
    <p:sldId id="611" r:id="rId26"/>
  </p:sldIdLst>
  <p:sldSz cx="9144000" cy="6858000" type="screen4x3"/>
  <p:notesSz cx="7302500" cy="9586913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C0000"/>
    <a:srgbClr val="F7F5CD"/>
    <a:srgbClr val="000000"/>
    <a:srgbClr val="9D3E40"/>
    <a:srgbClr val="990000"/>
    <a:srgbClr val="D5F1CF"/>
    <a:srgbClr val="F1C7C7"/>
    <a:srgbClr val="F6F5BD"/>
    <a:srgbClr val="EBAFAF"/>
    <a:srgbClr val="DB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90" autoAdjust="0"/>
    <p:restoredTop sz="94626" autoAdjust="0"/>
  </p:normalViewPr>
  <p:slideViewPr>
    <p:cSldViewPr snapToGrid="0" snapToObjects="1">
      <p:cViewPr varScale="1">
        <p:scale>
          <a:sx n="79" d="100"/>
          <a:sy n="79" d="100"/>
        </p:scale>
        <p:origin x="1760" y="192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DC8CC1-E5D2-D24B-82C8-A1E61EABEA45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02148B85-9145-A84C-A9B0-9A8D634F1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0E5F36B3-2EFA-984C-9E0F-A709D3C050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Basics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b="0"/>
            </a:b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148057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69322" y="3507004"/>
            <a:ext cx="10038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/>
              <a:t>H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69322" y="5739385"/>
            <a:ext cx="759003" cy="33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/>
              <a:t>T</a:t>
            </a:r>
            <a:r>
              <a:rPr lang="en-US" sz="1600" i="1" baseline="-25000" dirty="0"/>
              <a:t>i</a:t>
            </a:r>
            <a:r>
              <a:rPr lang="en-US" sz="1600" dirty="0"/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69322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L</a:t>
            </a:r>
            <a:r>
              <a:rPr lang="en-US" sz="1800" i="1" baseline="-25000" dirty="0"/>
              <a:t>i  </a:t>
            </a:r>
            <a:r>
              <a:rPr lang="en-US" sz="1800" dirty="0"/>
              <a:t>: Load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 err="1"/>
              <a:t>U</a:t>
            </a:r>
            <a:r>
              <a:rPr lang="en-US" sz="1800" i="1" baseline="-25000" dirty="0" err="1"/>
              <a:t>i</a:t>
            </a:r>
            <a:r>
              <a:rPr lang="en-US" sz="1800" dirty="0"/>
              <a:t> : Update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/>
              <a:t>S</a:t>
            </a:r>
            <a:r>
              <a:rPr lang="en-US" sz="1800" i="1" baseline="-25000" dirty="0"/>
              <a:t>i</a:t>
            </a:r>
            <a:r>
              <a:rPr lang="en-US" sz="1800" dirty="0"/>
              <a:t> : Store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922650" y="4295623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432466"/>
            <a:ext cx="73396" cy="108686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critical 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99"/>
          <p:cNvGrpSpPr/>
          <p:nvPr/>
        </p:nvGrpSpPr>
        <p:grpSpPr>
          <a:xfrm>
            <a:off x="2201333" y="2151591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1" name="Oval 10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46180" name="Line 4"/>
          <p:cNvSpPr>
            <a:spLocks noChangeAspect="1" noChangeShapeType="1"/>
          </p:cNvSpPr>
          <p:nvPr/>
        </p:nvSpPr>
        <p:spPr bwMode="auto">
          <a:xfrm flipV="1">
            <a:off x="811213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1" name="Line 5"/>
          <p:cNvSpPr>
            <a:spLocks noChangeAspect="1" noChangeShapeType="1"/>
          </p:cNvSpPr>
          <p:nvPr/>
        </p:nvSpPr>
        <p:spPr bwMode="auto">
          <a:xfrm flipH="1" flipV="1">
            <a:off x="811213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946182" name="Text Box 6"/>
          <p:cNvSpPr txBox="1">
            <a:spLocks noChangeAspect="1" noChangeArrowheads="1"/>
          </p:cNvSpPr>
          <p:nvPr/>
        </p:nvSpPr>
        <p:spPr bwMode="auto">
          <a:xfrm>
            <a:off x="965200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3" name="Text Box 7"/>
          <p:cNvSpPr txBox="1">
            <a:spLocks noChangeAspect="1" noChangeArrowheads="1"/>
          </p:cNvSpPr>
          <p:nvPr/>
        </p:nvSpPr>
        <p:spPr bwMode="auto">
          <a:xfrm>
            <a:off x="1662113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4" name="Text Box 8"/>
          <p:cNvSpPr txBox="1">
            <a:spLocks noChangeAspect="1" noChangeArrowheads="1"/>
          </p:cNvSpPr>
          <p:nvPr/>
        </p:nvSpPr>
        <p:spPr bwMode="auto">
          <a:xfrm>
            <a:off x="2362200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5" name="Text Box 9"/>
          <p:cNvSpPr txBox="1">
            <a:spLocks noChangeAspect="1" noChangeArrowheads="1"/>
          </p:cNvSpPr>
          <p:nvPr/>
        </p:nvSpPr>
        <p:spPr bwMode="auto">
          <a:xfrm>
            <a:off x="3079750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6" name="Text Box 10"/>
          <p:cNvSpPr txBox="1">
            <a:spLocks noChangeAspect="1" noChangeArrowheads="1"/>
          </p:cNvSpPr>
          <p:nvPr/>
        </p:nvSpPr>
        <p:spPr bwMode="auto">
          <a:xfrm>
            <a:off x="3805238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7" name="Text Box 11"/>
          <p:cNvSpPr txBox="1">
            <a:spLocks noChangeAspect="1" noChangeArrowheads="1"/>
          </p:cNvSpPr>
          <p:nvPr/>
        </p:nvSpPr>
        <p:spPr bwMode="auto">
          <a:xfrm>
            <a:off x="430213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8" name="Text Box 12"/>
          <p:cNvSpPr txBox="1">
            <a:spLocks noChangeAspect="1" noChangeArrowheads="1"/>
          </p:cNvSpPr>
          <p:nvPr/>
        </p:nvSpPr>
        <p:spPr bwMode="auto">
          <a:xfrm>
            <a:off x="458788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89" name="Text Box 13"/>
          <p:cNvSpPr txBox="1">
            <a:spLocks noChangeAspect="1" noChangeArrowheads="1"/>
          </p:cNvSpPr>
          <p:nvPr/>
        </p:nvSpPr>
        <p:spPr bwMode="auto">
          <a:xfrm>
            <a:off x="430213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0" name="Text Box 14"/>
          <p:cNvSpPr txBox="1">
            <a:spLocks noChangeAspect="1" noChangeArrowheads="1"/>
          </p:cNvSpPr>
          <p:nvPr/>
        </p:nvSpPr>
        <p:spPr bwMode="auto">
          <a:xfrm>
            <a:off x="441325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191" name="Text Box 15"/>
          <p:cNvSpPr txBox="1">
            <a:spLocks noChangeAspect="1" noChangeArrowheads="1"/>
          </p:cNvSpPr>
          <p:nvPr/>
        </p:nvSpPr>
        <p:spPr bwMode="auto">
          <a:xfrm>
            <a:off x="452438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46217" name="Text Box 41"/>
          <p:cNvSpPr txBox="1">
            <a:spLocks noChangeAspect="1" noChangeArrowheads="1"/>
          </p:cNvSpPr>
          <p:nvPr/>
        </p:nvSpPr>
        <p:spPr bwMode="auto">
          <a:xfrm>
            <a:off x="4600575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946218" name="Text Box 42"/>
          <p:cNvSpPr txBox="1">
            <a:spLocks noChangeAspect="1" noChangeArrowheads="1"/>
          </p:cNvSpPr>
          <p:nvPr/>
        </p:nvSpPr>
        <p:spPr bwMode="auto">
          <a:xfrm>
            <a:off x="255574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70156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56" name="Oval 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484805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4" name="Oval 6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199454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1" name="Oval 7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91410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8" name="Oval 7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62875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5" name="Oval 8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2" name="Oval 9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1713047" y="2373968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critical section </a:t>
            </a:r>
            <a:r>
              <a:rPr lang="en-US" sz="1800" dirty="0">
                <a:latin typeface="Calibri" pitchFamily="34" charset="0"/>
              </a:rPr>
              <a:t>with respect to the shared variable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critical sections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some shared variable) should not be interleaved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does not enter any unsafe region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 correct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is safe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for each </a:t>
            </a:r>
            <a:r>
              <a:rPr lang="en-US"/>
              <a:t>critical section.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</a:t>
            </a:r>
            <a:r>
              <a:rPr lang="en-US" dirty="0" err="1"/>
              <a:t>Dijkstra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and condition variables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variable. Manipulated by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nonzero, then decrement </a:t>
            </a:r>
            <a:r>
              <a:rPr lang="en-US" i="1" dirty="0"/>
              <a:t>s</a:t>
            </a:r>
            <a:r>
              <a:rPr lang="en-US" dirty="0"/>
              <a:t> by 1 and return immediately.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Test and decrement operations occur atomically (indivisibly)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then suspend thread until </a:t>
            </a:r>
            <a:r>
              <a:rPr lang="en-US" i="1" dirty="0"/>
              <a:t>s</a:t>
            </a:r>
            <a:r>
              <a:rPr lang="en-US" dirty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After restarting, the P operation decrements </a:t>
            </a:r>
            <a:r>
              <a:rPr lang="en-US" i="1" dirty="0"/>
              <a:t>s</a:t>
            </a:r>
            <a:r>
              <a:rPr lang="en-US" dirty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Increment </a:t>
            </a:r>
            <a:r>
              <a:rPr lang="en-US" i="1" dirty="0"/>
              <a:t>s</a:t>
            </a:r>
            <a:r>
              <a:rPr lang="en-US" dirty="0"/>
              <a:t> by 1.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Increment operation occurs atomically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blocked in a P operation waiting for </a:t>
            </a:r>
            <a:r>
              <a:rPr lang="en-US" i="1" dirty="0"/>
              <a:t>s</a:t>
            </a:r>
            <a:r>
              <a:rPr lang="en-US" dirty="0"/>
              <a:t> to become non-zero, then restart exactly one of those threads, which then completes its P operation by decrementing </a:t>
            </a:r>
            <a:r>
              <a:rPr lang="en-US" i="1" dirty="0"/>
              <a:t>s</a:t>
            </a:r>
            <a:r>
              <a:rPr lang="en-US" dirty="0"/>
              <a:t>. </a:t>
            </a:r>
            <a:endParaRPr lang="en-US" b="1" i="1" dirty="0"/>
          </a:p>
          <a:p>
            <a:pPr marL="457200" lvl="1" indent="0">
              <a:lnSpc>
                <a:spcPct val="97000"/>
              </a:lnSpc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Semaphore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Pthreads</a:t>
            </a:r>
            <a:r>
              <a:rPr lang="en-US" dirty="0"/>
              <a:t> functions: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semaphore.h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sem_init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*s, 0, unsigned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);} /* s =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sem_wait(sem_t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P(s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sem_post(sem_t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V(s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csapp.h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P(sem_t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sem_wait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V(sem_t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sem_post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342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pt-BR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pt-BR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4076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Menlo-Regular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+mn-lt"/>
              </a:rPr>
              <a:t>How can we fix this using semaphores?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5510" y="6260068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18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Using Semaphores for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Basic idea:</a:t>
            </a:r>
          </a:p>
          <a:p>
            <a:pPr lvl="1"/>
            <a:r>
              <a:rPr lang="en-US" dirty="0"/>
              <a:t>Associate a unique semaphore </a:t>
            </a:r>
            <a:r>
              <a:rPr lang="en-US" i="1" dirty="0"/>
              <a:t>mutex</a:t>
            </a:r>
            <a:r>
              <a:rPr lang="en-US" dirty="0"/>
              <a:t>, initially 1, with each shared variable (or related set of shared variables).</a:t>
            </a:r>
          </a:p>
          <a:p>
            <a:pPr lvl="1"/>
            <a:r>
              <a:rPr lang="en-US" dirty="0"/>
              <a:t>Surround corresponding critical sections with </a:t>
            </a:r>
            <a:r>
              <a:rPr lang="en-US" i="1" dirty="0" err="1"/>
              <a:t>P(mutex</a:t>
            </a:r>
            <a:r>
              <a:rPr lang="en-US" i="1" dirty="0"/>
              <a:t>)</a:t>
            </a:r>
            <a:r>
              <a:rPr lang="en-US" dirty="0"/>
              <a:t> and </a:t>
            </a:r>
          </a:p>
          <a:p>
            <a:pPr lvl="1">
              <a:buNone/>
            </a:pPr>
            <a:r>
              <a:rPr lang="en-US" i="1" dirty="0"/>
              <a:t>	</a:t>
            </a:r>
            <a:r>
              <a:rPr lang="en-US" i="1" dirty="0" err="1"/>
              <a:t>V(mutex</a:t>
            </a:r>
            <a:r>
              <a:rPr lang="en-US" i="1" dirty="0"/>
              <a:t>)</a:t>
            </a:r>
            <a:r>
              <a:rPr lang="en-US" dirty="0"/>
              <a:t> operations.</a:t>
            </a:r>
          </a:p>
          <a:p>
            <a:endParaRPr lang="en-US" dirty="0"/>
          </a:p>
          <a:p>
            <a:r>
              <a:rPr lang="en-US" dirty="0"/>
              <a:t>Terminology: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Binary semaphore</a:t>
            </a:r>
            <a:r>
              <a:rPr lang="en-US" dirty="0"/>
              <a:t>: semaphore whose value is always 0 or 1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Mutex: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binary semaphore used for mutual exclusion</a:t>
            </a:r>
          </a:p>
          <a:p>
            <a:pPr lvl="2"/>
            <a:r>
              <a:rPr lang="en-US" dirty="0"/>
              <a:t>P operation: </a:t>
            </a:r>
            <a:r>
              <a:rPr lang="en-US" dirty="0">
                <a:solidFill>
                  <a:srgbClr val="FF0000"/>
                </a:solidFill>
              </a:rPr>
              <a:t>“locking” </a:t>
            </a:r>
            <a:r>
              <a:rPr lang="en-US" dirty="0"/>
              <a:t>the mutex</a:t>
            </a:r>
          </a:p>
          <a:p>
            <a:pPr lvl="2"/>
            <a:r>
              <a:rPr lang="en-US" dirty="0"/>
              <a:t>V operation: </a:t>
            </a:r>
            <a:r>
              <a:rPr lang="en-US" dirty="0">
                <a:solidFill>
                  <a:srgbClr val="FF0000"/>
                </a:solidFill>
              </a:rPr>
              <a:t>“unlocking”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</a:rPr>
              <a:t>“releasing” </a:t>
            </a:r>
            <a:r>
              <a:rPr lang="en-US" dirty="0"/>
              <a:t>the mutex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“Holding” </a:t>
            </a:r>
            <a:r>
              <a:rPr lang="en-US" dirty="0"/>
              <a:t>a mutex: locked and not yet unlocked. 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Counting semaphore</a:t>
            </a:r>
            <a:r>
              <a:rPr lang="en-US" dirty="0"/>
              <a:t>: used as a counter for set of available resources.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goodcnt.c</a:t>
            </a:r>
            <a:r>
              <a:rPr lang="en-US" dirty="0">
                <a:latin typeface="Courier New"/>
                <a:cs typeface="Courier New"/>
              </a:rPr>
              <a:t>:</a:t>
            </a:r>
            <a:r>
              <a:rPr lang="en-US" dirty="0"/>
              <a:t> Proper Synchronization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/>
              <a:t>Define and initialize a mutex for the shared variable </a:t>
            </a:r>
            <a:r>
              <a:rPr lang="en-US" dirty="0" err="1">
                <a:latin typeface="Courier New"/>
                <a:cs typeface="Courier New"/>
              </a:rPr>
              <a:t>cnt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0; 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           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Semaphore that protects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cnt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Sem_init(&amp;mutex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, 0, 1); </a:t>
            </a:r>
            <a:r>
              <a:rPr lang="fi-FI" sz="18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800" dirty="0" err="1">
                <a:solidFill>
                  <a:srgbClr val="CB2418"/>
                </a:solidFill>
                <a:latin typeface="Menlo-Regular"/>
              </a:rPr>
              <a:t>mutex</a:t>
            </a:r>
            <a:r>
              <a:rPr lang="fi-FI" sz="1800" dirty="0">
                <a:solidFill>
                  <a:srgbClr val="CB2418"/>
                </a:solidFill>
                <a:latin typeface="Menlo-Regular"/>
              </a:rPr>
              <a:t> = 1 */</a:t>
            </a:r>
            <a:endParaRPr lang="en-US" sz="18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>
                <a:latin typeface="Calibri" pitchFamily="34" charset="0"/>
              </a:rPr>
              <a:t>critical section with </a:t>
            </a:r>
            <a:r>
              <a:rPr lang="en-US" i="1" kern="0" dirty="0">
                <a:latin typeface="Calibri" pitchFamily="34" charset="0"/>
              </a:rPr>
              <a:t>P</a:t>
            </a:r>
            <a:r>
              <a:rPr lang="en-US" kern="0" dirty="0">
                <a:latin typeface="Calibri" pitchFamily="34" charset="0"/>
              </a:rPr>
              <a:t> and </a:t>
            </a:r>
            <a:r>
              <a:rPr lang="en-US" i="1" kern="0" dirty="0">
                <a:latin typeface="Calibri" pitchFamily="34" charset="0"/>
              </a:rPr>
              <a:t>V</a:t>
            </a:r>
            <a:r>
              <a:rPr lang="en-US" kern="0" dirty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774427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2893540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1401" y="5802868"/>
            <a:ext cx="5384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Warning: It’s orders of magnitude slower than </a:t>
            </a:r>
            <a:r>
              <a:rPr lang="en-US" dirty="0" err="1">
                <a:latin typeface="Courier New"/>
                <a:cs typeface="Courier New"/>
              </a:rPr>
              <a:t>badcnt.c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>
                <a:latin typeface="Calibri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3239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 </a:t>
            </a:r>
            <a:r>
              <a:rPr lang="en-US" sz="1800" i="1" dirty="0"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operations on semaphore </a:t>
            </a:r>
            <a:r>
              <a:rPr lang="en-US" sz="1800" dirty="0">
                <a:latin typeface="Courier New" pitchFamily="49" charset="0"/>
              </a:rPr>
              <a:t>s</a:t>
            </a:r>
            <a:r>
              <a:rPr lang="en-US" sz="1800" dirty="0">
                <a:latin typeface="Calibri" pitchFamily="34" charset="0"/>
              </a:rPr>
              <a:t> (initially set to 1)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Semaphore invariant </a:t>
            </a:r>
          </a:p>
          <a:p>
            <a:r>
              <a:rPr lang="en-US" sz="1800" dirty="0">
                <a:latin typeface="Calibri" pitchFamily="34" charset="0"/>
              </a:rPr>
              <a:t>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98450" y="4813300"/>
            <a:ext cx="54373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P(s)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298450" y="2466975"/>
            <a:ext cx="55656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C00000"/>
                </a:solidFill>
                <a:latin typeface="+mn-lt"/>
              </a:rPr>
              <a:t>V(s)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s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Programmers need a clear model of how variables are shared by threads. </a:t>
            </a:r>
          </a:p>
          <a:p>
            <a:endParaRPr lang="en-US" dirty="0"/>
          </a:p>
          <a:p>
            <a:r>
              <a:rPr lang="en-US" dirty="0"/>
              <a:t>Variables shared by multiple threads must be protected to ensure mutually exclusive access.</a:t>
            </a:r>
          </a:p>
          <a:p>
            <a:endParaRPr lang="en-US" dirty="0"/>
          </a:p>
          <a:p>
            <a:r>
              <a:rPr lang="en-US" dirty="0"/>
              <a:t>Semaphores are a fundamental mechanism for enforcing mutual exclusion.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4972050"/>
          </a:xfrm>
        </p:spPr>
        <p:txBody>
          <a:bodyPr/>
          <a:lstStyle/>
          <a:p>
            <a:r>
              <a:rPr lang="en-US" dirty="0"/>
              <a:t>Conceptual model:</a:t>
            </a:r>
          </a:p>
          <a:p>
            <a:pPr lvl="1"/>
            <a:r>
              <a:rPr lang="en-US" dirty="0"/>
              <a:t>Multiple threads run within the context of a single process</a:t>
            </a:r>
          </a:p>
          <a:p>
            <a:pPr lvl="1"/>
            <a:r>
              <a:rPr lang="en-US" dirty="0"/>
              <a:t>Each thread has its own separate thread context</a:t>
            </a:r>
          </a:p>
          <a:p>
            <a:pPr lvl="2"/>
            <a:r>
              <a:rPr lang="en-US" sz="1600" dirty="0"/>
              <a:t>Thread ID, stack, stack pointer, PC, condition codes, and GP registers</a:t>
            </a:r>
          </a:p>
          <a:p>
            <a:pPr lvl="1"/>
            <a:r>
              <a:rPr lang="en-US" dirty="0"/>
              <a:t>All threads share the remaining process context</a:t>
            </a:r>
          </a:p>
          <a:p>
            <a:pPr lvl="2"/>
            <a:r>
              <a:rPr lang="en-US" sz="1600" dirty="0"/>
              <a:t>Code, data, heap, and shared library segments of the process virtual address space</a:t>
            </a:r>
          </a:p>
          <a:p>
            <a:pPr lvl="2"/>
            <a:r>
              <a:rPr lang="en-US" sz="1600" dirty="0"/>
              <a:t>Open files and installed handlers</a:t>
            </a:r>
          </a:p>
          <a:p>
            <a:r>
              <a:rPr lang="en-US" dirty="0"/>
              <a:t>Operationally, this model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endParaRPr lang="en-US" sz="2000" dirty="0"/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/>
              <a:t>Example Program to Illustrate Sharing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76200" y="1419285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572000" y="1447800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660665" y="3912512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n-lt"/>
              </a:rPr>
              <a:t>Peer threads reference main thread’s stack</a:t>
            </a:r>
          </a:p>
          <a:p>
            <a:r>
              <a:rPr lang="en-US" sz="1800" i="1" dirty="0">
                <a:latin typeface="+mn-lt"/>
              </a:rPr>
              <a:t>indirectly through global </a:t>
            </a:r>
            <a:r>
              <a:rPr lang="en-US" sz="1800" i="1" dirty="0" err="1">
                <a:latin typeface="+mn-lt"/>
              </a:rPr>
              <a:t>ptr</a:t>
            </a:r>
            <a:r>
              <a:rPr lang="en-US" sz="1800" i="1" dirty="0">
                <a:latin typeface="+mn-lt"/>
              </a:rPr>
              <a:t> variable</a:t>
            </a:r>
            <a:endParaRPr lang="en-US" sz="1800" dirty="0">
              <a:latin typeface="+mn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V="1">
            <a:off x="6181490" y="3239412"/>
            <a:ext cx="520700" cy="673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n>
                <a:solidFill>
                  <a:srgbClr val="FF0000"/>
                </a:solidFill>
              </a:ln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879068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>
            <a:off x="1295401" y="1450976"/>
            <a:ext cx="0" cy="504824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4" y="4636088"/>
            <a:ext cx="304800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815414" y="1399401"/>
            <a:ext cx="3927485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latin typeface="Courier New" pitchFamily="49" charset="0"/>
              </a:rPr>
              <a:t>myid.p0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myid.p1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5943600" y="2864732"/>
            <a:ext cx="533400" cy="13208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45" grpId="0"/>
      <p:bldP spid="931846" grpId="0" animBg="1"/>
      <p:bldP spid="931847" grpId="0"/>
      <p:bldP spid="931848" grpId="0" animBg="1"/>
      <p:bldP spid="931849" grpId="0"/>
      <p:bldP spid="931850" grpId="0" animBg="1"/>
      <p:bldP spid="931851" grpId="0"/>
      <p:bldP spid="93185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622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543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543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21000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21000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27864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10002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10002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770868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770868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Counter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pt-BR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Menlo-Regular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pt-BR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Menlo-Regular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 </a:t>
            </a:r>
            <a:endParaRPr lang="en-US" sz="1600" dirty="0">
              <a:solidFill>
                <a:srgbClr val="000000"/>
              </a:solidFill>
              <a:latin typeface="Courier New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OK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BOOM!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</a:t>
              </a: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 equal 20,000.</a:t>
              </a:r>
            </a:p>
            <a:p>
              <a:pPr algn="ctr"/>
              <a:endParaRPr lang="en-US" sz="1800" dirty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wrong?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16661</TotalTime>
  <Words>2415</Words>
  <Application>Microsoft Macintosh PowerPoint</Application>
  <PresentationFormat>On-screen Show (4:3)</PresentationFormat>
  <Paragraphs>677</Paragraphs>
  <Slides>25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Synchronization: Basics  CSCI 380: Operating Systems 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Variable Instances to Memory</vt:lpstr>
      <vt:lpstr>Shared Variable Analysis</vt:lpstr>
      <vt:lpstr>Synchronizing Threads  </vt:lpstr>
      <vt:lpstr>badcnt.c: Improper Synchronization</vt:lpstr>
      <vt:lpstr>Assembly Code for Counter Loop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Critical Sections and Unsafe Regions</vt:lpstr>
      <vt:lpstr>Enforcing Mutual Exclusion</vt:lpstr>
      <vt:lpstr>Semaphores</vt:lpstr>
      <vt:lpstr>C Semaphore Operations</vt:lpstr>
      <vt:lpstr>badcnt.c: Improper Synchronization</vt:lpstr>
      <vt:lpstr>Using Semaphores for Mutual Exclusion</vt:lpstr>
      <vt:lpstr>goodcnt.c: Proper Synchronization</vt:lpstr>
      <vt:lpstr>Why Mutexes Work</vt:lpstr>
      <vt:lpstr>Summary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859</cp:revision>
  <cp:lastPrinted>2014-11-12T16:25:33Z</cp:lastPrinted>
  <dcterms:created xsi:type="dcterms:W3CDTF">2012-11-19T20:19:50Z</dcterms:created>
  <dcterms:modified xsi:type="dcterms:W3CDTF">2019-01-20T23:14:57Z</dcterms:modified>
</cp:coreProperties>
</file>