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542" r:id="rId2"/>
    <p:sldId id="543" r:id="rId3"/>
    <p:sldId id="584" r:id="rId4"/>
    <p:sldId id="545" r:id="rId5"/>
    <p:sldId id="583" r:id="rId6"/>
    <p:sldId id="546" r:id="rId7"/>
    <p:sldId id="548" r:id="rId8"/>
    <p:sldId id="547" r:id="rId9"/>
    <p:sldId id="550" r:id="rId10"/>
    <p:sldId id="551" r:id="rId11"/>
    <p:sldId id="567" r:id="rId12"/>
    <p:sldId id="552" r:id="rId13"/>
    <p:sldId id="553" r:id="rId14"/>
    <p:sldId id="554" r:id="rId15"/>
    <p:sldId id="589" r:id="rId16"/>
    <p:sldId id="590" r:id="rId17"/>
    <p:sldId id="591" r:id="rId18"/>
    <p:sldId id="555" r:id="rId19"/>
    <p:sldId id="556" r:id="rId20"/>
    <p:sldId id="557" r:id="rId21"/>
    <p:sldId id="558" r:id="rId22"/>
    <p:sldId id="559" r:id="rId23"/>
    <p:sldId id="569" r:id="rId24"/>
    <p:sldId id="560" r:id="rId25"/>
    <p:sldId id="561" r:id="rId26"/>
    <p:sldId id="562" r:id="rId27"/>
    <p:sldId id="563" r:id="rId28"/>
    <p:sldId id="564" r:id="rId29"/>
    <p:sldId id="565" r:id="rId30"/>
    <p:sldId id="574" r:id="rId31"/>
    <p:sldId id="570" r:id="rId32"/>
    <p:sldId id="572" r:id="rId33"/>
    <p:sldId id="573" r:id="rId34"/>
    <p:sldId id="579" r:id="rId35"/>
  </p:sldIdLst>
  <p:sldSz cx="9144000" cy="6858000" type="screen4x3"/>
  <p:notesSz cx="7302500" cy="9586913"/>
  <p:custDataLst>
    <p:tags r:id="rId3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D5F1CF"/>
    <a:srgbClr val="F6F5BD"/>
    <a:srgbClr val="F1C7C7"/>
    <a:srgbClr val="B3B3B3"/>
    <a:srgbClr val="E6E6E6"/>
    <a:srgbClr val="990000"/>
    <a:srgbClr val="D09E00"/>
    <a:srgbClr val="EBAFAF"/>
    <a:srgbClr val="ACE3A1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 autoAdjust="0"/>
    <p:restoredTop sz="94643" autoAdjust="0"/>
  </p:normalViewPr>
  <p:slideViewPr>
    <p:cSldViewPr snapToObjects="1">
      <p:cViewPr varScale="1">
        <p:scale>
          <a:sx n="79" d="100"/>
          <a:sy n="79" d="100"/>
        </p:scale>
        <p:origin x="206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947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1613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628D825-A372-6B49-9C64-57A30A6CD8F7}"/>
              </a:ext>
            </a:extLst>
          </p:cNvPr>
          <p:cNvGrpSpPr/>
          <p:nvPr userDrawn="1"/>
        </p:nvGrpSpPr>
        <p:grpSpPr>
          <a:xfrm>
            <a:off x="0" y="-26988"/>
            <a:ext cx="9144001" cy="276999"/>
            <a:chOff x="0" y="-26988"/>
            <a:chExt cx="9144001" cy="276999"/>
          </a:xfrm>
        </p:grpSpPr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8B55A5A6-7E8F-BA42-9D25-27E2E9466F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9144000" cy="22860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b="0">
                <a:latin typeface="Times New Roman" pitchFamily="18" charset="0"/>
              </a:endParaRPr>
            </a:p>
          </p:txBody>
        </p:sp>
        <p:sp>
          <p:nvSpPr>
            <p:cNvPr id="11" name="Text Box 5">
              <a:extLst>
                <a:ext uri="{FF2B5EF4-FFF2-40B4-BE49-F238E27FC236}">
                  <a16:creationId xmlns:a16="http://schemas.microsoft.com/office/drawing/2014/main" id="{F3E8D79A-328D-E54F-A211-2FC0B0BD1D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4801" y="-26988"/>
              <a:ext cx="5029200" cy="27699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en-US" sz="1200" dirty="0">
                  <a:solidFill>
                    <a:srgbClr val="FFD579"/>
                  </a:solidFill>
                  <a:latin typeface="Times New Roman" pitchFamily="18" charset="0"/>
                </a:rPr>
                <a:t>Killian – CSCI 380 – Millersville University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949450"/>
          </a:xfrm>
        </p:spPr>
        <p:txBody>
          <a:bodyPr/>
          <a:lstStyle/>
          <a:p>
            <a:pPr marL="0" indent="0"/>
            <a:r>
              <a:rPr lang="en-US" dirty="0"/>
              <a:t>Concurrent Programming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CSCI 380: </a:t>
            </a:r>
            <a:r>
              <a:rPr lang="en-US" sz="2000" b="0"/>
              <a:t>Operating Systems</a:t>
            </a:r>
            <a:endParaRPr lang="en-US" sz="2000" b="0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Instructor:</a:t>
            </a:r>
            <a:r>
              <a:rPr lang="en-US" dirty="0"/>
              <a:t> </a:t>
            </a:r>
          </a:p>
          <a:p>
            <a:r>
              <a:rPr lang="en-US" dirty="0"/>
              <a:t>William Killian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6" name="Rectangle 6"/>
          <p:cNvSpPr>
            <a:spLocks noGrp="1" noChangeArrowheads="1"/>
          </p:cNvSpPr>
          <p:nvPr>
            <p:ph type="title"/>
          </p:nvPr>
        </p:nvSpPr>
        <p:spPr>
          <a:xfrm>
            <a:off x="404813" y="485775"/>
            <a:ext cx="8716962" cy="781050"/>
          </a:xfrm>
        </p:spPr>
        <p:txBody>
          <a:bodyPr/>
          <a:lstStyle/>
          <a:p>
            <a:r>
              <a:rPr lang="en-US" dirty="0"/>
              <a:t>Process-Based Concurrent Echo Server</a:t>
            </a:r>
            <a:br>
              <a:rPr lang="en-US" dirty="0"/>
            </a:br>
            <a:r>
              <a:rPr lang="en-US" dirty="0"/>
              <a:t>(cont)</a:t>
            </a:r>
          </a:p>
        </p:txBody>
      </p:sp>
      <p:sp>
        <p:nvSpPr>
          <p:cNvPr id="798723" name="Rectangle 3"/>
          <p:cNvSpPr>
            <a:spLocks noChangeArrowheads="1"/>
          </p:cNvSpPr>
          <p:nvPr/>
        </p:nvSpPr>
        <p:spPr bwMode="auto">
          <a:xfrm>
            <a:off x="1262062" y="2063750"/>
            <a:ext cx="6053137" cy="175432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 err="1">
                <a:solidFill>
                  <a:srgbClr val="4A00FF"/>
                </a:solidFill>
                <a:latin typeface="Menlo-Regular"/>
              </a:rPr>
              <a:t>sigchld_handler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sig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 </a:t>
            </a:r>
          </a:p>
          <a:p>
            <a:r>
              <a:rPr lang="en-US" sz="1800" dirty="0">
                <a:solidFill>
                  <a:srgbClr val="C200FF"/>
                </a:solidFill>
                <a:latin typeface="Menlo-Regular"/>
              </a:rPr>
              <a:t>    while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waitpid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(-1, 0, WNOHANG) &gt; 0)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    ;</a:t>
            </a:r>
          </a:p>
          <a:p>
            <a:r>
              <a:rPr lang="is-I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8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8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7987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03213" y="4518025"/>
            <a:ext cx="8307387" cy="1927225"/>
          </a:xfrm>
        </p:spPr>
        <p:txBody>
          <a:bodyPr/>
          <a:lstStyle/>
          <a:p>
            <a:pPr lvl="1"/>
            <a:r>
              <a:rPr lang="en-US" sz="2600" dirty="0"/>
              <a:t>Reap all zombie children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57010" y="3440668"/>
            <a:ext cx="1525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echoserverp.c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9120" y="476655"/>
            <a:ext cx="8382000" cy="573087"/>
          </a:xfrm>
        </p:spPr>
        <p:txBody>
          <a:bodyPr/>
          <a:lstStyle/>
          <a:p>
            <a:r>
              <a:rPr lang="en-US" dirty="0"/>
              <a:t>Concurrent Server: </a:t>
            </a:r>
            <a:r>
              <a:rPr lang="en-US" dirty="0">
                <a:latin typeface="Courier New" pitchFamily="49" charset="0"/>
              </a:rPr>
              <a:t>accept</a:t>
            </a:r>
            <a:r>
              <a:rPr lang="en-US" dirty="0"/>
              <a:t> Illustrated</a:t>
            </a:r>
          </a:p>
        </p:txBody>
      </p:sp>
      <p:sp>
        <p:nvSpPr>
          <p:cNvPr id="740356" name="Text Box 4"/>
          <p:cNvSpPr txBox="1">
            <a:spLocks noChangeArrowheads="1"/>
          </p:cNvSpPr>
          <p:nvPr/>
        </p:nvSpPr>
        <p:spPr bwMode="auto">
          <a:xfrm>
            <a:off x="2967038" y="1239838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58" name="Rectangle 6"/>
          <p:cNvSpPr>
            <a:spLocks noChangeArrowheads="1"/>
          </p:cNvSpPr>
          <p:nvPr/>
        </p:nvSpPr>
        <p:spPr bwMode="auto">
          <a:xfrm>
            <a:off x="469900" y="1576388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59" name="Text Box 7"/>
          <p:cNvSpPr txBox="1">
            <a:spLocks noChangeArrowheads="1"/>
          </p:cNvSpPr>
          <p:nvPr/>
        </p:nvSpPr>
        <p:spPr bwMode="auto">
          <a:xfrm>
            <a:off x="5011738" y="1390513"/>
            <a:ext cx="3294062" cy="13234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000" i="1" dirty="0">
                <a:latin typeface="Calibri" pitchFamily="34" charset="0"/>
              </a:rPr>
              <a:t>1. Server blocks in </a:t>
            </a:r>
            <a:r>
              <a:rPr lang="en-US" sz="2000" i="1" dirty="0">
                <a:latin typeface="Courier New" pitchFamily="49" charset="0"/>
              </a:rPr>
              <a:t>accept</a:t>
            </a:r>
            <a:r>
              <a:rPr lang="en-US" sz="2000" i="1" dirty="0">
                <a:latin typeface="Calibri" pitchFamily="34" charset="0"/>
              </a:rPr>
              <a:t>, waiting for connection request on listening descriptor </a:t>
            </a:r>
            <a:r>
              <a:rPr lang="en-US" sz="2000" i="1" dirty="0" err="1">
                <a:latin typeface="Courier New" pitchFamily="49" charset="0"/>
              </a:rPr>
              <a:t>listenfd</a:t>
            </a:r>
            <a:endParaRPr lang="en-US" sz="2000" i="1" dirty="0">
              <a:latin typeface="Calibri" pitchFamily="34" charset="0"/>
            </a:endParaRPr>
          </a:p>
        </p:txBody>
      </p:sp>
      <p:sp>
        <p:nvSpPr>
          <p:cNvPr id="740360" name="Text Box 8"/>
          <p:cNvSpPr txBox="1">
            <a:spLocks noChangeArrowheads="1"/>
          </p:cNvSpPr>
          <p:nvPr/>
        </p:nvSpPr>
        <p:spPr bwMode="auto">
          <a:xfrm>
            <a:off x="1003300" y="2106613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1" name="Rectangle 9"/>
          <p:cNvSpPr>
            <a:spLocks noChangeArrowheads="1"/>
          </p:cNvSpPr>
          <p:nvPr/>
        </p:nvSpPr>
        <p:spPr bwMode="auto">
          <a:xfrm>
            <a:off x="3449638" y="1576388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3" name="Text Box 11"/>
          <p:cNvSpPr txBox="1">
            <a:spLocks noChangeArrowheads="1"/>
          </p:cNvSpPr>
          <p:nvPr/>
        </p:nvSpPr>
        <p:spPr bwMode="auto">
          <a:xfrm>
            <a:off x="2967038" y="3108325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65" name="Rectangle 13"/>
          <p:cNvSpPr>
            <a:spLocks noChangeArrowheads="1"/>
          </p:cNvSpPr>
          <p:nvPr/>
        </p:nvSpPr>
        <p:spPr bwMode="auto">
          <a:xfrm>
            <a:off x="469900" y="3444875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66" name="Text Box 14"/>
          <p:cNvSpPr txBox="1">
            <a:spLocks noChangeArrowheads="1"/>
          </p:cNvSpPr>
          <p:nvPr/>
        </p:nvSpPr>
        <p:spPr bwMode="auto">
          <a:xfrm>
            <a:off x="1003300" y="397510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7" name="Rectangle 15"/>
          <p:cNvSpPr>
            <a:spLocks noChangeArrowheads="1"/>
          </p:cNvSpPr>
          <p:nvPr/>
        </p:nvSpPr>
        <p:spPr bwMode="auto">
          <a:xfrm>
            <a:off x="3449638" y="3444875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8" name="Line 16"/>
          <p:cNvSpPr>
            <a:spLocks noChangeShapeType="1"/>
          </p:cNvSpPr>
          <p:nvPr/>
        </p:nvSpPr>
        <p:spPr bwMode="auto">
          <a:xfrm>
            <a:off x="1536700" y="357505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9" name="Text Box 17"/>
          <p:cNvSpPr txBox="1">
            <a:spLocks noChangeArrowheads="1"/>
          </p:cNvSpPr>
          <p:nvPr/>
        </p:nvSpPr>
        <p:spPr bwMode="auto">
          <a:xfrm>
            <a:off x="5048250" y="3277572"/>
            <a:ext cx="366287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2000" i="1" dirty="0">
                <a:latin typeface="Calibri" pitchFamily="34" charset="0"/>
              </a:rPr>
              <a:t>2. Client makes connection request by calling </a:t>
            </a:r>
            <a:r>
              <a:rPr lang="en-US" sz="2000" i="1" dirty="0">
                <a:latin typeface="Courier New" pitchFamily="49" charset="0"/>
              </a:rPr>
              <a:t>connect</a:t>
            </a:r>
          </a:p>
        </p:txBody>
      </p:sp>
      <p:sp>
        <p:nvSpPr>
          <p:cNvPr id="740377" name="Text Box 25"/>
          <p:cNvSpPr txBox="1">
            <a:spLocks noChangeArrowheads="1"/>
          </p:cNvSpPr>
          <p:nvPr/>
        </p:nvSpPr>
        <p:spPr bwMode="auto">
          <a:xfrm>
            <a:off x="1358514" y="2990850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sp>
        <p:nvSpPr>
          <p:cNvPr id="740371" name="Text Box 19"/>
          <p:cNvSpPr txBox="1">
            <a:spLocks noChangeArrowheads="1"/>
          </p:cNvSpPr>
          <p:nvPr/>
        </p:nvSpPr>
        <p:spPr bwMode="auto">
          <a:xfrm>
            <a:off x="2954338" y="4572000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listenfd</a:t>
            </a:r>
            <a:r>
              <a:rPr lang="en-US" sz="1600" dirty="0">
                <a:latin typeface="Courier New" pitchFamily="49" charset="0"/>
              </a:rPr>
              <a:t>(3)</a:t>
            </a:r>
          </a:p>
        </p:txBody>
      </p:sp>
      <p:sp>
        <p:nvSpPr>
          <p:cNvPr id="740373" name="Rectangle 21"/>
          <p:cNvSpPr>
            <a:spLocks noChangeArrowheads="1"/>
          </p:cNvSpPr>
          <p:nvPr/>
        </p:nvSpPr>
        <p:spPr bwMode="auto">
          <a:xfrm>
            <a:off x="457200" y="5762625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74" name="Text Box 22"/>
          <p:cNvSpPr txBox="1">
            <a:spLocks noChangeArrowheads="1"/>
          </p:cNvSpPr>
          <p:nvPr/>
        </p:nvSpPr>
        <p:spPr bwMode="auto">
          <a:xfrm>
            <a:off x="990600" y="629285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75" name="Rectangle 23"/>
          <p:cNvSpPr>
            <a:spLocks noChangeArrowheads="1"/>
          </p:cNvSpPr>
          <p:nvPr/>
        </p:nvSpPr>
        <p:spPr bwMode="auto">
          <a:xfrm>
            <a:off x="3436938" y="4908550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76" name="Text Box 24"/>
          <p:cNvSpPr txBox="1">
            <a:spLocks noChangeArrowheads="1"/>
          </p:cNvSpPr>
          <p:nvPr/>
        </p:nvSpPr>
        <p:spPr bwMode="auto">
          <a:xfrm>
            <a:off x="5057775" y="4693584"/>
            <a:ext cx="4010025" cy="16312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000" i="1" dirty="0">
                <a:latin typeface="Calibri" pitchFamily="34" charset="0"/>
              </a:rPr>
              <a:t>3. Server returns </a:t>
            </a:r>
            <a:r>
              <a:rPr lang="en-US" sz="2000" i="1" dirty="0" err="1">
                <a:latin typeface="Courier New" pitchFamily="49" charset="0"/>
              </a:rPr>
              <a:t>connfd</a:t>
            </a:r>
            <a:r>
              <a:rPr lang="en-US" sz="2000" i="1" dirty="0">
                <a:latin typeface="Calibri" pitchFamily="34" charset="0"/>
              </a:rPr>
              <a:t> from </a:t>
            </a:r>
            <a:r>
              <a:rPr lang="en-US" sz="2000" i="1" dirty="0">
                <a:latin typeface="Courier New" pitchFamily="49" charset="0"/>
              </a:rPr>
              <a:t>accept</a:t>
            </a:r>
            <a:r>
              <a:rPr lang="en-US" sz="2000" i="1" dirty="0">
                <a:latin typeface="Calibri" pitchFamily="34" charset="0"/>
              </a:rPr>
              <a:t>. Forks child to handle client.  Connection is now established between </a:t>
            </a:r>
            <a:r>
              <a:rPr lang="en-US" sz="2000" i="1" dirty="0" err="1">
                <a:latin typeface="Courier New" pitchFamily="49" charset="0"/>
              </a:rPr>
              <a:t>clientfd</a:t>
            </a:r>
            <a:r>
              <a:rPr lang="en-US" sz="2000" i="1" dirty="0">
                <a:latin typeface="Calibri" pitchFamily="34" charset="0"/>
              </a:rPr>
              <a:t> and </a:t>
            </a:r>
            <a:r>
              <a:rPr lang="en-US" sz="2000" i="1" dirty="0" err="1">
                <a:latin typeface="Courier New" pitchFamily="49" charset="0"/>
              </a:rPr>
              <a:t>connfd</a:t>
            </a:r>
            <a:endParaRPr lang="en-US" sz="2000" i="1" dirty="0">
              <a:latin typeface="Calibri" pitchFamily="34" charset="0"/>
            </a:endParaRPr>
          </a:p>
        </p:txBody>
      </p:sp>
      <p:sp>
        <p:nvSpPr>
          <p:cNvPr id="740380" name="Line 28"/>
          <p:cNvSpPr>
            <a:spLocks noChangeShapeType="1"/>
          </p:cNvSpPr>
          <p:nvPr/>
        </p:nvSpPr>
        <p:spPr bwMode="auto">
          <a:xfrm>
            <a:off x="1651000" y="6210299"/>
            <a:ext cx="109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57" name="Oval 5"/>
          <p:cNvSpPr>
            <a:spLocks noChangeAspect="1" noChangeArrowheads="1"/>
          </p:cNvSpPr>
          <p:nvPr/>
        </p:nvSpPr>
        <p:spPr bwMode="auto">
          <a:xfrm>
            <a:off x="1459285" y="1952625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64" name="Oval 12"/>
          <p:cNvSpPr>
            <a:spLocks noChangeAspect="1" noChangeArrowheads="1"/>
          </p:cNvSpPr>
          <p:nvPr/>
        </p:nvSpPr>
        <p:spPr bwMode="auto">
          <a:xfrm>
            <a:off x="1459285" y="3821113"/>
            <a:ext cx="128588" cy="128587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2" name="Oval 20"/>
          <p:cNvSpPr>
            <a:spLocks noChangeAspect="1" noChangeArrowheads="1"/>
          </p:cNvSpPr>
          <p:nvPr/>
        </p:nvSpPr>
        <p:spPr bwMode="auto">
          <a:xfrm>
            <a:off x="1459285" y="6138862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55" name="Oval 3"/>
          <p:cNvSpPr>
            <a:spLocks noChangeAspect="1" noChangeArrowheads="1"/>
          </p:cNvSpPr>
          <p:nvPr/>
        </p:nvSpPr>
        <p:spPr bwMode="auto">
          <a:xfrm>
            <a:off x="3388805" y="1635125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2" name="Oval 10"/>
          <p:cNvSpPr>
            <a:spLocks noChangeAspect="1" noChangeArrowheads="1"/>
          </p:cNvSpPr>
          <p:nvPr/>
        </p:nvSpPr>
        <p:spPr bwMode="auto">
          <a:xfrm>
            <a:off x="3388805" y="3503613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70" name="Oval 18"/>
          <p:cNvSpPr>
            <a:spLocks noChangeAspect="1" noChangeArrowheads="1"/>
          </p:cNvSpPr>
          <p:nvPr/>
        </p:nvSpPr>
        <p:spPr bwMode="auto">
          <a:xfrm>
            <a:off x="3388805" y="4967287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9" name="Rectangle 23"/>
          <p:cNvSpPr>
            <a:spLocks noChangeArrowheads="1"/>
          </p:cNvSpPr>
          <p:nvPr/>
        </p:nvSpPr>
        <p:spPr bwMode="auto">
          <a:xfrm>
            <a:off x="2960688" y="5749925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30" name="Oval 26"/>
          <p:cNvSpPr>
            <a:spLocks noChangeAspect="1" noChangeArrowheads="1"/>
          </p:cNvSpPr>
          <p:nvPr/>
        </p:nvSpPr>
        <p:spPr bwMode="auto">
          <a:xfrm>
            <a:off x="2912554" y="6138862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2590800" y="6292850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connfd(4)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56" grpId="0"/>
      <p:bldP spid="740358" grpId="0" animBg="1"/>
      <p:bldP spid="740359" grpId="0"/>
      <p:bldP spid="740360" grpId="0"/>
      <p:bldP spid="740361" grpId="0" animBg="1"/>
      <p:bldP spid="740363" grpId="0"/>
      <p:bldP spid="740365" grpId="0" animBg="1"/>
      <p:bldP spid="740366" grpId="0"/>
      <p:bldP spid="740367" grpId="0" animBg="1"/>
      <p:bldP spid="740368" grpId="0" animBg="1"/>
      <p:bldP spid="740369" grpId="0"/>
      <p:bldP spid="740377" grpId="0"/>
      <p:bldP spid="740371" grpId="0"/>
      <p:bldP spid="740373" grpId="0" animBg="1"/>
      <p:bldP spid="740374" grpId="0"/>
      <p:bldP spid="740375" grpId="0" animBg="1"/>
      <p:bldP spid="740376" grpId="0"/>
      <p:bldP spid="740380" grpId="0" animBg="1"/>
      <p:bldP spid="740357" grpId="0" animBg="1"/>
      <p:bldP spid="740364" grpId="0" animBg="1"/>
      <p:bldP spid="740372" grpId="0" animBg="1"/>
      <p:bldP spid="740355" grpId="0" animBg="1"/>
      <p:bldP spid="740362" grpId="0" animBg="1"/>
      <p:bldP spid="740370" grpId="0" animBg="1"/>
      <p:bldP spid="29" grpId="0" animBg="1"/>
      <p:bldP spid="30" grpId="0" animBg="1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181" name="Text Box 13"/>
          <p:cNvSpPr txBox="1">
            <a:spLocks noChangeArrowheads="1"/>
          </p:cNvSpPr>
          <p:nvPr/>
        </p:nvSpPr>
        <p:spPr bwMode="auto">
          <a:xfrm flipH="1">
            <a:off x="5729394" y="2933700"/>
            <a:ext cx="143340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/>
              <a:t>Client 2 data</a:t>
            </a:r>
          </a:p>
        </p:txBody>
      </p:sp>
      <p:sp>
        <p:nvSpPr>
          <p:cNvPr id="90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Process-based Server Execution Model</a:t>
            </a:r>
          </a:p>
        </p:txBody>
      </p:sp>
      <p:sp>
        <p:nvSpPr>
          <p:cNvPr id="90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267200"/>
            <a:ext cx="8307387" cy="2025650"/>
          </a:xfrm>
        </p:spPr>
        <p:txBody>
          <a:bodyPr/>
          <a:lstStyle/>
          <a:p>
            <a:pPr lvl="1"/>
            <a:r>
              <a:rPr lang="en-US" sz="2600" dirty="0"/>
              <a:t>Each client handled by independent child process</a:t>
            </a:r>
          </a:p>
          <a:p>
            <a:pPr lvl="1"/>
            <a:r>
              <a:rPr lang="en-US" sz="2600" dirty="0"/>
              <a:t>No shared state between them</a:t>
            </a:r>
          </a:p>
          <a:p>
            <a:pPr lvl="1"/>
            <a:r>
              <a:rPr lang="en-US" sz="2600" dirty="0"/>
              <a:t>Both parent &amp; child have copies of </a:t>
            </a:r>
            <a:r>
              <a:rPr lang="en-US" sz="2600" dirty="0" err="1"/>
              <a:t>listenfd</a:t>
            </a:r>
            <a:r>
              <a:rPr lang="en-US" sz="2600" dirty="0"/>
              <a:t> and </a:t>
            </a:r>
            <a:r>
              <a:rPr lang="en-US" sz="2600" dirty="0" err="1"/>
              <a:t>connfd</a:t>
            </a:r>
            <a:endParaRPr lang="en-US" sz="2600" dirty="0"/>
          </a:p>
          <a:p>
            <a:pPr lvl="2"/>
            <a:r>
              <a:rPr lang="en-US" sz="2200" dirty="0"/>
              <a:t>Parent must close </a:t>
            </a:r>
            <a:r>
              <a:rPr lang="en-US" sz="2200" dirty="0" err="1">
                <a:latin typeface="Courier New"/>
                <a:cs typeface="Courier New"/>
              </a:rPr>
              <a:t>connfd</a:t>
            </a:r>
            <a:endParaRPr lang="en-US" sz="2200" dirty="0">
              <a:latin typeface="Courier New"/>
              <a:cs typeface="Courier New"/>
            </a:endParaRPr>
          </a:p>
          <a:p>
            <a:pPr lvl="2"/>
            <a:r>
              <a:rPr lang="en-US" sz="2200" dirty="0"/>
              <a:t>Child should close </a:t>
            </a:r>
            <a:r>
              <a:rPr lang="en-US" sz="2200" dirty="0" err="1">
                <a:latin typeface="Courier New"/>
                <a:cs typeface="Courier New"/>
              </a:rPr>
              <a:t>listenfd</a:t>
            </a:r>
            <a:r>
              <a:rPr lang="en-US" sz="2200" dirty="0">
                <a:latin typeface="Courier New"/>
                <a:cs typeface="Courier New"/>
              </a:rPr>
              <a:t> </a:t>
            </a:r>
          </a:p>
        </p:txBody>
      </p:sp>
      <p:sp>
        <p:nvSpPr>
          <p:cNvPr id="903172" name="Rectangle 4"/>
          <p:cNvSpPr>
            <a:spLocks noChangeArrowheads="1"/>
          </p:cNvSpPr>
          <p:nvPr/>
        </p:nvSpPr>
        <p:spPr bwMode="auto">
          <a:xfrm>
            <a:off x="1828800" y="2705100"/>
            <a:ext cx="1114425" cy="1249363"/>
          </a:xfrm>
          <a:prstGeom prst="rect">
            <a:avLst/>
          </a:prstGeom>
          <a:solidFill>
            <a:srgbClr val="D5F1CF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Client 1</a:t>
            </a:r>
          </a:p>
          <a:p>
            <a:pPr algn="ctr"/>
            <a:r>
              <a:rPr lang="en-US" sz="1800" dirty="0"/>
              <a:t>server</a:t>
            </a:r>
          </a:p>
          <a:p>
            <a:pPr algn="ctr"/>
            <a:r>
              <a:rPr lang="en-US" sz="1800" dirty="0"/>
              <a:t>process</a:t>
            </a:r>
          </a:p>
        </p:txBody>
      </p:sp>
      <p:sp>
        <p:nvSpPr>
          <p:cNvPr id="903173" name="Rectangle 5"/>
          <p:cNvSpPr>
            <a:spLocks noChangeArrowheads="1"/>
          </p:cNvSpPr>
          <p:nvPr/>
        </p:nvSpPr>
        <p:spPr bwMode="auto">
          <a:xfrm>
            <a:off x="4648200" y="2705100"/>
            <a:ext cx="1114425" cy="1249363"/>
          </a:xfrm>
          <a:prstGeom prst="rect">
            <a:avLst/>
          </a:prstGeom>
          <a:solidFill>
            <a:srgbClr val="D5F1CF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Client 2</a:t>
            </a:r>
          </a:p>
          <a:p>
            <a:pPr algn="ctr"/>
            <a:r>
              <a:rPr lang="en-US" sz="1800" dirty="0"/>
              <a:t>server</a:t>
            </a:r>
          </a:p>
          <a:p>
            <a:pPr algn="ctr"/>
            <a:r>
              <a:rPr lang="en-US" sz="1800" dirty="0"/>
              <a:t>process</a:t>
            </a:r>
          </a:p>
        </p:txBody>
      </p:sp>
      <p:sp>
        <p:nvSpPr>
          <p:cNvPr id="903174" name="Rectangle 6"/>
          <p:cNvSpPr>
            <a:spLocks noChangeArrowheads="1"/>
          </p:cNvSpPr>
          <p:nvPr/>
        </p:nvSpPr>
        <p:spPr bwMode="auto">
          <a:xfrm>
            <a:off x="3124200" y="1828800"/>
            <a:ext cx="1295400" cy="1249363"/>
          </a:xfrm>
          <a:prstGeom prst="rect">
            <a:avLst/>
          </a:prstGeom>
          <a:solidFill>
            <a:srgbClr val="F1C7C7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Listening</a:t>
            </a:r>
          </a:p>
          <a:p>
            <a:pPr algn="ctr"/>
            <a:r>
              <a:rPr lang="en-US" sz="1800" dirty="0"/>
              <a:t>server</a:t>
            </a:r>
          </a:p>
          <a:p>
            <a:pPr algn="ctr"/>
            <a:r>
              <a:rPr lang="en-US" sz="1800" dirty="0"/>
              <a:t>process</a:t>
            </a:r>
          </a:p>
        </p:txBody>
      </p:sp>
      <p:sp>
        <p:nvSpPr>
          <p:cNvPr id="903175" name="Line 7"/>
          <p:cNvSpPr>
            <a:spLocks noChangeShapeType="1"/>
          </p:cNvSpPr>
          <p:nvPr/>
        </p:nvSpPr>
        <p:spPr bwMode="auto">
          <a:xfrm>
            <a:off x="914400" y="1981200"/>
            <a:ext cx="22098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03177" name="Text Box 9"/>
          <p:cNvSpPr txBox="1">
            <a:spLocks noChangeArrowheads="1"/>
          </p:cNvSpPr>
          <p:nvPr/>
        </p:nvSpPr>
        <p:spPr bwMode="auto">
          <a:xfrm>
            <a:off x="831866" y="1600200"/>
            <a:ext cx="227646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/>
              <a:t>Connection requests</a:t>
            </a:r>
          </a:p>
        </p:txBody>
      </p:sp>
      <p:sp>
        <p:nvSpPr>
          <p:cNvPr id="903178" name="Line 10"/>
          <p:cNvSpPr>
            <a:spLocks noChangeShapeType="1"/>
          </p:cNvSpPr>
          <p:nvPr/>
        </p:nvSpPr>
        <p:spPr bwMode="auto">
          <a:xfrm>
            <a:off x="419100" y="3352800"/>
            <a:ext cx="1371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lg" len="med"/>
            <a:tailEnd type="triangle" w="lg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03179" name="Text Box 11"/>
          <p:cNvSpPr txBox="1">
            <a:spLocks noChangeArrowheads="1"/>
          </p:cNvSpPr>
          <p:nvPr/>
        </p:nvSpPr>
        <p:spPr bwMode="auto">
          <a:xfrm>
            <a:off x="341420" y="2933700"/>
            <a:ext cx="143340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/>
              <a:t>Client 1 data</a:t>
            </a:r>
          </a:p>
        </p:txBody>
      </p:sp>
      <p:sp>
        <p:nvSpPr>
          <p:cNvPr id="903180" name="Line 12"/>
          <p:cNvSpPr>
            <a:spLocks noChangeShapeType="1"/>
          </p:cNvSpPr>
          <p:nvPr/>
        </p:nvSpPr>
        <p:spPr bwMode="auto">
          <a:xfrm flipH="1">
            <a:off x="5753100" y="3352800"/>
            <a:ext cx="1371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lg" len="med"/>
            <a:tailEnd type="triangle" w="lg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323138" cy="1095375"/>
          </a:xfrm>
        </p:spPr>
        <p:txBody>
          <a:bodyPr/>
          <a:lstStyle/>
          <a:p>
            <a:r>
              <a:rPr lang="en-US" dirty="0"/>
              <a:t>Issues with Process-based Servers</a:t>
            </a:r>
          </a:p>
        </p:txBody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58200" cy="2667000"/>
          </a:xfrm>
        </p:spPr>
        <p:txBody>
          <a:bodyPr/>
          <a:lstStyle/>
          <a:p>
            <a:r>
              <a:rPr lang="en-US" sz="2600" dirty="0"/>
              <a:t>Listening server process must reap zombie children</a:t>
            </a:r>
          </a:p>
          <a:p>
            <a:pPr lvl="1"/>
            <a:r>
              <a:rPr lang="en-US" sz="2200" dirty="0"/>
              <a:t>to avoid fatal memory leak</a:t>
            </a:r>
          </a:p>
          <a:p>
            <a:r>
              <a:rPr lang="en-US" sz="2600" dirty="0"/>
              <a:t>Parent process must </a:t>
            </a:r>
            <a:r>
              <a:rPr lang="en-US" sz="2600" dirty="0">
                <a:latin typeface="Courier New" pitchFamily="49" charset="0"/>
              </a:rPr>
              <a:t>close</a:t>
            </a:r>
            <a:r>
              <a:rPr lang="en-US" sz="2600" dirty="0"/>
              <a:t> its copy of </a:t>
            </a:r>
            <a:r>
              <a:rPr lang="en-US" sz="2600" dirty="0" err="1">
                <a:latin typeface="Courier New" pitchFamily="49" charset="0"/>
              </a:rPr>
              <a:t>connfd</a:t>
            </a:r>
            <a:endParaRPr lang="en-US" sz="2600" dirty="0"/>
          </a:p>
          <a:p>
            <a:pPr lvl="1"/>
            <a:r>
              <a:rPr lang="en-US" sz="2200" dirty="0"/>
              <a:t>Kernel keeps reference count for each socket/open file</a:t>
            </a:r>
          </a:p>
          <a:p>
            <a:pPr lvl="1"/>
            <a:r>
              <a:rPr lang="en-US" sz="2200" dirty="0"/>
              <a:t>After fork, </a:t>
            </a:r>
            <a:r>
              <a:rPr lang="en-US" sz="2200" dirty="0" err="1">
                <a:latin typeface="Courier New" pitchFamily="49" charset="0"/>
              </a:rPr>
              <a:t>refcnt(connfd</a:t>
            </a:r>
            <a:r>
              <a:rPr lang="en-US" sz="2200" dirty="0">
                <a:latin typeface="Courier New" pitchFamily="49" charset="0"/>
              </a:rPr>
              <a:t>) = 2</a:t>
            </a:r>
            <a:endParaRPr lang="en-US" sz="2200" dirty="0"/>
          </a:p>
          <a:p>
            <a:pPr lvl="1"/>
            <a:r>
              <a:rPr lang="en-US" sz="2200" dirty="0"/>
              <a:t>Connection will not be closed until </a:t>
            </a:r>
            <a:r>
              <a:rPr lang="en-US" sz="2200" dirty="0" err="1">
                <a:latin typeface="Courier New" pitchFamily="49" charset="0"/>
              </a:rPr>
              <a:t>refcnt</a:t>
            </a:r>
            <a:r>
              <a:rPr lang="en-US" sz="2200" dirty="0">
                <a:latin typeface="Courier New" pitchFamily="49" charset="0"/>
              </a:rPr>
              <a:t>(</a:t>
            </a:r>
            <a:r>
              <a:rPr lang="en-US" sz="2200" dirty="0" err="1">
                <a:latin typeface="Courier New" pitchFamily="49" charset="0"/>
              </a:rPr>
              <a:t>connfd</a:t>
            </a:r>
            <a:r>
              <a:rPr lang="en-US" sz="2200" dirty="0">
                <a:latin typeface="Courier New" pitchFamily="49" charset="0"/>
              </a:rPr>
              <a:t>) = 0</a:t>
            </a:r>
            <a:endParaRPr lang="en-US" sz="2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71488" y="357188"/>
            <a:ext cx="8629650" cy="1041400"/>
          </a:xfrm>
        </p:spPr>
        <p:txBody>
          <a:bodyPr/>
          <a:lstStyle/>
          <a:p>
            <a:r>
              <a:rPr lang="en-US" dirty="0"/>
              <a:t>Pros and Cons of Process-based Servers</a:t>
            </a:r>
          </a:p>
        </p:txBody>
      </p:sp>
      <p:sp>
        <p:nvSpPr>
          <p:cNvPr id="80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752599"/>
            <a:ext cx="8737600" cy="4908551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2600" dirty="0"/>
              <a:t>+ Handle multiple connections concurrently</a:t>
            </a:r>
          </a:p>
          <a:p>
            <a:pPr>
              <a:lnSpc>
                <a:spcPct val="85000"/>
              </a:lnSpc>
            </a:pPr>
            <a:r>
              <a:rPr lang="en-US" sz="2600" dirty="0"/>
              <a:t>+ Clean sharing model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descriptors (no)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file tables (yes)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global variables (no)</a:t>
            </a:r>
          </a:p>
          <a:p>
            <a:pPr>
              <a:lnSpc>
                <a:spcPct val="85000"/>
              </a:lnSpc>
            </a:pPr>
            <a:r>
              <a:rPr lang="en-US" sz="2600" dirty="0"/>
              <a:t>+ Simple and straightforward</a:t>
            </a:r>
          </a:p>
          <a:p>
            <a:pPr>
              <a:lnSpc>
                <a:spcPct val="85000"/>
              </a:lnSpc>
            </a:pPr>
            <a:r>
              <a:rPr lang="en-US" sz="2600" dirty="0">
                <a:latin typeface="Arial Black"/>
              </a:rPr>
              <a:t>–</a:t>
            </a:r>
            <a:r>
              <a:rPr lang="en-US" sz="2600" dirty="0"/>
              <a:t> Additional overhead for process control</a:t>
            </a:r>
          </a:p>
          <a:p>
            <a:pPr>
              <a:lnSpc>
                <a:spcPct val="85000"/>
              </a:lnSpc>
            </a:pPr>
            <a:r>
              <a:rPr lang="en-US" sz="2600" dirty="0">
                <a:latin typeface="Arial Black"/>
              </a:rPr>
              <a:t>–</a:t>
            </a:r>
            <a:r>
              <a:rPr lang="en-US" sz="2600" dirty="0"/>
              <a:t> Nontrivial to share data between processes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Requires IPC (</a:t>
            </a:r>
            <a:r>
              <a:rPr lang="en-US" sz="2200" dirty="0" err="1"/>
              <a:t>interprocess</a:t>
            </a:r>
            <a:r>
              <a:rPr lang="en-US" sz="2200" dirty="0"/>
              <a:t> communication) mechanisms</a:t>
            </a:r>
          </a:p>
          <a:p>
            <a:pPr lvl="2">
              <a:lnSpc>
                <a:spcPct val="97000"/>
              </a:lnSpc>
              <a:buFont typeface="Wingdings" pitchFamily="2" charset="2"/>
              <a:buChar char="§"/>
            </a:pPr>
            <a:r>
              <a:rPr lang="en-US" dirty="0"/>
              <a:t>FIFO’s (named pipes),  System V shared memory and semaphores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7767638" cy="573087"/>
          </a:xfrm>
        </p:spPr>
        <p:txBody>
          <a:bodyPr/>
          <a:lstStyle/>
          <a:p>
            <a:r>
              <a:rPr lang="en-US" dirty="0"/>
              <a:t>Approach #2: Event-based Servers</a:t>
            </a:r>
          </a:p>
        </p:txBody>
      </p:sp>
      <p:sp>
        <p:nvSpPr>
          <p:cNvPr id="82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554163"/>
            <a:ext cx="8307387" cy="4686300"/>
          </a:xfrm>
        </p:spPr>
        <p:txBody>
          <a:bodyPr/>
          <a:lstStyle/>
          <a:p>
            <a:r>
              <a:rPr lang="en-US" dirty="0"/>
              <a:t>Server maintains set of active connections</a:t>
            </a:r>
          </a:p>
          <a:p>
            <a:pPr lvl="1"/>
            <a:r>
              <a:rPr lang="en-US" dirty="0"/>
              <a:t>Array of </a:t>
            </a:r>
            <a:r>
              <a:rPr lang="en-US" dirty="0" err="1"/>
              <a:t>connfd’s</a:t>
            </a:r>
            <a:endParaRPr lang="en-US" dirty="0"/>
          </a:p>
          <a:p>
            <a:r>
              <a:rPr lang="en-US" dirty="0"/>
              <a:t>Repeat:</a:t>
            </a:r>
          </a:p>
          <a:p>
            <a:pPr lvl="1"/>
            <a:r>
              <a:rPr lang="en-US" dirty="0"/>
              <a:t>Determine which descriptors (</a:t>
            </a:r>
            <a:r>
              <a:rPr lang="en-US" dirty="0" err="1"/>
              <a:t>connfd’s</a:t>
            </a:r>
            <a:r>
              <a:rPr lang="en-US" dirty="0"/>
              <a:t> or </a:t>
            </a:r>
            <a:r>
              <a:rPr lang="en-US" dirty="0" err="1"/>
              <a:t>listenfd</a:t>
            </a:r>
            <a:r>
              <a:rPr lang="en-US" dirty="0"/>
              <a:t>) have pending inputs</a:t>
            </a:r>
          </a:p>
          <a:p>
            <a:pPr lvl="2"/>
            <a:r>
              <a:rPr lang="en-US" dirty="0"/>
              <a:t>e.g., using </a:t>
            </a:r>
            <a:r>
              <a:rPr lang="en-US" dirty="0">
                <a:latin typeface="Courier New"/>
                <a:cs typeface="Courier New"/>
              </a:rPr>
              <a:t>select</a:t>
            </a:r>
            <a:r>
              <a:rPr lang="en-US" dirty="0"/>
              <a:t> or </a:t>
            </a:r>
            <a:r>
              <a:rPr lang="en-US" dirty="0" err="1">
                <a:latin typeface="Courier New"/>
                <a:cs typeface="Courier New"/>
              </a:rPr>
              <a:t>epoll</a:t>
            </a:r>
            <a:r>
              <a:rPr lang="en-US" dirty="0"/>
              <a:t> functions</a:t>
            </a:r>
          </a:p>
          <a:p>
            <a:pPr lvl="2"/>
            <a:r>
              <a:rPr lang="en-US" dirty="0"/>
              <a:t>arrival of pending input is an </a:t>
            </a:r>
            <a:r>
              <a:rPr lang="en-US" i="1" dirty="0"/>
              <a:t>event</a:t>
            </a:r>
          </a:p>
          <a:p>
            <a:pPr lvl="1"/>
            <a:r>
              <a:rPr lang="en-US" dirty="0"/>
              <a:t>If  </a:t>
            </a:r>
            <a:r>
              <a:rPr lang="en-US" dirty="0" err="1"/>
              <a:t>listenfd</a:t>
            </a:r>
            <a:r>
              <a:rPr lang="en-US" dirty="0"/>
              <a:t> has input, then </a:t>
            </a:r>
            <a:r>
              <a:rPr lang="en-US" dirty="0">
                <a:latin typeface="Courier New"/>
                <a:cs typeface="Courier New"/>
              </a:rPr>
              <a:t>accept</a:t>
            </a:r>
            <a:r>
              <a:rPr lang="en-US" dirty="0"/>
              <a:t> connection</a:t>
            </a:r>
          </a:p>
          <a:p>
            <a:pPr lvl="2"/>
            <a:r>
              <a:rPr lang="en-US" dirty="0"/>
              <a:t>and add new </a:t>
            </a:r>
            <a:r>
              <a:rPr lang="en-US" dirty="0" err="1"/>
              <a:t>connfd</a:t>
            </a:r>
            <a:r>
              <a:rPr lang="en-US" dirty="0"/>
              <a:t> to array</a:t>
            </a:r>
          </a:p>
          <a:p>
            <a:pPr lvl="1"/>
            <a:r>
              <a:rPr lang="en-US" dirty="0"/>
              <a:t>Service all </a:t>
            </a:r>
            <a:r>
              <a:rPr lang="en-US" dirty="0" err="1"/>
              <a:t>connfd’s</a:t>
            </a:r>
            <a:r>
              <a:rPr lang="en-US" dirty="0"/>
              <a:t> with pending inputs</a:t>
            </a:r>
          </a:p>
          <a:p>
            <a:endParaRPr lang="en-US" dirty="0"/>
          </a:p>
          <a:p>
            <a:r>
              <a:rPr lang="en-US" dirty="0"/>
              <a:t>Details for select-based server in book</a:t>
            </a:r>
          </a:p>
        </p:txBody>
      </p:sp>
    </p:spTree>
    <p:extLst>
      <p:ext uri="{BB962C8B-B14F-4D97-AF65-F5344CB8AC3E}">
        <p14:creationId xmlns:p14="http://schemas.microsoft.com/office/powerpoint/2010/main" val="27258293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Multiplexed Event Processing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143000" y="2878693"/>
            <a:ext cx="990600" cy="369332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10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241093" y="2459593"/>
            <a:ext cx="96654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dirty="0" err="1"/>
              <a:t>connfd’s</a:t>
            </a:r>
            <a:endParaRPr lang="en-US" sz="1800" dirty="0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143000" y="3237468"/>
            <a:ext cx="990600" cy="369332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7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143000" y="3596243"/>
            <a:ext cx="990600" cy="369332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4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143000" y="395501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143000" y="4313793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1143000" y="4672568"/>
            <a:ext cx="990600" cy="369332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12</a:t>
            </a: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1143000" y="5031343"/>
            <a:ext cx="990600" cy="369332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5</a:t>
            </a: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1143000" y="539011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1143000" y="5748893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1143000" y="610766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76200" y="2870756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0</a:t>
            </a: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76200" y="3221593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1</a:t>
            </a: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76200" y="3572431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2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76200" y="3923268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3</a:t>
            </a: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76200" y="4274106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4</a:t>
            </a: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76200" y="4624943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5</a:t>
            </a:r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76200" y="4975781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6</a:t>
            </a: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76200" y="5326618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7</a:t>
            </a:r>
          </a:p>
        </p:txBody>
      </p: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76200" y="5677456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8</a:t>
            </a:r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76200" y="6028293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9</a:t>
            </a:r>
          </a:p>
        </p:txBody>
      </p:sp>
      <p:sp>
        <p:nvSpPr>
          <p:cNvPr id="27" name="AutoShape 27"/>
          <p:cNvSpPr>
            <a:spLocks/>
          </p:cNvSpPr>
          <p:nvPr/>
        </p:nvSpPr>
        <p:spPr bwMode="auto">
          <a:xfrm>
            <a:off x="2286000" y="2916791"/>
            <a:ext cx="228600" cy="990601"/>
          </a:xfrm>
          <a:prstGeom prst="rightBrace">
            <a:avLst>
              <a:gd name="adj1" fmla="val 54167"/>
              <a:gd name="adj2" fmla="val 50000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endParaRPr lang="en-US" sz="1800"/>
          </a:p>
        </p:txBody>
      </p:sp>
      <p:sp>
        <p:nvSpPr>
          <p:cNvPr id="28" name="AutoShape 28"/>
          <p:cNvSpPr>
            <a:spLocks/>
          </p:cNvSpPr>
          <p:nvPr/>
        </p:nvSpPr>
        <p:spPr bwMode="auto">
          <a:xfrm>
            <a:off x="2286000" y="3907393"/>
            <a:ext cx="228600" cy="762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 sz="1800"/>
          </a:p>
        </p:txBody>
      </p:sp>
      <p:sp>
        <p:nvSpPr>
          <p:cNvPr id="29" name="AutoShape 29"/>
          <p:cNvSpPr>
            <a:spLocks/>
          </p:cNvSpPr>
          <p:nvPr/>
        </p:nvSpPr>
        <p:spPr bwMode="auto">
          <a:xfrm>
            <a:off x="2286000" y="4669393"/>
            <a:ext cx="228600" cy="720725"/>
          </a:xfrm>
          <a:prstGeom prst="rightBrace">
            <a:avLst>
              <a:gd name="adj1" fmla="val 37500"/>
              <a:gd name="adj2" fmla="val 50000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 sz="1800"/>
          </a:p>
        </p:txBody>
      </p:sp>
      <p:sp>
        <p:nvSpPr>
          <p:cNvPr id="30" name="AutoShape 30"/>
          <p:cNvSpPr>
            <a:spLocks/>
          </p:cNvSpPr>
          <p:nvPr/>
        </p:nvSpPr>
        <p:spPr bwMode="auto">
          <a:xfrm>
            <a:off x="2286000" y="5431393"/>
            <a:ext cx="228600" cy="1023382"/>
          </a:xfrm>
          <a:prstGeom prst="rightBrace">
            <a:avLst>
              <a:gd name="adj1" fmla="val 91667"/>
              <a:gd name="adj2" fmla="val 50000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 sz="1800"/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2514600" y="3221593"/>
            <a:ext cx="75373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Active</a:t>
            </a: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2514600" y="4135993"/>
            <a:ext cx="89159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Inactive</a:t>
            </a:r>
          </a:p>
        </p:txBody>
      </p:sp>
      <p:sp>
        <p:nvSpPr>
          <p:cNvPr id="33" name="Text Box 33"/>
          <p:cNvSpPr txBox="1">
            <a:spLocks noChangeArrowheads="1"/>
          </p:cNvSpPr>
          <p:nvPr/>
        </p:nvSpPr>
        <p:spPr bwMode="auto">
          <a:xfrm>
            <a:off x="2514600" y="4866243"/>
            <a:ext cx="75373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Active</a:t>
            </a:r>
          </a:p>
        </p:txBody>
      </p:sp>
      <p:sp>
        <p:nvSpPr>
          <p:cNvPr id="34" name="Text Box 34"/>
          <p:cNvSpPr txBox="1">
            <a:spLocks noChangeArrowheads="1"/>
          </p:cNvSpPr>
          <p:nvPr/>
        </p:nvSpPr>
        <p:spPr bwMode="auto">
          <a:xfrm>
            <a:off x="2514600" y="6085443"/>
            <a:ext cx="122822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Never Used</a:t>
            </a:r>
          </a:p>
        </p:txBody>
      </p:sp>
      <p:sp>
        <p:nvSpPr>
          <p:cNvPr id="35" name="Rectangle 38"/>
          <p:cNvSpPr>
            <a:spLocks noChangeArrowheads="1"/>
          </p:cNvSpPr>
          <p:nvPr/>
        </p:nvSpPr>
        <p:spPr bwMode="auto">
          <a:xfrm>
            <a:off x="1066800" y="1849993"/>
            <a:ext cx="1233030" cy="369332"/>
          </a:xfrm>
          <a:prstGeom prst="rect">
            <a:avLst/>
          </a:prstGeom>
          <a:solidFill>
            <a:srgbClr val="F1C7C7"/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/>
              <a:t>listenfd = 3 </a:t>
            </a: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4029579" y="285646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10</a:t>
            </a: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4127672" y="2437368"/>
            <a:ext cx="96654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dirty="0" err="1"/>
              <a:t>connfd’s</a:t>
            </a:r>
            <a:endParaRPr lang="en-US" sz="1800" dirty="0"/>
          </a:p>
        </p:txBody>
      </p:sp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4029579" y="3215243"/>
            <a:ext cx="990600" cy="369332"/>
          </a:xfrm>
          <a:prstGeom prst="rect">
            <a:avLst/>
          </a:prstGeom>
          <a:solidFill>
            <a:srgbClr val="D5F1CF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7</a:t>
            </a:r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4029579" y="357401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4</a:t>
            </a:r>
          </a:p>
        </p:txBody>
      </p:sp>
      <p:sp>
        <p:nvSpPr>
          <p:cNvPr id="40" name="Rectangle 9"/>
          <p:cNvSpPr>
            <a:spLocks noChangeArrowheads="1"/>
          </p:cNvSpPr>
          <p:nvPr/>
        </p:nvSpPr>
        <p:spPr bwMode="auto">
          <a:xfrm>
            <a:off x="4029579" y="3932793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4029579" y="429156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42" name="Rectangle 11"/>
          <p:cNvSpPr>
            <a:spLocks noChangeArrowheads="1"/>
          </p:cNvSpPr>
          <p:nvPr/>
        </p:nvSpPr>
        <p:spPr bwMode="auto">
          <a:xfrm>
            <a:off x="4029579" y="4650343"/>
            <a:ext cx="990600" cy="369332"/>
          </a:xfrm>
          <a:prstGeom prst="rect">
            <a:avLst/>
          </a:prstGeom>
          <a:solidFill>
            <a:srgbClr val="D5F1CF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12</a:t>
            </a:r>
          </a:p>
        </p:txBody>
      </p:sp>
      <p:sp>
        <p:nvSpPr>
          <p:cNvPr id="43" name="Rectangle 12"/>
          <p:cNvSpPr>
            <a:spLocks noChangeArrowheads="1"/>
          </p:cNvSpPr>
          <p:nvPr/>
        </p:nvSpPr>
        <p:spPr bwMode="auto">
          <a:xfrm>
            <a:off x="4029579" y="5009118"/>
            <a:ext cx="990600" cy="369332"/>
          </a:xfrm>
          <a:prstGeom prst="rect">
            <a:avLst/>
          </a:prstGeom>
          <a:solidFill>
            <a:srgbClr val="D5F1CF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5</a:t>
            </a:r>
          </a:p>
        </p:txBody>
      </p:sp>
      <p:sp>
        <p:nvSpPr>
          <p:cNvPr id="44" name="Rectangle 13"/>
          <p:cNvSpPr>
            <a:spLocks noChangeArrowheads="1"/>
          </p:cNvSpPr>
          <p:nvPr/>
        </p:nvSpPr>
        <p:spPr bwMode="auto">
          <a:xfrm>
            <a:off x="4029579" y="5367893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45" name="Rectangle 14"/>
          <p:cNvSpPr>
            <a:spLocks noChangeArrowheads="1"/>
          </p:cNvSpPr>
          <p:nvPr/>
        </p:nvSpPr>
        <p:spPr bwMode="auto">
          <a:xfrm>
            <a:off x="4029579" y="572666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46" name="Rectangle 15"/>
          <p:cNvSpPr>
            <a:spLocks noChangeArrowheads="1"/>
          </p:cNvSpPr>
          <p:nvPr/>
        </p:nvSpPr>
        <p:spPr bwMode="auto">
          <a:xfrm>
            <a:off x="4029579" y="6085443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55" name="Rectangle 38"/>
          <p:cNvSpPr>
            <a:spLocks noChangeArrowheads="1"/>
          </p:cNvSpPr>
          <p:nvPr/>
        </p:nvSpPr>
        <p:spPr bwMode="auto">
          <a:xfrm>
            <a:off x="3953379" y="1827768"/>
            <a:ext cx="1233030" cy="369332"/>
          </a:xfrm>
          <a:prstGeom prst="rect">
            <a:avLst/>
          </a:prstGeom>
          <a:solidFill>
            <a:srgbClr val="D5F1CF"/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/>
              <a:t>listenfd = 3 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85800" y="1489645"/>
            <a:ext cx="1912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Active Descriptors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581400" y="1501775"/>
            <a:ext cx="1988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Pending Inputs</a:t>
            </a:r>
          </a:p>
        </p:txBody>
      </p:sp>
      <p:cxnSp>
        <p:nvCxnSpPr>
          <p:cNvPr id="59" name="Straight Arrow Connector 58"/>
          <p:cNvCxnSpPr/>
          <p:nvPr/>
        </p:nvCxnSpPr>
        <p:spPr bwMode="auto">
          <a:xfrm rot="10800000">
            <a:off x="5186410" y="1958976"/>
            <a:ext cx="833391" cy="1588"/>
          </a:xfrm>
          <a:prstGeom prst="straightConnector1">
            <a:avLst/>
          </a:prstGeom>
          <a:noFill/>
          <a:ln w="19050">
            <a:solidFill>
              <a:srgbClr val="000000"/>
            </a:solidFill>
            <a:miter lim="800000"/>
            <a:headEnd type="none" w="med" len="med"/>
            <a:tailEnd type="triangle" w="lg" len="med"/>
          </a:ln>
          <a:effectLst/>
        </p:spPr>
      </p:cxnSp>
      <p:cxnSp>
        <p:nvCxnSpPr>
          <p:cNvPr id="60" name="Straight Arrow Connector 59"/>
          <p:cNvCxnSpPr>
            <a:endCxn id="38" idx="3"/>
          </p:cNvCxnSpPr>
          <p:nvPr/>
        </p:nvCxnSpPr>
        <p:spPr bwMode="auto">
          <a:xfrm rot="10800000">
            <a:off x="5020180" y="3399910"/>
            <a:ext cx="994813" cy="6865"/>
          </a:xfrm>
          <a:prstGeom prst="straightConnector1">
            <a:avLst/>
          </a:prstGeom>
          <a:noFill/>
          <a:ln w="19050">
            <a:solidFill>
              <a:srgbClr val="000000"/>
            </a:solidFill>
            <a:miter lim="800000"/>
            <a:headEnd type="none" w="med" len="med"/>
            <a:tailEnd type="triangle" w="lg" len="med"/>
          </a:ln>
          <a:effectLst/>
        </p:spPr>
      </p:cxnSp>
      <p:cxnSp>
        <p:nvCxnSpPr>
          <p:cNvPr id="62" name="Straight Arrow Connector 61"/>
          <p:cNvCxnSpPr/>
          <p:nvPr/>
        </p:nvCxnSpPr>
        <p:spPr bwMode="auto">
          <a:xfrm rot="10800000">
            <a:off x="5029201" y="4840844"/>
            <a:ext cx="994813" cy="6865"/>
          </a:xfrm>
          <a:prstGeom prst="straightConnector1">
            <a:avLst/>
          </a:prstGeom>
          <a:noFill/>
          <a:ln w="19050">
            <a:solidFill>
              <a:srgbClr val="000000"/>
            </a:solidFill>
            <a:miter lim="800000"/>
            <a:headEnd type="none" w="med" len="med"/>
            <a:tailEnd type="triangle" w="lg" len="med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 rot="10800000">
            <a:off x="5029201" y="5228709"/>
            <a:ext cx="994813" cy="6865"/>
          </a:xfrm>
          <a:prstGeom prst="straightConnector1">
            <a:avLst/>
          </a:prstGeom>
          <a:noFill/>
          <a:ln w="19050">
            <a:solidFill>
              <a:srgbClr val="000000"/>
            </a:solidFill>
            <a:miter lim="800000"/>
            <a:headEnd type="none" w="med" len="med"/>
            <a:tailEnd type="triangle" w="lg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rot="5400000" flipH="1" flipV="1">
            <a:off x="4152603" y="3364165"/>
            <a:ext cx="3733800" cy="9021"/>
          </a:xfrm>
          <a:prstGeom prst="line">
            <a:avLst/>
          </a:prstGeom>
          <a:noFill/>
          <a:ln w="190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5021561" y="1132443"/>
            <a:ext cx="1988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Read and service</a:t>
            </a:r>
          </a:p>
        </p:txBody>
      </p:sp>
    </p:spTree>
    <p:extLst>
      <p:ext uri="{BB962C8B-B14F-4D97-AF65-F5344CB8AC3E}">
        <p14:creationId xmlns:p14="http://schemas.microsoft.com/office/powerpoint/2010/main" val="41255791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0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and Cons of Event-based Servers</a:t>
            </a:r>
          </a:p>
        </p:txBody>
      </p:sp>
      <p:sp>
        <p:nvSpPr>
          <p:cNvPr id="8140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497013"/>
            <a:ext cx="8307387" cy="522446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+ One logical control flow and address space.</a:t>
            </a:r>
          </a:p>
          <a:p>
            <a:pPr>
              <a:lnSpc>
                <a:spcPct val="85000"/>
              </a:lnSpc>
            </a:pPr>
            <a:r>
              <a:rPr lang="en-US" dirty="0"/>
              <a:t>+ Can single-step with a debugger.</a:t>
            </a:r>
          </a:p>
          <a:p>
            <a:pPr>
              <a:lnSpc>
                <a:spcPct val="85000"/>
              </a:lnSpc>
            </a:pPr>
            <a:r>
              <a:rPr lang="en-US" dirty="0"/>
              <a:t>+ No process or thread control overhead.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Design of choice for high-performance Web servers and search engines. e.g., </a:t>
            </a:r>
            <a:r>
              <a:rPr lang="en-US" dirty="0" err="1"/>
              <a:t>Node.js</a:t>
            </a:r>
            <a:r>
              <a:rPr lang="en-US" dirty="0"/>
              <a:t>, </a:t>
            </a:r>
            <a:r>
              <a:rPr lang="en-US" dirty="0" err="1"/>
              <a:t>nginx</a:t>
            </a:r>
            <a:r>
              <a:rPr lang="en-US" dirty="0"/>
              <a:t>, Tornado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>
                <a:latin typeface="Arial Black"/>
              </a:rPr>
              <a:t>–</a:t>
            </a:r>
            <a:r>
              <a:rPr lang="en-US" dirty="0"/>
              <a:t> Significantly more complex to code than process- or thread-based designs.</a:t>
            </a:r>
          </a:p>
          <a:p>
            <a:pPr>
              <a:lnSpc>
                <a:spcPct val="85000"/>
              </a:lnSpc>
            </a:pPr>
            <a:r>
              <a:rPr lang="en-US" dirty="0">
                <a:latin typeface="Arial Black"/>
              </a:rPr>
              <a:t>–</a:t>
            </a:r>
            <a:r>
              <a:rPr lang="en-US" dirty="0"/>
              <a:t> Hard to provide fine-grained concurrency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E.g., how to deal with partial HTTP request headers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 Black"/>
              </a:rPr>
              <a:t>– </a:t>
            </a:r>
            <a:r>
              <a:rPr lang="en-US" dirty="0"/>
              <a:t>Cannot take advantage of multi-core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Single thread of control</a:t>
            </a:r>
          </a:p>
        </p:txBody>
      </p:sp>
    </p:spTree>
    <p:extLst>
      <p:ext uri="{BB962C8B-B14F-4D97-AF65-F5344CB8AC3E}">
        <p14:creationId xmlns:p14="http://schemas.microsoft.com/office/powerpoint/2010/main" val="38383847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247650"/>
            <a:ext cx="8721725" cy="781050"/>
          </a:xfrm>
        </p:spPr>
        <p:txBody>
          <a:bodyPr/>
          <a:lstStyle/>
          <a:p>
            <a:r>
              <a:rPr lang="en-US" dirty="0"/>
              <a:t>Approach #3: Thread-based Servers</a:t>
            </a:r>
          </a:p>
        </p:txBody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95400"/>
            <a:ext cx="8853487" cy="5149850"/>
          </a:xfrm>
        </p:spPr>
        <p:txBody>
          <a:bodyPr/>
          <a:lstStyle/>
          <a:p>
            <a:r>
              <a:rPr lang="en-US" sz="2600" dirty="0"/>
              <a:t>Very similar to approach #1 (process-based)</a:t>
            </a:r>
          </a:p>
          <a:p>
            <a:pPr lvl="1"/>
            <a:r>
              <a:rPr lang="en-US" dirty="0"/>
              <a:t>	…</a:t>
            </a:r>
            <a:r>
              <a:rPr lang="en-US" sz="2200" dirty="0"/>
              <a:t>but using threads instead of processes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814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Traditional View of a Process</a:t>
            </a:r>
          </a:p>
        </p:txBody>
      </p:sp>
      <p:sp>
        <p:nvSpPr>
          <p:cNvPr id="801815" name="Rectangle 23"/>
          <p:cNvSpPr>
            <a:spLocks noGrp="1" noChangeArrowheads="1"/>
          </p:cNvSpPr>
          <p:nvPr>
            <p:ph type="body" idx="1"/>
          </p:nvPr>
        </p:nvSpPr>
        <p:spPr>
          <a:xfrm>
            <a:off x="396875" y="1371600"/>
            <a:ext cx="7896225" cy="4972050"/>
          </a:xfrm>
        </p:spPr>
        <p:txBody>
          <a:bodyPr/>
          <a:lstStyle/>
          <a:p>
            <a:r>
              <a:rPr lang="en-US" sz="2600" dirty="0"/>
              <a:t>Process = process context + code, data, and stack</a:t>
            </a:r>
          </a:p>
        </p:txBody>
      </p:sp>
      <p:sp>
        <p:nvSpPr>
          <p:cNvPr id="801795" name="Rectangle 3"/>
          <p:cNvSpPr>
            <a:spLocks noChangeAspect="1" noChangeArrowheads="1"/>
          </p:cNvSpPr>
          <p:nvPr/>
        </p:nvSpPr>
        <p:spPr bwMode="auto">
          <a:xfrm>
            <a:off x="5095875" y="3287713"/>
            <a:ext cx="2230438" cy="3190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Shared libraries</a:t>
            </a:r>
          </a:p>
        </p:txBody>
      </p:sp>
      <p:sp>
        <p:nvSpPr>
          <p:cNvPr id="801796" name="Rectangle 4"/>
          <p:cNvSpPr>
            <a:spLocks noChangeAspect="1" noChangeArrowheads="1"/>
          </p:cNvSpPr>
          <p:nvPr/>
        </p:nvSpPr>
        <p:spPr bwMode="auto">
          <a:xfrm>
            <a:off x="5095875" y="3606800"/>
            <a:ext cx="2230438" cy="2540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801797" name="Rectangle 5"/>
          <p:cNvSpPr>
            <a:spLocks noChangeAspect="1" noChangeArrowheads="1"/>
          </p:cNvSpPr>
          <p:nvPr/>
        </p:nvSpPr>
        <p:spPr bwMode="auto">
          <a:xfrm>
            <a:off x="5095875" y="3860800"/>
            <a:ext cx="2230438" cy="2889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Run-time heap</a:t>
            </a:r>
          </a:p>
        </p:txBody>
      </p:sp>
      <p:sp>
        <p:nvSpPr>
          <p:cNvPr id="801798" name="Text Box 6"/>
          <p:cNvSpPr txBox="1">
            <a:spLocks noChangeAspect="1" noChangeArrowheads="1"/>
          </p:cNvSpPr>
          <p:nvPr/>
        </p:nvSpPr>
        <p:spPr bwMode="auto">
          <a:xfrm>
            <a:off x="4867275" y="4927600"/>
            <a:ext cx="248786" cy="2616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/>
              <a:t>0</a:t>
            </a:r>
            <a:endParaRPr lang="en-US" sz="1200"/>
          </a:p>
        </p:txBody>
      </p:sp>
      <p:sp>
        <p:nvSpPr>
          <p:cNvPr id="801799" name="Rectangle 7"/>
          <p:cNvSpPr>
            <a:spLocks noChangeAspect="1" noChangeArrowheads="1"/>
          </p:cNvSpPr>
          <p:nvPr/>
        </p:nvSpPr>
        <p:spPr bwMode="auto">
          <a:xfrm>
            <a:off x="5095875" y="4149725"/>
            <a:ext cx="2232025" cy="3206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Read/write data</a:t>
            </a:r>
          </a:p>
        </p:txBody>
      </p:sp>
      <p:sp>
        <p:nvSpPr>
          <p:cNvPr id="801801" name="Text Box 9"/>
          <p:cNvSpPr txBox="1">
            <a:spLocks noChangeArrowheads="1"/>
          </p:cNvSpPr>
          <p:nvPr/>
        </p:nvSpPr>
        <p:spPr bwMode="auto">
          <a:xfrm>
            <a:off x="1209675" y="2667000"/>
            <a:ext cx="2361682" cy="1477328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/>
              <a:t>Program context:</a:t>
            </a:r>
          </a:p>
          <a:p>
            <a:r>
              <a:rPr lang="en-US" sz="1800" dirty="0"/>
              <a:t>    Data registers</a:t>
            </a:r>
          </a:p>
          <a:p>
            <a:r>
              <a:rPr lang="en-US" sz="1800" dirty="0"/>
              <a:t>    Condition codes</a:t>
            </a:r>
          </a:p>
          <a:p>
            <a:r>
              <a:rPr lang="en-US" sz="1800" dirty="0"/>
              <a:t>    Stack pointer (SP)</a:t>
            </a:r>
          </a:p>
          <a:p>
            <a:r>
              <a:rPr lang="en-US" sz="1800" dirty="0"/>
              <a:t>    Program counter (PC)</a:t>
            </a:r>
          </a:p>
        </p:txBody>
      </p:sp>
      <p:sp>
        <p:nvSpPr>
          <p:cNvPr id="801802" name="Text Box 10"/>
          <p:cNvSpPr txBox="1">
            <a:spLocks noChangeArrowheads="1"/>
          </p:cNvSpPr>
          <p:nvPr/>
        </p:nvSpPr>
        <p:spPr bwMode="auto">
          <a:xfrm>
            <a:off x="4953000" y="2179022"/>
            <a:ext cx="235192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Code, data, and stack</a:t>
            </a:r>
          </a:p>
        </p:txBody>
      </p:sp>
      <p:sp>
        <p:nvSpPr>
          <p:cNvPr id="801803" name="Rectangle 11"/>
          <p:cNvSpPr>
            <a:spLocks noChangeAspect="1" noChangeArrowheads="1"/>
          </p:cNvSpPr>
          <p:nvPr/>
        </p:nvSpPr>
        <p:spPr bwMode="auto">
          <a:xfrm>
            <a:off x="5095875" y="4470400"/>
            <a:ext cx="2232025" cy="3206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Read-only code/data</a:t>
            </a:r>
          </a:p>
        </p:txBody>
      </p:sp>
      <p:sp>
        <p:nvSpPr>
          <p:cNvPr id="801804" name="Rectangle 12"/>
          <p:cNvSpPr>
            <a:spLocks noChangeAspect="1" noChangeArrowheads="1"/>
          </p:cNvSpPr>
          <p:nvPr/>
        </p:nvSpPr>
        <p:spPr bwMode="auto">
          <a:xfrm>
            <a:off x="5095875" y="4775200"/>
            <a:ext cx="2232025" cy="3206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801805" name="Rectangle 13"/>
          <p:cNvSpPr>
            <a:spLocks noChangeAspect="1" noChangeArrowheads="1"/>
          </p:cNvSpPr>
          <p:nvPr/>
        </p:nvSpPr>
        <p:spPr bwMode="auto">
          <a:xfrm>
            <a:off x="5095875" y="2973388"/>
            <a:ext cx="2230438" cy="319087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801806" name="Rectangle 14"/>
          <p:cNvSpPr>
            <a:spLocks noChangeAspect="1" noChangeArrowheads="1"/>
          </p:cNvSpPr>
          <p:nvPr/>
        </p:nvSpPr>
        <p:spPr bwMode="auto">
          <a:xfrm>
            <a:off x="5095875" y="2667000"/>
            <a:ext cx="2230438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801807" name="Text Box 15"/>
          <p:cNvSpPr txBox="1">
            <a:spLocks noChangeArrowheads="1"/>
          </p:cNvSpPr>
          <p:nvPr/>
        </p:nvSpPr>
        <p:spPr bwMode="auto">
          <a:xfrm>
            <a:off x="4295775" y="2803525"/>
            <a:ext cx="43794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SP</a:t>
            </a:r>
          </a:p>
        </p:txBody>
      </p:sp>
      <p:sp>
        <p:nvSpPr>
          <p:cNvPr id="801808" name="Line 16"/>
          <p:cNvSpPr>
            <a:spLocks noChangeShapeType="1"/>
          </p:cNvSpPr>
          <p:nvPr/>
        </p:nvSpPr>
        <p:spPr bwMode="auto">
          <a:xfrm>
            <a:off x="4737100" y="29845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1809" name="Text Box 17"/>
          <p:cNvSpPr txBox="1">
            <a:spLocks noChangeArrowheads="1"/>
          </p:cNvSpPr>
          <p:nvPr/>
        </p:nvSpPr>
        <p:spPr bwMode="auto">
          <a:xfrm>
            <a:off x="4276725" y="4441825"/>
            <a:ext cx="4475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PC</a:t>
            </a:r>
          </a:p>
        </p:txBody>
      </p:sp>
      <p:sp>
        <p:nvSpPr>
          <p:cNvPr id="801810" name="Line 18"/>
          <p:cNvSpPr>
            <a:spLocks noChangeShapeType="1"/>
          </p:cNvSpPr>
          <p:nvPr/>
        </p:nvSpPr>
        <p:spPr bwMode="auto">
          <a:xfrm>
            <a:off x="4724400" y="46228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1811" name="Text Box 19"/>
          <p:cNvSpPr txBox="1">
            <a:spLocks noChangeArrowheads="1"/>
          </p:cNvSpPr>
          <p:nvPr/>
        </p:nvSpPr>
        <p:spPr bwMode="auto">
          <a:xfrm>
            <a:off x="4259263" y="3692525"/>
            <a:ext cx="4796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brk</a:t>
            </a:r>
          </a:p>
        </p:txBody>
      </p:sp>
      <p:sp>
        <p:nvSpPr>
          <p:cNvPr id="801812" name="Line 20"/>
          <p:cNvSpPr>
            <a:spLocks noChangeShapeType="1"/>
          </p:cNvSpPr>
          <p:nvPr/>
        </p:nvSpPr>
        <p:spPr bwMode="auto">
          <a:xfrm>
            <a:off x="4737100" y="38608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1813" name="Text Box 21"/>
          <p:cNvSpPr txBox="1">
            <a:spLocks noChangeArrowheads="1"/>
          </p:cNvSpPr>
          <p:nvPr/>
        </p:nvSpPr>
        <p:spPr bwMode="auto">
          <a:xfrm>
            <a:off x="1332229" y="2179022"/>
            <a:ext cx="180946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Process context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1209675" y="4126259"/>
            <a:ext cx="2361682" cy="1200329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sz="1800" dirty="0"/>
              <a:t>Kernel context:</a:t>
            </a:r>
          </a:p>
          <a:p>
            <a:r>
              <a:rPr lang="en-US" sz="1600" dirty="0"/>
              <a:t>    </a:t>
            </a:r>
            <a:r>
              <a:rPr lang="en-US" sz="1800" dirty="0"/>
              <a:t>VM structures</a:t>
            </a:r>
          </a:p>
          <a:p>
            <a:r>
              <a:rPr lang="en-US" sz="1800" dirty="0"/>
              <a:t>    Descriptor table</a:t>
            </a:r>
          </a:p>
          <a:p>
            <a:r>
              <a:rPr lang="en-US" sz="1800" dirty="0"/>
              <a:t>    </a:t>
            </a:r>
            <a:r>
              <a:rPr lang="en-US" sz="1800" dirty="0" err="1"/>
              <a:t>brk</a:t>
            </a:r>
            <a:r>
              <a:rPr lang="en-US" sz="1800" dirty="0"/>
              <a:t> pointer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Concurrent Programming is Hard!</a:t>
            </a:r>
          </a:p>
        </p:txBody>
      </p:sp>
      <p:sp>
        <p:nvSpPr>
          <p:cNvPr id="92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The human mind tends to be sequential</a:t>
            </a:r>
          </a:p>
          <a:p>
            <a:endParaRPr lang="en-US" sz="2600" dirty="0"/>
          </a:p>
          <a:p>
            <a:r>
              <a:rPr lang="en-US" sz="2600" dirty="0"/>
              <a:t>The notion of time is often misleading</a:t>
            </a:r>
          </a:p>
          <a:p>
            <a:endParaRPr lang="en-US" sz="2600" dirty="0"/>
          </a:p>
          <a:p>
            <a:r>
              <a:rPr lang="en-US" sz="2600" dirty="0"/>
              <a:t>Thinking about all possible sequences of events in a computer system is at least error prone and frequently impossible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39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Alternate View of a Process</a:t>
            </a:r>
          </a:p>
        </p:txBody>
      </p:sp>
      <p:sp>
        <p:nvSpPr>
          <p:cNvPr id="802840" name="Rectangle 2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Process = thread + code, data, and kernel context</a:t>
            </a:r>
          </a:p>
        </p:txBody>
      </p:sp>
      <p:sp>
        <p:nvSpPr>
          <p:cNvPr id="802819" name="Rectangle 3"/>
          <p:cNvSpPr>
            <a:spLocks noChangeAspect="1" noChangeArrowheads="1"/>
          </p:cNvSpPr>
          <p:nvPr/>
        </p:nvSpPr>
        <p:spPr bwMode="auto">
          <a:xfrm>
            <a:off x="5540375" y="2667000"/>
            <a:ext cx="2230438" cy="319088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Shared libraries</a:t>
            </a:r>
          </a:p>
        </p:txBody>
      </p:sp>
      <p:sp>
        <p:nvSpPr>
          <p:cNvPr id="802820" name="Rectangle 4"/>
          <p:cNvSpPr>
            <a:spLocks noChangeAspect="1" noChangeArrowheads="1"/>
          </p:cNvSpPr>
          <p:nvPr/>
        </p:nvSpPr>
        <p:spPr bwMode="auto">
          <a:xfrm>
            <a:off x="5540375" y="2986088"/>
            <a:ext cx="2230438" cy="2540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802821" name="Rectangle 5"/>
          <p:cNvSpPr>
            <a:spLocks noChangeAspect="1" noChangeArrowheads="1"/>
          </p:cNvSpPr>
          <p:nvPr/>
        </p:nvSpPr>
        <p:spPr bwMode="auto">
          <a:xfrm>
            <a:off x="5540375" y="3240088"/>
            <a:ext cx="2230438" cy="28892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Run-time heap</a:t>
            </a:r>
          </a:p>
        </p:txBody>
      </p:sp>
      <p:sp>
        <p:nvSpPr>
          <p:cNvPr id="802822" name="Text Box 6"/>
          <p:cNvSpPr txBox="1">
            <a:spLocks noChangeAspect="1" noChangeArrowheads="1"/>
          </p:cNvSpPr>
          <p:nvPr/>
        </p:nvSpPr>
        <p:spPr bwMode="auto">
          <a:xfrm>
            <a:off x="5311775" y="4306888"/>
            <a:ext cx="248786" cy="2616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/>
              <a:t>0</a:t>
            </a:r>
            <a:endParaRPr lang="en-US" sz="1200"/>
          </a:p>
        </p:txBody>
      </p:sp>
      <p:sp>
        <p:nvSpPr>
          <p:cNvPr id="802823" name="Rectangle 7"/>
          <p:cNvSpPr>
            <a:spLocks noChangeAspect="1" noChangeArrowheads="1"/>
          </p:cNvSpPr>
          <p:nvPr/>
        </p:nvSpPr>
        <p:spPr bwMode="auto">
          <a:xfrm>
            <a:off x="5540375" y="3529013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Read/write data</a:t>
            </a:r>
          </a:p>
        </p:txBody>
      </p:sp>
      <p:sp>
        <p:nvSpPr>
          <p:cNvPr id="802825" name="Text Box 9"/>
          <p:cNvSpPr txBox="1">
            <a:spLocks noChangeArrowheads="1"/>
          </p:cNvSpPr>
          <p:nvPr/>
        </p:nvSpPr>
        <p:spPr bwMode="auto">
          <a:xfrm>
            <a:off x="1628775" y="3567600"/>
            <a:ext cx="2361682" cy="1508105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/>
              <a:t>Thread context:</a:t>
            </a:r>
          </a:p>
          <a:p>
            <a:r>
              <a:rPr lang="en-US" sz="2000" dirty="0"/>
              <a:t>    </a:t>
            </a:r>
            <a:r>
              <a:rPr lang="en-US" sz="1800" dirty="0"/>
              <a:t>Data registers</a:t>
            </a:r>
          </a:p>
          <a:p>
            <a:r>
              <a:rPr lang="en-US" sz="1800" dirty="0"/>
              <a:t>    Condition codes</a:t>
            </a:r>
          </a:p>
          <a:p>
            <a:r>
              <a:rPr lang="en-US" sz="1800" dirty="0"/>
              <a:t>    Stack pointer (SP)</a:t>
            </a:r>
          </a:p>
          <a:p>
            <a:r>
              <a:rPr lang="en-US" sz="1800" dirty="0"/>
              <a:t>    Program counter (PC)</a:t>
            </a:r>
            <a:endParaRPr lang="en-US" sz="2000" dirty="0"/>
          </a:p>
        </p:txBody>
      </p:sp>
      <p:sp>
        <p:nvSpPr>
          <p:cNvPr id="802826" name="Text Box 10"/>
          <p:cNvSpPr txBox="1">
            <a:spLocks noChangeArrowheads="1"/>
          </p:cNvSpPr>
          <p:nvPr/>
        </p:nvSpPr>
        <p:spPr bwMode="auto">
          <a:xfrm>
            <a:off x="4988544" y="2116902"/>
            <a:ext cx="328808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Code, data, and kernel context</a:t>
            </a:r>
          </a:p>
        </p:txBody>
      </p:sp>
      <p:sp>
        <p:nvSpPr>
          <p:cNvPr id="802827" name="Rectangle 11"/>
          <p:cNvSpPr>
            <a:spLocks noChangeAspect="1" noChangeArrowheads="1"/>
          </p:cNvSpPr>
          <p:nvPr/>
        </p:nvSpPr>
        <p:spPr bwMode="auto">
          <a:xfrm>
            <a:off x="5540375" y="3849688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Read-only code/data</a:t>
            </a:r>
          </a:p>
        </p:txBody>
      </p:sp>
      <p:sp>
        <p:nvSpPr>
          <p:cNvPr id="802828" name="Rectangle 12"/>
          <p:cNvSpPr>
            <a:spLocks noChangeAspect="1" noChangeArrowheads="1"/>
          </p:cNvSpPr>
          <p:nvPr/>
        </p:nvSpPr>
        <p:spPr bwMode="auto">
          <a:xfrm>
            <a:off x="5540375" y="4154488"/>
            <a:ext cx="2232025" cy="3206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802829" name="Rectangle 13"/>
          <p:cNvSpPr>
            <a:spLocks noChangeAspect="1" noChangeArrowheads="1"/>
          </p:cNvSpPr>
          <p:nvPr/>
        </p:nvSpPr>
        <p:spPr bwMode="auto">
          <a:xfrm>
            <a:off x="1655763" y="2971800"/>
            <a:ext cx="2230437" cy="319088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802830" name="Text Box 14"/>
          <p:cNvSpPr txBox="1">
            <a:spLocks noChangeArrowheads="1"/>
          </p:cNvSpPr>
          <p:nvPr/>
        </p:nvSpPr>
        <p:spPr bwMode="auto">
          <a:xfrm>
            <a:off x="995363" y="3092450"/>
            <a:ext cx="43794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SP</a:t>
            </a:r>
          </a:p>
        </p:txBody>
      </p:sp>
      <p:sp>
        <p:nvSpPr>
          <p:cNvPr id="802831" name="Line 15"/>
          <p:cNvSpPr>
            <a:spLocks noChangeShapeType="1"/>
          </p:cNvSpPr>
          <p:nvPr/>
        </p:nvSpPr>
        <p:spPr bwMode="auto">
          <a:xfrm>
            <a:off x="1436688" y="3276600"/>
            <a:ext cx="17145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2832" name="Text Box 16"/>
          <p:cNvSpPr txBox="1">
            <a:spLocks noChangeArrowheads="1"/>
          </p:cNvSpPr>
          <p:nvPr/>
        </p:nvSpPr>
        <p:spPr bwMode="auto">
          <a:xfrm>
            <a:off x="4721225" y="3821113"/>
            <a:ext cx="4475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PC</a:t>
            </a:r>
          </a:p>
        </p:txBody>
      </p:sp>
      <p:sp>
        <p:nvSpPr>
          <p:cNvPr id="802833" name="Line 17"/>
          <p:cNvSpPr>
            <a:spLocks noChangeShapeType="1"/>
          </p:cNvSpPr>
          <p:nvPr/>
        </p:nvSpPr>
        <p:spPr bwMode="auto">
          <a:xfrm>
            <a:off x="5168900" y="4002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2834" name="Text Box 18"/>
          <p:cNvSpPr txBox="1">
            <a:spLocks noChangeArrowheads="1"/>
          </p:cNvSpPr>
          <p:nvPr/>
        </p:nvSpPr>
        <p:spPr bwMode="auto">
          <a:xfrm>
            <a:off x="4703763" y="3071813"/>
            <a:ext cx="4796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brk</a:t>
            </a:r>
          </a:p>
        </p:txBody>
      </p:sp>
      <p:sp>
        <p:nvSpPr>
          <p:cNvPr id="802835" name="Line 19"/>
          <p:cNvSpPr>
            <a:spLocks noChangeShapeType="1"/>
          </p:cNvSpPr>
          <p:nvPr/>
        </p:nvSpPr>
        <p:spPr bwMode="auto">
          <a:xfrm>
            <a:off x="5181600" y="3240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2836" name="Text Box 20"/>
          <p:cNvSpPr txBox="1">
            <a:spLocks noChangeArrowheads="1"/>
          </p:cNvSpPr>
          <p:nvPr/>
        </p:nvSpPr>
        <p:spPr bwMode="auto">
          <a:xfrm>
            <a:off x="1608145" y="2116901"/>
            <a:ext cx="227646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Thread (main thread)</a:t>
            </a:r>
          </a:p>
        </p:txBody>
      </p:sp>
      <p:sp>
        <p:nvSpPr>
          <p:cNvPr id="802838" name="Rectangle 22"/>
          <p:cNvSpPr>
            <a:spLocks noChangeArrowheads="1"/>
          </p:cNvSpPr>
          <p:nvPr/>
        </p:nvSpPr>
        <p:spPr bwMode="auto">
          <a:xfrm>
            <a:off x="977900" y="2667000"/>
            <a:ext cx="3581400" cy="27432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5540375" y="4726423"/>
            <a:ext cx="2361682" cy="1200329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sz="1800" dirty="0"/>
              <a:t>Kernel context:</a:t>
            </a:r>
          </a:p>
          <a:p>
            <a:r>
              <a:rPr lang="en-US" sz="1600" dirty="0"/>
              <a:t>    </a:t>
            </a:r>
            <a:r>
              <a:rPr lang="en-US" sz="1800" dirty="0"/>
              <a:t>VM structures</a:t>
            </a:r>
          </a:p>
          <a:p>
            <a:r>
              <a:rPr lang="en-US" sz="1800" dirty="0"/>
              <a:t>    Descriptor table</a:t>
            </a:r>
          </a:p>
          <a:p>
            <a:r>
              <a:rPr lang="en-US" sz="1800" dirty="0"/>
              <a:t>    </a:t>
            </a:r>
            <a:r>
              <a:rPr lang="en-US" sz="1800" dirty="0" err="1"/>
              <a:t>brk</a:t>
            </a:r>
            <a:r>
              <a:rPr lang="en-US" sz="1800" dirty="0"/>
              <a:t> pointer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59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Process With Multiple Threads</a:t>
            </a:r>
          </a:p>
        </p:txBody>
      </p:sp>
      <p:sp>
        <p:nvSpPr>
          <p:cNvPr id="803860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275818" y="1116013"/>
            <a:ext cx="8307387" cy="185578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Multiple threads can be associated with a process</a:t>
            </a:r>
          </a:p>
          <a:p>
            <a:pPr lvl="1"/>
            <a:r>
              <a:rPr lang="en-US" dirty="0"/>
              <a:t>Each thread has its own logical control flow </a:t>
            </a:r>
          </a:p>
          <a:p>
            <a:pPr lvl="1"/>
            <a:r>
              <a:rPr lang="en-US" dirty="0"/>
              <a:t>Each thread shares the same code, data, and kernel context</a:t>
            </a:r>
          </a:p>
          <a:p>
            <a:pPr lvl="1"/>
            <a:r>
              <a:rPr lang="en-US" dirty="0"/>
              <a:t>Each thread has its own stack for local variables </a:t>
            </a:r>
          </a:p>
          <a:p>
            <a:pPr lvl="2"/>
            <a:r>
              <a:rPr lang="en-US" dirty="0"/>
              <a:t>but not protected from other threads</a:t>
            </a:r>
          </a:p>
          <a:p>
            <a:pPr lvl="1"/>
            <a:r>
              <a:rPr lang="en-US" dirty="0"/>
              <a:t>Each thread has its own thread id (TID)</a:t>
            </a:r>
          </a:p>
        </p:txBody>
      </p:sp>
      <p:sp>
        <p:nvSpPr>
          <p:cNvPr id="803848" name="Text Box 8"/>
          <p:cNvSpPr txBox="1">
            <a:spLocks noChangeArrowheads="1"/>
          </p:cNvSpPr>
          <p:nvPr/>
        </p:nvSpPr>
        <p:spPr bwMode="auto">
          <a:xfrm>
            <a:off x="384175" y="4542274"/>
            <a:ext cx="1879041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/>
              <a:t>Thread 1 context:</a:t>
            </a:r>
          </a:p>
          <a:p>
            <a:r>
              <a:rPr lang="en-US" sz="1800" dirty="0"/>
              <a:t>    Data registers</a:t>
            </a:r>
          </a:p>
          <a:p>
            <a:r>
              <a:rPr lang="en-US" sz="1800" dirty="0"/>
              <a:t>    Condition codes</a:t>
            </a:r>
          </a:p>
          <a:p>
            <a:r>
              <a:rPr lang="en-US" sz="1800" dirty="0"/>
              <a:t>    SP1</a:t>
            </a:r>
          </a:p>
          <a:p>
            <a:r>
              <a:rPr lang="en-US" sz="1800" dirty="0"/>
              <a:t>    PC1</a:t>
            </a:r>
          </a:p>
        </p:txBody>
      </p:sp>
      <p:sp>
        <p:nvSpPr>
          <p:cNvPr id="803852" name="Rectangle 12"/>
          <p:cNvSpPr>
            <a:spLocks noChangeAspect="1" noChangeArrowheads="1"/>
          </p:cNvSpPr>
          <p:nvPr/>
        </p:nvSpPr>
        <p:spPr bwMode="auto">
          <a:xfrm>
            <a:off x="381000" y="3931087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stack 1</a:t>
            </a:r>
          </a:p>
        </p:txBody>
      </p:sp>
      <p:sp>
        <p:nvSpPr>
          <p:cNvPr id="803853" name="Text Box 13"/>
          <p:cNvSpPr txBox="1">
            <a:spLocks noChangeArrowheads="1"/>
          </p:cNvSpPr>
          <p:nvPr/>
        </p:nvSpPr>
        <p:spPr bwMode="auto">
          <a:xfrm>
            <a:off x="275818" y="3181290"/>
            <a:ext cx="245191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Thread 1 (main thread)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15000" y="3181290"/>
            <a:ext cx="2538410" cy="3524310"/>
            <a:chOff x="3200400" y="3181290"/>
            <a:chExt cx="2538410" cy="3524310"/>
          </a:xfrm>
        </p:grpSpPr>
        <p:sp>
          <p:nvSpPr>
            <p:cNvPr id="803843" name="Rectangle 3"/>
            <p:cNvSpPr>
              <a:spLocks noChangeAspect="1" noChangeArrowheads="1"/>
            </p:cNvSpPr>
            <p:nvPr/>
          </p:nvSpPr>
          <p:spPr bwMode="auto">
            <a:xfrm>
              <a:off x="3432175" y="3748088"/>
              <a:ext cx="2230438" cy="319087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/>
                <a:t>shared libraries</a:t>
              </a:r>
            </a:p>
          </p:txBody>
        </p:sp>
        <p:sp>
          <p:nvSpPr>
            <p:cNvPr id="803844" name="Rectangle 4"/>
            <p:cNvSpPr>
              <a:spLocks noChangeAspect="1" noChangeArrowheads="1"/>
            </p:cNvSpPr>
            <p:nvPr/>
          </p:nvSpPr>
          <p:spPr bwMode="auto">
            <a:xfrm>
              <a:off x="3432175" y="4013200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/>
            </a:p>
          </p:txBody>
        </p:sp>
        <p:sp>
          <p:nvSpPr>
            <p:cNvPr id="803845" name="Rectangle 5"/>
            <p:cNvSpPr>
              <a:spLocks noChangeAspect="1" noChangeArrowheads="1"/>
            </p:cNvSpPr>
            <p:nvPr/>
          </p:nvSpPr>
          <p:spPr bwMode="auto">
            <a:xfrm>
              <a:off x="3432175" y="4253349"/>
              <a:ext cx="2230438" cy="28892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run-time heap</a:t>
              </a:r>
            </a:p>
          </p:txBody>
        </p:sp>
        <p:sp>
          <p:nvSpPr>
            <p:cNvPr id="803846" name="Text Box 6"/>
            <p:cNvSpPr txBox="1">
              <a:spLocks noChangeAspect="1" noChangeArrowheads="1"/>
            </p:cNvSpPr>
            <p:nvPr/>
          </p:nvSpPr>
          <p:spPr bwMode="auto">
            <a:xfrm>
              <a:off x="3200400" y="5266174"/>
              <a:ext cx="248786" cy="2616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50"/>
                <a:t>0</a:t>
              </a:r>
              <a:endParaRPr lang="en-US" sz="1100"/>
            </a:p>
          </p:txBody>
        </p:sp>
        <p:sp>
          <p:nvSpPr>
            <p:cNvPr id="803847" name="Rectangle 7"/>
            <p:cNvSpPr>
              <a:spLocks noChangeAspect="1" noChangeArrowheads="1"/>
            </p:cNvSpPr>
            <p:nvPr/>
          </p:nvSpPr>
          <p:spPr bwMode="auto">
            <a:xfrm>
              <a:off x="3432175" y="4488299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/>
                <a:t>read/write data</a:t>
              </a:r>
            </a:p>
          </p:txBody>
        </p:sp>
        <p:sp>
          <p:nvSpPr>
            <p:cNvPr id="803849" name="Text Box 9"/>
            <p:cNvSpPr txBox="1">
              <a:spLocks noChangeArrowheads="1"/>
            </p:cNvSpPr>
            <p:nvPr/>
          </p:nvSpPr>
          <p:spPr bwMode="auto">
            <a:xfrm>
              <a:off x="3309940" y="3181290"/>
              <a:ext cx="2428870" cy="400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</a:rPr>
                <a:t> Shared code and data</a:t>
              </a:r>
            </a:p>
          </p:txBody>
        </p:sp>
        <p:sp>
          <p:nvSpPr>
            <p:cNvPr id="803850" name="Rectangle 10"/>
            <p:cNvSpPr>
              <a:spLocks noChangeAspect="1" noChangeArrowheads="1"/>
            </p:cNvSpPr>
            <p:nvPr/>
          </p:nvSpPr>
          <p:spPr bwMode="auto">
            <a:xfrm>
              <a:off x="3432175" y="4808974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read-only code/data</a:t>
              </a:r>
            </a:p>
          </p:txBody>
        </p:sp>
        <p:sp>
          <p:nvSpPr>
            <p:cNvPr id="803851" name="Rectangle 11"/>
            <p:cNvSpPr>
              <a:spLocks noChangeAspect="1" noChangeArrowheads="1"/>
            </p:cNvSpPr>
            <p:nvPr/>
          </p:nvSpPr>
          <p:spPr bwMode="auto">
            <a:xfrm>
              <a:off x="3432175" y="5113774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/>
            </a:p>
          </p:txBody>
        </p:sp>
        <p:sp>
          <p:nvSpPr>
            <p:cNvPr id="803854" name="Text Box 14"/>
            <p:cNvSpPr txBox="1">
              <a:spLocks noChangeArrowheads="1"/>
            </p:cNvSpPr>
            <p:nvPr/>
          </p:nvSpPr>
          <p:spPr bwMode="auto">
            <a:xfrm>
              <a:off x="3594100" y="5536049"/>
              <a:ext cx="1786066" cy="1169551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/>
                <a:t>Kernel context:</a:t>
              </a:r>
            </a:p>
            <a:p>
              <a:r>
                <a:rPr lang="en-US" sz="1400" dirty="0"/>
                <a:t>   </a:t>
              </a:r>
              <a:r>
                <a:rPr lang="en-US" sz="1800" dirty="0"/>
                <a:t>VM structures</a:t>
              </a:r>
            </a:p>
            <a:p>
              <a:r>
                <a:rPr lang="en-US" sz="1800" dirty="0"/>
                <a:t>   Descriptor table</a:t>
              </a:r>
            </a:p>
            <a:p>
              <a:r>
                <a:rPr lang="en-US" sz="1800" dirty="0"/>
                <a:t>   </a:t>
              </a:r>
              <a:r>
                <a:rPr lang="en-US" sz="1800" dirty="0" err="1"/>
                <a:t>brk</a:t>
              </a:r>
              <a:r>
                <a:rPr lang="en-US" sz="1800" dirty="0"/>
                <a:t> pointer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819400" y="3200400"/>
            <a:ext cx="2405201" cy="2807534"/>
            <a:chOff x="6248400" y="3181290"/>
            <a:chExt cx="2405201" cy="2807534"/>
          </a:xfrm>
        </p:grpSpPr>
        <p:sp>
          <p:nvSpPr>
            <p:cNvPr id="803856" name="Text Box 16"/>
            <p:cNvSpPr txBox="1">
              <a:spLocks noChangeArrowheads="1"/>
            </p:cNvSpPr>
            <p:nvPr/>
          </p:nvSpPr>
          <p:spPr bwMode="auto">
            <a:xfrm>
              <a:off x="6575425" y="4542274"/>
              <a:ext cx="1879041" cy="144655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/>
                <a:t>Thread 2 context:</a:t>
              </a:r>
            </a:p>
            <a:p>
              <a:r>
                <a:rPr lang="en-US" sz="1800" dirty="0"/>
                <a:t>    Data registers</a:t>
              </a:r>
            </a:p>
            <a:p>
              <a:r>
                <a:rPr lang="en-US" sz="1800" dirty="0"/>
                <a:t>    Condition codes</a:t>
              </a:r>
            </a:p>
            <a:p>
              <a:r>
                <a:rPr lang="en-US" sz="1800" dirty="0"/>
                <a:t>    SP2</a:t>
              </a:r>
            </a:p>
            <a:p>
              <a:r>
                <a:rPr lang="en-US" sz="1800" dirty="0"/>
                <a:t>    PC2</a:t>
              </a:r>
            </a:p>
          </p:txBody>
        </p:sp>
        <p:sp>
          <p:nvSpPr>
            <p:cNvPr id="803857" name="Rectangle 17"/>
            <p:cNvSpPr>
              <a:spLocks noChangeAspect="1" noChangeArrowheads="1"/>
            </p:cNvSpPr>
            <p:nvPr/>
          </p:nvSpPr>
          <p:spPr bwMode="auto">
            <a:xfrm>
              <a:off x="6553200" y="3926324"/>
              <a:ext cx="1885950" cy="319087"/>
            </a:xfrm>
            <a:prstGeom prst="rect">
              <a:avLst/>
            </a:prstGeom>
            <a:solidFill>
              <a:srgbClr val="F6F5B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stack 2</a:t>
              </a:r>
            </a:p>
          </p:txBody>
        </p:sp>
        <p:sp>
          <p:nvSpPr>
            <p:cNvPr id="803858" name="Text Box 18"/>
            <p:cNvSpPr txBox="1">
              <a:spLocks noChangeArrowheads="1"/>
            </p:cNvSpPr>
            <p:nvPr/>
          </p:nvSpPr>
          <p:spPr bwMode="auto">
            <a:xfrm>
              <a:off x="6248400" y="3181290"/>
              <a:ext cx="2405201" cy="400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</a:rPr>
                <a:t>Thread 2 (peer thread)</a:t>
              </a: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895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Logical View of Threads</a:t>
            </a:r>
          </a:p>
        </p:txBody>
      </p:sp>
      <p:sp>
        <p:nvSpPr>
          <p:cNvPr id="804896" name="Rectangle 3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Threads associated with process form a pool of peers</a:t>
            </a:r>
          </a:p>
          <a:p>
            <a:pPr lvl="1"/>
            <a:r>
              <a:rPr lang="en-US" sz="2200" dirty="0"/>
              <a:t>Unlike processes which form a tree hierarchy</a:t>
            </a:r>
          </a:p>
        </p:txBody>
      </p:sp>
      <p:sp>
        <p:nvSpPr>
          <p:cNvPr id="804868" name="Oval 4"/>
          <p:cNvSpPr>
            <a:spLocks noChangeArrowheads="1"/>
          </p:cNvSpPr>
          <p:nvPr/>
        </p:nvSpPr>
        <p:spPr bwMode="auto">
          <a:xfrm>
            <a:off x="6400800" y="30337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P0</a:t>
            </a:r>
          </a:p>
        </p:txBody>
      </p:sp>
      <p:sp>
        <p:nvSpPr>
          <p:cNvPr id="804869" name="Oval 5"/>
          <p:cNvSpPr>
            <a:spLocks noChangeArrowheads="1"/>
          </p:cNvSpPr>
          <p:nvPr/>
        </p:nvSpPr>
        <p:spPr bwMode="auto">
          <a:xfrm>
            <a:off x="6400800" y="3871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P1</a:t>
            </a:r>
          </a:p>
        </p:txBody>
      </p:sp>
      <p:sp>
        <p:nvSpPr>
          <p:cNvPr id="804870" name="Oval 6"/>
          <p:cNvSpPr>
            <a:spLocks noChangeArrowheads="1"/>
          </p:cNvSpPr>
          <p:nvPr/>
        </p:nvSpPr>
        <p:spPr bwMode="auto">
          <a:xfrm>
            <a:off x="5715000" y="4633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sh</a:t>
            </a:r>
          </a:p>
        </p:txBody>
      </p:sp>
      <p:sp>
        <p:nvSpPr>
          <p:cNvPr id="804871" name="Line 7"/>
          <p:cNvSpPr>
            <a:spLocks noChangeShapeType="1"/>
          </p:cNvSpPr>
          <p:nvPr/>
        </p:nvSpPr>
        <p:spPr bwMode="auto">
          <a:xfrm>
            <a:off x="6629400" y="3490913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72" name="Line 8"/>
          <p:cNvSpPr>
            <a:spLocks noChangeShapeType="1"/>
          </p:cNvSpPr>
          <p:nvPr/>
        </p:nvSpPr>
        <p:spPr bwMode="auto">
          <a:xfrm flipH="1">
            <a:off x="6096000" y="4252913"/>
            <a:ext cx="381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73" name="Oval 9"/>
          <p:cNvSpPr>
            <a:spLocks noChangeArrowheads="1"/>
          </p:cNvSpPr>
          <p:nvPr/>
        </p:nvSpPr>
        <p:spPr bwMode="auto">
          <a:xfrm>
            <a:off x="6400800" y="4633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sh</a:t>
            </a:r>
          </a:p>
        </p:txBody>
      </p:sp>
      <p:sp>
        <p:nvSpPr>
          <p:cNvPr id="804874" name="Oval 10"/>
          <p:cNvSpPr>
            <a:spLocks noChangeArrowheads="1"/>
          </p:cNvSpPr>
          <p:nvPr/>
        </p:nvSpPr>
        <p:spPr bwMode="auto">
          <a:xfrm>
            <a:off x="7086600" y="4633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sh</a:t>
            </a:r>
          </a:p>
        </p:txBody>
      </p:sp>
      <p:sp>
        <p:nvSpPr>
          <p:cNvPr id="804875" name="Line 11"/>
          <p:cNvSpPr>
            <a:spLocks noChangeShapeType="1"/>
          </p:cNvSpPr>
          <p:nvPr/>
        </p:nvSpPr>
        <p:spPr bwMode="auto">
          <a:xfrm>
            <a:off x="6629400" y="4329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76" name="Line 12"/>
          <p:cNvSpPr>
            <a:spLocks noChangeShapeType="1"/>
          </p:cNvSpPr>
          <p:nvPr/>
        </p:nvSpPr>
        <p:spPr bwMode="auto">
          <a:xfrm>
            <a:off x="6781800" y="4252913"/>
            <a:ext cx="381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77" name="Oval 13"/>
          <p:cNvSpPr>
            <a:spLocks noChangeArrowheads="1"/>
          </p:cNvSpPr>
          <p:nvPr/>
        </p:nvSpPr>
        <p:spPr bwMode="auto">
          <a:xfrm>
            <a:off x="6400800" y="5395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foo</a:t>
            </a:r>
          </a:p>
        </p:txBody>
      </p:sp>
      <p:sp>
        <p:nvSpPr>
          <p:cNvPr id="804878" name="Line 14"/>
          <p:cNvSpPr>
            <a:spLocks noChangeShapeType="1"/>
          </p:cNvSpPr>
          <p:nvPr/>
        </p:nvSpPr>
        <p:spPr bwMode="auto">
          <a:xfrm>
            <a:off x="6629400" y="5091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79" name="Oval 15"/>
          <p:cNvSpPr>
            <a:spLocks noChangeArrowheads="1"/>
          </p:cNvSpPr>
          <p:nvPr/>
        </p:nvSpPr>
        <p:spPr bwMode="auto">
          <a:xfrm>
            <a:off x="6400800" y="6157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bar</a:t>
            </a:r>
          </a:p>
        </p:txBody>
      </p:sp>
      <p:sp>
        <p:nvSpPr>
          <p:cNvPr id="804880" name="Line 16"/>
          <p:cNvSpPr>
            <a:spLocks noChangeShapeType="1"/>
          </p:cNvSpPr>
          <p:nvPr/>
        </p:nvSpPr>
        <p:spPr bwMode="auto">
          <a:xfrm>
            <a:off x="6629400" y="5853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81" name="Oval 17"/>
          <p:cNvSpPr>
            <a:spLocks noChangeArrowheads="1"/>
          </p:cNvSpPr>
          <p:nvPr/>
        </p:nvSpPr>
        <p:spPr bwMode="auto">
          <a:xfrm>
            <a:off x="1066800" y="36433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T1</a:t>
            </a:r>
          </a:p>
        </p:txBody>
      </p:sp>
      <p:sp>
        <p:nvSpPr>
          <p:cNvPr id="804882" name="Text Box 18"/>
          <p:cNvSpPr txBox="1">
            <a:spLocks noChangeArrowheads="1"/>
          </p:cNvSpPr>
          <p:nvPr/>
        </p:nvSpPr>
        <p:spPr bwMode="auto">
          <a:xfrm>
            <a:off x="5540375" y="2606675"/>
            <a:ext cx="21653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Process hierarchy</a:t>
            </a:r>
          </a:p>
        </p:txBody>
      </p:sp>
      <p:sp>
        <p:nvSpPr>
          <p:cNvPr id="804883" name="Rectangle 19"/>
          <p:cNvSpPr>
            <a:spLocks noChangeArrowheads="1"/>
          </p:cNvSpPr>
          <p:nvPr/>
        </p:nvSpPr>
        <p:spPr bwMode="auto">
          <a:xfrm>
            <a:off x="914400" y="3033713"/>
            <a:ext cx="3810000" cy="28194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84" name="Text Box 20"/>
          <p:cNvSpPr txBox="1">
            <a:spLocks noChangeArrowheads="1"/>
          </p:cNvSpPr>
          <p:nvPr/>
        </p:nvSpPr>
        <p:spPr bwMode="auto">
          <a:xfrm>
            <a:off x="690563" y="2562225"/>
            <a:ext cx="4202112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Threads associated with process foo</a:t>
            </a:r>
          </a:p>
        </p:txBody>
      </p:sp>
      <p:sp>
        <p:nvSpPr>
          <p:cNvPr id="804885" name="Oval 21"/>
          <p:cNvSpPr>
            <a:spLocks noChangeArrowheads="1"/>
          </p:cNvSpPr>
          <p:nvPr/>
        </p:nvSpPr>
        <p:spPr bwMode="auto">
          <a:xfrm>
            <a:off x="2209800" y="3109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T2</a:t>
            </a:r>
          </a:p>
        </p:txBody>
      </p:sp>
      <p:sp>
        <p:nvSpPr>
          <p:cNvPr id="804886" name="Oval 22"/>
          <p:cNvSpPr>
            <a:spLocks noChangeArrowheads="1"/>
          </p:cNvSpPr>
          <p:nvPr/>
        </p:nvSpPr>
        <p:spPr bwMode="auto">
          <a:xfrm>
            <a:off x="4038600" y="33385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T4</a:t>
            </a:r>
          </a:p>
        </p:txBody>
      </p:sp>
      <p:sp>
        <p:nvSpPr>
          <p:cNvPr id="804887" name="Oval 23"/>
          <p:cNvSpPr>
            <a:spLocks noChangeArrowheads="1"/>
          </p:cNvSpPr>
          <p:nvPr/>
        </p:nvSpPr>
        <p:spPr bwMode="auto">
          <a:xfrm>
            <a:off x="1600200" y="52435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T5</a:t>
            </a:r>
          </a:p>
        </p:txBody>
      </p:sp>
      <p:sp>
        <p:nvSpPr>
          <p:cNvPr id="804888" name="Oval 24"/>
          <p:cNvSpPr>
            <a:spLocks noChangeArrowheads="1"/>
          </p:cNvSpPr>
          <p:nvPr/>
        </p:nvSpPr>
        <p:spPr bwMode="auto">
          <a:xfrm>
            <a:off x="3429000" y="51673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T3</a:t>
            </a:r>
          </a:p>
        </p:txBody>
      </p:sp>
      <p:sp>
        <p:nvSpPr>
          <p:cNvPr id="804889" name="Rectangle 25"/>
          <p:cNvSpPr>
            <a:spLocks noChangeArrowheads="1"/>
          </p:cNvSpPr>
          <p:nvPr/>
        </p:nvSpPr>
        <p:spPr bwMode="auto">
          <a:xfrm>
            <a:off x="1981200" y="4100513"/>
            <a:ext cx="1905000" cy="6096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shared code, data</a:t>
            </a:r>
          </a:p>
          <a:p>
            <a:pPr algn="ctr"/>
            <a:r>
              <a:rPr lang="en-US" sz="1800"/>
              <a:t>and kernel context</a:t>
            </a:r>
          </a:p>
        </p:txBody>
      </p:sp>
      <p:sp>
        <p:nvSpPr>
          <p:cNvPr id="804890" name="Line 26"/>
          <p:cNvSpPr>
            <a:spLocks noChangeShapeType="1"/>
          </p:cNvSpPr>
          <p:nvPr/>
        </p:nvSpPr>
        <p:spPr bwMode="auto">
          <a:xfrm flipV="1">
            <a:off x="1905000" y="4710113"/>
            <a:ext cx="30480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91" name="Line 27"/>
          <p:cNvSpPr>
            <a:spLocks noChangeShapeType="1"/>
          </p:cNvSpPr>
          <p:nvPr/>
        </p:nvSpPr>
        <p:spPr bwMode="auto">
          <a:xfrm flipH="1" flipV="1">
            <a:off x="3352800" y="4710113"/>
            <a:ext cx="22860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92" name="Line 28"/>
          <p:cNvSpPr>
            <a:spLocks noChangeShapeType="1"/>
          </p:cNvSpPr>
          <p:nvPr/>
        </p:nvSpPr>
        <p:spPr bwMode="auto">
          <a:xfrm flipH="1" flipV="1">
            <a:off x="1524000" y="4024313"/>
            <a:ext cx="38100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93" name="Line 29"/>
          <p:cNvSpPr>
            <a:spLocks noChangeShapeType="1"/>
          </p:cNvSpPr>
          <p:nvPr/>
        </p:nvSpPr>
        <p:spPr bwMode="auto">
          <a:xfrm flipH="1" flipV="1">
            <a:off x="2438400" y="3567113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94" name="Line 30"/>
          <p:cNvSpPr>
            <a:spLocks noChangeShapeType="1"/>
          </p:cNvSpPr>
          <p:nvPr/>
        </p:nvSpPr>
        <p:spPr bwMode="auto">
          <a:xfrm flipV="1">
            <a:off x="3657600" y="3719513"/>
            <a:ext cx="457200" cy="381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908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Threads</a:t>
            </a:r>
          </a:p>
        </p:txBody>
      </p:sp>
      <p:sp>
        <p:nvSpPr>
          <p:cNvPr id="805909" name="Rectangle 2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Two threads are </a:t>
            </a:r>
            <a:r>
              <a:rPr lang="en-US" sz="2600" i="1" dirty="0"/>
              <a:t>concurrent</a:t>
            </a:r>
            <a:r>
              <a:rPr lang="en-US" sz="2600" dirty="0"/>
              <a:t> if their flows overlap in time</a:t>
            </a:r>
          </a:p>
          <a:p>
            <a:r>
              <a:rPr lang="en-US" sz="2600" dirty="0"/>
              <a:t>Otherwise, they are sequential</a:t>
            </a:r>
          </a:p>
          <a:p>
            <a:endParaRPr lang="en-US" sz="2200" dirty="0"/>
          </a:p>
          <a:p>
            <a:r>
              <a:rPr lang="en-US" sz="2600" dirty="0"/>
              <a:t>Examples:</a:t>
            </a:r>
          </a:p>
          <a:p>
            <a:pPr lvl="1"/>
            <a:r>
              <a:rPr lang="en-US" sz="2200" dirty="0"/>
              <a:t>Concurrent: A &amp; B, A&amp;C</a:t>
            </a:r>
          </a:p>
          <a:p>
            <a:pPr lvl="1"/>
            <a:r>
              <a:rPr lang="en-US" sz="2200" dirty="0"/>
              <a:t>Sequential: B &amp; C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05892" name="Line 4"/>
          <p:cNvSpPr>
            <a:spLocks noChangeShapeType="1"/>
          </p:cNvSpPr>
          <p:nvPr/>
        </p:nvSpPr>
        <p:spPr bwMode="auto">
          <a:xfrm flipH="1">
            <a:off x="4194175" y="344805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893" name="Text Box 5"/>
          <p:cNvSpPr txBox="1">
            <a:spLocks noChangeArrowheads="1"/>
          </p:cNvSpPr>
          <p:nvPr/>
        </p:nvSpPr>
        <p:spPr bwMode="auto">
          <a:xfrm>
            <a:off x="3432175" y="4513263"/>
            <a:ext cx="62382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Time</a:t>
            </a:r>
          </a:p>
        </p:txBody>
      </p:sp>
      <p:sp>
        <p:nvSpPr>
          <p:cNvPr id="805894" name="Line 6"/>
          <p:cNvSpPr>
            <a:spLocks noChangeShapeType="1"/>
          </p:cNvSpPr>
          <p:nvPr/>
        </p:nvSpPr>
        <p:spPr bwMode="auto">
          <a:xfrm>
            <a:off x="5200650" y="3598863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895" name="Text Box 7"/>
          <p:cNvSpPr txBox="1">
            <a:spLocks noChangeArrowheads="1"/>
          </p:cNvSpPr>
          <p:nvPr/>
        </p:nvSpPr>
        <p:spPr bwMode="auto">
          <a:xfrm>
            <a:off x="4633913" y="3065463"/>
            <a:ext cx="99854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Thread A</a:t>
            </a:r>
          </a:p>
        </p:txBody>
      </p:sp>
      <p:sp>
        <p:nvSpPr>
          <p:cNvPr id="805896" name="Text Box 8"/>
          <p:cNvSpPr txBox="1">
            <a:spLocks noChangeArrowheads="1"/>
          </p:cNvSpPr>
          <p:nvPr/>
        </p:nvSpPr>
        <p:spPr bwMode="auto">
          <a:xfrm>
            <a:off x="6157913" y="3065463"/>
            <a:ext cx="10054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Thread B</a:t>
            </a:r>
          </a:p>
        </p:txBody>
      </p:sp>
      <p:sp>
        <p:nvSpPr>
          <p:cNvPr id="805897" name="Text Box 9"/>
          <p:cNvSpPr txBox="1">
            <a:spLocks noChangeArrowheads="1"/>
          </p:cNvSpPr>
          <p:nvPr/>
        </p:nvSpPr>
        <p:spPr bwMode="auto">
          <a:xfrm>
            <a:off x="7681913" y="3065463"/>
            <a:ext cx="10054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Thread C</a:t>
            </a:r>
          </a:p>
        </p:txBody>
      </p:sp>
      <p:sp>
        <p:nvSpPr>
          <p:cNvPr id="805898" name="Line 10"/>
          <p:cNvSpPr>
            <a:spLocks noChangeShapeType="1"/>
          </p:cNvSpPr>
          <p:nvPr/>
        </p:nvSpPr>
        <p:spPr bwMode="auto">
          <a:xfrm flipH="1">
            <a:off x="6708775" y="39052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899" name="Line 11"/>
          <p:cNvSpPr>
            <a:spLocks noChangeShapeType="1"/>
          </p:cNvSpPr>
          <p:nvPr/>
        </p:nvSpPr>
        <p:spPr bwMode="auto">
          <a:xfrm flipH="1">
            <a:off x="8232775" y="4514850"/>
            <a:ext cx="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0" name="Line 12"/>
          <p:cNvSpPr>
            <a:spLocks noChangeShapeType="1"/>
          </p:cNvSpPr>
          <p:nvPr/>
        </p:nvSpPr>
        <p:spPr bwMode="auto">
          <a:xfrm>
            <a:off x="5184775" y="48958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1" name="Line 13"/>
          <p:cNvSpPr>
            <a:spLocks noChangeShapeType="1"/>
          </p:cNvSpPr>
          <p:nvPr/>
        </p:nvSpPr>
        <p:spPr bwMode="auto">
          <a:xfrm flipH="1">
            <a:off x="8232775" y="55054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2" name="Line 14"/>
          <p:cNvSpPr>
            <a:spLocks noChangeShapeType="1"/>
          </p:cNvSpPr>
          <p:nvPr/>
        </p:nvSpPr>
        <p:spPr bwMode="auto">
          <a:xfrm>
            <a:off x="4743450" y="3903663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3" name="Line 15"/>
          <p:cNvSpPr>
            <a:spLocks noChangeShapeType="1"/>
          </p:cNvSpPr>
          <p:nvPr/>
        </p:nvSpPr>
        <p:spPr bwMode="auto">
          <a:xfrm>
            <a:off x="4727575" y="48958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4" name="Line 16"/>
          <p:cNvSpPr>
            <a:spLocks noChangeShapeType="1"/>
          </p:cNvSpPr>
          <p:nvPr/>
        </p:nvSpPr>
        <p:spPr bwMode="auto">
          <a:xfrm>
            <a:off x="4727575" y="55054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5" name="Line 17"/>
          <p:cNvSpPr>
            <a:spLocks noChangeShapeType="1"/>
          </p:cNvSpPr>
          <p:nvPr/>
        </p:nvSpPr>
        <p:spPr bwMode="auto">
          <a:xfrm>
            <a:off x="4727575" y="61150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6" name="Line 18"/>
          <p:cNvSpPr>
            <a:spLocks noChangeShapeType="1"/>
          </p:cNvSpPr>
          <p:nvPr/>
        </p:nvSpPr>
        <p:spPr bwMode="auto">
          <a:xfrm>
            <a:off x="4727575" y="45148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7" name="Line 19"/>
          <p:cNvSpPr>
            <a:spLocks noChangeShapeType="1"/>
          </p:cNvSpPr>
          <p:nvPr/>
        </p:nvSpPr>
        <p:spPr bwMode="auto">
          <a:xfrm>
            <a:off x="4727575" y="36004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908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Thread Execution</a:t>
            </a:r>
          </a:p>
        </p:txBody>
      </p:sp>
      <p:sp>
        <p:nvSpPr>
          <p:cNvPr id="805909" name="Rectangle 21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Single Core Processor</a:t>
            </a:r>
          </a:p>
          <a:p>
            <a:pPr lvl="1"/>
            <a:r>
              <a:rPr lang="en-US" dirty="0"/>
              <a:t>Simulate parallelism by time slicing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Multi-Core Processor</a:t>
            </a:r>
          </a:p>
          <a:p>
            <a:pPr lvl="1"/>
            <a:r>
              <a:rPr lang="en-US" dirty="0"/>
              <a:t>Can have true parallelism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4252975" y="3429000"/>
            <a:ext cx="623825" cy="2743200"/>
            <a:chOff x="5548375" y="3429000"/>
            <a:chExt cx="623825" cy="2743200"/>
          </a:xfrm>
        </p:grpSpPr>
        <p:sp>
          <p:nvSpPr>
            <p:cNvPr id="805892" name="Line 4"/>
            <p:cNvSpPr>
              <a:spLocks noChangeShapeType="1"/>
            </p:cNvSpPr>
            <p:nvPr/>
          </p:nvSpPr>
          <p:spPr bwMode="auto">
            <a:xfrm flipH="1">
              <a:off x="5867400" y="3429000"/>
              <a:ext cx="0" cy="2743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893" name="Text Box 5"/>
            <p:cNvSpPr txBox="1">
              <a:spLocks noChangeArrowheads="1"/>
            </p:cNvSpPr>
            <p:nvPr/>
          </p:nvSpPr>
          <p:spPr bwMode="auto">
            <a:xfrm>
              <a:off x="5548375" y="4494213"/>
              <a:ext cx="623825" cy="36933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dirty="0"/>
                <a:t>Time</a:t>
              </a:r>
            </a:p>
          </p:txBody>
        </p:sp>
      </p:grpSp>
      <p:sp>
        <p:nvSpPr>
          <p:cNvPr id="805895" name="Text Box 7"/>
          <p:cNvSpPr txBox="1">
            <a:spLocks noChangeArrowheads="1"/>
          </p:cNvSpPr>
          <p:nvPr/>
        </p:nvSpPr>
        <p:spPr bwMode="auto">
          <a:xfrm>
            <a:off x="228600" y="3065463"/>
            <a:ext cx="99854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Thread A</a:t>
            </a:r>
          </a:p>
        </p:txBody>
      </p:sp>
      <p:sp>
        <p:nvSpPr>
          <p:cNvPr id="805896" name="Text Box 8"/>
          <p:cNvSpPr txBox="1">
            <a:spLocks noChangeArrowheads="1"/>
          </p:cNvSpPr>
          <p:nvPr/>
        </p:nvSpPr>
        <p:spPr bwMode="auto">
          <a:xfrm>
            <a:off x="1524000" y="3065463"/>
            <a:ext cx="10054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Thread B</a:t>
            </a:r>
          </a:p>
        </p:txBody>
      </p:sp>
      <p:sp>
        <p:nvSpPr>
          <p:cNvPr id="805897" name="Text Box 9"/>
          <p:cNvSpPr txBox="1">
            <a:spLocks noChangeArrowheads="1"/>
          </p:cNvSpPr>
          <p:nvPr/>
        </p:nvSpPr>
        <p:spPr bwMode="auto">
          <a:xfrm>
            <a:off x="2895600" y="3065463"/>
            <a:ext cx="10054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/>
              <a:t>Thread C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322263" y="3598863"/>
            <a:ext cx="3505200" cy="2516187"/>
            <a:chOff x="322262" y="3598863"/>
            <a:chExt cx="4054475" cy="2516187"/>
          </a:xfrm>
        </p:grpSpPr>
        <p:sp>
          <p:nvSpPr>
            <p:cNvPr id="805894" name="Line 6"/>
            <p:cNvSpPr>
              <a:spLocks noChangeShapeType="1"/>
            </p:cNvSpPr>
            <p:nvPr/>
          </p:nvSpPr>
          <p:spPr bwMode="auto">
            <a:xfrm>
              <a:off x="795337" y="3598863"/>
              <a:ext cx="0" cy="3048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898" name="Line 10"/>
            <p:cNvSpPr>
              <a:spLocks noChangeShapeType="1"/>
            </p:cNvSpPr>
            <p:nvPr/>
          </p:nvSpPr>
          <p:spPr bwMode="auto">
            <a:xfrm flipH="1">
              <a:off x="2303462" y="3905250"/>
              <a:ext cx="0" cy="609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899" name="Line 11"/>
            <p:cNvSpPr>
              <a:spLocks noChangeShapeType="1"/>
            </p:cNvSpPr>
            <p:nvPr/>
          </p:nvSpPr>
          <p:spPr bwMode="auto">
            <a:xfrm flipH="1">
              <a:off x="3827462" y="4514850"/>
              <a:ext cx="0" cy="3810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0" name="Line 12"/>
            <p:cNvSpPr>
              <a:spLocks noChangeShapeType="1"/>
            </p:cNvSpPr>
            <p:nvPr/>
          </p:nvSpPr>
          <p:spPr bwMode="auto">
            <a:xfrm>
              <a:off x="779462" y="4895850"/>
              <a:ext cx="0" cy="609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1" name="Line 13"/>
            <p:cNvSpPr>
              <a:spLocks noChangeShapeType="1"/>
            </p:cNvSpPr>
            <p:nvPr/>
          </p:nvSpPr>
          <p:spPr bwMode="auto">
            <a:xfrm flipH="1">
              <a:off x="3827462" y="5505450"/>
              <a:ext cx="0" cy="609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2" name="Line 14"/>
            <p:cNvSpPr>
              <a:spLocks noChangeShapeType="1"/>
            </p:cNvSpPr>
            <p:nvPr/>
          </p:nvSpPr>
          <p:spPr bwMode="auto">
            <a:xfrm>
              <a:off x="338137" y="3903663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3" name="Line 15"/>
            <p:cNvSpPr>
              <a:spLocks noChangeShapeType="1"/>
            </p:cNvSpPr>
            <p:nvPr/>
          </p:nvSpPr>
          <p:spPr bwMode="auto">
            <a:xfrm>
              <a:off x="322262" y="48958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4" name="Line 16"/>
            <p:cNvSpPr>
              <a:spLocks noChangeShapeType="1"/>
            </p:cNvSpPr>
            <p:nvPr/>
          </p:nvSpPr>
          <p:spPr bwMode="auto">
            <a:xfrm>
              <a:off x="322262" y="55054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5" name="Line 17"/>
            <p:cNvSpPr>
              <a:spLocks noChangeShapeType="1"/>
            </p:cNvSpPr>
            <p:nvPr/>
          </p:nvSpPr>
          <p:spPr bwMode="auto">
            <a:xfrm>
              <a:off x="322262" y="61150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6" name="Line 18"/>
            <p:cNvSpPr>
              <a:spLocks noChangeShapeType="1"/>
            </p:cNvSpPr>
            <p:nvPr/>
          </p:nvSpPr>
          <p:spPr bwMode="auto">
            <a:xfrm>
              <a:off x="322262" y="45148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7" name="Line 19"/>
            <p:cNvSpPr>
              <a:spLocks noChangeShapeType="1"/>
            </p:cNvSpPr>
            <p:nvPr/>
          </p:nvSpPr>
          <p:spPr bwMode="auto">
            <a:xfrm>
              <a:off x="322262" y="36004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5014397" y="3048000"/>
            <a:ext cx="99854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Thread A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6309797" y="3048000"/>
            <a:ext cx="10054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Thread B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7681397" y="3048000"/>
            <a:ext cx="10054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/>
              <a:t>Thread C</a:t>
            </a:r>
          </a:p>
        </p:txBody>
      </p:sp>
      <p:sp>
        <p:nvSpPr>
          <p:cNvPr id="27" name="Line 6"/>
          <p:cNvSpPr>
            <a:spLocks noChangeShapeType="1"/>
          </p:cNvSpPr>
          <p:nvPr/>
        </p:nvSpPr>
        <p:spPr bwMode="auto">
          <a:xfrm>
            <a:off x="5517045" y="3581399"/>
            <a:ext cx="0" cy="9128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8" name="Line 10"/>
          <p:cNvSpPr>
            <a:spLocks noChangeShapeType="1"/>
          </p:cNvSpPr>
          <p:nvPr/>
        </p:nvSpPr>
        <p:spPr bwMode="auto">
          <a:xfrm flipH="1">
            <a:off x="6858000" y="3887787"/>
            <a:ext cx="0" cy="97575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9" name="Line 11"/>
          <p:cNvSpPr>
            <a:spLocks noChangeShapeType="1"/>
          </p:cNvSpPr>
          <p:nvPr/>
        </p:nvSpPr>
        <p:spPr bwMode="auto">
          <a:xfrm flipH="1">
            <a:off x="8153400" y="4497387"/>
            <a:ext cx="0" cy="1600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0" name="Line 12"/>
          <p:cNvSpPr>
            <a:spLocks noChangeShapeType="1"/>
          </p:cNvSpPr>
          <p:nvPr/>
        </p:nvSpPr>
        <p:spPr bwMode="auto">
          <a:xfrm>
            <a:off x="5503321" y="4878387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1" name="Line 13"/>
          <p:cNvSpPr>
            <a:spLocks noChangeShapeType="1"/>
          </p:cNvSpPr>
          <p:nvPr/>
        </p:nvSpPr>
        <p:spPr bwMode="auto">
          <a:xfrm flipH="1">
            <a:off x="6858000" y="5487987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2" name="Line 14"/>
          <p:cNvSpPr>
            <a:spLocks noChangeShapeType="1"/>
          </p:cNvSpPr>
          <p:nvPr/>
        </p:nvSpPr>
        <p:spPr bwMode="auto">
          <a:xfrm>
            <a:off x="5121784" y="3886200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" name="Line 15"/>
          <p:cNvSpPr>
            <a:spLocks noChangeShapeType="1"/>
          </p:cNvSpPr>
          <p:nvPr/>
        </p:nvSpPr>
        <p:spPr bwMode="auto">
          <a:xfrm>
            <a:off x="5108060" y="48783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4" name="Line 16"/>
          <p:cNvSpPr>
            <a:spLocks noChangeShapeType="1"/>
          </p:cNvSpPr>
          <p:nvPr/>
        </p:nvSpPr>
        <p:spPr bwMode="auto">
          <a:xfrm>
            <a:off x="5108060" y="54879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5" name="Line 17"/>
          <p:cNvSpPr>
            <a:spLocks noChangeShapeType="1"/>
          </p:cNvSpPr>
          <p:nvPr/>
        </p:nvSpPr>
        <p:spPr bwMode="auto">
          <a:xfrm>
            <a:off x="5108060" y="60975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6" name="Line 18"/>
          <p:cNvSpPr>
            <a:spLocks noChangeShapeType="1"/>
          </p:cNvSpPr>
          <p:nvPr/>
        </p:nvSpPr>
        <p:spPr bwMode="auto">
          <a:xfrm>
            <a:off x="5108060" y="44973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7" name="Line 19"/>
          <p:cNvSpPr>
            <a:spLocks noChangeShapeType="1"/>
          </p:cNvSpPr>
          <p:nvPr/>
        </p:nvSpPr>
        <p:spPr bwMode="auto">
          <a:xfrm>
            <a:off x="5108060" y="35829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9" name="TextBox 38"/>
          <p:cNvSpPr txBox="1"/>
          <p:nvPr/>
        </p:nvSpPr>
        <p:spPr>
          <a:xfrm>
            <a:off x="5588999" y="6183868"/>
            <a:ext cx="2538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Run 3 threads on 2 cores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Threads vs. Processes</a:t>
            </a:r>
          </a:p>
        </p:txBody>
      </p:sp>
      <p:sp>
        <p:nvSpPr>
          <p:cNvPr id="806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624887" cy="5351462"/>
          </a:xfrm>
        </p:spPr>
        <p:txBody>
          <a:bodyPr/>
          <a:lstStyle/>
          <a:p>
            <a:r>
              <a:rPr lang="en-US" sz="2600" dirty="0"/>
              <a:t>How threads and processes are similar</a:t>
            </a:r>
          </a:p>
          <a:p>
            <a:pPr lvl="1"/>
            <a:r>
              <a:rPr lang="en-US" sz="2200" dirty="0"/>
              <a:t>Each has its own logical control flow</a:t>
            </a:r>
          </a:p>
          <a:p>
            <a:pPr lvl="1"/>
            <a:r>
              <a:rPr lang="en-US" sz="2200" dirty="0"/>
              <a:t>Each can run concurrently with others (possibly on different cores)</a:t>
            </a:r>
          </a:p>
          <a:p>
            <a:pPr lvl="1"/>
            <a:r>
              <a:rPr lang="en-US" sz="2200" dirty="0"/>
              <a:t>Each is context switched</a:t>
            </a:r>
          </a:p>
          <a:p>
            <a:r>
              <a:rPr lang="en-US" sz="2600" dirty="0"/>
              <a:t>How threads and processes are different</a:t>
            </a:r>
          </a:p>
          <a:p>
            <a:pPr lvl="1"/>
            <a:r>
              <a:rPr lang="en-US" sz="2200" dirty="0"/>
              <a:t>Threads share all code and data (except local stacks)</a:t>
            </a:r>
          </a:p>
          <a:p>
            <a:pPr lvl="2"/>
            <a:r>
              <a:rPr lang="en-US" dirty="0"/>
              <a:t>Processes (typically) do not</a:t>
            </a:r>
          </a:p>
          <a:p>
            <a:pPr lvl="1"/>
            <a:r>
              <a:rPr lang="en-US" sz="2200" dirty="0"/>
              <a:t>Threads are somewhat less expensive than processes</a:t>
            </a:r>
          </a:p>
          <a:p>
            <a:pPr lvl="2"/>
            <a:r>
              <a:rPr lang="en-US" dirty="0"/>
              <a:t>Process control (creating and reaping) twice as expensive as thread control</a:t>
            </a:r>
          </a:p>
          <a:p>
            <a:pPr lvl="2"/>
            <a:r>
              <a:rPr lang="en-US" dirty="0"/>
              <a:t>Linux numbers:</a:t>
            </a:r>
          </a:p>
          <a:p>
            <a:pPr lvl="3"/>
            <a:r>
              <a:rPr lang="en-US" dirty="0"/>
              <a:t>~20K cycles to create and reap a process</a:t>
            </a:r>
          </a:p>
          <a:p>
            <a:pPr lvl="3"/>
            <a:r>
              <a:rPr lang="en-US" dirty="0"/>
              <a:t>~10K cycles (or less) to create and reap a thread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3375"/>
            <a:ext cx="7962900" cy="573088"/>
          </a:xfrm>
        </p:spPr>
        <p:txBody>
          <a:bodyPr/>
          <a:lstStyle/>
          <a:p>
            <a:r>
              <a:rPr lang="en-US"/>
              <a:t>Posix Threads (Pthreads) Interface</a:t>
            </a:r>
          </a:p>
        </p:txBody>
      </p:sp>
      <p:sp>
        <p:nvSpPr>
          <p:cNvPr id="80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914400"/>
            <a:ext cx="8394700" cy="5562600"/>
          </a:xfrm>
        </p:spPr>
        <p:txBody>
          <a:bodyPr/>
          <a:lstStyle/>
          <a:p>
            <a:r>
              <a:rPr lang="en-US" i="1" dirty="0" err="1"/>
              <a:t>Pthreads</a:t>
            </a:r>
            <a:r>
              <a:rPr lang="en-US" i="1" dirty="0"/>
              <a:t>:</a:t>
            </a:r>
            <a:r>
              <a:rPr lang="en-US" dirty="0"/>
              <a:t> Standard interface for ~60 functions that manipulate threads from C programs</a:t>
            </a:r>
          </a:p>
          <a:p>
            <a:pPr lvl="1"/>
            <a:r>
              <a:rPr lang="en-US" dirty="0"/>
              <a:t>Creating and reaping threads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pthread_create</a:t>
            </a:r>
            <a:r>
              <a:rPr lang="en-US" dirty="0">
                <a:latin typeface="Courier New" pitchFamily="49" charset="0"/>
              </a:rPr>
              <a:t>()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pthread_join</a:t>
            </a:r>
            <a:r>
              <a:rPr lang="en-US" dirty="0">
                <a:latin typeface="Courier New" pitchFamily="49" charset="0"/>
              </a:rPr>
              <a:t>()</a:t>
            </a:r>
          </a:p>
          <a:p>
            <a:pPr lvl="1"/>
            <a:r>
              <a:rPr lang="en-US" dirty="0"/>
              <a:t>Determining your thread ID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pthread_self</a:t>
            </a:r>
            <a:r>
              <a:rPr lang="en-US" dirty="0">
                <a:latin typeface="Courier New" pitchFamily="49" charset="0"/>
              </a:rPr>
              <a:t>()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Terminating threads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pthread_cancel</a:t>
            </a:r>
            <a:r>
              <a:rPr lang="en-US" dirty="0">
                <a:latin typeface="Courier New" pitchFamily="49" charset="0"/>
              </a:rPr>
              <a:t>()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pthread_exit</a:t>
            </a:r>
            <a:r>
              <a:rPr lang="en-US" dirty="0">
                <a:latin typeface="Courier New" pitchFamily="49" charset="0"/>
              </a:rPr>
              <a:t>()</a:t>
            </a:r>
            <a:endParaRPr lang="en-US" dirty="0"/>
          </a:p>
          <a:p>
            <a:pPr lvl="2"/>
            <a:r>
              <a:rPr lang="en-US" dirty="0">
                <a:latin typeface="Courier New" pitchFamily="49" charset="0"/>
              </a:rPr>
              <a:t>exit()</a:t>
            </a:r>
            <a:r>
              <a:rPr lang="en-US" dirty="0"/>
              <a:t> [terminates all threads] , </a:t>
            </a:r>
            <a:r>
              <a:rPr lang="en-US" dirty="0">
                <a:latin typeface="Courier New" pitchFamily="49" charset="0"/>
              </a:rPr>
              <a:t>RET </a:t>
            </a:r>
            <a:r>
              <a:rPr lang="en-US" dirty="0"/>
              <a:t>[terminates current thread]</a:t>
            </a:r>
          </a:p>
          <a:p>
            <a:pPr lvl="1"/>
            <a:r>
              <a:rPr lang="en-US" dirty="0"/>
              <a:t>Synchronizing access to shared variables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pthread_mutex_init</a:t>
            </a:r>
            <a:endParaRPr lang="en-US" dirty="0">
              <a:latin typeface="Courier New" pitchFamily="49" charset="0"/>
            </a:endParaRPr>
          </a:p>
          <a:p>
            <a:pPr lvl="2"/>
            <a:r>
              <a:rPr lang="en-US" dirty="0" err="1">
                <a:latin typeface="Courier New" pitchFamily="49" charset="0"/>
              </a:rPr>
              <a:t>pthread_mutex</a:t>
            </a:r>
            <a:r>
              <a:rPr lang="en-US" dirty="0">
                <a:latin typeface="Courier New" pitchFamily="49" charset="0"/>
              </a:rPr>
              <a:t>_[un</a:t>
            </a:r>
            <a:r>
              <a:rPr lang="en-US">
                <a:latin typeface="Courier New" pitchFamily="49" charset="0"/>
              </a:rPr>
              <a:t>]lock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762000" y="5228272"/>
            <a:ext cx="6388287" cy="1477328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thread routine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"Hello, world!\n"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is-I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;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} 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80897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Pthreads "hello, world" Program</a:t>
            </a:r>
          </a:p>
        </p:txBody>
      </p:sp>
      <p:sp>
        <p:nvSpPr>
          <p:cNvPr id="808963" name="Rectangle 3"/>
          <p:cNvSpPr>
            <a:spLocks noChangeArrowheads="1"/>
          </p:cNvSpPr>
          <p:nvPr/>
        </p:nvSpPr>
        <p:spPr bwMode="auto">
          <a:xfrm>
            <a:off x="739823" y="1397436"/>
            <a:ext cx="5743580" cy="3293209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                                                                                                              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 *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hello.c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-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Pthreads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"hello, world" program                                                                     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csapp.h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          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Pthread_create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thread,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Pthread_join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        </a:t>
            </a:r>
          </a:p>
          <a:p>
            <a:r>
              <a:rPr lang="it-IT" sz="1600" dirty="0">
                <a:solidFill>
                  <a:srgbClr val="000000"/>
                </a:solidFill>
                <a:latin typeface="Menlo-Regular"/>
              </a:rPr>
              <a:t>    exit(0);                                  </a:t>
            </a:r>
          </a:p>
          <a:p>
            <a:r>
              <a:rPr lang="it-IT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114798" y="1905000"/>
            <a:ext cx="4953002" cy="1752600"/>
            <a:chOff x="4114798" y="1905000"/>
            <a:chExt cx="4953002" cy="1752600"/>
          </a:xfrm>
        </p:grpSpPr>
        <p:sp>
          <p:nvSpPr>
            <p:cNvPr id="808964" name="Text Box 4"/>
            <p:cNvSpPr txBox="1">
              <a:spLocks noChangeArrowheads="1"/>
            </p:cNvSpPr>
            <p:nvPr/>
          </p:nvSpPr>
          <p:spPr bwMode="auto">
            <a:xfrm>
              <a:off x="7108609" y="1905000"/>
              <a:ext cx="1959191" cy="70788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/>
                <a:t>Thread attributes </a:t>
              </a:r>
            </a:p>
            <a:p>
              <a:pPr algn="ctr"/>
              <a:r>
                <a:rPr lang="en-US" sz="2000" i="1"/>
                <a:t>(usually NULL)</a:t>
              </a:r>
            </a:p>
          </p:txBody>
        </p:sp>
        <p:sp>
          <p:nvSpPr>
            <p:cNvPr id="808967" name="Line 7"/>
            <p:cNvSpPr>
              <a:spLocks noChangeShapeType="1"/>
            </p:cNvSpPr>
            <p:nvPr/>
          </p:nvSpPr>
          <p:spPr bwMode="auto">
            <a:xfrm flipH="1">
              <a:off x="4114798" y="2286000"/>
              <a:ext cx="2993809" cy="1371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019799" y="3870558"/>
            <a:ext cx="2971801" cy="707886"/>
            <a:chOff x="6019799" y="3191014"/>
            <a:chExt cx="2971801" cy="707886"/>
          </a:xfrm>
        </p:grpSpPr>
        <p:sp>
          <p:nvSpPr>
            <p:cNvPr id="808965" name="Text Box 5"/>
            <p:cNvSpPr txBox="1">
              <a:spLocks noChangeArrowheads="1"/>
            </p:cNvSpPr>
            <p:nvPr/>
          </p:nvSpPr>
          <p:spPr bwMode="auto">
            <a:xfrm>
              <a:off x="6973099" y="3191014"/>
              <a:ext cx="2018501" cy="70788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/>
                <a:t>Thread arguments</a:t>
              </a:r>
            </a:p>
            <a:p>
              <a:pPr algn="ctr"/>
              <a:r>
                <a:rPr lang="en-US" sz="2000" i="1"/>
                <a:t>(void *p) </a:t>
              </a:r>
            </a:p>
          </p:txBody>
        </p:sp>
        <p:sp>
          <p:nvSpPr>
            <p:cNvPr id="808968" name="Line 8"/>
            <p:cNvSpPr>
              <a:spLocks noChangeShapeType="1"/>
            </p:cNvSpPr>
            <p:nvPr/>
          </p:nvSpPr>
          <p:spPr bwMode="auto">
            <a:xfrm flipH="1" flipV="1">
              <a:off x="6019799" y="3191014"/>
              <a:ext cx="953296" cy="304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800372" y="4114800"/>
            <a:ext cx="4648200" cy="1552714"/>
            <a:chOff x="3810000" y="3857486"/>
            <a:chExt cx="4648200" cy="1552714"/>
          </a:xfrm>
        </p:grpSpPr>
        <p:sp>
          <p:nvSpPr>
            <p:cNvPr id="808966" name="Text Box 6"/>
            <p:cNvSpPr txBox="1">
              <a:spLocks noChangeArrowheads="1"/>
            </p:cNvSpPr>
            <p:nvPr/>
          </p:nvSpPr>
          <p:spPr bwMode="auto">
            <a:xfrm>
              <a:off x="6949228" y="4702314"/>
              <a:ext cx="1508972" cy="70788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 dirty="0"/>
                <a:t>Return value</a:t>
              </a:r>
            </a:p>
            <a:p>
              <a:pPr algn="ctr"/>
              <a:r>
                <a:rPr lang="en-US" sz="2000" i="1" dirty="0"/>
                <a:t>(void **p)</a:t>
              </a:r>
            </a:p>
          </p:txBody>
        </p:sp>
        <p:sp>
          <p:nvSpPr>
            <p:cNvPr id="808969" name="Line 9"/>
            <p:cNvSpPr>
              <a:spLocks noChangeShapeType="1"/>
            </p:cNvSpPr>
            <p:nvPr/>
          </p:nvSpPr>
          <p:spPr bwMode="auto">
            <a:xfrm flipH="1" flipV="1">
              <a:off x="3810000" y="3857486"/>
              <a:ext cx="3163098" cy="11623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400800" y="6336268"/>
            <a:ext cx="820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hello.c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3505198" y="2058888"/>
            <a:ext cx="2803172" cy="1598712"/>
            <a:chOff x="4114798" y="2058888"/>
            <a:chExt cx="5061281" cy="1598712"/>
          </a:xfrm>
        </p:grpSpPr>
        <p:sp>
          <p:nvSpPr>
            <p:cNvPr id="16" name="Text Box 4"/>
            <p:cNvSpPr txBox="1">
              <a:spLocks noChangeArrowheads="1"/>
            </p:cNvSpPr>
            <p:nvPr/>
          </p:nvSpPr>
          <p:spPr bwMode="auto">
            <a:xfrm>
              <a:off x="7000337" y="2058888"/>
              <a:ext cx="2175742" cy="400110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 dirty="0"/>
                <a:t>Thread ID</a:t>
              </a:r>
            </a:p>
          </p:txBody>
        </p:sp>
        <p:sp>
          <p:nvSpPr>
            <p:cNvPr id="17" name="Line 7"/>
            <p:cNvSpPr>
              <a:spLocks noChangeShapeType="1"/>
            </p:cNvSpPr>
            <p:nvPr/>
          </p:nvSpPr>
          <p:spPr bwMode="auto">
            <a:xfrm flipH="1">
              <a:off x="4114798" y="2286000"/>
              <a:ext cx="2885539" cy="1371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952998" y="3087588"/>
            <a:ext cx="3988944" cy="570012"/>
            <a:chOff x="4952998" y="2058888"/>
            <a:chExt cx="3988944" cy="570012"/>
          </a:xfrm>
        </p:grpSpPr>
        <p:sp>
          <p:nvSpPr>
            <p:cNvPr id="19" name="Text Box 4"/>
            <p:cNvSpPr txBox="1">
              <a:spLocks noChangeArrowheads="1"/>
            </p:cNvSpPr>
            <p:nvPr/>
          </p:nvSpPr>
          <p:spPr bwMode="auto">
            <a:xfrm>
              <a:off x="7234473" y="2058888"/>
              <a:ext cx="1707469" cy="400110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 dirty="0"/>
                <a:t>Thread routine</a:t>
              </a:r>
            </a:p>
          </p:txBody>
        </p:sp>
        <p:sp>
          <p:nvSpPr>
            <p:cNvPr id="20" name="Line 7"/>
            <p:cNvSpPr>
              <a:spLocks noChangeShapeType="1"/>
            </p:cNvSpPr>
            <p:nvPr/>
          </p:nvSpPr>
          <p:spPr bwMode="auto">
            <a:xfrm flipH="1">
              <a:off x="4952998" y="2286000"/>
              <a:ext cx="2268270" cy="3429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5665695" y="4321313"/>
            <a:ext cx="820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hello.c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002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Execution of Threaded “hello, world”</a:t>
            </a:r>
          </a:p>
        </p:txBody>
      </p:sp>
      <p:sp>
        <p:nvSpPr>
          <p:cNvPr id="809987" name="Text Box 3"/>
          <p:cNvSpPr txBox="1">
            <a:spLocks noChangeArrowheads="1"/>
          </p:cNvSpPr>
          <p:nvPr/>
        </p:nvSpPr>
        <p:spPr bwMode="auto">
          <a:xfrm>
            <a:off x="2291166" y="1370290"/>
            <a:ext cx="1246968" cy="36933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/>
              <a:t>Main thread</a:t>
            </a:r>
          </a:p>
        </p:txBody>
      </p:sp>
      <p:sp>
        <p:nvSpPr>
          <p:cNvPr id="809988" name="Text Box 4"/>
          <p:cNvSpPr txBox="1">
            <a:spLocks noChangeArrowheads="1"/>
          </p:cNvSpPr>
          <p:nvPr/>
        </p:nvSpPr>
        <p:spPr bwMode="auto">
          <a:xfrm>
            <a:off x="6286217" y="2602190"/>
            <a:ext cx="1226117" cy="36933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/>
              <a:t>Peer thread</a:t>
            </a:r>
          </a:p>
        </p:txBody>
      </p:sp>
      <p:sp>
        <p:nvSpPr>
          <p:cNvPr id="809989" name="Line 5"/>
          <p:cNvSpPr>
            <a:spLocks noChangeShapeType="1"/>
          </p:cNvSpPr>
          <p:nvPr/>
        </p:nvSpPr>
        <p:spPr bwMode="auto">
          <a:xfrm>
            <a:off x="2895600" y="2057400"/>
            <a:ext cx="19050" cy="3413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990" name="Line 6"/>
          <p:cNvSpPr>
            <a:spLocks noChangeShapeType="1"/>
          </p:cNvSpPr>
          <p:nvPr/>
        </p:nvSpPr>
        <p:spPr bwMode="auto">
          <a:xfrm>
            <a:off x="6724650" y="3260725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991" name="Text Box 7"/>
          <p:cNvSpPr txBox="1">
            <a:spLocks noChangeArrowheads="1"/>
          </p:cNvSpPr>
          <p:nvPr/>
        </p:nvSpPr>
        <p:spPr bwMode="auto">
          <a:xfrm>
            <a:off x="6800850" y="3551238"/>
            <a:ext cx="18224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return NULL;</a:t>
            </a:r>
            <a:endParaRPr lang="en-US" sz="1800" dirty="0"/>
          </a:p>
        </p:txBody>
      </p:sp>
      <p:sp>
        <p:nvSpPr>
          <p:cNvPr id="809992" name="Line 8"/>
          <p:cNvSpPr>
            <a:spLocks noChangeShapeType="1"/>
          </p:cNvSpPr>
          <p:nvPr/>
        </p:nvSpPr>
        <p:spPr bwMode="auto">
          <a:xfrm>
            <a:off x="2895600" y="2438400"/>
            <a:ext cx="3829050" cy="8223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993" name="Text Box 9"/>
          <p:cNvSpPr txBox="1">
            <a:spLocks noChangeArrowheads="1"/>
          </p:cNvSpPr>
          <p:nvPr/>
        </p:nvSpPr>
        <p:spPr bwMode="auto">
          <a:xfrm>
            <a:off x="459789" y="3502710"/>
            <a:ext cx="2404061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1800" dirty="0">
                <a:solidFill>
                  <a:srgbClr val="FF0000"/>
                </a:solidFill>
              </a:rPr>
              <a:t>Main thread waits for </a:t>
            </a:r>
          </a:p>
          <a:p>
            <a:pPr algn="r"/>
            <a:r>
              <a:rPr lang="en-US" sz="1800" dirty="0">
                <a:solidFill>
                  <a:srgbClr val="FF0000"/>
                </a:solidFill>
              </a:rPr>
              <a:t>peer  thread to terminate</a:t>
            </a:r>
          </a:p>
        </p:txBody>
      </p:sp>
      <p:sp>
        <p:nvSpPr>
          <p:cNvPr id="809994" name="Line 10"/>
          <p:cNvSpPr>
            <a:spLocks noChangeShapeType="1"/>
          </p:cNvSpPr>
          <p:nvPr/>
        </p:nvSpPr>
        <p:spPr bwMode="auto">
          <a:xfrm flipH="1">
            <a:off x="2914650" y="3870325"/>
            <a:ext cx="3810000" cy="762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995" name="Text Box 11"/>
          <p:cNvSpPr txBox="1">
            <a:spLocks noChangeArrowheads="1"/>
          </p:cNvSpPr>
          <p:nvPr/>
        </p:nvSpPr>
        <p:spPr bwMode="auto">
          <a:xfrm>
            <a:off x="-280612" y="5024348"/>
            <a:ext cx="3131762" cy="120032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1800" b="0" dirty="0">
                <a:latin typeface="Courier New" pitchFamily="49" charset="0"/>
              </a:rPr>
              <a:t>exit()</a:t>
            </a:r>
            <a:r>
              <a:rPr lang="en-US" sz="1800" b="0" dirty="0"/>
              <a:t> </a:t>
            </a:r>
          </a:p>
          <a:p>
            <a:pPr algn="r"/>
            <a:r>
              <a:rPr lang="en-US" sz="1800" dirty="0">
                <a:solidFill>
                  <a:srgbClr val="FF0000"/>
                </a:solidFill>
              </a:rPr>
              <a:t>Terminates </a:t>
            </a:r>
          </a:p>
          <a:p>
            <a:pPr algn="r"/>
            <a:r>
              <a:rPr lang="en-US" sz="1800" dirty="0">
                <a:solidFill>
                  <a:srgbClr val="FF0000"/>
                </a:solidFill>
              </a:rPr>
              <a:t>main thread and </a:t>
            </a:r>
          </a:p>
          <a:p>
            <a:pPr algn="r"/>
            <a:r>
              <a:rPr lang="en-US" sz="1800" dirty="0">
                <a:solidFill>
                  <a:srgbClr val="FF0000"/>
                </a:solidFill>
              </a:rPr>
              <a:t>any peer threads</a:t>
            </a:r>
          </a:p>
        </p:txBody>
      </p:sp>
      <p:sp>
        <p:nvSpPr>
          <p:cNvPr id="809996" name="Text Box 12"/>
          <p:cNvSpPr txBox="1">
            <a:spLocks noChangeArrowheads="1"/>
          </p:cNvSpPr>
          <p:nvPr/>
        </p:nvSpPr>
        <p:spPr bwMode="auto">
          <a:xfrm>
            <a:off x="514350" y="2209800"/>
            <a:ext cx="23050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b="0" dirty="0"/>
              <a:t>call </a:t>
            </a:r>
            <a:r>
              <a:rPr lang="en-US" sz="1800" b="0" dirty="0" err="1"/>
              <a:t>Pthread_create</a:t>
            </a:r>
            <a:r>
              <a:rPr lang="en-US" sz="1800" b="0" dirty="0"/>
              <a:t>()</a:t>
            </a:r>
          </a:p>
        </p:txBody>
      </p:sp>
      <p:sp>
        <p:nvSpPr>
          <p:cNvPr id="809997" name="Text Box 13"/>
          <p:cNvSpPr txBox="1">
            <a:spLocks noChangeArrowheads="1"/>
          </p:cNvSpPr>
          <p:nvPr/>
        </p:nvSpPr>
        <p:spPr bwMode="auto">
          <a:xfrm>
            <a:off x="793750" y="2971800"/>
            <a:ext cx="20256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b="0" dirty="0"/>
              <a:t>call </a:t>
            </a:r>
            <a:r>
              <a:rPr lang="en-US" sz="1800" b="0" dirty="0" err="1"/>
              <a:t>Pthread_join</a:t>
            </a:r>
            <a:r>
              <a:rPr lang="en-US" sz="1800" b="0" dirty="0"/>
              <a:t>()</a:t>
            </a:r>
          </a:p>
        </p:txBody>
      </p:sp>
      <p:sp>
        <p:nvSpPr>
          <p:cNvPr id="809998" name="Text Box 14"/>
          <p:cNvSpPr txBox="1">
            <a:spLocks noChangeArrowheads="1"/>
          </p:cNvSpPr>
          <p:nvPr/>
        </p:nvSpPr>
        <p:spPr bwMode="auto">
          <a:xfrm>
            <a:off x="304800" y="4419600"/>
            <a:ext cx="25146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800" b="0"/>
              <a:t>Pthread_join() returns</a:t>
            </a:r>
          </a:p>
        </p:txBody>
      </p:sp>
      <p:sp>
        <p:nvSpPr>
          <p:cNvPr id="809999" name="Text Box 15"/>
          <p:cNvSpPr txBox="1">
            <a:spLocks noChangeArrowheads="1"/>
          </p:cNvSpPr>
          <p:nvPr/>
        </p:nvSpPr>
        <p:spPr bwMode="auto">
          <a:xfrm>
            <a:off x="6781800" y="3200400"/>
            <a:ext cx="12763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()</a:t>
            </a:r>
            <a:endParaRPr lang="en-US" sz="1800" dirty="0"/>
          </a:p>
        </p:txBody>
      </p:sp>
      <p:sp>
        <p:nvSpPr>
          <p:cNvPr id="810000" name="Text Box 16"/>
          <p:cNvSpPr txBox="1">
            <a:spLocks noChangeArrowheads="1"/>
          </p:cNvSpPr>
          <p:nvPr/>
        </p:nvSpPr>
        <p:spPr bwMode="auto">
          <a:xfrm>
            <a:off x="6800850" y="3810000"/>
            <a:ext cx="1226117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Peer thread</a:t>
            </a:r>
          </a:p>
          <a:p>
            <a:r>
              <a:rPr lang="en-US" sz="1800" dirty="0">
                <a:solidFill>
                  <a:srgbClr val="FF0000"/>
                </a:solidFill>
              </a:rPr>
              <a:t>terminates</a:t>
            </a:r>
          </a:p>
        </p:txBody>
      </p:sp>
      <p:sp>
        <p:nvSpPr>
          <p:cNvPr id="810001" name="Text Box 17"/>
          <p:cNvSpPr txBox="1">
            <a:spLocks noChangeArrowheads="1"/>
          </p:cNvSpPr>
          <p:nvPr/>
        </p:nvSpPr>
        <p:spPr bwMode="auto">
          <a:xfrm>
            <a:off x="146050" y="2514600"/>
            <a:ext cx="26733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b="0" dirty="0" err="1"/>
              <a:t>Pthread_create</a:t>
            </a:r>
            <a:r>
              <a:rPr lang="en-US" sz="1800" b="0" dirty="0"/>
              <a:t>() returns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988" grpId="0" animBg="1"/>
      <p:bldP spid="809990" grpId="0" animBg="1"/>
      <p:bldP spid="809991" grpId="0"/>
      <p:bldP spid="809992" grpId="0" animBg="1"/>
      <p:bldP spid="809993" grpId="0"/>
      <p:bldP spid="809994" grpId="0" animBg="1"/>
      <p:bldP spid="809998" grpId="0"/>
      <p:bldP spid="809999" grpId="0"/>
      <p:bldP spid="81000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2" name="Rectangle 4"/>
          <p:cNvSpPr>
            <a:spLocks noGrp="1" noChangeArrowheads="1"/>
          </p:cNvSpPr>
          <p:nvPr>
            <p:ph type="title"/>
          </p:nvPr>
        </p:nvSpPr>
        <p:spPr>
          <a:xfrm>
            <a:off x="357018" y="228600"/>
            <a:ext cx="7592093" cy="762000"/>
          </a:xfrm>
        </p:spPr>
        <p:txBody>
          <a:bodyPr/>
          <a:lstStyle/>
          <a:p>
            <a:r>
              <a:rPr lang="en-US"/>
              <a:t>Thread-Based Concurrent Echo Server</a:t>
            </a:r>
          </a:p>
        </p:txBody>
      </p:sp>
      <p:sp>
        <p:nvSpPr>
          <p:cNvPr id="811011" name="Rectangle 3"/>
          <p:cNvSpPr>
            <a:spLocks noChangeArrowheads="1"/>
          </p:cNvSpPr>
          <p:nvPr/>
        </p:nvSpPr>
        <p:spPr bwMode="auto">
          <a:xfrm>
            <a:off x="564906" y="1225927"/>
            <a:ext cx="6543378" cy="40318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connfdp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listenfd = Open_listenfd(argv[1]);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=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connfdp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Malloc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l-NL" sz="1600" dirty="0" err="1">
                <a:solidFill>
                  <a:srgbClr val="C200FF"/>
                </a:solidFill>
                <a:latin typeface="Menlo-Regular"/>
              </a:rPr>
              <a:t>sizeof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l-NL" sz="16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)); 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	*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connfdp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 = Accept(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listenfd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, 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         (</a:t>
            </a:r>
            <a:r>
              <a:rPr lang="nl-NL" sz="1600" dirty="0">
                <a:solidFill>
                  <a:srgbClr val="2D961E"/>
                </a:solidFill>
                <a:latin typeface="Menlo-Regular"/>
              </a:rPr>
              <a:t>SA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 *) &amp;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clientaddr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, &amp;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clientlen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); 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Pthread_create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tid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nl-NL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, thread, 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connfdp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26764" y="4888468"/>
            <a:ext cx="1481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echoservert.c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290513" y="5638799"/>
            <a:ext cx="8548687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/>
            <a:r>
              <a:rPr lang="en-US" sz="2600" dirty="0" err="1">
                <a:latin typeface="Courier New"/>
                <a:cs typeface="Courier New"/>
              </a:rPr>
              <a:t>malloc</a:t>
            </a:r>
            <a:r>
              <a:rPr lang="en-US" sz="2600" dirty="0"/>
              <a:t> of connected descriptor necessary to </a:t>
            </a:r>
            <a:r>
              <a:rPr lang="en-US" sz="2600"/>
              <a:t>avoid deadly race </a:t>
            </a:r>
            <a:r>
              <a:rPr lang="en-US" sz="2600" dirty="0"/>
              <a:t>(later)</a:t>
            </a:r>
            <a:endParaRPr lang="en-US" sz="2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Programming is Hard!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362074"/>
            <a:ext cx="8534400" cy="5114925"/>
          </a:xfrm>
        </p:spPr>
        <p:txBody>
          <a:bodyPr/>
          <a:lstStyle/>
          <a:p>
            <a:r>
              <a:rPr lang="en-US" sz="2600" dirty="0"/>
              <a:t>Classical problem classes of concurrent programs:</a:t>
            </a:r>
          </a:p>
          <a:p>
            <a:pPr lvl="1"/>
            <a:r>
              <a:rPr lang="en-US" sz="2200" b="1" i="1" dirty="0"/>
              <a:t>Races:</a:t>
            </a:r>
            <a:r>
              <a:rPr lang="en-US" sz="2200" dirty="0"/>
              <a:t> outcome depends on arbitrary scheduling decisions elsewhere in the system</a:t>
            </a:r>
          </a:p>
          <a:p>
            <a:pPr lvl="2"/>
            <a:r>
              <a:rPr lang="en-US" dirty="0"/>
              <a:t>Example: who gets the last seat on the airplane?</a:t>
            </a:r>
          </a:p>
          <a:p>
            <a:pPr lvl="1"/>
            <a:r>
              <a:rPr lang="en-US" sz="2200" b="1" i="1" dirty="0"/>
              <a:t>Deadlock:</a:t>
            </a:r>
            <a:r>
              <a:rPr lang="en-US" sz="2200" dirty="0"/>
              <a:t> improper resource allocation prevents forward progress</a:t>
            </a:r>
          </a:p>
          <a:p>
            <a:pPr lvl="2"/>
            <a:r>
              <a:rPr lang="en-US" dirty="0"/>
              <a:t>Example: traffic gridlock</a:t>
            </a:r>
          </a:p>
          <a:p>
            <a:pPr lvl="1"/>
            <a:r>
              <a:rPr lang="en-US" sz="2200" b="1" i="1" dirty="0" err="1"/>
              <a:t>Livelock</a:t>
            </a:r>
            <a:r>
              <a:rPr lang="en-US" sz="2200" b="1" i="1" dirty="0"/>
              <a:t> / Starvation / Fairness</a:t>
            </a:r>
            <a:r>
              <a:rPr lang="en-US" sz="2200" dirty="0"/>
              <a:t>: external events and/or system scheduling decisions can prevent sub-task progress</a:t>
            </a:r>
          </a:p>
          <a:p>
            <a:pPr lvl="2"/>
            <a:r>
              <a:rPr lang="en-US" dirty="0"/>
              <a:t>Example: people always jump in front of you in line</a:t>
            </a:r>
          </a:p>
          <a:p>
            <a:r>
              <a:rPr lang="en-US" sz="2600" dirty="0"/>
              <a:t>Many aspects of concurrent programming are beyond the scope of our course..</a:t>
            </a:r>
          </a:p>
          <a:p>
            <a:pPr lvl="1"/>
            <a:r>
              <a:rPr lang="en-US" sz="2200" dirty="0"/>
              <a:t>but, not all </a:t>
            </a:r>
            <a:r>
              <a:rPr lang="en-US" sz="2200" dirty="0">
                <a:sym typeface="Wingdings"/>
              </a:rPr>
              <a:t></a:t>
            </a:r>
          </a:p>
          <a:p>
            <a:pPr lvl="1"/>
            <a:r>
              <a:rPr lang="en-US" sz="2200" dirty="0">
                <a:sym typeface="Wingdings"/>
              </a:rPr>
              <a:t>We’ll cover some of these aspects in the next few lectures. </a:t>
            </a:r>
            <a:endParaRPr lang="en-US" sz="22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5438" y="334963"/>
            <a:ext cx="8534400" cy="573087"/>
          </a:xfrm>
        </p:spPr>
        <p:txBody>
          <a:bodyPr/>
          <a:lstStyle/>
          <a:p>
            <a:r>
              <a:rPr lang="en-US"/>
              <a:t>Thread-Based Concurrent Server (cont)</a:t>
            </a:r>
          </a:p>
        </p:txBody>
      </p:sp>
      <p:sp>
        <p:nvSpPr>
          <p:cNvPr id="812035" name="Rectangle 3"/>
          <p:cNvSpPr>
            <a:spLocks noChangeArrowheads="1"/>
          </p:cNvSpPr>
          <p:nvPr/>
        </p:nvSpPr>
        <p:spPr bwMode="auto">
          <a:xfrm>
            <a:off x="838200" y="1407855"/>
            <a:ext cx="4508265" cy="2554545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Thread routine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 err="1">
                <a:solidFill>
                  <a:srgbClr val="C1651C"/>
                </a:solidFill>
                <a:latin typeface="Menlo-Regular"/>
              </a:rPr>
              <a:t>connfd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= *((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*)</a:t>
            </a:r>
            <a:r>
              <a:rPr lang="fr-FR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Pthread_detach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pthread_self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());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Free(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echo(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Close(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812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4267200"/>
            <a:ext cx="8307387" cy="2255837"/>
          </a:xfrm>
        </p:spPr>
        <p:txBody>
          <a:bodyPr/>
          <a:lstStyle/>
          <a:p>
            <a:pPr lvl="1"/>
            <a:r>
              <a:rPr lang="en-US" sz="2600" dirty="0"/>
              <a:t>Run thread in “detached” mode.</a:t>
            </a:r>
          </a:p>
          <a:p>
            <a:pPr lvl="2"/>
            <a:r>
              <a:rPr lang="en-US" sz="2200" dirty="0"/>
              <a:t>Runs independently of other threads</a:t>
            </a:r>
          </a:p>
          <a:p>
            <a:pPr lvl="2"/>
            <a:r>
              <a:rPr lang="en-US" sz="2200" dirty="0"/>
              <a:t>Reaped automatically (by kernel) when it terminates</a:t>
            </a:r>
          </a:p>
          <a:p>
            <a:pPr lvl="1"/>
            <a:r>
              <a:rPr lang="en-US" sz="2600" dirty="0"/>
              <a:t>Free storage allocated to hold </a:t>
            </a:r>
            <a:r>
              <a:rPr lang="en-US" sz="2600" dirty="0" err="1">
                <a:latin typeface="Courier New"/>
                <a:cs typeface="Courier New"/>
              </a:rPr>
              <a:t>connfd</a:t>
            </a:r>
            <a:r>
              <a:rPr lang="en-US" sz="2600" dirty="0">
                <a:latin typeface="+mn-lt"/>
                <a:cs typeface="Courier New"/>
              </a:rPr>
              <a:t>.</a:t>
            </a:r>
          </a:p>
          <a:p>
            <a:pPr lvl="1"/>
            <a:r>
              <a:rPr lang="en-US" sz="2600" dirty="0">
                <a:latin typeface="+mn-lt"/>
                <a:cs typeface="Courier New"/>
              </a:rPr>
              <a:t>Close </a:t>
            </a:r>
            <a:r>
              <a:rPr lang="en-US" sz="2600" dirty="0" err="1">
                <a:latin typeface="Courier New"/>
                <a:cs typeface="Courier New"/>
              </a:rPr>
              <a:t>connfd</a:t>
            </a:r>
            <a:r>
              <a:rPr lang="en-US" sz="2600" dirty="0">
                <a:latin typeface="+mn-lt"/>
                <a:cs typeface="Courier New"/>
              </a:rPr>
              <a:t> (important!)</a:t>
            </a:r>
            <a:endParaRPr lang="en-US" sz="2600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47112" y="3593068"/>
            <a:ext cx="1481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echoservert.c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349" name="Rectangle 13"/>
          <p:cNvSpPr>
            <a:spLocks noChangeArrowheads="1"/>
          </p:cNvSpPr>
          <p:nvPr/>
        </p:nvSpPr>
        <p:spPr bwMode="auto">
          <a:xfrm>
            <a:off x="1676400" y="1295400"/>
            <a:ext cx="4191000" cy="2895600"/>
          </a:xfrm>
          <a:prstGeom prst="rect">
            <a:avLst/>
          </a:prstGeom>
          <a:solidFill>
            <a:srgbClr val="F1C7C7">
              <a:alpha val="38000"/>
            </a:srgb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1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Thread-based Server Execution Model</a:t>
            </a:r>
          </a:p>
        </p:txBody>
      </p:sp>
      <p:sp>
        <p:nvSpPr>
          <p:cNvPr id="91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386043"/>
            <a:ext cx="8307387" cy="2025650"/>
          </a:xfrm>
        </p:spPr>
        <p:txBody>
          <a:bodyPr/>
          <a:lstStyle/>
          <a:p>
            <a:pPr lvl="1"/>
            <a:r>
              <a:rPr lang="en-US" sz="2600" dirty="0"/>
              <a:t>Each client handled by individual peer thread</a:t>
            </a:r>
          </a:p>
          <a:p>
            <a:pPr lvl="1"/>
            <a:r>
              <a:rPr lang="en-US" sz="2600" dirty="0"/>
              <a:t>Threads share all process state except TID</a:t>
            </a:r>
          </a:p>
          <a:p>
            <a:pPr lvl="1"/>
            <a:r>
              <a:rPr lang="en-US" sz="2600" dirty="0"/>
              <a:t>Each thread has a separate stack for local variables</a:t>
            </a:r>
          </a:p>
        </p:txBody>
      </p:sp>
      <p:sp>
        <p:nvSpPr>
          <p:cNvPr id="910340" name="Rectangle 4"/>
          <p:cNvSpPr>
            <a:spLocks noChangeArrowheads="1"/>
          </p:cNvSpPr>
          <p:nvPr/>
        </p:nvSpPr>
        <p:spPr bwMode="auto">
          <a:xfrm>
            <a:off x="1828800" y="2667000"/>
            <a:ext cx="1114425" cy="1249363"/>
          </a:xfrm>
          <a:prstGeom prst="rect">
            <a:avLst/>
          </a:prstGeom>
          <a:solidFill>
            <a:srgbClr val="F6F5BD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Client 1</a:t>
            </a:r>
          </a:p>
          <a:p>
            <a:pPr algn="ctr"/>
            <a:r>
              <a:rPr lang="en-US" sz="1800" dirty="0"/>
              <a:t>server </a:t>
            </a:r>
          </a:p>
          <a:p>
            <a:pPr algn="ctr"/>
            <a:r>
              <a:rPr lang="en-US" sz="1800" dirty="0"/>
              <a:t>peer</a:t>
            </a:r>
          </a:p>
          <a:p>
            <a:pPr algn="ctr"/>
            <a:r>
              <a:rPr lang="en-US" sz="1800" dirty="0"/>
              <a:t>thread</a:t>
            </a:r>
          </a:p>
        </p:txBody>
      </p:sp>
      <p:sp>
        <p:nvSpPr>
          <p:cNvPr id="910341" name="Rectangle 5"/>
          <p:cNvSpPr>
            <a:spLocks noChangeArrowheads="1"/>
          </p:cNvSpPr>
          <p:nvPr/>
        </p:nvSpPr>
        <p:spPr bwMode="auto">
          <a:xfrm>
            <a:off x="4648200" y="2667000"/>
            <a:ext cx="1114425" cy="1249363"/>
          </a:xfrm>
          <a:prstGeom prst="rect">
            <a:avLst/>
          </a:prstGeom>
          <a:solidFill>
            <a:srgbClr val="F6F5BD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Client 2</a:t>
            </a:r>
          </a:p>
          <a:p>
            <a:pPr algn="ctr"/>
            <a:r>
              <a:rPr lang="en-US" sz="1800" dirty="0"/>
              <a:t>server</a:t>
            </a:r>
          </a:p>
          <a:p>
            <a:pPr algn="ctr"/>
            <a:r>
              <a:rPr lang="en-US" sz="1800" dirty="0"/>
              <a:t>peer</a:t>
            </a:r>
          </a:p>
          <a:p>
            <a:pPr algn="ctr"/>
            <a:r>
              <a:rPr lang="en-US" sz="1800" dirty="0"/>
              <a:t>thread</a:t>
            </a:r>
          </a:p>
        </p:txBody>
      </p:sp>
      <p:sp>
        <p:nvSpPr>
          <p:cNvPr id="910342" name="Rectangle 6"/>
          <p:cNvSpPr>
            <a:spLocks noChangeArrowheads="1"/>
          </p:cNvSpPr>
          <p:nvPr/>
        </p:nvSpPr>
        <p:spPr bwMode="auto">
          <a:xfrm>
            <a:off x="3200400" y="1828800"/>
            <a:ext cx="1295400" cy="1249363"/>
          </a:xfrm>
          <a:prstGeom prst="rect">
            <a:avLst/>
          </a:prstGeom>
          <a:solidFill>
            <a:srgbClr val="F6F5BD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Listening</a:t>
            </a:r>
          </a:p>
          <a:p>
            <a:pPr algn="ctr"/>
            <a:r>
              <a:rPr lang="en-US" sz="1800" dirty="0"/>
              <a:t>server</a:t>
            </a:r>
          </a:p>
          <a:p>
            <a:pPr algn="ctr"/>
            <a:r>
              <a:rPr lang="en-US" sz="1800" dirty="0"/>
              <a:t>main thread</a:t>
            </a:r>
          </a:p>
        </p:txBody>
      </p:sp>
      <p:sp>
        <p:nvSpPr>
          <p:cNvPr id="910343" name="Line 7"/>
          <p:cNvSpPr>
            <a:spLocks noChangeShapeType="1"/>
          </p:cNvSpPr>
          <p:nvPr/>
        </p:nvSpPr>
        <p:spPr bwMode="auto">
          <a:xfrm>
            <a:off x="990600" y="1981200"/>
            <a:ext cx="22098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 sz="2000"/>
          </a:p>
        </p:txBody>
      </p:sp>
      <p:sp>
        <p:nvSpPr>
          <p:cNvPr id="910344" name="Text Box 8"/>
          <p:cNvSpPr txBox="1">
            <a:spLocks noChangeArrowheads="1"/>
          </p:cNvSpPr>
          <p:nvPr/>
        </p:nvSpPr>
        <p:spPr bwMode="auto">
          <a:xfrm>
            <a:off x="831866" y="1600200"/>
            <a:ext cx="227646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/>
              <a:t>Connection requests</a:t>
            </a:r>
          </a:p>
        </p:txBody>
      </p:sp>
      <p:sp>
        <p:nvSpPr>
          <p:cNvPr id="910345" name="Line 9"/>
          <p:cNvSpPr>
            <a:spLocks noChangeShapeType="1"/>
          </p:cNvSpPr>
          <p:nvPr/>
        </p:nvSpPr>
        <p:spPr bwMode="auto">
          <a:xfrm>
            <a:off x="419100" y="3276600"/>
            <a:ext cx="1371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sz="2000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910346" name="Text Box 10"/>
          <p:cNvSpPr txBox="1">
            <a:spLocks noChangeArrowheads="1"/>
          </p:cNvSpPr>
          <p:nvPr/>
        </p:nvSpPr>
        <p:spPr bwMode="auto">
          <a:xfrm>
            <a:off x="228600" y="2876490"/>
            <a:ext cx="143340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/>
              <a:t>Client 1 data</a:t>
            </a:r>
          </a:p>
        </p:txBody>
      </p:sp>
      <p:sp>
        <p:nvSpPr>
          <p:cNvPr id="910347" name="Line 11"/>
          <p:cNvSpPr>
            <a:spLocks noChangeShapeType="1"/>
          </p:cNvSpPr>
          <p:nvPr/>
        </p:nvSpPr>
        <p:spPr bwMode="auto">
          <a:xfrm flipH="1">
            <a:off x="5753100" y="3276600"/>
            <a:ext cx="1371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sz="2000"/>
          </a:p>
        </p:txBody>
      </p:sp>
      <p:sp>
        <p:nvSpPr>
          <p:cNvPr id="910348" name="Text Box 12"/>
          <p:cNvSpPr txBox="1">
            <a:spLocks noChangeArrowheads="1"/>
          </p:cNvSpPr>
          <p:nvPr/>
        </p:nvSpPr>
        <p:spPr bwMode="auto">
          <a:xfrm flipH="1">
            <a:off x="5881794" y="2876490"/>
            <a:ext cx="143340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/>
              <a:t>Client 2 data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8348663" cy="573087"/>
          </a:xfrm>
        </p:spPr>
        <p:txBody>
          <a:bodyPr/>
          <a:lstStyle/>
          <a:p>
            <a:r>
              <a:rPr lang="en-US"/>
              <a:t>Issues With Thread-Based Servers</a:t>
            </a:r>
          </a:p>
        </p:txBody>
      </p:sp>
      <p:sp>
        <p:nvSpPr>
          <p:cNvPr id="81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2" y="1311275"/>
            <a:ext cx="8624887" cy="554672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2600" dirty="0"/>
              <a:t>Must run “detached” to avoid memory leak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At any point in time, a thread is either </a:t>
            </a:r>
            <a:r>
              <a:rPr lang="en-US" sz="2200" i="1" dirty="0"/>
              <a:t>joinable</a:t>
            </a:r>
            <a:r>
              <a:rPr lang="en-US" sz="2200" dirty="0"/>
              <a:t> or </a:t>
            </a:r>
            <a:r>
              <a:rPr lang="en-US" sz="2200" i="1" dirty="0"/>
              <a:t>detached</a:t>
            </a:r>
            <a:endParaRPr lang="en-US" sz="2200" dirty="0"/>
          </a:p>
          <a:p>
            <a:pPr lvl="1">
              <a:lnSpc>
                <a:spcPct val="90000"/>
              </a:lnSpc>
            </a:pPr>
            <a:r>
              <a:rPr lang="en-US" sz="2200" i="1" dirty="0"/>
              <a:t>Joinable</a:t>
            </a:r>
            <a:r>
              <a:rPr lang="en-US" sz="2200" dirty="0"/>
              <a:t> thread can be reaped and killed by other threads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must be reaped (with </a:t>
            </a:r>
            <a:r>
              <a:rPr lang="en-US" dirty="0" err="1">
                <a:latin typeface="Courier New" pitchFamily="49" charset="0"/>
              </a:rPr>
              <a:t>pthread_join</a:t>
            </a:r>
            <a:r>
              <a:rPr lang="en-US" dirty="0"/>
              <a:t>) to free memory resources</a:t>
            </a:r>
          </a:p>
          <a:p>
            <a:pPr lvl="1">
              <a:lnSpc>
                <a:spcPct val="90000"/>
              </a:lnSpc>
            </a:pPr>
            <a:r>
              <a:rPr lang="en-US" sz="2200" i="1" dirty="0"/>
              <a:t>Detached </a:t>
            </a:r>
            <a:r>
              <a:rPr lang="en-US" sz="2200" dirty="0"/>
              <a:t>thread cannot be reaped or killed by other threads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resources are automatically reaped on termination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Default state is joinable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use </a:t>
            </a:r>
            <a:r>
              <a:rPr lang="en-US" dirty="0" err="1">
                <a:latin typeface="Courier New" pitchFamily="49" charset="0"/>
              </a:rPr>
              <a:t>pthread_detach(pthread_self</a:t>
            </a:r>
            <a:r>
              <a:rPr lang="en-US" dirty="0">
                <a:latin typeface="Courier New" pitchFamily="49" charset="0"/>
              </a:rPr>
              <a:t>())</a:t>
            </a:r>
            <a:r>
              <a:rPr lang="en-US" dirty="0"/>
              <a:t> to make detached</a:t>
            </a:r>
          </a:p>
          <a:p>
            <a:pPr>
              <a:lnSpc>
                <a:spcPct val="85000"/>
              </a:lnSpc>
            </a:pPr>
            <a:r>
              <a:rPr lang="en-US" sz="2600" dirty="0"/>
              <a:t>Must be careful to avoid unintended sharing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For example, passing pointer to main thread’s stack</a:t>
            </a:r>
          </a:p>
          <a:p>
            <a:pPr lvl="2">
              <a:lnSpc>
                <a:spcPct val="90000"/>
              </a:lnSpc>
            </a:pPr>
            <a:r>
              <a:rPr lang="en-US" sz="1800" dirty="0" err="1">
                <a:latin typeface="Courier New" pitchFamily="49" charset="0"/>
              </a:rPr>
              <a:t>Pthread_create(&amp;tid</a:t>
            </a:r>
            <a:r>
              <a:rPr lang="en-US" sz="1800" dirty="0">
                <a:latin typeface="Courier New" pitchFamily="49" charset="0"/>
              </a:rPr>
              <a:t>, NULL, thread, (void *)&amp;</a:t>
            </a:r>
            <a:r>
              <a:rPr lang="en-US" sz="1800" dirty="0" err="1">
                <a:latin typeface="Courier New" pitchFamily="49" charset="0"/>
              </a:rPr>
              <a:t>connfd</a:t>
            </a:r>
            <a:r>
              <a:rPr lang="en-US" sz="1800" dirty="0">
                <a:latin typeface="Courier New" pitchFamily="49" charset="0"/>
              </a:rPr>
              <a:t>);</a:t>
            </a:r>
            <a:endParaRPr lang="en-US" dirty="0">
              <a:latin typeface="Courier New" pitchFamily="49" charset="0"/>
            </a:endParaRPr>
          </a:p>
          <a:p>
            <a:pPr>
              <a:lnSpc>
                <a:spcPct val="85000"/>
              </a:lnSpc>
            </a:pPr>
            <a:r>
              <a:rPr lang="en-US" sz="2600" dirty="0"/>
              <a:t>All functions called by a thread must be </a:t>
            </a:r>
            <a:r>
              <a:rPr lang="en-US" sz="2600" i="1" dirty="0"/>
              <a:t>thread-safe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(next lecture)</a:t>
            </a:r>
          </a:p>
          <a:p>
            <a:pPr lvl="1">
              <a:lnSpc>
                <a:spcPct val="90000"/>
              </a:lnSpc>
            </a:pPr>
            <a:endParaRPr lang="en-US" i="1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084" name="Rectangle 4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7872582" cy="762000"/>
          </a:xfrm>
        </p:spPr>
        <p:txBody>
          <a:bodyPr/>
          <a:lstStyle/>
          <a:p>
            <a:r>
              <a:rPr lang="en-US" dirty="0"/>
              <a:t>Pros and Cons of Thread-Based Designs</a:t>
            </a:r>
          </a:p>
        </p:txBody>
      </p:sp>
      <p:sp>
        <p:nvSpPr>
          <p:cNvPr id="8140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371600"/>
            <a:ext cx="8307387" cy="5224462"/>
          </a:xfrm>
        </p:spPr>
        <p:txBody>
          <a:bodyPr/>
          <a:lstStyle/>
          <a:p>
            <a:r>
              <a:rPr lang="en-US" sz="2600" dirty="0"/>
              <a:t>+ Easy to share data structures between threads</a:t>
            </a:r>
          </a:p>
          <a:p>
            <a:pPr lvl="1"/>
            <a:r>
              <a:rPr lang="en-US" sz="2200" dirty="0"/>
              <a:t>e.g., logging information, file cache</a:t>
            </a:r>
          </a:p>
          <a:p>
            <a:r>
              <a:rPr lang="en-US" sz="2600" dirty="0"/>
              <a:t>+ Threads are more efficient than processes</a:t>
            </a:r>
          </a:p>
          <a:p>
            <a:endParaRPr lang="en-US" sz="1400" dirty="0"/>
          </a:p>
          <a:p>
            <a:r>
              <a:rPr lang="en-US" sz="2600" dirty="0">
                <a:latin typeface="Arial Black"/>
              </a:rPr>
              <a:t>–</a:t>
            </a:r>
            <a:r>
              <a:rPr lang="en-US" sz="2600" dirty="0"/>
              <a:t> Unintentional sharing can introduce subtle and hard-to-reproduce errors!</a:t>
            </a:r>
          </a:p>
          <a:p>
            <a:pPr lvl="1"/>
            <a:r>
              <a:rPr lang="en-US" sz="2200" dirty="0"/>
              <a:t>The ease with which data can be shared is both the greatest strength and the greatest weakness of threads</a:t>
            </a:r>
          </a:p>
          <a:p>
            <a:pPr lvl="1"/>
            <a:r>
              <a:rPr lang="en-US" sz="2200" dirty="0"/>
              <a:t>Hard to know which data shared &amp; which private</a:t>
            </a:r>
          </a:p>
          <a:p>
            <a:pPr lvl="1"/>
            <a:r>
              <a:rPr lang="en-US" sz="2200" dirty="0"/>
              <a:t>Hard to detect by testing</a:t>
            </a:r>
          </a:p>
          <a:p>
            <a:pPr lvl="2"/>
            <a:r>
              <a:rPr lang="en-US" dirty="0"/>
              <a:t>Probability of bad race outcome very low</a:t>
            </a:r>
          </a:p>
          <a:p>
            <a:pPr lvl="2"/>
            <a:r>
              <a:rPr lang="en-US" dirty="0"/>
              <a:t>But nonzero!</a:t>
            </a:r>
          </a:p>
          <a:p>
            <a:pPr lvl="1"/>
            <a:r>
              <a:rPr lang="en-US" sz="2200" dirty="0"/>
              <a:t>Future lectures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85738" y="247650"/>
            <a:ext cx="9093200" cy="781050"/>
          </a:xfrm>
        </p:spPr>
        <p:txBody>
          <a:bodyPr/>
          <a:lstStyle/>
          <a:p>
            <a:r>
              <a:rPr lang="en-US" dirty="0"/>
              <a:t>Summary: Approaches to Concurrency</a:t>
            </a:r>
          </a:p>
        </p:txBody>
      </p:sp>
      <p:sp>
        <p:nvSpPr>
          <p:cNvPr id="85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19200"/>
            <a:ext cx="7896225" cy="54864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2600" dirty="0"/>
              <a:t>Process-based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Hard to share resources: Easy to avoid unintended sharing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High overhead in adding/removing clients</a:t>
            </a:r>
          </a:p>
          <a:p>
            <a:pPr>
              <a:lnSpc>
                <a:spcPct val="85000"/>
              </a:lnSpc>
            </a:pPr>
            <a:r>
              <a:rPr lang="en-US" sz="2600" dirty="0"/>
              <a:t>Event-based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Tedious and low level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Total control over scheduling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Very low overhead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Cannot create as fine grained a level of concurrency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Does not make use of multi-core</a:t>
            </a:r>
            <a:endParaRPr lang="en-US" sz="2600" b="0" dirty="0"/>
          </a:p>
          <a:p>
            <a:pPr>
              <a:lnSpc>
                <a:spcPct val="85000"/>
              </a:lnSpc>
            </a:pPr>
            <a:r>
              <a:rPr lang="en-US" sz="2600" dirty="0"/>
              <a:t>Thread-based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Easy to share resources: Perhaps too easy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Medium overhead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Not much control over scheduling policies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Difficult to debug</a:t>
            </a:r>
          </a:p>
          <a:p>
            <a:pPr lvl="2">
              <a:lnSpc>
                <a:spcPct val="85000"/>
              </a:lnSpc>
            </a:pPr>
            <a:r>
              <a:rPr lang="en-US" dirty="0"/>
              <a:t>Event orderings not repeatable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Iterative Servers</a:t>
            </a:r>
          </a:p>
        </p:txBody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Iterative servers process one request at a time</a:t>
            </a:r>
          </a:p>
        </p:txBody>
      </p:sp>
      <p:sp>
        <p:nvSpPr>
          <p:cNvPr id="901125" name="Text Box 5"/>
          <p:cNvSpPr txBox="1">
            <a:spLocks noChangeArrowheads="1"/>
          </p:cNvSpPr>
          <p:nvPr/>
        </p:nvSpPr>
        <p:spPr bwMode="auto">
          <a:xfrm>
            <a:off x="1758950" y="2047875"/>
            <a:ext cx="89775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Client 1</a:t>
            </a:r>
          </a:p>
        </p:txBody>
      </p:sp>
      <p:sp>
        <p:nvSpPr>
          <p:cNvPr id="901127" name="Text Box 7"/>
          <p:cNvSpPr txBox="1">
            <a:spLocks noChangeArrowheads="1"/>
          </p:cNvSpPr>
          <p:nvPr/>
        </p:nvSpPr>
        <p:spPr bwMode="auto">
          <a:xfrm>
            <a:off x="3968750" y="2047875"/>
            <a:ext cx="80407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Server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209800" y="2643188"/>
            <a:ext cx="4419600" cy="3910012"/>
            <a:chOff x="2209800" y="2643188"/>
            <a:chExt cx="4419600" cy="3519487"/>
          </a:xfrm>
        </p:grpSpPr>
        <p:sp>
          <p:nvSpPr>
            <p:cNvPr id="901124" name="Line 4"/>
            <p:cNvSpPr>
              <a:spLocks noChangeShapeType="1"/>
            </p:cNvSpPr>
            <p:nvPr/>
          </p:nvSpPr>
          <p:spPr bwMode="auto">
            <a:xfrm>
              <a:off x="22098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901126" name="Line 6"/>
            <p:cNvSpPr>
              <a:spLocks noChangeShapeType="1"/>
            </p:cNvSpPr>
            <p:nvPr/>
          </p:nvSpPr>
          <p:spPr bwMode="auto">
            <a:xfrm>
              <a:off x="44196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901128" name="Line 8"/>
            <p:cNvSpPr>
              <a:spLocks noChangeShapeType="1"/>
            </p:cNvSpPr>
            <p:nvPr/>
          </p:nvSpPr>
          <p:spPr bwMode="auto">
            <a:xfrm>
              <a:off x="66294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901129" name="Text Box 9"/>
          <p:cNvSpPr txBox="1">
            <a:spLocks noChangeArrowheads="1"/>
          </p:cNvSpPr>
          <p:nvPr/>
        </p:nvSpPr>
        <p:spPr bwMode="auto">
          <a:xfrm>
            <a:off x="6178550" y="2047875"/>
            <a:ext cx="89775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Client 2</a:t>
            </a:r>
          </a:p>
        </p:txBody>
      </p:sp>
      <p:sp>
        <p:nvSpPr>
          <p:cNvPr id="901130" name="Line 10"/>
          <p:cNvSpPr>
            <a:spLocks noChangeShapeType="1"/>
          </p:cNvSpPr>
          <p:nvPr/>
        </p:nvSpPr>
        <p:spPr bwMode="auto">
          <a:xfrm>
            <a:off x="2209800" y="2655888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901131" name="Text Box 11"/>
          <p:cNvSpPr txBox="1">
            <a:spLocks noChangeArrowheads="1"/>
          </p:cNvSpPr>
          <p:nvPr/>
        </p:nvSpPr>
        <p:spPr bwMode="auto">
          <a:xfrm>
            <a:off x="1060130" y="2505075"/>
            <a:ext cx="114967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connect</a:t>
            </a:r>
          </a:p>
        </p:txBody>
      </p:sp>
      <p:sp>
        <p:nvSpPr>
          <p:cNvPr id="901132" name="Text Box 12"/>
          <p:cNvSpPr txBox="1">
            <a:spLocks noChangeArrowheads="1"/>
          </p:cNvSpPr>
          <p:nvPr/>
        </p:nvSpPr>
        <p:spPr bwMode="auto">
          <a:xfrm>
            <a:off x="3443542" y="2907268"/>
            <a:ext cx="10118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accept</a:t>
            </a:r>
            <a:endParaRPr lang="en-US" sz="1800" dirty="0"/>
          </a:p>
        </p:txBody>
      </p:sp>
      <p:sp>
        <p:nvSpPr>
          <p:cNvPr id="901137" name="Text Box 17"/>
          <p:cNvSpPr txBox="1">
            <a:spLocks noChangeArrowheads="1"/>
          </p:cNvSpPr>
          <p:nvPr/>
        </p:nvSpPr>
        <p:spPr bwMode="auto">
          <a:xfrm>
            <a:off x="6629400" y="2895600"/>
            <a:ext cx="114967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connect</a:t>
            </a:r>
          </a:p>
        </p:txBody>
      </p:sp>
      <p:sp>
        <p:nvSpPr>
          <p:cNvPr id="901138" name="Line 18"/>
          <p:cNvSpPr>
            <a:spLocks noChangeShapeType="1"/>
          </p:cNvSpPr>
          <p:nvPr/>
        </p:nvSpPr>
        <p:spPr bwMode="auto">
          <a:xfrm flipH="1">
            <a:off x="4419600" y="3124200"/>
            <a:ext cx="2133599" cy="218043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901139" name="Text Box 19"/>
          <p:cNvSpPr txBox="1">
            <a:spLocks noChangeArrowheads="1"/>
          </p:cNvSpPr>
          <p:nvPr/>
        </p:nvSpPr>
        <p:spPr bwMode="auto">
          <a:xfrm>
            <a:off x="1335847" y="3342243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write</a:t>
            </a:r>
          </a:p>
        </p:txBody>
      </p:sp>
      <p:sp>
        <p:nvSpPr>
          <p:cNvPr id="901140" name="Text Box 20"/>
          <p:cNvSpPr txBox="1">
            <a:spLocks noChangeArrowheads="1"/>
          </p:cNvSpPr>
          <p:nvPr/>
        </p:nvSpPr>
        <p:spPr bwMode="auto">
          <a:xfrm>
            <a:off x="3719258" y="3311764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read</a:t>
            </a:r>
          </a:p>
        </p:txBody>
      </p:sp>
      <p:sp>
        <p:nvSpPr>
          <p:cNvPr id="901142" name="Text Box 22"/>
          <p:cNvSpPr txBox="1">
            <a:spLocks noChangeArrowheads="1"/>
          </p:cNvSpPr>
          <p:nvPr/>
        </p:nvSpPr>
        <p:spPr bwMode="auto">
          <a:xfrm>
            <a:off x="784414" y="3657600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call read</a:t>
            </a:r>
          </a:p>
        </p:txBody>
      </p:sp>
      <p:sp>
        <p:nvSpPr>
          <p:cNvPr id="901144" name="Text Box 24"/>
          <p:cNvSpPr txBox="1">
            <a:spLocks noChangeArrowheads="1"/>
          </p:cNvSpPr>
          <p:nvPr/>
        </p:nvSpPr>
        <p:spPr bwMode="auto">
          <a:xfrm>
            <a:off x="1335847" y="4583668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>
                <a:latin typeface="Courier New" pitchFamily="49" charset="0"/>
              </a:rPr>
              <a:t>close</a:t>
            </a:r>
          </a:p>
        </p:txBody>
      </p:sp>
      <p:sp>
        <p:nvSpPr>
          <p:cNvPr id="901145" name="Text Box 25"/>
          <p:cNvSpPr txBox="1">
            <a:spLocks noChangeArrowheads="1"/>
          </p:cNvSpPr>
          <p:nvPr/>
        </p:nvSpPr>
        <p:spPr bwMode="auto">
          <a:xfrm>
            <a:off x="4411663" y="5058330"/>
            <a:ext cx="10118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accept</a:t>
            </a:r>
            <a:endParaRPr lang="en-US" sz="1800" dirty="0"/>
          </a:p>
        </p:txBody>
      </p:sp>
      <p:sp>
        <p:nvSpPr>
          <p:cNvPr id="901149" name="Text Box 29"/>
          <p:cNvSpPr txBox="1">
            <a:spLocks noChangeArrowheads="1"/>
          </p:cNvSpPr>
          <p:nvPr/>
        </p:nvSpPr>
        <p:spPr bwMode="auto">
          <a:xfrm>
            <a:off x="6629400" y="3429000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write</a:t>
            </a:r>
          </a:p>
        </p:txBody>
      </p:sp>
      <p:sp>
        <p:nvSpPr>
          <p:cNvPr id="901152" name="Text Box 32"/>
          <p:cNvSpPr txBox="1">
            <a:spLocks noChangeArrowheads="1"/>
          </p:cNvSpPr>
          <p:nvPr/>
        </p:nvSpPr>
        <p:spPr bwMode="auto">
          <a:xfrm>
            <a:off x="4419601" y="5427662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read</a:t>
            </a:r>
          </a:p>
        </p:txBody>
      </p:sp>
      <p:sp>
        <p:nvSpPr>
          <p:cNvPr id="901155" name="Text Box 35"/>
          <p:cNvSpPr txBox="1">
            <a:spLocks noChangeArrowheads="1"/>
          </p:cNvSpPr>
          <p:nvPr/>
        </p:nvSpPr>
        <p:spPr bwMode="auto">
          <a:xfrm>
            <a:off x="3581400" y="4659868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close</a:t>
            </a:r>
          </a:p>
        </p:txBody>
      </p:sp>
      <p:sp>
        <p:nvSpPr>
          <p:cNvPr id="36" name="Right Brace 35"/>
          <p:cNvSpPr/>
          <p:nvPr/>
        </p:nvSpPr>
        <p:spPr bwMode="auto">
          <a:xfrm>
            <a:off x="6705600" y="4202668"/>
            <a:ext cx="457200" cy="1981200"/>
          </a:xfrm>
          <a:prstGeom prst="rightBrace">
            <a:avLst>
              <a:gd name="adj1" fmla="val 31710"/>
              <a:gd name="adj2" fmla="val 50000"/>
            </a:avLst>
          </a:prstGeom>
          <a:noFill/>
          <a:ln w="25400">
            <a:solidFill>
              <a:srgbClr val="FF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7232349" y="4648200"/>
            <a:ext cx="19116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Wait for server to finish with  Client 1</a:t>
            </a:r>
          </a:p>
        </p:txBody>
      </p:sp>
      <p:sp>
        <p:nvSpPr>
          <p:cNvPr id="38" name="Line 10"/>
          <p:cNvSpPr>
            <a:spLocks noChangeShapeType="1"/>
          </p:cNvSpPr>
          <p:nvPr/>
        </p:nvSpPr>
        <p:spPr bwMode="auto">
          <a:xfrm>
            <a:off x="2209800" y="3562350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9" name="Line 27"/>
          <p:cNvSpPr>
            <a:spLocks noChangeShapeType="1"/>
          </p:cNvSpPr>
          <p:nvPr/>
        </p:nvSpPr>
        <p:spPr bwMode="auto">
          <a:xfrm flipH="1">
            <a:off x="4419600" y="3684587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0" name="Text Box 30"/>
          <p:cNvSpPr txBox="1">
            <a:spLocks noChangeArrowheads="1"/>
          </p:cNvSpPr>
          <p:nvPr/>
        </p:nvSpPr>
        <p:spPr bwMode="auto">
          <a:xfrm>
            <a:off x="6629400" y="3810000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read</a:t>
            </a:r>
          </a:p>
        </p:txBody>
      </p:sp>
      <p:sp>
        <p:nvSpPr>
          <p:cNvPr id="41" name="Line 10"/>
          <p:cNvSpPr>
            <a:spLocks noChangeShapeType="1"/>
          </p:cNvSpPr>
          <p:nvPr/>
        </p:nvSpPr>
        <p:spPr bwMode="auto">
          <a:xfrm>
            <a:off x="2286000" y="4786313"/>
            <a:ext cx="2125663" cy="27201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2" name="Text Box 30"/>
          <p:cNvSpPr txBox="1">
            <a:spLocks noChangeArrowheads="1"/>
          </p:cNvSpPr>
          <p:nvPr/>
        </p:nvSpPr>
        <p:spPr bwMode="auto">
          <a:xfrm>
            <a:off x="4411663" y="5788580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write</a:t>
            </a:r>
          </a:p>
        </p:txBody>
      </p:sp>
      <p:sp>
        <p:nvSpPr>
          <p:cNvPr id="44" name="Text Box 30"/>
          <p:cNvSpPr txBox="1">
            <a:spLocks noChangeArrowheads="1"/>
          </p:cNvSpPr>
          <p:nvPr/>
        </p:nvSpPr>
        <p:spPr bwMode="auto">
          <a:xfrm>
            <a:off x="6629400" y="6183868"/>
            <a:ext cx="12875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ret read</a:t>
            </a:r>
          </a:p>
        </p:txBody>
      </p:sp>
      <p:sp>
        <p:nvSpPr>
          <p:cNvPr id="46" name="Line 27"/>
          <p:cNvSpPr>
            <a:spLocks noChangeShapeType="1"/>
          </p:cNvSpPr>
          <p:nvPr/>
        </p:nvSpPr>
        <p:spPr bwMode="auto">
          <a:xfrm flipH="1">
            <a:off x="2209800" y="3948112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7" name="Text Box 30"/>
          <p:cNvSpPr txBox="1">
            <a:spLocks noChangeArrowheads="1"/>
          </p:cNvSpPr>
          <p:nvPr/>
        </p:nvSpPr>
        <p:spPr bwMode="auto">
          <a:xfrm>
            <a:off x="3581400" y="3966924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write</a:t>
            </a:r>
          </a:p>
        </p:txBody>
      </p:sp>
      <p:sp>
        <p:nvSpPr>
          <p:cNvPr id="48" name="Text Box 22"/>
          <p:cNvSpPr txBox="1">
            <a:spLocks noChangeArrowheads="1"/>
          </p:cNvSpPr>
          <p:nvPr/>
        </p:nvSpPr>
        <p:spPr bwMode="auto">
          <a:xfrm>
            <a:off x="922272" y="3974068"/>
            <a:ext cx="12875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ret read</a:t>
            </a:r>
          </a:p>
        </p:txBody>
      </p:sp>
      <p:sp>
        <p:nvSpPr>
          <p:cNvPr id="49" name="Text Box 20"/>
          <p:cNvSpPr txBox="1">
            <a:spLocks noChangeArrowheads="1"/>
          </p:cNvSpPr>
          <p:nvPr/>
        </p:nvSpPr>
        <p:spPr bwMode="auto">
          <a:xfrm>
            <a:off x="3719258" y="4290536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read</a:t>
            </a:r>
          </a:p>
        </p:txBody>
      </p:sp>
      <p:sp>
        <p:nvSpPr>
          <p:cNvPr id="50" name="Line 10"/>
          <p:cNvSpPr>
            <a:spLocks noChangeShapeType="1"/>
          </p:cNvSpPr>
          <p:nvPr/>
        </p:nvSpPr>
        <p:spPr bwMode="auto">
          <a:xfrm>
            <a:off x="4411663" y="6069833"/>
            <a:ext cx="2217737" cy="27201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Does Second Client Block?</a:t>
            </a:r>
          </a:p>
        </p:txBody>
      </p:sp>
      <p:sp>
        <p:nvSpPr>
          <p:cNvPr id="57" name="Content Placeholder 56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1076325"/>
          </a:xfrm>
        </p:spPr>
        <p:txBody>
          <a:bodyPr/>
          <a:lstStyle/>
          <a:p>
            <a:r>
              <a:rPr lang="en-US" sz="2400" dirty="0"/>
              <a:t>Second client attempts to connect to iterative server</a:t>
            </a:r>
          </a:p>
        </p:txBody>
      </p:sp>
      <p:sp>
        <p:nvSpPr>
          <p:cNvPr id="58" name="Content Placeholder 5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/>
              <a:t>Call to connect returns</a:t>
            </a:r>
          </a:p>
          <a:p>
            <a:pPr lvl="1"/>
            <a:r>
              <a:rPr lang="en-US" sz="2000" dirty="0"/>
              <a:t>Even though connection not yet accepted</a:t>
            </a:r>
          </a:p>
          <a:p>
            <a:pPr lvl="1"/>
            <a:r>
              <a:rPr lang="en-US" sz="2000" dirty="0"/>
              <a:t>Server side TCP manager queues request</a:t>
            </a:r>
          </a:p>
          <a:p>
            <a:pPr lvl="1"/>
            <a:r>
              <a:rPr lang="en-US" sz="2000" dirty="0"/>
              <a:t>Feature known as “TCP listen backlog”</a:t>
            </a:r>
          </a:p>
          <a:p>
            <a:r>
              <a:rPr lang="en-US" sz="2400" dirty="0"/>
              <a:t>Call to </a:t>
            </a:r>
            <a:r>
              <a:rPr lang="en-US" sz="2400" dirty="0" err="1"/>
              <a:t>rio_writen</a:t>
            </a:r>
            <a:r>
              <a:rPr lang="en-US" sz="2400" dirty="0"/>
              <a:t> returns</a:t>
            </a:r>
          </a:p>
          <a:p>
            <a:pPr lvl="1"/>
            <a:r>
              <a:rPr lang="en-US" sz="2000" dirty="0"/>
              <a:t>Server side TCP manager buffers input data</a:t>
            </a:r>
          </a:p>
          <a:p>
            <a:r>
              <a:rPr lang="en-US" sz="2400" dirty="0"/>
              <a:t>Call to </a:t>
            </a:r>
            <a:r>
              <a:rPr lang="en-US" sz="2400" dirty="0" err="1"/>
              <a:t>rio_readlineb</a:t>
            </a:r>
            <a:r>
              <a:rPr lang="en-US" sz="2400" dirty="0"/>
              <a:t> blocks</a:t>
            </a:r>
          </a:p>
          <a:p>
            <a:pPr lvl="1"/>
            <a:r>
              <a:rPr lang="en-US" sz="2000" dirty="0"/>
              <a:t>Server hasn’t written anything for it to read yet.</a:t>
            </a:r>
          </a:p>
          <a:p>
            <a:endParaRPr lang="en-US" sz="2400" dirty="0"/>
          </a:p>
        </p:txBody>
      </p:sp>
      <p:grpSp>
        <p:nvGrpSpPr>
          <p:cNvPr id="59" name="Group 58"/>
          <p:cNvGrpSpPr/>
          <p:nvPr/>
        </p:nvGrpSpPr>
        <p:grpSpPr>
          <a:xfrm>
            <a:off x="-76200" y="2209800"/>
            <a:ext cx="4876800" cy="4303713"/>
            <a:chOff x="0" y="2478087"/>
            <a:chExt cx="4876800" cy="4303713"/>
          </a:xfrm>
        </p:grpSpPr>
        <p:sp>
          <p:nvSpPr>
            <p:cNvPr id="759822" name="Text Box 14"/>
            <p:cNvSpPr txBox="1">
              <a:spLocks noChangeArrowheads="1"/>
            </p:cNvSpPr>
            <p:nvPr/>
          </p:nvSpPr>
          <p:spPr bwMode="auto">
            <a:xfrm>
              <a:off x="2362200" y="2478087"/>
              <a:ext cx="912750" cy="4616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i="1" dirty="0">
                  <a:solidFill>
                    <a:srgbClr val="C00000"/>
                  </a:solidFill>
                  <a:latin typeface="Calibri" pitchFamily="34" charset="0"/>
                </a:rPr>
                <a:t>Client</a:t>
              </a:r>
            </a:p>
          </p:txBody>
        </p:sp>
        <p:sp>
          <p:nvSpPr>
            <p:cNvPr id="759824" name="Line 16"/>
            <p:cNvSpPr>
              <a:spLocks noChangeShapeType="1"/>
            </p:cNvSpPr>
            <p:nvPr/>
          </p:nvSpPr>
          <p:spPr bwMode="auto">
            <a:xfrm>
              <a:off x="2819400" y="3392487"/>
              <a:ext cx="0" cy="1676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28" name="Line 20"/>
            <p:cNvSpPr>
              <a:spLocks noChangeShapeType="1"/>
            </p:cNvSpPr>
            <p:nvPr/>
          </p:nvSpPr>
          <p:spPr bwMode="auto">
            <a:xfrm>
              <a:off x="3048000" y="5221287"/>
              <a:ext cx="1828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29" name="Rectangle 21"/>
            <p:cNvSpPr>
              <a:spLocks noChangeArrowheads="1"/>
            </p:cNvSpPr>
            <p:nvPr/>
          </p:nvSpPr>
          <p:spPr bwMode="auto">
            <a:xfrm>
              <a:off x="2057400" y="2994025"/>
              <a:ext cx="1524000" cy="3810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socket</a:t>
              </a:r>
            </a:p>
          </p:txBody>
        </p:sp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2819400" y="5389562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2819400" y="6075362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3581400" y="5907087"/>
              <a:ext cx="1295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3581400" y="6592887"/>
              <a:ext cx="1295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2057400" y="6400800"/>
              <a:ext cx="1524000" cy="3810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2057400" y="5726112"/>
              <a:ext cx="1524000" cy="3810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44" name="Text Box 36"/>
            <p:cNvSpPr txBox="1">
              <a:spLocks noChangeArrowheads="1"/>
            </p:cNvSpPr>
            <p:nvPr/>
          </p:nvSpPr>
          <p:spPr bwMode="auto">
            <a:xfrm>
              <a:off x="3632402" y="4611687"/>
              <a:ext cx="1156086" cy="5847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Connection</a:t>
              </a:r>
            </a:p>
            <a:p>
              <a:pPr algn="ctr"/>
              <a:r>
                <a:rPr lang="en-US" sz="1600" dirty="0">
                  <a:latin typeface="Calibri" pitchFamily="34" charset="0"/>
                </a:rPr>
                <a:t>request</a:t>
              </a:r>
            </a:p>
          </p:txBody>
        </p:sp>
        <p:sp>
          <p:nvSpPr>
            <p:cNvPr id="759860" name="AutoShape 52"/>
            <p:cNvSpPr>
              <a:spLocks/>
            </p:cNvSpPr>
            <p:nvPr/>
          </p:nvSpPr>
          <p:spPr bwMode="auto">
            <a:xfrm>
              <a:off x="1752600" y="3011487"/>
              <a:ext cx="152400" cy="2438400"/>
            </a:xfrm>
            <a:prstGeom prst="leftBrace">
              <a:avLst>
                <a:gd name="adj1" fmla="val 13333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61" name="Text Box 53"/>
            <p:cNvSpPr txBox="1">
              <a:spLocks noChangeArrowheads="1"/>
            </p:cNvSpPr>
            <p:nvPr/>
          </p:nvSpPr>
          <p:spPr bwMode="auto">
            <a:xfrm>
              <a:off x="0" y="4046537"/>
              <a:ext cx="1773238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600">
                  <a:latin typeface="Courier New" pitchFamily="49" charset="0"/>
                </a:rPr>
                <a:t>open_clientfd</a:t>
              </a:r>
            </a:p>
          </p:txBody>
        </p:sp>
        <p:sp>
          <p:nvSpPr>
            <p:cNvPr id="759863" name="Rectangle 55"/>
            <p:cNvSpPr>
              <a:spLocks noChangeArrowheads="1"/>
            </p:cNvSpPr>
            <p:nvPr/>
          </p:nvSpPr>
          <p:spPr bwMode="auto">
            <a:xfrm>
              <a:off x="2057400" y="5051425"/>
              <a:ext cx="1524000" cy="3810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connect</a:t>
              </a:r>
            </a:p>
          </p:txBody>
        </p:sp>
      </p:grp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6838" y="334963"/>
            <a:ext cx="8991600" cy="573087"/>
          </a:xfrm>
        </p:spPr>
        <p:txBody>
          <a:bodyPr/>
          <a:lstStyle/>
          <a:p>
            <a:r>
              <a:rPr lang="en-US" dirty="0"/>
              <a:t>Fundamental Flaw of Iterative Servers</a:t>
            </a:r>
          </a:p>
        </p:txBody>
      </p:sp>
      <p:sp>
        <p:nvSpPr>
          <p:cNvPr id="79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5366147"/>
            <a:ext cx="8470900" cy="1150937"/>
          </a:xfrm>
        </p:spPr>
        <p:txBody>
          <a:bodyPr/>
          <a:lstStyle/>
          <a:p>
            <a:r>
              <a:rPr lang="en-US" sz="2600" dirty="0"/>
              <a:t>Solution: use </a:t>
            </a:r>
            <a:r>
              <a:rPr lang="en-US" sz="2600" i="1" dirty="0">
                <a:solidFill>
                  <a:srgbClr val="FF0000"/>
                </a:solidFill>
              </a:rPr>
              <a:t>concurrent servers </a:t>
            </a:r>
            <a:r>
              <a:rPr lang="en-US" sz="2600" dirty="0"/>
              <a:t>instead</a:t>
            </a:r>
          </a:p>
          <a:p>
            <a:pPr lvl="1"/>
            <a:r>
              <a:rPr lang="en-US" dirty="0"/>
              <a:t>Concurrent servers use multiple concurrent flows to serve multiple clients at the same time</a:t>
            </a:r>
          </a:p>
        </p:txBody>
      </p:sp>
      <p:sp>
        <p:nvSpPr>
          <p:cNvPr id="793621" name="Text Box 21"/>
          <p:cNvSpPr txBox="1">
            <a:spLocks noChangeArrowheads="1"/>
          </p:cNvSpPr>
          <p:nvPr/>
        </p:nvSpPr>
        <p:spPr bwMode="auto">
          <a:xfrm>
            <a:off x="465141" y="3519488"/>
            <a:ext cx="1610838" cy="184665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User goes</a:t>
            </a:r>
          </a:p>
          <a:p>
            <a:r>
              <a:rPr lang="en-US" sz="2000" b="0" dirty="0">
                <a:solidFill>
                  <a:srgbClr val="FF0000"/>
                </a:solidFill>
              </a:rPr>
              <a:t>out to lunch</a:t>
            </a:r>
          </a:p>
          <a:p>
            <a:endParaRPr lang="en-US" sz="1200" b="0" dirty="0">
              <a:solidFill>
                <a:srgbClr val="FF0000"/>
              </a:solidFill>
            </a:endParaRPr>
          </a:p>
          <a:p>
            <a:r>
              <a:rPr lang="en-US" sz="2000" b="0" dirty="0">
                <a:solidFill>
                  <a:srgbClr val="FF0000"/>
                </a:solidFill>
              </a:rPr>
              <a:t>Client 1 blocks</a:t>
            </a:r>
          </a:p>
          <a:p>
            <a:r>
              <a:rPr lang="en-US" sz="2000" b="0" dirty="0">
                <a:solidFill>
                  <a:srgbClr val="FF0000"/>
                </a:solidFill>
              </a:rPr>
              <a:t>waiting for user</a:t>
            </a:r>
          </a:p>
          <a:p>
            <a:r>
              <a:rPr lang="en-US" sz="2000" b="0" dirty="0">
                <a:solidFill>
                  <a:srgbClr val="FF0000"/>
                </a:solidFill>
              </a:rPr>
              <a:t>to type in data</a:t>
            </a:r>
          </a:p>
        </p:txBody>
      </p:sp>
      <p:sp>
        <p:nvSpPr>
          <p:cNvPr id="793622" name="Text Box 22"/>
          <p:cNvSpPr txBox="1">
            <a:spLocks noChangeArrowheads="1"/>
          </p:cNvSpPr>
          <p:nvPr/>
        </p:nvSpPr>
        <p:spPr bwMode="auto">
          <a:xfrm>
            <a:off x="6629400" y="3403937"/>
            <a:ext cx="1552604" cy="10156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Client 2 blocks</a:t>
            </a:r>
          </a:p>
          <a:p>
            <a:r>
              <a:rPr lang="en-US" sz="2000" b="0" dirty="0">
                <a:solidFill>
                  <a:srgbClr val="FF0000"/>
                </a:solidFill>
              </a:rPr>
              <a:t>waiting to read </a:t>
            </a:r>
          </a:p>
          <a:p>
            <a:r>
              <a:rPr lang="en-US" sz="2000" b="0" dirty="0">
                <a:solidFill>
                  <a:srgbClr val="FF0000"/>
                </a:solidFill>
              </a:rPr>
              <a:t>from server</a:t>
            </a:r>
          </a:p>
        </p:txBody>
      </p:sp>
      <p:sp>
        <p:nvSpPr>
          <p:cNvPr id="793623" name="Text Box 23"/>
          <p:cNvSpPr txBox="1">
            <a:spLocks noChangeArrowheads="1"/>
          </p:cNvSpPr>
          <p:nvPr/>
        </p:nvSpPr>
        <p:spPr bwMode="auto">
          <a:xfrm>
            <a:off x="2960797" y="3705761"/>
            <a:ext cx="1458803" cy="132343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Server blocks</a:t>
            </a:r>
          </a:p>
          <a:p>
            <a:r>
              <a:rPr lang="en-US" sz="2000" b="0" dirty="0">
                <a:solidFill>
                  <a:srgbClr val="FF0000"/>
                </a:solidFill>
              </a:rPr>
              <a:t>waiting for</a:t>
            </a:r>
          </a:p>
          <a:p>
            <a:r>
              <a:rPr lang="en-US" sz="2000" b="0" dirty="0">
                <a:solidFill>
                  <a:srgbClr val="FF0000"/>
                </a:solidFill>
              </a:rPr>
              <a:t>data from</a:t>
            </a:r>
          </a:p>
          <a:p>
            <a:r>
              <a:rPr lang="en-US" sz="2000" b="0" dirty="0">
                <a:solidFill>
                  <a:srgbClr val="FF0000"/>
                </a:solidFill>
              </a:rPr>
              <a:t>Client 1</a:t>
            </a: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1758950" y="1133475"/>
            <a:ext cx="89775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Client 1</a:t>
            </a: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968750" y="1133475"/>
            <a:ext cx="80407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Server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209800" y="1728788"/>
            <a:ext cx="4419600" cy="3224212"/>
            <a:chOff x="2209800" y="2643188"/>
            <a:chExt cx="4419600" cy="3519487"/>
          </a:xfrm>
        </p:grpSpPr>
        <p:sp>
          <p:nvSpPr>
            <p:cNvPr id="27" name="Line 4"/>
            <p:cNvSpPr>
              <a:spLocks noChangeShapeType="1"/>
            </p:cNvSpPr>
            <p:nvPr/>
          </p:nvSpPr>
          <p:spPr bwMode="auto">
            <a:xfrm>
              <a:off x="22098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8" name="Line 6"/>
            <p:cNvSpPr>
              <a:spLocks noChangeShapeType="1"/>
            </p:cNvSpPr>
            <p:nvPr/>
          </p:nvSpPr>
          <p:spPr bwMode="auto">
            <a:xfrm>
              <a:off x="44196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9" name="Line 8"/>
            <p:cNvSpPr>
              <a:spLocks noChangeShapeType="1"/>
            </p:cNvSpPr>
            <p:nvPr/>
          </p:nvSpPr>
          <p:spPr bwMode="auto">
            <a:xfrm>
              <a:off x="66294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6178550" y="1133475"/>
            <a:ext cx="89775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Client 2</a:t>
            </a:r>
          </a:p>
        </p:txBody>
      </p:sp>
      <p:sp>
        <p:nvSpPr>
          <p:cNvPr id="31" name="Line 10"/>
          <p:cNvSpPr>
            <a:spLocks noChangeShapeType="1"/>
          </p:cNvSpPr>
          <p:nvPr/>
        </p:nvSpPr>
        <p:spPr bwMode="auto">
          <a:xfrm>
            <a:off x="2209800" y="1741488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1034730" y="1590675"/>
            <a:ext cx="114967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connect</a:t>
            </a:r>
          </a:p>
        </p:txBody>
      </p:sp>
      <p:sp>
        <p:nvSpPr>
          <p:cNvPr id="33" name="Text Box 12"/>
          <p:cNvSpPr txBox="1">
            <a:spLocks noChangeArrowheads="1"/>
          </p:cNvSpPr>
          <p:nvPr/>
        </p:nvSpPr>
        <p:spPr bwMode="auto">
          <a:xfrm>
            <a:off x="3407785" y="1992868"/>
            <a:ext cx="10118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accept</a:t>
            </a:r>
            <a:endParaRPr lang="en-US" sz="1800" dirty="0"/>
          </a:p>
        </p:txBody>
      </p:sp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6629400" y="1981200"/>
            <a:ext cx="114967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connect</a:t>
            </a:r>
          </a:p>
        </p:txBody>
      </p:sp>
      <p:sp>
        <p:nvSpPr>
          <p:cNvPr id="35" name="Line 18"/>
          <p:cNvSpPr>
            <a:spLocks noChangeShapeType="1"/>
          </p:cNvSpPr>
          <p:nvPr/>
        </p:nvSpPr>
        <p:spPr bwMode="auto">
          <a:xfrm flipH="1">
            <a:off x="4419600" y="2209800"/>
            <a:ext cx="2133600" cy="381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6" name="Text Box 19"/>
          <p:cNvSpPr txBox="1">
            <a:spLocks noChangeArrowheads="1"/>
          </p:cNvSpPr>
          <p:nvPr/>
        </p:nvSpPr>
        <p:spPr bwMode="auto">
          <a:xfrm>
            <a:off x="1324734" y="2427843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write</a:t>
            </a:r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2971800" y="2397364"/>
            <a:ext cx="143136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read</a:t>
            </a:r>
          </a:p>
        </p:txBody>
      </p:sp>
      <p:sp>
        <p:nvSpPr>
          <p:cNvPr id="38" name="Text Box 22"/>
          <p:cNvSpPr txBox="1">
            <a:spLocks noChangeArrowheads="1"/>
          </p:cNvSpPr>
          <p:nvPr/>
        </p:nvSpPr>
        <p:spPr bwMode="auto">
          <a:xfrm>
            <a:off x="784414" y="2743200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call read</a:t>
            </a: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6629400" y="2514600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write</a:t>
            </a:r>
          </a:p>
        </p:txBody>
      </p:sp>
      <p:sp>
        <p:nvSpPr>
          <p:cNvPr id="46" name="Line 10"/>
          <p:cNvSpPr>
            <a:spLocks noChangeShapeType="1"/>
          </p:cNvSpPr>
          <p:nvPr/>
        </p:nvSpPr>
        <p:spPr bwMode="auto">
          <a:xfrm>
            <a:off x="2209800" y="2647950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7" name="Line 27"/>
          <p:cNvSpPr>
            <a:spLocks noChangeShapeType="1"/>
          </p:cNvSpPr>
          <p:nvPr/>
        </p:nvSpPr>
        <p:spPr bwMode="auto">
          <a:xfrm flipH="1">
            <a:off x="4419600" y="2770187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8" name="Text Box 30"/>
          <p:cNvSpPr txBox="1">
            <a:spLocks noChangeArrowheads="1"/>
          </p:cNvSpPr>
          <p:nvPr/>
        </p:nvSpPr>
        <p:spPr bwMode="auto">
          <a:xfrm>
            <a:off x="6629400" y="2895600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read</a:t>
            </a:r>
          </a:p>
        </p:txBody>
      </p:sp>
      <p:sp>
        <p:nvSpPr>
          <p:cNvPr id="53" name="Line 27"/>
          <p:cNvSpPr>
            <a:spLocks noChangeShapeType="1"/>
          </p:cNvSpPr>
          <p:nvPr/>
        </p:nvSpPr>
        <p:spPr bwMode="auto">
          <a:xfrm flipH="1">
            <a:off x="2209800" y="3033712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54" name="Text Box 30"/>
          <p:cNvSpPr txBox="1">
            <a:spLocks noChangeArrowheads="1"/>
          </p:cNvSpPr>
          <p:nvPr/>
        </p:nvSpPr>
        <p:spPr bwMode="auto">
          <a:xfrm>
            <a:off x="3469443" y="3052524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write</a:t>
            </a:r>
          </a:p>
        </p:txBody>
      </p:sp>
      <p:sp>
        <p:nvSpPr>
          <p:cNvPr id="55" name="Text Box 22"/>
          <p:cNvSpPr txBox="1">
            <a:spLocks noChangeArrowheads="1"/>
          </p:cNvSpPr>
          <p:nvPr/>
        </p:nvSpPr>
        <p:spPr bwMode="auto">
          <a:xfrm>
            <a:off x="922270" y="3059668"/>
            <a:ext cx="12875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ret read</a:t>
            </a:r>
          </a:p>
        </p:txBody>
      </p:sp>
      <p:sp>
        <p:nvSpPr>
          <p:cNvPr id="39" name="Text Box 30"/>
          <p:cNvSpPr txBox="1">
            <a:spLocks noChangeArrowheads="1"/>
          </p:cNvSpPr>
          <p:nvPr/>
        </p:nvSpPr>
        <p:spPr bwMode="auto">
          <a:xfrm>
            <a:off x="2971800" y="3334822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36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34963"/>
            <a:ext cx="8610600" cy="1095375"/>
          </a:xfrm>
        </p:spPr>
        <p:txBody>
          <a:bodyPr/>
          <a:lstStyle/>
          <a:p>
            <a:r>
              <a:rPr lang="en-US" dirty="0"/>
              <a:t>Approaches for Writing Concurrent Servers</a:t>
            </a:r>
          </a:p>
        </p:txBody>
      </p:sp>
      <p:sp>
        <p:nvSpPr>
          <p:cNvPr id="79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439863"/>
            <a:ext cx="8255000" cy="5265737"/>
          </a:xfrm>
        </p:spPr>
        <p:txBody>
          <a:bodyPr>
            <a:normAutofit lnSpcReduction="10000"/>
          </a:bodyPr>
          <a:lstStyle/>
          <a:p>
            <a:pPr marL="0" lvl="1" indent="0">
              <a:buSzPct val="60000"/>
              <a:buNone/>
            </a:pPr>
            <a:r>
              <a:rPr lang="en-US" dirty="0"/>
              <a:t>Allow server to handle multiple clients concurrently</a:t>
            </a:r>
          </a:p>
          <a:p>
            <a:pPr marL="0" lvl="1" indent="0">
              <a:buSzPct val="60000"/>
              <a:buNone/>
            </a:pPr>
            <a:endParaRPr lang="en-US" dirty="0"/>
          </a:p>
          <a:p>
            <a:pPr marL="0" indent="0">
              <a:buNone/>
            </a:pPr>
            <a:r>
              <a:rPr lang="en-US" sz="2600" dirty="0"/>
              <a:t>1. Process-based</a:t>
            </a:r>
          </a:p>
          <a:p>
            <a:pPr lvl="1"/>
            <a:r>
              <a:rPr lang="en-US" sz="2200" dirty="0"/>
              <a:t>Kernel automatically interleaves multiple logical flows</a:t>
            </a:r>
          </a:p>
          <a:p>
            <a:pPr lvl="1"/>
            <a:r>
              <a:rPr lang="en-US" sz="2200" dirty="0"/>
              <a:t>Each flow has its own private address space</a:t>
            </a:r>
          </a:p>
          <a:p>
            <a:pPr marL="0" indent="0">
              <a:buNone/>
            </a:pPr>
            <a:r>
              <a:rPr lang="en-US" sz="2600" dirty="0"/>
              <a:t>2. Event-based</a:t>
            </a:r>
            <a:endParaRPr lang="en-US" sz="2600" dirty="0">
              <a:latin typeface="Courier New" pitchFamily="49" charset="0"/>
            </a:endParaRPr>
          </a:p>
          <a:p>
            <a:pPr lvl="1"/>
            <a:r>
              <a:rPr lang="en-US" sz="2200" dirty="0"/>
              <a:t>Programmer manually interleaves multiple logical flows</a:t>
            </a:r>
          </a:p>
          <a:p>
            <a:pPr lvl="1"/>
            <a:r>
              <a:rPr lang="en-US" sz="2200" dirty="0"/>
              <a:t>All flows share the same address space</a:t>
            </a:r>
          </a:p>
          <a:p>
            <a:pPr lvl="1"/>
            <a:r>
              <a:rPr lang="en-US" sz="2200" dirty="0"/>
              <a:t>Uses technique called </a:t>
            </a:r>
            <a:r>
              <a:rPr lang="en-US" sz="2200" i="1" dirty="0"/>
              <a:t>I/O multiplexing</a:t>
            </a:r>
            <a:r>
              <a:rPr lang="en-US" sz="2200" i="1" dirty="0">
                <a:solidFill>
                  <a:srgbClr val="FF0000"/>
                </a:solidFill>
              </a:rPr>
              <a:t>. </a:t>
            </a:r>
            <a:endParaRPr lang="en-US" sz="2200" dirty="0"/>
          </a:p>
          <a:p>
            <a:pPr marL="0" indent="0">
              <a:buNone/>
            </a:pPr>
            <a:r>
              <a:rPr lang="en-US" sz="2600" dirty="0"/>
              <a:t>3. Thread-based</a:t>
            </a:r>
          </a:p>
          <a:p>
            <a:pPr lvl="1"/>
            <a:r>
              <a:rPr lang="en-US" sz="2200" dirty="0"/>
              <a:t>Kernel automatically interleaves multiple logical flows</a:t>
            </a:r>
          </a:p>
          <a:p>
            <a:pPr lvl="1"/>
            <a:r>
              <a:rPr lang="en-US" sz="2200" dirty="0"/>
              <a:t>Each flow shares the same address space</a:t>
            </a:r>
          </a:p>
          <a:p>
            <a:pPr lvl="1"/>
            <a:r>
              <a:rPr lang="en-US" sz="2200" dirty="0"/>
              <a:t>Hybrid of of process-based and event-based.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70" name="Rectangle 46"/>
          <p:cNvSpPr>
            <a:spLocks noGrp="1" noChangeArrowheads="1"/>
          </p:cNvSpPr>
          <p:nvPr>
            <p:ph type="title"/>
          </p:nvPr>
        </p:nvSpPr>
        <p:spPr>
          <a:xfrm>
            <a:off x="400050" y="247650"/>
            <a:ext cx="8721725" cy="781050"/>
          </a:xfrm>
        </p:spPr>
        <p:txBody>
          <a:bodyPr/>
          <a:lstStyle/>
          <a:p>
            <a:r>
              <a:rPr lang="en-US" dirty="0"/>
              <a:t>Approach #1: Process-based Servers</a:t>
            </a:r>
          </a:p>
        </p:txBody>
      </p:sp>
      <p:sp>
        <p:nvSpPr>
          <p:cNvPr id="794671" name="Rectangle 47"/>
          <p:cNvSpPr>
            <a:spLocks noGrp="1" noChangeArrowheads="1"/>
          </p:cNvSpPr>
          <p:nvPr>
            <p:ph type="body" idx="1"/>
          </p:nvPr>
        </p:nvSpPr>
        <p:spPr>
          <a:xfrm>
            <a:off x="290513" y="1028700"/>
            <a:ext cx="8853487" cy="5416550"/>
          </a:xfrm>
        </p:spPr>
        <p:txBody>
          <a:bodyPr/>
          <a:lstStyle/>
          <a:p>
            <a:r>
              <a:rPr lang="en-US" sz="2600" dirty="0"/>
              <a:t>Spawn separate process for each client</a:t>
            </a:r>
          </a:p>
        </p:txBody>
      </p:sp>
      <p:sp>
        <p:nvSpPr>
          <p:cNvPr id="794627" name="Line 3"/>
          <p:cNvSpPr>
            <a:spLocks noChangeShapeType="1"/>
          </p:cNvSpPr>
          <p:nvPr/>
        </p:nvSpPr>
        <p:spPr bwMode="auto">
          <a:xfrm>
            <a:off x="1676400" y="2043113"/>
            <a:ext cx="0" cy="44656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28" name="Text Box 4"/>
          <p:cNvSpPr txBox="1">
            <a:spLocks noChangeArrowheads="1"/>
          </p:cNvSpPr>
          <p:nvPr/>
        </p:nvSpPr>
        <p:spPr bwMode="auto">
          <a:xfrm>
            <a:off x="1225550" y="1628775"/>
            <a:ext cx="84991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client 1</a:t>
            </a:r>
          </a:p>
        </p:txBody>
      </p:sp>
      <p:sp>
        <p:nvSpPr>
          <p:cNvPr id="794629" name="Line 5"/>
          <p:cNvSpPr>
            <a:spLocks noChangeShapeType="1"/>
          </p:cNvSpPr>
          <p:nvPr/>
        </p:nvSpPr>
        <p:spPr bwMode="auto">
          <a:xfrm>
            <a:off x="4419600" y="2071688"/>
            <a:ext cx="0" cy="3170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30" name="Text Box 6"/>
          <p:cNvSpPr txBox="1">
            <a:spLocks noChangeArrowheads="1"/>
          </p:cNvSpPr>
          <p:nvPr/>
        </p:nvSpPr>
        <p:spPr bwMode="auto">
          <a:xfrm>
            <a:off x="3968750" y="1628775"/>
            <a:ext cx="77136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/>
              <a:t>server</a:t>
            </a:r>
          </a:p>
        </p:txBody>
      </p:sp>
      <p:sp>
        <p:nvSpPr>
          <p:cNvPr id="794631" name="Line 7"/>
          <p:cNvSpPr>
            <a:spLocks noChangeShapeType="1"/>
          </p:cNvSpPr>
          <p:nvPr/>
        </p:nvSpPr>
        <p:spPr bwMode="auto">
          <a:xfrm flipH="1">
            <a:off x="7391400" y="2089150"/>
            <a:ext cx="0" cy="441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94632" name="Text Box 8"/>
          <p:cNvSpPr txBox="1">
            <a:spLocks noChangeArrowheads="1"/>
          </p:cNvSpPr>
          <p:nvPr/>
        </p:nvSpPr>
        <p:spPr bwMode="auto">
          <a:xfrm>
            <a:off x="6965950" y="1628775"/>
            <a:ext cx="84991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/>
              <a:t>client 2</a:t>
            </a:r>
          </a:p>
        </p:txBody>
      </p:sp>
      <p:sp>
        <p:nvSpPr>
          <p:cNvPr id="794633" name="Line 9"/>
          <p:cNvSpPr>
            <a:spLocks noChangeShapeType="1"/>
          </p:cNvSpPr>
          <p:nvPr/>
        </p:nvSpPr>
        <p:spPr bwMode="auto">
          <a:xfrm>
            <a:off x="1676400" y="2373867"/>
            <a:ext cx="2728634" cy="144939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34" name="Text Box 10"/>
          <p:cNvSpPr txBox="1">
            <a:spLocks noChangeArrowheads="1"/>
          </p:cNvSpPr>
          <p:nvPr/>
        </p:nvSpPr>
        <p:spPr bwMode="auto">
          <a:xfrm>
            <a:off x="-76200" y="2149475"/>
            <a:ext cx="183896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connect</a:t>
            </a:r>
          </a:p>
        </p:txBody>
      </p:sp>
      <p:sp>
        <p:nvSpPr>
          <p:cNvPr id="794635" name="Text Box 11"/>
          <p:cNvSpPr txBox="1">
            <a:spLocks noChangeArrowheads="1"/>
          </p:cNvSpPr>
          <p:nvPr/>
        </p:nvSpPr>
        <p:spPr bwMode="auto">
          <a:xfrm>
            <a:off x="4411663" y="2009775"/>
            <a:ext cx="170110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accept</a:t>
            </a:r>
            <a:endParaRPr lang="en-US" sz="1800" dirty="0"/>
          </a:p>
        </p:txBody>
      </p:sp>
      <p:sp>
        <p:nvSpPr>
          <p:cNvPr id="794636" name="Text Box 12"/>
          <p:cNvSpPr txBox="1">
            <a:spLocks noChangeArrowheads="1"/>
          </p:cNvSpPr>
          <p:nvPr/>
        </p:nvSpPr>
        <p:spPr bwMode="auto">
          <a:xfrm>
            <a:off x="2133600" y="3565525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read</a:t>
            </a:r>
          </a:p>
        </p:txBody>
      </p:sp>
      <p:sp>
        <p:nvSpPr>
          <p:cNvPr id="794640" name="Text Box 16"/>
          <p:cNvSpPr txBox="1">
            <a:spLocks noChangeArrowheads="1"/>
          </p:cNvSpPr>
          <p:nvPr/>
        </p:nvSpPr>
        <p:spPr bwMode="auto">
          <a:xfrm>
            <a:off x="4419600" y="23622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ret accept</a:t>
            </a:r>
            <a:endParaRPr lang="en-US" sz="1800" dirty="0"/>
          </a:p>
        </p:txBody>
      </p:sp>
      <p:sp>
        <p:nvSpPr>
          <p:cNvPr id="794641" name="Text Box 17"/>
          <p:cNvSpPr txBox="1">
            <a:spLocks noChangeArrowheads="1"/>
          </p:cNvSpPr>
          <p:nvPr/>
        </p:nvSpPr>
        <p:spPr bwMode="auto">
          <a:xfrm>
            <a:off x="7416800" y="2373868"/>
            <a:ext cx="183896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connect</a:t>
            </a:r>
          </a:p>
        </p:txBody>
      </p:sp>
      <p:sp>
        <p:nvSpPr>
          <p:cNvPr id="794642" name="Line 18"/>
          <p:cNvSpPr>
            <a:spLocks noChangeShapeType="1"/>
          </p:cNvSpPr>
          <p:nvPr/>
        </p:nvSpPr>
        <p:spPr bwMode="auto">
          <a:xfrm flipH="1">
            <a:off x="4405034" y="2666999"/>
            <a:ext cx="2971800" cy="25717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43" name="Text Box 19"/>
          <p:cNvSpPr txBox="1">
            <a:spLocks noChangeArrowheads="1"/>
          </p:cNvSpPr>
          <p:nvPr/>
        </p:nvSpPr>
        <p:spPr bwMode="auto">
          <a:xfrm>
            <a:off x="193675" y="2968625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fgets</a:t>
            </a:r>
          </a:p>
        </p:txBody>
      </p:sp>
      <p:sp>
        <p:nvSpPr>
          <p:cNvPr id="794644" name="Line 20"/>
          <p:cNvSpPr>
            <a:spLocks noChangeShapeType="1"/>
          </p:cNvSpPr>
          <p:nvPr/>
        </p:nvSpPr>
        <p:spPr bwMode="auto">
          <a:xfrm flipH="1">
            <a:off x="3505200" y="3260725"/>
            <a:ext cx="9144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45" name="Line 21"/>
          <p:cNvSpPr>
            <a:spLocks noChangeShapeType="1"/>
          </p:cNvSpPr>
          <p:nvPr/>
        </p:nvSpPr>
        <p:spPr bwMode="auto">
          <a:xfrm>
            <a:off x="3505200" y="3536950"/>
            <a:ext cx="0" cy="297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46" name="Text Box 22"/>
          <p:cNvSpPr txBox="1">
            <a:spLocks noChangeArrowheads="1"/>
          </p:cNvSpPr>
          <p:nvPr/>
        </p:nvSpPr>
        <p:spPr bwMode="auto">
          <a:xfrm>
            <a:off x="4419600" y="3108325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fork</a:t>
            </a:r>
          </a:p>
        </p:txBody>
      </p:sp>
      <p:sp>
        <p:nvSpPr>
          <p:cNvPr id="794647" name="Text Box 23"/>
          <p:cNvSpPr txBox="1">
            <a:spLocks noChangeArrowheads="1"/>
          </p:cNvSpPr>
          <p:nvPr/>
        </p:nvSpPr>
        <p:spPr bwMode="auto">
          <a:xfrm>
            <a:off x="3124200" y="3122613"/>
            <a:ext cx="8445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child 1</a:t>
            </a:r>
          </a:p>
        </p:txBody>
      </p:sp>
      <p:sp>
        <p:nvSpPr>
          <p:cNvPr id="794648" name="Text Box 24"/>
          <p:cNvSpPr txBox="1">
            <a:spLocks noChangeArrowheads="1"/>
          </p:cNvSpPr>
          <p:nvPr/>
        </p:nvSpPr>
        <p:spPr bwMode="auto">
          <a:xfrm>
            <a:off x="152400" y="3429000"/>
            <a:ext cx="1524000" cy="20313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User goes out to lunch</a:t>
            </a:r>
          </a:p>
          <a:p>
            <a:endParaRPr lang="en-US" sz="1800" b="0" dirty="0"/>
          </a:p>
          <a:p>
            <a:r>
              <a:rPr lang="en-US" sz="1800" dirty="0">
                <a:solidFill>
                  <a:srgbClr val="FF0000"/>
                </a:solidFill>
              </a:rPr>
              <a:t>Client 1 blocks</a:t>
            </a:r>
          </a:p>
          <a:p>
            <a:r>
              <a:rPr lang="en-US" sz="1800" dirty="0">
                <a:solidFill>
                  <a:srgbClr val="FF0000"/>
                </a:solidFill>
              </a:rPr>
              <a:t>waiting for user to type in data</a:t>
            </a:r>
          </a:p>
        </p:txBody>
      </p:sp>
      <p:sp>
        <p:nvSpPr>
          <p:cNvPr id="794649" name="Text Box 25"/>
          <p:cNvSpPr txBox="1">
            <a:spLocks noChangeArrowheads="1"/>
          </p:cNvSpPr>
          <p:nvPr/>
        </p:nvSpPr>
        <p:spPr bwMode="auto">
          <a:xfrm>
            <a:off x="4419600" y="3457575"/>
            <a:ext cx="170110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accept</a:t>
            </a:r>
            <a:endParaRPr lang="en-US" sz="1800"/>
          </a:p>
        </p:txBody>
      </p:sp>
      <p:sp>
        <p:nvSpPr>
          <p:cNvPr id="794653" name="Text Box 29"/>
          <p:cNvSpPr txBox="1">
            <a:spLocks noChangeArrowheads="1"/>
          </p:cNvSpPr>
          <p:nvPr/>
        </p:nvSpPr>
        <p:spPr bwMode="auto">
          <a:xfrm>
            <a:off x="4419600" y="37338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ret accept</a:t>
            </a:r>
            <a:endParaRPr lang="en-US" sz="1800" dirty="0"/>
          </a:p>
        </p:txBody>
      </p:sp>
      <p:sp>
        <p:nvSpPr>
          <p:cNvPr id="794654" name="Text Box 30"/>
          <p:cNvSpPr txBox="1">
            <a:spLocks noChangeArrowheads="1"/>
          </p:cNvSpPr>
          <p:nvPr/>
        </p:nvSpPr>
        <p:spPr bwMode="auto">
          <a:xfrm>
            <a:off x="7391400" y="4022725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fgets</a:t>
            </a:r>
          </a:p>
        </p:txBody>
      </p:sp>
      <p:sp>
        <p:nvSpPr>
          <p:cNvPr id="794655" name="Text Box 31"/>
          <p:cNvSpPr txBox="1">
            <a:spLocks noChangeArrowheads="1"/>
          </p:cNvSpPr>
          <p:nvPr/>
        </p:nvSpPr>
        <p:spPr bwMode="auto">
          <a:xfrm>
            <a:off x="7391400" y="4448175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write</a:t>
            </a:r>
          </a:p>
        </p:txBody>
      </p:sp>
      <p:sp>
        <p:nvSpPr>
          <p:cNvPr id="794656" name="Line 32"/>
          <p:cNvSpPr>
            <a:spLocks noChangeShapeType="1"/>
          </p:cNvSpPr>
          <p:nvPr/>
        </p:nvSpPr>
        <p:spPr bwMode="auto">
          <a:xfrm>
            <a:off x="4419600" y="4632325"/>
            <a:ext cx="9144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57" name="Text Box 33"/>
          <p:cNvSpPr txBox="1">
            <a:spLocks noChangeArrowheads="1"/>
          </p:cNvSpPr>
          <p:nvPr/>
        </p:nvSpPr>
        <p:spPr bwMode="auto">
          <a:xfrm>
            <a:off x="3670802" y="4448175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>
                <a:latin typeface="Courier New" pitchFamily="49" charset="0"/>
              </a:rPr>
              <a:t>fork</a:t>
            </a:r>
          </a:p>
        </p:txBody>
      </p:sp>
      <p:sp>
        <p:nvSpPr>
          <p:cNvPr id="794658" name="Line 34"/>
          <p:cNvSpPr>
            <a:spLocks noChangeShapeType="1"/>
          </p:cNvSpPr>
          <p:nvPr/>
        </p:nvSpPr>
        <p:spPr bwMode="auto">
          <a:xfrm>
            <a:off x="5334000" y="4908550"/>
            <a:ext cx="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59" name="Text Box 35"/>
          <p:cNvSpPr txBox="1">
            <a:spLocks noChangeArrowheads="1"/>
          </p:cNvSpPr>
          <p:nvPr/>
        </p:nvSpPr>
        <p:spPr bwMode="auto">
          <a:xfrm>
            <a:off x="4614863" y="4965700"/>
            <a:ext cx="873957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</a:t>
            </a:r>
          </a:p>
          <a:p>
            <a:r>
              <a:rPr lang="en-US" sz="1800">
                <a:latin typeface="Courier New" pitchFamily="49" charset="0"/>
              </a:rPr>
              <a:t>read</a:t>
            </a:r>
          </a:p>
        </p:txBody>
      </p:sp>
      <p:sp>
        <p:nvSpPr>
          <p:cNvPr id="794660" name="Text Box 36"/>
          <p:cNvSpPr txBox="1">
            <a:spLocks noChangeArrowheads="1"/>
          </p:cNvSpPr>
          <p:nvPr/>
        </p:nvSpPr>
        <p:spPr bwMode="auto">
          <a:xfrm>
            <a:off x="4800600" y="4479925"/>
            <a:ext cx="8445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child 2</a:t>
            </a:r>
          </a:p>
        </p:txBody>
      </p:sp>
      <p:sp>
        <p:nvSpPr>
          <p:cNvPr id="794661" name="Line 37"/>
          <p:cNvSpPr>
            <a:spLocks noChangeShapeType="1"/>
          </p:cNvSpPr>
          <p:nvPr/>
        </p:nvSpPr>
        <p:spPr bwMode="auto">
          <a:xfrm flipH="1">
            <a:off x="5334000" y="4632325"/>
            <a:ext cx="20574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62" name="Text Box 38"/>
          <p:cNvSpPr txBox="1">
            <a:spLocks noChangeArrowheads="1"/>
          </p:cNvSpPr>
          <p:nvPr/>
        </p:nvSpPr>
        <p:spPr bwMode="auto">
          <a:xfrm>
            <a:off x="4495800" y="5622925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write</a:t>
            </a:r>
          </a:p>
        </p:txBody>
      </p:sp>
      <p:sp>
        <p:nvSpPr>
          <p:cNvPr id="794663" name="Line 39"/>
          <p:cNvSpPr>
            <a:spLocks noChangeShapeType="1"/>
          </p:cNvSpPr>
          <p:nvPr/>
        </p:nvSpPr>
        <p:spPr bwMode="auto">
          <a:xfrm>
            <a:off x="5334000" y="5775325"/>
            <a:ext cx="20574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64" name="Text Box 40"/>
          <p:cNvSpPr txBox="1">
            <a:spLocks noChangeArrowheads="1"/>
          </p:cNvSpPr>
          <p:nvPr/>
        </p:nvSpPr>
        <p:spPr bwMode="auto">
          <a:xfrm>
            <a:off x="7391400" y="4829175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read</a:t>
            </a:r>
          </a:p>
        </p:txBody>
      </p:sp>
      <p:sp>
        <p:nvSpPr>
          <p:cNvPr id="794665" name="Text Box 41"/>
          <p:cNvSpPr txBox="1">
            <a:spLocks noChangeArrowheads="1"/>
          </p:cNvSpPr>
          <p:nvPr/>
        </p:nvSpPr>
        <p:spPr bwMode="auto">
          <a:xfrm>
            <a:off x="7391400" y="5895975"/>
            <a:ext cx="130035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ret read</a:t>
            </a:r>
          </a:p>
        </p:txBody>
      </p:sp>
      <p:sp>
        <p:nvSpPr>
          <p:cNvPr id="794666" name="Text Box 42"/>
          <p:cNvSpPr txBox="1">
            <a:spLocks noChangeArrowheads="1"/>
          </p:cNvSpPr>
          <p:nvPr/>
        </p:nvSpPr>
        <p:spPr bwMode="auto">
          <a:xfrm>
            <a:off x="7391400" y="6172200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close</a:t>
            </a:r>
          </a:p>
        </p:txBody>
      </p:sp>
      <p:sp>
        <p:nvSpPr>
          <p:cNvPr id="794667" name="Text Box 43"/>
          <p:cNvSpPr txBox="1">
            <a:spLocks noChangeArrowheads="1"/>
          </p:cNvSpPr>
          <p:nvPr/>
        </p:nvSpPr>
        <p:spPr bwMode="auto">
          <a:xfrm>
            <a:off x="4495800" y="5972175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close</a:t>
            </a:r>
          </a:p>
        </p:txBody>
      </p:sp>
      <p:sp>
        <p:nvSpPr>
          <p:cNvPr id="794668" name="Text Box 44"/>
          <p:cNvSpPr txBox="1">
            <a:spLocks noChangeArrowheads="1"/>
          </p:cNvSpPr>
          <p:nvPr/>
        </p:nvSpPr>
        <p:spPr bwMode="auto">
          <a:xfrm>
            <a:off x="4197350" y="5165725"/>
            <a:ext cx="3746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...</a:t>
            </a:r>
          </a:p>
        </p:txBody>
      </p:sp>
      <p:sp>
        <p:nvSpPr>
          <p:cNvPr id="40" name="Text Box 24"/>
          <p:cNvSpPr txBox="1">
            <a:spLocks noChangeArrowheads="1"/>
          </p:cNvSpPr>
          <p:nvPr/>
        </p:nvSpPr>
        <p:spPr bwMode="auto">
          <a:xfrm>
            <a:off x="2209800" y="3962400"/>
            <a:ext cx="1524000" cy="120032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Child blocks waiting for data from Client 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9" name="Rectangle 3"/>
          <p:cNvSpPr>
            <a:spLocks noChangeArrowheads="1"/>
          </p:cNvSpPr>
          <p:nvPr/>
        </p:nvSpPr>
        <p:spPr bwMode="auto">
          <a:xfrm>
            <a:off x="65072" y="1219200"/>
            <a:ext cx="9078928" cy="526298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rm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ro-RO" sz="16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Signal(SIGCHLD, sigchld_handler);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listenfd = Open_listenfd(argv[1]);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Accept(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SA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*)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(Fork() == 0)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Close(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Child closes its listening socket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    echo(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);    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/* Child services </a:t>
            </a:r>
            <a:r>
              <a:rPr lang="nl-NL" sz="1600" dirty="0" err="1">
                <a:solidFill>
                  <a:srgbClr val="CB2418"/>
                </a:solidFill>
                <a:latin typeface="Menlo-Regular"/>
              </a:rPr>
              <a:t>client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nl-NL" sz="16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    Close(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);   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/* Child </a:t>
            </a:r>
            <a:r>
              <a:rPr lang="nl-NL" sz="1600" dirty="0" err="1">
                <a:solidFill>
                  <a:srgbClr val="CB2418"/>
                </a:solidFill>
                <a:latin typeface="Menlo-Regular"/>
              </a:rPr>
              <a:t>closes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nl-NL" sz="1600" dirty="0" err="1">
                <a:solidFill>
                  <a:srgbClr val="CB2418"/>
                </a:solidFill>
                <a:latin typeface="Menlo-Regular"/>
              </a:rPr>
              <a:t>connection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nl-NL" sz="1600" dirty="0" err="1">
                <a:solidFill>
                  <a:srgbClr val="CB2418"/>
                </a:solidFill>
                <a:latin typeface="Menlo-Regular"/>
              </a:rPr>
              <a:t>with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nl-NL" sz="1600" dirty="0" err="1">
                <a:solidFill>
                  <a:srgbClr val="CB2418"/>
                </a:solidFill>
                <a:latin typeface="Menlo-Regular"/>
              </a:rPr>
              <a:t>client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nl-NL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exit(0);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Child exits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Close(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Parent closes connected socket (important!)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79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582613"/>
            <a:ext cx="8788400" cy="573087"/>
          </a:xfrm>
        </p:spPr>
        <p:txBody>
          <a:bodyPr/>
          <a:lstStyle/>
          <a:p>
            <a:r>
              <a:rPr lang="en-US" dirty="0"/>
              <a:t>Process-Based Concurrent Echo Server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85811" y="6107668"/>
            <a:ext cx="1525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echoserverp.c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rgbClr val="C00000"/>
          </a:solidFill>
          <a:miter lim="800000"/>
          <a:headEnd type="none" w="med" len="med"/>
          <a:tailEnd type="non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28420</TotalTime>
  <Words>2479</Words>
  <Application>Microsoft Macintosh PowerPoint</Application>
  <PresentationFormat>On-screen Show (4:3)</PresentationFormat>
  <Paragraphs>581</Paragraphs>
  <Slides>34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4" baseType="lpstr">
      <vt:lpstr>Arial</vt:lpstr>
      <vt:lpstr>Arial Black</vt:lpstr>
      <vt:lpstr>Arial Narrow</vt:lpstr>
      <vt:lpstr>Calibri</vt:lpstr>
      <vt:lpstr>Courier New</vt:lpstr>
      <vt:lpstr>Menlo-Regular</vt:lpstr>
      <vt:lpstr>Times New Roman</vt:lpstr>
      <vt:lpstr>Wingdings</vt:lpstr>
      <vt:lpstr>Wingdings 2</vt:lpstr>
      <vt:lpstr>template2007</vt:lpstr>
      <vt:lpstr>Concurrent Programming  CSCI 380: Operating Systems</vt:lpstr>
      <vt:lpstr>Concurrent Programming is Hard!</vt:lpstr>
      <vt:lpstr>Concurrent Programming is Hard!</vt:lpstr>
      <vt:lpstr>Iterative Servers</vt:lpstr>
      <vt:lpstr>Where Does Second Client Block?</vt:lpstr>
      <vt:lpstr>Fundamental Flaw of Iterative Servers</vt:lpstr>
      <vt:lpstr>Approaches for Writing Concurrent Servers</vt:lpstr>
      <vt:lpstr>Approach #1: Process-based Servers</vt:lpstr>
      <vt:lpstr>Process-Based Concurrent Echo Server</vt:lpstr>
      <vt:lpstr>Process-Based Concurrent Echo Server (cont)</vt:lpstr>
      <vt:lpstr>Concurrent Server: accept Illustrated</vt:lpstr>
      <vt:lpstr>Process-based Server Execution Model</vt:lpstr>
      <vt:lpstr>Issues with Process-based Servers</vt:lpstr>
      <vt:lpstr>Pros and Cons of Process-based Servers</vt:lpstr>
      <vt:lpstr>Approach #2: Event-based Servers</vt:lpstr>
      <vt:lpstr>I/O Multiplexed Event Processing</vt:lpstr>
      <vt:lpstr>Pros and Cons of Event-based Servers</vt:lpstr>
      <vt:lpstr>Approach #3: Thread-based Servers</vt:lpstr>
      <vt:lpstr>Traditional View of a Process</vt:lpstr>
      <vt:lpstr>Alternate View of a Process</vt:lpstr>
      <vt:lpstr>A Process With Multiple Threads</vt:lpstr>
      <vt:lpstr>Logical View of Threads</vt:lpstr>
      <vt:lpstr>Concurrent Threads</vt:lpstr>
      <vt:lpstr>Concurrent Thread Execution</vt:lpstr>
      <vt:lpstr>Threads vs. Processes</vt:lpstr>
      <vt:lpstr>Posix Threads (Pthreads) Interface</vt:lpstr>
      <vt:lpstr>The Pthreads "hello, world" Program</vt:lpstr>
      <vt:lpstr>Execution of Threaded “hello, world”</vt:lpstr>
      <vt:lpstr>Thread-Based Concurrent Echo Server</vt:lpstr>
      <vt:lpstr>Thread-Based Concurrent Server (cont)</vt:lpstr>
      <vt:lpstr>Thread-based Server Execution Model</vt:lpstr>
      <vt:lpstr>Issues With Thread-Based Servers</vt:lpstr>
      <vt:lpstr>Pros and Cons of Thread-Based Designs</vt:lpstr>
      <vt:lpstr>Summary: Approaches to Concurrency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William Killian</cp:lastModifiedBy>
  <cp:revision>928</cp:revision>
  <cp:lastPrinted>2012-11-14T01:18:46Z</cp:lastPrinted>
  <dcterms:created xsi:type="dcterms:W3CDTF">2012-11-14T01:16:09Z</dcterms:created>
  <dcterms:modified xsi:type="dcterms:W3CDTF">2019-01-20T23:14:49Z</dcterms:modified>
</cp:coreProperties>
</file>