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542" r:id="rId2"/>
    <p:sldId id="1568" r:id="rId3"/>
    <p:sldId id="1470" r:id="rId4"/>
    <p:sldId id="1472" r:id="rId5"/>
    <p:sldId id="1559" r:id="rId6"/>
    <p:sldId id="1560" r:id="rId7"/>
    <p:sldId id="1561" r:id="rId8"/>
    <p:sldId id="1562" r:id="rId9"/>
    <p:sldId id="1563" r:id="rId10"/>
    <p:sldId id="1473" r:id="rId11"/>
    <p:sldId id="1474" r:id="rId12"/>
    <p:sldId id="1475" r:id="rId13"/>
    <p:sldId id="1476" r:id="rId14"/>
    <p:sldId id="1555" r:id="rId15"/>
    <p:sldId id="1527" r:id="rId16"/>
    <p:sldId id="1566" r:id="rId17"/>
    <p:sldId id="1538" r:id="rId18"/>
    <p:sldId id="1539" r:id="rId19"/>
    <p:sldId id="1540" r:id="rId20"/>
    <p:sldId id="1541" r:id="rId21"/>
    <p:sldId id="1542" r:id="rId22"/>
    <p:sldId id="1543" r:id="rId23"/>
    <p:sldId id="1544" r:id="rId24"/>
    <p:sldId id="1545" r:id="rId25"/>
    <p:sldId id="1546" r:id="rId26"/>
    <p:sldId id="1549" r:id="rId27"/>
    <p:sldId id="1488" r:id="rId28"/>
    <p:sldId id="1489" r:id="rId29"/>
    <p:sldId id="1532" r:id="rId30"/>
    <p:sldId id="1490" r:id="rId31"/>
    <p:sldId id="1491" r:id="rId32"/>
    <p:sldId id="1528" r:id="rId33"/>
    <p:sldId id="1512" r:id="rId34"/>
    <p:sldId id="1513" r:id="rId35"/>
    <p:sldId id="1514" r:id="rId36"/>
    <p:sldId id="1505" r:id="rId37"/>
    <p:sldId id="1515" r:id="rId38"/>
    <p:sldId id="1558" r:id="rId39"/>
    <p:sldId id="1569" r:id="rId40"/>
    <p:sldId id="1552" r:id="rId41"/>
    <p:sldId id="1553" r:id="rId42"/>
    <p:sldId id="1554" r:id="rId43"/>
    <p:sldId id="1551" r:id="rId44"/>
  </p:sldIdLst>
  <p:sldSz cx="9144000" cy="6858000" type="screen4x3"/>
  <p:notesSz cx="7302500" cy="9586913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D579"/>
    <a:srgbClr val="990000"/>
    <a:srgbClr val="F6F5BD"/>
    <a:srgbClr val="F1C7C7"/>
    <a:srgbClr val="D5F1CF"/>
    <a:srgbClr val="EBAFAF"/>
    <a:srgbClr val="ACE3A1"/>
    <a:srgbClr val="CCCCCC"/>
    <a:srgbClr val="8DBA84"/>
    <a:srgbClr val="8AD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90" autoAdjust="0"/>
    <p:restoredTop sz="94649" autoAdjust="0"/>
  </p:normalViewPr>
  <p:slideViewPr>
    <p:cSldViewPr snapToObjects="1">
      <p:cViewPr varScale="1">
        <p:scale>
          <a:sx n="79" d="100"/>
          <a:sy n="79" d="100"/>
        </p:scale>
        <p:origin x="2064" y="192"/>
      </p:cViewPr>
      <p:guideLst>
        <p:guide orient="horz" pos="672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1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1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1" y="-26988"/>
            <a:ext cx="30480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System-Level I/O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	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Each process created by a Linux shell begins life with three open files associated with a terminal: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0: standard input (</a:t>
            </a:r>
            <a:r>
              <a:rPr lang="en-US" dirty="0" err="1"/>
              <a:t>stdin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1: standard output (</a:t>
            </a:r>
            <a:r>
              <a:rPr lang="en-US" dirty="0" err="1"/>
              <a:t>stdout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2: standard error (</a:t>
            </a:r>
            <a:r>
              <a:rPr lang="en-US" dirty="0" err="1"/>
              <a:t>stderr</a:t>
            </a:r>
            <a:r>
              <a:rPr lang="en-US" dirty="0"/>
              <a:t>)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/>
              <a:t>Closing Files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a file informs the kernel that you are finished accessing that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Closing an already closed file is a recipe for disaster in threaded programs (more on this later)</a:t>
            </a:r>
          </a:p>
          <a:p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</p:txBody>
      </p:sp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324600" cy="1828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fd;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retval;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return value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if ((retval = close(fd))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perror("close");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/>
              <a:t>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Short 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634163" cy="573088"/>
          </a:xfrm>
        </p:spPr>
        <p:txBody>
          <a:bodyPr/>
          <a:lstStyle/>
          <a:p>
            <a:r>
              <a:rPr lang="en-US"/>
              <a:t>Writing Files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48687" cy="5562600"/>
          </a:xfrm>
        </p:spPr>
        <p:txBody>
          <a:bodyPr/>
          <a:lstStyle/>
          <a:p>
            <a:r>
              <a:rPr lang="en-US" dirty="0"/>
              <a:t>Writing a file copies bytes from memory to the current file position, and then updates current file position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Returns number of bytes written from </a:t>
            </a:r>
            <a:r>
              <a:rPr lang="en-US" dirty="0" err="1">
                <a:latin typeface="Courier New" pitchFamily="49" charset="0"/>
              </a:rPr>
              <a:t>buf</a:t>
            </a:r>
            <a:r>
              <a:rPr lang="en-US" dirty="0"/>
              <a:t> to file </a:t>
            </a:r>
            <a:r>
              <a:rPr lang="en-US" dirty="0" err="1">
                <a:latin typeface="Courier New" pitchFamily="49" charset="0"/>
              </a:rPr>
              <a:t>fd</a:t>
            </a:r>
            <a:endParaRPr lang="en-US" dirty="0"/>
          </a:p>
          <a:p>
            <a:pPr lvl="1"/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/>
            <a:r>
              <a:rPr lang="en-US" dirty="0"/>
              <a:t>As with reads, short counts are possible and are not errors!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831549" y="2133600"/>
            <a:ext cx="656590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the file fd ... */</a:t>
            </a: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write up to 512 bytes from buf to file fd */</a:t>
            </a:r>
          </a:p>
          <a:p>
            <a:r>
              <a:rPr lang="en-US" sz="1600" dirty="0" err="1">
                <a:latin typeface="Courier New" pitchFamily="49" charset="0"/>
              </a:rPr>
              <a:t>if ((nbytes = write(fd, buf, sizeof(buf))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perror("write");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Unix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</a:t>
            </a:r>
            <a:r>
              <a:rPr lang="en-US" dirty="0" err="1"/>
              <a:t>stdin</a:t>
            </a:r>
            <a:r>
              <a:rPr lang="en-US" dirty="0"/>
              <a:t> to </a:t>
            </a:r>
            <a:r>
              <a:rPr lang="en-US" dirty="0" err="1"/>
              <a:t>stdout</a:t>
            </a:r>
            <a:r>
              <a:rPr lang="en-US" dirty="0"/>
              <a:t>, one byte at a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61508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6461125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>
                <a:solidFill>
                  <a:srgbClr val="C1651C"/>
                </a:solidFill>
                <a:latin typeface="Courier New"/>
                <a:cs typeface="Courier New"/>
              </a:rPr>
              <a:t>c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(Read(STDIN_FILENO, &amp;c, 1)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Write(STDOUT_FILENO, &amp;c, 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 dirty="0"/>
              <a:t>On Short Counts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</a:t>
            </a:r>
          </a:p>
          <a:p>
            <a:endParaRPr lang="en-US" dirty="0"/>
          </a:p>
          <a:p>
            <a:r>
              <a:rPr lang="en-US" dirty="0"/>
              <a:t>Short 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endParaRPr lang="en-US" dirty="0"/>
          </a:p>
          <a:p>
            <a:r>
              <a:rPr lang="en-US" dirty="0"/>
              <a:t>Best practice is to always allow for short counts.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/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257900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Metadata</a:t>
            </a:r>
            <a:endParaRPr lang="en-US">
              <a:latin typeface="Courier New" pitchFamily="49" charset="0"/>
            </a:endParaRPr>
          </a:p>
        </p:txBody>
      </p:sp>
      <p:sp>
        <p:nvSpPr>
          <p:cNvPr id="630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2161" y="1123950"/>
            <a:ext cx="7896225" cy="49720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Metadata</a:t>
            </a:r>
            <a:r>
              <a:rPr lang="en-US" dirty="0"/>
              <a:t> is data about data, in this case file data</a:t>
            </a:r>
          </a:p>
          <a:p>
            <a:r>
              <a:rPr lang="en-US" dirty="0"/>
              <a:t>Per-file metadata maintained by kernel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accessed by users with the </a:t>
            </a:r>
            <a:r>
              <a:rPr lang="en-US" b="1" dirty="0">
                <a:latin typeface="Courier New" pitchFamily="49" charset="0"/>
              </a:rPr>
              <a:t>stat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fstat</a:t>
            </a:r>
            <a:r>
              <a:rPr lang="en-US" dirty="0"/>
              <a:t> functions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473761" y="2590800"/>
            <a:ext cx="8264525" cy="40163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Metadata returned by the stat and fstat functions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 stat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st_dev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ino_t         st_ino;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inode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mode_t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st_mode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Protection and file type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nlink_t</a:t>
            </a:r>
            <a:r>
              <a:rPr lang="en-US" sz="1600" dirty="0">
                <a:latin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</a:rPr>
              <a:t>st_nlink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hard links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uid_t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st_uid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User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st_gid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Group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st_rdev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type (if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inode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device)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off_t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st_size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Total size, in bytes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st_blksize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Blocksize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for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filesystem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I/O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st_blocks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blocks allocated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st_atime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access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modification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st_ctime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change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07" y="304800"/>
            <a:ext cx="7592093" cy="762000"/>
          </a:xfrm>
        </p:spPr>
        <p:txBody>
          <a:bodyPr/>
          <a:lstStyle/>
          <a:p>
            <a:r>
              <a:rPr lang="en-US"/>
              <a:t>Example of Accessing File Metadata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15340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Stat(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&amp;stat);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(S_ISREG(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Determine file type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"regular"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(S_ISDIR(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"directory"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"other"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&amp; S_IRUSR))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Check read access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"yes"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"no"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%s, 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read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(0);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876801" y="1143000"/>
            <a:ext cx="4114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yes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chmod</a:t>
            </a:r>
            <a:r>
              <a:rPr lang="en-US" sz="1600" dirty="0">
                <a:latin typeface="Courier New" pitchFamily="49" charset="0"/>
              </a:rPr>
              <a:t> 000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no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..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type: directory, read: yes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60198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statcheck.c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files. Descriptor 1 (</a:t>
            </a:r>
            <a:r>
              <a:rPr lang="en-US" dirty="0" err="1"/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929822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2116138" y="3657595"/>
            <a:ext cx="1752600" cy="7334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2116138" y="4683125"/>
            <a:ext cx="1770062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16870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(disk)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Note: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 </a:t>
            </a:r>
            <a:r>
              <a:rPr lang="en-US" sz="2000" dirty="0">
                <a:ea typeface="+mn-ea"/>
                <a:cs typeface="+mn-cs"/>
              </a:rPr>
              <a:t>functions (use </a:t>
            </a:r>
            <a:r>
              <a:rPr lang="en-US" sz="2000" b="1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/>
              <a:t>How Processes Share Files: </a:t>
            </a:r>
            <a:r>
              <a:rPr lang="en-US" sz="3200" dirty="0">
                <a:latin typeface="Courier New"/>
                <a:cs typeface="Courier New"/>
              </a:rPr>
              <a:t>fork</a:t>
            </a:r>
            <a:endParaRPr lang="en-US" sz="3400" dirty="0">
              <a:latin typeface="Courier New"/>
              <a:cs typeface="Courier New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parent’s, and +1 to each </a:t>
            </a:r>
            <a:r>
              <a:rPr lang="en-US" dirty="0" err="1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35678"/>
            <a:ext cx="7592093" cy="762000"/>
          </a:xfrm>
        </p:spPr>
        <p:txBody>
          <a:bodyPr/>
          <a:lstStyle/>
          <a:p>
            <a:r>
              <a:rPr lang="en-US"/>
              <a:t>I/O Redirection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905000"/>
          </a:xfrm>
        </p:spPr>
        <p:txBody>
          <a:bodyPr/>
          <a:lstStyle/>
          <a:p>
            <a:r>
              <a:rPr lang="en-US" dirty="0"/>
              <a:t>Question: How does a shell implement I/O redirection?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</a:rPr>
              <a:t> &gt; foo.txt</a:t>
            </a:r>
          </a:p>
          <a:p>
            <a:endParaRPr lang="en-US" dirty="0"/>
          </a:p>
          <a:p>
            <a:r>
              <a:rPr lang="en-US" dirty="0"/>
              <a:t>Answer: By calling the </a:t>
            </a:r>
            <a:r>
              <a:rPr lang="en-US" dirty="0">
                <a:latin typeface="Courier New"/>
                <a:cs typeface="Courier New"/>
              </a:rPr>
              <a:t>dup2(</a:t>
            </a:r>
            <a:r>
              <a:rPr lang="en-US" dirty="0" err="1">
                <a:latin typeface="Courier New"/>
                <a:cs typeface="Courier New"/>
              </a:rPr>
              <a:t>oldfd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newfd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Copies (per-process) descriptor table entry </a:t>
            </a:r>
            <a:r>
              <a:rPr lang="en-US" b="1" dirty="0" err="1">
                <a:latin typeface="Courier New" pitchFamily="49" charset="0"/>
              </a:rPr>
              <a:t>oldfd</a:t>
            </a:r>
            <a:r>
              <a:rPr lang="en-US" dirty="0"/>
              <a:t>  to entry </a:t>
            </a:r>
            <a:r>
              <a:rPr lang="en-US" b="1" dirty="0" err="1">
                <a:latin typeface="Courier New" pitchFamily="49" charset="0"/>
              </a:rPr>
              <a:t>newfd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873210" y="4602162"/>
            <a:ext cx="1838325" cy="1722438"/>
            <a:chOff x="906162" y="4221162"/>
            <a:chExt cx="1838325" cy="1722438"/>
          </a:xfrm>
        </p:grpSpPr>
        <p:sp>
          <p:nvSpPr>
            <p:cNvPr id="666663" name="Rectangle 39"/>
            <p:cNvSpPr>
              <a:spLocks noChangeAspect="1" noChangeArrowheads="1"/>
            </p:cNvSpPr>
            <p:nvPr/>
          </p:nvSpPr>
          <p:spPr bwMode="auto">
            <a:xfrm>
              <a:off x="1825324" y="422116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4" name="Rectangle 40"/>
            <p:cNvSpPr>
              <a:spLocks noChangeAspect="1" noChangeArrowheads="1"/>
            </p:cNvSpPr>
            <p:nvPr/>
          </p:nvSpPr>
          <p:spPr bwMode="auto">
            <a:xfrm>
              <a:off x="1825324" y="4565650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666665" name="Rectangle 41"/>
            <p:cNvSpPr>
              <a:spLocks noChangeAspect="1" noChangeArrowheads="1"/>
            </p:cNvSpPr>
            <p:nvPr/>
          </p:nvSpPr>
          <p:spPr bwMode="auto">
            <a:xfrm>
              <a:off x="1825324" y="4910137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6" name="Rectangle 42"/>
            <p:cNvSpPr>
              <a:spLocks noChangeAspect="1" noChangeArrowheads="1"/>
            </p:cNvSpPr>
            <p:nvPr/>
          </p:nvSpPr>
          <p:spPr bwMode="auto">
            <a:xfrm>
              <a:off x="1825324" y="5254625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666667" name="Rectangle 43"/>
            <p:cNvSpPr>
              <a:spLocks noChangeAspect="1" noChangeArrowheads="1"/>
            </p:cNvSpPr>
            <p:nvPr/>
          </p:nvSpPr>
          <p:spPr bwMode="auto">
            <a:xfrm>
              <a:off x="1825324" y="559911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b</a:t>
              </a:r>
            </a:p>
          </p:txBody>
        </p:sp>
        <p:sp>
          <p:nvSpPr>
            <p:cNvPr id="666668" name="Rectangle 44"/>
            <p:cNvSpPr>
              <a:spLocks noChangeAspect="1" noChangeArrowheads="1"/>
            </p:cNvSpPr>
            <p:nvPr/>
          </p:nvSpPr>
          <p:spPr bwMode="auto">
            <a:xfrm>
              <a:off x="906162" y="422116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0</a:t>
              </a:r>
            </a:p>
          </p:txBody>
        </p:sp>
        <p:sp>
          <p:nvSpPr>
            <p:cNvPr id="666669" name="Rectangle 45"/>
            <p:cNvSpPr>
              <a:spLocks noChangeAspect="1" noChangeArrowheads="1"/>
            </p:cNvSpPr>
            <p:nvPr/>
          </p:nvSpPr>
          <p:spPr bwMode="auto">
            <a:xfrm>
              <a:off x="906162" y="4565650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1</a:t>
              </a:r>
            </a:p>
          </p:txBody>
        </p:sp>
        <p:sp>
          <p:nvSpPr>
            <p:cNvPr id="666670" name="Rectangle 46"/>
            <p:cNvSpPr>
              <a:spLocks noChangeAspect="1" noChangeArrowheads="1"/>
            </p:cNvSpPr>
            <p:nvPr/>
          </p:nvSpPr>
          <p:spPr bwMode="auto">
            <a:xfrm>
              <a:off x="906162" y="4910137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2</a:t>
              </a:r>
            </a:p>
          </p:txBody>
        </p:sp>
        <p:sp>
          <p:nvSpPr>
            <p:cNvPr id="666671" name="Rectangle 47"/>
            <p:cNvSpPr>
              <a:spLocks noChangeAspect="1" noChangeArrowheads="1"/>
            </p:cNvSpPr>
            <p:nvPr/>
          </p:nvSpPr>
          <p:spPr bwMode="auto">
            <a:xfrm>
              <a:off x="906162" y="5254625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3</a:t>
              </a:r>
            </a:p>
          </p:txBody>
        </p:sp>
        <p:sp>
          <p:nvSpPr>
            <p:cNvPr id="666672" name="Rectangle 48"/>
            <p:cNvSpPr>
              <a:spLocks noChangeAspect="1" noChangeArrowheads="1"/>
            </p:cNvSpPr>
            <p:nvPr/>
          </p:nvSpPr>
          <p:spPr bwMode="auto">
            <a:xfrm>
              <a:off x="906162" y="559911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4</a:t>
              </a:r>
            </a:p>
          </p:txBody>
        </p:sp>
      </p:grpSp>
      <p:sp>
        <p:nvSpPr>
          <p:cNvPr id="666673" name="Text Box 49"/>
          <p:cNvSpPr txBox="1">
            <a:spLocks noChangeAspect="1" noChangeArrowheads="1"/>
          </p:cNvSpPr>
          <p:nvPr/>
        </p:nvSpPr>
        <p:spPr bwMode="auto">
          <a:xfrm>
            <a:off x="1141798" y="3611562"/>
            <a:ext cx="275030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Descriptor table</a:t>
            </a:r>
          </a:p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/>
                <a:cs typeface="Courier New"/>
              </a:rPr>
              <a:t>dup2(4,1)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24648" y="3611562"/>
            <a:ext cx="4367544" cy="2713038"/>
            <a:chOff x="3624648" y="3611562"/>
            <a:chExt cx="4367544" cy="2713038"/>
          </a:xfrm>
        </p:grpSpPr>
        <p:grpSp>
          <p:nvGrpSpPr>
            <p:cNvPr id="3" name="Group 2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6666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ourier New" pitchFamily="49" charset="0"/>
                </a:endParaRPr>
              </a:p>
            </p:txBody>
          </p:sp>
          <p:sp>
            <p:nvSpPr>
              <p:cNvPr id="66668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8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0</a:t>
                </a:r>
              </a:p>
            </p:txBody>
          </p:sp>
          <p:sp>
            <p:nvSpPr>
              <p:cNvPr id="66668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1</a:t>
                </a:r>
              </a:p>
            </p:txBody>
          </p:sp>
          <p:sp>
            <p:nvSpPr>
              <p:cNvPr id="66668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2</a:t>
                </a:r>
              </a:p>
            </p:txBody>
          </p:sp>
          <p:sp>
            <p:nvSpPr>
              <p:cNvPr id="66668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3</a:t>
                </a:r>
              </a:p>
            </p:txBody>
          </p:sp>
          <p:sp>
            <p:nvSpPr>
              <p:cNvPr id="66668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4</a:t>
                </a:r>
              </a:p>
            </p:txBody>
          </p:sp>
        </p:grpSp>
        <p:sp>
          <p:nvSpPr>
            <p:cNvPr id="666686" name="Text Box 62"/>
            <p:cNvSpPr txBox="1">
              <a:spLocks noChangeAspect="1" noChangeArrowheads="1"/>
            </p:cNvSpPr>
            <p:nvPr/>
          </p:nvSpPr>
          <p:spPr bwMode="auto">
            <a:xfrm>
              <a:off x="5462973" y="3611562"/>
              <a:ext cx="2529219" cy="8309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Descriptor table</a:t>
              </a:r>
            </a:p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after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dup2(4,1)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3624648" y="5059362"/>
              <a:ext cx="1295400" cy="59213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rgbClr val="000000"/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93" y="435678"/>
            <a:ext cx="7592093" cy="762000"/>
          </a:xfrm>
        </p:spPr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861" y="1362075"/>
            <a:ext cx="7896225" cy="4972050"/>
          </a:xfrm>
        </p:spPr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libc.so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K&amp;R</a:t>
            </a:r>
          </a:p>
          <a:p>
            <a:endParaRPr lang="en-US" dirty="0"/>
          </a:p>
          <a:p>
            <a:r>
              <a:rPr lang="en-US" dirty="0"/>
              <a:t>Examples 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</a:t>
            </a:r>
          </a:p>
          <a:p>
            <a:pPr lvl="1"/>
            <a:endParaRPr lang="en-US" dirty="0"/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4341812"/>
          </a:xfrm>
        </p:spPr>
        <p:txBody>
          <a:bodyPr/>
          <a:lstStyle/>
          <a:p>
            <a:r>
              <a:rPr lang="en-US" dirty="0"/>
              <a:t>Applications often read/write one character at a time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getc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Courier New"/>
                <a:cs typeface="Courier New"/>
              </a:rPr>
              <a:t>gets, </a:t>
            </a:r>
            <a:r>
              <a:rPr lang="en-US" dirty="0" err="1">
                <a:latin typeface="Courier New"/>
                <a:cs typeface="Courier New"/>
              </a:rPr>
              <a:t>fgets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text one character at a time, stopping at newline</a:t>
            </a:r>
          </a:p>
          <a:p>
            <a:r>
              <a:rPr lang="en-US" dirty="0"/>
              <a:t>Implementing as Unix I/O calls expensive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/>
              <a:t> require Unix kernel calls</a:t>
            </a:r>
          </a:p>
          <a:p>
            <a:pPr lvl="2"/>
            <a:r>
              <a:rPr lang="en-US" dirty="0"/>
              <a:t>&gt; 10,000 clock cycles</a:t>
            </a:r>
          </a:p>
          <a:p>
            <a:r>
              <a:rPr lang="en-US" dirty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dirty="0">
                <a:latin typeface="Courier New"/>
                <a:cs typeface="Courier New"/>
              </a:rPr>
              <a:t>read </a:t>
            </a:r>
            <a:r>
              <a:rPr lang="en-US" dirty="0"/>
              <a:t>to 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26476" y="5807075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64276" y="5807075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64276" y="5807075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9600" y="5831299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4953000" cy="573087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670925" cy="4972050"/>
          </a:xfrm>
        </p:spPr>
        <p:txBody>
          <a:bodyPr/>
          <a:lstStyle/>
          <a:p>
            <a:r>
              <a:rPr lang="en-US" dirty="0"/>
              <a:t>A Linux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/>
              <a:t>B</a:t>
            </a:r>
            <a:r>
              <a:rPr lang="en-US" i="1" baseline="-25000" dirty="0"/>
              <a:t>0 </a:t>
            </a:r>
            <a:r>
              <a:rPr lang="en-US" i="1" dirty="0"/>
              <a:t>, B</a:t>
            </a:r>
            <a:r>
              <a:rPr lang="en-US" i="1" baseline="-25000" dirty="0"/>
              <a:t>1 </a:t>
            </a:r>
            <a:r>
              <a:rPr lang="en-US" i="1" dirty="0"/>
              <a:t>, 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Cool fact: All 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/>
          </a:p>
          <a:p>
            <a:r>
              <a:rPr lang="en-US" dirty="0"/>
              <a:t>Even the kernel is represented as a file: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/boot/</a:t>
            </a:r>
            <a:r>
              <a:rPr lang="en-US" b="1" dirty="0">
                <a:latin typeface="Courier New"/>
                <a:cs typeface="Courier New"/>
              </a:rPr>
              <a:t>vmlinuz-3.13.0-55-generic </a:t>
            </a:r>
            <a:r>
              <a:rPr lang="en-US" dirty="0"/>
              <a:t>(kernel image)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 	                                                  </a:t>
            </a:r>
            <a:r>
              <a:rPr lang="en-US" dirty="0"/>
              <a:t>(kernel data structures)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/>
              <a:t>fd</a:t>
            </a:r>
            <a:r>
              <a:rPr lang="en-US" dirty="0"/>
              <a:t> on “\n”, call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>
                <a:latin typeface="+mn-lt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 return from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Linux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/>
              <a:t>Closing remarks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I/O vs. Standard I/O vs.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600200"/>
            <a:ext cx="8750300" cy="4876800"/>
          </a:xfrm>
        </p:spPr>
        <p:txBody>
          <a:bodyPr/>
          <a:lstStyle/>
          <a:p>
            <a:r>
              <a:rPr lang="en-US" dirty="0"/>
              <a:t>Standard I/O and RIO are implemented using low-level Unix I/O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ones should you use in your programs?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2913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4491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3805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124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2451100"/>
            <a:ext cx="1989138" cy="18161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fopen  fdopen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fread  fwrite fscanf fprintf  sscanf sprintf fgets  fputs fflush fseek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fclose</a:t>
            </a: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4419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4840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3340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9970" y="435678"/>
            <a:ext cx="7592093" cy="762000"/>
          </a:xfrm>
        </p:spPr>
        <p:txBody>
          <a:bodyPr/>
          <a:lstStyle/>
          <a:p>
            <a:r>
              <a:rPr lang="en-US" dirty="0"/>
              <a:t>Pros and Cons of Unix I/O</a:t>
            </a:r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Unix I/O is the most general and lowest overhead form of I/O</a:t>
            </a:r>
          </a:p>
          <a:p>
            <a:pPr lvl="2"/>
            <a:r>
              <a:rPr lang="en-US" dirty="0"/>
              <a:t>All other I/O packages are implemented using Unix I/O functions</a:t>
            </a:r>
          </a:p>
          <a:p>
            <a:pPr lvl="1"/>
            <a:r>
              <a:rPr lang="en-US" dirty="0"/>
              <a:t>Unix I/O provides functions for accessing file metadata</a:t>
            </a:r>
          </a:p>
          <a:p>
            <a:pPr lvl="1"/>
            <a:r>
              <a:rPr lang="en-US" dirty="0"/>
              <a:t>Unix I/O functions are </a:t>
            </a:r>
            <a:r>
              <a:rPr lang="en-US" dirty="0" err="1"/>
              <a:t>async</a:t>
            </a:r>
            <a:r>
              <a:rPr lang="en-US" dirty="0"/>
              <a:t>-signal-safe and can be used safely in signal handlers</a:t>
            </a:r>
          </a:p>
          <a:p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Dealing with short counts is tricky and error prone</a:t>
            </a:r>
          </a:p>
          <a:p>
            <a:pPr lvl="1"/>
            <a:r>
              <a:rPr lang="en-US" dirty="0"/>
              <a:t>Efficient reading of text lines requires some form of buffering, also tricky and error prone</a:t>
            </a:r>
          </a:p>
          <a:p>
            <a:pPr lvl="1"/>
            <a:r>
              <a:rPr lang="en-US" dirty="0"/>
              <a:t>Both of these issues are addressed by the standard I/O and RIO packages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5955" y="435678"/>
            <a:ext cx="7592093" cy="762000"/>
          </a:xfrm>
        </p:spPr>
        <p:txBody>
          <a:bodyPr/>
          <a:lstStyle/>
          <a:p>
            <a:r>
              <a:rPr lang="en-US"/>
              <a:t>Pros and Cons of Standard I/O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1362075"/>
            <a:ext cx="8458200" cy="4972050"/>
          </a:xfrm>
        </p:spPr>
        <p:txBody>
          <a:bodyPr/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Buffering increases efficiency by decreasing the number of </a:t>
            </a:r>
            <a:r>
              <a:rPr lang="en-US" b="1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</a:rPr>
              <a:t>write</a:t>
            </a:r>
            <a:r>
              <a:rPr lang="en-US" dirty="0"/>
              <a:t> system calls</a:t>
            </a:r>
          </a:p>
          <a:p>
            <a:pPr lvl="1"/>
            <a:r>
              <a:rPr lang="en-US" dirty="0"/>
              <a:t>Short counts are handled automatically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Provides no function for accessing file metadata</a:t>
            </a:r>
          </a:p>
          <a:p>
            <a:pPr lvl="1"/>
            <a:r>
              <a:rPr lang="en-US" dirty="0"/>
              <a:t>Standard I/O functions are not </a:t>
            </a:r>
            <a:r>
              <a:rPr lang="en-US" dirty="0" err="1"/>
              <a:t>async</a:t>
            </a:r>
            <a:r>
              <a:rPr lang="en-US" dirty="0"/>
              <a:t>-signal-safe, and not appropriate for signal handlers</a:t>
            </a:r>
          </a:p>
          <a:p>
            <a:pPr lvl="1"/>
            <a:r>
              <a:rPr lang="en-US" dirty="0"/>
              <a:t>Standard I/O is not appropriate for input and output on network sockets</a:t>
            </a:r>
          </a:p>
          <a:p>
            <a:pPr lvl="2"/>
            <a:r>
              <a:rPr lang="en-US" dirty="0"/>
              <a:t>There are poorly documented restrictions on streams that interact badly with restrictions on sockets (CS:APP3e, Sec 10.11)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878638" cy="573087"/>
          </a:xfrm>
        </p:spPr>
        <p:txBody>
          <a:bodyPr/>
          <a:lstStyle/>
          <a:p>
            <a:r>
              <a:rPr lang="en-US"/>
              <a:t>Choosing I/O Functions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472487" cy="5224462"/>
          </a:xfrm>
        </p:spPr>
        <p:txBody>
          <a:bodyPr/>
          <a:lstStyle/>
          <a:p>
            <a:r>
              <a:rPr lang="en-US" dirty="0"/>
              <a:t>General rule: use the highest-level I/O functions you can</a:t>
            </a:r>
          </a:p>
          <a:p>
            <a:pPr lvl="1"/>
            <a:r>
              <a:rPr lang="en-US" dirty="0"/>
              <a:t>Many C programmers are able to do all of their work using the standard I/O functions</a:t>
            </a:r>
          </a:p>
          <a:p>
            <a:pPr lvl="1"/>
            <a:r>
              <a:rPr lang="en-US" dirty="0"/>
              <a:t>But, be sure to understand the functions you use!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When to use standard I/O</a:t>
            </a:r>
          </a:p>
          <a:p>
            <a:pPr lvl="1"/>
            <a:r>
              <a:rPr lang="en-US" dirty="0"/>
              <a:t>When working with disk or terminal files</a:t>
            </a:r>
          </a:p>
          <a:p>
            <a:endParaRPr lang="en-US" dirty="0"/>
          </a:p>
          <a:p>
            <a:r>
              <a:rPr lang="en-US" dirty="0"/>
              <a:t>When to use raw Unix I/O </a:t>
            </a:r>
          </a:p>
          <a:p>
            <a:pPr lvl="1"/>
            <a:r>
              <a:rPr lang="en-US" dirty="0"/>
              <a:t>Inside signal handlers, because Unix I/O is </a:t>
            </a:r>
            <a:r>
              <a:rPr lang="en-US" dirty="0" err="1"/>
              <a:t>async</a:t>
            </a:r>
            <a:r>
              <a:rPr lang="en-US" dirty="0"/>
              <a:t>-signal-safe</a:t>
            </a:r>
          </a:p>
          <a:p>
            <a:pPr lvl="1"/>
            <a:r>
              <a:rPr lang="en-US" dirty="0"/>
              <a:t>In rare cases when you need absolute highest performance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04249" y="30825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35678"/>
            <a:ext cx="7592093" cy="762000"/>
          </a:xfrm>
        </p:spPr>
        <p:txBody>
          <a:bodyPr/>
          <a:lstStyle/>
          <a:p>
            <a:r>
              <a:rPr lang="en-US" dirty="0"/>
              <a:t>Aside: Working 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62074"/>
            <a:ext cx="9067800" cy="54959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Functions you should never use on binary files</a:t>
            </a:r>
          </a:p>
          <a:p>
            <a:pPr lvl="1"/>
            <a:r>
              <a:rPr lang="en-US" dirty="0"/>
              <a:t>Text-oriented I/O such as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 EOL characters. 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 (end of string) as special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For Further Information</a:t>
            </a:r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518525" cy="4972050"/>
          </a:xfrm>
        </p:spPr>
        <p:txBody>
          <a:bodyPr/>
          <a:lstStyle/>
          <a:p>
            <a:r>
              <a:rPr lang="en-US" dirty="0"/>
              <a:t>The Unix bible:</a:t>
            </a:r>
          </a:p>
          <a:p>
            <a:pPr lvl="1"/>
            <a:r>
              <a:rPr lang="en-US" dirty="0"/>
              <a:t>W. Richard  Stevens &amp; Stephen A. </a:t>
            </a:r>
            <a:r>
              <a:rPr lang="en-US" dirty="0" err="1"/>
              <a:t>Rago</a:t>
            </a:r>
            <a:r>
              <a:rPr lang="en-US" dirty="0"/>
              <a:t>, </a:t>
            </a:r>
            <a:r>
              <a:rPr lang="en-US" b="1" i="1" dirty="0"/>
              <a:t>Advanced Programming in the Unix Environment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Edition, Addison Wesley, 2005</a:t>
            </a:r>
          </a:p>
          <a:p>
            <a:pPr lvl="2"/>
            <a:r>
              <a:rPr lang="en-US" dirty="0"/>
              <a:t>Updated from </a:t>
            </a:r>
            <a:r>
              <a:rPr lang="en-US" dirty="0" err="1"/>
              <a:t>Stevens’s</a:t>
            </a:r>
            <a:r>
              <a:rPr lang="en-US" dirty="0"/>
              <a:t> 1993 classic text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Linux bible:</a:t>
            </a:r>
          </a:p>
          <a:p>
            <a:pPr lvl="1"/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The Linux Programming Interface, No Starch Press, 2010</a:t>
            </a:r>
          </a:p>
          <a:p>
            <a:pPr lvl="2"/>
            <a:r>
              <a:rPr lang="en-US" dirty="0"/>
              <a:t>Encyclopedic and authoritative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911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2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7" y="438150"/>
            <a:ext cx="8716963" cy="781050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7150"/>
            <a:ext cx="8307387" cy="4997450"/>
          </a:xfrm>
        </p:spPr>
        <p:txBody>
          <a:bodyPr/>
          <a:lstStyle/>
          <a:p>
            <a:r>
              <a:rPr lang="en-US" dirty="0"/>
              <a:t>Elegant mapping of files to devices allows kernel to export simple interface called </a:t>
            </a:r>
            <a:r>
              <a:rPr lang="en-US" i="1" dirty="0"/>
              <a:t>Unix I/O:</a:t>
            </a:r>
          </a:p>
          <a:p>
            <a:pPr lvl="1"/>
            <a:r>
              <a:rPr lang="en-US" dirty="0"/>
              <a:t>Opening 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lseek</a:t>
            </a:r>
            <a:r>
              <a:rPr lang="en-US" b="1" dirty="0">
                <a:latin typeface="Courier New" pitchFamily="49" charset="0"/>
              </a:rPr>
              <a:t>()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7592093" cy="762000"/>
          </a:xfrm>
        </p:spPr>
        <p:txBody>
          <a:bodyPr/>
          <a:lstStyle/>
          <a:p>
            <a:r>
              <a:rPr lang="en-US"/>
              <a:t>Fun with File Descriptors (1)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Dup2(fd2, fd3);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Read(fd2, &amp;c2, 1);</a:t>
            </a:r>
          </a:p>
          <a:p>
            <a:r>
              <a:rPr lang="en-US" sz="1600" dirty="0">
                <a:latin typeface="Courier New" pitchFamily="49" charset="0"/>
              </a:rPr>
              <a:t>    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/>
              <a:t>Fun with File Descriptors (2)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 with File Descriptors (3)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5029200"/>
            <a:ext cx="8307388" cy="533400"/>
          </a:xfrm>
        </p:spPr>
        <p:txBody>
          <a:bodyPr/>
          <a:lstStyle/>
          <a:p>
            <a:r>
              <a:rPr lang="en-US" dirty="0"/>
              <a:t>What would be the contents of the resulting file?</a:t>
            </a:r>
          </a:p>
          <a:p>
            <a:endParaRPr lang="en-US" dirty="0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473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O_CREAT|O_TRUNC|O_RDWR, S_IRUSR|S_IWUSR);</a:t>
            </a:r>
          </a:p>
          <a:p>
            <a:r>
              <a:rPr lang="en-US" sz="1600" dirty="0">
                <a:latin typeface="Courier New" pitchFamily="49" charset="0"/>
              </a:rPr>
              <a:t>    Write(fd1, "pqrs", 4);</a:t>
            </a:r>
          </a:p>
          <a:p>
            <a:r>
              <a:rPr lang="en-US" sz="1600" dirty="0">
                <a:latin typeface="Courier New" pitchFamily="49" charset="0"/>
              </a:rPr>
              <a:t>    fd3 = Open(fname, O_APPEND|O_WRONLY, 0);</a:t>
            </a:r>
          </a:p>
          <a:p>
            <a:r>
              <a:rPr lang="en-US" sz="1600" dirty="0">
                <a:latin typeface="Courier New" pitchFamily="49" charset="0"/>
              </a:rPr>
              <a:t>    Write(fd3, "jklmn", 5);</a:t>
            </a:r>
          </a:p>
          <a:p>
            <a:r>
              <a:rPr lang="en-US" sz="1600" dirty="0">
                <a:latin typeface="Courier New" pitchFamily="49" charset="0"/>
              </a:rPr>
              <a:t>    fd2 = dup(fd1);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Allocates descriptor */</a:t>
            </a:r>
          </a:p>
          <a:p>
            <a:r>
              <a:rPr lang="en-US" sz="1600" dirty="0">
                <a:latin typeface="Courier New" pitchFamily="49" charset="0"/>
              </a:rPr>
              <a:t>    Write(fd2, "wxyz", 4);</a:t>
            </a:r>
          </a:p>
          <a:p>
            <a:r>
              <a:rPr lang="en-US" sz="1600" dirty="0">
                <a:latin typeface="Courier New" pitchFamily="49" charset="0"/>
              </a:rPr>
              <a:t>    Write(fd3, "ef", 2);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3146" y="4431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ffiles3.c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/>
              <a:t>Accessing Directories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851" y="1066800"/>
            <a:ext cx="8565549" cy="4972050"/>
          </a:xfrm>
        </p:spPr>
        <p:txBody>
          <a:bodyPr/>
          <a:lstStyle/>
          <a:p>
            <a:r>
              <a:rPr lang="en-US" dirty="0"/>
              <a:t>Only recommended operation on a directory: read its entries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dirent</a:t>
            </a:r>
            <a:r>
              <a:rPr lang="en-US" dirty="0"/>
              <a:t> structure contains information about a directory entry</a:t>
            </a:r>
          </a:p>
          <a:p>
            <a:pPr lvl="1"/>
            <a:r>
              <a:rPr lang="en-US" dirty="0"/>
              <a:t>DIR structure contains information about directory while stepping through its entries</a:t>
            </a:r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939114" y="2607276"/>
            <a:ext cx="5646739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&lt;sys/types.h&gt;</a:t>
            </a:r>
          </a:p>
          <a:p>
            <a:r>
              <a:rPr lang="en-US" sz="1600" dirty="0">
                <a:latin typeface="Courier New" pitchFamily="49" charset="0"/>
              </a:rPr>
              <a:t>#include &lt;dirent.h&gt;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DIR *directory;</a:t>
            </a:r>
          </a:p>
          <a:p>
            <a:r>
              <a:rPr lang="en-US" sz="1600" dirty="0">
                <a:latin typeface="Courier New" pitchFamily="49" charset="0"/>
              </a:rPr>
              <a:t>  struct dirent *de;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if (!(directory = opendir(dir_name)))</a:t>
            </a:r>
          </a:p>
          <a:p>
            <a:r>
              <a:rPr lang="en-US" sz="1600" dirty="0">
                <a:latin typeface="Courier New" pitchFamily="49" charset="0"/>
              </a:rPr>
              <a:t>      error("Failed to open directory");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while (0 != (de = readdir(directory))) {</a:t>
            </a:r>
          </a:p>
          <a:p>
            <a:r>
              <a:rPr lang="en-US" sz="1600" dirty="0">
                <a:latin typeface="Courier New" pitchFamily="49" charset="0"/>
              </a:rPr>
              <a:t>      printf("Found file: %s\n", de-&gt;d_name);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closedir(directory);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file has a </a:t>
            </a:r>
            <a:r>
              <a:rPr lang="en-US" i="1" dirty="0"/>
              <a:t>type</a:t>
            </a:r>
            <a:r>
              <a:rPr lang="en-US" dirty="0"/>
              <a:t> indicating its role in the system</a:t>
            </a:r>
          </a:p>
          <a:p>
            <a:pPr lvl="1"/>
            <a:r>
              <a:rPr lang="en-US" i="1" dirty="0"/>
              <a:t>Regular file: </a:t>
            </a:r>
            <a:r>
              <a:rPr lang="en-US" dirty="0"/>
              <a:t>Contains arbitrary data</a:t>
            </a:r>
          </a:p>
          <a:p>
            <a:pPr lvl="1"/>
            <a:r>
              <a:rPr lang="en-US" i="1" dirty="0"/>
              <a:t>Directory:  </a:t>
            </a:r>
            <a:r>
              <a:rPr lang="en-US" dirty="0"/>
              <a:t>Index for a related group of files</a:t>
            </a:r>
          </a:p>
          <a:p>
            <a:pPr lvl="1"/>
            <a:r>
              <a:rPr lang="en-US" i="1" dirty="0"/>
              <a:t>Socket:</a:t>
            </a:r>
            <a:r>
              <a:rPr lang="en-US" dirty="0"/>
              <a:t> For communicating with a process on another machine</a:t>
            </a:r>
          </a:p>
          <a:p>
            <a:endParaRPr lang="en-US" dirty="0"/>
          </a:p>
          <a:p>
            <a:r>
              <a:rPr lang="en-US" dirty="0"/>
              <a:t>Other file types beyond our scope</a:t>
            </a:r>
          </a:p>
          <a:p>
            <a:pPr lvl="1"/>
            <a:r>
              <a:rPr lang="en-US" i="1" dirty="0"/>
              <a:t>Named pipes (FIFOs)</a:t>
            </a:r>
          </a:p>
          <a:p>
            <a:pPr lvl="1"/>
            <a:r>
              <a:rPr lang="en-US" i="1" dirty="0"/>
              <a:t>Symbolic links</a:t>
            </a:r>
          </a:p>
          <a:p>
            <a:pPr lvl="1"/>
            <a:r>
              <a:rPr lang="en-US" i="1" dirty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52022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regular file contains arbitrary data</a:t>
            </a:r>
          </a:p>
          <a:p>
            <a:r>
              <a:rPr lang="en-US" dirty="0"/>
              <a:t>Applications 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/>
              <a:t>Text files are regular files with only ASCII or Unicode characters</a:t>
            </a:r>
          </a:p>
          <a:p>
            <a:pPr lvl="1"/>
            <a:r>
              <a:rPr lang="en-US" dirty="0"/>
              <a:t>Binary files are everything else</a:t>
            </a:r>
          </a:p>
          <a:p>
            <a:pPr lvl="2"/>
            <a:r>
              <a:rPr lang="en-US" dirty="0"/>
              <a:t>e.g., object files, JPEG images</a:t>
            </a:r>
          </a:p>
          <a:p>
            <a:pPr lvl="1"/>
            <a:r>
              <a:rPr lang="en-US" dirty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difference!</a:t>
            </a:r>
          </a:p>
          <a:p>
            <a:r>
              <a:rPr lang="en-US" dirty="0"/>
              <a:t>Text 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/>
              <a:t>Newline is 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character (LF)</a:t>
            </a:r>
          </a:p>
          <a:p>
            <a:r>
              <a:rPr lang="en-US" dirty="0"/>
              <a:t>End of line (EOL) indicators in other systems</a:t>
            </a:r>
          </a:p>
          <a:p>
            <a:pPr lvl="1"/>
            <a:r>
              <a:rPr lang="en-US" dirty="0"/>
              <a:t>Linux and Mac OS: 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 (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line feed </a:t>
            </a:r>
            <a:r>
              <a:rPr lang="en-US"/>
              <a:t>(LF)</a:t>
            </a:r>
          </a:p>
          <a:p>
            <a:pPr lvl="1"/>
            <a:r>
              <a:rPr lang="en-US"/>
              <a:t>Windows </a:t>
            </a:r>
            <a:r>
              <a:rPr lang="en-US" dirty="0"/>
              <a:t>and Internet protocols: ‘</a:t>
            </a:r>
            <a:r>
              <a:rPr lang="en-US" dirty="0">
                <a:latin typeface="Courier New"/>
                <a:cs typeface="Courier New"/>
              </a:rPr>
              <a:t>\r\n</a:t>
            </a:r>
            <a:r>
              <a:rPr lang="en-US" dirty="0"/>
              <a:t>’ (</a:t>
            </a:r>
            <a:r>
              <a:rPr lang="en-US" dirty="0">
                <a:latin typeface="Courier New"/>
                <a:cs typeface="Courier New"/>
              </a:rPr>
              <a:t>0xd 0xa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Carriage return (CR) followed by line feed (LF)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07457"/>
            <a:ext cx="25908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consists of an array of </a:t>
            </a:r>
            <a:r>
              <a:rPr lang="en-US" i="1" dirty="0"/>
              <a:t>links</a:t>
            </a:r>
          </a:p>
          <a:p>
            <a:pPr lvl="1"/>
            <a:r>
              <a:rPr lang="en-US" dirty="0"/>
              <a:t>Each link maps a </a:t>
            </a:r>
            <a:r>
              <a:rPr lang="en-US" i="1" dirty="0"/>
              <a:t>filenam</a:t>
            </a:r>
            <a:r>
              <a:rPr lang="en-US" dirty="0"/>
              <a:t>e to a file</a:t>
            </a:r>
          </a:p>
          <a:p>
            <a:r>
              <a:rPr lang="en-US" dirty="0"/>
              <a:t>Each directory contains at least two entries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/>
              <a:t> (dot) is  a link to itself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..</a:t>
            </a:r>
            <a:r>
              <a:rPr lang="en-US" dirty="0"/>
              <a:t> (dot dot) is a link to </a:t>
            </a:r>
            <a:r>
              <a:rPr lang="en-US" i="1" dirty="0"/>
              <a:t>the parent directory </a:t>
            </a:r>
            <a:r>
              <a:rPr lang="en-US" dirty="0"/>
              <a:t>in the </a:t>
            </a:r>
            <a:r>
              <a:rPr lang="en-US" i="1" dirty="0"/>
              <a:t>directory hierarchy</a:t>
            </a:r>
            <a:r>
              <a:rPr lang="en-US" dirty="0"/>
              <a:t> (next slide)</a:t>
            </a:r>
          </a:p>
          <a:p>
            <a:r>
              <a:rPr lang="en-US" dirty="0"/>
              <a:t>Commands for manipulating directories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mkdir</a:t>
            </a:r>
            <a:r>
              <a:rPr lang="en-US" dirty="0"/>
              <a:t>: create empty directory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ls</a:t>
            </a:r>
            <a:r>
              <a:rPr lang="en-US" dirty="0"/>
              <a:t>: view directory contents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rmdir</a:t>
            </a:r>
            <a:r>
              <a:rPr lang="en-US" dirty="0"/>
              <a:t>: delete empty directory</a:t>
            </a:r>
          </a:p>
        </p:txBody>
      </p:sp>
    </p:spTree>
    <p:extLst>
      <p:ext uri="{BB962C8B-B14F-4D97-AF65-F5344CB8AC3E}">
        <p14:creationId xmlns:p14="http://schemas.microsoft.com/office/powerpoint/2010/main" val="346448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Hierarchy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2075"/>
            <a:ext cx="8899525" cy="5267325"/>
          </a:xfrm>
        </p:spPr>
        <p:txBody>
          <a:bodyPr/>
          <a:lstStyle/>
          <a:p>
            <a:r>
              <a:rPr lang="en-US" dirty="0"/>
              <a:t>All files are organized as a hierarchy anchored by root directory named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/>
              <a:t> (slash)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Kernel maintains </a:t>
            </a:r>
            <a:r>
              <a:rPr lang="en-US" i="1" dirty="0"/>
              <a:t>current working directory (</a:t>
            </a:r>
            <a:r>
              <a:rPr lang="en-US" i="1" dirty="0" err="1"/>
              <a:t>cwd</a:t>
            </a:r>
            <a:r>
              <a:rPr lang="en-US" i="1" dirty="0"/>
              <a:t>) </a:t>
            </a:r>
            <a:r>
              <a:rPr lang="en-US" dirty="0"/>
              <a:t>for each process</a:t>
            </a:r>
          </a:p>
          <a:p>
            <a:pPr lvl="1"/>
            <a:r>
              <a:rPr lang="en-US" dirty="0"/>
              <a:t>Modified using the </a:t>
            </a:r>
            <a:r>
              <a:rPr lang="en-US" dirty="0">
                <a:latin typeface="Courier New"/>
                <a:cs typeface="Courier New"/>
              </a:rPr>
              <a:t>cd</a:t>
            </a:r>
            <a:r>
              <a:rPr lang="en-US" dirty="0"/>
              <a:t> command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962400" y="22098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4353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43000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76835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57480" y="29337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095211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4353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143000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514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34150" y="35814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29550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urier New"/>
                <a:cs typeface="Courier New"/>
              </a:rPr>
              <a:t>droh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97019" y="35814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bryant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96000" y="35814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1011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38800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44196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75661" y="44196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29400" y="53002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25483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25483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25483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25483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25483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0" y="3272254"/>
            <a:ext cx="42793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3272254"/>
            <a:ext cx="56267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>
            <a:off x="4429710" y="3919954"/>
            <a:ext cx="0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32722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32722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32722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32722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39199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39199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39199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47581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hello.c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046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1914525"/>
          </a:xfrm>
        </p:spPr>
        <p:txBody>
          <a:bodyPr/>
          <a:lstStyle/>
          <a:p>
            <a:r>
              <a:rPr lang="en-US" dirty="0"/>
              <a:t>Locations of files in the hierarchy denoted by </a:t>
            </a:r>
            <a:r>
              <a:rPr lang="en-US" i="1" dirty="0"/>
              <a:t>pathnames</a:t>
            </a:r>
          </a:p>
          <a:p>
            <a:pPr lvl="1"/>
            <a:r>
              <a:rPr lang="en-US" i="1" dirty="0"/>
              <a:t>Absolute pathname </a:t>
            </a:r>
            <a:r>
              <a:rPr lang="en-US" dirty="0"/>
              <a:t>starts with ‘/’ and denotes path from root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/home/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Relative pathname </a:t>
            </a:r>
            <a:r>
              <a:rPr lang="en-US" dirty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../home/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962400" y="35052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4353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43000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76835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57480" y="42291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095211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4353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143000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514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34150" y="48768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29550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urier New"/>
                <a:cs typeface="Courier New"/>
              </a:rPr>
              <a:t>droh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97019" y="48768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3333CC"/>
                </a:solidFill>
                <a:latin typeface="Courier New"/>
                <a:cs typeface="Courier New"/>
              </a:rPr>
              <a:t>bryant</a:t>
            </a:r>
            <a:r>
              <a:rPr lang="en-US" sz="1600" dirty="0">
                <a:solidFill>
                  <a:srgbClr val="3333CC"/>
                </a:solidFill>
                <a:latin typeface="Courier New"/>
                <a:cs typeface="Courier New"/>
              </a:rPr>
              <a:t>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96000" y="48768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1011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38800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57150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75661" y="57150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29400" y="65956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38437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38437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38437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38437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38437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0" y="4567654"/>
            <a:ext cx="42793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4567654"/>
            <a:ext cx="56267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>
            <a:off x="4429710" y="5215354"/>
            <a:ext cx="0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45676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45676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45676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45676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52153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52153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52153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60535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hello.c</a:t>
            </a:r>
            <a:endParaRPr lang="en-US" sz="16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7506" y="3474422"/>
            <a:ext cx="2441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+mn-lt"/>
                <a:cs typeface="Courier New"/>
              </a:rPr>
              <a:t>cwd</a:t>
            </a:r>
            <a:r>
              <a:rPr lang="en-US" sz="1800" dirty="0">
                <a:latin typeface="+mn-lt"/>
                <a:cs typeface="Courier New"/>
              </a:rPr>
              <a:t>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/home/</a:t>
            </a: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bryant</a:t>
            </a:r>
            <a:endParaRPr lang="en-US" sz="1800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29929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 wrap="none" anchor="ctr"/>
      <a:lstStyle>
        <a:defPPr>
          <a:defRPr dirty="0">
            <a:latin typeface="Calibri" pitchFamily="34" charset="0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17560</TotalTime>
  <Words>3735</Words>
  <Application>Microsoft Macintosh PowerPoint</Application>
  <PresentationFormat>On-screen Show (4:3)</PresentationFormat>
  <Paragraphs>773</Paragraphs>
  <Slides>43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System-Level I/O  CSCI 380: Operating Systems </vt:lpstr>
      <vt:lpstr>Today</vt:lpstr>
      <vt:lpstr>Unix I/O Overview</vt:lpstr>
      <vt:lpstr>Unix I/O Overview</vt:lpstr>
      <vt:lpstr>File Types </vt:lpstr>
      <vt:lpstr>Regular Files</vt:lpstr>
      <vt:lpstr>Directories </vt:lpstr>
      <vt:lpstr>Directory Hierarchy </vt:lpstr>
      <vt:lpstr>Pathnames </vt:lpstr>
      <vt:lpstr>Opening Files</vt:lpstr>
      <vt:lpstr>Closing Files</vt:lpstr>
      <vt:lpstr>Reading Files</vt:lpstr>
      <vt:lpstr>Writing Files</vt:lpstr>
      <vt:lpstr>Simple Unix I/O example</vt:lpstr>
      <vt:lpstr>On Short Counts</vt:lpstr>
      <vt:lpstr>Today</vt:lpstr>
      <vt:lpstr>File Metadata</vt:lpstr>
      <vt:lpstr>Example of Accessing File Metadata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Today</vt:lpstr>
      <vt:lpstr>Standard I/O Functions</vt:lpstr>
      <vt:lpstr>Standard I/O Streams</vt:lpstr>
      <vt:lpstr>Buffered I/O: Motivation</vt:lpstr>
      <vt:lpstr>Buffering in Standard I/O</vt:lpstr>
      <vt:lpstr>Standard I/O Buffering in Action</vt:lpstr>
      <vt:lpstr>Today</vt:lpstr>
      <vt:lpstr>Unix I/O vs. Standard I/O vs. RIO</vt:lpstr>
      <vt:lpstr>Pros and Cons of Unix I/O</vt:lpstr>
      <vt:lpstr>Pros and Cons of Standard I/O</vt:lpstr>
      <vt:lpstr>Choosing I/O Functions</vt:lpstr>
      <vt:lpstr>Aside: Working with Binary Files</vt:lpstr>
      <vt:lpstr>For Further Information</vt:lpstr>
      <vt:lpstr>Extra Slides</vt:lpstr>
      <vt:lpstr>Fun with File Descriptors (1)</vt:lpstr>
      <vt:lpstr>Fun with File Descriptors (2)</vt:lpstr>
      <vt:lpstr>Fun with File Descriptors (3)</vt:lpstr>
      <vt:lpstr>Accessing Directories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762</cp:revision>
  <cp:lastPrinted>2012-10-18T17:15:46Z</cp:lastPrinted>
  <dcterms:created xsi:type="dcterms:W3CDTF">2012-10-18T16:33:38Z</dcterms:created>
  <dcterms:modified xsi:type="dcterms:W3CDTF">2019-01-20T23:14:12Z</dcterms:modified>
</cp:coreProperties>
</file>