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542" r:id="rId2"/>
    <p:sldId id="1568" r:id="rId3"/>
    <p:sldId id="1470" r:id="rId4"/>
    <p:sldId id="1472" r:id="rId5"/>
    <p:sldId id="1559" r:id="rId6"/>
    <p:sldId id="1560" r:id="rId7"/>
    <p:sldId id="1561" r:id="rId8"/>
    <p:sldId id="1562" r:id="rId9"/>
    <p:sldId id="1563" r:id="rId10"/>
    <p:sldId id="1473" r:id="rId11"/>
    <p:sldId id="1474" r:id="rId12"/>
    <p:sldId id="1475" r:id="rId13"/>
    <p:sldId id="1476" r:id="rId14"/>
    <p:sldId id="1555" r:id="rId15"/>
    <p:sldId id="1527" r:id="rId16"/>
    <p:sldId id="1566" r:id="rId17"/>
    <p:sldId id="1538" r:id="rId18"/>
    <p:sldId id="1539" r:id="rId19"/>
    <p:sldId id="1540" r:id="rId20"/>
    <p:sldId id="1541" r:id="rId21"/>
    <p:sldId id="1542" r:id="rId22"/>
    <p:sldId id="1543" r:id="rId23"/>
    <p:sldId id="1544" r:id="rId24"/>
    <p:sldId id="1545" r:id="rId25"/>
    <p:sldId id="1546" r:id="rId26"/>
    <p:sldId id="1549" r:id="rId27"/>
    <p:sldId id="1488" r:id="rId28"/>
    <p:sldId id="1489" r:id="rId29"/>
    <p:sldId id="1532" r:id="rId30"/>
    <p:sldId id="1490" r:id="rId31"/>
    <p:sldId id="1491" r:id="rId32"/>
    <p:sldId id="1528" r:id="rId33"/>
    <p:sldId id="1512" r:id="rId34"/>
    <p:sldId id="1513" r:id="rId35"/>
    <p:sldId id="1514" r:id="rId36"/>
    <p:sldId id="1505" r:id="rId37"/>
    <p:sldId id="1515" r:id="rId38"/>
    <p:sldId id="1558" r:id="rId39"/>
    <p:sldId id="1569" r:id="rId40"/>
    <p:sldId id="1552" r:id="rId41"/>
    <p:sldId id="1553" r:id="rId42"/>
    <p:sldId id="1554" r:id="rId43"/>
    <p:sldId id="1551" r:id="rId44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990000"/>
    <a:srgbClr val="F6F5BD"/>
    <a:srgbClr val="F1C7C7"/>
    <a:srgbClr val="D5F1CF"/>
    <a:srgbClr val="EBAFAF"/>
    <a:srgbClr val="ACE3A1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90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672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1" y="-26988"/>
            <a:ext cx="3048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System-Level I/O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	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Linux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 (</a:t>
            </a:r>
            <a:r>
              <a:rPr lang="en-US" dirty="0" err="1"/>
              <a:t>stdin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 (</a:t>
            </a:r>
            <a:r>
              <a:rPr lang="en-US" dirty="0" err="1"/>
              <a:t>stdout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 (</a:t>
            </a:r>
            <a:r>
              <a:rPr lang="en-US" dirty="0" err="1"/>
              <a:t>stderr</a:t>
            </a:r>
            <a:r>
              <a:rPr lang="en-US" dirty="0"/>
              <a:t>)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Short 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Returns 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</a:t>
            </a:r>
            <a:r>
              <a:rPr lang="en-US" dirty="0" err="1"/>
              <a:t>stdin</a:t>
            </a:r>
            <a:r>
              <a:rPr lang="en-US" dirty="0"/>
              <a:t> to </a:t>
            </a:r>
            <a:r>
              <a:rPr lang="en-US" dirty="0" err="1"/>
              <a:t>stdout</a:t>
            </a:r>
            <a:r>
              <a:rPr lang="en-US" dirty="0"/>
              <a:t>, one byte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461125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Courier New"/>
                <a:cs typeface="Courier New"/>
              </a:rPr>
              <a:t>c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(Read(STDIN_FILENO, &amp;c, 1)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Write(STDOUT_FILENO, &amp;c,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On Short Counts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endParaRPr lang="en-US" dirty="0"/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/>
          </a:p>
          <a:p>
            <a:r>
              <a:rPr lang="en-US" dirty="0"/>
              <a:t>Best practice is to always allow for short counts.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/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257900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st_dev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mode_t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st_mode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nlink_t</a:t>
            </a:r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st_nlink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uid_t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st_uid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st_gid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st_rdev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type (if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inode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device)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off_t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st_size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st_blksize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Blocksize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filesystem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I/O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st_blocks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st_atime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modification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st_ctime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Stat(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(S_ISREG(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Determine file type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"regular"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(S_ISDIR(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"directory"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"other"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&amp; S_IRUSR))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read access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"yes"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"no"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%s, 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read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76801" y="1143000"/>
            <a:ext cx="4114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929822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pPr lvl="1"/>
            <a:endParaRPr lang="en-US" dirty="0"/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ourier New"/>
                <a:cs typeface="Courier New"/>
              </a:rPr>
              <a:t>gets, </a:t>
            </a:r>
            <a:r>
              <a:rPr lang="en-US" dirty="0" err="1">
                <a:latin typeface="Courier New"/>
                <a:cs typeface="Courier New"/>
              </a:rPr>
              <a:t>fgets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 dirty="0"/>
              <a:t>Implementing as Unix I/O calls expensive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>
                <a:latin typeface="Courier New"/>
                <a:cs typeface="Courier New"/>
              </a:rPr>
              <a:t>read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/>
              <a:t>B</a:t>
            </a:r>
            <a:r>
              <a:rPr lang="en-US" i="1" baseline="-25000" dirty="0"/>
              <a:t>0 </a:t>
            </a:r>
            <a:r>
              <a:rPr lang="en-US" i="1" dirty="0"/>
              <a:t>, B</a:t>
            </a:r>
            <a:r>
              <a:rPr lang="en-US" i="1" baseline="-25000" dirty="0"/>
              <a:t>1 </a:t>
            </a:r>
            <a:r>
              <a:rPr lang="en-US" i="1" dirty="0"/>
              <a:t>, 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Cool fact: All 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/>
          </a:p>
          <a:p>
            <a:r>
              <a:rPr lang="en-US" dirty="0"/>
              <a:t>Even 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vmlinuz-3.13.0-55-generic </a:t>
            </a:r>
            <a:r>
              <a:rPr lang="en-US" dirty="0"/>
              <a:t>(kernel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 	                                                  </a:t>
            </a:r>
            <a:r>
              <a:rPr lang="en-US" dirty="0"/>
              <a:t>(kernel data structures)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“\n”,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/>
              <a:t>Closing remarks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600200"/>
            <a:ext cx="8750300" cy="4876800"/>
          </a:xfrm>
        </p:spPr>
        <p:txBody>
          <a:bodyPr/>
          <a:lstStyle/>
          <a:p>
            <a:r>
              <a:rPr lang="en-US" dirty="0"/>
              <a:t>Standard I/O and RIO are implemented using low-level Unix I/O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</a:t>
            </a:r>
          </a:p>
          <a:p>
            <a:pPr lvl="2"/>
            <a:r>
              <a:rPr lang="en-US" dirty="0"/>
              <a:t>All other I/O packages are implemented using Unix I/O functions</a:t>
            </a:r>
          </a:p>
          <a:p>
            <a:pPr lvl="1"/>
            <a:r>
              <a:rPr lang="en-US" dirty="0"/>
              <a:t>Unix I/O provides functions for accessing file metadata</a:t>
            </a:r>
          </a:p>
          <a:p>
            <a:pPr lvl="1"/>
            <a:r>
              <a:rPr lang="en-US" dirty="0"/>
              <a:t>Unix I/O functions are </a:t>
            </a:r>
            <a:r>
              <a:rPr lang="en-US" dirty="0" err="1"/>
              <a:t>async</a:t>
            </a:r>
            <a:r>
              <a:rPr lang="en-US" dirty="0"/>
              <a:t>-signal-safe and can be used safely in signal handlers</a:t>
            </a:r>
          </a:p>
          <a:p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Dealing with short counts is tricky and error prone</a:t>
            </a:r>
          </a:p>
          <a:p>
            <a:pPr lvl="1"/>
            <a:r>
              <a:rPr lang="en-US" dirty="0"/>
              <a:t>Efficient reading of text lines requires some form of buffering, also tricky and error prone</a:t>
            </a:r>
          </a:p>
          <a:p>
            <a:pPr lvl="1"/>
            <a:r>
              <a:rPr lang="en-US" dirty="0"/>
              <a:t>Both of these issues are addressed by the standard I/O and RIO packages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62075"/>
            <a:ext cx="8458200" cy="4972050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metadata</a:t>
            </a:r>
          </a:p>
          <a:p>
            <a:pPr lvl="1"/>
            <a:r>
              <a:rPr lang="en-US" dirty="0"/>
              <a:t>Standard I/O functions are not </a:t>
            </a:r>
            <a:r>
              <a:rPr lang="en-US" dirty="0" err="1"/>
              <a:t>async</a:t>
            </a:r>
            <a:r>
              <a:rPr lang="en-US" dirty="0"/>
              <a:t>-signal-safe, and not appropriate for signal handlers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sockets (CS:APP3e, Sec 10.11)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functions</a:t>
            </a:r>
          </a:p>
          <a:p>
            <a:pPr lvl="1"/>
            <a:r>
              <a:rPr lang="en-US" dirty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endParaRPr lang="en-US" dirty="0"/>
          </a:p>
          <a:p>
            <a:r>
              <a:rPr lang="en-US" dirty="0"/>
              <a:t>When to use raw Unix I/O </a:t>
            </a:r>
          </a:p>
          <a:p>
            <a:pPr lvl="1"/>
            <a:r>
              <a:rPr lang="en-US" dirty="0"/>
              <a:t>Inside signal handlers, because Unix I/O is </a:t>
            </a:r>
            <a:r>
              <a:rPr lang="en-US" dirty="0" err="1"/>
              <a:t>async</a:t>
            </a:r>
            <a:r>
              <a:rPr lang="en-US" dirty="0"/>
              <a:t>-signal-safe</a:t>
            </a:r>
          </a:p>
          <a:p>
            <a:pPr lvl="1"/>
            <a:r>
              <a:rPr lang="en-US" dirty="0"/>
              <a:t>In rare cases when you need absolute highest performance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For Further Information</a:t>
            </a:r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518525" cy="4972050"/>
          </a:xfrm>
        </p:spPr>
        <p:txBody>
          <a:bodyPr/>
          <a:lstStyle/>
          <a:p>
            <a:r>
              <a:rPr lang="en-US" dirty="0"/>
              <a:t>The Unix bible:</a:t>
            </a:r>
          </a:p>
          <a:p>
            <a:pPr lvl="1"/>
            <a:r>
              <a:rPr lang="en-US" dirty="0"/>
              <a:t>W. Richard  Stevens &amp; Stephen A. </a:t>
            </a:r>
            <a:r>
              <a:rPr lang="en-US" dirty="0" err="1"/>
              <a:t>Rago</a:t>
            </a:r>
            <a:r>
              <a:rPr lang="en-US" dirty="0"/>
              <a:t>, </a:t>
            </a:r>
            <a:r>
              <a:rPr lang="en-US" b="1" i="1" dirty="0"/>
              <a:t>Advanced Programming in the Unix Environment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Addison Wesley, 2005</a:t>
            </a:r>
          </a:p>
          <a:p>
            <a:pPr lvl="2"/>
            <a:r>
              <a:rPr lang="en-US" dirty="0"/>
              <a:t>Updated from </a:t>
            </a:r>
            <a:r>
              <a:rPr lang="en-US" dirty="0" err="1"/>
              <a:t>Stevens’s</a:t>
            </a:r>
            <a:r>
              <a:rPr lang="en-US" dirty="0"/>
              <a:t> 1993 classic text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Linux bible: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</a:p>
          <a:p>
            <a:pPr lvl="2"/>
            <a:r>
              <a:rPr lang="en-US" dirty="0"/>
              <a:t>Encyclopedic and authoritative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91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2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/>
              <a:t>Elegant mapping of files to devices allows kernel to export simple interface called </a:t>
            </a:r>
            <a:r>
              <a:rPr lang="en-US" i="1" dirty="0"/>
              <a:t>Unix I/O: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lseek</a:t>
            </a:r>
            <a:r>
              <a:rPr lang="en-US" b="1" dirty="0">
                <a:latin typeface="Courier New" pitchFamily="49" charset="0"/>
              </a:rPr>
              <a:t>()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the contents of the resulting 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/>
              <a:t>Only recommended operation on a directory: read 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52022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r>
              <a:rPr lang="en-US" dirty="0"/>
              <a:t>End of line (EOL) indicators in other systems</a:t>
            </a:r>
          </a:p>
          <a:p>
            <a:pPr lvl="1"/>
            <a:r>
              <a:rPr lang="en-US" dirty="0"/>
              <a:t>Linux and Mac OS: 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</a:t>
            </a:r>
            <a:r>
              <a:rPr lang="en-US"/>
              <a:t>(LF)</a:t>
            </a:r>
          </a:p>
          <a:p>
            <a:pPr lvl="1"/>
            <a:r>
              <a:rPr lang="en-US"/>
              <a:t>Windows </a:t>
            </a:r>
            <a:r>
              <a:rPr lang="en-US" dirty="0"/>
              <a:t>and Internet protocols: ‘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’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4707457"/>
            <a:ext cx="25908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of an array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346448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bryant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046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../home/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9929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17560</TotalTime>
  <Words>3735</Words>
  <Application>Microsoft Macintosh PowerPoint</Application>
  <PresentationFormat>On-screen Show (4:3)</PresentationFormat>
  <Paragraphs>773</Paragraphs>
  <Slides>43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System-Level I/O  CSCI 380: Operating Systems </vt:lpstr>
      <vt:lpstr>Today</vt:lpstr>
      <vt:lpstr>Unix I/O Overview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Today</vt:lpstr>
      <vt:lpstr>File Metadata</vt:lpstr>
      <vt:lpstr>Example of Accessing File Metadata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For Further Information</vt:lpstr>
      <vt:lpstr>Extra Slides</vt:lpstr>
      <vt:lpstr>Fun with File Descriptors (1)</vt:lpstr>
      <vt:lpstr>Fun with File Descriptors (2)</vt:lpstr>
      <vt:lpstr>Fun with File Descriptors (3)</vt:lpstr>
      <vt:lpstr>Accessing Directories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762</cp:revision>
  <cp:lastPrinted>2012-10-18T17:15:46Z</cp:lastPrinted>
  <dcterms:created xsi:type="dcterms:W3CDTF">2012-10-18T16:33:38Z</dcterms:created>
  <dcterms:modified xsi:type="dcterms:W3CDTF">2019-01-20T23:14:12Z</dcterms:modified>
</cp:coreProperties>
</file>