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42" r:id="rId2"/>
    <p:sldId id="1202" r:id="rId3"/>
    <p:sldId id="1204" r:id="rId4"/>
    <p:sldId id="1205" r:id="rId5"/>
    <p:sldId id="1206" r:id="rId6"/>
    <p:sldId id="1276" r:id="rId7"/>
    <p:sldId id="1207" r:id="rId8"/>
    <p:sldId id="1208" r:id="rId9"/>
    <p:sldId id="1209" r:id="rId10"/>
    <p:sldId id="1210" r:id="rId11"/>
    <p:sldId id="1262" r:id="rId12"/>
    <p:sldId id="1211" r:id="rId13"/>
    <p:sldId id="1212" r:id="rId14"/>
    <p:sldId id="1213" r:id="rId15"/>
    <p:sldId id="1277" r:id="rId16"/>
    <p:sldId id="1249" r:id="rId17"/>
    <p:sldId id="1250" r:id="rId18"/>
    <p:sldId id="1253" r:id="rId19"/>
    <p:sldId id="1254" r:id="rId20"/>
    <p:sldId id="1263" r:id="rId21"/>
    <p:sldId id="1264" r:id="rId22"/>
    <p:sldId id="1274" r:id="rId23"/>
    <p:sldId id="1255" r:id="rId24"/>
    <p:sldId id="1216" r:id="rId25"/>
    <p:sldId id="1217" r:id="rId26"/>
    <p:sldId id="1218" r:id="rId27"/>
    <p:sldId id="1278" r:id="rId28"/>
    <p:sldId id="1265" r:id="rId29"/>
    <p:sldId id="1266" r:id="rId30"/>
    <p:sldId id="1267" r:id="rId31"/>
    <p:sldId id="1268" r:id="rId32"/>
    <p:sldId id="1269" r:id="rId33"/>
    <p:sldId id="1270" r:id="rId34"/>
    <p:sldId id="1261" r:id="rId35"/>
    <p:sldId id="1220" r:id="rId36"/>
    <p:sldId id="1271" r:id="rId37"/>
    <p:sldId id="1272" r:id="rId38"/>
    <p:sldId id="1273" r:id="rId39"/>
    <p:sldId id="1221" r:id="rId40"/>
    <p:sldId id="1238" r:id="rId41"/>
    <p:sldId id="1239" r:id="rId42"/>
    <p:sldId id="1226" r:id="rId43"/>
    <p:sldId id="1227" r:id="rId44"/>
    <p:sldId id="1228" r:id="rId45"/>
    <p:sldId id="1229" r:id="rId46"/>
    <p:sldId id="1230" r:id="rId47"/>
    <p:sldId id="1231" r:id="rId48"/>
    <p:sldId id="1232" r:id="rId49"/>
    <p:sldId id="1233" r:id="rId50"/>
    <p:sldId id="1275" r:id="rId51"/>
    <p:sldId id="1246" r:id="rId52"/>
    <p:sldId id="1235" r:id="rId53"/>
    <p:sldId id="1236" r:id="rId54"/>
  </p:sldIdLst>
  <p:sldSz cx="9144000" cy="6858000" type="screen4x3"/>
  <p:notesSz cx="7302500" cy="9586913"/>
  <p:custDataLst>
    <p:tags r:id="rId5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AB8D8D"/>
    <a:srgbClr val="F7F5CD"/>
    <a:srgbClr val="990000"/>
    <a:srgbClr val="D5F1CF"/>
    <a:srgbClr val="F1C7C7"/>
    <a:srgbClr val="E9E1C9"/>
    <a:srgbClr val="F6F5BD"/>
    <a:srgbClr val="DED8C4"/>
    <a:srgbClr val="E7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4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1" y="-26988"/>
            <a:ext cx="3810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Exceptional Control Flow: </a:t>
            </a:r>
            <a:br>
              <a:rPr lang="en-US" dirty="0"/>
            </a:br>
            <a:r>
              <a:rPr lang="en-US" dirty="0"/>
              <a:t>Exceptions and Processes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 : Operating Systems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09844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9224004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/>
              <a:t>System Call Example: Opening File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&lt;__open&gt;: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e5d79:   b8 02 00 00 00      mov  $0x2,%eax  # 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e5d7e:   0f 05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48 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$0xfffffffffffff001,%rax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c3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Example: Invalid Memory Reference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874985"/>
          </a:xfrm>
        </p:spPr>
        <p:txBody>
          <a:bodyPr/>
          <a:lstStyle/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3276600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Detect invalid address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Signal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/>
              <a:t>Processes</a:t>
            </a:r>
          </a:p>
          <a:p>
            <a:r>
              <a:rPr lang="en-US" dirty="0">
                <a:solidFill>
                  <a:schemeClr val="bg2"/>
                </a:solidFill>
              </a:rPr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3464747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context switching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virtual memory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71687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168400"/>
            <a:ext cx="7277100" cy="485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System has 123 processes, 5 of which are active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</p:spTree>
    <p:extLst>
      <p:ext uri="{BB962C8B-B14F-4D97-AF65-F5344CB8AC3E}">
        <p14:creationId xmlns:p14="http://schemas.microsoft.com/office/powerpoint/2010/main" val="419645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Register values for </a:t>
            </a:r>
            <a:r>
              <a:rPr lang="en-US" dirty="0" err="1"/>
              <a:t>nonexecuting</a:t>
            </a:r>
            <a:r>
              <a:rPr lang="en-US" dirty="0"/>
              <a:t> processes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750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dirty="0">
                <a:solidFill>
                  <a:srgbClr val="7F7F7F"/>
                </a:solidFill>
              </a:rPr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 Control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6959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4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826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Each process is a logical control flow. </a:t>
            </a:r>
          </a:p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 (running on single core):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C</a:t>
            </a:r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time</a:t>
            </a:r>
          </a:p>
          <a:p>
            <a:endParaRPr lang="en-US" dirty="0"/>
          </a:p>
          <a:p>
            <a:r>
              <a:rPr lang="en-US" dirty="0"/>
              <a:t>However, we can think of concurrent processes as running in parallel with each other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memory-resident OS code called 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existing process.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switch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>
                <a:solidFill>
                  <a:srgbClr val="808080"/>
                </a:solidFill>
              </a:rPr>
              <a:t>Processes</a:t>
            </a:r>
          </a:p>
          <a:p>
            <a:r>
              <a:rPr lang="en-US" dirty="0"/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4151027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/>
              <a:t>System 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/>
              <a:t>On error</a:t>
            </a:r>
            <a:r>
              <a:rPr lang="en-US"/>
              <a:t>, Linux </a:t>
            </a:r>
            <a:r>
              <a:rPr lang="en-US" dirty="0"/>
              <a:t>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must check the return status of every system-level function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62009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80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89199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14878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8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46075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289560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37068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61315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269259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39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Terminating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executing, or waiting to be executed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(next lecture when we study signals)	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</a:t>
            </a:r>
            <a:r>
              <a:rPr lang="en-US" dirty="0">
                <a:latin typeface="Courier New"/>
                <a:cs typeface="Courier New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821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(next lecture)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/>
                <a:cs typeface="Courier New"/>
              </a:rPr>
              <a:t>void exit(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9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2008059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</a:t>
            </a:r>
            <a:r>
              <a:rPr lang="en-US" dirty="0" err="1"/>
              <a:t>inedges</a:t>
            </a:r>
            <a:r>
              <a:rPr lang="en-US" dirty="0"/>
              <a:t>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73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66290" y="2716546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73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Relabled</a:t>
            </a:r>
            <a:r>
              <a:rPr lang="en-US" dirty="0"/>
              <a:t>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083375" y="3176401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React to changes in </a:t>
            </a:r>
            <a:r>
              <a:rPr lang="en-US" b="1" i="1" dirty="0">
                <a:solidFill>
                  <a:srgbClr val="C00000"/>
                </a:solidFill>
              </a:rPr>
              <a:t>program 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system: </a:t>
            </a:r>
            <a:br>
              <a:rPr lang="en-US" dirty="0"/>
            </a:br>
            <a:r>
              <a:rPr lang="en-US" dirty="0"/>
              <a:t>Difficult to 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/>
          </a:p>
          <a:p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017034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system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 (i.e., a zombie)</a:t>
            </a:r>
          </a:p>
          <a:p>
            <a:endParaRPr lang="en-US" sz="2000" b="0" dirty="0"/>
          </a:p>
          <a:p>
            <a:r>
              <a:rPr lang="en-US" sz="2000" b="0" dirty="0"/>
              <a:t>Killing parent allows child to be reaped by </a:t>
            </a:r>
            <a:r>
              <a:rPr lang="en-US" sz="2000" dirty="0">
                <a:latin typeface="Courier New" pitchFamily="49" charset="0"/>
              </a:rPr>
              <a:t>init</a:t>
            </a: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267200" y="4267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1600200" y="5257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/>
              <a:t>Non-</a:t>
            </a:r>
            <a:br>
              <a:rPr lang="en-US" dirty="0"/>
            </a:br>
            <a:r>
              <a:rPr lang="en-US" dirty="0"/>
              <a:t>terminating</a:t>
            </a:r>
            <a:br>
              <a:rPr lang="en-US" dirty="0"/>
            </a:br>
            <a:r>
              <a:rPr lang="en-US" dirty="0"/>
              <a:t>Child Example</a:t>
            </a:r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/>
              <a:t>Child process still active even though parent has terminated</a:t>
            </a:r>
          </a:p>
          <a:p>
            <a:endParaRPr lang="en-US" sz="2000" b="0" dirty="0"/>
          </a:p>
          <a:p>
            <a:r>
              <a:rPr lang="en-US" sz="2000" b="0" dirty="0"/>
              <a:t>Must kill child explicitly,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 a value that indicates reason the child terminated and the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Another wait </a:t>
            </a:r>
            <a:r>
              <a:rPr lang="en-US" dirty="0"/>
              <a:t>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waitpid</a:t>
            </a:r>
            <a:r>
              <a:rPr lang="en-US" sz="3400" dirty="0"/>
              <a:t>: 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waitpid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&amp;status,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(see textbook)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execve</a:t>
            </a:r>
            <a:r>
              <a:rPr lang="en-US" sz="2000" dirty="0">
                <a:latin typeface="Courier New"/>
                <a:cs typeface="Courier New"/>
              </a:rPr>
              <a:t>(char *filename, char *</a:t>
            </a:r>
            <a:r>
              <a:rPr lang="en-US" sz="2000" dirty="0" err="1">
                <a:latin typeface="Courier New"/>
                <a:cs typeface="Courier New"/>
              </a:rPr>
              <a:t>argv</a:t>
            </a:r>
            <a:r>
              <a:rPr lang="en-US" sz="2000" dirty="0">
                <a:latin typeface="Courier New"/>
                <a:cs typeface="Courier New"/>
              </a:rPr>
              <a:t>[], char *</a:t>
            </a:r>
            <a:r>
              <a:rPr lang="en-US" sz="2000" dirty="0" err="1">
                <a:latin typeface="Courier New"/>
                <a:cs typeface="Courier New"/>
              </a:rPr>
              <a:t>envp</a:t>
            </a:r>
            <a:r>
              <a:rPr lang="en-US" sz="2000" dirty="0">
                <a:latin typeface="Courier New"/>
                <a:cs typeface="Courier New"/>
              </a:rPr>
              <a:t>[])</a:t>
            </a:r>
            <a:endParaRPr lang="en-US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never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/>
              <a:t>Exists at all levels of a computer system</a:t>
            </a:r>
          </a:p>
          <a:p>
            <a:r>
              <a:rPr lang="en-US" dirty="0"/>
              <a:t>Low level mechanisms</a:t>
            </a:r>
          </a:p>
          <a:p>
            <a:pPr lvl="1"/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Exceptions </a:t>
            </a:r>
          </a:p>
          <a:p>
            <a:pPr lvl="2"/>
            <a:r>
              <a:rPr lang="en-US" dirty="0"/>
              <a:t>Change in control flow in response to a system event </a:t>
            </a:r>
            <a:br>
              <a:rPr lang="en-US" dirty="0"/>
            </a:br>
            <a:r>
              <a:rPr lang="en-US" dirty="0"/>
              <a:t>(i.e.,  change in system state)</a:t>
            </a:r>
          </a:p>
          <a:p>
            <a:pPr lvl="2"/>
            <a:r>
              <a:rPr lang="en-US" dirty="0"/>
              <a:t>Implemented using combination of hardware and OS software	</a:t>
            </a:r>
          </a:p>
          <a:p>
            <a:r>
              <a:rPr lang="en-US" dirty="0"/>
              <a:t>Higher level mechanisms</a:t>
            </a:r>
          </a:p>
          <a:p>
            <a:pPr lvl="1"/>
            <a:r>
              <a:rPr lang="en-US" dirty="0"/>
              <a:t>2. </a:t>
            </a:r>
            <a:r>
              <a:rPr lang="en-US" b="1" dirty="0">
                <a:solidFill>
                  <a:srgbClr val="FF0000"/>
                </a:solidFill>
              </a:rPr>
              <a:t>Process context switch</a:t>
            </a:r>
          </a:p>
          <a:p>
            <a:pPr lvl="2"/>
            <a:r>
              <a:rPr lang="en-US" dirty="0"/>
              <a:t>Implemented by OS software and hardware timer</a:t>
            </a:r>
          </a:p>
          <a:p>
            <a:pPr lvl="1"/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Signals</a:t>
            </a:r>
          </a:p>
          <a:p>
            <a:pPr lvl="2"/>
            <a:r>
              <a:rPr lang="en-US" dirty="0"/>
              <a:t>Implemented by OS software </a:t>
            </a:r>
          </a:p>
          <a:p>
            <a:pPr lvl="1"/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Nonlocal jumps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longjmp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/>
              <a:t>Implemented by C runtime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259926" cy="1905000"/>
          </a:xfrm>
        </p:spPr>
        <p:txBody>
          <a:bodyPr/>
          <a:lstStyle/>
          <a:p>
            <a:r>
              <a:rPr lang="en-US" dirty="0"/>
              <a:t>Structure of </a:t>
            </a:r>
            <a:br>
              <a:rPr lang="en-US" dirty="0"/>
            </a:br>
            <a:r>
              <a:rPr lang="en-US" dirty="0"/>
              <a:t>the stack when a new program starts</a:t>
            </a:r>
          </a:p>
        </p:txBody>
      </p:sp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variable strings</a:t>
            </a:r>
          </a:p>
        </p:txBody>
      </p:sp>
      <p:sp>
        <p:nvSpPr>
          <p:cNvPr id="39" name="Rectangle 381"/>
          <p:cNvSpPr>
            <a:spLocks noChangeArrowheads="1"/>
          </p:cNvSpPr>
          <p:nvPr/>
        </p:nvSpPr>
        <p:spPr bwMode="auto"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command-line arg strings</a:t>
            </a:r>
          </a:p>
        </p:txBody>
      </p:sp>
      <p:sp>
        <p:nvSpPr>
          <p:cNvPr id="40" name="Rectangle 382"/>
          <p:cNvSpPr>
            <a:spLocks noChangeArrowheads="1"/>
          </p:cNvSpPr>
          <p:nvPr/>
        </p:nvSpPr>
        <p:spPr bwMode="auto"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383"/>
          <p:cNvSpPr>
            <a:spLocks noChangeArrowheads="1"/>
          </p:cNvSpPr>
          <p:nvPr/>
        </p:nvSpPr>
        <p:spPr bwMode="auto"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[n] == NULL</a:t>
            </a:r>
          </a:p>
        </p:txBody>
      </p:sp>
      <p:sp>
        <p:nvSpPr>
          <p:cNvPr id="42" name="Rectangle 384"/>
          <p:cNvSpPr>
            <a:spLocks noChangeArrowheads="1"/>
          </p:cNvSpPr>
          <p:nvPr/>
        </p:nvSpPr>
        <p:spPr bwMode="auto"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envp[n-1]</a:t>
            </a:r>
          </a:p>
        </p:txBody>
      </p:sp>
      <p:sp>
        <p:nvSpPr>
          <p:cNvPr id="43" name="Rectangle 385"/>
          <p:cNvSpPr>
            <a:spLocks noChangeArrowheads="1"/>
          </p:cNvSpPr>
          <p:nvPr/>
        </p:nvSpPr>
        <p:spPr bwMode="auto"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4" name="Rectangle 386"/>
          <p:cNvSpPr>
            <a:spLocks noChangeArrowheads="1"/>
          </p:cNvSpPr>
          <p:nvPr/>
        </p:nvSpPr>
        <p:spPr bwMode="auto"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envp[0]</a:t>
            </a:r>
          </a:p>
        </p:txBody>
      </p:sp>
      <p:sp>
        <p:nvSpPr>
          <p:cNvPr id="45" name="Rectangle 387"/>
          <p:cNvSpPr>
            <a:spLocks noChangeArrowheads="1"/>
          </p:cNvSpPr>
          <p:nvPr/>
        </p:nvSpPr>
        <p:spPr bwMode="auto">
          <a:xfrm>
            <a:off x="3997944" y="3276600"/>
            <a:ext cx="2819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argv[argc] = NULL</a:t>
            </a:r>
          </a:p>
        </p:txBody>
      </p:sp>
      <p:sp>
        <p:nvSpPr>
          <p:cNvPr id="46" name="Rectangle 388"/>
          <p:cNvSpPr>
            <a:spLocks noChangeArrowheads="1"/>
          </p:cNvSpPr>
          <p:nvPr/>
        </p:nvSpPr>
        <p:spPr bwMode="auto"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argv[argc-1]</a:t>
            </a:r>
          </a:p>
        </p:txBody>
      </p:sp>
      <p:sp>
        <p:nvSpPr>
          <p:cNvPr id="47" name="Rectangle 389"/>
          <p:cNvSpPr>
            <a:spLocks noChangeArrowheads="1"/>
          </p:cNvSpPr>
          <p:nvPr/>
        </p:nvSpPr>
        <p:spPr bwMode="auto"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8" name="Rectangle 390"/>
          <p:cNvSpPr>
            <a:spLocks noChangeArrowheads="1"/>
          </p:cNvSpPr>
          <p:nvPr/>
        </p:nvSpPr>
        <p:spPr bwMode="auto"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argv[0]</a:t>
            </a:r>
          </a:p>
        </p:txBody>
      </p:sp>
      <p:sp>
        <p:nvSpPr>
          <p:cNvPr id="49" name="Rectangle 399"/>
          <p:cNvSpPr>
            <a:spLocks noChangeArrowheads="1"/>
          </p:cNvSpPr>
          <p:nvPr/>
        </p:nvSpPr>
        <p:spPr bwMode="auto">
          <a:xfrm>
            <a:off x="4009385" y="548807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Future stack frame for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01"/>
          <p:cNvSpPr txBox="1">
            <a:spLocks noChangeArrowheads="1"/>
          </p:cNvSpPr>
          <p:nvPr/>
        </p:nvSpPr>
        <p:spPr bwMode="auto">
          <a:xfrm>
            <a:off x="7709422" y="2416442"/>
            <a:ext cx="1339279" cy="64633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environ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(global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var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51" name="Line 406"/>
          <p:cNvSpPr>
            <a:spLocks noChangeShapeType="1"/>
          </p:cNvSpPr>
          <p:nvPr/>
        </p:nvSpPr>
        <p:spPr bwMode="auto">
          <a:xfrm flipV="1">
            <a:off x="3045404" y="4435332"/>
            <a:ext cx="96102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407"/>
          <p:cNvSpPr>
            <a:spLocks noChangeShapeType="1"/>
          </p:cNvSpPr>
          <p:nvPr/>
        </p:nvSpPr>
        <p:spPr bwMode="auto">
          <a:xfrm flipH="1">
            <a:off x="3616944" y="42799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408"/>
          <p:cNvSpPr>
            <a:spLocks noChangeShapeType="1"/>
          </p:cNvSpPr>
          <p:nvPr/>
        </p:nvSpPr>
        <p:spPr bwMode="auto">
          <a:xfrm flipV="1">
            <a:off x="3616944" y="1676400"/>
            <a:ext cx="0" cy="2590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Line 409"/>
          <p:cNvSpPr>
            <a:spLocks noChangeShapeType="1"/>
          </p:cNvSpPr>
          <p:nvPr/>
        </p:nvSpPr>
        <p:spPr bwMode="auto">
          <a:xfrm>
            <a:off x="3616944" y="1676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411"/>
          <p:cNvSpPr>
            <a:spLocks noChangeShapeType="1"/>
          </p:cNvSpPr>
          <p:nvPr/>
        </p:nvSpPr>
        <p:spPr bwMode="auto">
          <a:xfrm flipH="1">
            <a:off x="6703044" y="30607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412"/>
          <p:cNvSpPr>
            <a:spLocks noChangeShapeType="1"/>
          </p:cNvSpPr>
          <p:nvPr/>
        </p:nvSpPr>
        <p:spPr bwMode="auto">
          <a:xfrm flipH="1" flipV="1">
            <a:off x="7236444" y="9906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413"/>
          <p:cNvSpPr>
            <a:spLocks noChangeShapeType="1"/>
          </p:cNvSpPr>
          <p:nvPr/>
        </p:nvSpPr>
        <p:spPr bwMode="auto">
          <a:xfrm>
            <a:off x="6817344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417"/>
          <p:cNvSpPr>
            <a:spLocks noChangeAspect="1" noChangeArrowheads="1"/>
          </p:cNvSpPr>
          <p:nvPr/>
        </p:nvSpPr>
        <p:spPr bwMode="auto"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val 419"/>
          <p:cNvSpPr>
            <a:spLocks noChangeAspect="1" noChangeArrowheads="1"/>
          </p:cNvSpPr>
          <p:nvPr/>
        </p:nvSpPr>
        <p:spPr bwMode="auto"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 Box 421"/>
          <p:cNvSpPr txBox="1">
            <a:spLocks noChangeArrowheads="1"/>
          </p:cNvSpPr>
          <p:nvPr/>
        </p:nvSpPr>
        <p:spPr bwMode="auto">
          <a:xfrm>
            <a:off x="7040835" y="288409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Bottom of stack</a:t>
            </a:r>
          </a:p>
        </p:txBody>
      </p:sp>
      <p:sp>
        <p:nvSpPr>
          <p:cNvPr id="61" name="Text Box 422"/>
          <p:cNvSpPr txBox="1">
            <a:spLocks noChangeArrowheads="1"/>
          </p:cNvSpPr>
          <p:nvPr/>
        </p:nvSpPr>
        <p:spPr bwMode="auto">
          <a:xfrm>
            <a:off x="7027849" y="5251303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Top of stack</a:t>
            </a:r>
          </a:p>
        </p:txBody>
      </p:sp>
      <p:sp>
        <p:nvSpPr>
          <p:cNvPr id="64" name="Line 431"/>
          <p:cNvSpPr>
            <a:spLocks noChangeShapeType="1"/>
          </p:cNvSpPr>
          <p:nvPr/>
        </p:nvSpPr>
        <p:spPr bwMode="auto">
          <a:xfrm>
            <a:off x="7406067" y="3154102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433"/>
          <p:cNvSpPr>
            <a:spLocks noChangeShapeType="1"/>
          </p:cNvSpPr>
          <p:nvPr/>
        </p:nvSpPr>
        <p:spPr bwMode="auto">
          <a:xfrm flipH="1">
            <a:off x="6830040" y="3153838"/>
            <a:ext cx="585722" cy="1600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 Box 401"/>
          <p:cNvSpPr txBox="1">
            <a:spLocks noChangeArrowheads="1"/>
          </p:cNvSpPr>
          <p:nvPr/>
        </p:nvSpPr>
        <p:spPr bwMode="auto">
          <a:xfrm>
            <a:off x="1912773" y="4132836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rsi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7" name="Text Box 401"/>
          <p:cNvSpPr txBox="1">
            <a:spLocks noChangeArrowheads="1"/>
          </p:cNvSpPr>
          <p:nvPr/>
        </p:nvSpPr>
        <p:spPr bwMode="auto"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(in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rdx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8" name="Line 431"/>
          <p:cNvSpPr>
            <a:spLocks noChangeShapeType="1"/>
          </p:cNvSpPr>
          <p:nvPr/>
        </p:nvSpPr>
        <p:spPr bwMode="auto">
          <a:xfrm flipV="1">
            <a:off x="7421182" y="2940361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4001615" y="480123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Stack frame for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libc_start_main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70" name="Rectangle 382"/>
          <p:cNvSpPr>
            <a:spLocks noChangeArrowheads="1"/>
          </p:cNvSpPr>
          <p:nvPr/>
        </p:nvSpPr>
        <p:spPr bwMode="auto"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01"/>
          <p:cNvSpPr txBox="1">
            <a:spLocks noChangeArrowheads="1"/>
          </p:cNvSpPr>
          <p:nvPr/>
        </p:nvSpPr>
        <p:spPr bwMode="auto">
          <a:xfrm>
            <a:off x="1905000" y="4914535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argc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30602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Example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590800" y="33528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envp</a:t>
            </a:r>
            <a:r>
              <a:rPr lang="en-US" sz="1800" b="0" dirty="0">
                <a:latin typeface="Courier New"/>
                <a:cs typeface="Courier New"/>
              </a:rPr>
              <a:t>[n]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590800" y="36576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envp</a:t>
            </a:r>
            <a:r>
              <a:rPr lang="en-US" sz="1800" b="0" dirty="0">
                <a:latin typeface="Courier New"/>
                <a:cs typeface="Courier New"/>
              </a:rPr>
              <a:t>[n-1]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590800" y="4267200"/>
            <a:ext cx="2209800" cy="293132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envp</a:t>
            </a:r>
            <a:r>
              <a:rPr lang="en-US" sz="1800" b="0" dirty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2590800" y="39624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ourier New"/>
                <a:cs typeface="Courier New"/>
              </a:rPr>
              <a:t>…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590799" y="2035998"/>
            <a:ext cx="2743201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</a:t>
            </a:r>
            <a:r>
              <a:rPr lang="en-US" sz="1800" b="0" dirty="0" err="1">
                <a:latin typeface="Courier New"/>
                <a:cs typeface="Courier New"/>
              </a:rPr>
              <a:t>argc</a:t>
            </a:r>
            <a:r>
              <a:rPr lang="en-US" sz="1800" b="0" dirty="0">
                <a:latin typeface="Courier New"/>
                <a:cs typeface="Courier New"/>
              </a:rPr>
              <a:t>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590800" y="22976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[2]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590800" y="28310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590800" y="2602468"/>
            <a:ext cx="2743200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6905" y="2907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/bin/</a:t>
            </a:r>
            <a:r>
              <a:rPr lang="en-US" sz="1800" b="0" dirty="0" err="1">
                <a:latin typeface="Courier New"/>
                <a:cs typeface="Courier New"/>
              </a:rPr>
              <a:t>ls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6905" y="259815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-</a:t>
            </a:r>
            <a:r>
              <a:rPr lang="en-US" sz="1800" b="0" dirty="0" err="1">
                <a:latin typeface="Courier New"/>
                <a:cs typeface="Courier New"/>
              </a:rPr>
              <a:t>lt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9388" y="229766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/</a:t>
            </a:r>
            <a:r>
              <a:rPr lang="en-US" sz="1800" b="0" dirty="0" err="1">
                <a:latin typeface="Courier New"/>
                <a:cs typeface="Courier New"/>
              </a:rPr>
              <a:t>usr</a:t>
            </a:r>
            <a:r>
              <a:rPr lang="en-US" sz="1800" b="0" dirty="0">
                <a:latin typeface="Courier New"/>
                <a:cs typeface="Courier New"/>
              </a:rPr>
              <a:t>/include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423413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USER=</a:t>
            </a:r>
            <a:r>
              <a:rPr lang="en-US" sz="1800" b="0" dirty="0" err="1">
                <a:latin typeface="Courier New"/>
                <a:cs typeface="Courier New"/>
              </a:rPr>
              <a:t>droh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362407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PWD=/</a:t>
            </a:r>
            <a:r>
              <a:rPr lang="en-US" sz="1800" b="0" dirty="0" err="1">
                <a:latin typeface="Courier New"/>
                <a:cs typeface="Courier New"/>
              </a:rPr>
              <a:t>usr</a:t>
            </a:r>
            <a:r>
              <a:rPr lang="en-US" sz="1800" b="0" dirty="0">
                <a:latin typeface="Courier New"/>
                <a:cs typeface="Courier New"/>
              </a:rPr>
              <a:t>/</a:t>
            </a:r>
            <a:r>
              <a:rPr lang="en-US" sz="1800" b="0" dirty="0" err="1">
                <a:latin typeface="Courier New"/>
                <a:cs typeface="Courier New"/>
              </a:rPr>
              <a:t>droh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3340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5334000" y="278282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334000" y="248153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>
            <a:off x="4800600" y="4413766"/>
            <a:ext cx="762000" cy="50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 flipV="1">
            <a:off x="4800600" y="3808740"/>
            <a:ext cx="762000" cy="12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5800" y="437647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828800" y="4560332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2907268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Courier New"/>
                <a:cs typeface="Courier New"/>
              </a:rPr>
              <a:t>myargv</a:t>
            </a:r>
            <a:endParaRPr lang="en-US" sz="1800" b="0" dirty="0">
              <a:latin typeface="Courier New"/>
              <a:cs typeface="Courier New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18288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22643" y="4983540"/>
            <a:ext cx="7225957" cy="156966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Child runs program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72004C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exit(1);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}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}                                                                                                    </a:t>
            </a: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381000" y="1262966"/>
            <a:ext cx="7568111" cy="45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Executes</a:t>
            </a:r>
            <a:r>
              <a:rPr lang="en-US" sz="2000" dirty="0">
                <a:latin typeface="Courier New" pitchFamily="49" charset="0"/>
              </a:rPr>
              <a:t> “</a:t>
            </a:r>
            <a:r>
              <a:rPr lang="en-US" sz="2000" b="0" dirty="0">
                <a:latin typeface="Courier New"/>
                <a:cs typeface="Courier New"/>
              </a:rPr>
              <a:t>/bin/</a:t>
            </a:r>
            <a:r>
              <a:rPr lang="en-US" sz="2000" b="0" dirty="0" err="1">
                <a:latin typeface="Courier New"/>
                <a:cs typeface="Courier New"/>
              </a:rPr>
              <a:t>ls</a:t>
            </a:r>
            <a:r>
              <a:rPr lang="en-US" sz="2000" b="0" dirty="0">
                <a:latin typeface="Courier New"/>
                <a:cs typeface="Courier New"/>
              </a:rPr>
              <a:t> –</a:t>
            </a:r>
            <a:r>
              <a:rPr lang="en-US" sz="2000" b="0" dirty="0" err="1">
                <a:latin typeface="Courier New"/>
                <a:cs typeface="Courier New"/>
              </a:rPr>
              <a:t>lt</a:t>
            </a:r>
            <a:r>
              <a:rPr lang="en-US" sz="2000" b="0" dirty="0">
                <a:latin typeface="Courier New"/>
                <a:cs typeface="Courier New"/>
              </a:rPr>
              <a:t> /</a:t>
            </a:r>
            <a:r>
              <a:rPr lang="en-US" sz="2000" b="0" dirty="0" err="1">
                <a:latin typeface="Courier New"/>
                <a:cs typeface="Courier New"/>
              </a:rPr>
              <a:t>usr</a:t>
            </a:r>
            <a:r>
              <a:rPr lang="en-US" sz="2000" b="0" dirty="0">
                <a:latin typeface="Courier New"/>
                <a:cs typeface="Courier New"/>
              </a:rPr>
              <a:t>/include</a:t>
            </a:r>
            <a:r>
              <a:rPr lang="en-US" sz="2000" dirty="0">
                <a:latin typeface="Courier New" pitchFamily="49" charset="0"/>
              </a:rPr>
              <a:t>” </a:t>
            </a:r>
            <a:r>
              <a:rPr lang="en-US" sz="2000" dirty="0">
                <a:latin typeface="Calibri"/>
                <a:cs typeface="Calibri"/>
              </a:rPr>
              <a:t>in child process using current environment: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622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(</a:t>
            </a:r>
            <a:r>
              <a:rPr lang="en-US" sz="1800" b="0" dirty="0" err="1">
                <a:latin typeface="Courier New"/>
                <a:cs typeface="Courier New"/>
              </a:rPr>
              <a:t>argc</a:t>
            </a:r>
            <a:r>
              <a:rPr lang="en-US" sz="1800" b="0" dirty="0">
                <a:latin typeface="Courier New"/>
                <a:cs typeface="Courier New"/>
              </a:rPr>
              <a:t> == 3)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Events that require nonstandard control flow</a:t>
            </a:r>
          </a:p>
          <a:p>
            <a:pPr lvl="1"/>
            <a:r>
              <a:rPr lang="en-US" dirty="0"/>
              <a:t>Generated externally (interrupts) or internally (traps and faults)</a:t>
            </a:r>
          </a:p>
          <a:p>
            <a:endParaRPr lang="en-US" dirty="0"/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At any given time, system has multiple active processes</a:t>
            </a:r>
          </a:p>
          <a:p>
            <a:pPr lvl="1"/>
            <a:r>
              <a:rPr lang="en-US" dirty="0"/>
              <a:t>Only one can execute at a time on a single core, though</a:t>
            </a:r>
          </a:p>
          <a:p>
            <a:pPr lvl="1"/>
            <a:r>
              <a:rPr lang="en-US" dirty="0"/>
              <a:t>Each process appears to have total control of </a:t>
            </a:r>
            <a:br>
              <a:rPr lang="en-US" dirty="0"/>
            </a:br>
            <a:r>
              <a:rPr lang="en-US" dirty="0"/>
              <a:t>processor + private memory space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Spawning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/>
              <a:t>One call, two returns</a:t>
            </a:r>
          </a:p>
          <a:p>
            <a:r>
              <a:rPr lang="en-US" dirty="0"/>
              <a:t>Process completion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/>
              <a:t>One call, no return</a:t>
            </a:r>
          </a:p>
          <a:p>
            <a:r>
              <a:rPr lang="en-US" dirty="0"/>
              <a:t>Reaping and waiting for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Loading and running programs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(or variant)</a:t>
            </a:r>
          </a:p>
          <a:p>
            <a:pPr lvl="1"/>
            <a:r>
              <a:rPr lang="en-US" dirty="0"/>
              <a:t>One call, (normally) no return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Exceptional Control Flow</a:t>
            </a:r>
          </a:p>
          <a:p>
            <a:r>
              <a:rPr lang="en-US" dirty="0"/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344691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90213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lvl="1"/>
            <a:r>
              <a:rPr lang="en-US" dirty="0"/>
              <a:t>Kernel is the memory-resident part of the OS</a:t>
            </a:r>
          </a:p>
          <a:p>
            <a:pPr lvl="1"/>
            <a:r>
              <a:rPr lang="en-US" dirty="0"/>
              <a:t>Examples of events: Divide by 0, arithmetic overflow, page fault, I/O request completes, typing Ctrl-C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181600" y="2340138"/>
            <a:ext cx="3810000" cy="3222462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14417</TotalTime>
  <Words>3718</Words>
  <Application>Microsoft Macintosh PowerPoint</Application>
  <PresentationFormat>On-screen Show (4:3)</PresentationFormat>
  <Paragraphs>995</Paragraphs>
  <Slides>53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Arial</vt:lpstr>
      <vt:lpstr>Arial Narrow</vt:lpstr>
      <vt:lpstr>Calibri</vt:lpstr>
      <vt:lpstr>Courier</vt:lpstr>
      <vt:lpstr>Courier New</vt:lpstr>
      <vt:lpstr>Helvetica</vt:lpstr>
      <vt:lpstr>Menlo-Regular</vt:lpstr>
      <vt:lpstr>Times New Roman</vt:lpstr>
      <vt:lpstr>Wingdings</vt:lpstr>
      <vt:lpstr>Wingdings 2</vt:lpstr>
      <vt:lpstr>template2007</vt:lpstr>
      <vt:lpstr>Exceptional Control Flow:  Exceptions and Processes  CSCI 380 : Operating Systems</vt:lpstr>
      <vt:lpstr>Today</vt:lpstr>
      <vt:lpstr>Control Flow</vt:lpstr>
      <vt:lpstr>Altering the Control Flow</vt:lpstr>
      <vt:lpstr>Exceptional Control Flow</vt:lpstr>
      <vt:lpstr>Today</vt:lpstr>
      <vt:lpstr>Exceptions</vt:lpstr>
      <vt:lpstr>Exception Tables</vt:lpstr>
      <vt:lpstr>Asynchronous Exceptions (Interrupts)</vt:lpstr>
      <vt:lpstr>Synchronous Exceptions</vt:lpstr>
      <vt:lpstr>System Calls</vt:lpstr>
      <vt:lpstr>System Call Example: Opening File</vt:lpstr>
      <vt:lpstr>Fault Example: Page Fault</vt:lpstr>
      <vt:lpstr>Fault Example: Invalid Memory Reference</vt:lpstr>
      <vt:lpstr>Today</vt:lpstr>
      <vt:lpstr>Processes</vt:lpstr>
      <vt:lpstr>Multiprocessing: The Illusion</vt:lpstr>
      <vt:lpstr>Multiprocessing Example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Concurrent Processes</vt:lpstr>
      <vt:lpstr>User View of Concurrent Processes</vt:lpstr>
      <vt:lpstr>Context Switching</vt:lpstr>
      <vt:lpstr>Today</vt:lpstr>
      <vt:lpstr>System 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Another wait Example</vt:lpstr>
      <vt:lpstr>waitpid: Waiting for a Specific Process</vt:lpstr>
      <vt:lpstr>execve: Loading and Running Programs</vt:lpstr>
      <vt:lpstr>Structure of  the stack when a new program starts</vt:lpstr>
      <vt:lpstr>execve Example</vt:lpstr>
      <vt:lpstr>Summary</vt:lpstr>
      <vt:lpstr>Summary (cont.)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629</cp:revision>
  <cp:lastPrinted>1999-09-20T15:19:18Z</cp:lastPrinted>
  <dcterms:created xsi:type="dcterms:W3CDTF">2011-10-11T15:51:12Z</dcterms:created>
  <dcterms:modified xsi:type="dcterms:W3CDTF">2019-01-20T23:10:34Z</dcterms:modified>
</cp:coreProperties>
</file>