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5"/>
  </p:notesMasterIdLst>
  <p:handoutMasterIdLst>
    <p:handoutMasterId r:id="rId56"/>
  </p:handoutMasterIdLst>
  <p:sldIdLst>
    <p:sldId id="542" r:id="rId2"/>
    <p:sldId id="1202" r:id="rId3"/>
    <p:sldId id="1204" r:id="rId4"/>
    <p:sldId id="1205" r:id="rId5"/>
    <p:sldId id="1206" r:id="rId6"/>
    <p:sldId id="1276" r:id="rId7"/>
    <p:sldId id="1207" r:id="rId8"/>
    <p:sldId id="1208" r:id="rId9"/>
    <p:sldId id="1209" r:id="rId10"/>
    <p:sldId id="1210" r:id="rId11"/>
    <p:sldId id="1262" r:id="rId12"/>
    <p:sldId id="1211" r:id="rId13"/>
    <p:sldId id="1212" r:id="rId14"/>
    <p:sldId id="1213" r:id="rId15"/>
    <p:sldId id="1277" r:id="rId16"/>
    <p:sldId id="1249" r:id="rId17"/>
    <p:sldId id="1250" r:id="rId18"/>
    <p:sldId id="1253" r:id="rId19"/>
    <p:sldId id="1254" r:id="rId20"/>
    <p:sldId id="1263" r:id="rId21"/>
    <p:sldId id="1264" r:id="rId22"/>
    <p:sldId id="1274" r:id="rId23"/>
    <p:sldId id="1255" r:id="rId24"/>
    <p:sldId id="1216" r:id="rId25"/>
    <p:sldId id="1217" r:id="rId26"/>
    <p:sldId id="1218" r:id="rId27"/>
    <p:sldId id="1278" r:id="rId28"/>
    <p:sldId id="1265" r:id="rId29"/>
    <p:sldId id="1266" r:id="rId30"/>
    <p:sldId id="1267" r:id="rId31"/>
    <p:sldId id="1268" r:id="rId32"/>
    <p:sldId id="1269" r:id="rId33"/>
    <p:sldId id="1270" r:id="rId34"/>
    <p:sldId id="1261" r:id="rId35"/>
    <p:sldId id="1220" r:id="rId36"/>
    <p:sldId id="1271" r:id="rId37"/>
    <p:sldId id="1272" r:id="rId38"/>
    <p:sldId id="1273" r:id="rId39"/>
    <p:sldId id="1221" r:id="rId40"/>
    <p:sldId id="1238" r:id="rId41"/>
    <p:sldId id="1239" r:id="rId42"/>
    <p:sldId id="1226" r:id="rId43"/>
    <p:sldId id="1227" r:id="rId44"/>
    <p:sldId id="1228" r:id="rId45"/>
    <p:sldId id="1229" r:id="rId46"/>
    <p:sldId id="1230" r:id="rId47"/>
    <p:sldId id="1231" r:id="rId48"/>
    <p:sldId id="1232" r:id="rId49"/>
    <p:sldId id="1233" r:id="rId50"/>
    <p:sldId id="1275" r:id="rId51"/>
    <p:sldId id="1246" r:id="rId52"/>
    <p:sldId id="1235" r:id="rId53"/>
    <p:sldId id="1236" r:id="rId54"/>
  </p:sldIdLst>
  <p:sldSz cx="9144000" cy="6858000" type="screen4x3"/>
  <p:notesSz cx="7302500" cy="9586913"/>
  <p:custDataLst>
    <p:tags r:id="rId57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579"/>
    <a:srgbClr val="AB8D8D"/>
    <a:srgbClr val="F7F5CD"/>
    <a:srgbClr val="990000"/>
    <a:srgbClr val="D5F1CF"/>
    <a:srgbClr val="F1C7C7"/>
    <a:srgbClr val="E9E1C9"/>
    <a:srgbClr val="F6F5BD"/>
    <a:srgbClr val="DED8C4"/>
    <a:srgbClr val="E7DD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69" autoAdjust="0"/>
    <p:restoredTop sz="94649" autoAdjust="0"/>
  </p:normalViewPr>
  <p:slideViewPr>
    <p:cSldViewPr snapToObjects="1">
      <p:cViewPr varScale="1">
        <p:scale>
          <a:sx n="79" d="100"/>
          <a:sy n="79" d="100"/>
        </p:scale>
        <p:origin x="206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gs" Target="tags/tag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2167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2546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1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3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4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6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9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0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1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1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4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5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6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6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6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1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3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4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4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5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6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7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9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9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0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1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5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6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9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0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5334001" y="-26988"/>
            <a:ext cx="3810000" cy="27699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sz="1200" dirty="0">
                <a:solidFill>
                  <a:srgbClr val="FFD579"/>
                </a:solidFill>
                <a:latin typeface="Times New Roman" pitchFamily="18" charset="0"/>
              </a:rPr>
              <a:t>Killian – CSCI 380 – Millersville University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470025"/>
          </a:xfrm>
        </p:spPr>
        <p:txBody>
          <a:bodyPr/>
          <a:lstStyle/>
          <a:p>
            <a:pPr marL="0" indent="0"/>
            <a:r>
              <a:rPr lang="en-US" dirty="0"/>
              <a:t>Exceptional Control Flow: </a:t>
            </a:r>
            <a:br>
              <a:rPr lang="en-US" dirty="0"/>
            </a:br>
            <a:r>
              <a:rPr lang="en-US" dirty="0"/>
              <a:t>Exceptions and Processes</a:t>
            </a:r>
            <a:br>
              <a:rPr lang="en-US" dirty="0"/>
            </a:br>
            <a:br>
              <a:rPr lang="en-US" dirty="0"/>
            </a:br>
            <a:r>
              <a:rPr lang="en-US" sz="2000" b="0" dirty="0"/>
              <a:t>CSCI 380 : Operating Systems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/>
              <a:t>Instructor:</a:t>
            </a:r>
            <a:r>
              <a:rPr lang="en-US" dirty="0"/>
              <a:t> </a:t>
            </a:r>
          </a:p>
          <a:p>
            <a:r>
              <a:rPr lang="en-US" dirty="0"/>
              <a:t>William Killian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-965200" y="8255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569912"/>
            <a:ext cx="6819900" cy="573088"/>
          </a:xfrm>
        </p:spPr>
        <p:txBody>
          <a:bodyPr/>
          <a:lstStyle/>
          <a:p>
            <a:r>
              <a:rPr lang="en-US" dirty="0"/>
              <a:t>Synchronous Exceptions</a:t>
            </a:r>
          </a:p>
        </p:txBody>
      </p:sp>
      <p:sp>
        <p:nvSpPr>
          <p:cNvPr id="479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219200"/>
            <a:ext cx="7896225" cy="53340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Caused by events that occur as a result of executing an instruction: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Traps</a:t>
            </a:r>
          </a:p>
          <a:p>
            <a:pPr lvl="2"/>
            <a:r>
              <a:rPr lang="en-US" dirty="0"/>
              <a:t>Intentional</a:t>
            </a:r>
          </a:p>
          <a:p>
            <a:pPr lvl="2"/>
            <a:r>
              <a:rPr lang="en-US" dirty="0"/>
              <a:t>Examples: </a:t>
            </a:r>
            <a:r>
              <a:rPr lang="en-US" b="1" i="1" dirty="0"/>
              <a:t>system calls</a:t>
            </a:r>
            <a:r>
              <a:rPr lang="en-US" dirty="0"/>
              <a:t>, breakpoint traps, special instructions</a:t>
            </a:r>
          </a:p>
          <a:p>
            <a:pPr lvl="2"/>
            <a:r>
              <a:rPr lang="en-US" dirty="0"/>
              <a:t>Returns control to “next” instruction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Faults</a:t>
            </a:r>
          </a:p>
          <a:p>
            <a:pPr lvl="2"/>
            <a:r>
              <a:rPr lang="en-US" dirty="0"/>
              <a:t>Unintentional but possibly recoverable </a:t>
            </a:r>
          </a:p>
          <a:p>
            <a:pPr lvl="2"/>
            <a:r>
              <a:rPr lang="en-US" dirty="0"/>
              <a:t>Examples: page faults (recoverable), protection faults (unrecoverable), floating point exceptions</a:t>
            </a:r>
          </a:p>
          <a:p>
            <a:pPr lvl="2"/>
            <a:r>
              <a:rPr lang="en-US" dirty="0"/>
              <a:t>Either re-executes faulting (“current”) instruction or aborts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Aborts</a:t>
            </a:r>
          </a:p>
          <a:p>
            <a:pPr lvl="2"/>
            <a:r>
              <a:rPr lang="en-US" dirty="0"/>
              <a:t>Unintentional and unrecoverable</a:t>
            </a:r>
          </a:p>
          <a:p>
            <a:pPr lvl="2"/>
            <a:r>
              <a:rPr lang="en-US" dirty="0"/>
              <a:t>Examples: illegal instruction, parity error, machine check</a:t>
            </a:r>
          </a:p>
          <a:p>
            <a:pPr lvl="2"/>
            <a:r>
              <a:rPr lang="en-US" dirty="0"/>
              <a:t>Aborts current program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Calls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6109844"/>
              </p:ext>
            </p:extLst>
          </p:nvPr>
        </p:nvGraphicFramePr>
        <p:xfrm>
          <a:off x="457200" y="2311400"/>
          <a:ext cx="7086600" cy="3708400"/>
        </p:xfrm>
        <a:graphic>
          <a:graphicData uri="http://schemas.openxmlformats.org/drawingml/2006/table">
            <a:tbl>
              <a:tblPr firstRow="1" bandRow="1">
                <a:tableStyleId>{91EBBBCC-DAD2-459C-BE2E-F6DE35CF9A28}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Number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Name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Description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0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ourier New"/>
                        </a:rPr>
                        <a:t>read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Read file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1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ourier New"/>
                        </a:rPr>
                        <a:t>write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Write file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2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ourier New"/>
                        </a:rPr>
                        <a:t>open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Open file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3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ourier New"/>
                        </a:rPr>
                        <a:t>close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Close file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4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ourier New"/>
                        </a:rPr>
                        <a:t>stat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Get info</a:t>
                      </a:r>
                      <a:r>
                        <a:rPr lang="en-US" baseline="0" dirty="0">
                          <a:latin typeface="Calibri" pitchFamily="34" charset="0"/>
                        </a:rPr>
                        <a:t> about file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57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ourier New"/>
                        </a:rPr>
                        <a:t>fork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Create process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59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err="1">
                          <a:latin typeface="Courier New"/>
                        </a:rPr>
                        <a:t>execve</a:t>
                      </a:r>
                      <a:endParaRPr lang="en-US" b="0" dirty="0">
                        <a:latin typeface="Courier New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Execute a program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60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ourier New"/>
                        </a:rPr>
                        <a:t>_exit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Terminate process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62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ourier New"/>
                        </a:rPr>
                        <a:t>kill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Send signal to process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96875" y="1219200"/>
            <a:ext cx="7896225" cy="53340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dirty="0"/>
              <a:t>Each x86-64 system call has a unique ID number</a:t>
            </a:r>
          </a:p>
          <a:p>
            <a:r>
              <a:rPr lang="en-US" dirty="0"/>
              <a:t>Examples:</a:t>
            </a:r>
          </a:p>
        </p:txBody>
      </p:sp>
    </p:spTree>
    <p:extLst>
      <p:ext uri="{BB962C8B-B14F-4D97-AF65-F5344CB8AC3E}">
        <p14:creationId xmlns:p14="http://schemas.microsoft.com/office/powerpoint/2010/main" val="2922400454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 bwMode="auto">
          <a:xfrm>
            <a:off x="381000" y="4191000"/>
            <a:ext cx="4876800" cy="2286000"/>
          </a:xfrm>
          <a:prstGeom prst="rect">
            <a:avLst/>
          </a:prstGeom>
          <a:solidFill>
            <a:srgbClr val="E9E1C9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80258" name="Rectangle 2"/>
          <p:cNvSpPr>
            <a:spLocks noGrp="1" noChangeArrowheads="1"/>
          </p:cNvSpPr>
          <p:nvPr>
            <p:ph type="title"/>
          </p:nvPr>
        </p:nvSpPr>
        <p:spPr>
          <a:xfrm>
            <a:off x="380999" y="188912"/>
            <a:ext cx="8606503" cy="573088"/>
          </a:xfrm>
          <a:noFill/>
          <a:ln/>
        </p:spPr>
        <p:txBody>
          <a:bodyPr/>
          <a:lstStyle/>
          <a:p>
            <a:r>
              <a:rPr lang="en-US" dirty="0"/>
              <a:t>System Call Example: Opening File</a:t>
            </a:r>
          </a:p>
        </p:txBody>
      </p:sp>
      <p:sp>
        <p:nvSpPr>
          <p:cNvPr id="480271" name="Rectangle 15"/>
          <p:cNvSpPr>
            <a:spLocks noGrp="1" noChangeArrowheads="1"/>
          </p:cNvSpPr>
          <p:nvPr>
            <p:ph type="body" idx="1"/>
          </p:nvPr>
        </p:nvSpPr>
        <p:spPr>
          <a:xfrm>
            <a:off x="363008" y="859519"/>
            <a:ext cx="8399992" cy="1045481"/>
          </a:xfrm>
        </p:spPr>
        <p:txBody>
          <a:bodyPr>
            <a:normAutofit/>
          </a:bodyPr>
          <a:lstStyle/>
          <a:p>
            <a:r>
              <a:rPr lang="en-US" sz="2000" b="0" dirty="0"/>
              <a:t>User calls: </a:t>
            </a:r>
            <a:r>
              <a:rPr lang="en-US" sz="2000" dirty="0">
                <a:latin typeface="Courier New" pitchFamily="49" charset="0"/>
              </a:rPr>
              <a:t>open(filename, options)</a:t>
            </a:r>
            <a:endParaRPr lang="en-US" sz="2000" b="0" dirty="0"/>
          </a:p>
          <a:p>
            <a:r>
              <a:rPr lang="en-US" sz="2000" b="0" dirty="0"/>
              <a:t>Calls __</a:t>
            </a:r>
            <a:r>
              <a:rPr lang="en-US" sz="2000" dirty="0">
                <a:latin typeface="Courier New" pitchFamily="49" charset="0"/>
              </a:rPr>
              <a:t>open</a:t>
            </a:r>
            <a:r>
              <a:rPr lang="en-US" sz="2000" b="0" dirty="0"/>
              <a:t> function, which invokes system call instruction </a:t>
            </a:r>
            <a:r>
              <a:rPr lang="en-US" sz="2000" dirty="0" err="1">
                <a:latin typeface="Courier New" pitchFamily="49" charset="0"/>
              </a:rPr>
              <a:t>syscall</a:t>
            </a:r>
            <a:endParaRPr lang="en-US" sz="2200" b="0" dirty="0"/>
          </a:p>
          <a:p>
            <a:endParaRPr lang="en-US" sz="2200" b="0" dirty="0"/>
          </a:p>
          <a:p>
            <a:endParaRPr lang="en-US" sz="2200" b="0" dirty="0"/>
          </a:p>
          <a:p>
            <a:endParaRPr lang="en-US" sz="2200" b="0" dirty="0"/>
          </a:p>
          <a:p>
            <a:endParaRPr lang="en-US" sz="2200" b="0" dirty="0"/>
          </a:p>
          <a:p>
            <a:endParaRPr lang="en-US" sz="2200" b="0" dirty="0"/>
          </a:p>
          <a:p>
            <a:endParaRPr lang="en-US" sz="2200" b="0" dirty="0"/>
          </a:p>
          <a:p>
            <a:pPr marL="0" indent="0">
              <a:buNone/>
            </a:pPr>
            <a:endParaRPr lang="en-US" sz="2200" b="0" dirty="0"/>
          </a:p>
          <a:p>
            <a:pPr marL="0" indent="0">
              <a:buNone/>
            </a:pPr>
            <a:endParaRPr lang="en-US" sz="2200" b="0" dirty="0"/>
          </a:p>
          <a:p>
            <a:endParaRPr lang="en-US" sz="2200" b="0" dirty="0"/>
          </a:p>
          <a:p>
            <a:pPr marL="0" indent="0">
              <a:buNone/>
            </a:pPr>
            <a:endParaRPr lang="en-US" sz="2000" b="0" dirty="0"/>
          </a:p>
          <a:p>
            <a:pPr marL="0" indent="0">
              <a:buNone/>
            </a:pPr>
            <a:endParaRPr lang="en-US" sz="2000" b="0" dirty="0"/>
          </a:p>
        </p:txBody>
      </p:sp>
      <p:sp>
        <p:nvSpPr>
          <p:cNvPr id="480272" name="Text Box 16"/>
          <p:cNvSpPr txBox="1">
            <a:spLocks noChangeArrowheads="1"/>
          </p:cNvSpPr>
          <p:nvPr/>
        </p:nvSpPr>
        <p:spPr bwMode="auto">
          <a:xfrm>
            <a:off x="529303" y="1917918"/>
            <a:ext cx="8458200" cy="181588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de-DE" sz="1600" dirty="0">
                <a:solidFill>
                  <a:srgbClr val="000000"/>
                </a:solidFill>
                <a:latin typeface="Menlo-Regular"/>
              </a:rPr>
              <a:t>00000000000e5d70 &lt;__open&gt;:</a:t>
            </a:r>
          </a:p>
          <a:p>
            <a:r>
              <a:rPr lang="de-DE" sz="1600" dirty="0">
                <a:solidFill>
                  <a:srgbClr val="000000"/>
                </a:solidFill>
                <a:latin typeface="Menlo-Regular"/>
              </a:rPr>
              <a:t>...</a:t>
            </a:r>
          </a:p>
          <a:p>
            <a:r>
              <a:rPr lang="sk-SK" sz="1600" dirty="0">
                <a:solidFill>
                  <a:srgbClr val="000000"/>
                </a:solidFill>
                <a:latin typeface="Menlo-Regular"/>
              </a:rPr>
              <a:t>e5d79:   b8 02 00 00 00      mov  $0x2,%eax  # </a:t>
            </a:r>
            <a:r>
              <a:rPr lang="sk-SK" sz="1600" dirty="0">
                <a:solidFill>
                  <a:srgbClr val="000000"/>
                </a:solidFill>
                <a:latin typeface="Courier New"/>
                <a:cs typeface="Courier New"/>
              </a:rPr>
              <a:t>open</a:t>
            </a:r>
            <a:r>
              <a:rPr lang="sk-SK" sz="1600" dirty="0">
                <a:solidFill>
                  <a:srgbClr val="000000"/>
                </a:solidFill>
                <a:latin typeface="Menlo-Regular"/>
              </a:rPr>
              <a:t> is syscall #2</a:t>
            </a:r>
            <a:endParaRPr lang="de-DE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e5d7e:   0f 05       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syscall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 # Return value in %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rax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e5d80:   48 3d 01 f0 </a:t>
            </a:r>
            <a:r>
              <a:rPr lang="da-DK" sz="1600" dirty="0" err="1">
                <a:solidFill>
                  <a:srgbClr val="000000"/>
                </a:solidFill>
                <a:latin typeface="Menlo-Regular"/>
              </a:rPr>
              <a:t>ff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da-DK" sz="1600" dirty="0" err="1">
                <a:solidFill>
                  <a:srgbClr val="000000"/>
                </a:solidFill>
                <a:latin typeface="Menlo-Regular"/>
              </a:rPr>
              <a:t>ff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  </a:t>
            </a:r>
            <a:r>
              <a:rPr lang="da-DK" sz="1600" dirty="0" err="1">
                <a:solidFill>
                  <a:srgbClr val="000000"/>
                </a:solidFill>
                <a:latin typeface="Menlo-Regular"/>
              </a:rPr>
              <a:t>cmp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 $0xfffffffffffff001,%rax 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...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e5dfa:   c3                  </a:t>
            </a:r>
            <a:r>
              <a:rPr lang="da-DK" sz="1600" dirty="0" err="1">
                <a:solidFill>
                  <a:srgbClr val="000000"/>
                </a:solidFill>
                <a:latin typeface="Menlo-Regular"/>
              </a:rPr>
              <a:t>retq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482382" y="4191000"/>
            <a:ext cx="1544038" cy="4590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User code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3173772" y="4191000"/>
            <a:ext cx="1779228" cy="4590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Kernel code</a:t>
            </a:r>
          </a:p>
        </p:txBody>
      </p:sp>
      <p:sp>
        <p:nvSpPr>
          <p:cNvPr id="19" name="Line 6"/>
          <p:cNvSpPr>
            <a:spLocks noChangeShapeType="1"/>
          </p:cNvSpPr>
          <p:nvPr/>
        </p:nvSpPr>
        <p:spPr bwMode="auto">
          <a:xfrm>
            <a:off x="1296770" y="4713287"/>
            <a:ext cx="0" cy="598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0" name="Line 7"/>
          <p:cNvSpPr>
            <a:spLocks noChangeShapeType="1"/>
          </p:cNvSpPr>
          <p:nvPr/>
        </p:nvSpPr>
        <p:spPr bwMode="auto">
          <a:xfrm>
            <a:off x="1303120" y="5318125"/>
            <a:ext cx="28067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1" name="Line 8"/>
          <p:cNvSpPr>
            <a:spLocks noChangeShapeType="1"/>
          </p:cNvSpPr>
          <p:nvPr/>
        </p:nvSpPr>
        <p:spPr bwMode="auto">
          <a:xfrm>
            <a:off x="4116170" y="5324475"/>
            <a:ext cx="0" cy="596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 flipH="1" flipV="1">
            <a:off x="1290420" y="5387975"/>
            <a:ext cx="2832100" cy="546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3" name="Line 10"/>
          <p:cNvSpPr>
            <a:spLocks noChangeShapeType="1"/>
          </p:cNvSpPr>
          <p:nvPr/>
        </p:nvSpPr>
        <p:spPr bwMode="auto">
          <a:xfrm flipH="1">
            <a:off x="1290420" y="5414962"/>
            <a:ext cx="6350" cy="9096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4" name="Rectangle 11"/>
          <p:cNvSpPr>
            <a:spLocks noChangeArrowheads="1"/>
          </p:cNvSpPr>
          <p:nvPr/>
        </p:nvSpPr>
        <p:spPr bwMode="auto">
          <a:xfrm>
            <a:off x="2165132" y="4953000"/>
            <a:ext cx="1142586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>
                <a:latin typeface="Calibri" pitchFamily="34" charset="0"/>
              </a:rPr>
              <a:t>Exception</a:t>
            </a:r>
          </a:p>
        </p:txBody>
      </p:sp>
      <p:sp>
        <p:nvSpPr>
          <p:cNvPr id="25" name="Rectangle 12"/>
          <p:cNvSpPr>
            <a:spLocks noChangeArrowheads="1"/>
          </p:cNvSpPr>
          <p:nvPr/>
        </p:nvSpPr>
        <p:spPr bwMode="auto">
          <a:xfrm>
            <a:off x="4146332" y="5410200"/>
            <a:ext cx="1219200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>
                <a:latin typeface="Calibri" pitchFamily="34" charset="0"/>
              </a:rPr>
              <a:t>Open file</a:t>
            </a:r>
          </a:p>
        </p:txBody>
      </p:sp>
      <p:sp>
        <p:nvSpPr>
          <p:cNvPr id="26" name="Rectangle 13"/>
          <p:cNvSpPr>
            <a:spLocks noChangeArrowheads="1"/>
          </p:cNvSpPr>
          <p:nvPr/>
        </p:nvSpPr>
        <p:spPr bwMode="auto">
          <a:xfrm>
            <a:off x="2165132" y="5719762"/>
            <a:ext cx="914772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>
                <a:latin typeface="Calibri" pitchFamily="34" charset="0"/>
              </a:rPr>
              <a:t>Returns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28" name="Text Box 15"/>
          <p:cNvSpPr txBox="1">
            <a:spLocks noChangeArrowheads="1"/>
          </p:cNvSpPr>
          <p:nvPr/>
        </p:nvSpPr>
        <p:spPr bwMode="auto">
          <a:xfrm>
            <a:off x="685800" y="5086513"/>
            <a:ext cx="650689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b="0" dirty="0" err="1">
                <a:latin typeface="Calibri" pitchFamily="34" charset="0"/>
              </a:rPr>
              <a:t>syscall</a:t>
            </a:r>
            <a:endParaRPr lang="en-US" sz="1400" b="0" dirty="0">
              <a:latin typeface="Calibri" pitchFamily="34" charset="0"/>
            </a:endParaRPr>
          </a:p>
        </p:txBody>
      </p:sp>
      <p:sp>
        <p:nvSpPr>
          <p:cNvPr id="29" name="Text Box 16"/>
          <p:cNvSpPr txBox="1">
            <a:spLocks noChangeArrowheads="1"/>
          </p:cNvSpPr>
          <p:nvPr/>
        </p:nvSpPr>
        <p:spPr bwMode="auto">
          <a:xfrm>
            <a:off x="782334" y="5291872"/>
            <a:ext cx="498329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b="0" dirty="0" err="1">
                <a:latin typeface="Calibri" pitchFamily="34" charset="0"/>
              </a:rPr>
              <a:t>cmp</a:t>
            </a:r>
            <a:endParaRPr lang="en-US" sz="1400" b="0" dirty="0">
              <a:latin typeface="Calibri" pitchFamily="34" charset="0"/>
            </a:endParaRPr>
          </a:p>
        </p:txBody>
      </p:sp>
      <p:sp>
        <p:nvSpPr>
          <p:cNvPr id="32" name="Rectangle 15"/>
          <p:cNvSpPr txBox="1">
            <a:spLocks noChangeArrowheads="1"/>
          </p:cNvSpPr>
          <p:nvPr/>
        </p:nvSpPr>
        <p:spPr bwMode="auto">
          <a:xfrm>
            <a:off x="5410200" y="4241215"/>
            <a:ext cx="3753280" cy="2540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 b="0" dirty="0">
                <a:latin typeface="Courier New"/>
                <a:cs typeface="Courier New"/>
              </a:rPr>
              <a:t>%</a:t>
            </a:r>
            <a:r>
              <a:rPr lang="en-US" sz="2000" b="0" dirty="0" err="1">
                <a:latin typeface="Courier New"/>
                <a:cs typeface="Courier New"/>
              </a:rPr>
              <a:t>rax</a:t>
            </a:r>
            <a:r>
              <a:rPr lang="en-US" sz="2000" b="0" dirty="0">
                <a:latin typeface="Courier New"/>
                <a:cs typeface="Courier New"/>
              </a:rPr>
              <a:t> </a:t>
            </a:r>
            <a:r>
              <a:rPr lang="en-US" sz="2000" b="0" dirty="0"/>
              <a:t>contains </a:t>
            </a:r>
            <a:r>
              <a:rPr lang="en-US" sz="2000" b="0" dirty="0" err="1"/>
              <a:t>syscall</a:t>
            </a:r>
            <a:r>
              <a:rPr lang="en-US" sz="2000" b="0" dirty="0"/>
              <a:t> number</a:t>
            </a:r>
          </a:p>
          <a:p>
            <a:r>
              <a:rPr lang="en-US" sz="2000" b="0" dirty="0"/>
              <a:t>Other arguments in </a:t>
            </a:r>
            <a:r>
              <a:rPr lang="en-US" sz="2000" b="0" dirty="0">
                <a:latin typeface="Courier New"/>
                <a:cs typeface="Courier New"/>
              </a:rPr>
              <a:t>%</a:t>
            </a:r>
            <a:r>
              <a:rPr lang="en-US" sz="2000" b="0" dirty="0" err="1">
                <a:latin typeface="Courier New"/>
                <a:cs typeface="Courier New"/>
              </a:rPr>
              <a:t>rdi</a:t>
            </a:r>
            <a:r>
              <a:rPr lang="en-US" sz="2000" b="0" dirty="0"/>
              <a:t>, </a:t>
            </a:r>
            <a:r>
              <a:rPr lang="en-US" sz="2000" b="0" dirty="0">
                <a:latin typeface="Courier New"/>
                <a:cs typeface="Courier New"/>
              </a:rPr>
              <a:t>%</a:t>
            </a:r>
            <a:r>
              <a:rPr lang="en-US" sz="2000" b="0" dirty="0" err="1">
                <a:latin typeface="Courier New"/>
                <a:cs typeface="Courier New"/>
              </a:rPr>
              <a:t>rsi</a:t>
            </a:r>
            <a:r>
              <a:rPr lang="en-US" sz="2000" b="0" dirty="0"/>
              <a:t>, </a:t>
            </a:r>
            <a:r>
              <a:rPr lang="en-US" sz="2000" b="0" dirty="0">
                <a:latin typeface="Courier New"/>
                <a:cs typeface="Courier New"/>
              </a:rPr>
              <a:t>%</a:t>
            </a:r>
            <a:r>
              <a:rPr lang="en-US" sz="2000" b="0" dirty="0" err="1">
                <a:latin typeface="Courier New"/>
                <a:cs typeface="Courier New"/>
              </a:rPr>
              <a:t>rdx</a:t>
            </a:r>
            <a:r>
              <a:rPr lang="en-US" sz="2000" b="0" dirty="0"/>
              <a:t>, </a:t>
            </a:r>
            <a:r>
              <a:rPr lang="en-US" sz="2000" b="0" dirty="0">
                <a:latin typeface="Courier New"/>
                <a:cs typeface="Courier New"/>
              </a:rPr>
              <a:t>%r10</a:t>
            </a:r>
            <a:r>
              <a:rPr lang="en-US" sz="2000" b="0" dirty="0"/>
              <a:t>, </a:t>
            </a:r>
            <a:r>
              <a:rPr lang="en-US" sz="2000" b="0" dirty="0">
                <a:latin typeface="Courier New"/>
                <a:cs typeface="Courier New"/>
              </a:rPr>
              <a:t>%r8</a:t>
            </a:r>
            <a:r>
              <a:rPr lang="en-US" sz="2000" b="0" dirty="0"/>
              <a:t>, </a:t>
            </a:r>
            <a:r>
              <a:rPr lang="en-US" sz="2000" b="0" dirty="0">
                <a:latin typeface="Courier New"/>
                <a:cs typeface="Courier New"/>
              </a:rPr>
              <a:t>%r9</a:t>
            </a:r>
          </a:p>
          <a:p>
            <a:r>
              <a:rPr lang="en-US" sz="2000" b="0" dirty="0"/>
              <a:t>Return value in </a:t>
            </a:r>
            <a:r>
              <a:rPr lang="en-US" sz="2000" b="0" dirty="0">
                <a:latin typeface="Courier New"/>
                <a:cs typeface="Courier New"/>
              </a:rPr>
              <a:t>%</a:t>
            </a:r>
            <a:r>
              <a:rPr lang="en-US" sz="2000" b="0" dirty="0" err="1">
                <a:latin typeface="Courier New"/>
                <a:cs typeface="Courier New"/>
              </a:rPr>
              <a:t>rax</a:t>
            </a:r>
            <a:endParaRPr lang="en-US" sz="2000" b="0" dirty="0">
              <a:latin typeface="Courier New"/>
              <a:cs typeface="Courier New"/>
            </a:endParaRPr>
          </a:p>
          <a:p>
            <a:r>
              <a:rPr lang="en-US" sz="2000" b="0" dirty="0">
                <a:latin typeface="Calibri"/>
                <a:cs typeface="Calibri"/>
              </a:rPr>
              <a:t>Negative value is an error corresponding to negative </a:t>
            </a:r>
            <a:r>
              <a:rPr lang="en-US" sz="2000" b="0" dirty="0" err="1">
                <a:latin typeface="Courier New"/>
                <a:cs typeface="Courier New"/>
              </a:rPr>
              <a:t>errno</a:t>
            </a:r>
            <a:endParaRPr lang="en-US" sz="2000" b="0" dirty="0">
              <a:latin typeface="Courier New"/>
              <a:cs typeface="Courier New"/>
            </a:endParaRPr>
          </a:p>
          <a:p>
            <a:endParaRPr lang="en-US" sz="2000" b="0" dirty="0">
              <a:latin typeface="+mn-lt"/>
              <a:cs typeface="Courier New"/>
            </a:endParaRPr>
          </a:p>
          <a:p>
            <a:endParaRPr lang="en-US" sz="2000" b="0" dirty="0"/>
          </a:p>
          <a:p>
            <a:endParaRPr lang="en-US" sz="2000" b="0" dirty="0"/>
          </a:p>
          <a:p>
            <a:endParaRPr lang="en-US" sz="2000" b="0" dirty="0"/>
          </a:p>
          <a:p>
            <a:endParaRPr lang="en-US" sz="2000" b="0" dirty="0"/>
          </a:p>
          <a:p>
            <a:endParaRPr lang="en-US" sz="2000" b="0" dirty="0"/>
          </a:p>
          <a:p>
            <a:pPr marL="0" indent="0">
              <a:buFont typeface="Wingdings 2" pitchFamily="18" charset="2"/>
              <a:buNone/>
            </a:pPr>
            <a:endParaRPr lang="en-US" sz="2000" b="0" dirty="0"/>
          </a:p>
          <a:p>
            <a:pPr marL="0" indent="0">
              <a:buFont typeface="Wingdings 2" pitchFamily="18" charset="2"/>
              <a:buNone/>
            </a:pPr>
            <a:endParaRPr lang="en-US" sz="2000" b="0" dirty="0"/>
          </a:p>
          <a:p>
            <a:endParaRPr lang="en-US" sz="2000" b="0" dirty="0"/>
          </a:p>
          <a:p>
            <a:endParaRPr lang="en-US" sz="2000" b="0" dirty="0"/>
          </a:p>
          <a:p>
            <a:pPr marL="0" indent="0">
              <a:buFont typeface="Wingdings 2" pitchFamily="18" charset="2"/>
              <a:buNone/>
            </a:pPr>
            <a:endParaRPr lang="en-US" sz="2000" b="0" dirty="0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/>
          <p:cNvSpPr/>
          <p:nvPr/>
        </p:nvSpPr>
        <p:spPr bwMode="auto">
          <a:xfrm>
            <a:off x="762000" y="3581400"/>
            <a:ext cx="5715000" cy="2286000"/>
          </a:xfrm>
          <a:prstGeom prst="rect">
            <a:avLst/>
          </a:prstGeom>
          <a:solidFill>
            <a:srgbClr val="E9E1C9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81282" name="Rectangle 2"/>
          <p:cNvSpPr>
            <a:spLocks noGrp="1" noChangeArrowheads="1"/>
          </p:cNvSpPr>
          <p:nvPr>
            <p:ph type="title"/>
          </p:nvPr>
        </p:nvSpPr>
        <p:spPr>
          <a:xfrm>
            <a:off x="441652" y="587375"/>
            <a:ext cx="7893050" cy="555625"/>
          </a:xfrm>
          <a:noFill/>
          <a:ln/>
        </p:spPr>
        <p:txBody>
          <a:bodyPr/>
          <a:lstStyle/>
          <a:p>
            <a:r>
              <a:rPr lang="en-US" dirty="0"/>
              <a:t>Fault Example: Page Fault</a:t>
            </a:r>
          </a:p>
        </p:txBody>
      </p:sp>
      <p:sp>
        <p:nvSpPr>
          <p:cNvPr id="481297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153400" cy="1066800"/>
          </a:xfrm>
        </p:spPr>
        <p:txBody>
          <a:bodyPr/>
          <a:lstStyle/>
          <a:p>
            <a:r>
              <a:rPr lang="en-US" sz="2000" b="0" dirty="0"/>
              <a:t>User writes to memory location</a:t>
            </a:r>
          </a:p>
          <a:p>
            <a:r>
              <a:rPr lang="en-US" sz="2000" b="0" dirty="0"/>
              <a:t>That portion (page) of user’s memory </a:t>
            </a:r>
            <a:br>
              <a:rPr lang="en-US" sz="2000" b="0" dirty="0"/>
            </a:br>
            <a:r>
              <a:rPr lang="en-US" sz="2000" b="0" dirty="0"/>
              <a:t>is currently on disk</a:t>
            </a:r>
          </a:p>
          <a:p>
            <a:endParaRPr lang="en-US" sz="2200" b="0" dirty="0"/>
          </a:p>
          <a:p>
            <a:endParaRPr lang="en-US" sz="2200" b="0" dirty="0"/>
          </a:p>
          <a:p>
            <a:endParaRPr lang="en-US" sz="2200" b="0" dirty="0"/>
          </a:p>
          <a:p>
            <a:endParaRPr lang="en-US" sz="2200" b="0" dirty="0"/>
          </a:p>
          <a:p>
            <a:endParaRPr lang="en-US" sz="2200" b="0" dirty="0"/>
          </a:p>
          <a:p>
            <a:endParaRPr lang="en-US" sz="2200" b="0" dirty="0"/>
          </a:p>
          <a:p>
            <a:endParaRPr lang="en-US" sz="2200" b="0" dirty="0"/>
          </a:p>
          <a:p>
            <a:pPr marL="0" indent="0">
              <a:buNone/>
            </a:pPr>
            <a:endParaRPr lang="en-US" sz="2000" b="0" dirty="0"/>
          </a:p>
        </p:txBody>
      </p:sp>
      <p:sp>
        <p:nvSpPr>
          <p:cNvPr id="481298" name="Text Box 18"/>
          <p:cNvSpPr txBox="1">
            <a:spLocks noChangeArrowheads="1"/>
          </p:cNvSpPr>
          <p:nvPr/>
        </p:nvSpPr>
        <p:spPr bwMode="auto">
          <a:xfrm>
            <a:off x="6113354" y="1022350"/>
            <a:ext cx="2165350" cy="133985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a[1000];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main ()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a[500] = 13;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481299" name="Text Box 19"/>
          <p:cNvSpPr txBox="1">
            <a:spLocks noChangeArrowheads="1"/>
          </p:cNvSpPr>
          <p:nvPr/>
        </p:nvSpPr>
        <p:spPr bwMode="auto">
          <a:xfrm>
            <a:off x="914400" y="2488982"/>
            <a:ext cx="7348538" cy="3619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 80483b7:	c7 05 10 9d 04 08 0d 	movl   $0xd,0x8049d10</a:t>
            </a:r>
          </a:p>
        </p:txBody>
      </p:sp>
      <p:sp>
        <p:nvSpPr>
          <p:cNvPr id="20" name="Rectangle 4"/>
          <p:cNvSpPr>
            <a:spLocks noChangeArrowheads="1"/>
          </p:cNvSpPr>
          <p:nvPr/>
        </p:nvSpPr>
        <p:spPr bwMode="auto">
          <a:xfrm>
            <a:off x="838200" y="3633951"/>
            <a:ext cx="1511126" cy="4590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User code</a:t>
            </a: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3581400" y="3633951"/>
            <a:ext cx="1746317" cy="4590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Kernel code</a:t>
            </a:r>
          </a:p>
        </p:txBody>
      </p:sp>
      <p:sp>
        <p:nvSpPr>
          <p:cNvPr id="22" name="Line 6"/>
          <p:cNvSpPr>
            <a:spLocks noChangeShapeType="1"/>
          </p:cNvSpPr>
          <p:nvPr/>
        </p:nvSpPr>
        <p:spPr bwMode="auto">
          <a:xfrm>
            <a:off x="1652588" y="4156238"/>
            <a:ext cx="0" cy="598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3" name="Line 7"/>
          <p:cNvSpPr>
            <a:spLocks noChangeShapeType="1"/>
          </p:cNvSpPr>
          <p:nvPr/>
        </p:nvSpPr>
        <p:spPr bwMode="auto">
          <a:xfrm>
            <a:off x="1658938" y="4761076"/>
            <a:ext cx="28067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4" name="Line 8"/>
          <p:cNvSpPr>
            <a:spLocks noChangeShapeType="1"/>
          </p:cNvSpPr>
          <p:nvPr/>
        </p:nvSpPr>
        <p:spPr bwMode="auto">
          <a:xfrm>
            <a:off x="4471988" y="4767426"/>
            <a:ext cx="0" cy="596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5" name="Line 9"/>
          <p:cNvSpPr>
            <a:spLocks noChangeShapeType="1"/>
          </p:cNvSpPr>
          <p:nvPr/>
        </p:nvSpPr>
        <p:spPr bwMode="auto">
          <a:xfrm flipH="1" flipV="1">
            <a:off x="1646237" y="4767426"/>
            <a:ext cx="28321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1646238" y="4857913"/>
            <a:ext cx="6350" cy="9096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7" name="Rectangle 11"/>
          <p:cNvSpPr>
            <a:spLocks noChangeArrowheads="1"/>
          </p:cNvSpPr>
          <p:nvPr/>
        </p:nvSpPr>
        <p:spPr bwMode="auto">
          <a:xfrm>
            <a:off x="2124964" y="4395951"/>
            <a:ext cx="2213116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>
                <a:latin typeface="Calibri" pitchFamily="34" charset="0"/>
              </a:rPr>
              <a:t>Exception: page fault</a:t>
            </a:r>
          </a:p>
        </p:txBody>
      </p:sp>
      <p:sp>
        <p:nvSpPr>
          <p:cNvPr id="28" name="Rectangle 12"/>
          <p:cNvSpPr>
            <a:spLocks noChangeArrowheads="1"/>
          </p:cNvSpPr>
          <p:nvPr/>
        </p:nvSpPr>
        <p:spPr bwMode="auto">
          <a:xfrm>
            <a:off x="4502150" y="4740166"/>
            <a:ext cx="1974850" cy="64375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>
                <a:latin typeface="Calibri" pitchFamily="34" charset="0"/>
              </a:rPr>
              <a:t>Copy page from disk to memory</a:t>
            </a:r>
          </a:p>
        </p:txBody>
      </p:sp>
      <p:sp>
        <p:nvSpPr>
          <p:cNvPr id="29" name="Rectangle 13"/>
          <p:cNvSpPr>
            <a:spLocks noChangeArrowheads="1"/>
          </p:cNvSpPr>
          <p:nvPr/>
        </p:nvSpPr>
        <p:spPr bwMode="auto">
          <a:xfrm>
            <a:off x="2520951" y="5147442"/>
            <a:ext cx="1817130" cy="64375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>
                <a:latin typeface="Calibri" pitchFamily="34" charset="0"/>
              </a:rPr>
              <a:t>Return and </a:t>
            </a:r>
            <a:r>
              <a:rPr lang="en-US" sz="1800" b="0" i="1" dirty="0" err="1">
                <a:latin typeface="Calibri" pitchFamily="34" charset="0"/>
              </a:rPr>
              <a:t>reexecute</a:t>
            </a:r>
            <a:r>
              <a:rPr lang="en-US" sz="1800" b="0" i="1" dirty="0">
                <a:latin typeface="Calibri" pitchFamily="34" charset="0"/>
              </a:rPr>
              <a:t> </a:t>
            </a:r>
            <a:r>
              <a:rPr lang="en-US" sz="1800" b="0" i="1" dirty="0" err="1">
                <a:latin typeface="Calibri" pitchFamily="34" charset="0"/>
              </a:rPr>
              <a:t>movl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30" name="Text Box 15"/>
          <p:cNvSpPr txBox="1">
            <a:spLocks noChangeArrowheads="1"/>
          </p:cNvSpPr>
          <p:nvPr/>
        </p:nvSpPr>
        <p:spPr bwMode="auto">
          <a:xfrm>
            <a:off x="1098332" y="4595649"/>
            <a:ext cx="544573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b="0" dirty="0" err="1">
                <a:latin typeface="Calibri" pitchFamily="34" charset="0"/>
              </a:rPr>
              <a:t>movl</a:t>
            </a:r>
            <a:endParaRPr lang="en-US" sz="1400" b="0" dirty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20" grpId="0"/>
      <p:bldP spid="21" grpId="0"/>
      <p:bldP spid="22" grpId="0" animBg="1"/>
      <p:bldP spid="23" grpId="0" animBg="1"/>
      <p:bldP spid="24" grpId="0" animBg="1"/>
      <p:bldP spid="25" grpId="0" animBg="1"/>
      <p:bldP spid="26" grpId="0" animBg="1"/>
      <p:bldP spid="27" grpId="0"/>
      <p:bldP spid="28" grpId="0"/>
      <p:bldP spid="29" grpId="0"/>
      <p:bldP spid="3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3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686800" cy="555625"/>
          </a:xfrm>
          <a:noFill/>
          <a:ln/>
        </p:spPr>
        <p:txBody>
          <a:bodyPr/>
          <a:lstStyle/>
          <a:p>
            <a:r>
              <a:rPr lang="en-US" dirty="0"/>
              <a:t>Fault Example: Invalid Memory Reference</a:t>
            </a:r>
          </a:p>
        </p:txBody>
      </p:sp>
      <p:sp>
        <p:nvSpPr>
          <p:cNvPr id="482318" name="Rectangle 14"/>
          <p:cNvSpPr>
            <a:spLocks noGrp="1" noChangeArrowheads="1"/>
          </p:cNvSpPr>
          <p:nvPr>
            <p:ph type="body" idx="1"/>
          </p:nvPr>
        </p:nvSpPr>
        <p:spPr>
          <a:xfrm>
            <a:off x="517634" y="5525815"/>
            <a:ext cx="6705600" cy="874985"/>
          </a:xfrm>
        </p:spPr>
        <p:txBody>
          <a:bodyPr/>
          <a:lstStyle/>
          <a:p>
            <a:r>
              <a:rPr lang="en-US" sz="2000" b="0" dirty="0"/>
              <a:t>Sends </a:t>
            </a:r>
            <a:r>
              <a:rPr lang="en-US" sz="2000" dirty="0">
                <a:latin typeface="Courier New" pitchFamily="49" charset="0"/>
              </a:rPr>
              <a:t>SIGSEGV</a:t>
            </a:r>
            <a:r>
              <a:rPr lang="en-US" sz="2000" b="0" dirty="0"/>
              <a:t> signal to user process</a:t>
            </a:r>
          </a:p>
          <a:p>
            <a:r>
              <a:rPr lang="en-US" sz="2000" b="0" dirty="0"/>
              <a:t>User process exits with “segmentation fault”</a:t>
            </a:r>
          </a:p>
        </p:txBody>
      </p:sp>
      <p:sp>
        <p:nvSpPr>
          <p:cNvPr id="482319" name="Text Box 15"/>
          <p:cNvSpPr txBox="1">
            <a:spLocks noChangeArrowheads="1"/>
          </p:cNvSpPr>
          <p:nvPr/>
        </p:nvSpPr>
        <p:spPr bwMode="auto">
          <a:xfrm>
            <a:off x="959068" y="1219200"/>
            <a:ext cx="2287588" cy="133985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int a[1000];</a:t>
            </a:r>
          </a:p>
          <a:p>
            <a:r>
              <a:rPr lang="en-US" sz="1600" dirty="0" err="1">
                <a:latin typeface="Courier New" pitchFamily="49" charset="0"/>
              </a:rPr>
              <a:t>main ()</a:t>
            </a:r>
          </a:p>
          <a:p>
            <a:r>
              <a:rPr lang="en-US" sz="1600" dirty="0" err="1">
                <a:latin typeface="Courier New" pitchFamily="49" charset="0"/>
              </a:rPr>
              <a:t>{</a:t>
            </a:r>
          </a:p>
          <a:p>
            <a:r>
              <a:rPr lang="en-US" sz="1600" dirty="0" err="1">
                <a:latin typeface="Courier New" pitchFamily="49" charset="0"/>
              </a:rPr>
              <a:t>    a[5000] = 13;</a:t>
            </a:r>
          </a:p>
          <a:p>
            <a:r>
              <a:rPr lang="en-US" sz="1600" dirty="0" err="1">
                <a:latin typeface="Courier New" pitchFamily="49" charset="0"/>
              </a:rPr>
              <a:t>}</a:t>
            </a:r>
          </a:p>
        </p:txBody>
      </p:sp>
      <p:sp>
        <p:nvSpPr>
          <p:cNvPr id="482320" name="Text Box 16"/>
          <p:cNvSpPr txBox="1">
            <a:spLocks noChangeArrowheads="1"/>
          </p:cNvSpPr>
          <p:nvPr/>
        </p:nvSpPr>
        <p:spPr bwMode="auto">
          <a:xfrm>
            <a:off x="959068" y="2667000"/>
            <a:ext cx="7393371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latin typeface="Courier New" pitchFamily="49" charset="0"/>
              </a:rPr>
              <a:t> 80483b7:	c7 05 60 e3 04 08 0d 	movl   $0xd,0x804e360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959068" y="3276600"/>
            <a:ext cx="7270532" cy="2057400"/>
          </a:xfrm>
          <a:prstGeom prst="rect">
            <a:avLst/>
          </a:prstGeom>
          <a:solidFill>
            <a:srgbClr val="E9E1C9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1060450" y="3276600"/>
            <a:ext cx="1511126" cy="4590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User code</a:t>
            </a: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3810000" y="3276600"/>
            <a:ext cx="1746317" cy="4590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Kernel code</a:t>
            </a:r>
          </a:p>
        </p:txBody>
      </p:sp>
      <p:sp>
        <p:nvSpPr>
          <p:cNvPr id="21" name="Line 6"/>
          <p:cNvSpPr>
            <a:spLocks noChangeShapeType="1"/>
          </p:cNvSpPr>
          <p:nvPr/>
        </p:nvSpPr>
        <p:spPr bwMode="auto">
          <a:xfrm>
            <a:off x="1874838" y="3798887"/>
            <a:ext cx="0" cy="598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2" name="Line 7"/>
          <p:cNvSpPr>
            <a:spLocks noChangeShapeType="1"/>
          </p:cNvSpPr>
          <p:nvPr/>
        </p:nvSpPr>
        <p:spPr bwMode="auto">
          <a:xfrm>
            <a:off x="1881188" y="4403725"/>
            <a:ext cx="28067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3" name="Line 8"/>
          <p:cNvSpPr>
            <a:spLocks noChangeShapeType="1"/>
          </p:cNvSpPr>
          <p:nvPr/>
        </p:nvSpPr>
        <p:spPr bwMode="auto">
          <a:xfrm>
            <a:off x="4694238" y="4410075"/>
            <a:ext cx="0" cy="596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6" name="Rectangle 11"/>
          <p:cNvSpPr>
            <a:spLocks noChangeArrowheads="1"/>
          </p:cNvSpPr>
          <p:nvPr/>
        </p:nvSpPr>
        <p:spPr bwMode="auto">
          <a:xfrm>
            <a:off x="2277364" y="4038600"/>
            <a:ext cx="2213116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>
                <a:latin typeface="Calibri" pitchFamily="34" charset="0"/>
              </a:rPr>
              <a:t>Exception: page fault</a:t>
            </a:r>
          </a:p>
        </p:txBody>
      </p:sp>
      <p:sp>
        <p:nvSpPr>
          <p:cNvPr id="27" name="Rectangle 12"/>
          <p:cNvSpPr>
            <a:spLocks noChangeArrowheads="1"/>
          </p:cNvSpPr>
          <p:nvPr/>
        </p:nvSpPr>
        <p:spPr bwMode="auto">
          <a:xfrm>
            <a:off x="4724400" y="4495800"/>
            <a:ext cx="2286000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>
                <a:latin typeface="Calibri" pitchFamily="34" charset="0"/>
              </a:rPr>
              <a:t>Detect invalid address</a:t>
            </a:r>
          </a:p>
        </p:txBody>
      </p:sp>
      <p:sp>
        <p:nvSpPr>
          <p:cNvPr id="29" name="Text Box 15"/>
          <p:cNvSpPr txBox="1">
            <a:spLocks noChangeArrowheads="1"/>
          </p:cNvSpPr>
          <p:nvPr/>
        </p:nvSpPr>
        <p:spPr bwMode="auto">
          <a:xfrm>
            <a:off x="1319049" y="4240574"/>
            <a:ext cx="544573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b="0" dirty="0" err="1">
                <a:latin typeface="Calibri" pitchFamily="34" charset="0"/>
              </a:rPr>
              <a:t>movl</a:t>
            </a:r>
            <a:endParaRPr lang="en-US" sz="1400" b="0" dirty="0">
              <a:latin typeface="Calibri" pitchFamily="34" charset="0"/>
            </a:endParaRPr>
          </a:p>
        </p:txBody>
      </p:sp>
      <p:sp>
        <p:nvSpPr>
          <p:cNvPr id="31" name="Line 7"/>
          <p:cNvSpPr>
            <a:spLocks noChangeShapeType="1"/>
          </p:cNvSpPr>
          <p:nvPr/>
        </p:nvSpPr>
        <p:spPr bwMode="auto">
          <a:xfrm>
            <a:off x="4708634" y="5005551"/>
            <a:ext cx="1768366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2" name="Rectangle 12"/>
          <p:cNvSpPr>
            <a:spLocks noChangeArrowheads="1"/>
          </p:cNvSpPr>
          <p:nvPr/>
        </p:nvSpPr>
        <p:spPr bwMode="auto">
          <a:xfrm>
            <a:off x="6477000" y="4814841"/>
            <a:ext cx="1600200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>
                <a:latin typeface="Calibri" pitchFamily="34" charset="0"/>
              </a:rPr>
              <a:t>Signal process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2318" grpId="0" build="p"/>
      <p:bldP spid="18" grpId="0" animBg="1"/>
      <p:bldP spid="19" grpId="0"/>
      <p:bldP spid="20" grpId="0"/>
      <p:bldP spid="21" grpId="0" animBg="1"/>
      <p:bldP spid="22" grpId="0" animBg="1"/>
      <p:bldP spid="23" grpId="0" animBg="1"/>
      <p:bldP spid="26" grpId="0"/>
      <p:bldP spid="27" grpId="0"/>
      <p:bldP spid="29" grpId="0"/>
      <p:bldP spid="31" grpId="0" animBg="1"/>
      <p:bldP spid="3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Exceptional Control Flow</a:t>
            </a:r>
          </a:p>
          <a:p>
            <a:r>
              <a:rPr lang="en-US" dirty="0">
                <a:solidFill>
                  <a:schemeClr val="bg2"/>
                </a:solidFill>
              </a:rPr>
              <a:t>Exceptions</a:t>
            </a:r>
          </a:p>
          <a:p>
            <a:r>
              <a:rPr lang="en-US" dirty="0"/>
              <a:t>Processes</a:t>
            </a:r>
          </a:p>
          <a:p>
            <a:r>
              <a:rPr lang="en-US" dirty="0">
                <a:solidFill>
                  <a:schemeClr val="bg2"/>
                </a:solidFill>
              </a:rPr>
              <a:t>Process Control</a:t>
            </a:r>
          </a:p>
        </p:txBody>
      </p:sp>
    </p:spTree>
    <p:extLst>
      <p:ext uri="{BB962C8B-B14F-4D97-AF65-F5344CB8AC3E}">
        <p14:creationId xmlns:p14="http://schemas.microsoft.com/office/powerpoint/2010/main" val="34647471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0" name="Rectangle 2"/>
          <p:cNvSpPr>
            <a:spLocks noGrp="1" noChangeArrowheads="1"/>
          </p:cNvSpPr>
          <p:nvPr>
            <p:ph type="title"/>
          </p:nvPr>
        </p:nvSpPr>
        <p:spPr>
          <a:xfrm>
            <a:off x="341149" y="457200"/>
            <a:ext cx="5245100" cy="573088"/>
          </a:xfrm>
        </p:spPr>
        <p:txBody>
          <a:bodyPr/>
          <a:lstStyle/>
          <a:p>
            <a:r>
              <a:rPr lang="en-US"/>
              <a:t>Processes</a:t>
            </a:r>
          </a:p>
        </p:txBody>
      </p:sp>
      <p:sp>
        <p:nvSpPr>
          <p:cNvPr id="483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6713" y="1143000"/>
            <a:ext cx="7100887" cy="5530850"/>
          </a:xfrm>
        </p:spPr>
        <p:txBody>
          <a:bodyPr/>
          <a:lstStyle/>
          <a:p>
            <a:r>
              <a:rPr lang="en-US" dirty="0"/>
              <a:t>Definition: A </a:t>
            </a:r>
            <a:r>
              <a:rPr lang="en-US" i="1" dirty="0">
                <a:solidFill>
                  <a:srgbClr val="C00000"/>
                </a:solidFill>
              </a:rPr>
              <a:t>process</a:t>
            </a:r>
            <a:r>
              <a:rPr lang="en-US" dirty="0"/>
              <a:t> is an instance of a running program.</a:t>
            </a:r>
          </a:p>
          <a:p>
            <a:pPr lvl="1"/>
            <a:r>
              <a:rPr lang="en-US" dirty="0"/>
              <a:t>One of the most profound ideas in computer science</a:t>
            </a:r>
          </a:p>
          <a:p>
            <a:pPr lvl="1"/>
            <a:r>
              <a:rPr lang="en-US" dirty="0"/>
              <a:t>Not the same as “program” or “processor”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Process provides each program with two key abstractions:</a:t>
            </a:r>
          </a:p>
          <a:p>
            <a:pPr lvl="1"/>
            <a:r>
              <a:rPr lang="en-US" b="1" i="1" dirty="0">
                <a:solidFill>
                  <a:srgbClr val="FF0000"/>
                </a:solidFill>
              </a:rPr>
              <a:t>Logical control flow</a:t>
            </a:r>
          </a:p>
          <a:p>
            <a:pPr lvl="2"/>
            <a:r>
              <a:rPr lang="en-US" dirty="0"/>
              <a:t>Each program seems to have exclusive use of the CPU</a:t>
            </a:r>
          </a:p>
          <a:p>
            <a:pPr lvl="2"/>
            <a:r>
              <a:rPr lang="en-US" dirty="0"/>
              <a:t>Provided by kernel mechanism called </a:t>
            </a:r>
            <a:r>
              <a:rPr lang="en-US" i="1" dirty="0"/>
              <a:t>context switching</a:t>
            </a:r>
          </a:p>
          <a:p>
            <a:pPr lvl="1"/>
            <a:r>
              <a:rPr lang="en-US" b="1" i="1" dirty="0">
                <a:solidFill>
                  <a:srgbClr val="FF0000"/>
                </a:solidFill>
              </a:rPr>
              <a:t>Private address space</a:t>
            </a:r>
          </a:p>
          <a:p>
            <a:pPr lvl="2"/>
            <a:r>
              <a:rPr lang="en-US" dirty="0"/>
              <a:t>Each program seems to have exclusive use of main memory. </a:t>
            </a:r>
          </a:p>
          <a:p>
            <a:pPr lvl="2"/>
            <a:r>
              <a:rPr lang="en-US" dirty="0"/>
              <a:t>Provided by kernel mechanism called </a:t>
            </a:r>
            <a:r>
              <a:rPr lang="en-US" i="1" dirty="0"/>
              <a:t>virtual memory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7616520" y="5257800"/>
            <a:ext cx="1371600" cy="990600"/>
            <a:chOff x="7208670" y="5257800"/>
            <a:chExt cx="1371600" cy="990600"/>
          </a:xfrm>
        </p:grpSpPr>
        <p:sp>
          <p:nvSpPr>
            <p:cNvPr id="5" name="Rectangle 4"/>
            <p:cNvSpPr/>
            <p:nvPr/>
          </p:nvSpPr>
          <p:spPr bwMode="auto">
            <a:xfrm>
              <a:off x="7208670" y="5257800"/>
              <a:ext cx="1371600" cy="990600"/>
            </a:xfrm>
            <a:prstGeom prst="rect">
              <a:avLst/>
            </a:prstGeom>
            <a:solidFill>
              <a:srgbClr val="F6F5BD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t" anchorCtr="1"/>
            <a:lstStyle/>
            <a:p>
              <a:pPr algn="ctr"/>
              <a:r>
                <a:rPr lang="en-US" dirty="0"/>
                <a:t>CPU</a:t>
              </a:r>
            </a:p>
          </p:txBody>
        </p:sp>
        <p:sp>
          <p:nvSpPr>
            <p:cNvPr id="3" name="Rectangle 2"/>
            <p:cNvSpPr/>
            <p:nvPr/>
          </p:nvSpPr>
          <p:spPr bwMode="auto">
            <a:xfrm>
              <a:off x="7361070" y="5715000"/>
              <a:ext cx="1066800" cy="304800"/>
            </a:xfrm>
            <a:prstGeom prst="rect">
              <a:avLst/>
            </a:prstGeom>
            <a:solidFill>
              <a:srgbClr val="FFFF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r>
                <a:rPr lang="en-US" sz="1800" dirty="0"/>
                <a:t>Registers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7620000" y="3291499"/>
            <a:ext cx="1371600" cy="1905000"/>
            <a:chOff x="7212150" y="3291499"/>
            <a:chExt cx="1371600" cy="1905000"/>
          </a:xfrm>
        </p:grpSpPr>
        <p:sp>
          <p:nvSpPr>
            <p:cNvPr id="2" name="Rectangle 1"/>
            <p:cNvSpPr/>
            <p:nvPr/>
          </p:nvSpPr>
          <p:spPr bwMode="auto">
            <a:xfrm>
              <a:off x="7212150" y="3291499"/>
              <a:ext cx="1371600" cy="1905000"/>
            </a:xfrm>
            <a:prstGeom prst="rect">
              <a:avLst/>
            </a:prstGeom>
            <a:solidFill>
              <a:srgbClr val="F1C7C7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t" anchorCtr="1"/>
            <a:lstStyle/>
            <a:p>
              <a:pPr algn="ctr"/>
              <a:r>
                <a:rPr lang="en-US" dirty="0"/>
                <a:t>Memory</a:t>
              </a: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7348740" y="3861884"/>
              <a:ext cx="1066800" cy="304801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r>
                <a:rPr lang="en-US" sz="1800" dirty="0"/>
                <a:t>Stack</a:t>
              </a: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7348740" y="4166685"/>
              <a:ext cx="1066800" cy="304801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r>
                <a:rPr lang="en-US" sz="1800" dirty="0"/>
                <a:t>Heap</a:t>
              </a: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7348740" y="4739470"/>
              <a:ext cx="1066800" cy="304801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r>
                <a:rPr lang="en-US" sz="1800" dirty="0"/>
                <a:t>Code</a:t>
              </a: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7348740" y="4455389"/>
              <a:ext cx="1066800" cy="304801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r>
                <a:rPr lang="en-US" sz="1800" dirty="0"/>
                <a:t>Data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44020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Multiprocessing: The Illusion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396875" y="4501452"/>
            <a:ext cx="7896225" cy="1975548"/>
          </a:xfrm>
        </p:spPr>
        <p:txBody>
          <a:bodyPr/>
          <a:lstStyle/>
          <a:p>
            <a:r>
              <a:rPr lang="en-US" dirty="0"/>
              <a:t>Computer runs many processes simultaneously</a:t>
            </a:r>
          </a:p>
          <a:p>
            <a:pPr lvl="1"/>
            <a:r>
              <a:rPr lang="en-US" dirty="0"/>
              <a:t>Applications for one or more users</a:t>
            </a:r>
          </a:p>
          <a:p>
            <a:pPr lvl="2"/>
            <a:r>
              <a:rPr lang="en-US" dirty="0"/>
              <a:t>Web browsers, email clients, editors, …</a:t>
            </a:r>
          </a:p>
          <a:p>
            <a:pPr lvl="1"/>
            <a:r>
              <a:rPr lang="en-US" dirty="0"/>
              <a:t>Background tasks</a:t>
            </a:r>
          </a:p>
          <a:p>
            <a:pPr lvl="2"/>
            <a:r>
              <a:rPr lang="en-US" dirty="0"/>
              <a:t>Monitoring network &amp; I/O devices</a:t>
            </a:r>
          </a:p>
          <a:p>
            <a:pPr lvl="2"/>
            <a:endParaRPr lang="en-US" dirty="0"/>
          </a:p>
        </p:txBody>
      </p:sp>
      <p:sp>
        <p:nvSpPr>
          <p:cNvPr id="23" name="Rectangle 22"/>
          <p:cNvSpPr/>
          <p:nvPr/>
        </p:nvSpPr>
        <p:spPr bwMode="auto">
          <a:xfrm>
            <a:off x="747916" y="3352628"/>
            <a:ext cx="1371600" cy="990600"/>
          </a:xfrm>
          <a:prstGeom prst="rect">
            <a:avLst/>
          </a:prstGeom>
          <a:solidFill>
            <a:srgbClr val="F6F5B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CPU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900316" y="3809828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Registers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751396" y="1379305"/>
            <a:ext cx="1371600" cy="1905000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Memory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887986" y="1949690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Stack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887986" y="2254491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Heap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887986" y="2827276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Code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887986" y="2543195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Data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2527834" y="3352800"/>
            <a:ext cx="1371600" cy="990600"/>
          </a:xfrm>
          <a:prstGeom prst="rect">
            <a:avLst/>
          </a:prstGeom>
          <a:solidFill>
            <a:srgbClr val="F6F5B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CPU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2680234" y="3810000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Registers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2531314" y="1379477"/>
            <a:ext cx="1371600" cy="1905000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Memory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2667904" y="1949862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Stack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2667904" y="225466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Heap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2667904" y="282744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Code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2667904" y="2543367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Data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267200" y="2254663"/>
            <a:ext cx="5131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Calibri" pitchFamily="34" charset="0"/>
              </a:rPr>
              <a:t>…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5104737" y="3352800"/>
            <a:ext cx="1371600" cy="990600"/>
          </a:xfrm>
          <a:prstGeom prst="rect">
            <a:avLst/>
          </a:prstGeom>
          <a:solidFill>
            <a:srgbClr val="F6F5B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CPU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5257137" y="3810000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Registers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5108217" y="1379477"/>
            <a:ext cx="1371600" cy="1905000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Memory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5244807" y="1949862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Stack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5244807" y="225466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Heap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5244807" y="282744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Code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5244807" y="2543367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Data</a:t>
            </a:r>
          </a:p>
        </p:txBody>
      </p:sp>
    </p:spTree>
    <p:extLst>
      <p:ext uri="{BB962C8B-B14F-4D97-AF65-F5344CB8AC3E}">
        <p14:creationId xmlns:p14="http://schemas.microsoft.com/office/powerpoint/2010/main" val="2716879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Multiprocessing Example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7100" y="1168400"/>
            <a:ext cx="7277100" cy="48514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5410200"/>
            <a:ext cx="7896225" cy="923924"/>
          </a:xfrm>
          <a:solidFill>
            <a:schemeClr val="bg1">
              <a:alpha val="76000"/>
            </a:schemeClr>
          </a:solidFill>
        </p:spPr>
        <p:txBody>
          <a:bodyPr/>
          <a:lstStyle/>
          <a:p>
            <a:r>
              <a:rPr lang="en-US" dirty="0"/>
              <a:t>Running program “top” on Mac</a:t>
            </a:r>
          </a:p>
          <a:p>
            <a:pPr lvl="1"/>
            <a:r>
              <a:rPr lang="en-US" dirty="0"/>
              <a:t>System has 123 processes, 5 of which are active</a:t>
            </a:r>
          </a:p>
          <a:p>
            <a:pPr lvl="1"/>
            <a:r>
              <a:rPr lang="en-US" dirty="0"/>
              <a:t>Identified by Process ID (PID)</a:t>
            </a:r>
          </a:p>
        </p:txBody>
      </p:sp>
    </p:spTree>
    <p:extLst>
      <p:ext uri="{BB962C8B-B14F-4D97-AF65-F5344CB8AC3E}">
        <p14:creationId xmlns:p14="http://schemas.microsoft.com/office/powerpoint/2010/main" val="41964516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82182" cy="762000"/>
          </a:xfrm>
        </p:spPr>
        <p:txBody>
          <a:bodyPr/>
          <a:lstStyle/>
          <a:p>
            <a:r>
              <a:rPr lang="en-US" dirty="0"/>
              <a:t>Multiprocessing: The (Traditional) Reality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533400" y="5257800"/>
            <a:ext cx="8534400" cy="12954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Single processor executes multiple processes concurrently</a:t>
            </a:r>
          </a:p>
          <a:p>
            <a:pPr lvl="1"/>
            <a:r>
              <a:rPr lang="en-US" dirty="0"/>
              <a:t>Process executions interleaved (multitasking) </a:t>
            </a:r>
          </a:p>
          <a:p>
            <a:pPr lvl="1"/>
            <a:r>
              <a:rPr lang="en-US" dirty="0"/>
              <a:t>Address spaces managed by virtual memory system (later in course)</a:t>
            </a:r>
          </a:p>
          <a:p>
            <a:pPr lvl="1"/>
            <a:r>
              <a:rPr lang="en-US" dirty="0"/>
              <a:t>Register values for </a:t>
            </a:r>
            <a:r>
              <a:rPr lang="en-US" dirty="0" err="1"/>
              <a:t>nonexecuting</a:t>
            </a:r>
            <a:r>
              <a:rPr lang="en-US" dirty="0"/>
              <a:t> processes saved in memory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914400" y="4038600"/>
            <a:ext cx="1371600" cy="990600"/>
          </a:xfrm>
          <a:prstGeom prst="rect">
            <a:avLst/>
          </a:prstGeom>
          <a:solidFill>
            <a:srgbClr val="F6F5B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CPU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1052716" y="4495800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Registers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751396" y="1219200"/>
            <a:ext cx="6030404" cy="2506896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Memory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1040386" y="1789587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Stack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1040386" y="209438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Heap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1040386" y="266717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Code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1040386" y="2383092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Data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838200" y="1668696"/>
            <a:ext cx="1538084" cy="3436704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dot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  <a:prstDash val="dash"/>
              </a:ln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1040386" y="3040297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Saved registers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2730870" y="17895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Stack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2730870" y="2094390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Heap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2730870" y="2667175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Code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2730870" y="238309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Data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2730870" y="3040299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Saved registers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5321670" y="178958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Stack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5321670" y="20943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Heap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5321670" y="266717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Code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5321670" y="238309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Data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5321670" y="3040298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Saved registers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343400" y="2165366"/>
            <a:ext cx="5131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Calibri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007506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Exceptional Control Flow</a:t>
            </a:r>
          </a:p>
          <a:p>
            <a:r>
              <a:rPr lang="en-US" dirty="0">
                <a:solidFill>
                  <a:srgbClr val="7F7F7F"/>
                </a:solidFill>
              </a:rPr>
              <a:t>Exceptions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Processes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Process Control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82182" cy="762000"/>
          </a:xfrm>
        </p:spPr>
        <p:txBody>
          <a:bodyPr/>
          <a:lstStyle/>
          <a:p>
            <a:r>
              <a:rPr lang="en-US" dirty="0"/>
              <a:t>Multiprocessing: The (Traditional) Reality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533400" y="5257800"/>
            <a:ext cx="8534400" cy="533400"/>
          </a:xfrm>
        </p:spPr>
        <p:txBody>
          <a:bodyPr>
            <a:normAutofit/>
          </a:bodyPr>
          <a:lstStyle/>
          <a:p>
            <a:r>
              <a:rPr lang="en-US" dirty="0"/>
              <a:t>Save current registers in memory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914400" y="4038600"/>
            <a:ext cx="1371600" cy="990600"/>
          </a:xfrm>
          <a:prstGeom prst="rect">
            <a:avLst/>
          </a:prstGeom>
          <a:solidFill>
            <a:srgbClr val="F6F5B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CPU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1052716" y="4495800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Registers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751396" y="1219200"/>
            <a:ext cx="6030404" cy="2506896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Memory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1040386" y="1789587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Stack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1040386" y="209438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Heap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1040386" y="266717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Code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1040386" y="2383092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Data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838200" y="1668696"/>
            <a:ext cx="1538084" cy="3436704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dot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  <a:prstDash val="dash"/>
              </a:ln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1040386" y="3040297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Saved registers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2730870" y="17895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Stack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2730870" y="2094390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Heap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2730870" y="2667175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Code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2730870" y="238309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Data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2730870" y="3040299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Saved registers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5321670" y="178958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Stack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5321670" y="20943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Heap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5321670" y="266717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Code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5321670" y="238309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Data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5321670" y="3040298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Saved registers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343400" y="2165366"/>
            <a:ext cx="5131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Calibri" pitchFamily="34" charset="0"/>
              </a:rPr>
              <a:t>…</a:t>
            </a:r>
          </a:p>
        </p:txBody>
      </p:sp>
      <p:sp>
        <p:nvSpPr>
          <p:cNvPr id="5" name="Up Arrow 4"/>
          <p:cNvSpPr/>
          <p:nvPr/>
        </p:nvSpPr>
        <p:spPr bwMode="auto">
          <a:xfrm>
            <a:off x="1447800" y="3573699"/>
            <a:ext cx="228600" cy="464901"/>
          </a:xfrm>
          <a:prstGeom prst="upArrow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8842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82182" cy="762000"/>
          </a:xfrm>
        </p:spPr>
        <p:txBody>
          <a:bodyPr/>
          <a:lstStyle/>
          <a:p>
            <a:r>
              <a:rPr lang="en-US" dirty="0"/>
              <a:t>Multiprocessing: The (Traditional) Reality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533400" y="5257800"/>
            <a:ext cx="8534400" cy="533400"/>
          </a:xfrm>
        </p:spPr>
        <p:txBody>
          <a:bodyPr>
            <a:normAutofit/>
          </a:bodyPr>
          <a:lstStyle/>
          <a:p>
            <a:r>
              <a:rPr lang="en-US" dirty="0"/>
              <a:t>Schedule next process for execution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2590800" y="4038600"/>
            <a:ext cx="1371600" cy="990600"/>
          </a:xfrm>
          <a:prstGeom prst="rect">
            <a:avLst/>
          </a:prstGeom>
          <a:solidFill>
            <a:srgbClr val="F6F5B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CPU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2729116" y="4495800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Registers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751396" y="1219200"/>
            <a:ext cx="6030404" cy="2506896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Memory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1040386" y="1789587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Stack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1040386" y="209438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Heap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1040386" y="266717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Code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1040386" y="2383092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Data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2514600" y="1668696"/>
            <a:ext cx="1538084" cy="3436704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dot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  <a:prstDash val="dash"/>
              </a:ln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1040386" y="3040297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Saved registers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2730870" y="17895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Stack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2730870" y="2094390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Heap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2730870" y="2667175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Code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2730870" y="238309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Data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2730870" y="3040299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Saved registers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5321670" y="178958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Stack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5321670" y="20943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Heap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5321670" y="266717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Code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5321670" y="238309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Data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5321670" y="3040298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Saved registers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343400" y="2165366"/>
            <a:ext cx="5131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Calibri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0069598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82182" cy="762000"/>
          </a:xfrm>
        </p:spPr>
        <p:txBody>
          <a:bodyPr/>
          <a:lstStyle/>
          <a:p>
            <a:r>
              <a:rPr lang="en-US" dirty="0"/>
              <a:t>Multiprocessing: The (Traditional) Reality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533400" y="5257800"/>
            <a:ext cx="8534400" cy="533400"/>
          </a:xfrm>
        </p:spPr>
        <p:txBody>
          <a:bodyPr>
            <a:normAutofit/>
          </a:bodyPr>
          <a:lstStyle/>
          <a:p>
            <a:r>
              <a:rPr lang="en-US" dirty="0"/>
              <a:t>Load saved registers and switch address space (context switch)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2590800" y="4038600"/>
            <a:ext cx="1371600" cy="990600"/>
          </a:xfrm>
          <a:prstGeom prst="rect">
            <a:avLst/>
          </a:prstGeom>
          <a:solidFill>
            <a:srgbClr val="F6F5B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CPU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2729116" y="4495800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Registers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751396" y="1219200"/>
            <a:ext cx="6030404" cy="2506896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Memory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1040386" y="1789587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Stack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1040386" y="209438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Heap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1040386" y="266717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Code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1040386" y="2383092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Data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2514600" y="1668696"/>
            <a:ext cx="1538084" cy="3436704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dot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  <a:prstDash val="dash"/>
              </a:ln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1040386" y="3040297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Saved registers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2730870" y="17895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Stack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2730870" y="2094390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Heap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2730870" y="2667175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Code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2730870" y="238309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Data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2730870" y="3040299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Saved registers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5321670" y="178958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Stack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5321670" y="20943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Heap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5321670" y="266717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Code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5321670" y="238309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Data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5321670" y="3040298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Saved registers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343400" y="2165366"/>
            <a:ext cx="5131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Calibri" pitchFamily="34" charset="0"/>
              </a:rPr>
              <a:t>…</a:t>
            </a:r>
          </a:p>
        </p:txBody>
      </p:sp>
      <p:sp>
        <p:nvSpPr>
          <p:cNvPr id="5" name="Up Arrow 4"/>
          <p:cNvSpPr/>
          <p:nvPr/>
        </p:nvSpPr>
        <p:spPr bwMode="auto">
          <a:xfrm flipV="1">
            <a:off x="3200400" y="3573699"/>
            <a:ext cx="228600" cy="464901"/>
          </a:xfrm>
          <a:prstGeom prst="upArrow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4146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82182" cy="762000"/>
          </a:xfrm>
        </p:spPr>
        <p:txBody>
          <a:bodyPr/>
          <a:lstStyle/>
          <a:p>
            <a:r>
              <a:rPr lang="en-US" dirty="0"/>
              <a:t>Multiprocessing: The (Modern) Reality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4191001" y="3957638"/>
            <a:ext cx="4724400" cy="2671762"/>
          </a:xfrm>
        </p:spPr>
        <p:txBody>
          <a:bodyPr/>
          <a:lstStyle/>
          <a:p>
            <a:r>
              <a:rPr lang="en-US" dirty="0"/>
              <a:t>Multicore processors</a:t>
            </a:r>
          </a:p>
          <a:p>
            <a:pPr lvl="1"/>
            <a:r>
              <a:rPr lang="en-US" dirty="0"/>
              <a:t>Multiple CPUs on single chip</a:t>
            </a:r>
          </a:p>
          <a:p>
            <a:pPr lvl="1"/>
            <a:r>
              <a:rPr lang="en-US" dirty="0"/>
              <a:t>Share main memory (and some of the caches)</a:t>
            </a:r>
          </a:p>
          <a:p>
            <a:pPr lvl="1"/>
            <a:r>
              <a:rPr lang="en-US" dirty="0"/>
              <a:t>Each can execute a separate process</a:t>
            </a:r>
          </a:p>
          <a:p>
            <a:pPr lvl="2"/>
            <a:r>
              <a:rPr lang="en-US" dirty="0"/>
              <a:t>Scheduling of processors onto cores done by kernel</a:t>
            </a:r>
          </a:p>
          <a:p>
            <a:endParaRPr lang="en-US" dirty="0"/>
          </a:p>
        </p:txBody>
      </p:sp>
      <p:sp>
        <p:nvSpPr>
          <p:cNvPr id="17" name="Rectangle 16"/>
          <p:cNvSpPr/>
          <p:nvPr/>
        </p:nvSpPr>
        <p:spPr bwMode="auto">
          <a:xfrm>
            <a:off x="2590800" y="4038600"/>
            <a:ext cx="1371600" cy="990600"/>
          </a:xfrm>
          <a:prstGeom prst="rect">
            <a:avLst/>
          </a:prstGeom>
          <a:solidFill>
            <a:srgbClr val="F6F5B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CPU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2729116" y="4495800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Registers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751396" y="1219200"/>
            <a:ext cx="6030404" cy="2506896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Memory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1040386" y="1789587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Stack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1040386" y="209438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Heap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1040386" y="266717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Code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1040386" y="2383092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Data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2514600" y="1668696"/>
            <a:ext cx="1538084" cy="3436704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dot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  <a:prstDash val="dash"/>
              </a:ln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1040386" y="3040297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Saved registers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2730870" y="17895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Stack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2730870" y="2094390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Heap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2730870" y="2667175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Code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2730870" y="238309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Data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2730870" y="3040299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Saved registers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5321670" y="178958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Stack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5321670" y="20943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Heap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5321670" y="266717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Code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5321670" y="238309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Data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5321670" y="3040298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Saved registers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4343400" y="2165366"/>
            <a:ext cx="5131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Calibri" pitchFamily="34" charset="0"/>
              </a:rPr>
              <a:t>…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914400" y="4046304"/>
            <a:ext cx="1371600" cy="990600"/>
          </a:xfrm>
          <a:prstGeom prst="rect">
            <a:avLst/>
          </a:prstGeom>
          <a:solidFill>
            <a:srgbClr val="F6F5B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CPU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1052716" y="4503504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Registers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838200" y="1676400"/>
            <a:ext cx="1538084" cy="3436704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dot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  <a:prstDash val="dash"/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16582678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8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493712"/>
            <a:ext cx="6070600" cy="573088"/>
          </a:xfrm>
        </p:spPr>
        <p:txBody>
          <a:bodyPr/>
          <a:lstStyle/>
          <a:p>
            <a:r>
              <a:rPr lang="en-US" dirty="0"/>
              <a:t>Concurrent Processes</a:t>
            </a:r>
          </a:p>
        </p:txBody>
      </p:sp>
      <p:sp>
        <p:nvSpPr>
          <p:cNvPr id="485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9575" y="1219200"/>
            <a:ext cx="7896225" cy="2590800"/>
          </a:xfrm>
        </p:spPr>
        <p:txBody>
          <a:bodyPr/>
          <a:lstStyle/>
          <a:p>
            <a:r>
              <a:rPr lang="en-US" dirty="0"/>
              <a:t>Each process is a logical control flow. </a:t>
            </a:r>
          </a:p>
          <a:p>
            <a:r>
              <a:rPr lang="en-US" dirty="0"/>
              <a:t>Two processes </a:t>
            </a:r>
            <a:r>
              <a:rPr lang="en-US" i="1" dirty="0"/>
              <a:t>run </a:t>
            </a:r>
            <a:r>
              <a:rPr lang="en-US" i="1" dirty="0">
                <a:solidFill>
                  <a:srgbClr val="C00000"/>
                </a:solidFill>
              </a:rPr>
              <a:t>concurrently</a:t>
            </a:r>
            <a:r>
              <a:rPr lang="en-US" dirty="0"/>
              <a:t> (</a:t>
            </a:r>
            <a:r>
              <a:rPr lang="en-US" i="1" dirty="0"/>
              <a:t>are concurrent)</a:t>
            </a:r>
            <a:r>
              <a:rPr lang="en-US" dirty="0"/>
              <a:t> if their flows overlap in time</a:t>
            </a:r>
          </a:p>
          <a:p>
            <a:r>
              <a:rPr lang="en-US" dirty="0"/>
              <a:t>Otherwise, they are </a:t>
            </a:r>
            <a:r>
              <a:rPr lang="en-US" i="1" dirty="0">
                <a:solidFill>
                  <a:srgbClr val="C00000"/>
                </a:solidFill>
              </a:rPr>
              <a:t>sequential</a:t>
            </a:r>
            <a:endParaRPr lang="en-US" dirty="0">
              <a:solidFill>
                <a:srgbClr val="C00000"/>
              </a:solidFill>
            </a:endParaRPr>
          </a:p>
          <a:p>
            <a:r>
              <a:rPr lang="en-US" dirty="0"/>
              <a:t>Examples (running on single core):</a:t>
            </a:r>
          </a:p>
          <a:p>
            <a:pPr lvl="1"/>
            <a:r>
              <a:rPr lang="en-US" dirty="0"/>
              <a:t>Concurrent: A &amp; B, A &amp; C</a:t>
            </a:r>
          </a:p>
          <a:p>
            <a:pPr lvl="1"/>
            <a:r>
              <a:rPr lang="en-US" dirty="0"/>
              <a:t>Sequential: B &amp; C</a:t>
            </a:r>
          </a:p>
        </p:txBody>
      </p:sp>
      <p:sp>
        <p:nvSpPr>
          <p:cNvPr id="485383" name="Line 7"/>
          <p:cNvSpPr>
            <a:spLocks noChangeShapeType="1"/>
          </p:cNvSpPr>
          <p:nvPr/>
        </p:nvSpPr>
        <p:spPr bwMode="auto">
          <a:xfrm>
            <a:off x="3124200" y="46482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5384" name="Text Box 8"/>
          <p:cNvSpPr txBox="1">
            <a:spLocks noChangeArrowheads="1"/>
          </p:cNvSpPr>
          <p:nvPr/>
        </p:nvSpPr>
        <p:spPr bwMode="auto">
          <a:xfrm>
            <a:off x="2622332" y="4267200"/>
            <a:ext cx="99969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solidFill>
                  <a:srgbClr val="C00000"/>
                </a:solidFill>
                <a:latin typeface="Calibri" pitchFamily="34" charset="0"/>
              </a:rPr>
              <a:t>Process A</a:t>
            </a:r>
          </a:p>
        </p:txBody>
      </p:sp>
      <p:sp>
        <p:nvSpPr>
          <p:cNvPr id="485385" name="Text Box 9"/>
          <p:cNvSpPr txBox="1">
            <a:spLocks noChangeArrowheads="1"/>
          </p:cNvSpPr>
          <p:nvPr/>
        </p:nvSpPr>
        <p:spPr bwMode="auto">
          <a:xfrm>
            <a:off x="4146332" y="4267200"/>
            <a:ext cx="99007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solidFill>
                  <a:srgbClr val="C00000"/>
                </a:solidFill>
                <a:latin typeface="Calibri" pitchFamily="34" charset="0"/>
              </a:rPr>
              <a:t>Process B</a:t>
            </a:r>
          </a:p>
        </p:txBody>
      </p:sp>
      <p:sp>
        <p:nvSpPr>
          <p:cNvPr id="485386" name="Text Box 10"/>
          <p:cNvSpPr txBox="1">
            <a:spLocks noChangeArrowheads="1"/>
          </p:cNvSpPr>
          <p:nvPr/>
        </p:nvSpPr>
        <p:spPr bwMode="auto">
          <a:xfrm>
            <a:off x="5670332" y="4267200"/>
            <a:ext cx="98366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solidFill>
                  <a:srgbClr val="C00000"/>
                </a:solidFill>
                <a:latin typeface="Calibri" pitchFamily="34" charset="0"/>
              </a:rPr>
              <a:t>Process C</a:t>
            </a:r>
          </a:p>
        </p:txBody>
      </p:sp>
      <p:sp>
        <p:nvSpPr>
          <p:cNvPr id="485387" name="Line 11"/>
          <p:cNvSpPr>
            <a:spLocks noChangeShapeType="1"/>
          </p:cNvSpPr>
          <p:nvPr/>
        </p:nvSpPr>
        <p:spPr bwMode="auto">
          <a:xfrm>
            <a:off x="4648200" y="49530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5388" name="Line 12"/>
          <p:cNvSpPr>
            <a:spLocks noChangeShapeType="1"/>
          </p:cNvSpPr>
          <p:nvPr/>
        </p:nvSpPr>
        <p:spPr bwMode="auto">
          <a:xfrm>
            <a:off x="6172200" y="52578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5389" name="Line 13"/>
          <p:cNvSpPr>
            <a:spLocks noChangeShapeType="1"/>
          </p:cNvSpPr>
          <p:nvPr/>
        </p:nvSpPr>
        <p:spPr bwMode="auto">
          <a:xfrm>
            <a:off x="3124200" y="55626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5390" name="Line 14"/>
          <p:cNvSpPr>
            <a:spLocks noChangeShapeType="1"/>
          </p:cNvSpPr>
          <p:nvPr/>
        </p:nvSpPr>
        <p:spPr bwMode="auto">
          <a:xfrm>
            <a:off x="6172200" y="58674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5391" name="Line 15"/>
          <p:cNvSpPr>
            <a:spLocks noChangeShapeType="1"/>
          </p:cNvSpPr>
          <p:nvPr/>
        </p:nvSpPr>
        <p:spPr bwMode="auto">
          <a:xfrm>
            <a:off x="2667000" y="49530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5392" name="Line 16"/>
          <p:cNvSpPr>
            <a:spLocks noChangeShapeType="1"/>
          </p:cNvSpPr>
          <p:nvPr/>
        </p:nvSpPr>
        <p:spPr bwMode="auto">
          <a:xfrm>
            <a:off x="2667000" y="52578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5393" name="Line 17"/>
          <p:cNvSpPr>
            <a:spLocks noChangeShapeType="1"/>
          </p:cNvSpPr>
          <p:nvPr/>
        </p:nvSpPr>
        <p:spPr bwMode="auto">
          <a:xfrm>
            <a:off x="2667000" y="55626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5394" name="Line 18"/>
          <p:cNvSpPr>
            <a:spLocks noChangeShapeType="1"/>
          </p:cNvSpPr>
          <p:nvPr/>
        </p:nvSpPr>
        <p:spPr bwMode="auto">
          <a:xfrm>
            <a:off x="2667000" y="58674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5395" name="Line 19"/>
          <p:cNvSpPr>
            <a:spLocks noChangeShapeType="1"/>
          </p:cNvSpPr>
          <p:nvPr/>
        </p:nvSpPr>
        <p:spPr bwMode="auto">
          <a:xfrm>
            <a:off x="2667000" y="61722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0" name="Text Box 1031"/>
          <p:cNvSpPr txBox="1">
            <a:spLocks noChangeArrowheads="1"/>
          </p:cNvSpPr>
          <p:nvPr/>
        </p:nvSpPr>
        <p:spPr bwMode="auto">
          <a:xfrm>
            <a:off x="1010947" y="5177135"/>
            <a:ext cx="81785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Time</a:t>
            </a:r>
          </a:p>
        </p:txBody>
      </p:sp>
      <p:sp>
        <p:nvSpPr>
          <p:cNvPr id="21" name="Down Arrow 20"/>
          <p:cNvSpPr/>
          <p:nvPr/>
        </p:nvSpPr>
        <p:spPr bwMode="auto">
          <a:xfrm>
            <a:off x="1752600" y="4800600"/>
            <a:ext cx="457200" cy="160020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5383" grpId="0" animBg="1"/>
      <p:bldP spid="485384" grpId="0"/>
      <p:bldP spid="485385" grpId="0"/>
      <p:bldP spid="485386" grpId="0"/>
      <p:bldP spid="485387" grpId="0" animBg="1"/>
      <p:bldP spid="485388" grpId="0" animBg="1"/>
      <p:bldP spid="485389" grpId="0" animBg="1"/>
      <p:bldP spid="485390" grpId="0" animBg="1"/>
      <p:bldP spid="485391" grpId="0" animBg="1"/>
      <p:bldP spid="485392" grpId="0" animBg="1"/>
      <p:bldP spid="485393" grpId="0" animBg="1"/>
      <p:bldP spid="485394" grpId="0" animBg="1"/>
      <p:bldP spid="485395" grpId="0" animBg="1"/>
      <p:bldP spid="20" grpId="0"/>
      <p:bldP spid="21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40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458200" cy="573088"/>
          </a:xfrm>
        </p:spPr>
        <p:txBody>
          <a:bodyPr/>
          <a:lstStyle/>
          <a:p>
            <a:r>
              <a:rPr lang="en-US"/>
              <a:t>User View of Concurrent Processes</a:t>
            </a:r>
          </a:p>
        </p:txBody>
      </p:sp>
      <p:sp>
        <p:nvSpPr>
          <p:cNvPr id="486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0031" y="1285875"/>
            <a:ext cx="7896225" cy="1990725"/>
          </a:xfrm>
        </p:spPr>
        <p:txBody>
          <a:bodyPr/>
          <a:lstStyle/>
          <a:p>
            <a:r>
              <a:rPr lang="en-US" dirty="0"/>
              <a:t>Control flows for concurrent processes are physically disjoint in time</a:t>
            </a:r>
          </a:p>
          <a:p>
            <a:endParaRPr lang="en-US" dirty="0"/>
          </a:p>
          <a:p>
            <a:r>
              <a:rPr lang="en-US" dirty="0"/>
              <a:t>However, we can think of concurrent processes as running in parallel with each other</a:t>
            </a:r>
          </a:p>
        </p:txBody>
      </p:sp>
      <p:sp>
        <p:nvSpPr>
          <p:cNvPr id="486405" name="Text Box 5"/>
          <p:cNvSpPr txBox="1">
            <a:spLocks noChangeArrowheads="1"/>
          </p:cNvSpPr>
          <p:nvPr/>
        </p:nvSpPr>
        <p:spPr bwMode="auto">
          <a:xfrm>
            <a:off x="1219200" y="4311650"/>
            <a:ext cx="81785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Time</a:t>
            </a:r>
          </a:p>
        </p:txBody>
      </p:sp>
      <p:sp>
        <p:nvSpPr>
          <p:cNvPr id="486406" name="Line 6"/>
          <p:cNvSpPr>
            <a:spLocks noChangeShapeType="1"/>
          </p:cNvSpPr>
          <p:nvPr/>
        </p:nvSpPr>
        <p:spPr bwMode="auto">
          <a:xfrm>
            <a:off x="3276600" y="41910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6407" name="Text Box 7"/>
          <p:cNvSpPr txBox="1">
            <a:spLocks noChangeArrowheads="1"/>
          </p:cNvSpPr>
          <p:nvPr/>
        </p:nvSpPr>
        <p:spPr bwMode="auto">
          <a:xfrm>
            <a:off x="2709863" y="3810000"/>
            <a:ext cx="99969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solidFill>
                  <a:srgbClr val="C00000"/>
                </a:solidFill>
                <a:latin typeface="Calibri" pitchFamily="34" charset="0"/>
              </a:rPr>
              <a:t>Process A</a:t>
            </a:r>
          </a:p>
        </p:txBody>
      </p:sp>
      <p:sp>
        <p:nvSpPr>
          <p:cNvPr id="486408" name="Text Box 8"/>
          <p:cNvSpPr txBox="1">
            <a:spLocks noChangeArrowheads="1"/>
          </p:cNvSpPr>
          <p:nvPr/>
        </p:nvSpPr>
        <p:spPr bwMode="auto">
          <a:xfrm>
            <a:off x="4233863" y="3810000"/>
            <a:ext cx="99007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solidFill>
                  <a:srgbClr val="C00000"/>
                </a:solidFill>
                <a:latin typeface="Calibri" pitchFamily="34" charset="0"/>
              </a:rPr>
              <a:t>Process B</a:t>
            </a:r>
          </a:p>
        </p:txBody>
      </p:sp>
      <p:sp>
        <p:nvSpPr>
          <p:cNvPr id="486409" name="Text Box 9"/>
          <p:cNvSpPr txBox="1">
            <a:spLocks noChangeArrowheads="1"/>
          </p:cNvSpPr>
          <p:nvPr/>
        </p:nvSpPr>
        <p:spPr bwMode="auto">
          <a:xfrm>
            <a:off x="5757863" y="3810000"/>
            <a:ext cx="98366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solidFill>
                  <a:srgbClr val="C00000"/>
                </a:solidFill>
                <a:latin typeface="Calibri" pitchFamily="34" charset="0"/>
              </a:rPr>
              <a:t>Process C</a:t>
            </a:r>
          </a:p>
        </p:txBody>
      </p:sp>
      <p:sp>
        <p:nvSpPr>
          <p:cNvPr id="486410" name="Line 10"/>
          <p:cNvSpPr>
            <a:spLocks noChangeShapeType="1"/>
          </p:cNvSpPr>
          <p:nvPr/>
        </p:nvSpPr>
        <p:spPr bwMode="auto">
          <a:xfrm>
            <a:off x="4800600" y="43434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6411" name="Line 11"/>
          <p:cNvSpPr>
            <a:spLocks noChangeShapeType="1"/>
          </p:cNvSpPr>
          <p:nvPr/>
        </p:nvSpPr>
        <p:spPr bwMode="auto">
          <a:xfrm>
            <a:off x="6324600" y="46482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6412" name="Line 12"/>
          <p:cNvSpPr>
            <a:spLocks noChangeShapeType="1"/>
          </p:cNvSpPr>
          <p:nvPr/>
        </p:nvSpPr>
        <p:spPr bwMode="auto">
          <a:xfrm>
            <a:off x="3276600" y="44958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6413" name="Line 13"/>
          <p:cNvSpPr>
            <a:spLocks noChangeShapeType="1"/>
          </p:cNvSpPr>
          <p:nvPr/>
        </p:nvSpPr>
        <p:spPr bwMode="auto">
          <a:xfrm>
            <a:off x="2819400" y="41910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6414" name="Line 14"/>
          <p:cNvSpPr>
            <a:spLocks noChangeShapeType="1"/>
          </p:cNvSpPr>
          <p:nvPr/>
        </p:nvSpPr>
        <p:spPr bwMode="auto">
          <a:xfrm>
            <a:off x="2819400" y="48006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6415" name="Line 15"/>
          <p:cNvSpPr>
            <a:spLocks noChangeShapeType="1"/>
          </p:cNvSpPr>
          <p:nvPr/>
        </p:nvSpPr>
        <p:spPr bwMode="auto">
          <a:xfrm>
            <a:off x="6324600" y="49530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6416" name="Line 16"/>
          <p:cNvSpPr>
            <a:spLocks noChangeShapeType="1"/>
          </p:cNvSpPr>
          <p:nvPr/>
        </p:nvSpPr>
        <p:spPr bwMode="auto">
          <a:xfrm>
            <a:off x="2819400" y="43434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6417" name="Line 17"/>
          <p:cNvSpPr>
            <a:spLocks noChangeShapeType="1"/>
          </p:cNvSpPr>
          <p:nvPr/>
        </p:nvSpPr>
        <p:spPr bwMode="auto">
          <a:xfrm>
            <a:off x="2819400" y="46482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8" name="Down Arrow 17"/>
          <p:cNvSpPr/>
          <p:nvPr/>
        </p:nvSpPr>
        <p:spPr bwMode="auto">
          <a:xfrm>
            <a:off x="1981200" y="4000500"/>
            <a:ext cx="457200" cy="125730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 bwMode="auto">
          <a:xfrm>
            <a:off x="2120444" y="5485260"/>
            <a:ext cx="4495800" cy="425450"/>
          </a:xfrm>
          <a:prstGeom prst="rect">
            <a:avLst/>
          </a:prstGeom>
          <a:solidFill>
            <a:srgbClr val="F1C7C7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2120444" y="5059810"/>
            <a:ext cx="4495800" cy="42545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2120444" y="5910710"/>
            <a:ext cx="4495800" cy="42545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2120444" y="4628466"/>
            <a:ext cx="4495800" cy="425450"/>
          </a:xfrm>
          <a:prstGeom prst="rect">
            <a:avLst/>
          </a:prstGeom>
          <a:solidFill>
            <a:srgbClr val="F1C7C7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2120444" y="4203016"/>
            <a:ext cx="4495800" cy="42545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87426" name="Rectangle 2"/>
          <p:cNvSpPr>
            <a:spLocks noGrp="1" noChangeArrowheads="1"/>
          </p:cNvSpPr>
          <p:nvPr>
            <p:ph type="title"/>
          </p:nvPr>
        </p:nvSpPr>
        <p:spPr>
          <a:xfrm>
            <a:off x="380088" y="387578"/>
            <a:ext cx="5842000" cy="573088"/>
          </a:xfrm>
        </p:spPr>
        <p:txBody>
          <a:bodyPr/>
          <a:lstStyle/>
          <a:p>
            <a:r>
              <a:rPr lang="en-US"/>
              <a:t>Context Switching</a:t>
            </a:r>
          </a:p>
        </p:txBody>
      </p:sp>
      <p:sp>
        <p:nvSpPr>
          <p:cNvPr id="487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04900"/>
            <a:ext cx="8294687" cy="2552700"/>
          </a:xfrm>
        </p:spPr>
        <p:txBody>
          <a:bodyPr/>
          <a:lstStyle/>
          <a:p>
            <a:r>
              <a:rPr lang="en-US" dirty="0"/>
              <a:t>Processes are managed by a shared chunk of memory-resident OS code called the </a:t>
            </a:r>
            <a:r>
              <a:rPr lang="en-US" i="1" dirty="0">
                <a:solidFill>
                  <a:srgbClr val="C00000"/>
                </a:solidFill>
              </a:rPr>
              <a:t>kernel</a:t>
            </a:r>
          </a:p>
          <a:p>
            <a:pPr lvl="1"/>
            <a:r>
              <a:rPr lang="en-US" dirty="0"/>
              <a:t>Important: the kernel is not a separate process, but rather runs as part of some existing process.</a:t>
            </a:r>
          </a:p>
          <a:p>
            <a:r>
              <a:rPr lang="en-US" dirty="0"/>
              <a:t>Control flow passes from one process to another via a </a:t>
            </a:r>
            <a:r>
              <a:rPr lang="en-US" i="1" dirty="0">
                <a:solidFill>
                  <a:srgbClr val="C00000"/>
                </a:solidFill>
              </a:rPr>
              <a:t>context switch</a:t>
            </a:r>
            <a:endParaRPr lang="en-US" dirty="0">
              <a:solidFill>
                <a:srgbClr val="C00000"/>
              </a:solidFill>
            </a:endParaRP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87428" name="Text Box 4"/>
          <p:cNvSpPr txBox="1">
            <a:spLocks noChangeArrowheads="1"/>
          </p:cNvSpPr>
          <p:nvPr/>
        </p:nvSpPr>
        <p:spPr bwMode="auto">
          <a:xfrm>
            <a:off x="2342466" y="3581400"/>
            <a:ext cx="109716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Process A</a:t>
            </a:r>
          </a:p>
        </p:txBody>
      </p:sp>
      <p:sp>
        <p:nvSpPr>
          <p:cNvPr id="487429" name="Text Box 5"/>
          <p:cNvSpPr txBox="1">
            <a:spLocks noChangeArrowheads="1"/>
          </p:cNvSpPr>
          <p:nvPr/>
        </p:nvSpPr>
        <p:spPr bwMode="auto">
          <a:xfrm>
            <a:off x="3865458" y="3581400"/>
            <a:ext cx="108754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Process B</a:t>
            </a:r>
          </a:p>
        </p:txBody>
      </p:sp>
      <p:sp>
        <p:nvSpPr>
          <p:cNvPr id="487430" name="Line 6"/>
          <p:cNvSpPr>
            <a:spLocks noChangeShapeType="1"/>
          </p:cNvSpPr>
          <p:nvPr/>
        </p:nvSpPr>
        <p:spPr bwMode="auto">
          <a:xfrm flipH="1">
            <a:off x="2895600" y="4206200"/>
            <a:ext cx="635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7435" name="Line 11"/>
          <p:cNvSpPr>
            <a:spLocks noChangeShapeType="1"/>
          </p:cNvSpPr>
          <p:nvPr/>
        </p:nvSpPr>
        <p:spPr bwMode="auto">
          <a:xfrm flipH="1">
            <a:off x="3721100" y="3581400"/>
            <a:ext cx="12700" cy="31242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7436" name="Text Box 12"/>
          <p:cNvSpPr txBox="1">
            <a:spLocks noChangeArrowheads="1"/>
          </p:cNvSpPr>
          <p:nvPr/>
        </p:nvSpPr>
        <p:spPr bwMode="auto">
          <a:xfrm>
            <a:off x="5422900" y="4267200"/>
            <a:ext cx="100918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code</a:t>
            </a:r>
          </a:p>
        </p:txBody>
      </p:sp>
      <p:sp>
        <p:nvSpPr>
          <p:cNvPr id="487437" name="Text Box 13"/>
          <p:cNvSpPr txBox="1">
            <a:spLocks noChangeArrowheads="1"/>
          </p:cNvSpPr>
          <p:nvPr/>
        </p:nvSpPr>
        <p:spPr bwMode="auto">
          <a:xfrm>
            <a:off x="5422900" y="4681538"/>
            <a:ext cx="117185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kernel code</a:t>
            </a:r>
          </a:p>
        </p:txBody>
      </p:sp>
      <p:sp>
        <p:nvSpPr>
          <p:cNvPr id="487438" name="Text Box 14"/>
          <p:cNvSpPr txBox="1">
            <a:spLocks noChangeArrowheads="1"/>
          </p:cNvSpPr>
          <p:nvPr/>
        </p:nvSpPr>
        <p:spPr bwMode="auto">
          <a:xfrm>
            <a:off x="5422900" y="5094288"/>
            <a:ext cx="100918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code</a:t>
            </a:r>
          </a:p>
        </p:txBody>
      </p:sp>
      <p:sp>
        <p:nvSpPr>
          <p:cNvPr id="487439" name="Text Box 15"/>
          <p:cNvSpPr txBox="1">
            <a:spLocks noChangeArrowheads="1"/>
          </p:cNvSpPr>
          <p:nvPr/>
        </p:nvSpPr>
        <p:spPr bwMode="auto">
          <a:xfrm>
            <a:off x="5405438" y="5530850"/>
            <a:ext cx="117185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kernel code</a:t>
            </a:r>
          </a:p>
        </p:txBody>
      </p:sp>
      <p:sp>
        <p:nvSpPr>
          <p:cNvPr id="487440" name="Text Box 16"/>
          <p:cNvSpPr txBox="1">
            <a:spLocks noChangeArrowheads="1"/>
          </p:cNvSpPr>
          <p:nvPr/>
        </p:nvSpPr>
        <p:spPr bwMode="auto">
          <a:xfrm>
            <a:off x="5422900" y="5988050"/>
            <a:ext cx="100918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code</a:t>
            </a:r>
          </a:p>
        </p:txBody>
      </p:sp>
      <p:sp>
        <p:nvSpPr>
          <p:cNvPr id="487451" name="AutoShape 27"/>
          <p:cNvSpPr>
            <a:spLocks/>
          </p:cNvSpPr>
          <p:nvPr/>
        </p:nvSpPr>
        <p:spPr bwMode="auto">
          <a:xfrm>
            <a:off x="6858000" y="4627343"/>
            <a:ext cx="76200" cy="381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487452" name="Text Box 28"/>
          <p:cNvSpPr txBox="1">
            <a:spLocks noChangeArrowheads="1"/>
          </p:cNvSpPr>
          <p:nvPr/>
        </p:nvSpPr>
        <p:spPr bwMode="auto">
          <a:xfrm>
            <a:off x="6937375" y="4648566"/>
            <a:ext cx="1403654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latin typeface="Calibri" pitchFamily="34" charset="0"/>
              </a:rPr>
              <a:t>context switch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487453" name="AutoShape 29"/>
          <p:cNvSpPr>
            <a:spLocks/>
          </p:cNvSpPr>
          <p:nvPr/>
        </p:nvSpPr>
        <p:spPr bwMode="auto">
          <a:xfrm>
            <a:off x="6858000" y="5496837"/>
            <a:ext cx="76200" cy="381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487454" name="Text Box 30"/>
          <p:cNvSpPr txBox="1">
            <a:spLocks noChangeArrowheads="1"/>
          </p:cNvSpPr>
          <p:nvPr/>
        </p:nvSpPr>
        <p:spPr bwMode="auto">
          <a:xfrm>
            <a:off x="6937375" y="5518060"/>
            <a:ext cx="1403654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latin typeface="Calibri" pitchFamily="34" charset="0"/>
              </a:rPr>
              <a:t>context switch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31" name="Text Box 5"/>
          <p:cNvSpPr txBox="1">
            <a:spLocks noChangeArrowheads="1"/>
          </p:cNvSpPr>
          <p:nvPr/>
        </p:nvSpPr>
        <p:spPr bwMode="auto">
          <a:xfrm>
            <a:off x="533400" y="4953000"/>
            <a:ext cx="81785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Time</a:t>
            </a:r>
          </a:p>
        </p:txBody>
      </p:sp>
      <p:sp>
        <p:nvSpPr>
          <p:cNvPr id="32" name="Down Arrow 31"/>
          <p:cNvSpPr/>
          <p:nvPr/>
        </p:nvSpPr>
        <p:spPr bwMode="auto">
          <a:xfrm>
            <a:off x="1295400" y="4152900"/>
            <a:ext cx="457200" cy="240030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8" name="Line 6"/>
          <p:cNvSpPr>
            <a:spLocks noChangeShapeType="1"/>
          </p:cNvSpPr>
          <p:nvPr/>
        </p:nvSpPr>
        <p:spPr bwMode="auto">
          <a:xfrm flipH="1">
            <a:off x="2889250" y="5903976"/>
            <a:ext cx="635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9" name="Line 6"/>
          <p:cNvSpPr>
            <a:spLocks noChangeShapeType="1"/>
          </p:cNvSpPr>
          <p:nvPr/>
        </p:nvSpPr>
        <p:spPr bwMode="auto">
          <a:xfrm flipH="1">
            <a:off x="4489450" y="5065776"/>
            <a:ext cx="635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cxnSp>
        <p:nvCxnSpPr>
          <p:cNvPr id="41" name="Straight Arrow Connector 40"/>
          <p:cNvCxnSpPr>
            <a:stCxn id="487430" idx="1"/>
            <a:endCxn id="39" idx="0"/>
          </p:cNvCxnSpPr>
          <p:nvPr/>
        </p:nvCxnSpPr>
        <p:spPr bwMode="auto">
          <a:xfrm rot="16200000" flipH="1">
            <a:off x="3476224" y="4046200"/>
            <a:ext cx="438952" cy="16002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43" name="Straight Arrow Connector 42"/>
          <p:cNvCxnSpPr>
            <a:stCxn id="39" idx="1"/>
            <a:endCxn id="38" idx="0"/>
          </p:cNvCxnSpPr>
          <p:nvPr/>
        </p:nvCxnSpPr>
        <p:spPr bwMode="auto">
          <a:xfrm rot="16200000" flipH="1" flipV="1">
            <a:off x="3483737" y="4898263"/>
            <a:ext cx="417576" cy="15938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Exceptional Control Flow</a:t>
            </a:r>
          </a:p>
          <a:p>
            <a:r>
              <a:rPr lang="en-US" dirty="0">
                <a:solidFill>
                  <a:schemeClr val="bg2"/>
                </a:solidFill>
              </a:rPr>
              <a:t>Exceptions</a:t>
            </a:r>
          </a:p>
          <a:p>
            <a:r>
              <a:rPr lang="en-US" dirty="0">
                <a:solidFill>
                  <a:srgbClr val="808080"/>
                </a:solidFill>
              </a:rPr>
              <a:t>Processes</a:t>
            </a:r>
          </a:p>
          <a:p>
            <a:r>
              <a:rPr lang="en-US" dirty="0"/>
              <a:t>Process Control</a:t>
            </a:r>
          </a:p>
        </p:txBody>
      </p:sp>
    </p:spTree>
    <p:extLst>
      <p:ext uri="{BB962C8B-B14F-4D97-AF65-F5344CB8AC3E}">
        <p14:creationId xmlns:p14="http://schemas.microsoft.com/office/powerpoint/2010/main" val="415102705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426" name="Rectangle 2"/>
          <p:cNvSpPr>
            <a:spLocks noGrp="1" noChangeArrowheads="1"/>
          </p:cNvSpPr>
          <p:nvPr>
            <p:ph type="title"/>
          </p:nvPr>
        </p:nvSpPr>
        <p:spPr>
          <a:xfrm>
            <a:off x="380088" y="387578"/>
            <a:ext cx="7620912" cy="573088"/>
          </a:xfrm>
        </p:spPr>
        <p:txBody>
          <a:bodyPr/>
          <a:lstStyle/>
          <a:p>
            <a:r>
              <a:rPr lang="en-US" dirty="0"/>
              <a:t>System Call Error Handling</a:t>
            </a:r>
          </a:p>
        </p:txBody>
      </p:sp>
      <p:sp>
        <p:nvSpPr>
          <p:cNvPr id="487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04899"/>
            <a:ext cx="8294687" cy="2647771"/>
          </a:xfrm>
        </p:spPr>
        <p:txBody>
          <a:bodyPr/>
          <a:lstStyle/>
          <a:p>
            <a:r>
              <a:rPr lang="en-US" dirty="0"/>
              <a:t>On error</a:t>
            </a:r>
            <a:r>
              <a:rPr lang="en-US"/>
              <a:t>, Linux </a:t>
            </a:r>
            <a:r>
              <a:rPr lang="en-US" dirty="0"/>
              <a:t>system-level functions typically return -1 and set global variable </a:t>
            </a:r>
            <a:r>
              <a:rPr lang="en-US" dirty="0" err="1">
                <a:latin typeface="Courier New"/>
                <a:cs typeface="Courier New"/>
              </a:rPr>
              <a:t>errno</a:t>
            </a:r>
            <a:r>
              <a:rPr lang="en-US" dirty="0"/>
              <a:t> to indicate cause. </a:t>
            </a:r>
          </a:p>
          <a:p>
            <a:r>
              <a:rPr lang="en-US" dirty="0"/>
              <a:t>Hard and fast rule: </a:t>
            </a:r>
          </a:p>
          <a:p>
            <a:pPr lvl="1"/>
            <a:r>
              <a:rPr lang="en-US" dirty="0"/>
              <a:t>You must check the return status of every system-level function</a:t>
            </a:r>
          </a:p>
          <a:p>
            <a:pPr lvl="1"/>
            <a:r>
              <a:rPr lang="en-US" dirty="0"/>
              <a:t>Only exception is the handful of functions that return </a:t>
            </a:r>
            <a:r>
              <a:rPr lang="en-US" dirty="0">
                <a:latin typeface="Courier New"/>
                <a:cs typeface="Courier New"/>
              </a:rPr>
              <a:t>void</a:t>
            </a:r>
          </a:p>
          <a:p>
            <a:r>
              <a:rPr lang="en-US" dirty="0"/>
              <a:t>Example: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28" name="Text Box 4"/>
          <p:cNvSpPr txBox="1">
            <a:spLocks noChangeArrowheads="1"/>
          </p:cNvSpPr>
          <p:nvPr/>
        </p:nvSpPr>
        <p:spPr bwMode="auto">
          <a:xfrm>
            <a:off x="228600" y="3810000"/>
            <a:ext cx="8662009" cy="1200329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nb-NO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nb-NO" sz="1800" dirty="0" err="1">
                <a:solidFill>
                  <a:srgbClr val="C200FF"/>
                </a:solidFill>
                <a:latin typeface="Menlo-Regular"/>
              </a:rPr>
              <a:t>if</a:t>
            </a:r>
            <a:r>
              <a:rPr lang="nb-NO" sz="1800" dirty="0">
                <a:solidFill>
                  <a:srgbClr val="000000"/>
                </a:solidFill>
                <a:latin typeface="Menlo-Regular"/>
              </a:rPr>
              <a:t> ((</a:t>
            </a:r>
            <a:r>
              <a:rPr lang="nb-NO" sz="18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nb-NO" sz="1800" dirty="0">
                <a:solidFill>
                  <a:srgbClr val="000000"/>
                </a:solidFill>
                <a:latin typeface="Menlo-Regular"/>
              </a:rPr>
              <a:t> = fork()) &lt; 0) {</a:t>
            </a:r>
          </a:p>
          <a:p>
            <a:r>
              <a:rPr lang="nb-NO" sz="18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nb-NO" sz="1800" dirty="0" err="1">
                <a:solidFill>
                  <a:srgbClr val="000000"/>
                </a:solidFill>
                <a:latin typeface="Menlo-Regular"/>
              </a:rPr>
              <a:t>fprintf</a:t>
            </a:r>
            <a:r>
              <a:rPr lang="nb-NO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nb-NO" sz="1800" dirty="0" err="1">
                <a:solidFill>
                  <a:srgbClr val="000000"/>
                </a:solidFill>
                <a:latin typeface="Menlo-Regular"/>
              </a:rPr>
              <a:t>stderr</a:t>
            </a:r>
            <a:r>
              <a:rPr lang="nb-NO" sz="18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nb-NO" sz="1800" dirty="0">
                <a:solidFill>
                  <a:srgbClr val="9D206F"/>
                </a:solidFill>
                <a:latin typeface="Menlo-Regular"/>
              </a:rPr>
              <a:t>"fork </a:t>
            </a:r>
            <a:r>
              <a:rPr lang="nb-NO" sz="1800" dirty="0" err="1">
                <a:solidFill>
                  <a:srgbClr val="9D206F"/>
                </a:solidFill>
                <a:latin typeface="Menlo-Regular"/>
              </a:rPr>
              <a:t>error</a:t>
            </a:r>
            <a:r>
              <a:rPr lang="nb-NO" sz="1800" dirty="0">
                <a:solidFill>
                  <a:srgbClr val="9D206F"/>
                </a:solidFill>
                <a:latin typeface="Menlo-Regular"/>
              </a:rPr>
              <a:t>: %s\n"</a:t>
            </a:r>
            <a:r>
              <a:rPr lang="nb-NO" sz="18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nb-NO" sz="1800" dirty="0" err="1">
                <a:solidFill>
                  <a:srgbClr val="000000"/>
                </a:solidFill>
                <a:latin typeface="Menlo-Regular"/>
              </a:rPr>
              <a:t>strerror</a:t>
            </a:r>
            <a:r>
              <a:rPr lang="nb-NO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nb-NO" sz="1800" dirty="0" err="1">
                <a:solidFill>
                  <a:srgbClr val="000000"/>
                </a:solidFill>
                <a:latin typeface="Menlo-Regular"/>
              </a:rPr>
              <a:t>errno</a:t>
            </a:r>
            <a:r>
              <a:rPr lang="nb-NO" sz="1800" dirty="0">
                <a:solidFill>
                  <a:srgbClr val="000000"/>
                </a:solidFill>
                <a:latin typeface="Menlo-Regular"/>
              </a:rPr>
              <a:t>));</a:t>
            </a:r>
          </a:p>
          <a:p>
            <a:r>
              <a:rPr lang="nb-NO" sz="1800" dirty="0">
                <a:solidFill>
                  <a:srgbClr val="000000"/>
                </a:solidFill>
                <a:latin typeface="Menlo-Regular"/>
              </a:rPr>
              <a:t>        exit(0);</a:t>
            </a:r>
          </a:p>
          <a:p>
            <a:r>
              <a:rPr lang="nb-NO" sz="1800" dirty="0">
                <a:solidFill>
                  <a:srgbClr val="000000"/>
                </a:solidFill>
                <a:latin typeface="Menlo-Regular"/>
              </a:rPr>
              <a:t>    }</a:t>
            </a:r>
            <a:endParaRPr lang="en-US" sz="18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408038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Error-reporting functions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466725"/>
          </a:xfrm>
        </p:spPr>
        <p:txBody>
          <a:bodyPr/>
          <a:lstStyle/>
          <a:p>
            <a:r>
              <a:rPr lang="en-US" dirty="0"/>
              <a:t>Can simplify somewhat using an </a:t>
            </a:r>
            <a:r>
              <a:rPr lang="en-US" i="1" dirty="0"/>
              <a:t>error-reporting function</a:t>
            </a:r>
            <a:r>
              <a:rPr lang="en-US" dirty="0"/>
              <a:t>: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33209" y="1981200"/>
            <a:ext cx="7689199" cy="1477328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 err="1">
                <a:solidFill>
                  <a:srgbClr val="4A00FF"/>
                </a:solidFill>
                <a:latin typeface="Menlo-Regular"/>
              </a:rPr>
              <a:t>unix_error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dirty="0">
                <a:solidFill>
                  <a:srgbClr val="2D961E"/>
                </a:solidFill>
                <a:latin typeface="Menlo-Regular"/>
              </a:rPr>
              <a:t>char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800" dirty="0" err="1">
                <a:solidFill>
                  <a:srgbClr val="C1651C"/>
                </a:solidFill>
                <a:latin typeface="Menlo-Regular"/>
              </a:rPr>
              <a:t>msg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 </a:t>
            </a:r>
            <a:r>
              <a:rPr lang="en-US" sz="1800" dirty="0">
                <a:solidFill>
                  <a:srgbClr val="CB2418"/>
                </a:solidFill>
                <a:latin typeface="Menlo-Regular"/>
              </a:rPr>
              <a:t>/* Unix-style error */</a:t>
            </a:r>
            <a:endParaRPr lang="en-US" sz="18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fprintf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stderr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800" dirty="0">
                <a:solidFill>
                  <a:srgbClr val="9D206F"/>
                </a:solidFill>
                <a:latin typeface="Menlo-Regular"/>
              </a:rPr>
              <a:t>"%s: %s\n"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msg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strerror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errno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));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    exit(0);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}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74116" y="4230469"/>
            <a:ext cx="4214878" cy="646331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nb-NO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nb-NO" sz="1800" dirty="0" err="1">
                <a:solidFill>
                  <a:srgbClr val="C200FF"/>
                </a:solidFill>
                <a:latin typeface="Menlo-Regular"/>
              </a:rPr>
              <a:t>if</a:t>
            </a:r>
            <a:r>
              <a:rPr lang="nb-NO" sz="1800" dirty="0">
                <a:solidFill>
                  <a:srgbClr val="000000"/>
                </a:solidFill>
                <a:latin typeface="Menlo-Regular"/>
              </a:rPr>
              <a:t> ((</a:t>
            </a:r>
            <a:r>
              <a:rPr lang="nb-NO" sz="18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nb-NO" sz="1800" dirty="0">
                <a:solidFill>
                  <a:srgbClr val="000000"/>
                </a:solidFill>
                <a:latin typeface="Menlo-Regular"/>
              </a:rPr>
              <a:t> = fork()) &lt; 0)</a:t>
            </a:r>
          </a:p>
          <a:p>
            <a:r>
              <a:rPr lang="nb-NO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nb-NO" sz="1800" dirty="0" err="1">
                <a:solidFill>
                  <a:srgbClr val="000000"/>
                </a:solidFill>
                <a:latin typeface="Menlo-Regular"/>
              </a:rPr>
              <a:t>unix_error</a:t>
            </a:r>
            <a:r>
              <a:rPr lang="nb-NO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nb-NO" sz="1800" dirty="0">
                <a:solidFill>
                  <a:srgbClr val="9D206F"/>
                </a:solidFill>
                <a:latin typeface="Menlo-Regular"/>
              </a:rPr>
              <a:t>"fork </a:t>
            </a:r>
            <a:r>
              <a:rPr lang="nb-NO" sz="1800" dirty="0" err="1">
                <a:solidFill>
                  <a:srgbClr val="9D206F"/>
                </a:solidFill>
                <a:latin typeface="Menlo-Regular"/>
              </a:rPr>
              <a:t>error</a:t>
            </a:r>
            <a:r>
              <a:rPr lang="nb-NO" sz="1800" dirty="0">
                <a:solidFill>
                  <a:srgbClr val="9D206F"/>
                </a:solidFill>
                <a:latin typeface="Menlo-Regular"/>
              </a:rPr>
              <a:t>"</a:t>
            </a:r>
            <a:r>
              <a:rPr lang="nb-NO" sz="1800" dirty="0">
                <a:solidFill>
                  <a:srgbClr val="000000"/>
                </a:solidFill>
                <a:latin typeface="Menlo-Regular"/>
              </a:rPr>
              <a:t>);</a:t>
            </a:r>
            <a:endParaRPr lang="en-US" sz="18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4484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06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31800" y="457200"/>
            <a:ext cx="4292600" cy="573088"/>
          </a:xfrm>
        </p:spPr>
        <p:txBody>
          <a:bodyPr/>
          <a:lstStyle/>
          <a:p>
            <a:r>
              <a:rPr lang="en-US"/>
              <a:t>Control Flow</a:t>
            </a:r>
          </a:p>
        </p:txBody>
      </p:sp>
      <p:sp>
        <p:nvSpPr>
          <p:cNvPr id="472067" name="Text Box 1027"/>
          <p:cNvSpPr txBox="1">
            <a:spLocks noChangeArrowheads="1"/>
          </p:cNvSpPr>
          <p:nvPr/>
        </p:nvSpPr>
        <p:spPr bwMode="auto">
          <a:xfrm>
            <a:off x="3190875" y="3460750"/>
            <a:ext cx="1774012" cy="267765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&lt;startup&gt;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inst</a:t>
            </a:r>
            <a:r>
              <a:rPr lang="en-US" baseline="-25000" dirty="0">
                <a:latin typeface="Calibri" pitchFamily="34" charset="0"/>
              </a:rPr>
              <a:t>1</a:t>
            </a:r>
            <a:endParaRPr lang="en-US" dirty="0">
              <a:latin typeface="Calibri" pitchFamily="34" charset="0"/>
            </a:endParaRPr>
          </a:p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inst</a:t>
            </a:r>
            <a:r>
              <a:rPr lang="en-US" baseline="-25000" dirty="0">
                <a:latin typeface="Calibri" pitchFamily="34" charset="0"/>
              </a:rPr>
              <a:t>2</a:t>
            </a:r>
            <a:endParaRPr lang="en-US" dirty="0">
              <a:latin typeface="Calibri" pitchFamily="34" charset="0"/>
            </a:endParaRPr>
          </a:p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inst</a:t>
            </a:r>
            <a:r>
              <a:rPr lang="en-US" baseline="-25000" dirty="0">
                <a:latin typeface="Calibri" pitchFamily="34" charset="0"/>
              </a:rPr>
              <a:t>3</a:t>
            </a:r>
            <a:endParaRPr lang="en-US" dirty="0">
              <a:latin typeface="Calibri" pitchFamily="34" charset="0"/>
            </a:endParaRPr>
          </a:p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…</a:t>
            </a:r>
          </a:p>
          <a:p>
            <a:pPr>
              <a:lnSpc>
                <a:spcPct val="100000"/>
              </a:lnSpc>
            </a:pPr>
            <a:r>
              <a:rPr lang="en-US" dirty="0" err="1">
                <a:latin typeface="Calibri" pitchFamily="34" charset="0"/>
              </a:rPr>
              <a:t>inst</a:t>
            </a:r>
            <a:r>
              <a:rPr lang="en-US" baseline="-25000" dirty="0" err="1">
                <a:latin typeface="Calibri" pitchFamily="34" charset="0"/>
              </a:rPr>
              <a:t>n</a:t>
            </a:r>
            <a:endParaRPr lang="en-US" dirty="0">
              <a:latin typeface="Calibri" pitchFamily="34" charset="0"/>
            </a:endParaRP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&lt;shutdown&gt;</a:t>
            </a:r>
          </a:p>
        </p:txBody>
      </p:sp>
      <p:sp>
        <p:nvSpPr>
          <p:cNvPr id="472068" name="Rectangle 1028"/>
          <p:cNvSpPr>
            <a:spLocks noGrp="1" noChangeArrowheads="1"/>
          </p:cNvSpPr>
          <p:nvPr>
            <p:ph type="body" idx="1"/>
          </p:nvPr>
        </p:nvSpPr>
        <p:spPr>
          <a:xfrm>
            <a:off x="452547" y="1219200"/>
            <a:ext cx="8294687" cy="1741487"/>
          </a:xfrm>
          <a:noFill/>
          <a:ln/>
        </p:spPr>
        <p:txBody>
          <a:bodyPr lIns="90487" tIns="44450" rIns="90487" bIns="44450"/>
          <a:lstStyle/>
          <a:p>
            <a:r>
              <a:rPr lang="en-US" dirty="0"/>
              <a:t>Processors do only one thing:</a:t>
            </a:r>
          </a:p>
          <a:p>
            <a:pPr lvl="1"/>
            <a:r>
              <a:rPr lang="en-US" dirty="0"/>
              <a:t>From startup to shutdown, a CPU simply reads and executes (interprets) a sequence of instructions, one at a time</a:t>
            </a:r>
          </a:p>
          <a:p>
            <a:pPr lvl="1"/>
            <a:r>
              <a:rPr lang="en-US" dirty="0"/>
              <a:t>This sequence is the CPU’s </a:t>
            </a:r>
            <a:r>
              <a:rPr lang="en-US" i="1" dirty="0"/>
              <a:t>control flow</a:t>
            </a:r>
            <a:r>
              <a:rPr lang="en-US" dirty="0"/>
              <a:t> (or </a:t>
            </a:r>
            <a:r>
              <a:rPr lang="en-US" i="1" dirty="0"/>
              <a:t>flow of control</a:t>
            </a:r>
            <a:r>
              <a:rPr lang="en-US" dirty="0"/>
              <a:t>)</a:t>
            </a:r>
          </a:p>
          <a:p>
            <a:endParaRPr lang="en-US" dirty="0"/>
          </a:p>
        </p:txBody>
      </p:sp>
      <p:sp>
        <p:nvSpPr>
          <p:cNvPr id="472069" name="Text Box 1029"/>
          <p:cNvSpPr txBox="1">
            <a:spLocks noChangeArrowheads="1"/>
          </p:cNvSpPr>
          <p:nvPr/>
        </p:nvSpPr>
        <p:spPr bwMode="auto">
          <a:xfrm>
            <a:off x="3190875" y="2895600"/>
            <a:ext cx="281641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Physical control flow</a:t>
            </a:r>
          </a:p>
        </p:txBody>
      </p:sp>
      <p:sp>
        <p:nvSpPr>
          <p:cNvPr id="472071" name="Text Box 1031"/>
          <p:cNvSpPr txBox="1">
            <a:spLocks noChangeArrowheads="1"/>
          </p:cNvSpPr>
          <p:nvPr/>
        </p:nvSpPr>
        <p:spPr bwMode="auto">
          <a:xfrm>
            <a:off x="1544347" y="4370685"/>
            <a:ext cx="81785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Time</a:t>
            </a:r>
          </a:p>
        </p:txBody>
      </p:sp>
      <p:sp>
        <p:nvSpPr>
          <p:cNvPr id="8" name="Down Arrow 7"/>
          <p:cNvSpPr/>
          <p:nvPr/>
        </p:nvSpPr>
        <p:spPr bwMode="auto">
          <a:xfrm>
            <a:off x="2438400" y="3613150"/>
            <a:ext cx="457200" cy="236220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Error-handling Wrappers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847725"/>
          </a:xfrm>
        </p:spPr>
        <p:txBody>
          <a:bodyPr/>
          <a:lstStyle/>
          <a:p>
            <a:r>
              <a:rPr lang="en-US" dirty="0"/>
              <a:t>We simplify the code we present to you even further by using Stevens-style error-handling wrappers: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33209" y="2408872"/>
            <a:ext cx="4770769" cy="2308324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err="1">
                <a:solidFill>
                  <a:srgbClr val="2D961E"/>
                </a:solidFill>
                <a:latin typeface="Menlo-Regular"/>
              </a:rPr>
              <a:t>pid_t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4A00FF"/>
                </a:solidFill>
                <a:latin typeface="Menlo-Regular"/>
              </a:rPr>
              <a:t>Fork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fi-FI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800" dirty="0" err="1">
                <a:solidFill>
                  <a:srgbClr val="2D961E"/>
                </a:solidFill>
                <a:latin typeface="Menlo-Regular"/>
              </a:rPr>
              <a:t>pid_t</a:t>
            </a:r>
            <a:r>
              <a:rPr lang="fi-FI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i-FI" sz="1800" dirty="0" err="1">
                <a:solidFill>
                  <a:srgbClr val="C1651C"/>
                </a:solidFill>
                <a:latin typeface="Menlo-Regular"/>
              </a:rPr>
              <a:t>pid</a:t>
            </a:r>
            <a:r>
              <a:rPr lang="fi-FI" sz="18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endParaRPr lang="fi-FI" sz="1800" dirty="0">
              <a:solidFill>
                <a:srgbClr val="000000"/>
              </a:solidFill>
              <a:latin typeface="Menlo-Regular"/>
            </a:endParaRPr>
          </a:p>
          <a:p>
            <a:r>
              <a:rPr lang="nb-NO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nb-NO" sz="1800" dirty="0" err="1">
                <a:solidFill>
                  <a:srgbClr val="C200FF"/>
                </a:solidFill>
                <a:latin typeface="Menlo-Regular"/>
              </a:rPr>
              <a:t>if</a:t>
            </a:r>
            <a:r>
              <a:rPr lang="nb-NO" sz="1800" dirty="0">
                <a:solidFill>
                  <a:srgbClr val="000000"/>
                </a:solidFill>
                <a:latin typeface="Menlo-Regular"/>
              </a:rPr>
              <a:t> ((</a:t>
            </a:r>
            <a:r>
              <a:rPr lang="nb-NO" sz="18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nb-NO" sz="1800" dirty="0">
                <a:solidFill>
                  <a:srgbClr val="000000"/>
                </a:solidFill>
                <a:latin typeface="Menlo-Regular"/>
              </a:rPr>
              <a:t> = fork()) &lt; 0)</a:t>
            </a:r>
          </a:p>
          <a:p>
            <a:r>
              <a:rPr lang="nb-NO" sz="18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nb-NO" sz="1800" dirty="0" err="1">
                <a:solidFill>
                  <a:srgbClr val="000000"/>
                </a:solidFill>
                <a:latin typeface="Menlo-Regular"/>
              </a:rPr>
              <a:t>unix_error</a:t>
            </a:r>
            <a:r>
              <a:rPr lang="nb-NO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nb-NO" sz="1800" dirty="0">
                <a:solidFill>
                  <a:srgbClr val="9D206F"/>
                </a:solidFill>
                <a:latin typeface="Menlo-Regular"/>
              </a:rPr>
              <a:t>"Fork </a:t>
            </a:r>
            <a:r>
              <a:rPr lang="nb-NO" sz="1800" dirty="0" err="1">
                <a:solidFill>
                  <a:srgbClr val="9D206F"/>
                </a:solidFill>
                <a:latin typeface="Menlo-Regular"/>
              </a:rPr>
              <a:t>error</a:t>
            </a:r>
            <a:r>
              <a:rPr lang="nb-NO" sz="1800" dirty="0">
                <a:solidFill>
                  <a:srgbClr val="9D206F"/>
                </a:solidFill>
                <a:latin typeface="Menlo-Regular"/>
              </a:rPr>
              <a:t>"</a:t>
            </a:r>
            <a:r>
              <a:rPr lang="nb-NO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nb-NO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nb-NO" sz="1800" dirty="0" err="1">
                <a:solidFill>
                  <a:srgbClr val="C200FF"/>
                </a:solidFill>
                <a:latin typeface="Menlo-Regular"/>
              </a:rPr>
              <a:t>return</a:t>
            </a:r>
            <a:r>
              <a:rPr lang="nb-NO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nb-NO" sz="18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nb-NO" sz="18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nb-NO" sz="1800" dirty="0">
                <a:solidFill>
                  <a:srgbClr val="000000"/>
                </a:solidFill>
                <a:latin typeface="Menlo-Regular"/>
              </a:rPr>
              <a:t>}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74116" y="5221069"/>
            <a:ext cx="2269259" cy="369332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nb-NO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i-FI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i-FI" sz="18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fi-FI" sz="18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fi-FI" sz="1800" dirty="0" err="1">
                <a:solidFill>
                  <a:srgbClr val="000000"/>
                </a:solidFill>
                <a:latin typeface="Menlo-Regular"/>
              </a:rPr>
              <a:t>Fork</a:t>
            </a:r>
            <a:r>
              <a:rPr lang="fi-FI" sz="1800" dirty="0">
                <a:solidFill>
                  <a:srgbClr val="000000"/>
                </a:solidFill>
                <a:latin typeface="Menlo-Regular"/>
              </a:rPr>
              <a:t>();</a:t>
            </a:r>
            <a:endParaRPr lang="en-US" sz="18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902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Obtaining Process IDs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2524125"/>
          </a:xfrm>
        </p:spPr>
        <p:txBody>
          <a:bodyPr/>
          <a:lstStyle/>
          <a:p>
            <a:r>
              <a:rPr lang="en-US" dirty="0" err="1">
                <a:latin typeface="Courier New"/>
                <a:cs typeface="Courier New"/>
              </a:rPr>
              <a:t>pid_t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getpid</a:t>
            </a:r>
            <a:r>
              <a:rPr lang="en-US" dirty="0">
                <a:latin typeface="Courier New"/>
                <a:cs typeface="Courier New"/>
              </a:rPr>
              <a:t>(void)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Returns PID of current process</a:t>
            </a:r>
          </a:p>
          <a:p>
            <a:pPr lvl="1"/>
            <a:endParaRPr lang="en-US" dirty="0">
              <a:latin typeface="Calibri"/>
              <a:cs typeface="Calibri"/>
            </a:endParaRPr>
          </a:p>
          <a:p>
            <a:r>
              <a:rPr lang="en-US" dirty="0" err="1">
                <a:latin typeface="Courier New"/>
                <a:cs typeface="Courier New"/>
              </a:rPr>
              <a:t>pid_t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getppid</a:t>
            </a:r>
            <a:r>
              <a:rPr lang="en-US" dirty="0">
                <a:latin typeface="Courier New"/>
                <a:cs typeface="Courier New"/>
              </a:rPr>
              <a:t>(void)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Returns PID of parent process</a:t>
            </a:r>
          </a:p>
          <a:p>
            <a:pPr lvl="1"/>
            <a:endParaRPr lang="en-US" dirty="0">
              <a:latin typeface="Calibri"/>
              <a:cs typeface="Calibri"/>
            </a:endParaRPr>
          </a:p>
          <a:p>
            <a:pPr lvl="1"/>
            <a:endParaRPr lang="en-US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383959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and Terminating Processes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5038725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Calibri"/>
                <a:cs typeface="Calibri"/>
              </a:rPr>
              <a:t>From a programmer’s perspective, we can think of a process as being in one of three states</a:t>
            </a:r>
          </a:p>
          <a:p>
            <a:pPr marL="0" indent="0">
              <a:buNone/>
            </a:pPr>
            <a:endParaRPr lang="en-US" dirty="0">
              <a:latin typeface="Calibri"/>
              <a:cs typeface="Calibri"/>
            </a:endParaRPr>
          </a:p>
          <a:p>
            <a:r>
              <a:rPr lang="en-US" dirty="0">
                <a:latin typeface="Calibri"/>
                <a:cs typeface="Calibri"/>
              </a:rPr>
              <a:t>Running	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Process is either executing, or waiting to be executed and will eventually be </a:t>
            </a:r>
            <a:r>
              <a:rPr lang="en-US" i="1" dirty="0">
                <a:latin typeface="Calibri"/>
                <a:cs typeface="Calibri"/>
              </a:rPr>
              <a:t>scheduled</a:t>
            </a:r>
            <a:r>
              <a:rPr lang="en-US" dirty="0">
                <a:latin typeface="Calibri"/>
                <a:cs typeface="Calibri"/>
              </a:rPr>
              <a:t> (i.e., chosen to execute) by the kernel</a:t>
            </a:r>
          </a:p>
          <a:p>
            <a:pPr lvl="1"/>
            <a:endParaRPr lang="en-US" dirty="0">
              <a:latin typeface="Calibri"/>
              <a:cs typeface="Calibri"/>
            </a:endParaRPr>
          </a:p>
          <a:p>
            <a:r>
              <a:rPr lang="en-US" dirty="0">
                <a:latin typeface="Calibri"/>
                <a:cs typeface="Calibri"/>
              </a:rPr>
              <a:t>Stopped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Process execution is </a:t>
            </a:r>
            <a:r>
              <a:rPr lang="en-US" i="1" dirty="0">
                <a:latin typeface="Calibri"/>
                <a:cs typeface="Calibri"/>
              </a:rPr>
              <a:t>suspended</a:t>
            </a:r>
            <a:r>
              <a:rPr lang="en-US" dirty="0">
                <a:latin typeface="Calibri"/>
                <a:cs typeface="Calibri"/>
              </a:rPr>
              <a:t> and will not be scheduled until further notice (next lecture when we study signals)	</a:t>
            </a:r>
          </a:p>
          <a:p>
            <a:pPr lvl="1"/>
            <a:endParaRPr lang="en-US" dirty="0">
              <a:latin typeface="Calibri"/>
              <a:cs typeface="Calibri"/>
            </a:endParaRPr>
          </a:p>
          <a:p>
            <a:r>
              <a:rPr lang="en-US" dirty="0">
                <a:latin typeface="Calibri"/>
                <a:cs typeface="Calibri"/>
              </a:rPr>
              <a:t>Terminated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Process is stopped permanently</a:t>
            </a:r>
            <a:r>
              <a:rPr lang="en-US" dirty="0">
                <a:latin typeface="Courier New"/>
                <a:cs typeface="Courier New"/>
              </a:rPr>
              <a:t> </a:t>
            </a:r>
            <a:endParaRPr lang="en-US" dirty="0">
              <a:latin typeface="Calibri"/>
              <a:cs typeface="Calibri"/>
            </a:endParaRPr>
          </a:p>
          <a:p>
            <a:pPr lvl="1"/>
            <a:endParaRPr lang="en-US" dirty="0">
              <a:latin typeface="Calibri"/>
              <a:cs typeface="Calibri"/>
            </a:endParaRPr>
          </a:p>
          <a:p>
            <a:pPr lvl="1"/>
            <a:endParaRPr lang="en-US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8582198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Terminating Processes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5089525"/>
          </a:xfrm>
        </p:spPr>
        <p:txBody>
          <a:bodyPr/>
          <a:lstStyle/>
          <a:p>
            <a:r>
              <a:rPr lang="en-US" dirty="0"/>
              <a:t>Process becomes terminated for one of three reasons:</a:t>
            </a:r>
          </a:p>
          <a:p>
            <a:pPr lvl="1"/>
            <a:r>
              <a:rPr lang="en-US" dirty="0"/>
              <a:t>Receiving a signal whose default action is to terminate (next lecture)</a:t>
            </a:r>
          </a:p>
          <a:p>
            <a:pPr lvl="1"/>
            <a:r>
              <a:rPr lang="en-US" dirty="0"/>
              <a:t>Returning from the </a:t>
            </a:r>
            <a:r>
              <a:rPr lang="en-US" dirty="0">
                <a:latin typeface="Courier New"/>
                <a:cs typeface="Courier New"/>
              </a:rPr>
              <a:t>main</a:t>
            </a:r>
            <a:r>
              <a:rPr lang="en-US" dirty="0"/>
              <a:t> routine</a:t>
            </a:r>
          </a:p>
          <a:p>
            <a:pPr lvl="1"/>
            <a:r>
              <a:rPr lang="en-US" dirty="0"/>
              <a:t>Calling the </a:t>
            </a:r>
            <a:r>
              <a:rPr lang="en-US" dirty="0">
                <a:latin typeface="Courier New"/>
                <a:cs typeface="Courier New"/>
              </a:rPr>
              <a:t>exit</a:t>
            </a:r>
            <a:r>
              <a:rPr lang="en-US" dirty="0"/>
              <a:t> function</a:t>
            </a:r>
          </a:p>
          <a:p>
            <a:pPr lvl="1"/>
            <a:endParaRPr lang="en-US" dirty="0"/>
          </a:p>
          <a:p>
            <a:r>
              <a:rPr lang="en-US" dirty="0">
                <a:latin typeface="Courier New"/>
                <a:cs typeface="Courier New"/>
              </a:rPr>
              <a:t>void exit(</a:t>
            </a:r>
            <a:r>
              <a:rPr lang="en-US" dirty="0" err="1">
                <a:latin typeface="Courier New"/>
                <a:cs typeface="Courier New"/>
              </a:rPr>
              <a:t>int</a:t>
            </a:r>
            <a:r>
              <a:rPr lang="en-US" dirty="0">
                <a:latin typeface="Courier New"/>
                <a:cs typeface="Courier New"/>
              </a:rPr>
              <a:t> status)</a:t>
            </a:r>
          </a:p>
          <a:p>
            <a:pPr lvl="1"/>
            <a:r>
              <a:rPr lang="en-US" dirty="0"/>
              <a:t>Terminates with an </a:t>
            </a:r>
            <a:r>
              <a:rPr lang="en-US" i="1" dirty="0"/>
              <a:t>exit status </a:t>
            </a:r>
            <a:r>
              <a:rPr lang="en-US" dirty="0"/>
              <a:t>of </a:t>
            </a:r>
            <a:r>
              <a:rPr lang="en-US" dirty="0">
                <a:latin typeface="Courier New"/>
                <a:cs typeface="Courier New"/>
              </a:rPr>
              <a:t>status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Convention: normal return status is 0, nonzero on error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Another way to explicitly set the exit status is to return an integer value from the main routine</a:t>
            </a:r>
          </a:p>
          <a:p>
            <a:pPr lvl="1"/>
            <a:endParaRPr lang="en-US" dirty="0">
              <a:latin typeface="Calibri"/>
              <a:cs typeface="Calibri"/>
            </a:endParaRPr>
          </a:p>
          <a:p>
            <a:r>
              <a:rPr lang="en-US" dirty="0">
                <a:latin typeface="Courier New"/>
                <a:cs typeface="Courier New"/>
              </a:rPr>
              <a:t>exit</a:t>
            </a:r>
            <a:r>
              <a:rPr lang="en-US" dirty="0">
                <a:latin typeface="Calibri"/>
                <a:cs typeface="Calibri"/>
              </a:rPr>
              <a:t> is called </a:t>
            </a:r>
            <a:r>
              <a:rPr lang="en-US" dirty="0">
                <a:solidFill>
                  <a:srgbClr val="FF0000"/>
                </a:solidFill>
                <a:latin typeface="Calibri"/>
                <a:cs typeface="Calibri"/>
              </a:rPr>
              <a:t>once</a:t>
            </a:r>
            <a:r>
              <a:rPr lang="en-US" dirty="0">
                <a:latin typeface="Calibri"/>
                <a:cs typeface="Calibri"/>
              </a:rPr>
              <a:t> but </a:t>
            </a:r>
            <a:r>
              <a:rPr lang="en-US" dirty="0">
                <a:solidFill>
                  <a:srgbClr val="FF0000"/>
                </a:solidFill>
                <a:latin typeface="Calibri"/>
                <a:cs typeface="Calibri"/>
              </a:rPr>
              <a:t>never </a:t>
            </a:r>
            <a:r>
              <a:rPr lang="en-US" dirty="0">
                <a:latin typeface="Calibri"/>
                <a:cs typeface="Calibri"/>
              </a:rPr>
              <a:t>returns.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44900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474" name="Rectangle 2"/>
          <p:cNvSpPr>
            <a:spLocks noGrp="1" noChangeArrowheads="1"/>
          </p:cNvSpPr>
          <p:nvPr>
            <p:ph type="title"/>
          </p:nvPr>
        </p:nvSpPr>
        <p:spPr>
          <a:xfrm>
            <a:off x="352426" y="493712"/>
            <a:ext cx="7159078" cy="573088"/>
          </a:xfrm>
        </p:spPr>
        <p:txBody>
          <a:bodyPr/>
          <a:lstStyle/>
          <a:p>
            <a:r>
              <a:rPr lang="en-US" dirty="0">
                <a:latin typeface="Calibri"/>
                <a:cs typeface="Calibri"/>
              </a:rPr>
              <a:t>Creating Processes</a:t>
            </a:r>
            <a:endParaRPr lang="en-US" dirty="0"/>
          </a:p>
        </p:txBody>
      </p:sp>
      <p:sp>
        <p:nvSpPr>
          <p:cNvPr id="489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7844" y="1282244"/>
            <a:ext cx="8015287" cy="5270956"/>
          </a:xfrm>
        </p:spPr>
        <p:txBody>
          <a:bodyPr/>
          <a:lstStyle/>
          <a:p>
            <a:r>
              <a:rPr lang="en-US" i="1" dirty="0">
                <a:latin typeface="Calibri"/>
                <a:cs typeface="Calibri"/>
              </a:rPr>
              <a:t>Parent process </a:t>
            </a:r>
            <a:r>
              <a:rPr lang="en-US" dirty="0">
                <a:latin typeface="Calibri"/>
                <a:cs typeface="Calibri"/>
              </a:rPr>
              <a:t>creates a new running </a:t>
            </a:r>
            <a:r>
              <a:rPr lang="en-US" i="1" dirty="0">
                <a:latin typeface="Calibri"/>
                <a:cs typeface="Calibri"/>
              </a:rPr>
              <a:t>child process </a:t>
            </a:r>
            <a:r>
              <a:rPr lang="en-US" dirty="0">
                <a:latin typeface="Calibri"/>
                <a:cs typeface="Calibri"/>
              </a:rPr>
              <a:t>by calling </a:t>
            </a:r>
            <a:r>
              <a:rPr lang="en-US" dirty="0">
                <a:latin typeface="Courier New"/>
                <a:cs typeface="Courier New"/>
              </a:rPr>
              <a:t>fork</a:t>
            </a: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fork(void)</a:t>
            </a:r>
            <a:endParaRPr lang="en-US" dirty="0"/>
          </a:p>
          <a:p>
            <a:pPr lvl="1"/>
            <a:r>
              <a:rPr lang="en-US" dirty="0"/>
              <a:t>Returns 0 to the child process, child’s PID to parent process</a:t>
            </a:r>
            <a:endParaRPr lang="en-US" dirty="0">
              <a:latin typeface="Calibri"/>
              <a:cs typeface="Calibri"/>
            </a:endParaRPr>
          </a:p>
          <a:p>
            <a:pPr lvl="1"/>
            <a:r>
              <a:rPr lang="en-US" dirty="0">
                <a:latin typeface="Calibri"/>
                <a:cs typeface="Calibri"/>
              </a:rPr>
              <a:t>Child is </a:t>
            </a:r>
            <a:r>
              <a:rPr lang="en-US" i="1" dirty="0">
                <a:latin typeface="Calibri"/>
                <a:cs typeface="Calibri"/>
              </a:rPr>
              <a:t>almost</a:t>
            </a:r>
            <a:r>
              <a:rPr lang="en-US" dirty="0">
                <a:latin typeface="Calibri"/>
                <a:cs typeface="Calibri"/>
              </a:rPr>
              <a:t> identical to parent:</a:t>
            </a:r>
          </a:p>
          <a:p>
            <a:pPr lvl="2"/>
            <a:r>
              <a:rPr lang="en-US" dirty="0">
                <a:latin typeface="Calibri"/>
                <a:cs typeface="Calibri"/>
              </a:rPr>
              <a:t>Child get an identical (but separate) copy of the parent’s virtual address space.</a:t>
            </a:r>
          </a:p>
          <a:p>
            <a:pPr lvl="2"/>
            <a:r>
              <a:rPr lang="en-US" dirty="0">
                <a:latin typeface="Calibri"/>
                <a:cs typeface="Calibri"/>
              </a:rPr>
              <a:t>Child gets identical copies of the parent’s open file descriptors</a:t>
            </a:r>
          </a:p>
          <a:p>
            <a:pPr lvl="2"/>
            <a:r>
              <a:rPr lang="en-US" dirty="0">
                <a:latin typeface="Calibri"/>
                <a:cs typeface="Calibri"/>
              </a:rPr>
              <a:t>Child has a different PID than the parent</a:t>
            </a:r>
          </a:p>
          <a:p>
            <a:pPr lvl="2"/>
            <a:endParaRPr lang="en-US" dirty="0">
              <a:latin typeface="Calibri"/>
              <a:cs typeface="Calibri"/>
            </a:endParaRPr>
          </a:p>
          <a:p>
            <a:r>
              <a:rPr lang="en-US" dirty="0">
                <a:latin typeface="Courier New"/>
                <a:cs typeface="Courier New"/>
              </a:rPr>
              <a:t>fork</a:t>
            </a:r>
            <a:r>
              <a:rPr lang="en-US" dirty="0"/>
              <a:t> is interesting (and often confusing) because </a:t>
            </a:r>
            <a:br>
              <a:rPr lang="en-US" dirty="0"/>
            </a:br>
            <a:r>
              <a:rPr lang="en-US" dirty="0"/>
              <a:t>it is called </a:t>
            </a:r>
            <a:r>
              <a:rPr lang="en-US" i="1" dirty="0">
                <a:solidFill>
                  <a:srgbClr val="C00000"/>
                </a:solidFill>
              </a:rPr>
              <a:t>once</a:t>
            </a:r>
            <a:r>
              <a:rPr lang="en-US" i="1" dirty="0"/>
              <a:t> </a:t>
            </a:r>
            <a:r>
              <a:rPr lang="en-US" dirty="0"/>
              <a:t>but returns </a:t>
            </a:r>
            <a:r>
              <a:rPr lang="en-US" i="1" dirty="0">
                <a:solidFill>
                  <a:srgbClr val="C00000"/>
                </a:solidFill>
              </a:rPr>
              <a:t>twice</a:t>
            </a:r>
          </a:p>
        </p:txBody>
      </p:sp>
    </p:spTree>
    <p:extLst>
      <p:ext uri="{BB962C8B-B14F-4D97-AF65-F5344CB8AC3E}">
        <p14:creationId xmlns:p14="http://schemas.microsoft.com/office/powerpoint/2010/main" val="200805973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4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2"/>
            <a:ext cx="5699125" cy="573088"/>
          </a:xfrm>
        </p:spPr>
        <p:txBody>
          <a:bodyPr/>
          <a:lstStyle/>
          <a:p>
            <a:r>
              <a:rPr lang="en-US" dirty="0">
                <a:latin typeface="Courier New"/>
                <a:cs typeface="Courier New"/>
              </a:rPr>
              <a:t>fork</a:t>
            </a:r>
            <a:r>
              <a:rPr lang="en-US" dirty="0"/>
              <a:t> Example</a:t>
            </a:r>
          </a:p>
        </p:txBody>
      </p:sp>
      <p:sp>
        <p:nvSpPr>
          <p:cNvPr id="490499" name="Text Box 3"/>
          <p:cNvSpPr txBox="1">
            <a:spLocks noChangeArrowheads="1"/>
          </p:cNvSpPr>
          <p:nvPr/>
        </p:nvSpPr>
        <p:spPr bwMode="auto">
          <a:xfrm>
            <a:off x="226540" y="1524000"/>
            <a:ext cx="4878860" cy="3785652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dirty="0" err="1">
                <a:solidFill>
                  <a:srgbClr val="2D961E"/>
                </a:solidFill>
                <a:latin typeface="Menlo-Regular"/>
              </a:rPr>
              <a:t>pid_t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i-FI" sz="1600" dirty="0" err="1">
                <a:solidFill>
                  <a:srgbClr val="C1651C"/>
                </a:solidFill>
                <a:latin typeface="Menlo-Regular"/>
              </a:rPr>
              <a:t>pid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fr-FR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600" dirty="0">
                <a:solidFill>
                  <a:srgbClr val="C1651C"/>
                </a:solidFill>
                <a:latin typeface="Menlo-Regular"/>
              </a:rPr>
              <a:t>x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= 1;</a:t>
            </a:r>
          </a:p>
          <a:p>
            <a:endParaRPr lang="fr-FR" sz="1600" dirty="0">
              <a:solidFill>
                <a:srgbClr val="000000"/>
              </a:solidFill>
              <a:latin typeface="Menlo-Regular"/>
            </a:endParaRP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Fork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();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== 0) {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Child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"child : x=%d\n"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++x);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	exit(0);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fr-FR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600" dirty="0">
                <a:solidFill>
                  <a:srgbClr val="CB2418"/>
                </a:solidFill>
                <a:latin typeface="Menlo-Regular"/>
              </a:rPr>
              <a:t>/* Parent */</a:t>
            </a:r>
            <a:endParaRPr lang="fr-FR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"parent: x=%d\n"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--x);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exit(0);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036944" y="5638800"/>
            <a:ext cx="1782456" cy="791320"/>
          </a:xfrm>
          <a:prstGeom prst="rect">
            <a:avLst/>
          </a:prstGeom>
          <a:solidFill>
            <a:srgbClr val="E6E6E6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ourier New"/>
                <a:ea typeface="msgothic" charset="0"/>
                <a:cs typeface="Courier New"/>
              </a:rPr>
              <a:t>linux</a:t>
            </a:r>
            <a:r>
              <a:rPr lang="en-GB" sz="1600" dirty="0">
                <a:latin typeface="Courier New"/>
                <a:ea typeface="msgothic" charset="0"/>
                <a:cs typeface="Courier New"/>
              </a:rPr>
              <a:t>&gt; ./fork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/>
                <a:ea typeface="msgothic" charset="0"/>
                <a:cs typeface="Courier New"/>
              </a:rPr>
              <a:t>parent: x=0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/>
                <a:ea typeface="msgothic" charset="0"/>
                <a:cs typeface="Courier New"/>
              </a:rPr>
              <a:t>child : x=2</a:t>
            </a:r>
            <a:endParaRPr lang="en-GB" sz="1600" b="1" dirty="0">
              <a:latin typeface="Courier New"/>
              <a:ea typeface="msgothic" charset="0"/>
              <a:cs typeface="Courier New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4114306" y="4976337"/>
            <a:ext cx="1067294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fork.c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5257800" y="1358444"/>
            <a:ext cx="3810000" cy="5194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dirty="0">
                <a:latin typeface="Calibri"/>
                <a:cs typeface="Calibri"/>
              </a:rPr>
              <a:t>Call once, return twice</a:t>
            </a:r>
          </a:p>
          <a:p>
            <a:r>
              <a:rPr lang="en-US" dirty="0">
                <a:latin typeface="Calibri"/>
                <a:cs typeface="Calibri"/>
              </a:rPr>
              <a:t>Concurrent execution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Can’t predict execution order of parent and child</a:t>
            </a:r>
          </a:p>
          <a:p>
            <a:r>
              <a:rPr lang="en-US" dirty="0">
                <a:latin typeface="Calibri"/>
                <a:cs typeface="Calibri"/>
              </a:rPr>
              <a:t>Duplicate but separate address space</a:t>
            </a:r>
          </a:p>
          <a:p>
            <a:pPr lvl="1"/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>
                <a:latin typeface="Calibri"/>
                <a:cs typeface="Calibri"/>
              </a:rPr>
              <a:t> has a value of 1 when fork returns in parent and child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Subsequent changes to </a:t>
            </a:r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>
                <a:latin typeface="Calibri"/>
                <a:cs typeface="Calibri"/>
              </a:rPr>
              <a:t> are independent</a:t>
            </a:r>
          </a:p>
          <a:p>
            <a:r>
              <a:rPr lang="en-US" dirty="0">
                <a:latin typeface="Calibri"/>
                <a:cs typeface="Calibri"/>
              </a:rPr>
              <a:t>Shared open files</a:t>
            </a:r>
          </a:p>
          <a:p>
            <a:pPr lvl="1"/>
            <a:r>
              <a:rPr lang="en-US" dirty="0" err="1">
                <a:latin typeface="Courier New"/>
                <a:cs typeface="Courier New"/>
              </a:rPr>
              <a:t>stdout</a:t>
            </a:r>
            <a:r>
              <a:rPr lang="en-US" dirty="0">
                <a:latin typeface="Calibri"/>
                <a:cs typeface="Calibri"/>
              </a:rPr>
              <a:t> is the same in both parent and child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 </a:t>
            </a:r>
            <a:r>
              <a:rPr lang="en-US" dirty="0">
                <a:latin typeface="Courier New"/>
                <a:cs typeface="Courier New"/>
              </a:rPr>
              <a:t>fork</a:t>
            </a:r>
            <a:r>
              <a:rPr lang="en-US" dirty="0"/>
              <a:t> with Process 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19" y="1362075"/>
            <a:ext cx="8558382" cy="4657725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i="1" dirty="0"/>
              <a:t>process graph </a:t>
            </a:r>
            <a:r>
              <a:rPr lang="en-US" dirty="0"/>
              <a:t>is a useful tool for capturing the partial ordering of statements in a concurrent program:</a:t>
            </a:r>
          </a:p>
          <a:p>
            <a:pPr lvl="1"/>
            <a:r>
              <a:rPr lang="en-US" dirty="0"/>
              <a:t>Each vertex is the execution of a statement</a:t>
            </a:r>
          </a:p>
          <a:p>
            <a:pPr lvl="1"/>
            <a:r>
              <a:rPr lang="en-US" dirty="0"/>
              <a:t>a -&gt; b means </a:t>
            </a:r>
            <a:r>
              <a:rPr lang="en-US" dirty="0">
                <a:latin typeface="Courier New"/>
                <a:cs typeface="Courier New"/>
              </a:rPr>
              <a:t>a</a:t>
            </a:r>
            <a:r>
              <a:rPr lang="en-US" dirty="0"/>
              <a:t> happens before b</a:t>
            </a:r>
          </a:p>
          <a:p>
            <a:pPr lvl="1"/>
            <a:r>
              <a:rPr lang="en-US" dirty="0"/>
              <a:t>Edges can be labeled with current value of variables</a:t>
            </a:r>
          </a:p>
          <a:p>
            <a:pPr lvl="1"/>
            <a:r>
              <a:rPr lang="en-US" dirty="0" err="1">
                <a:latin typeface="Courier New"/>
                <a:cs typeface="Courier New"/>
              </a:rPr>
              <a:t>printf</a:t>
            </a:r>
            <a:r>
              <a:rPr lang="en-US" dirty="0"/>
              <a:t> vertices can be labeled with output</a:t>
            </a:r>
          </a:p>
          <a:p>
            <a:pPr lvl="1"/>
            <a:r>
              <a:rPr lang="en-US" dirty="0"/>
              <a:t>Each graph begins with a vertex with no </a:t>
            </a:r>
            <a:r>
              <a:rPr lang="en-US" dirty="0" err="1"/>
              <a:t>inedges</a:t>
            </a:r>
            <a:r>
              <a:rPr lang="en-US" dirty="0"/>
              <a:t> 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/>
              <a:t>Any </a:t>
            </a:r>
            <a:r>
              <a:rPr lang="en-US" i="1" dirty="0"/>
              <a:t>topological sort </a:t>
            </a:r>
            <a:r>
              <a:rPr lang="en-US" dirty="0"/>
              <a:t>of the graph corresponds to a feasible total ordering. </a:t>
            </a:r>
          </a:p>
          <a:p>
            <a:pPr lvl="1"/>
            <a:r>
              <a:rPr lang="en-US" dirty="0"/>
              <a:t>Total ordering of vertices where all edges point from left to right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57335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 Graph Example</a:t>
            </a:r>
          </a:p>
        </p:txBody>
      </p:sp>
      <p:sp>
        <p:nvSpPr>
          <p:cNvPr id="26" name="Text Box 3"/>
          <p:cNvSpPr txBox="1">
            <a:spLocks noChangeArrowheads="1"/>
          </p:cNvSpPr>
          <p:nvPr/>
        </p:nvSpPr>
        <p:spPr bwMode="auto">
          <a:xfrm>
            <a:off x="76200" y="1472148"/>
            <a:ext cx="4878860" cy="3785652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dirty="0" err="1">
                <a:solidFill>
                  <a:srgbClr val="2D961E"/>
                </a:solidFill>
                <a:latin typeface="Menlo-Regular"/>
              </a:rPr>
              <a:t>pid_t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i-FI" sz="1600" dirty="0" err="1">
                <a:solidFill>
                  <a:srgbClr val="C1651C"/>
                </a:solidFill>
                <a:latin typeface="Menlo-Regular"/>
              </a:rPr>
              <a:t>pid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fr-FR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600" dirty="0">
                <a:solidFill>
                  <a:srgbClr val="C1651C"/>
                </a:solidFill>
                <a:latin typeface="Menlo-Regular"/>
              </a:rPr>
              <a:t>x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= 1;</a:t>
            </a:r>
          </a:p>
          <a:p>
            <a:endParaRPr lang="fr-FR" sz="1600" dirty="0">
              <a:solidFill>
                <a:srgbClr val="000000"/>
              </a:solidFill>
              <a:latin typeface="Menlo-Regular"/>
            </a:endParaRP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Fork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();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== 0) {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Child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"child : x=%d\n"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++x);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	exit(0);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fr-FR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600" dirty="0">
                <a:solidFill>
                  <a:srgbClr val="CB2418"/>
                </a:solidFill>
                <a:latin typeface="Menlo-Regular"/>
              </a:rPr>
              <a:t>/* Parent */</a:t>
            </a:r>
            <a:endParaRPr lang="fr-FR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"parent: x=%d\n"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--x);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exit(0);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4" name="Text Box 407"/>
          <p:cNvSpPr txBox="1">
            <a:spLocks noChangeArrowheads="1"/>
          </p:cNvSpPr>
          <p:nvPr/>
        </p:nvSpPr>
        <p:spPr bwMode="auto">
          <a:xfrm>
            <a:off x="6068150" y="2514600"/>
            <a:ext cx="1834033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urier New" charset="0"/>
              </a:rPr>
              <a:t>child: </a:t>
            </a:r>
            <a:r>
              <a:rPr lang="en-US" sz="1600" dirty="0" err="1">
                <a:solidFill>
                  <a:srgbClr val="FF0000"/>
                </a:solidFill>
                <a:latin typeface="Courier New" charset="0"/>
              </a:rPr>
              <a:t>x</a:t>
            </a:r>
            <a:r>
              <a:rPr lang="en-US" sz="1600" dirty="0">
                <a:solidFill>
                  <a:srgbClr val="FF0000"/>
                </a:solidFill>
                <a:latin typeface="Courier New" charset="0"/>
              </a:rPr>
              <a:t>=2</a:t>
            </a:r>
          </a:p>
        </p:txBody>
      </p:sp>
      <p:sp>
        <p:nvSpPr>
          <p:cNvPr id="5" name="Oval 4"/>
          <p:cNvSpPr>
            <a:spLocks noChangeAspect="1"/>
          </p:cNvSpPr>
          <p:nvPr/>
        </p:nvSpPr>
        <p:spPr>
          <a:xfrm>
            <a:off x="5192739" y="342815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6" name="TextBox 5"/>
          <p:cNvSpPr txBox="1"/>
          <p:nvPr/>
        </p:nvSpPr>
        <p:spPr>
          <a:xfrm>
            <a:off x="4931297" y="3468791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>
                <a:latin typeface="Courier New"/>
                <a:cs typeface="Courier New"/>
              </a:rPr>
              <a:t>main</a:t>
            </a:r>
          </a:p>
        </p:txBody>
      </p:sp>
      <p:sp>
        <p:nvSpPr>
          <p:cNvPr id="7" name="Oval 6"/>
          <p:cNvSpPr>
            <a:spLocks noChangeAspect="1"/>
          </p:cNvSpPr>
          <p:nvPr/>
        </p:nvSpPr>
        <p:spPr>
          <a:xfrm>
            <a:off x="6106851" y="342815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8" name="Oval 7"/>
          <p:cNvSpPr>
            <a:spLocks noChangeAspect="1"/>
          </p:cNvSpPr>
          <p:nvPr/>
        </p:nvSpPr>
        <p:spPr>
          <a:xfrm>
            <a:off x="7037185" y="342815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9" name="TextBox 8"/>
          <p:cNvSpPr txBox="1"/>
          <p:nvPr/>
        </p:nvSpPr>
        <p:spPr>
          <a:xfrm>
            <a:off x="5820629" y="3468791"/>
            <a:ext cx="6676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Courier New"/>
                <a:cs typeface="Courier New"/>
              </a:rPr>
              <a:t>fork</a:t>
            </a:r>
          </a:p>
        </p:txBody>
      </p:sp>
      <p:cxnSp>
        <p:nvCxnSpPr>
          <p:cNvPr id="10" name="Elbow Connector 35"/>
          <p:cNvCxnSpPr>
            <a:stCxn id="9" idx="0"/>
          </p:cNvCxnSpPr>
          <p:nvPr/>
        </p:nvCxnSpPr>
        <p:spPr>
          <a:xfrm rot="5400000" flipH="1" flipV="1">
            <a:off x="6266290" y="2716546"/>
            <a:ext cx="640396" cy="864095"/>
          </a:xfrm>
          <a:prstGeom prst="bentConnector2">
            <a:avLst/>
          </a:prstGeom>
          <a:ln w="12700" cmpd="sng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>
            <a:spLocks noChangeAspect="1"/>
          </p:cNvSpPr>
          <p:nvPr/>
        </p:nvSpPr>
        <p:spPr>
          <a:xfrm>
            <a:off x="7021652" y="278339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6198291" y="3472178"/>
            <a:ext cx="838894" cy="3388"/>
          </a:xfrm>
          <a:prstGeom prst="straightConnector1">
            <a:avLst/>
          </a:prstGeom>
          <a:ln w="12700" cmpd="sng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5284179" y="3472178"/>
            <a:ext cx="838894" cy="3388"/>
          </a:xfrm>
          <a:prstGeom prst="straightConnector1">
            <a:avLst/>
          </a:prstGeom>
          <a:ln w="12700" cmpd="sng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607830" y="3468791"/>
            <a:ext cx="9472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latin typeface="Courier New"/>
                <a:cs typeface="Courier New"/>
              </a:rPr>
              <a:t>printf</a:t>
            </a:r>
            <a:endParaRPr lang="en-US" sz="1600" b="1" dirty="0">
              <a:latin typeface="Courier New"/>
              <a:cs typeface="Courier New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607731" y="2811249"/>
            <a:ext cx="9472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latin typeface="Courier New"/>
                <a:cs typeface="Courier New"/>
              </a:rPr>
              <a:t>printf</a:t>
            </a:r>
            <a:endParaRPr lang="en-US" sz="1600" b="1" dirty="0">
              <a:latin typeface="Courier New"/>
              <a:cs typeface="Courier New"/>
            </a:endParaRPr>
          </a:p>
        </p:txBody>
      </p:sp>
      <p:sp>
        <p:nvSpPr>
          <p:cNvPr id="16" name="Text Box 407"/>
          <p:cNvSpPr txBox="1">
            <a:spLocks noChangeArrowheads="1"/>
          </p:cNvSpPr>
          <p:nvPr/>
        </p:nvSpPr>
        <p:spPr bwMode="auto">
          <a:xfrm>
            <a:off x="5298814" y="3156378"/>
            <a:ext cx="79533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dirty="0" err="1">
                <a:latin typeface="Courier New" charset="0"/>
              </a:rPr>
              <a:t>x</a:t>
            </a:r>
            <a:r>
              <a:rPr lang="en-US" sz="1600" dirty="0">
                <a:latin typeface="Courier New" charset="0"/>
              </a:rPr>
              <a:t>==1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7103855" y="2828395"/>
            <a:ext cx="874528" cy="915"/>
          </a:xfrm>
          <a:prstGeom prst="straightConnector1">
            <a:avLst/>
          </a:prstGeom>
          <a:ln w="12700" cmpd="sng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>
            <a:spLocks noChangeAspect="1"/>
          </p:cNvSpPr>
          <p:nvPr/>
        </p:nvSpPr>
        <p:spPr>
          <a:xfrm>
            <a:off x="7975351" y="278339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9" name="TextBox 18"/>
          <p:cNvSpPr txBox="1"/>
          <p:nvPr/>
        </p:nvSpPr>
        <p:spPr>
          <a:xfrm>
            <a:off x="7542234" y="2811249"/>
            <a:ext cx="9472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Courier New"/>
                <a:cs typeface="Courier New"/>
              </a:rPr>
              <a:t>exit</a:t>
            </a:r>
          </a:p>
        </p:txBody>
      </p:sp>
      <p:sp>
        <p:nvSpPr>
          <p:cNvPr id="20" name="Text Box 407"/>
          <p:cNvSpPr txBox="1">
            <a:spLocks noChangeArrowheads="1"/>
          </p:cNvSpPr>
          <p:nvPr/>
        </p:nvSpPr>
        <p:spPr bwMode="auto">
          <a:xfrm>
            <a:off x="6144350" y="3137103"/>
            <a:ext cx="1834033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urier New" charset="0"/>
              </a:rPr>
              <a:t>parent: </a:t>
            </a:r>
            <a:r>
              <a:rPr lang="en-US" sz="1600" dirty="0" err="1">
                <a:solidFill>
                  <a:srgbClr val="FF0000"/>
                </a:solidFill>
                <a:latin typeface="Courier New" charset="0"/>
              </a:rPr>
              <a:t>x</a:t>
            </a:r>
            <a:r>
              <a:rPr lang="en-US" sz="1600" dirty="0">
                <a:solidFill>
                  <a:srgbClr val="FF0000"/>
                </a:solidFill>
                <a:latin typeface="Courier New" charset="0"/>
              </a:rPr>
              <a:t>=0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7103855" y="3464113"/>
            <a:ext cx="874528" cy="400"/>
          </a:xfrm>
          <a:prstGeom prst="straightConnector1">
            <a:avLst/>
          </a:prstGeom>
          <a:ln w="12700" cmpd="sng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>
            <a:spLocks noChangeAspect="1"/>
          </p:cNvSpPr>
          <p:nvPr/>
        </p:nvSpPr>
        <p:spPr>
          <a:xfrm>
            <a:off x="7975351" y="3418593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3" name="TextBox 22"/>
          <p:cNvSpPr txBox="1"/>
          <p:nvPr/>
        </p:nvSpPr>
        <p:spPr>
          <a:xfrm>
            <a:off x="7542234" y="3446452"/>
            <a:ext cx="9472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Courier New"/>
                <a:cs typeface="Courier New"/>
              </a:rPr>
              <a:t>exit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380434" y="3290992"/>
            <a:ext cx="8381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>
                <a:latin typeface="Arial"/>
                <a:cs typeface="Arial"/>
              </a:rPr>
              <a:t>Parent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448912" y="2641972"/>
            <a:ext cx="7012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>
                <a:latin typeface="Arial"/>
                <a:cs typeface="Arial"/>
              </a:rPr>
              <a:t>Child</a:t>
            </a:r>
          </a:p>
        </p:txBody>
      </p:sp>
      <p:sp>
        <p:nvSpPr>
          <p:cNvPr id="29" name="Rectangle 3"/>
          <p:cNvSpPr>
            <a:spLocks noChangeArrowheads="1"/>
          </p:cNvSpPr>
          <p:nvPr/>
        </p:nvSpPr>
        <p:spPr bwMode="auto">
          <a:xfrm>
            <a:off x="3963966" y="4900137"/>
            <a:ext cx="1067294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fork.c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517361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Interpreting Process 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62075"/>
            <a:ext cx="4700023" cy="3895725"/>
          </a:xfrm>
        </p:spPr>
        <p:txBody>
          <a:bodyPr/>
          <a:lstStyle/>
          <a:p>
            <a:r>
              <a:rPr lang="en-US" dirty="0"/>
              <a:t>Original graph: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Relabled</a:t>
            </a:r>
            <a:r>
              <a:rPr lang="en-US" dirty="0"/>
              <a:t> graph: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767182" y="1831455"/>
            <a:ext cx="4085241" cy="1292745"/>
            <a:chOff x="2748382" y="2974455"/>
            <a:chExt cx="4085241" cy="1292745"/>
          </a:xfrm>
        </p:grpSpPr>
        <p:sp>
          <p:nvSpPr>
            <p:cNvPr id="5" name="Text Box 407"/>
            <p:cNvSpPr txBox="1">
              <a:spLocks noChangeArrowheads="1"/>
            </p:cNvSpPr>
            <p:nvPr/>
          </p:nvSpPr>
          <p:spPr bwMode="auto">
            <a:xfrm>
              <a:off x="3885235" y="2974455"/>
              <a:ext cx="1834033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 dirty="0">
                  <a:solidFill>
                    <a:srgbClr val="FF0000"/>
                  </a:solidFill>
                  <a:latin typeface="Courier New" charset="0"/>
                </a:rPr>
                <a:t>child: </a:t>
              </a:r>
              <a:r>
                <a:rPr lang="en-US" sz="1600" dirty="0" err="1">
                  <a:solidFill>
                    <a:srgbClr val="FF0000"/>
                  </a:solidFill>
                  <a:latin typeface="Courier New" charset="0"/>
                </a:rPr>
                <a:t>x</a:t>
              </a:r>
              <a:r>
                <a:rPr lang="en-US" sz="1600" dirty="0">
                  <a:solidFill>
                    <a:srgbClr val="FF0000"/>
                  </a:solidFill>
                  <a:latin typeface="Courier New" charset="0"/>
                </a:rPr>
                <a:t>=2</a:t>
              </a:r>
            </a:p>
          </p:txBody>
        </p:sp>
        <p:sp>
          <p:nvSpPr>
            <p:cNvPr id="6" name="Oval 5"/>
            <p:cNvSpPr>
              <a:spLocks noChangeAspect="1"/>
            </p:cNvSpPr>
            <p:nvPr/>
          </p:nvSpPr>
          <p:spPr>
            <a:xfrm>
              <a:off x="3009824" y="3888007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748382" y="3928646"/>
              <a:ext cx="67718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>
                  <a:latin typeface="Courier New"/>
                  <a:cs typeface="Courier New"/>
                </a:rPr>
                <a:t>main</a:t>
              </a:r>
            </a:p>
          </p:txBody>
        </p:sp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3923936" y="3888007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4854270" y="3888007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637714" y="3928646"/>
              <a:ext cx="66762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latin typeface="Courier New"/>
                  <a:cs typeface="Courier New"/>
                </a:rPr>
                <a:t>fork</a:t>
              </a:r>
            </a:p>
          </p:txBody>
        </p:sp>
        <p:cxnSp>
          <p:nvCxnSpPr>
            <p:cNvPr id="11" name="Elbow Connector 35"/>
            <p:cNvCxnSpPr>
              <a:stCxn id="10" idx="0"/>
            </p:cNvCxnSpPr>
            <p:nvPr/>
          </p:nvCxnSpPr>
          <p:spPr>
            <a:xfrm rot="5400000" flipH="1" flipV="1">
              <a:off x="4083375" y="3176401"/>
              <a:ext cx="640396" cy="864095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Oval 11"/>
            <p:cNvSpPr>
              <a:spLocks noChangeAspect="1"/>
            </p:cNvSpPr>
            <p:nvPr/>
          </p:nvSpPr>
          <p:spPr>
            <a:xfrm>
              <a:off x="4838737" y="3243245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flipV="1">
              <a:off x="4015376" y="3932033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V="1">
              <a:off x="3101264" y="3932033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4424915" y="3928646"/>
              <a:ext cx="9472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err="1">
                  <a:latin typeface="Courier New"/>
                  <a:cs typeface="Courier New"/>
                </a:rPr>
                <a:t>printf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424816" y="3271104"/>
              <a:ext cx="9472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err="1">
                  <a:latin typeface="Courier New"/>
                  <a:cs typeface="Courier New"/>
                </a:rPr>
                <a:t>printf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sp>
          <p:nvSpPr>
            <p:cNvPr id="17" name="Text Box 407"/>
            <p:cNvSpPr txBox="1">
              <a:spLocks noChangeArrowheads="1"/>
            </p:cNvSpPr>
            <p:nvPr/>
          </p:nvSpPr>
          <p:spPr bwMode="auto">
            <a:xfrm>
              <a:off x="3115899" y="3616233"/>
              <a:ext cx="795337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 dirty="0" err="1">
                  <a:latin typeface="Courier New" charset="0"/>
                </a:rPr>
                <a:t>x</a:t>
              </a:r>
              <a:r>
                <a:rPr lang="en-US" sz="1600" dirty="0">
                  <a:latin typeface="Courier New" charset="0"/>
                </a:rPr>
                <a:t>==1</a:t>
              </a: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V="1">
              <a:off x="4920940" y="3288765"/>
              <a:ext cx="1407322" cy="40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Oval 18"/>
            <p:cNvSpPr>
              <a:spLocks noChangeAspect="1"/>
            </p:cNvSpPr>
            <p:nvPr/>
          </p:nvSpPr>
          <p:spPr>
            <a:xfrm>
              <a:off x="6319518" y="3243245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886401" y="3271104"/>
              <a:ext cx="9472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latin typeface="Courier New"/>
                  <a:cs typeface="Courier New"/>
                </a:rPr>
                <a:t>exit</a:t>
              </a:r>
            </a:p>
          </p:txBody>
        </p:sp>
        <p:sp>
          <p:nvSpPr>
            <p:cNvPr id="21" name="Text Box 407"/>
            <p:cNvSpPr txBox="1">
              <a:spLocks noChangeArrowheads="1"/>
            </p:cNvSpPr>
            <p:nvPr/>
          </p:nvSpPr>
          <p:spPr bwMode="auto">
            <a:xfrm>
              <a:off x="3961435" y="3596958"/>
              <a:ext cx="1834033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 dirty="0">
                  <a:solidFill>
                    <a:srgbClr val="FF0000"/>
                  </a:solidFill>
                  <a:latin typeface="Courier New" charset="0"/>
                </a:rPr>
                <a:t>parent: </a:t>
              </a:r>
              <a:r>
                <a:rPr lang="en-US" sz="1600" dirty="0" err="1">
                  <a:solidFill>
                    <a:srgbClr val="FF0000"/>
                  </a:solidFill>
                  <a:latin typeface="Courier New" charset="0"/>
                </a:rPr>
                <a:t>x</a:t>
              </a:r>
              <a:r>
                <a:rPr lang="en-US" sz="1600" dirty="0">
                  <a:solidFill>
                    <a:srgbClr val="FF0000"/>
                  </a:solidFill>
                  <a:latin typeface="Courier New" charset="0"/>
                </a:rPr>
                <a:t>=0</a:t>
              </a: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flipV="1">
              <a:off x="4920940" y="3923968"/>
              <a:ext cx="1407322" cy="40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Oval 22"/>
            <p:cNvSpPr>
              <a:spLocks noChangeAspect="1"/>
            </p:cNvSpPr>
            <p:nvPr/>
          </p:nvSpPr>
          <p:spPr>
            <a:xfrm>
              <a:off x="6319518" y="3878448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886401" y="3906307"/>
              <a:ext cx="9472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latin typeface="Courier New"/>
                  <a:cs typeface="Courier New"/>
                </a:rPr>
                <a:t>exit</a:t>
              </a: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900055" y="4035852"/>
            <a:ext cx="3900545" cy="993348"/>
            <a:chOff x="410379" y="3386287"/>
            <a:chExt cx="3900545" cy="993348"/>
          </a:xfrm>
        </p:grpSpPr>
        <p:sp>
          <p:nvSpPr>
            <p:cNvPr id="29" name="Oval 28"/>
            <p:cNvSpPr>
              <a:spLocks noChangeAspect="1"/>
            </p:cNvSpPr>
            <p:nvPr/>
          </p:nvSpPr>
          <p:spPr>
            <a:xfrm>
              <a:off x="487125" y="4036678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10379" y="4041081"/>
              <a:ext cx="30779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>
                  <a:latin typeface="Courier New"/>
                  <a:cs typeface="Courier New"/>
                </a:rPr>
                <a:t>a</a:t>
              </a:r>
            </a:p>
          </p:txBody>
        </p:sp>
        <p:sp>
          <p:nvSpPr>
            <p:cNvPr id="31" name="Oval 30"/>
            <p:cNvSpPr>
              <a:spLocks noChangeAspect="1"/>
            </p:cNvSpPr>
            <p:nvPr/>
          </p:nvSpPr>
          <p:spPr>
            <a:xfrm>
              <a:off x="1401237" y="4036678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2" name="Oval 31"/>
            <p:cNvSpPr>
              <a:spLocks noChangeAspect="1"/>
            </p:cNvSpPr>
            <p:nvPr/>
          </p:nvSpPr>
          <p:spPr>
            <a:xfrm>
              <a:off x="2331571" y="4036678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115015" y="4041081"/>
              <a:ext cx="66762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latin typeface="Courier New"/>
                  <a:cs typeface="Courier New"/>
                </a:rPr>
                <a:t>b</a:t>
              </a:r>
            </a:p>
          </p:txBody>
        </p:sp>
        <p:cxnSp>
          <p:nvCxnSpPr>
            <p:cNvPr id="34" name="Elbow Connector 35"/>
            <p:cNvCxnSpPr>
              <a:stCxn id="33" idx="0"/>
            </p:cNvCxnSpPr>
            <p:nvPr/>
          </p:nvCxnSpPr>
          <p:spPr>
            <a:xfrm rot="5400000" flipH="1" flipV="1">
              <a:off x="1578795" y="3306955"/>
              <a:ext cx="604159" cy="864094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Oval 34"/>
            <p:cNvSpPr>
              <a:spLocks noChangeAspect="1"/>
            </p:cNvSpPr>
            <p:nvPr/>
          </p:nvSpPr>
          <p:spPr>
            <a:xfrm>
              <a:off x="2316038" y="3391916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cxnSp>
          <p:nvCxnSpPr>
            <p:cNvPr id="36" name="Straight Arrow Connector 35"/>
            <p:cNvCxnSpPr/>
            <p:nvPr/>
          </p:nvCxnSpPr>
          <p:spPr>
            <a:xfrm flipV="1">
              <a:off x="1492677" y="4080704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 flipV="1">
              <a:off x="578565" y="4080704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/>
            <p:nvPr/>
          </p:nvCxnSpPr>
          <p:spPr>
            <a:xfrm flipV="1">
              <a:off x="2398241" y="3437436"/>
              <a:ext cx="1407322" cy="40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Oval 41"/>
            <p:cNvSpPr>
              <a:spLocks noChangeAspect="1"/>
            </p:cNvSpPr>
            <p:nvPr/>
          </p:nvSpPr>
          <p:spPr>
            <a:xfrm>
              <a:off x="3796819" y="3391916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3363702" y="3386287"/>
              <a:ext cx="9472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latin typeface="Courier New"/>
                  <a:cs typeface="Courier New"/>
                </a:rPr>
                <a:t>f</a:t>
              </a:r>
            </a:p>
          </p:txBody>
        </p:sp>
        <p:cxnSp>
          <p:nvCxnSpPr>
            <p:cNvPr id="45" name="Straight Arrow Connector 44"/>
            <p:cNvCxnSpPr/>
            <p:nvPr/>
          </p:nvCxnSpPr>
          <p:spPr>
            <a:xfrm flipV="1">
              <a:off x="2398241" y="4072639"/>
              <a:ext cx="1407322" cy="40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Oval 45"/>
            <p:cNvSpPr>
              <a:spLocks noChangeAspect="1"/>
            </p:cNvSpPr>
            <p:nvPr/>
          </p:nvSpPr>
          <p:spPr>
            <a:xfrm>
              <a:off x="3796819" y="402711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3363702" y="4041081"/>
              <a:ext cx="9472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latin typeface="Courier New"/>
                  <a:cs typeface="Courier New"/>
                </a:rPr>
                <a:t>d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2057400" y="4041081"/>
              <a:ext cx="66762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latin typeface="Courier New"/>
                  <a:cs typeface="Courier New"/>
                </a:rPr>
                <a:t>c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1905000" y="3386287"/>
              <a:ext cx="9472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latin typeface="Courier New"/>
                  <a:cs typeface="Courier New"/>
                </a:rPr>
                <a:t>e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5709045" y="3434318"/>
            <a:ext cx="3230523" cy="1442482"/>
            <a:chOff x="5709045" y="3581400"/>
            <a:chExt cx="3230523" cy="1442482"/>
          </a:xfrm>
        </p:grpSpPr>
        <p:sp>
          <p:nvSpPr>
            <p:cNvPr id="27" name="TextBox 26"/>
            <p:cNvSpPr txBox="1"/>
            <p:nvPr/>
          </p:nvSpPr>
          <p:spPr>
            <a:xfrm>
              <a:off x="5709045" y="4654550"/>
              <a:ext cx="2986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a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6265035" y="4654550"/>
              <a:ext cx="3085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b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6830943" y="4654550"/>
              <a:ext cx="3085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e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7396851" y="4654550"/>
              <a:ext cx="2812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c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7935483" y="4654550"/>
              <a:ext cx="2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f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8454465" y="4654550"/>
              <a:ext cx="3085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d</a:t>
              </a:r>
            </a:p>
          </p:txBody>
        </p:sp>
        <p:cxnSp>
          <p:nvCxnSpPr>
            <p:cNvPr id="38" name="Curved Connector 37"/>
            <p:cNvCxnSpPr>
              <a:stCxn id="27" idx="0"/>
              <a:endCxn id="48" idx="0"/>
            </p:cNvCxnSpPr>
            <p:nvPr/>
          </p:nvCxnSpPr>
          <p:spPr bwMode="auto">
            <a:xfrm rot="5400000" flipH="1" flipV="1">
              <a:off x="6138828" y="4374076"/>
              <a:ext cx="12700" cy="560949"/>
            </a:xfrm>
            <a:prstGeom prst="curvedConnector3">
              <a:avLst>
                <a:gd name="adj1" fmla="val 3200000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40" name="Curved Connector 39"/>
            <p:cNvCxnSpPr>
              <a:stCxn id="48" idx="0"/>
              <a:endCxn id="49" idx="0"/>
            </p:cNvCxnSpPr>
            <p:nvPr/>
          </p:nvCxnSpPr>
          <p:spPr bwMode="auto">
            <a:xfrm rot="5400000" flipH="1" flipV="1">
              <a:off x="6702257" y="4371596"/>
              <a:ext cx="12700" cy="565908"/>
            </a:xfrm>
            <a:prstGeom prst="curvedConnector3">
              <a:avLst>
                <a:gd name="adj1" fmla="val 4100000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56" name="Curved Connector 55"/>
            <p:cNvCxnSpPr>
              <a:stCxn id="49" idx="0"/>
              <a:endCxn id="52" idx="0"/>
            </p:cNvCxnSpPr>
            <p:nvPr/>
          </p:nvCxnSpPr>
          <p:spPr bwMode="auto">
            <a:xfrm rot="5400000" flipH="1" flipV="1">
              <a:off x="7525749" y="4114012"/>
              <a:ext cx="12700" cy="1081077"/>
            </a:xfrm>
            <a:prstGeom prst="curvedConnector3">
              <a:avLst>
                <a:gd name="adj1" fmla="val 3600000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58" name="Curved Connector 57"/>
            <p:cNvCxnSpPr>
              <a:stCxn id="48" idx="0"/>
              <a:endCxn id="51" idx="0"/>
            </p:cNvCxnSpPr>
            <p:nvPr/>
          </p:nvCxnSpPr>
          <p:spPr bwMode="auto">
            <a:xfrm rot="5400000" flipH="1" flipV="1">
              <a:off x="6978392" y="4095461"/>
              <a:ext cx="12700" cy="1118178"/>
            </a:xfrm>
            <a:prstGeom prst="curvedConnector3">
              <a:avLst>
                <a:gd name="adj1" fmla="val 3700000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60" name="Curved Connector 59"/>
            <p:cNvCxnSpPr>
              <a:stCxn id="51" idx="0"/>
              <a:endCxn id="55" idx="0"/>
            </p:cNvCxnSpPr>
            <p:nvPr/>
          </p:nvCxnSpPr>
          <p:spPr bwMode="auto">
            <a:xfrm rot="5400000" flipH="1" flipV="1">
              <a:off x="8073107" y="4118924"/>
              <a:ext cx="12700" cy="1071252"/>
            </a:xfrm>
            <a:prstGeom prst="curvedConnector3">
              <a:avLst>
                <a:gd name="adj1" fmla="val 3900000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98" name="TextBox 97"/>
            <p:cNvSpPr txBox="1"/>
            <p:nvPr/>
          </p:nvSpPr>
          <p:spPr>
            <a:xfrm>
              <a:off x="5791200" y="3581400"/>
              <a:ext cx="314836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Feasible total ordering:</a:t>
              </a:r>
            </a:p>
          </p:txBody>
        </p:sp>
      </p:grpSp>
      <p:grpSp>
        <p:nvGrpSpPr>
          <p:cNvPr id="101" name="Group 100"/>
          <p:cNvGrpSpPr/>
          <p:nvPr/>
        </p:nvGrpSpPr>
        <p:grpSpPr>
          <a:xfrm>
            <a:off x="5709045" y="5181600"/>
            <a:ext cx="3402003" cy="1371600"/>
            <a:chOff x="5709045" y="5105400"/>
            <a:chExt cx="3402003" cy="1371600"/>
          </a:xfrm>
        </p:grpSpPr>
        <p:sp>
          <p:nvSpPr>
            <p:cNvPr id="74" name="TextBox 73"/>
            <p:cNvSpPr txBox="1"/>
            <p:nvPr/>
          </p:nvSpPr>
          <p:spPr>
            <a:xfrm>
              <a:off x="5709045" y="6107668"/>
              <a:ext cx="2986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a</a:t>
              </a: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265035" y="6107668"/>
              <a:ext cx="3085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b</a:t>
              </a: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991310" y="6107668"/>
              <a:ext cx="3085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e</a:t>
              </a: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7485186" y="6107668"/>
              <a:ext cx="2812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c</a:t>
              </a: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6928245" y="6107668"/>
              <a:ext cx="2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f</a:t>
              </a: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8454465" y="6107668"/>
              <a:ext cx="3085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d</a:t>
              </a:r>
            </a:p>
          </p:txBody>
        </p:sp>
        <p:cxnSp>
          <p:nvCxnSpPr>
            <p:cNvPr id="80" name="Curved Connector 79"/>
            <p:cNvCxnSpPr>
              <a:stCxn id="74" idx="0"/>
              <a:endCxn id="75" idx="0"/>
            </p:cNvCxnSpPr>
            <p:nvPr/>
          </p:nvCxnSpPr>
          <p:spPr bwMode="auto">
            <a:xfrm rot="5400000" flipH="1" flipV="1">
              <a:off x="6138828" y="5827194"/>
              <a:ext cx="12700" cy="560949"/>
            </a:xfrm>
            <a:prstGeom prst="curvedConnector3">
              <a:avLst>
                <a:gd name="adj1" fmla="val 3300000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81" name="Curved Connector 80"/>
            <p:cNvCxnSpPr>
              <a:stCxn id="75" idx="0"/>
              <a:endCxn id="76" idx="0"/>
            </p:cNvCxnSpPr>
            <p:nvPr/>
          </p:nvCxnSpPr>
          <p:spPr bwMode="auto">
            <a:xfrm rot="5400000" flipH="1" flipV="1">
              <a:off x="7282440" y="5244531"/>
              <a:ext cx="12700" cy="1726275"/>
            </a:xfrm>
            <a:prstGeom prst="curvedConnector3">
              <a:avLst>
                <a:gd name="adj1" fmla="val 3500000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82" name="Curved Connector 81"/>
            <p:cNvCxnSpPr>
              <a:stCxn id="76" idx="0"/>
              <a:endCxn id="78" idx="0"/>
            </p:cNvCxnSpPr>
            <p:nvPr/>
          </p:nvCxnSpPr>
          <p:spPr bwMode="auto">
            <a:xfrm rot="16200000" flipV="1">
              <a:off x="7602314" y="5564404"/>
              <a:ext cx="12700" cy="1086528"/>
            </a:xfrm>
            <a:prstGeom prst="curvedConnector3">
              <a:avLst>
                <a:gd name="adj1" fmla="val 4200000"/>
              </a:avLst>
            </a:prstGeom>
            <a:noFill/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83" name="Curved Connector 82"/>
            <p:cNvCxnSpPr>
              <a:stCxn id="75" idx="0"/>
              <a:endCxn id="77" idx="0"/>
            </p:cNvCxnSpPr>
            <p:nvPr/>
          </p:nvCxnSpPr>
          <p:spPr bwMode="auto">
            <a:xfrm rot="5400000" flipH="1" flipV="1">
              <a:off x="7022559" y="5504412"/>
              <a:ext cx="12700" cy="1206513"/>
            </a:xfrm>
            <a:prstGeom prst="curvedConnector3">
              <a:avLst>
                <a:gd name="adj1" fmla="val 3600000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84" name="Curved Connector 83"/>
            <p:cNvCxnSpPr>
              <a:stCxn id="77" idx="0"/>
              <a:endCxn id="79" idx="0"/>
            </p:cNvCxnSpPr>
            <p:nvPr/>
          </p:nvCxnSpPr>
          <p:spPr bwMode="auto">
            <a:xfrm rot="5400000" flipH="1" flipV="1">
              <a:off x="8117274" y="5616210"/>
              <a:ext cx="12700" cy="982917"/>
            </a:xfrm>
            <a:prstGeom prst="curvedConnector3">
              <a:avLst>
                <a:gd name="adj1" fmla="val 3900000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99" name="TextBox 98"/>
            <p:cNvSpPr txBox="1"/>
            <p:nvPr/>
          </p:nvSpPr>
          <p:spPr>
            <a:xfrm>
              <a:off x="5759349" y="5105400"/>
              <a:ext cx="335169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Infeasible total ordering: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94273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534400" cy="573088"/>
          </a:xfrm>
        </p:spPr>
        <p:txBody>
          <a:bodyPr/>
          <a:lstStyle/>
          <a:p>
            <a:r>
              <a:rPr lang="en-US" dirty="0">
                <a:latin typeface="Courier New"/>
                <a:cs typeface="Courier New"/>
              </a:rPr>
              <a:t>fork</a:t>
            </a:r>
            <a:r>
              <a:rPr lang="en-US" dirty="0"/>
              <a:t> Example: Two consecutive </a:t>
            </a:r>
            <a:r>
              <a:rPr lang="en-US" dirty="0">
                <a:latin typeface="Courier New"/>
                <a:cs typeface="Courier New"/>
              </a:rPr>
              <a:t>fork</a:t>
            </a:r>
            <a:r>
              <a:rPr lang="en-US" dirty="0"/>
              <a:t>s</a:t>
            </a:r>
          </a:p>
        </p:txBody>
      </p:sp>
      <p:sp>
        <p:nvSpPr>
          <p:cNvPr id="491523" name="Text Box 3"/>
          <p:cNvSpPr txBox="1">
            <a:spLocks noChangeArrowheads="1"/>
          </p:cNvSpPr>
          <p:nvPr/>
        </p:nvSpPr>
        <p:spPr bwMode="auto">
          <a:xfrm>
            <a:off x="228600" y="1676400"/>
            <a:ext cx="2964123" cy="2308324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4A00FF"/>
                </a:solidFill>
                <a:latin typeface="Menlo-Regular"/>
              </a:rPr>
              <a:t>fork2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()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ro-RO" sz="1800" dirty="0">
                <a:solidFill>
                  <a:srgbClr val="000000"/>
                </a:solidFill>
                <a:latin typeface="Menlo-Regular"/>
              </a:rPr>
              <a:t>    printf(</a:t>
            </a:r>
            <a:r>
              <a:rPr lang="ro-RO" sz="1800" dirty="0">
                <a:solidFill>
                  <a:srgbClr val="9D206F"/>
                </a:solidFill>
                <a:latin typeface="Menlo-Regular"/>
              </a:rPr>
              <a:t>"L0\n"</a:t>
            </a:r>
            <a:r>
              <a:rPr lang="ro-RO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da-DK" sz="1800" dirty="0">
                <a:solidFill>
                  <a:srgbClr val="000000"/>
                </a:solidFill>
                <a:latin typeface="Menlo-Regular"/>
              </a:rPr>
              <a:t>    fork();</a:t>
            </a:r>
          </a:p>
          <a:p>
            <a:r>
              <a:rPr lang="ro-RO" sz="1800" dirty="0">
                <a:solidFill>
                  <a:srgbClr val="000000"/>
                </a:solidFill>
                <a:latin typeface="Menlo-Regular"/>
              </a:rPr>
              <a:t>    printf(</a:t>
            </a:r>
            <a:r>
              <a:rPr lang="ro-RO" sz="1800" dirty="0">
                <a:solidFill>
                  <a:srgbClr val="9D206F"/>
                </a:solidFill>
                <a:latin typeface="Menlo-Regular"/>
              </a:rPr>
              <a:t>"L1\n"</a:t>
            </a:r>
            <a:r>
              <a:rPr lang="ro-RO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da-DK" sz="1800" dirty="0">
                <a:solidFill>
                  <a:srgbClr val="000000"/>
                </a:solidFill>
                <a:latin typeface="Menlo-Regular"/>
              </a:rPr>
              <a:t>    fork();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dirty="0">
                <a:solidFill>
                  <a:srgbClr val="9D206F"/>
                </a:solidFill>
                <a:latin typeface="Menlo-Regular"/>
              </a:rPr>
              <a:t>"Bye\n"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3588921" y="1295400"/>
            <a:ext cx="4640679" cy="2667000"/>
            <a:chOff x="3124200" y="3505200"/>
            <a:chExt cx="4640679" cy="2667000"/>
          </a:xfrm>
        </p:grpSpPr>
        <p:sp>
          <p:nvSpPr>
            <p:cNvPr id="64" name="Oval 63"/>
            <p:cNvSpPr>
              <a:spLocks noChangeAspect="1"/>
            </p:cNvSpPr>
            <p:nvPr/>
          </p:nvSpPr>
          <p:spPr>
            <a:xfrm>
              <a:off x="3511276" y="57962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3124200" y="5833646"/>
              <a:ext cx="92845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 err="1">
                  <a:latin typeface="Courier New"/>
                  <a:cs typeface="Courier New"/>
                </a:rPr>
                <a:t>printf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sp>
          <p:nvSpPr>
            <p:cNvPr id="66" name="Oval 65"/>
            <p:cNvSpPr>
              <a:spLocks noChangeAspect="1"/>
            </p:cNvSpPr>
            <p:nvPr/>
          </p:nvSpPr>
          <p:spPr>
            <a:xfrm>
              <a:off x="5365188" y="57835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/>
            <p:cNvSpPr>
              <a:spLocks noChangeAspect="1"/>
            </p:cNvSpPr>
            <p:nvPr/>
          </p:nvSpPr>
          <p:spPr>
            <a:xfrm>
              <a:off x="6295522" y="5786977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4915812" y="5820946"/>
              <a:ext cx="95025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err="1">
                  <a:latin typeface="Courier New"/>
                  <a:cs typeface="Courier New"/>
                </a:rPr>
                <a:t>printf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cxnSp>
          <p:nvCxnSpPr>
            <p:cNvPr id="70" name="Elbow Connector 35"/>
            <p:cNvCxnSpPr/>
            <p:nvPr/>
          </p:nvCxnSpPr>
          <p:spPr>
            <a:xfrm rot="5400000" flipH="1" flipV="1">
              <a:off x="6465299" y="5057784"/>
              <a:ext cx="640392" cy="885933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Oval 70"/>
            <p:cNvSpPr>
              <a:spLocks noChangeAspect="1"/>
            </p:cNvSpPr>
            <p:nvPr/>
          </p:nvSpPr>
          <p:spPr>
            <a:xfrm>
              <a:off x="7244278" y="512212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2" name="Straight Arrow Connector 71"/>
            <p:cNvCxnSpPr/>
            <p:nvPr/>
          </p:nvCxnSpPr>
          <p:spPr>
            <a:xfrm flipV="1">
              <a:off x="5456628" y="5825921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Arrow Connector 72"/>
            <p:cNvCxnSpPr/>
            <p:nvPr/>
          </p:nvCxnSpPr>
          <p:spPr>
            <a:xfrm flipV="1">
              <a:off x="3602716" y="5835233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TextBox 73"/>
            <p:cNvSpPr txBox="1"/>
            <p:nvPr/>
          </p:nvSpPr>
          <p:spPr>
            <a:xfrm>
              <a:off x="5866167" y="5820946"/>
              <a:ext cx="9472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latin typeface="Courier New"/>
                  <a:cs typeface="Courier New"/>
                </a:rPr>
                <a:t>fork</a:t>
              </a: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817657" y="5105400"/>
              <a:ext cx="9472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err="1">
                  <a:latin typeface="Courier New"/>
                  <a:cs typeface="Courier New"/>
                </a:rPr>
                <a:t>printf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cxnSp>
          <p:nvCxnSpPr>
            <p:cNvPr id="76" name="Straight Arrow Connector 75"/>
            <p:cNvCxnSpPr/>
            <p:nvPr/>
          </p:nvCxnSpPr>
          <p:spPr>
            <a:xfrm flipV="1">
              <a:off x="6381242" y="5819145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Oval 78"/>
            <p:cNvSpPr>
              <a:spLocks noChangeAspect="1"/>
            </p:cNvSpPr>
            <p:nvPr/>
          </p:nvSpPr>
          <p:spPr>
            <a:xfrm>
              <a:off x="7220136" y="5767075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6787989" y="5820946"/>
              <a:ext cx="9472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err="1">
                  <a:latin typeface="Courier New"/>
                  <a:cs typeface="Courier New"/>
                </a:rPr>
                <a:t>printf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sp>
          <p:nvSpPr>
            <p:cNvPr id="82" name="Oval 81"/>
            <p:cNvSpPr>
              <a:spLocks noChangeAspect="1"/>
            </p:cNvSpPr>
            <p:nvPr/>
          </p:nvSpPr>
          <p:spPr>
            <a:xfrm>
              <a:off x="4438088" y="57962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4151866" y="5833646"/>
              <a:ext cx="66762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latin typeface="Courier New"/>
                  <a:cs typeface="Courier New"/>
                </a:rPr>
                <a:t>fork</a:t>
              </a:r>
            </a:p>
          </p:txBody>
        </p:sp>
        <p:cxnSp>
          <p:nvCxnSpPr>
            <p:cNvPr id="84" name="Straight Arrow Connector 83"/>
            <p:cNvCxnSpPr/>
            <p:nvPr/>
          </p:nvCxnSpPr>
          <p:spPr>
            <a:xfrm flipV="1">
              <a:off x="4529528" y="5828457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Elbow Connector 35"/>
            <p:cNvCxnSpPr>
              <a:endCxn id="86" idx="2"/>
            </p:cNvCxnSpPr>
            <p:nvPr/>
          </p:nvCxnSpPr>
          <p:spPr>
            <a:xfrm rot="5400000" flipH="1" flipV="1">
              <a:off x="4294242" y="4725345"/>
              <a:ext cx="1262381" cy="879511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Oval 85"/>
            <p:cNvSpPr>
              <a:spLocks noChangeAspect="1"/>
            </p:cNvSpPr>
            <p:nvPr/>
          </p:nvSpPr>
          <p:spPr>
            <a:xfrm>
              <a:off x="5365188" y="44881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Oval 87"/>
            <p:cNvSpPr>
              <a:spLocks noChangeAspect="1"/>
            </p:cNvSpPr>
            <p:nvPr/>
          </p:nvSpPr>
          <p:spPr>
            <a:xfrm>
              <a:off x="6295522" y="4491577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4878277" y="4495800"/>
              <a:ext cx="101703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err="1">
                  <a:latin typeface="Courier New"/>
                  <a:cs typeface="Courier New"/>
                </a:rPr>
                <a:t>printf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cxnSp>
          <p:nvCxnSpPr>
            <p:cNvPr id="90" name="Elbow Connector 35"/>
            <p:cNvCxnSpPr/>
            <p:nvPr/>
          </p:nvCxnSpPr>
          <p:spPr>
            <a:xfrm rot="5400000" flipH="1" flipV="1">
              <a:off x="6476216" y="3743554"/>
              <a:ext cx="640396" cy="864095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Oval 90"/>
            <p:cNvSpPr>
              <a:spLocks noChangeAspect="1"/>
            </p:cNvSpPr>
            <p:nvPr/>
          </p:nvSpPr>
          <p:spPr>
            <a:xfrm>
              <a:off x="7244278" y="3796982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2" name="Straight Arrow Connector 91"/>
            <p:cNvCxnSpPr/>
            <p:nvPr/>
          </p:nvCxnSpPr>
          <p:spPr>
            <a:xfrm flipV="1">
              <a:off x="5456628" y="4530521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TextBox 92"/>
            <p:cNvSpPr txBox="1"/>
            <p:nvPr/>
          </p:nvSpPr>
          <p:spPr>
            <a:xfrm>
              <a:off x="5866167" y="4525546"/>
              <a:ext cx="9472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latin typeface="Courier New"/>
                  <a:cs typeface="Courier New"/>
                </a:rPr>
                <a:t>fork</a:t>
              </a: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6817657" y="3846512"/>
              <a:ext cx="9472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err="1">
                  <a:latin typeface="Courier New"/>
                  <a:cs typeface="Courier New"/>
                </a:rPr>
                <a:t>printf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cxnSp>
          <p:nvCxnSpPr>
            <p:cNvPr id="95" name="Straight Arrow Connector 94"/>
            <p:cNvCxnSpPr/>
            <p:nvPr/>
          </p:nvCxnSpPr>
          <p:spPr>
            <a:xfrm flipV="1">
              <a:off x="6381242" y="4523745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Oval 97"/>
            <p:cNvSpPr>
              <a:spLocks noChangeAspect="1"/>
            </p:cNvSpPr>
            <p:nvPr/>
          </p:nvSpPr>
          <p:spPr>
            <a:xfrm>
              <a:off x="7220136" y="4471675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6787989" y="4525546"/>
              <a:ext cx="9472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err="1">
                  <a:latin typeface="Courier New"/>
                  <a:cs typeface="Courier New"/>
                </a:rPr>
                <a:t>printf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sp>
          <p:nvSpPr>
            <p:cNvPr id="102" name="Text Box 407"/>
            <p:cNvSpPr txBox="1">
              <a:spLocks noChangeArrowheads="1"/>
            </p:cNvSpPr>
            <p:nvPr/>
          </p:nvSpPr>
          <p:spPr bwMode="auto">
            <a:xfrm>
              <a:off x="6913523" y="3505200"/>
              <a:ext cx="795337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 dirty="0">
                  <a:solidFill>
                    <a:srgbClr val="FF0000"/>
                  </a:solidFill>
                  <a:latin typeface="Courier New" charset="0"/>
                </a:rPr>
                <a:t>Bye</a:t>
              </a: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3379073" y="5528846"/>
              <a:ext cx="43092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srgbClr val="FF0000"/>
                  </a:solidFill>
                  <a:latin typeface="Courier New"/>
                  <a:cs typeface="Courier New"/>
                </a:rPr>
                <a:t>L0</a:t>
              </a: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7034547" y="4800600"/>
              <a:ext cx="5540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srgbClr val="FF0000"/>
                  </a:solidFill>
                  <a:latin typeface="Courier New"/>
                  <a:cs typeface="Courier New"/>
                </a:rPr>
                <a:t>Bye</a:t>
              </a: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5207873" y="5496311"/>
              <a:ext cx="43092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srgbClr val="FF0000"/>
                  </a:solidFill>
                  <a:latin typeface="Courier New"/>
                  <a:cs typeface="Courier New"/>
                </a:rPr>
                <a:t>L1</a:t>
              </a: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5207873" y="4191000"/>
              <a:ext cx="43092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srgbClr val="FF0000"/>
                  </a:solidFill>
                  <a:latin typeface="Courier New"/>
                  <a:cs typeface="Courier New"/>
                </a:rPr>
                <a:t>L1</a:t>
              </a:r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7010400" y="5452646"/>
              <a:ext cx="5540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srgbClr val="FF0000"/>
                  </a:solidFill>
                  <a:latin typeface="Courier New"/>
                  <a:cs typeface="Courier New"/>
                </a:rPr>
                <a:t>Bye</a:t>
              </a:r>
            </a:p>
          </p:txBody>
        </p:sp>
        <p:sp>
          <p:nvSpPr>
            <p:cNvPr id="118" name="Text Box 407"/>
            <p:cNvSpPr txBox="1">
              <a:spLocks noChangeArrowheads="1"/>
            </p:cNvSpPr>
            <p:nvPr/>
          </p:nvSpPr>
          <p:spPr bwMode="auto">
            <a:xfrm>
              <a:off x="6858000" y="4157246"/>
              <a:ext cx="795337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 dirty="0">
                  <a:solidFill>
                    <a:srgbClr val="FF0000"/>
                  </a:solidFill>
                  <a:latin typeface="Courier New" charset="0"/>
                </a:rPr>
                <a:t>Bye</a:t>
              </a: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3747618" y="4267200"/>
            <a:ext cx="173793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Feasible output:</a:t>
            </a:r>
          </a:p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L0</a:t>
            </a:r>
          </a:p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L1</a:t>
            </a:r>
          </a:p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L1</a:t>
            </a:r>
          </a:p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6554050" y="4267200"/>
            <a:ext cx="189043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Infeasible output:</a:t>
            </a:r>
          </a:p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L0</a:t>
            </a:r>
          </a:p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L1</a:t>
            </a:r>
          </a:p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L1</a:t>
            </a:r>
          </a:p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</p:txBody>
      </p:sp>
      <p:sp>
        <p:nvSpPr>
          <p:cNvPr id="122" name="Rectangle 3"/>
          <p:cNvSpPr>
            <a:spLocks noChangeArrowheads="1"/>
          </p:cNvSpPr>
          <p:nvPr/>
        </p:nvSpPr>
        <p:spPr bwMode="auto">
          <a:xfrm>
            <a:off x="2090478" y="3640774"/>
            <a:ext cx="120581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forks.c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2"/>
            <a:ext cx="6299200" cy="573088"/>
          </a:xfrm>
        </p:spPr>
        <p:txBody>
          <a:bodyPr/>
          <a:lstStyle/>
          <a:p>
            <a:r>
              <a:rPr lang="en-US"/>
              <a:t>Altering the Control Flow</a:t>
            </a:r>
          </a:p>
        </p:txBody>
      </p:sp>
      <p:sp>
        <p:nvSpPr>
          <p:cNvPr id="473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50950"/>
            <a:ext cx="8624887" cy="5378450"/>
          </a:xfrm>
        </p:spPr>
        <p:txBody>
          <a:bodyPr/>
          <a:lstStyle/>
          <a:p>
            <a:r>
              <a:rPr lang="en-US" dirty="0"/>
              <a:t>Up to now: two mechanisms for changing control flow:</a:t>
            </a:r>
          </a:p>
          <a:p>
            <a:pPr lvl="1"/>
            <a:r>
              <a:rPr lang="en-US" dirty="0"/>
              <a:t>Jumps and branches</a:t>
            </a:r>
          </a:p>
          <a:p>
            <a:pPr lvl="1"/>
            <a:r>
              <a:rPr lang="en-US" dirty="0"/>
              <a:t>Call and return</a:t>
            </a:r>
          </a:p>
          <a:p>
            <a:pPr lvl="1">
              <a:buFont typeface="Wingdings" pitchFamily="2" charset="2"/>
              <a:buNone/>
            </a:pPr>
            <a:r>
              <a:rPr lang="en-US" dirty="0"/>
              <a:t>React to changes in </a:t>
            </a:r>
            <a:r>
              <a:rPr lang="en-US" b="1" i="1" dirty="0">
                <a:solidFill>
                  <a:srgbClr val="C00000"/>
                </a:solidFill>
              </a:rPr>
              <a:t>program state</a:t>
            </a:r>
          </a:p>
          <a:p>
            <a:pPr lvl="1">
              <a:buFont typeface="Wingdings" pitchFamily="2" charset="2"/>
              <a:buNone/>
            </a:pPr>
            <a:endParaRPr lang="en-US" dirty="0"/>
          </a:p>
          <a:p>
            <a:r>
              <a:rPr lang="en-US" dirty="0"/>
              <a:t>Insufficient  for a useful system: </a:t>
            </a:r>
            <a:br>
              <a:rPr lang="en-US" dirty="0"/>
            </a:br>
            <a:r>
              <a:rPr lang="en-US" dirty="0"/>
              <a:t>Difficult to react to changes in </a:t>
            </a:r>
            <a:r>
              <a:rPr lang="en-US" i="1" dirty="0">
                <a:solidFill>
                  <a:srgbClr val="C00000"/>
                </a:solidFill>
              </a:rPr>
              <a:t>system state </a:t>
            </a:r>
          </a:p>
          <a:p>
            <a:pPr lvl="1"/>
            <a:r>
              <a:rPr lang="en-US" dirty="0"/>
              <a:t>Data arrives from a disk or a network adapter</a:t>
            </a:r>
          </a:p>
          <a:p>
            <a:pPr lvl="1"/>
            <a:r>
              <a:rPr lang="en-US" dirty="0"/>
              <a:t>Instruction divides by zero</a:t>
            </a:r>
          </a:p>
          <a:p>
            <a:pPr lvl="1"/>
            <a:r>
              <a:rPr lang="en-US" dirty="0"/>
              <a:t>User hits Ctrl-C at the keyboard</a:t>
            </a:r>
          </a:p>
          <a:p>
            <a:pPr lvl="1"/>
            <a:r>
              <a:rPr lang="en-US" dirty="0"/>
              <a:t>System timer expires</a:t>
            </a:r>
          </a:p>
          <a:p>
            <a:endParaRPr lang="en-US" dirty="0"/>
          </a:p>
          <a:p>
            <a:r>
              <a:rPr lang="en-US" dirty="0"/>
              <a:t>System needs mechanisms for “exceptional control flow”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029551" cy="573088"/>
          </a:xfrm>
        </p:spPr>
        <p:txBody>
          <a:bodyPr/>
          <a:lstStyle/>
          <a:p>
            <a:r>
              <a:rPr lang="en-US" dirty="0">
                <a:latin typeface="Courier New"/>
                <a:cs typeface="Courier New"/>
              </a:rPr>
              <a:t>fork</a:t>
            </a:r>
            <a:r>
              <a:rPr lang="en-US" dirty="0"/>
              <a:t> Example: Nested </a:t>
            </a:r>
            <a:r>
              <a:rPr lang="en-US" dirty="0">
                <a:latin typeface="Courier New"/>
                <a:cs typeface="Courier New"/>
              </a:rPr>
              <a:t>fork</a:t>
            </a:r>
            <a:r>
              <a:rPr lang="en-US" dirty="0"/>
              <a:t>s in parent</a:t>
            </a:r>
          </a:p>
        </p:txBody>
      </p:sp>
      <p:sp>
        <p:nvSpPr>
          <p:cNvPr id="58" name="Text Box 3"/>
          <p:cNvSpPr txBox="1">
            <a:spLocks noChangeArrowheads="1"/>
          </p:cNvSpPr>
          <p:nvPr/>
        </p:nvSpPr>
        <p:spPr bwMode="auto">
          <a:xfrm>
            <a:off x="152400" y="1447800"/>
            <a:ext cx="3936933" cy="3139321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4A00FF"/>
                </a:solidFill>
                <a:latin typeface="Menlo-Regular"/>
              </a:rPr>
              <a:t>fork4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()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ro-RO" sz="1800" dirty="0">
                <a:solidFill>
                  <a:srgbClr val="000000"/>
                </a:solidFill>
                <a:latin typeface="Menlo-Regular"/>
              </a:rPr>
              <a:t>    printf(</a:t>
            </a:r>
            <a:r>
              <a:rPr lang="ro-RO" sz="1800" dirty="0">
                <a:solidFill>
                  <a:srgbClr val="9D206F"/>
                </a:solidFill>
                <a:latin typeface="Menlo-Regular"/>
              </a:rPr>
              <a:t>"L0\n"</a:t>
            </a:r>
            <a:r>
              <a:rPr lang="ro-RO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8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(fork() != 0) {</a:t>
            </a:r>
          </a:p>
          <a:p>
            <a:r>
              <a:rPr lang="ro-RO" sz="1800" dirty="0">
                <a:solidFill>
                  <a:srgbClr val="000000"/>
                </a:solidFill>
                <a:latin typeface="Menlo-Regular"/>
              </a:rPr>
              <a:t>        printf(</a:t>
            </a:r>
            <a:r>
              <a:rPr lang="ro-RO" sz="1800" dirty="0">
                <a:solidFill>
                  <a:srgbClr val="9D206F"/>
                </a:solidFill>
                <a:latin typeface="Menlo-Regular"/>
              </a:rPr>
              <a:t>"L1\n"</a:t>
            </a:r>
            <a:r>
              <a:rPr lang="ro-RO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8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(fork() != 0) {</a:t>
            </a:r>
          </a:p>
          <a:p>
            <a:r>
              <a:rPr lang="ro-RO" sz="1800" dirty="0">
                <a:solidFill>
                  <a:srgbClr val="000000"/>
                </a:solidFill>
                <a:latin typeface="Menlo-Regular"/>
              </a:rPr>
              <a:t>            printf(</a:t>
            </a:r>
            <a:r>
              <a:rPr lang="ro-RO" sz="1800" dirty="0">
                <a:solidFill>
                  <a:srgbClr val="9D206F"/>
                </a:solidFill>
                <a:latin typeface="Menlo-Regular"/>
              </a:rPr>
              <a:t>"L2\n"</a:t>
            </a:r>
            <a:r>
              <a:rPr lang="ro-RO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ro-RO" sz="1800" dirty="0">
                <a:solidFill>
                  <a:srgbClr val="000000"/>
                </a:solidFill>
                <a:latin typeface="Menlo-Regular"/>
              </a:rPr>
              <a:t>	}</a:t>
            </a:r>
          </a:p>
          <a:p>
            <a:r>
              <a:rPr lang="ro-RO" sz="18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dirty="0">
                <a:solidFill>
                  <a:srgbClr val="9D206F"/>
                </a:solidFill>
                <a:latin typeface="Menlo-Regular"/>
              </a:rPr>
              <a:t>"Bye\n"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grpSp>
        <p:nvGrpSpPr>
          <p:cNvPr id="2" name="Group 1"/>
          <p:cNvGrpSpPr>
            <a:grpSpLocks noChangeAspect="1"/>
          </p:cNvGrpSpPr>
          <p:nvPr/>
        </p:nvGrpSpPr>
        <p:grpSpPr>
          <a:xfrm>
            <a:off x="4090164" y="2068202"/>
            <a:ext cx="4863336" cy="1213951"/>
            <a:chOff x="2767585" y="4328459"/>
            <a:chExt cx="5721572" cy="1428183"/>
          </a:xfrm>
        </p:grpSpPr>
        <p:sp>
          <p:nvSpPr>
            <p:cNvPr id="28" name="Oval 27"/>
            <p:cNvSpPr>
              <a:spLocks noChangeAspect="1"/>
            </p:cNvSpPr>
            <p:nvPr/>
          </p:nvSpPr>
          <p:spPr>
            <a:xfrm>
              <a:off x="3206476" y="53390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767585" y="5376446"/>
              <a:ext cx="1032089" cy="3801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b="1" dirty="0" err="1">
                  <a:latin typeface="Courier New"/>
                  <a:cs typeface="Courier New"/>
                </a:rPr>
                <a:t>printf</a:t>
              </a:r>
              <a:endParaRPr lang="en-US" sz="1500" b="1" dirty="0">
                <a:latin typeface="Courier New"/>
                <a:cs typeface="Courier New"/>
              </a:endParaRPr>
            </a:p>
          </p:txBody>
        </p:sp>
        <p:sp>
          <p:nvSpPr>
            <p:cNvPr id="30" name="Oval 29"/>
            <p:cNvSpPr>
              <a:spLocks noChangeAspect="1"/>
            </p:cNvSpPr>
            <p:nvPr/>
          </p:nvSpPr>
          <p:spPr>
            <a:xfrm>
              <a:off x="5060388" y="53263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31" name="Oval 30"/>
            <p:cNvSpPr>
              <a:spLocks noChangeAspect="1"/>
            </p:cNvSpPr>
            <p:nvPr/>
          </p:nvSpPr>
          <p:spPr>
            <a:xfrm>
              <a:off x="5990722" y="5329777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611011" y="5363746"/>
              <a:ext cx="1084145" cy="3801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 err="1">
                  <a:latin typeface="Courier New"/>
                  <a:cs typeface="Courier New"/>
                </a:rPr>
                <a:t>printf</a:t>
              </a:r>
              <a:endParaRPr lang="en-US" sz="1500" b="1" dirty="0">
                <a:latin typeface="Courier New"/>
                <a:cs typeface="Courier New"/>
              </a:endParaRPr>
            </a:p>
          </p:txBody>
        </p:sp>
        <p:cxnSp>
          <p:nvCxnSpPr>
            <p:cNvPr id="33" name="Elbow Connector 35"/>
            <p:cNvCxnSpPr/>
            <p:nvPr/>
          </p:nvCxnSpPr>
          <p:spPr>
            <a:xfrm rot="5400000" flipH="1" flipV="1">
              <a:off x="6160499" y="4600584"/>
              <a:ext cx="640392" cy="885933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Oval 33"/>
            <p:cNvSpPr>
              <a:spLocks noChangeAspect="1"/>
            </p:cNvSpPr>
            <p:nvPr/>
          </p:nvSpPr>
          <p:spPr>
            <a:xfrm>
              <a:off x="6939478" y="466492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cxnSp>
          <p:nvCxnSpPr>
            <p:cNvPr id="35" name="Straight Arrow Connector 34"/>
            <p:cNvCxnSpPr/>
            <p:nvPr/>
          </p:nvCxnSpPr>
          <p:spPr>
            <a:xfrm flipV="1">
              <a:off x="5151828" y="5368721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 flipV="1">
              <a:off x="3297916" y="5378033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>
              <a:off x="5561367" y="5363746"/>
              <a:ext cx="947222" cy="3801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>
                  <a:latin typeface="Courier New"/>
                  <a:cs typeface="Courier New"/>
                </a:rPr>
                <a:t>fork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6512857" y="4648200"/>
              <a:ext cx="1128428" cy="3801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 err="1">
                  <a:latin typeface="Courier New"/>
                  <a:cs typeface="Courier New"/>
                </a:rPr>
                <a:t>printf</a:t>
              </a:r>
              <a:endParaRPr lang="en-US" sz="1500" b="1" dirty="0">
                <a:latin typeface="Courier New"/>
                <a:cs typeface="Courier New"/>
              </a:endParaRPr>
            </a:p>
          </p:txBody>
        </p:sp>
        <p:cxnSp>
          <p:nvCxnSpPr>
            <p:cNvPr id="39" name="Straight Arrow Connector 38"/>
            <p:cNvCxnSpPr/>
            <p:nvPr/>
          </p:nvCxnSpPr>
          <p:spPr>
            <a:xfrm flipV="1">
              <a:off x="6076442" y="5361945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Oval 39"/>
            <p:cNvSpPr>
              <a:spLocks noChangeAspect="1"/>
            </p:cNvSpPr>
            <p:nvPr/>
          </p:nvSpPr>
          <p:spPr>
            <a:xfrm>
              <a:off x="6915336" y="5309875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435216" y="5363746"/>
              <a:ext cx="1192488" cy="3801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 err="1">
                  <a:latin typeface="Courier New"/>
                  <a:cs typeface="Courier New"/>
                </a:rPr>
                <a:t>printf</a:t>
              </a:r>
              <a:endParaRPr lang="en-US" sz="1500" b="1" dirty="0">
                <a:latin typeface="Courier New"/>
                <a:cs typeface="Courier New"/>
              </a:endParaRPr>
            </a:p>
          </p:txBody>
        </p:sp>
        <p:sp>
          <p:nvSpPr>
            <p:cNvPr id="42" name="Oval 41"/>
            <p:cNvSpPr>
              <a:spLocks noChangeAspect="1"/>
            </p:cNvSpPr>
            <p:nvPr/>
          </p:nvSpPr>
          <p:spPr>
            <a:xfrm>
              <a:off x="4133288" y="53390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3847065" y="5376446"/>
              <a:ext cx="763947" cy="3801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>
                  <a:latin typeface="Courier New"/>
                  <a:cs typeface="Courier New"/>
                </a:rPr>
                <a:t>fork</a:t>
              </a:r>
            </a:p>
          </p:txBody>
        </p:sp>
        <p:cxnSp>
          <p:nvCxnSpPr>
            <p:cNvPr id="44" name="Straight Arrow Connector 43"/>
            <p:cNvCxnSpPr/>
            <p:nvPr/>
          </p:nvCxnSpPr>
          <p:spPr>
            <a:xfrm flipV="1">
              <a:off x="4224728" y="5371257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Elbow Connector 35"/>
            <p:cNvCxnSpPr>
              <a:stCxn id="43" idx="0"/>
            </p:cNvCxnSpPr>
            <p:nvPr/>
          </p:nvCxnSpPr>
          <p:spPr>
            <a:xfrm rot="5400000" flipH="1" flipV="1">
              <a:off x="4307401" y="4620228"/>
              <a:ext cx="677858" cy="834582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Oval 45"/>
            <p:cNvSpPr>
              <a:spLocks noChangeAspect="1"/>
            </p:cNvSpPr>
            <p:nvPr/>
          </p:nvSpPr>
          <p:spPr>
            <a:xfrm>
              <a:off x="5060388" y="46278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4573477" y="4622800"/>
              <a:ext cx="1017034" cy="3801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 err="1">
                  <a:latin typeface="Courier New"/>
                  <a:cs typeface="Courier New"/>
                </a:rPr>
                <a:t>printf</a:t>
              </a:r>
              <a:endParaRPr lang="en-US" sz="1500" b="1" dirty="0">
                <a:latin typeface="Courier New"/>
                <a:cs typeface="Courier New"/>
              </a:endParaRP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3045305" y="4994354"/>
              <a:ext cx="488866" cy="3801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b="1" dirty="0">
                  <a:solidFill>
                    <a:srgbClr val="FF0000"/>
                  </a:solidFill>
                  <a:latin typeface="Courier New"/>
                  <a:cs typeface="Courier New"/>
                </a:rPr>
                <a:t>L0</a:t>
              </a: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6694440" y="4328459"/>
              <a:ext cx="624672" cy="3801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b="1" dirty="0">
                  <a:solidFill>
                    <a:srgbClr val="FF0000"/>
                  </a:solidFill>
                  <a:latin typeface="Courier New"/>
                  <a:cs typeface="Courier New"/>
                </a:rPr>
                <a:t>Bye</a:t>
              </a: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4874105" y="4994354"/>
              <a:ext cx="488866" cy="3801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b="1" dirty="0">
                  <a:solidFill>
                    <a:srgbClr val="FF0000"/>
                  </a:solidFill>
                  <a:latin typeface="Courier New"/>
                  <a:cs typeface="Courier New"/>
                </a:rPr>
                <a:t>L1</a:t>
              </a: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4806202" y="4328459"/>
              <a:ext cx="624672" cy="3801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b="1" dirty="0">
                  <a:solidFill>
                    <a:srgbClr val="FF0000"/>
                  </a:solidFill>
                  <a:latin typeface="Courier New"/>
                  <a:cs typeface="Courier New"/>
                </a:rPr>
                <a:t>Bye</a:t>
              </a: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6738196" y="4994354"/>
              <a:ext cx="488866" cy="3801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b="1" dirty="0">
                  <a:solidFill>
                    <a:srgbClr val="FF0000"/>
                  </a:solidFill>
                  <a:latin typeface="Courier New"/>
                  <a:cs typeface="Courier New"/>
                </a:rPr>
                <a:t>L2</a:t>
              </a:r>
            </a:p>
          </p:txBody>
        </p:sp>
        <p:cxnSp>
          <p:nvCxnSpPr>
            <p:cNvPr id="86" name="Straight Arrow Connector 85"/>
            <p:cNvCxnSpPr/>
            <p:nvPr/>
          </p:nvCxnSpPr>
          <p:spPr>
            <a:xfrm flipV="1">
              <a:off x="7009706" y="5346700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Oval 86"/>
            <p:cNvSpPr>
              <a:spLocks noChangeAspect="1"/>
            </p:cNvSpPr>
            <p:nvPr/>
          </p:nvSpPr>
          <p:spPr>
            <a:xfrm>
              <a:off x="7848600" y="5289981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7430411" y="5350088"/>
              <a:ext cx="1058746" cy="3801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 err="1">
                  <a:latin typeface="Courier New"/>
                  <a:cs typeface="Courier New"/>
                </a:rPr>
                <a:t>printf</a:t>
              </a:r>
              <a:endParaRPr lang="en-US" sz="1500" b="1" dirty="0">
                <a:latin typeface="Courier New"/>
                <a:cs typeface="Courier New"/>
              </a:endParaRP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7627705" y="4994354"/>
              <a:ext cx="624672" cy="3801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b="1" dirty="0">
                  <a:solidFill>
                    <a:srgbClr val="FF0000"/>
                  </a:solidFill>
                  <a:latin typeface="Courier New"/>
                  <a:cs typeface="Courier New"/>
                </a:rPr>
                <a:t>Bye</a:t>
              </a:r>
            </a:p>
          </p:txBody>
        </p:sp>
      </p:grpSp>
      <p:sp>
        <p:nvSpPr>
          <p:cNvPr id="90" name="TextBox 89"/>
          <p:cNvSpPr txBox="1"/>
          <p:nvPr/>
        </p:nvSpPr>
        <p:spPr>
          <a:xfrm>
            <a:off x="4357218" y="4089400"/>
            <a:ext cx="1737938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Feasible output:</a:t>
            </a:r>
          </a:p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L0</a:t>
            </a:r>
          </a:p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L1</a:t>
            </a:r>
          </a:p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L2</a:t>
            </a:r>
          </a:p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6884250" y="4089400"/>
            <a:ext cx="1890436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Infeasible output:</a:t>
            </a:r>
          </a:p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L0</a:t>
            </a:r>
          </a:p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L1</a:t>
            </a:r>
          </a:p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L2</a:t>
            </a:r>
          </a:p>
        </p:txBody>
      </p:sp>
      <p:sp>
        <p:nvSpPr>
          <p:cNvPr id="92" name="Rectangle 3"/>
          <p:cNvSpPr>
            <a:spLocks noChangeArrowheads="1"/>
          </p:cNvSpPr>
          <p:nvPr/>
        </p:nvSpPr>
        <p:spPr bwMode="auto">
          <a:xfrm>
            <a:off x="2915978" y="4224974"/>
            <a:ext cx="120581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forks.c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/>
      <p:bldP spid="91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0999" y="457200"/>
            <a:ext cx="8434737" cy="573088"/>
          </a:xfrm>
        </p:spPr>
        <p:txBody>
          <a:bodyPr/>
          <a:lstStyle/>
          <a:p>
            <a:r>
              <a:rPr lang="en-US" dirty="0">
                <a:latin typeface="Courier New"/>
                <a:cs typeface="Courier New"/>
              </a:rPr>
              <a:t>fork</a:t>
            </a:r>
            <a:r>
              <a:rPr lang="en-US" dirty="0"/>
              <a:t> Example: Nested </a:t>
            </a:r>
            <a:r>
              <a:rPr lang="en-US" dirty="0">
                <a:latin typeface="Courier New"/>
                <a:cs typeface="Courier New"/>
              </a:rPr>
              <a:t>fork</a:t>
            </a:r>
            <a:r>
              <a:rPr lang="en-US" dirty="0"/>
              <a:t>s in children</a:t>
            </a:r>
          </a:p>
        </p:txBody>
      </p:sp>
      <p:sp>
        <p:nvSpPr>
          <p:cNvPr id="26" name="Text Box 3"/>
          <p:cNvSpPr txBox="1">
            <a:spLocks noChangeArrowheads="1"/>
          </p:cNvSpPr>
          <p:nvPr/>
        </p:nvSpPr>
        <p:spPr bwMode="auto">
          <a:xfrm>
            <a:off x="173493" y="1536690"/>
            <a:ext cx="3936933" cy="3139321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4A00FF"/>
                </a:solidFill>
                <a:latin typeface="Menlo-Regular"/>
              </a:rPr>
              <a:t>fork5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()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ro-RO" sz="1800" dirty="0">
                <a:solidFill>
                  <a:srgbClr val="000000"/>
                </a:solidFill>
                <a:latin typeface="Menlo-Regular"/>
              </a:rPr>
              <a:t>    printf(</a:t>
            </a:r>
            <a:r>
              <a:rPr lang="ro-RO" sz="1800" dirty="0">
                <a:solidFill>
                  <a:srgbClr val="9D206F"/>
                </a:solidFill>
                <a:latin typeface="Menlo-Regular"/>
              </a:rPr>
              <a:t>"L0\n"</a:t>
            </a:r>
            <a:r>
              <a:rPr lang="ro-RO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8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(fork() == 0) {</a:t>
            </a:r>
          </a:p>
          <a:p>
            <a:r>
              <a:rPr lang="ro-RO" sz="1800" dirty="0">
                <a:solidFill>
                  <a:srgbClr val="000000"/>
                </a:solidFill>
                <a:latin typeface="Menlo-Regular"/>
              </a:rPr>
              <a:t>        printf(</a:t>
            </a:r>
            <a:r>
              <a:rPr lang="ro-RO" sz="1800" dirty="0">
                <a:solidFill>
                  <a:srgbClr val="9D206F"/>
                </a:solidFill>
                <a:latin typeface="Menlo-Regular"/>
              </a:rPr>
              <a:t>"L1\n"</a:t>
            </a:r>
            <a:r>
              <a:rPr lang="ro-RO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8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(fork() == 0) {</a:t>
            </a:r>
          </a:p>
          <a:p>
            <a:r>
              <a:rPr lang="ro-RO" sz="1800" dirty="0">
                <a:solidFill>
                  <a:srgbClr val="000000"/>
                </a:solidFill>
                <a:latin typeface="Menlo-Regular"/>
              </a:rPr>
              <a:t>            printf(</a:t>
            </a:r>
            <a:r>
              <a:rPr lang="ro-RO" sz="1800" dirty="0">
                <a:solidFill>
                  <a:srgbClr val="9D206F"/>
                </a:solidFill>
                <a:latin typeface="Menlo-Regular"/>
              </a:rPr>
              <a:t>"L2\n"</a:t>
            </a:r>
            <a:r>
              <a:rPr lang="ro-RO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ro-RO" sz="1800" dirty="0">
                <a:solidFill>
                  <a:srgbClr val="000000"/>
                </a:solidFill>
                <a:latin typeface="Menlo-Regular"/>
              </a:rPr>
              <a:t>        }</a:t>
            </a:r>
          </a:p>
          <a:p>
            <a:r>
              <a:rPr lang="ro-RO" sz="18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dirty="0">
                <a:solidFill>
                  <a:srgbClr val="9D206F"/>
                </a:solidFill>
                <a:latin typeface="Menlo-Regular"/>
              </a:rPr>
              <a:t>"Bye\n"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4153664" y="1799014"/>
            <a:ext cx="4863336" cy="1782386"/>
            <a:chOff x="4153664" y="1487067"/>
            <a:chExt cx="4863336" cy="1782386"/>
          </a:xfrm>
        </p:grpSpPr>
        <p:sp>
          <p:nvSpPr>
            <p:cNvPr id="49" name="Oval 48"/>
            <p:cNvSpPr>
              <a:spLocks noChangeAspect="1"/>
            </p:cNvSpPr>
            <p:nvPr/>
          </p:nvSpPr>
          <p:spPr>
            <a:xfrm>
              <a:off x="4526721" y="2914534"/>
              <a:ext cx="77724" cy="7772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153664" y="2946288"/>
              <a:ext cx="877276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b="1" dirty="0" err="1">
                  <a:latin typeface="Courier New"/>
                  <a:cs typeface="Courier New"/>
                </a:rPr>
                <a:t>printf</a:t>
              </a:r>
              <a:endParaRPr lang="en-US" sz="1500" b="1" dirty="0">
                <a:latin typeface="Courier New"/>
                <a:cs typeface="Courier New"/>
              </a:endParaRPr>
            </a:p>
          </p:txBody>
        </p:sp>
        <p:sp>
          <p:nvSpPr>
            <p:cNvPr id="51" name="Oval 50"/>
            <p:cNvSpPr>
              <a:spLocks noChangeAspect="1"/>
            </p:cNvSpPr>
            <p:nvPr/>
          </p:nvSpPr>
          <p:spPr>
            <a:xfrm>
              <a:off x="6102546" y="2903739"/>
              <a:ext cx="77724" cy="7772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52" name="Oval 51"/>
            <p:cNvSpPr>
              <a:spLocks noChangeAspect="1"/>
            </p:cNvSpPr>
            <p:nvPr/>
          </p:nvSpPr>
          <p:spPr>
            <a:xfrm>
              <a:off x="6893330" y="2335164"/>
              <a:ext cx="77724" cy="7772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5720576" y="2935493"/>
              <a:ext cx="921523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 err="1">
                  <a:latin typeface="Courier New"/>
                  <a:cs typeface="Courier New"/>
                </a:rPr>
                <a:t>printf</a:t>
              </a:r>
              <a:endParaRPr lang="en-US" sz="1500" b="1" dirty="0">
                <a:latin typeface="Courier New"/>
                <a:cs typeface="Courier New"/>
              </a:endParaRPr>
            </a:p>
          </p:txBody>
        </p:sp>
        <p:cxnSp>
          <p:nvCxnSpPr>
            <p:cNvPr id="54" name="Elbow Connector 35"/>
            <p:cNvCxnSpPr/>
            <p:nvPr/>
          </p:nvCxnSpPr>
          <p:spPr>
            <a:xfrm rot="5400000" flipH="1" flipV="1">
              <a:off x="7037642" y="1715351"/>
              <a:ext cx="544331" cy="753043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Oval 54"/>
            <p:cNvSpPr>
              <a:spLocks noChangeAspect="1"/>
            </p:cNvSpPr>
            <p:nvPr/>
          </p:nvSpPr>
          <p:spPr>
            <a:xfrm>
              <a:off x="7699773" y="1770045"/>
              <a:ext cx="77724" cy="7772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cxnSp>
          <p:nvCxnSpPr>
            <p:cNvPr id="56" name="Straight Arrow Connector 55"/>
            <p:cNvCxnSpPr/>
            <p:nvPr/>
          </p:nvCxnSpPr>
          <p:spPr>
            <a:xfrm flipV="1">
              <a:off x="6180270" y="2368266"/>
              <a:ext cx="713060" cy="288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/>
            <p:cNvCxnSpPr/>
            <p:nvPr/>
          </p:nvCxnSpPr>
          <p:spPr>
            <a:xfrm flipV="1">
              <a:off x="4604445" y="2947637"/>
              <a:ext cx="713060" cy="288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Box 57"/>
            <p:cNvSpPr txBox="1"/>
            <p:nvPr/>
          </p:nvSpPr>
          <p:spPr>
            <a:xfrm>
              <a:off x="6528379" y="2305691"/>
              <a:ext cx="805139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>
                  <a:latin typeface="Courier New"/>
                  <a:cs typeface="Courier New"/>
                </a:rPr>
                <a:t>fork</a:t>
              </a: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7337145" y="1755826"/>
              <a:ext cx="959164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 err="1">
                  <a:latin typeface="Courier New"/>
                  <a:cs typeface="Courier New"/>
                </a:rPr>
                <a:t>printf</a:t>
              </a:r>
              <a:endParaRPr lang="en-US" sz="1500" b="1" dirty="0">
                <a:latin typeface="Courier New"/>
                <a:cs typeface="Courier New"/>
              </a:endParaRPr>
            </a:p>
          </p:txBody>
        </p:sp>
        <p:cxnSp>
          <p:nvCxnSpPr>
            <p:cNvPr id="60" name="Straight Arrow Connector 59"/>
            <p:cNvCxnSpPr/>
            <p:nvPr/>
          </p:nvCxnSpPr>
          <p:spPr>
            <a:xfrm flipV="1">
              <a:off x="6966192" y="2362507"/>
              <a:ext cx="713060" cy="288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Oval 60"/>
            <p:cNvSpPr>
              <a:spLocks noChangeAspect="1"/>
            </p:cNvSpPr>
            <p:nvPr/>
          </p:nvSpPr>
          <p:spPr>
            <a:xfrm>
              <a:off x="7679252" y="2318247"/>
              <a:ext cx="77724" cy="7772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7271150" y="2305691"/>
              <a:ext cx="1013615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 err="1">
                  <a:latin typeface="Courier New"/>
                  <a:cs typeface="Courier New"/>
                </a:rPr>
                <a:t>printf</a:t>
              </a:r>
              <a:endParaRPr lang="en-US" sz="1500" b="1" dirty="0">
                <a:latin typeface="Courier New"/>
                <a:cs typeface="Courier New"/>
              </a:endParaRPr>
            </a:p>
          </p:txBody>
        </p:sp>
        <p:sp>
          <p:nvSpPr>
            <p:cNvPr id="63" name="Oval 62"/>
            <p:cNvSpPr>
              <a:spLocks noChangeAspect="1"/>
            </p:cNvSpPr>
            <p:nvPr/>
          </p:nvSpPr>
          <p:spPr>
            <a:xfrm>
              <a:off x="5314512" y="2914534"/>
              <a:ext cx="77724" cy="7772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5071222" y="2946288"/>
              <a:ext cx="649355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>
                  <a:latin typeface="Courier New"/>
                  <a:cs typeface="Courier New"/>
                </a:rPr>
                <a:t>fork</a:t>
              </a:r>
            </a:p>
          </p:txBody>
        </p:sp>
        <p:cxnSp>
          <p:nvCxnSpPr>
            <p:cNvPr id="65" name="Straight Arrow Connector 64"/>
            <p:cNvCxnSpPr/>
            <p:nvPr/>
          </p:nvCxnSpPr>
          <p:spPr>
            <a:xfrm flipV="1">
              <a:off x="5392235" y="2941877"/>
              <a:ext cx="713060" cy="288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Elbow Connector 35"/>
            <p:cNvCxnSpPr>
              <a:stCxn id="64" idx="0"/>
            </p:cNvCxnSpPr>
            <p:nvPr/>
          </p:nvCxnSpPr>
          <p:spPr>
            <a:xfrm rot="5400000" flipH="1" flipV="1">
              <a:off x="5462509" y="2303503"/>
              <a:ext cx="576177" cy="709395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Oval 66"/>
            <p:cNvSpPr>
              <a:spLocks noChangeAspect="1"/>
            </p:cNvSpPr>
            <p:nvPr/>
          </p:nvSpPr>
          <p:spPr>
            <a:xfrm>
              <a:off x="6102546" y="2310017"/>
              <a:ext cx="77724" cy="7772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5688672" y="2305691"/>
              <a:ext cx="864479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 err="1">
                  <a:latin typeface="Courier New"/>
                  <a:cs typeface="Courier New"/>
                </a:rPr>
                <a:t>printf</a:t>
              </a:r>
              <a:endParaRPr lang="en-US" sz="1500" b="1" dirty="0">
                <a:latin typeface="Courier New"/>
                <a:cs typeface="Courier New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4389726" y="2621511"/>
              <a:ext cx="415536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b="1" dirty="0">
                  <a:solidFill>
                    <a:srgbClr val="FF0000"/>
                  </a:solidFill>
                  <a:latin typeface="Courier New"/>
                  <a:cs typeface="Courier New"/>
                </a:rPr>
                <a:t>L0</a:t>
              </a: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7549209" y="1487067"/>
              <a:ext cx="415536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b="1" dirty="0">
                  <a:solidFill>
                    <a:srgbClr val="FF0000"/>
                  </a:solidFill>
                  <a:latin typeface="Courier New"/>
                  <a:cs typeface="Courier New"/>
                </a:rPr>
                <a:t>L2</a:t>
              </a: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5886489" y="2621511"/>
              <a:ext cx="530971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b="1" dirty="0">
                  <a:solidFill>
                    <a:srgbClr val="FF0000"/>
                  </a:solidFill>
                  <a:latin typeface="Courier New"/>
                  <a:cs typeface="Courier New"/>
                </a:rPr>
                <a:t>Bye</a:t>
              </a: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5944206" y="2055502"/>
              <a:ext cx="415536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b="1" dirty="0">
                  <a:solidFill>
                    <a:srgbClr val="FF0000"/>
                  </a:solidFill>
                  <a:latin typeface="Courier New"/>
                  <a:cs typeface="Courier New"/>
                </a:rPr>
                <a:t>L1</a:t>
              </a: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7470966" y="2050056"/>
              <a:ext cx="530971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b="1" dirty="0">
                  <a:solidFill>
                    <a:srgbClr val="FF0000"/>
                  </a:solidFill>
                  <a:latin typeface="Courier New"/>
                  <a:cs typeface="Courier New"/>
                </a:rPr>
                <a:t>Bye</a:t>
              </a:r>
            </a:p>
          </p:txBody>
        </p:sp>
        <p:cxnSp>
          <p:nvCxnSpPr>
            <p:cNvPr id="74" name="Straight Arrow Connector 73"/>
            <p:cNvCxnSpPr/>
            <p:nvPr/>
          </p:nvCxnSpPr>
          <p:spPr>
            <a:xfrm flipV="1">
              <a:off x="7759467" y="1816191"/>
              <a:ext cx="713060" cy="288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Oval 74"/>
            <p:cNvSpPr>
              <a:spLocks noChangeAspect="1"/>
            </p:cNvSpPr>
            <p:nvPr/>
          </p:nvSpPr>
          <p:spPr>
            <a:xfrm>
              <a:off x="8472527" y="1767980"/>
              <a:ext cx="77724" cy="7772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8117066" y="1755826"/>
              <a:ext cx="899934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 err="1">
                  <a:latin typeface="Courier New"/>
                  <a:cs typeface="Courier New"/>
                </a:rPr>
                <a:t>printf</a:t>
              </a:r>
              <a:endParaRPr lang="en-US" sz="1500" b="1" dirty="0">
                <a:latin typeface="Courier New"/>
                <a:cs typeface="Courier New"/>
              </a:endParaRP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8284766" y="1487067"/>
              <a:ext cx="530971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b="1" dirty="0">
                  <a:solidFill>
                    <a:srgbClr val="FF0000"/>
                  </a:solidFill>
                  <a:latin typeface="Courier New"/>
                  <a:cs typeface="Courier New"/>
                </a:rPr>
                <a:t>Bye</a:t>
              </a:r>
            </a:p>
          </p:txBody>
        </p:sp>
      </p:grpSp>
      <p:sp>
        <p:nvSpPr>
          <p:cNvPr id="78" name="TextBox 77"/>
          <p:cNvSpPr txBox="1"/>
          <p:nvPr/>
        </p:nvSpPr>
        <p:spPr>
          <a:xfrm>
            <a:off x="4420718" y="4089400"/>
            <a:ext cx="1737938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Feasible output:</a:t>
            </a:r>
          </a:p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L0</a:t>
            </a:r>
          </a:p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L1</a:t>
            </a:r>
          </a:p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L2</a:t>
            </a:r>
          </a:p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6947750" y="4089400"/>
            <a:ext cx="1890436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Infeasible output:</a:t>
            </a:r>
          </a:p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L0</a:t>
            </a:r>
          </a:p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L1</a:t>
            </a:r>
          </a:p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L2</a:t>
            </a:r>
          </a:p>
        </p:txBody>
      </p:sp>
      <p:sp>
        <p:nvSpPr>
          <p:cNvPr id="80" name="Rectangle 3"/>
          <p:cNvSpPr>
            <a:spLocks noChangeArrowheads="1"/>
          </p:cNvSpPr>
          <p:nvPr/>
        </p:nvSpPr>
        <p:spPr bwMode="auto">
          <a:xfrm>
            <a:off x="2904610" y="4318348"/>
            <a:ext cx="120581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forks.c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/>
      <p:bldP spid="79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64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2"/>
            <a:ext cx="6997700" cy="573088"/>
          </a:xfrm>
        </p:spPr>
        <p:txBody>
          <a:bodyPr/>
          <a:lstStyle/>
          <a:p>
            <a:r>
              <a:rPr lang="en-US" dirty="0"/>
              <a:t>Reaping Child Processes</a:t>
            </a:r>
          </a:p>
        </p:txBody>
      </p:sp>
      <p:sp>
        <p:nvSpPr>
          <p:cNvPr id="496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9679" y="1098550"/>
            <a:ext cx="8307387" cy="5454650"/>
          </a:xfrm>
        </p:spPr>
        <p:txBody>
          <a:bodyPr/>
          <a:lstStyle/>
          <a:p>
            <a:r>
              <a:rPr lang="en-US" dirty="0"/>
              <a:t>Idea</a:t>
            </a:r>
          </a:p>
          <a:p>
            <a:pPr lvl="1"/>
            <a:r>
              <a:rPr lang="en-US" dirty="0"/>
              <a:t>When process terminates, it still consumes system resources</a:t>
            </a:r>
          </a:p>
          <a:p>
            <a:pPr lvl="2"/>
            <a:r>
              <a:rPr lang="en-US" dirty="0"/>
              <a:t>Examples: Exit status, various OS tables</a:t>
            </a:r>
          </a:p>
          <a:p>
            <a:pPr lvl="1"/>
            <a:r>
              <a:rPr lang="en-US" dirty="0"/>
              <a:t>Called a “zombie”</a:t>
            </a:r>
          </a:p>
          <a:p>
            <a:pPr lvl="2"/>
            <a:r>
              <a:rPr lang="en-US" dirty="0"/>
              <a:t>Living corpse, half alive and half dead</a:t>
            </a:r>
          </a:p>
          <a:p>
            <a:r>
              <a:rPr lang="en-US" dirty="0"/>
              <a:t>Reaping</a:t>
            </a:r>
          </a:p>
          <a:p>
            <a:pPr lvl="1"/>
            <a:r>
              <a:rPr lang="en-US" dirty="0"/>
              <a:t>Performed by parent on terminated child (using </a:t>
            </a:r>
            <a:r>
              <a:rPr lang="en-US" dirty="0">
                <a:latin typeface="Courier New"/>
                <a:cs typeface="Courier New"/>
              </a:rPr>
              <a:t>wait</a:t>
            </a:r>
            <a:r>
              <a:rPr lang="en-US" dirty="0"/>
              <a:t> or </a:t>
            </a:r>
            <a:r>
              <a:rPr lang="en-US" dirty="0" err="1">
                <a:latin typeface="Courier New"/>
                <a:cs typeface="Courier New"/>
              </a:rPr>
              <a:t>waitpid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Parent is given exit status information</a:t>
            </a:r>
          </a:p>
          <a:p>
            <a:pPr lvl="1"/>
            <a:r>
              <a:rPr lang="en-US" dirty="0"/>
              <a:t>Kernel then deletes zombie child process</a:t>
            </a:r>
          </a:p>
          <a:p>
            <a:r>
              <a:rPr lang="en-US" dirty="0"/>
              <a:t>What if parent doesn’t reap?</a:t>
            </a:r>
          </a:p>
          <a:p>
            <a:pPr lvl="1"/>
            <a:r>
              <a:rPr lang="en-US" dirty="0"/>
              <a:t>If any parent terminates without reaping a child, then the orphaned child will be reaped by </a:t>
            </a:r>
            <a:r>
              <a:rPr lang="en-US" b="1" dirty="0">
                <a:latin typeface="Courier New" pitchFamily="49" charset="0"/>
              </a:rPr>
              <a:t>init</a:t>
            </a:r>
            <a:r>
              <a:rPr lang="en-US" dirty="0"/>
              <a:t> process (</a:t>
            </a:r>
            <a:r>
              <a:rPr lang="en-US" dirty="0" err="1"/>
              <a:t>pid</a:t>
            </a:r>
            <a:r>
              <a:rPr lang="en-US" dirty="0"/>
              <a:t> == 1)</a:t>
            </a:r>
          </a:p>
          <a:p>
            <a:pPr lvl="1"/>
            <a:r>
              <a:rPr lang="en-US" dirty="0"/>
              <a:t>So, only need explicit reaping in long-running processes</a:t>
            </a:r>
          </a:p>
          <a:p>
            <a:pPr lvl="2"/>
            <a:r>
              <a:rPr lang="en-US" dirty="0"/>
              <a:t>e.g., shells and servers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666" name="Text Box 2"/>
          <p:cNvSpPr txBox="1">
            <a:spLocks noChangeArrowheads="1"/>
          </p:cNvSpPr>
          <p:nvPr/>
        </p:nvSpPr>
        <p:spPr bwMode="auto">
          <a:xfrm>
            <a:off x="152400" y="2438400"/>
            <a:ext cx="4951413" cy="4003675"/>
          </a:xfrm>
          <a:prstGeom prst="rect">
            <a:avLst/>
          </a:prstGeom>
          <a:solidFill>
            <a:srgbClr val="DDDDDD"/>
          </a:solidFill>
          <a:ln w="31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linux</a:t>
            </a:r>
            <a:r>
              <a:rPr lang="en-US" sz="1600" dirty="0">
                <a:latin typeface="Courier New" pitchFamily="49" charset="0"/>
              </a:rPr>
              <a:t>&gt; </a:t>
            </a:r>
            <a:r>
              <a:rPr lang="en-US" sz="1600" i="1" dirty="0">
                <a:latin typeface="Courier New" pitchFamily="49" charset="0"/>
              </a:rPr>
              <a:t>./forks 7 &amp;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[1] 6639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Running Parent, PID = 6639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Terminating Child, PID = 6640</a:t>
            </a: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linux</a:t>
            </a:r>
            <a:r>
              <a:rPr lang="en-US" sz="1600" dirty="0">
                <a:latin typeface="Courier New" pitchFamily="49" charset="0"/>
              </a:rPr>
              <a:t>&gt; </a:t>
            </a:r>
            <a:r>
              <a:rPr lang="en-US" sz="1600" i="1" dirty="0" err="1">
                <a:latin typeface="Courier New" pitchFamily="49" charset="0"/>
              </a:rPr>
              <a:t>ps</a:t>
            </a:r>
            <a:endParaRPr lang="en-US" sz="1600" i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PID TTY          TIME CMD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6585 ttyp9    00:00:00 </a:t>
            </a:r>
            <a:r>
              <a:rPr lang="en-US" sz="1600" dirty="0" err="1">
                <a:latin typeface="Courier New" pitchFamily="49" charset="0"/>
              </a:rPr>
              <a:t>tcsh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6639 ttyp9    00:00:03 forks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6640 ttyp9    00:00:00 forks &lt;defunct&gt;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6641 ttyp9    00:00:00 </a:t>
            </a:r>
            <a:r>
              <a:rPr lang="en-US" sz="1600" dirty="0" err="1">
                <a:latin typeface="Courier New" pitchFamily="49" charset="0"/>
              </a:rPr>
              <a:t>ps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linux</a:t>
            </a:r>
            <a:r>
              <a:rPr lang="en-US" sz="1600" dirty="0">
                <a:latin typeface="Courier New" pitchFamily="49" charset="0"/>
              </a:rPr>
              <a:t>&gt;</a:t>
            </a:r>
            <a:r>
              <a:rPr lang="en-US" sz="1600" i="1" dirty="0">
                <a:latin typeface="Courier New" pitchFamily="49" charset="0"/>
              </a:rPr>
              <a:t> kill 6639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[1]    Terminated</a:t>
            </a: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linux</a:t>
            </a:r>
            <a:r>
              <a:rPr lang="en-US" sz="1600" dirty="0">
                <a:latin typeface="Courier New" pitchFamily="49" charset="0"/>
              </a:rPr>
              <a:t>&gt; </a:t>
            </a:r>
            <a:r>
              <a:rPr lang="en-US" sz="1600" i="1" dirty="0" err="1">
                <a:latin typeface="Courier New" pitchFamily="49" charset="0"/>
              </a:rPr>
              <a:t>ps</a:t>
            </a:r>
            <a:endParaRPr lang="en-US" sz="1600" i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PID TTY          TIME CMD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6585 ttyp9    00:00:00 </a:t>
            </a:r>
            <a:r>
              <a:rPr lang="en-US" sz="1600" dirty="0" err="1">
                <a:latin typeface="Courier New" pitchFamily="49" charset="0"/>
              </a:rPr>
              <a:t>tcsh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6642 ttyp9    00:00:00 </a:t>
            </a:r>
            <a:r>
              <a:rPr lang="en-US" sz="1600" dirty="0" err="1">
                <a:latin typeface="Courier New" pitchFamily="49" charset="0"/>
              </a:rPr>
              <a:t>ps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497667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504825"/>
            <a:ext cx="2006600" cy="1095375"/>
          </a:xfrm>
        </p:spPr>
        <p:txBody>
          <a:bodyPr/>
          <a:lstStyle/>
          <a:p>
            <a:pPr marL="0" indent="0"/>
            <a:r>
              <a:rPr lang="en-US" dirty="0"/>
              <a:t>Zombie</a:t>
            </a:r>
            <a:br>
              <a:rPr lang="en-US" dirty="0"/>
            </a:br>
            <a:r>
              <a:rPr lang="en-US" dirty="0"/>
              <a:t>Example</a:t>
            </a:r>
          </a:p>
        </p:txBody>
      </p:sp>
      <p:sp>
        <p:nvSpPr>
          <p:cNvPr id="4976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181600" y="3994150"/>
            <a:ext cx="3962400" cy="2635250"/>
          </a:xfrm>
        </p:spPr>
        <p:txBody>
          <a:bodyPr/>
          <a:lstStyle/>
          <a:p>
            <a:r>
              <a:rPr lang="en-US" sz="2000" dirty="0" err="1">
                <a:latin typeface="Courier New" pitchFamily="49" charset="0"/>
              </a:rPr>
              <a:t>ps</a:t>
            </a:r>
            <a:r>
              <a:rPr lang="en-US" sz="2000" b="0" dirty="0"/>
              <a:t> shows child process as “defunct” (i.e., a zombie)</a:t>
            </a:r>
          </a:p>
          <a:p>
            <a:endParaRPr lang="en-US" sz="2000" b="0" dirty="0"/>
          </a:p>
          <a:p>
            <a:r>
              <a:rPr lang="en-US" sz="2000" b="0" dirty="0"/>
              <a:t>Killing parent allows child to be reaped by </a:t>
            </a:r>
            <a:r>
              <a:rPr lang="en-US" sz="2000" dirty="0">
                <a:latin typeface="Courier New" pitchFamily="49" charset="0"/>
              </a:rPr>
              <a:t>init</a:t>
            </a:r>
          </a:p>
        </p:txBody>
      </p:sp>
      <p:sp>
        <p:nvSpPr>
          <p:cNvPr id="497669" name="Text Box 5"/>
          <p:cNvSpPr txBox="1">
            <a:spLocks noChangeArrowheads="1"/>
          </p:cNvSpPr>
          <p:nvPr/>
        </p:nvSpPr>
        <p:spPr bwMode="auto">
          <a:xfrm>
            <a:off x="2547938" y="482164"/>
            <a:ext cx="6453885" cy="2462213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>
                <a:solidFill>
                  <a:srgbClr val="4A00FF"/>
                </a:solidFill>
                <a:latin typeface="Menlo-Regular"/>
              </a:rPr>
              <a:t>fork7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() {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4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(fork() == 0) {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400" dirty="0">
                <a:solidFill>
                  <a:srgbClr val="CB2418"/>
                </a:solidFill>
                <a:latin typeface="Menlo-Regular"/>
              </a:rPr>
              <a:t>/* Child */</a:t>
            </a:r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400" dirty="0">
                <a:solidFill>
                  <a:srgbClr val="9D206F"/>
                </a:solidFill>
                <a:latin typeface="Menlo-Regular"/>
              </a:rPr>
              <a:t>"Terminating Child, PID = %d\n"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getpid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());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    exit(0);</a:t>
            </a:r>
          </a:p>
          <a:p>
            <a:r>
              <a:rPr lang="da-DK" sz="1400" dirty="0">
                <a:solidFill>
                  <a:srgbClr val="000000"/>
                </a:solidFill>
                <a:latin typeface="Menlo-Regular"/>
              </a:rPr>
              <a:t>    } </a:t>
            </a:r>
            <a:r>
              <a:rPr lang="da-DK" sz="1400" dirty="0" err="1">
                <a:solidFill>
                  <a:srgbClr val="C200FF"/>
                </a:solidFill>
                <a:latin typeface="Menlo-Regular"/>
              </a:rPr>
              <a:t>else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 {</a:t>
            </a:r>
          </a:p>
          <a:p>
            <a:r>
              <a:rPr lang="da-DK" sz="14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da-DK" sz="14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da-DK" sz="1400" dirty="0">
                <a:solidFill>
                  <a:srgbClr val="9D206F"/>
                </a:solidFill>
                <a:latin typeface="Menlo-Regular"/>
              </a:rPr>
              <a:t>"</a:t>
            </a:r>
            <a:r>
              <a:rPr lang="da-DK" sz="1400" dirty="0" err="1">
                <a:solidFill>
                  <a:srgbClr val="9D206F"/>
                </a:solidFill>
                <a:latin typeface="Menlo-Regular"/>
              </a:rPr>
              <a:t>Running</a:t>
            </a:r>
            <a:r>
              <a:rPr lang="da-DK" sz="1400" dirty="0">
                <a:solidFill>
                  <a:srgbClr val="9D206F"/>
                </a:solidFill>
                <a:latin typeface="Menlo-Regular"/>
              </a:rPr>
              <a:t> </a:t>
            </a:r>
            <a:r>
              <a:rPr lang="da-DK" sz="1400" dirty="0" err="1">
                <a:solidFill>
                  <a:srgbClr val="9D206F"/>
                </a:solidFill>
                <a:latin typeface="Menlo-Regular"/>
              </a:rPr>
              <a:t>Parent</a:t>
            </a:r>
            <a:r>
              <a:rPr lang="da-DK" sz="1400" dirty="0">
                <a:solidFill>
                  <a:srgbClr val="9D206F"/>
                </a:solidFill>
                <a:latin typeface="Menlo-Regular"/>
              </a:rPr>
              <a:t>, PID = %d\n"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da-DK" sz="1400" dirty="0" err="1">
                <a:solidFill>
                  <a:srgbClr val="000000"/>
                </a:solidFill>
                <a:latin typeface="Menlo-Regular"/>
              </a:rPr>
              <a:t>getpid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());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400" dirty="0">
                <a:solidFill>
                  <a:srgbClr val="C200FF"/>
                </a:solidFill>
                <a:latin typeface="Menlo-Regular"/>
              </a:rPr>
              <a:t>while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(1)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        ; </a:t>
            </a:r>
            <a:r>
              <a:rPr lang="en-US" sz="1400" dirty="0">
                <a:solidFill>
                  <a:srgbClr val="CB2418"/>
                </a:solidFill>
                <a:latin typeface="Menlo-Regular"/>
              </a:rPr>
              <a:t>/* Infinite loop */</a:t>
            </a:r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7796007" y="2586714"/>
            <a:ext cx="120581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forks.c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cxnSp>
        <p:nvCxnSpPr>
          <p:cNvPr id="3" name="Straight Arrow Connector 2"/>
          <p:cNvCxnSpPr/>
          <p:nvPr/>
        </p:nvCxnSpPr>
        <p:spPr bwMode="auto">
          <a:xfrm flipH="1">
            <a:off x="4267200" y="4267200"/>
            <a:ext cx="990601" cy="15240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" name="Straight Arrow Connector 4"/>
          <p:cNvCxnSpPr/>
          <p:nvPr/>
        </p:nvCxnSpPr>
        <p:spPr bwMode="auto">
          <a:xfrm flipH="1">
            <a:off x="1600200" y="5257800"/>
            <a:ext cx="3657600" cy="30480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6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6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7666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690" name="Text Box 2"/>
          <p:cNvSpPr txBox="1">
            <a:spLocks noChangeArrowheads="1"/>
          </p:cNvSpPr>
          <p:nvPr/>
        </p:nvSpPr>
        <p:spPr bwMode="auto">
          <a:xfrm>
            <a:off x="228600" y="3352800"/>
            <a:ext cx="3851275" cy="3270250"/>
          </a:xfrm>
          <a:prstGeom prst="rect">
            <a:avLst/>
          </a:prstGeom>
          <a:solidFill>
            <a:srgbClr val="DDDDDD"/>
          </a:solidFill>
          <a:ln w="31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linux</a:t>
            </a:r>
            <a:r>
              <a:rPr lang="en-US" sz="1600" dirty="0">
                <a:latin typeface="Courier New" pitchFamily="49" charset="0"/>
              </a:rPr>
              <a:t>&gt; </a:t>
            </a:r>
            <a:r>
              <a:rPr lang="en-US" sz="1600" i="1" dirty="0">
                <a:latin typeface="Courier New" pitchFamily="49" charset="0"/>
              </a:rPr>
              <a:t>./forks 8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Terminating Parent, PID = 6675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Running Child, PID = 6676</a:t>
            </a: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linux</a:t>
            </a:r>
            <a:r>
              <a:rPr lang="en-US" sz="1600" dirty="0">
                <a:latin typeface="Courier New" pitchFamily="49" charset="0"/>
              </a:rPr>
              <a:t>&gt; </a:t>
            </a:r>
            <a:r>
              <a:rPr lang="en-US" sz="1600" i="1" dirty="0" err="1">
                <a:latin typeface="Courier New" pitchFamily="49" charset="0"/>
              </a:rPr>
              <a:t>ps</a:t>
            </a:r>
            <a:endParaRPr lang="en-US" sz="1600" i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PID TTY          TIME CMD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6585 ttyp9    00:00:00 </a:t>
            </a:r>
            <a:r>
              <a:rPr lang="en-US" sz="1600" dirty="0" err="1">
                <a:latin typeface="Courier New" pitchFamily="49" charset="0"/>
              </a:rPr>
              <a:t>tcsh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6676 ttyp9    00:00:06 forks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6677 ttyp9    00:00:00 </a:t>
            </a:r>
            <a:r>
              <a:rPr lang="en-US" sz="1600" dirty="0" err="1">
                <a:latin typeface="Courier New" pitchFamily="49" charset="0"/>
              </a:rPr>
              <a:t>ps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i="1" dirty="0" err="1">
                <a:latin typeface="Courier New" pitchFamily="49" charset="0"/>
              </a:rPr>
              <a:t>linux</a:t>
            </a:r>
            <a:r>
              <a:rPr lang="en-US" sz="1600" i="1" dirty="0">
                <a:latin typeface="Courier New" pitchFamily="49" charset="0"/>
              </a:rPr>
              <a:t>&gt;</a:t>
            </a:r>
            <a:r>
              <a:rPr lang="en-US" sz="1600" dirty="0">
                <a:latin typeface="Courier New" pitchFamily="49" charset="0"/>
              </a:rPr>
              <a:t> kill 6676</a:t>
            </a:r>
          </a:p>
          <a:p>
            <a:pPr algn="l">
              <a:lnSpc>
                <a:spcPct val="100000"/>
              </a:lnSpc>
            </a:pPr>
            <a:r>
              <a:rPr lang="en-US" sz="1600" i="1" dirty="0" err="1">
                <a:latin typeface="Courier New" pitchFamily="49" charset="0"/>
              </a:rPr>
              <a:t>linux</a:t>
            </a:r>
            <a:r>
              <a:rPr lang="en-US" sz="1600" i="1" dirty="0">
                <a:latin typeface="Courier New" pitchFamily="49" charset="0"/>
              </a:rPr>
              <a:t>&gt;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ps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PID TTY          TIME CMD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6585 ttyp9    00:00:00 </a:t>
            </a:r>
            <a:r>
              <a:rPr lang="en-US" sz="1600" dirty="0" err="1">
                <a:latin typeface="Courier New" pitchFamily="49" charset="0"/>
              </a:rPr>
              <a:t>tcsh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6678 ttyp9    00:00:00 </a:t>
            </a:r>
            <a:r>
              <a:rPr lang="en-US" sz="1600" dirty="0" err="1">
                <a:latin typeface="Courier New" pitchFamily="49" charset="0"/>
              </a:rPr>
              <a:t>ps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498691" name="Rectangle 3"/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3657600" cy="1617663"/>
          </a:xfrm>
        </p:spPr>
        <p:txBody>
          <a:bodyPr/>
          <a:lstStyle/>
          <a:p>
            <a:pPr marL="0" indent="0"/>
            <a:r>
              <a:rPr lang="en-US" dirty="0"/>
              <a:t>Non-</a:t>
            </a:r>
            <a:br>
              <a:rPr lang="en-US" dirty="0"/>
            </a:br>
            <a:r>
              <a:rPr lang="en-US" dirty="0"/>
              <a:t>terminating</a:t>
            </a:r>
            <a:br>
              <a:rPr lang="en-US" dirty="0"/>
            </a:br>
            <a:r>
              <a:rPr lang="en-US" dirty="0"/>
              <a:t>Child Example</a:t>
            </a:r>
          </a:p>
        </p:txBody>
      </p:sp>
      <p:sp>
        <p:nvSpPr>
          <p:cNvPr id="49869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356100" y="3765550"/>
            <a:ext cx="4330700" cy="2711450"/>
          </a:xfrm>
        </p:spPr>
        <p:txBody>
          <a:bodyPr/>
          <a:lstStyle/>
          <a:p>
            <a:r>
              <a:rPr lang="en-US" sz="2000" b="0" dirty="0"/>
              <a:t>Child process still active even though parent has terminated</a:t>
            </a:r>
          </a:p>
          <a:p>
            <a:endParaRPr lang="en-US" sz="2000" b="0" dirty="0"/>
          </a:p>
          <a:p>
            <a:r>
              <a:rPr lang="en-US" sz="2000" b="0" dirty="0"/>
              <a:t>Must kill child explicitly, or else will keep running indefinitely</a:t>
            </a:r>
          </a:p>
        </p:txBody>
      </p:sp>
      <p:sp>
        <p:nvSpPr>
          <p:cNvPr id="498693" name="Text Box 5"/>
          <p:cNvSpPr txBox="1">
            <a:spLocks noChangeArrowheads="1"/>
          </p:cNvSpPr>
          <p:nvPr/>
        </p:nvSpPr>
        <p:spPr bwMode="auto">
          <a:xfrm>
            <a:off x="3276600" y="279400"/>
            <a:ext cx="5743580" cy="332398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5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>
                <a:solidFill>
                  <a:srgbClr val="4A00FF"/>
                </a:solidFill>
                <a:latin typeface="Menlo-Regular"/>
              </a:rPr>
              <a:t>fork8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()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(fork() == 0) {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500" dirty="0">
                <a:solidFill>
                  <a:srgbClr val="CB2418"/>
                </a:solidFill>
                <a:latin typeface="Menlo-Regular"/>
              </a:rPr>
              <a:t>/* Child */</a:t>
            </a:r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500" dirty="0">
                <a:solidFill>
                  <a:srgbClr val="9D206F"/>
                </a:solidFill>
                <a:latin typeface="Menlo-Regular"/>
              </a:rPr>
              <a:t>"Running Child, PID = %d\n"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,</a:t>
            </a:r>
          </a:p>
          <a:p>
            <a:r>
              <a:rPr lang="is-IS" sz="1500" dirty="0">
                <a:solidFill>
                  <a:srgbClr val="000000"/>
                </a:solidFill>
                <a:latin typeface="Menlo-Regular"/>
              </a:rPr>
              <a:t>               getpid());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500" dirty="0">
                <a:solidFill>
                  <a:srgbClr val="C200FF"/>
                </a:solidFill>
                <a:latin typeface="Menlo-Regular"/>
              </a:rPr>
              <a:t>while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(1)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        ; </a:t>
            </a:r>
            <a:r>
              <a:rPr lang="en-US" sz="1500" dirty="0">
                <a:solidFill>
                  <a:srgbClr val="CB2418"/>
                </a:solidFill>
                <a:latin typeface="Menlo-Regular"/>
              </a:rPr>
              <a:t>/* Infinite loop */</a:t>
            </a:r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r>
              <a:rPr lang="da-DK" sz="1500" dirty="0">
                <a:solidFill>
                  <a:srgbClr val="000000"/>
                </a:solidFill>
                <a:latin typeface="Menlo-Regular"/>
              </a:rPr>
              <a:t>    } </a:t>
            </a:r>
            <a:r>
              <a:rPr lang="da-DK" sz="1500" dirty="0" err="1">
                <a:solidFill>
                  <a:srgbClr val="C200FF"/>
                </a:solidFill>
                <a:latin typeface="Menlo-Regular"/>
              </a:rPr>
              <a:t>else</a:t>
            </a:r>
            <a:r>
              <a:rPr lang="da-DK" sz="1500" dirty="0">
                <a:solidFill>
                  <a:srgbClr val="000000"/>
                </a:solidFill>
                <a:latin typeface="Menlo-Regular"/>
              </a:rPr>
              <a:t> {</a:t>
            </a:r>
          </a:p>
          <a:p>
            <a:r>
              <a:rPr lang="da-DK" sz="15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da-DK" sz="15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da-DK" sz="15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da-DK" sz="1500" dirty="0">
                <a:solidFill>
                  <a:srgbClr val="9D206F"/>
                </a:solidFill>
                <a:latin typeface="Menlo-Regular"/>
              </a:rPr>
              <a:t>"</a:t>
            </a:r>
            <a:r>
              <a:rPr lang="da-DK" sz="1500" dirty="0" err="1">
                <a:solidFill>
                  <a:srgbClr val="9D206F"/>
                </a:solidFill>
                <a:latin typeface="Menlo-Regular"/>
              </a:rPr>
              <a:t>Terminating</a:t>
            </a:r>
            <a:r>
              <a:rPr lang="da-DK" sz="1500" dirty="0">
                <a:solidFill>
                  <a:srgbClr val="9D206F"/>
                </a:solidFill>
                <a:latin typeface="Menlo-Regular"/>
              </a:rPr>
              <a:t> </a:t>
            </a:r>
            <a:r>
              <a:rPr lang="da-DK" sz="1500" dirty="0" err="1">
                <a:solidFill>
                  <a:srgbClr val="9D206F"/>
                </a:solidFill>
                <a:latin typeface="Menlo-Regular"/>
              </a:rPr>
              <a:t>Parent</a:t>
            </a:r>
            <a:r>
              <a:rPr lang="da-DK" sz="1500" dirty="0">
                <a:solidFill>
                  <a:srgbClr val="9D206F"/>
                </a:solidFill>
                <a:latin typeface="Menlo-Regular"/>
              </a:rPr>
              <a:t>, PID = %d\n"</a:t>
            </a:r>
            <a:r>
              <a:rPr lang="da-DK" sz="1500" dirty="0">
                <a:solidFill>
                  <a:srgbClr val="000000"/>
                </a:solidFill>
                <a:latin typeface="Menlo-Regular"/>
              </a:rPr>
              <a:t>,</a:t>
            </a:r>
          </a:p>
          <a:p>
            <a:r>
              <a:rPr lang="is-IS" sz="1500" dirty="0">
                <a:solidFill>
                  <a:srgbClr val="000000"/>
                </a:solidFill>
                <a:latin typeface="Menlo-Regular"/>
              </a:rPr>
              <a:t>               getpid());</a:t>
            </a:r>
          </a:p>
          <a:p>
            <a:r>
              <a:rPr lang="is-IS" sz="1500" dirty="0">
                <a:solidFill>
                  <a:srgbClr val="000000"/>
                </a:solidFill>
                <a:latin typeface="Menlo-Regular"/>
              </a:rPr>
              <a:t>        exit(0);</a:t>
            </a:r>
          </a:p>
          <a:p>
            <a:r>
              <a:rPr lang="is-IS" sz="15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r>
              <a:rPr lang="is-IS" sz="15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7824769" y="3258881"/>
            <a:ext cx="120581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forks.c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cxnSp>
        <p:nvCxnSpPr>
          <p:cNvPr id="5" name="Straight Arrow Connector 4"/>
          <p:cNvCxnSpPr/>
          <p:nvPr/>
        </p:nvCxnSpPr>
        <p:spPr bwMode="auto">
          <a:xfrm flipH="1">
            <a:off x="3810000" y="4038600"/>
            <a:ext cx="622300" cy="91440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 flipH="1">
            <a:off x="2362200" y="5029200"/>
            <a:ext cx="2070100" cy="45720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8690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71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93712"/>
            <a:ext cx="8305800" cy="573088"/>
          </a:xfrm>
        </p:spPr>
        <p:txBody>
          <a:bodyPr/>
          <a:lstStyle/>
          <a:p>
            <a:r>
              <a:rPr lang="en-US" dirty="0">
                <a:latin typeface="Courier New" pitchFamily="49" charset="0"/>
              </a:rPr>
              <a:t>wait</a:t>
            </a:r>
            <a:r>
              <a:rPr lang="en-US" dirty="0"/>
              <a:t>: Synchronizing with Children</a:t>
            </a:r>
          </a:p>
        </p:txBody>
      </p:sp>
      <p:sp>
        <p:nvSpPr>
          <p:cNvPr id="499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255000" cy="5105400"/>
          </a:xfrm>
        </p:spPr>
        <p:txBody>
          <a:bodyPr/>
          <a:lstStyle/>
          <a:p>
            <a:r>
              <a:rPr lang="en-US" dirty="0">
                <a:latin typeface="Calibri"/>
                <a:cs typeface="Calibri"/>
              </a:rPr>
              <a:t>Parent reaps a child by calling the </a:t>
            </a:r>
            <a:r>
              <a:rPr lang="en-US" dirty="0">
                <a:latin typeface="Courier New"/>
                <a:cs typeface="Courier New"/>
              </a:rPr>
              <a:t>wait </a:t>
            </a:r>
            <a:r>
              <a:rPr lang="en-US" dirty="0">
                <a:latin typeface="Calibri"/>
                <a:cs typeface="Calibri"/>
              </a:rPr>
              <a:t>function</a:t>
            </a:r>
          </a:p>
          <a:p>
            <a:pPr>
              <a:buNone/>
            </a:pPr>
            <a:endParaRPr lang="en-US" dirty="0">
              <a:latin typeface="Courier New" pitchFamily="49" charset="0"/>
            </a:endParaRPr>
          </a:p>
          <a:p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wait(int</a:t>
            </a:r>
            <a:r>
              <a:rPr lang="en-US" dirty="0">
                <a:latin typeface="Courier New" pitchFamily="49" charset="0"/>
              </a:rPr>
              <a:t> *</a:t>
            </a:r>
            <a:r>
              <a:rPr lang="en-US" dirty="0" err="1">
                <a:latin typeface="Courier New" pitchFamily="49" charset="0"/>
              </a:rPr>
              <a:t>child_status</a:t>
            </a:r>
            <a:r>
              <a:rPr lang="en-US" dirty="0">
                <a:latin typeface="Courier New" pitchFamily="49" charset="0"/>
              </a:rPr>
              <a:t>)</a:t>
            </a:r>
            <a:endParaRPr lang="en-US" dirty="0"/>
          </a:p>
          <a:p>
            <a:pPr lvl="1"/>
            <a:r>
              <a:rPr lang="en-US" dirty="0"/>
              <a:t>Suspends current process until one of its children terminates</a:t>
            </a:r>
          </a:p>
          <a:p>
            <a:pPr lvl="1"/>
            <a:r>
              <a:rPr lang="en-US" dirty="0"/>
              <a:t>Return value is the </a:t>
            </a:r>
            <a:r>
              <a:rPr lang="en-US" b="1" dirty="0" err="1">
                <a:latin typeface="Courier New" pitchFamily="49" charset="0"/>
              </a:rPr>
              <a:t>pid</a:t>
            </a:r>
            <a:r>
              <a:rPr lang="en-US" dirty="0"/>
              <a:t> of the child process that terminated</a:t>
            </a:r>
          </a:p>
          <a:p>
            <a:pPr lvl="1"/>
            <a:r>
              <a:rPr lang="en-US" dirty="0"/>
              <a:t>If </a:t>
            </a:r>
            <a:r>
              <a:rPr lang="en-US" b="1" dirty="0" err="1">
                <a:latin typeface="Courier New" pitchFamily="49" charset="0"/>
              </a:rPr>
              <a:t>child_status</a:t>
            </a:r>
            <a:r>
              <a:rPr lang="en-US" b="1" dirty="0"/>
              <a:t> </a:t>
            </a:r>
            <a:r>
              <a:rPr lang="en-US" b="1" dirty="0">
                <a:latin typeface="Courier New" pitchFamily="49" charset="0"/>
              </a:rPr>
              <a:t>!= NULL</a:t>
            </a:r>
            <a:r>
              <a:rPr lang="en-US" dirty="0"/>
              <a:t>, then the integer it points to will be set to  a value that indicates reason the child terminated and the exit status:</a:t>
            </a:r>
          </a:p>
          <a:p>
            <a:pPr lvl="2"/>
            <a:r>
              <a:rPr lang="en-US" dirty="0"/>
              <a:t>Checked using macros defined in </a:t>
            </a:r>
            <a:r>
              <a:rPr lang="en-US" dirty="0" err="1">
                <a:latin typeface="Courier New"/>
                <a:cs typeface="Courier New"/>
              </a:rPr>
              <a:t>wait.h</a:t>
            </a:r>
            <a:endParaRPr lang="en-US" dirty="0">
              <a:latin typeface="Courier New"/>
              <a:cs typeface="Courier New"/>
            </a:endParaRPr>
          </a:p>
          <a:p>
            <a:pPr lvl="3"/>
            <a:r>
              <a:rPr lang="en-US" dirty="0">
                <a:latin typeface="Courier New"/>
                <a:cs typeface="Courier New"/>
              </a:rPr>
              <a:t>WIFEXITED, WEXITSTATUS, WIFSIGNALED, WTERMSIG, WIFSTOPPED, WSTOPSIG, WIFCONTINUED</a:t>
            </a:r>
          </a:p>
          <a:p>
            <a:pPr lvl="3"/>
            <a:r>
              <a:rPr lang="en-US" dirty="0">
                <a:latin typeface="Calibri"/>
                <a:cs typeface="Calibri"/>
              </a:rPr>
              <a:t>See textbook for details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urier New" pitchFamily="49" charset="0"/>
              </a:rPr>
              <a:t>wait</a:t>
            </a:r>
            <a:r>
              <a:rPr lang="en-US"/>
              <a:t>: Synchronizing with Children</a:t>
            </a:r>
          </a:p>
        </p:txBody>
      </p:sp>
      <p:sp>
        <p:nvSpPr>
          <p:cNvPr id="506884" name="Text Box 4"/>
          <p:cNvSpPr txBox="1">
            <a:spLocks noChangeArrowheads="1"/>
          </p:cNvSpPr>
          <p:nvPr/>
        </p:nvSpPr>
        <p:spPr bwMode="auto">
          <a:xfrm>
            <a:off x="152400" y="1507391"/>
            <a:ext cx="5743580" cy="3293209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fork9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() 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child_status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(fork() == 0) 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"HC: hello from child\n"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	exit(0);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} </a:t>
            </a:r>
            <a:r>
              <a:rPr lang="da-DK" sz="1600" dirty="0" err="1">
                <a:solidFill>
                  <a:srgbClr val="C200FF"/>
                </a:solidFill>
                <a:latin typeface="Menlo-Regular"/>
              </a:rPr>
              <a:t>else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{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da-DK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da-DK" sz="1600" dirty="0">
                <a:solidFill>
                  <a:srgbClr val="9D206F"/>
                </a:solidFill>
                <a:latin typeface="Menlo-Regular"/>
              </a:rPr>
              <a:t>"HP: </a:t>
            </a:r>
            <a:r>
              <a:rPr lang="da-DK" sz="1600" dirty="0" err="1">
                <a:solidFill>
                  <a:srgbClr val="9D206F"/>
                </a:solidFill>
                <a:latin typeface="Menlo-Regular"/>
              </a:rPr>
              <a:t>hello</a:t>
            </a:r>
            <a:r>
              <a:rPr lang="da-DK" sz="1600" dirty="0">
                <a:solidFill>
                  <a:srgbClr val="9D206F"/>
                </a:solidFill>
                <a:latin typeface="Menlo-Regular"/>
              </a:rPr>
              <a:t> from </a:t>
            </a:r>
            <a:r>
              <a:rPr lang="da-DK" sz="1600" dirty="0" err="1">
                <a:solidFill>
                  <a:srgbClr val="9D206F"/>
                </a:solidFill>
                <a:latin typeface="Menlo-Regular"/>
              </a:rPr>
              <a:t>parent</a:t>
            </a:r>
            <a:r>
              <a:rPr lang="da-DK" sz="1600" dirty="0">
                <a:solidFill>
                  <a:srgbClr val="9D206F"/>
                </a:solidFill>
                <a:latin typeface="Menlo-Regular"/>
              </a:rPr>
              <a:t>\n"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da-DK" sz="1600" dirty="0" err="1">
                <a:solidFill>
                  <a:srgbClr val="000000"/>
                </a:solidFill>
                <a:latin typeface="Menlo-Regular"/>
              </a:rPr>
              <a:t>wait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(&amp;</a:t>
            </a:r>
            <a:r>
              <a:rPr lang="da-DK" sz="1600" dirty="0" err="1">
                <a:solidFill>
                  <a:srgbClr val="000000"/>
                </a:solidFill>
                <a:latin typeface="Menlo-Regular"/>
              </a:rPr>
              <a:t>child_status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da-DK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da-DK" sz="1600" dirty="0">
                <a:solidFill>
                  <a:srgbClr val="9D206F"/>
                </a:solidFill>
                <a:latin typeface="Menlo-Regular"/>
              </a:rPr>
              <a:t>"CT: </a:t>
            </a:r>
            <a:r>
              <a:rPr lang="da-DK" sz="1600" dirty="0" err="1">
                <a:solidFill>
                  <a:srgbClr val="9D206F"/>
                </a:solidFill>
                <a:latin typeface="Menlo-Regular"/>
              </a:rPr>
              <a:t>child</a:t>
            </a:r>
            <a:r>
              <a:rPr lang="da-DK" sz="1600" dirty="0">
                <a:solidFill>
                  <a:srgbClr val="9D206F"/>
                </a:solidFill>
                <a:latin typeface="Menlo-Regular"/>
              </a:rPr>
              <a:t> has </a:t>
            </a:r>
            <a:r>
              <a:rPr lang="da-DK" sz="1600" dirty="0" err="1">
                <a:solidFill>
                  <a:srgbClr val="9D206F"/>
                </a:solidFill>
                <a:latin typeface="Menlo-Regular"/>
              </a:rPr>
              <a:t>terminated</a:t>
            </a:r>
            <a:r>
              <a:rPr lang="da-DK" sz="1600" dirty="0">
                <a:solidFill>
                  <a:srgbClr val="9D206F"/>
                </a:solidFill>
                <a:latin typeface="Menlo-Regular"/>
              </a:rPr>
              <a:t>\n"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"Bye\n"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5936076" y="1959174"/>
            <a:ext cx="3131724" cy="1850826"/>
            <a:chOff x="4592180" y="4635500"/>
            <a:chExt cx="3367445" cy="1990135"/>
          </a:xfrm>
        </p:grpSpPr>
        <p:sp>
          <p:nvSpPr>
            <p:cNvPr id="28" name="Oval 27"/>
            <p:cNvSpPr>
              <a:spLocks noChangeAspect="1"/>
            </p:cNvSpPr>
            <p:nvPr/>
          </p:nvSpPr>
          <p:spPr>
            <a:xfrm>
              <a:off x="5709180" y="62280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29" name="Oval 28"/>
            <p:cNvSpPr>
              <a:spLocks noChangeAspect="1"/>
            </p:cNvSpPr>
            <p:nvPr/>
          </p:nvSpPr>
          <p:spPr>
            <a:xfrm>
              <a:off x="6639514" y="6231477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259804" y="6265446"/>
              <a:ext cx="950256" cy="3474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 err="1">
                  <a:latin typeface="Courier New"/>
                  <a:cs typeface="Courier New"/>
                </a:rPr>
                <a:t>printf</a:t>
              </a:r>
              <a:endParaRPr lang="en-US" sz="1500" b="1" dirty="0">
                <a:latin typeface="Courier New"/>
                <a:cs typeface="Courier New"/>
              </a:endParaRPr>
            </a:p>
          </p:txBody>
        </p:sp>
        <p:cxnSp>
          <p:nvCxnSpPr>
            <p:cNvPr id="33" name="Straight Arrow Connector 32"/>
            <p:cNvCxnSpPr/>
            <p:nvPr/>
          </p:nvCxnSpPr>
          <p:spPr>
            <a:xfrm flipV="1">
              <a:off x="5800620" y="6270421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>
              <a:off x="6210159" y="6265446"/>
              <a:ext cx="947223" cy="3474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>
                  <a:latin typeface="Courier New"/>
                  <a:cs typeface="Courier New"/>
                </a:rPr>
                <a:t>wait</a:t>
              </a:r>
            </a:p>
          </p:txBody>
        </p:sp>
        <p:cxnSp>
          <p:nvCxnSpPr>
            <p:cNvPr id="37" name="Straight Arrow Connector 36"/>
            <p:cNvCxnSpPr/>
            <p:nvPr/>
          </p:nvCxnSpPr>
          <p:spPr>
            <a:xfrm flipV="1">
              <a:off x="6725234" y="6263645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Oval 37"/>
            <p:cNvSpPr>
              <a:spLocks noChangeAspect="1"/>
            </p:cNvSpPr>
            <p:nvPr/>
          </p:nvSpPr>
          <p:spPr>
            <a:xfrm>
              <a:off x="7564128" y="6211575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7012402" y="6265446"/>
              <a:ext cx="947223" cy="3474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 err="1">
                  <a:latin typeface="Courier New"/>
                  <a:cs typeface="Courier New"/>
                </a:rPr>
                <a:t>printf</a:t>
              </a:r>
              <a:endParaRPr lang="en-US" sz="1500" b="1" dirty="0">
                <a:latin typeface="Courier New"/>
                <a:cs typeface="Courier New"/>
              </a:endParaRPr>
            </a:p>
          </p:txBody>
        </p:sp>
        <p:sp>
          <p:nvSpPr>
            <p:cNvPr id="40" name="Oval 39"/>
            <p:cNvSpPr>
              <a:spLocks noChangeAspect="1"/>
            </p:cNvSpPr>
            <p:nvPr/>
          </p:nvSpPr>
          <p:spPr>
            <a:xfrm>
              <a:off x="4782080" y="62407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4592180" y="6278146"/>
              <a:ext cx="799809" cy="3474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>
                  <a:latin typeface="Courier New"/>
                  <a:cs typeface="Courier New"/>
                </a:rPr>
                <a:t>fork</a:t>
              </a:r>
            </a:p>
          </p:txBody>
        </p:sp>
        <p:cxnSp>
          <p:nvCxnSpPr>
            <p:cNvPr id="42" name="Straight Arrow Connector 41"/>
            <p:cNvCxnSpPr/>
            <p:nvPr/>
          </p:nvCxnSpPr>
          <p:spPr>
            <a:xfrm flipV="1">
              <a:off x="4873520" y="6272957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Elbow Connector 35"/>
            <p:cNvCxnSpPr>
              <a:endCxn id="44" idx="2"/>
            </p:cNvCxnSpPr>
            <p:nvPr/>
          </p:nvCxnSpPr>
          <p:spPr>
            <a:xfrm rot="5400000" flipH="1" flipV="1">
              <a:off x="4638234" y="5169845"/>
              <a:ext cx="1262381" cy="879511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Oval 43"/>
            <p:cNvSpPr>
              <a:spLocks noChangeAspect="1"/>
            </p:cNvSpPr>
            <p:nvPr/>
          </p:nvSpPr>
          <p:spPr>
            <a:xfrm>
              <a:off x="5709180" y="49326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45" name="Oval 44"/>
            <p:cNvSpPr>
              <a:spLocks noChangeAspect="1"/>
            </p:cNvSpPr>
            <p:nvPr/>
          </p:nvSpPr>
          <p:spPr>
            <a:xfrm>
              <a:off x="6639514" y="4936077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5222269" y="4940300"/>
              <a:ext cx="1017034" cy="3474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 err="1">
                  <a:latin typeface="Courier New"/>
                  <a:cs typeface="Courier New"/>
                </a:rPr>
                <a:t>printf</a:t>
              </a:r>
              <a:endParaRPr lang="en-US" sz="1500" b="1" dirty="0">
                <a:latin typeface="Courier New"/>
                <a:cs typeface="Courier New"/>
              </a:endParaRPr>
            </a:p>
          </p:txBody>
        </p:sp>
        <p:cxnSp>
          <p:nvCxnSpPr>
            <p:cNvPr id="49" name="Straight Arrow Connector 48"/>
            <p:cNvCxnSpPr/>
            <p:nvPr/>
          </p:nvCxnSpPr>
          <p:spPr>
            <a:xfrm flipV="1">
              <a:off x="5800620" y="4975021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>
              <a:endCxn id="29" idx="7"/>
            </p:cNvCxnSpPr>
            <p:nvPr/>
          </p:nvCxnSpPr>
          <p:spPr>
            <a:xfrm flipH="1">
              <a:off x="6717563" y="4971633"/>
              <a:ext cx="7671" cy="1273235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TextBox 53"/>
            <p:cNvSpPr txBox="1"/>
            <p:nvPr/>
          </p:nvSpPr>
          <p:spPr>
            <a:xfrm>
              <a:off x="6242981" y="4639856"/>
              <a:ext cx="947223" cy="3474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>
                  <a:latin typeface="Courier New"/>
                  <a:cs typeface="Courier New"/>
                </a:rPr>
                <a:t>exit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5543922" y="5940811"/>
              <a:ext cx="446813" cy="34748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b="1" dirty="0">
                  <a:solidFill>
                    <a:srgbClr val="FF0000"/>
                  </a:solidFill>
                  <a:latin typeface="Courier New"/>
                  <a:cs typeface="Courier New"/>
                </a:rPr>
                <a:t>HP</a:t>
              </a: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5543922" y="4635500"/>
              <a:ext cx="446813" cy="34748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b="1" dirty="0">
                  <a:solidFill>
                    <a:srgbClr val="FF0000"/>
                  </a:solidFill>
                  <a:latin typeface="Courier New"/>
                  <a:cs typeface="Courier New"/>
                </a:rPr>
                <a:t>HC</a:t>
              </a: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7308765" y="5626100"/>
              <a:ext cx="570937" cy="5956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b="1" dirty="0">
                  <a:solidFill>
                    <a:srgbClr val="FF0000"/>
                  </a:solidFill>
                  <a:latin typeface="Courier New"/>
                  <a:cs typeface="Courier New"/>
                </a:rPr>
                <a:t>CT</a:t>
              </a:r>
            </a:p>
            <a:p>
              <a:pPr algn="ctr"/>
              <a:r>
                <a:rPr lang="en-US" sz="1500" b="1" dirty="0">
                  <a:solidFill>
                    <a:srgbClr val="FF0000"/>
                  </a:solidFill>
                  <a:latin typeface="Courier New"/>
                  <a:cs typeface="Courier New"/>
                </a:rPr>
                <a:t>Bye</a:t>
              </a:r>
            </a:p>
          </p:txBody>
        </p:sp>
      </p:grpSp>
      <p:sp>
        <p:nvSpPr>
          <p:cNvPr id="62" name="Rectangle 3"/>
          <p:cNvSpPr>
            <a:spLocks noChangeArrowheads="1"/>
          </p:cNvSpPr>
          <p:nvPr/>
        </p:nvSpPr>
        <p:spPr bwMode="auto">
          <a:xfrm>
            <a:off x="4800600" y="4495800"/>
            <a:ext cx="120581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forks.c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4817296" y="4999672"/>
            <a:ext cx="173793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Feasible output:</a:t>
            </a:r>
          </a:p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HC</a:t>
            </a:r>
          </a:p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HP</a:t>
            </a:r>
          </a:p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CT</a:t>
            </a:r>
          </a:p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7024964" y="4999672"/>
            <a:ext cx="189043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Infeasible output:</a:t>
            </a:r>
          </a:p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HP</a:t>
            </a:r>
          </a:p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CT</a:t>
            </a:r>
          </a:p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HC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  <p:bldP spid="67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7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6553200" cy="573088"/>
          </a:xfrm>
        </p:spPr>
        <p:txBody>
          <a:bodyPr/>
          <a:lstStyle/>
          <a:p>
            <a:r>
              <a:rPr lang="en-US" dirty="0">
                <a:latin typeface="Courier New" pitchFamily="49" charset="0"/>
              </a:rPr>
              <a:t>Another wait </a:t>
            </a:r>
            <a:r>
              <a:rPr lang="en-US" dirty="0"/>
              <a:t>Example</a:t>
            </a:r>
          </a:p>
        </p:txBody>
      </p:sp>
      <p:sp>
        <p:nvSpPr>
          <p:cNvPr id="500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7578" y="1052512"/>
            <a:ext cx="8307388" cy="1233488"/>
          </a:xfrm>
        </p:spPr>
        <p:txBody>
          <a:bodyPr/>
          <a:lstStyle/>
          <a:p>
            <a:r>
              <a:rPr lang="en-US" sz="2000" b="0" dirty="0"/>
              <a:t>If multiple children completed, will take in arbitrary order</a:t>
            </a:r>
          </a:p>
          <a:p>
            <a:r>
              <a:rPr lang="en-US" sz="2000" b="0" dirty="0"/>
              <a:t>Can use macros WIFEXITED and WEXITSTATUS to get information about exit status</a:t>
            </a:r>
          </a:p>
        </p:txBody>
      </p:sp>
      <p:sp>
        <p:nvSpPr>
          <p:cNvPr id="500740" name="Text Box 4"/>
          <p:cNvSpPr txBox="1">
            <a:spLocks noChangeArrowheads="1"/>
          </p:cNvSpPr>
          <p:nvPr/>
        </p:nvSpPr>
        <p:spPr bwMode="auto">
          <a:xfrm>
            <a:off x="497084" y="2275106"/>
            <a:ext cx="7967145" cy="4278094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fork10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() {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dirty="0" err="1">
                <a:solidFill>
                  <a:srgbClr val="2D961E"/>
                </a:solidFill>
                <a:latin typeface="Menlo-Regular"/>
              </a:rPr>
              <a:t>pid_t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i-FI" sz="1600" dirty="0" err="1">
                <a:solidFill>
                  <a:srgbClr val="C1651C"/>
                </a:solidFill>
                <a:latin typeface="Menlo-Regular"/>
              </a:rPr>
              <a:t>pid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[N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];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i-FI" sz="1600" dirty="0">
                <a:solidFill>
                  <a:srgbClr val="C1651C"/>
                </a:solidFill>
                <a:latin typeface="Menlo-Regular"/>
              </a:rPr>
              <a:t>i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fi-FI" sz="1600" dirty="0" err="1">
                <a:solidFill>
                  <a:srgbClr val="C1651C"/>
                </a:solidFill>
                <a:latin typeface="Menlo-Regular"/>
              </a:rPr>
              <a:t>child_status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endParaRPr lang="fi-FI" sz="1600" dirty="0">
              <a:solidFill>
                <a:srgbClr val="000000"/>
              </a:solidFill>
              <a:latin typeface="Menlo-Regular"/>
            </a:endParaRP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600" dirty="0">
                <a:solidFill>
                  <a:srgbClr val="C200FF"/>
                </a:solidFill>
                <a:latin typeface="Menlo-Regular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(i = 0; i &lt; N; i++)</a:t>
            </a:r>
          </a:p>
          <a:p>
            <a:r>
              <a:rPr lang="nb-NO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nb-NO" sz="1600" dirty="0" err="1">
                <a:solidFill>
                  <a:srgbClr val="C200FF"/>
                </a:solidFill>
                <a:latin typeface="Menlo-Regular"/>
              </a:rPr>
              <a:t>if</a:t>
            </a:r>
            <a:r>
              <a:rPr lang="nb-NO" sz="1600" dirty="0">
                <a:solidFill>
                  <a:srgbClr val="000000"/>
                </a:solidFill>
                <a:latin typeface="Menlo-Regular"/>
              </a:rPr>
              <a:t> ((</a:t>
            </a:r>
            <a:r>
              <a:rPr lang="nb-NO" sz="16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nb-NO" sz="1600" dirty="0">
                <a:solidFill>
                  <a:srgbClr val="000000"/>
                </a:solidFill>
                <a:latin typeface="Menlo-Regular"/>
              </a:rPr>
              <a:t>[i] = fork()) == 0) {</a:t>
            </a:r>
          </a:p>
          <a:p>
            <a:r>
              <a:rPr lang="nb-NO" sz="1600" dirty="0">
                <a:solidFill>
                  <a:srgbClr val="000000"/>
                </a:solidFill>
                <a:latin typeface="Menlo-Regular"/>
              </a:rPr>
              <a:t>            exit(100+i); </a:t>
            </a:r>
            <a:r>
              <a:rPr lang="nb-NO" sz="1600" dirty="0">
                <a:solidFill>
                  <a:srgbClr val="CB2418"/>
                </a:solidFill>
                <a:latin typeface="Menlo-Regular"/>
              </a:rPr>
              <a:t>/* Child */</a:t>
            </a:r>
            <a:endParaRPr lang="nb-NO" sz="1600" dirty="0">
              <a:solidFill>
                <a:srgbClr val="000000"/>
              </a:solidFill>
              <a:latin typeface="Menlo-Regular"/>
            </a:endParaRPr>
          </a:p>
          <a:p>
            <a:r>
              <a:rPr lang="nb-NO" sz="1600" dirty="0">
                <a:solidFill>
                  <a:srgbClr val="000000"/>
                </a:solidFill>
                <a:latin typeface="Menlo-Regular"/>
              </a:rPr>
              <a:t>        }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0;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&lt; N;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++) {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Parent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pid_t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wpid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wait(&amp;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child_status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(WIFEXITED(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child_status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"Child %d terminated with exit status %d\n"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</a:t>
            </a:r>
          </a:p>
          <a:p>
            <a:r>
              <a:rPr lang="pl-PL" sz="1600" dirty="0">
                <a:solidFill>
                  <a:srgbClr val="000000"/>
                </a:solidFill>
                <a:latin typeface="Menlo-Regular"/>
              </a:rPr>
              <a:t>                   </a:t>
            </a:r>
            <a:r>
              <a:rPr lang="pl-PL" sz="1600" dirty="0" err="1">
                <a:solidFill>
                  <a:srgbClr val="000000"/>
                </a:solidFill>
                <a:latin typeface="Menlo-Regular"/>
              </a:rPr>
              <a:t>wpid</a:t>
            </a:r>
            <a:r>
              <a:rPr lang="pl-PL" sz="1600" dirty="0">
                <a:solidFill>
                  <a:srgbClr val="000000"/>
                </a:solidFill>
                <a:latin typeface="Menlo-Regular"/>
              </a:rPr>
              <a:t>, WEXITSTATUS(</a:t>
            </a:r>
            <a:r>
              <a:rPr lang="pl-PL" sz="1600" dirty="0" err="1">
                <a:solidFill>
                  <a:srgbClr val="000000"/>
                </a:solidFill>
                <a:latin typeface="Menlo-Regular"/>
              </a:rPr>
              <a:t>child_status</a:t>
            </a:r>
            <a:r>
              <a:rPr lang="pl-PL" sz="1600" dirty="0">
                <a:solidFill>
                  <a:srgbClr val="000000"/>
                </a:solidFill>
                <a:latin typeface="Menlo-Regular"/>
              </a:rPr>
              <a:t>));</a:t>
            </a:r>
          </a:p>
          <a:p>
            <a:r>
              <a:rPr lang="hu-HU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hu-HU" sz="1600" dirty="0">
                <a:solidFill>
                  <a:srgbClr val="C200FF"/>
                </a:solidFill>
                <a:latin typeface="Menlo-Regular"/>
              </a:rPr>
              <a:t>else</a:t>
            </a:r>
            <a:endParaRPr lang="hu-HU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"Child %d terminate abnormally\n"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wpid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258413" y="6195537"/>
            <a:ext cx="120581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forks.c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62" name="Rectangle 2"/>
          <p:cNvSpPr>
            <a:spLocks noGrp="1" noChangeArrowheads="1"/>
          </p:cNvSpPr>
          <p:nvPr>
            <p:ph type="title"/>
          </p:nvPr>
        </p:nvSpPr>
        <p:spPr>
          <a:xfrm>
            <a:off x="367844" y="493712"/>
            <a:ext cx="8839200" cy="573088"/>
          </a:xfrm>
        </p:spPr>
        <p:txBody>
          <a:bodyPr/>
          <a:lstStyle/>
          <a:p>
            <a:r>
              <a:rPr lang="en-US" sz="3400" dirty="0" err="1">
                <a:latin typeface="Courier New" pitchFamily="49" charset="0"/>
              </a:rPr>
              <a:t>waitpid</a:t>
            </a:r>
            <a:r>
              <a:rPr lang="en-US" sz="3400" dirty="0"/>
              <a:t>: Waiting for a Specific Process</a:t>
            </a:r>
            <a:endParaRPr lang="en-US" sz="3400" dirty="0">
              <a:latin typeface="Courier New" pitchFamily="49" charset="0"/>
            </a:endParaRPr>
          </a:p>
        </p:txBody>
      </p:sp>
      <p:sp>
        <p:nvSpPr>
          <p:cNvPr id="501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62966"/>
            <a:ext cx="8610600" cy="1099234"/>
          </a:xfrm>
        </p:spPr>
        <p:txBody>
          <a:bodyPr/>
          <a:lstStyle/>
          <a:p>
            <a:r>
              <a:rPr lang="en-US" sz="2000" dirty="0" err="1">
                <a:latin typeface="Courier New" pitchFamily="49" charset="0"/>
              </a:rPr>
              <a:t>pid_t</a:t>
            </a:r>
            <a:r>
              <a:rPr lang="en-US" sz="2000" dirty="0">
                <a:latin typeface="Courier New" pitchFamily="49" charset="0"/>
              </a:rPr>
              <a:t> </a:t>
            </a:r>
            <a:r>
              <a:rPr lang="en-US" sz="2000" dirty="0" err="1">
                <a:latin typeface="Courier New" pitchFamily="49" charset="0"/>
              </a:rPr>
              <a:t>waitpid</a:t>
            </a:r>
            <a:r>
              <a:rPr lang="en-US" sz="2000" dirty="0">
                <a:latin typeface="Courier New" pitchFamily="49" charset="0"/>
              </a:rPr>
              <a:t>(</a:t>
            </a:r>
            <a:r>
              <a:rPr lang="en-US" sz="2000" dirty="0" err="1">
                <a:latin typeface="Courier New" pitchFamily="49" charset="0"/>
              </a:rPr>
              <a:t>pid_t</a:t>
            </a:r>
            <a:r>
              <a:rPr lang="en-US" sz="2000" dirty="0">
                <a:latin typeface="Courier New" pitchFamily="49" charset="0"/>
              </a:rPr>
              <a:t> </a:t>
            </a:r>
            <a:r>
              <a:rPr lang="en-US" sz="2000" dirty="0" err="1">
                <a:latin typeface="Courier New" pitchFamily="49" charset="0"/>
              </a:rPr>
              <a:t>pid</a:t>
            </a:r>
            <a:r>
              <a:rPr lang="en-US" sz="2000" dirty="0">
                <a:latin typeface="Courier New" pitchFamily="49" charset="0"/>
              </a:rPr>
              <a:t>, </a:t>
            </a:r>
            <a:r>
              <a:rPr lang="en-US" sz="2000" dirty="0" err="1">
                <a:latin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</a:rPr>
              <a:t> &amp;status, </a:t>
            </a:r>
            <a:r>
              <a:rPr lang="en-US" sz="2000" dirty="0" err="1">
                <a:latin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</a:rPr>
              <a:t> options)</a:t>
            </a:r>
          </a:p>
          <a:p>
            <a:pPr lvl="1"/>
            <a:r>
              <a:rPr lang="en-US" dirty="0"/>
              <a:t>Suspends current process until specific process terminates</a:t>
            </a:r>
          </a:p>
          <a:p>
            <a:pPr lvl="1"/>
            <a:r>
              <a:rPr lang="en-US" dirty="0"/>
              <a:t>Various options (see textbook)</a:t>
            </a:r>
          </a:p>
        </p:txBody>
      </p:sp>
      <p:sp>
        <p:nvSpPr>
          <p:cNvPr id="501764" name="Text Box 4"/>
          <p:cNvSpPr txBox="1">
            <a:spLocks noChangeArrowheads="1"/>
          </p:cNvSpPr>
          <p:nvPr/>
        </p:nvSpPr>
        <p:spPr bwMode="auto">
          <a:xfrm>
            <a:off x="485286" y="2461716"/>
            <a:ext cx="7967145" cy="4278094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fork11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() {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dirty="0" err="1">
                <a:solidFill>
                  <a:srgbClr val="2D961E"/>
                </a:solidFill>
                <a:latin typeface="Menlo-Regular"/>
              </a:rPr>
              <a:t>pid_t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i-FI" sz="1600" dirty="0" err="1">
                <a:solidFill>
                  <a:srgbClr val="C1651C"/>
                </a:solidFill>
                <a:latin typeface="Menlo-Regular"/>
              </a:rPr>
              <a:t>pid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[N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];</a:t>
            </a:r>
          </a:p>
          <a:p>
            <a:r>
              <a:rPr lang="fr-FR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600" dirty="0">
                <a:solidFill>
                  <a:srgbClr val="C1651C"/>
                </a:solidFill>
                <a:latin typeface="Menlo-Regular"/>
              </a:rPr>
              <a:t>i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fr-FR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600" dirty="0" err="1">
                <a:solidFill>
                  <a:srgbClr val="C1651C"/>
                </a:solidFill>
                <a:latin typeface="Menlo-Regular"/>
              </a:rPr>
              <a:t>child_status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endParaRPr lang="fr-FR" sz="1600" dirty="0">
              <a:solidFill>
                <a:srgbClr val="000000"/>
              </a:solidFill>
              <a:latin typeface="Menlo-Regular"/>
            </a:endParaRP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600" dirty="0">
                <a:solidFill>
                  <a:srgbClr val="C200FF"/>
                </a:solidFill>
                <a:latin typeface="Menlo-Regular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(i = 0; i &lt; N; i++)</a:t>
            </a:r>
          </a:p>
          <a:p>
            <a:r>
              <a:rPr lang="nb-NO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nb-NO" sz="1600" dirty="0" err="1">
                <a:solidFill>
                  <a:srgbClr val="C200FF"/>
                </a:solidFill>
                <a:latin typeface="Menlo-Regular"/>
              </a:rPr>
              <a:t>if</a:t>
            </a:r>
            <a:r>
              <a:rPr lang="nb-NO" sz="1600" dirty="0">
                <a:solidFill>
                  <a:srgbClr val="000000"/>
                </a:solidFill>
                <a:latin typeface="Menlo-Regular"/>
              </a:rPr>
              <a:t> ((</a:t>
            </a:r>
            <a:r>
              <a:rPr lang="nb-NO" sz="16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nb-NO" sz="1600" dirty="0">
                <a:solidFill>
                  <a:srgbClr val="000000"/>
                </a:solidFill>
                <a:latin typeface="Menlo-Regular"/>
              </a:rPr>
              <a:t>[i] = fork()) == 0)</a:t>
            </a:r>
          </a:p>
          <a:p>
            <a:r>
              <a:rPr lang="nb-NO" sz="1600" dirty="0">
                <a:solidFill>
                  <a:srgbClr val="000000"/>
                </a:solidFill>
                <a:latin typeface="Menlo-Regular"/>
              </a:rPr>
              <a:t>            exit(100+i); </a:t>
            </a:r>
            <a:r>
              <a:rPr lang="nb-NO" sz="1600" dirty="0">
                <a:solidFill>
                  <a:srgbClr val="CB2418"/>
                </a:solidFill>
                <a:latin typeface="Menlo-Regular"/>
              </a:rPr>
              <a:t>/* Child */</a:t>
            </a:r>
            <a:endParaRPr lang="nb-NO" sz="1600" dirty="0">
              <a:solidFill>
                <a:srgbClr val="000000"/>
              </a:solidFill>
              <a:latin typeface="Menlo-Regular"/>
            </a:endParaRP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600" dirty="0">
                <a:solidFill>
                  <a:srgbClr val="C200FF"/>
                </a:solidFill>
                <a:latin typeface="Menlo-Regular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(i = N-1; i &gt;= 0; i--) {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da-DK" sz="1600" dirty="0" err="1">
                <a:solidFill>
                  <a:srgbClr val="2D961E"/>
                </a:solidFill>
                <a:latin typeface="Menlo-Regular"/>
              </a:rPr>
              <a:t>pid_t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da-DK" sz="1600" dirty="0" err="1">
                <a:solidFill>
                  <a:srgbClr val="C1651C"/>
                </a:solidFill>
                <a:latin typeface="Menlo-Regular"/>
              </a:rPr>
              <a:t>wpid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da-DK" sz="1600" dirty="0" err="1">
                <a:solidFill>
                  <a:srgbClr val="000000"/>
                </a:solidFill>
                <a:latin typeface="Menlo-Regular"/>
              </a:rPr>
              <a:t>waitpid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da-DK" sz="16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[i], &amp;</a:t>
            </a:r>
            <a:r>
              <a:rPr lang="da-DK" sz="1600" dirty="0" err="1">
                <a:solidFill>
                  <a:srgbClr val="000000"/>
                </a:solidFill>
                <a:latin typeface="Menlo-Regular"/>
              </a:rPr>
              <a:t>child_status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, 0);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da-DK" sz="1600" dirty="0" err="1">
                <a:solidFill>
                  <a:srgbClr val="C200FF"/>
                </a:solidFill>
                <a:latin typeface="Menlo-Regular"/>
              </a:rPr>
              <a:t>if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(WIFEXITED(</a:t>
            </a:r>
            <a:r>
              <a:rPr lang="da-DK" sz="1600" dirty="0" err="1">
                <a:solidFill>
                  <a:srgbClr val="000000"/>
                </a:solidFill>
                <a:latin typeface="Menlo-Regular"/>
              </a:rPr>
              <a:t>child_status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))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        </a:t>
            </a:r>
            <a:r>
              <a:rPr lang="da-DK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da-DK" sz="1600" dirty="0">
                <a:solidFill>
                  <a:srgbClr val="9D206F"/>
                </a:solidFill>
                <a:latin typeface="Menlo-Regular"/>
              </a:rPr>
              <a:t>"Child %d </a:t>
            </a:r>
            <a:r>
              <a:rPr lang="da-DK" sz="1600" dirty="0" err="1">
                <a:solidFill>
                  <a:srgbClr val="9D206F"/>
                </a:solidFill>
                <a:latin typeface="Menlo-Regular"/>
              </a:rPr>
              <a:t>terminated</a:t>
            </a:r>
            <a:r>
              <a:rPr lang="da-DK" sz="1600" dirty="0">
                <a:solidFill>
                  <a:srgbClr val="9D206F"/>
                </a:solidFill>
                <a:latin typeface="Menlo-Regular"/>
              </a:rPr>
              <a:t> with exit status %d\n"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,</a:t>
            </a:r>
          </a:p>
          <a:p>
            <a:r>
              <a:rPr lang="pl-PL" sz="1600" dirty="0">
                <a:solidFill>
                  <a:srgbClr val="000000"/>
                </a:solidFill>
                <a:latin typeface="Menlo-Regular"/>
              </a:rPr>
              <a:t>                   </a:t>
            </a:r>
            <a:r>
              <a:rPr lang="pl-PL" sz="1600" dirty="0" err="1">
                <a:solidFill>
                  <a:srgbClr val="000000"/>
                </a:solidFill>
                <a:latin typeface="Menlo-Regular"/>
              </a:rPr>
              <a:t>wpid</a:t>
            </a:r>
            <a:r>
              <a:rPr lang="pl-PL" sz="1600" dirty="0">
                <a:solidFill>
                  <a:srgbClr val="000000"/>
                </a:solidFill>
                <a:latin typeface="Menlo-Regular"/>
              </a:rPr>
              <a:t>, WEXITSTATUS(</a:t>
            </a:r>
            <a:r>
              <a:rPr lang="pl-PL" sz="1600" dirty="0" err="1">
                <a:solidFill>
                  <a:srgbClr val="000000"/>
                </a:solidFill>
                <a:latin typeface="Menlo-Regular"/>
              </a:rPr>
              <a:t>child_status</a:t>
            </a:r>
            <a:r>
              <a:rPr lang="pl-PL" sz="1600" dirty="0">
                <a:solidFill>
                  <a:srgbClr val="000000"/>
                </a:solidFill>
                <a:latin typeface="Menlo-Regular"/>
              </a:rPr>
              <a:t>));</a:t>
            </a:r>
          </a:p>
          <a:p>
            <a:r>
              <a:rPr lang="hu-HU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hu-HU" sz="1600" dirty="0">
                <a:solidFill>
                  <a:srgbClr val="C200FF"/>
                </a:solidFill>
                <a:latin typeface="Menlo-Regular"/>
              </a:rPr>
              <a:t>else</a:t>
            </a:r>
            <a:endParaRPr lang="hu-HU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"Child %d terminate abnormally\n"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wpid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246615" y="6382147"/>
            <a:ext cx="120581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forks.c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8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8610600" cy="573088"/>
          </a:xfrm>
        </p:spPr>
        <p:txBody>
          <a:bodyPr/>
          <a:lstStyle/>
          <a:p>
            <a:r>
              <a:rPr lang="en-US" sz="3400" dirty="0" err="1">
                <a:latin typeface="Courier New" pitchFamily="49" charset="0"/>
              </a:rPr>
              <a:t>execve</a:t>
            </a:r>
            <a:r>
              <a:rPr lang="en-US" sz="3400" dirty="0">
                <a:latin typeface="Courier" pitchFamily="49" charset="0"/>
              </a:rPr>
              <a:t>:</a:t>
            </a:r>
            <a:r>
              <a:rPr lang="en-US" sz="3400" dirty="0"/>
              <a:t> Loading and Running Programs</a:t>
            </a:r>
          </a:p>
        </p:txBody>
      </p:sp>
      <p:sp>
        <p:nvSpPr>
          <p:cNvPr id="503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763000" cy="5410200"/>
          </a:xfrm>
        </p:spPr>
        <p:txBody>
          <a:bodyPr/>
          <a:lstStyle/>
          <a:p>
            <a:r>
              <a:rPr lang="en-US" sz="2000" dirty="0" err="1">
                <a:latin typeface="Courier New"/>
                <a:cs typeface="Courier New"/>
              </a:rPr>
              <a:t>int</a:t>
            </a:r>
            <a:r>
              <a:rPr lang="en-US" sz="2000" dirty="0">
                <a:latin typeface="Courier New"/>
                <a:cs typeface="Courier New"/>
              </a:rPr>
              <a:t> </a:t>
            </a:r>
            <a:r>
              <a:rPr lang="en-US" sz="2000" dirty="0" err="1">
                <a:latin typeface="Courier New"/>
                <a:cs typeface="Courier New"/>
              </a:rPr>
              <a:t>execve</a:t>
            </a:r>
            <a:r>
              <a:rPr lang="en-US" sz="2000" dirty="0">
                <a:latin typeface="Courier New"/>
                <a:cs typeface="Courier New"/>
              </a:rPr>
              <a:t>(char *filename, char *</a:t>
            </a:r>
            <a:r>
              <a:rPr lang="en-US" sz="2000" dirty="0" err="1">
                <a:latin typeface="Courier New"/>
                <a:cs typeface="Courier New"/>
              </a:rPr>
              <a:t>argv</a:t>
            </a:r>
            <a:r>
              <a:rPr lang="en-US" sz="2000" dirty="0">
                <a:latin typeface="Courier New"/>
                <a:cs typeface="Courier New"/>
              </a:rPr>
              <a:t>[], char *</a:t>
            </a:r>
            <a:r>
              <a:rPr lang="en-US" sz="2000" dirty="0" err="1">
                <a:latin typeface="Courier New"/>
                <a:cs typeface="Courier New"/>
              </a:rPr>
              <a:t>envp</a:t>
            </a:r>
            <a:r>
              <a:rPr lang="en-US" sz="2000" dirty="0">
                <a:latin typeface="Courier New"/>
                <a:cs typeface="Courier New"/>
              </a:rPr>
              <a:t>[])</a:t>
            </a:r>
            <a:endParaRPr lang="en-US" dirty="0"/>
          </a:p>
          <a:p>
            <a:r>
              <a:rPr lang="en-US" dirty="0"/>
              <a:t>Loads and runs in the current process:</a:t>
            </a:r>
          </a:p>
          <a:p>
            <a:pPr lvl="1"/>
            <a:r>
              <a:rPr lang="en-US" dirty="0"/>
              <a:t>Executable  file </a:t>
            </a:r>
            <a:r>
              <a:rPr lang="en-US" b="1" dirty="0">
                <a:latin typeface="Courier New" pitchFamily="49" charset="0"/>
                <a:ea typeface="+mn-ea"/>
                <a:cs typeface="+mn-cs"/>
              </a:rPr>
              <a:t>filename</a:t>
            </a:r>
          </a:p>
          <a:p>
            <a:pPr lvl="2"/>
            <a:r>
              <a:rPr lang="en-US" dirty="0">
                <a:latin typeface="Calibri"/>
                <a:ea typeface="+mn-ea"/>
                <a:cs typeface="Calibri"/>
              </a:rPr>
              <a:t>Can be object file or script file beginning with </a:t>
            </a:r>
            <a:r>
              <a:rPr lang="en-US" dirty="0">
                <a:latin typeface="Courier New"/>
                <a:ea typeface="+mn-ea"/>
                <a:cs typeface="Courier New"/>
              </a:rPr>
              <a:t>#!interpreter          </a:t>
            </a:r>
            <a:r>
              <a:rPr lang="en-US" dirty="0">
                <a:latin typeface="Calibri"/>
                <a:ea typeface="+mn-ea"/>
                <a:cs typeface="Calibri"/>
              </a:rPr>
              <a:t>(e.g., </a:t>
            </a:r>
            <a:r>
              <a:rPr lang="en-US" dirty="0">
                <a:latin typeface="Courier New"/>
                <a:ea typeface="+mn-ea"/>
                <a:cs typeface="Courier New"/>
              </a:rPr>
              <a:t>#!/bin/bash</a:t>
            </a:r>
            <a:r>
              <a:rPr lang="en-US" dirty="0">
                <a:latin typeface="Calibri"/>
                <a:ea typeface="+mn-ea"/>
                <a:cs typeface="Calibri"/>
              </a:rPr>
              <a:t>)</a:t>
            </a:r>
            <a:endParaRPr lang="en-US" dirty="0">
              <a:latin typeface="Courier New"/>
              <a:ea typeface="+mn-ea"/>
              <a:cs typeface="Courier New"/>
            </a:endParaRPr>
          </a:p>
          <a:p>
            <a:pPr lvl="1"/>
            <a:r>
              <a:rPr lang="en-US" dirty="0"/>
              <a:t>…with argument list </a:t>
            </a:r>
            <a:r>
              <a:rPr lang="en-US" b="1" dirty="0" err="1">
                <a:latin typeface="Courier New" pitchFamily="49" charset="0"/>
                <a:ea typeface="+mn-ea"/>
                <a:cs typeface="+mn-cs"/>
              </a:rPr>
              <a:t>argv</a:t>
            </a:r>
            <a:endParaRPr lang="en-US" b="1" dirty="0">
              <a:latin typeface="Courier New" pitchFamily="49" charset="0"/>
              <a:ea typeface="+mn-ea"/>
              <a:cs typeface="+mn-cs"/>
            </a:endParaRPr>
          </a:p>
          <a:p>
            <a:pPr lvl="2"/>
            <a:r>
              <a:rPr lang="en-US" dirty="0">
                <a:latin typeface="Calibri"/>
                <a:ea typeface="+mn-ea"/>
                <a:cs typeface="Calibri"/>
              </a:rPr>
              <a:t>By convention </a:t>
            </a:r>
            <a:r>
              <a:rPr lang="en-US" b="1" dirty="0" err="1">
                <a:latin typeface="Courier New" pitchFamily="49" charset="0"/>
                <a:ea typeface="+mn-ea"/>
                <a:cs typeface="+mn-cs"/>
              </a:rPr>
              <a:t>argv</a:t>
            </a:r>
            <a:r>
              <a:rPr lang="en-US" b="1" dirty="0">
                <a:latin typeface="Courier New" pitchFamily="49" charset="0"/>
                <a:ea typeface="+mn-ea"/>
                <a:cs typeface="+mn-cs"/>
              </a:rPr>
              <a:t>[0]==filename</a:t>
            </a:r>
          </a:p>
          <a:p>
            <a:pPr lvl="1"/>
            <a:r>
              <a:rPr lang="en-US" dirty="0"/>
              <a:t>…and  environment variable </a:t>
            </a:r>
            <a:r>
              <a:rPr lang="en-US" dirty="0">
                <a:latin typeface="Calibri"/>
                <a:ea typeface="+mn-ea"/>
                <a:cs typeface="Calibri"/>
              </a:rPr>
              <a:t>list</a:t>
            </a:r>
            <a:r>
              <a:rPr lang="en-US" b="1" dirty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en-US" b="1" dirty="0" err="1">
                <a:latin typeface="Courier New" pitchFamily="49" charset="0"/>
                <a:ea typeface="+mn-ea"/>
                <a:cs typeface="+mn-cs"/>
              </a:rPr>
              <a:t>envp</a:t>
            </a:r>
            <a:endParaRPr lang="en-US" b="1" dirty="0">
              <a:latin typeface="Courier New" pitchFamily="49" charset="0"/>
              <a:ea typeface="+mn-ea"/>
              <a:cs typeface="+mn-cs"/>
            </a:endParaRPr>
          </a:p>
          <a:p>
            <a:pPr lvl="2"/>
            <a:r>
              <a:rPr lang="en-US" dirty="0"/>
              <a:t>“name=value” strings (e.g., </a:t>
            </a:r>
            <a:r>
              <a:rPr lang="en-US" dirty="0">
                <a:latin typeface="Courier New"/>
                <a:cs typeface="Courier New"/>
              </a:rPr>
              <a:t>USER=</a:t>
            </a:r>
            <a:r>
              <a:rPr lang="en-US" dirty="0" err="1">
                <a:latin typeface="Courier New"/>
                <a:cs typeface="Courier New"/>
              </a:rPr>
              <a:t>droh</a:t>
            </a:r>
            <a:r>
              <a:rPr lang="en-US" dirty="0"/>
              <a:t>)</a:t>
            </a:r>
          </a:p>
          <a:p>
            <a:pPr lvl="2"/>
            <a:r>
              <a:rPr lang="en-US" dirty="0" err="1">
                <a:latin typeface="Courier New"/>
                <a:cs typeface="Courier New"/>
              </a:rPr>
              <a:t>getenv</a:t>
            </a:r>
            <a:r>
              <a:rPr lang="en-US" dirty="0">
                <a:latin typeface="Courier New"/>
                <a:cs typeface="Courier New"/>
              </a:rPr>
              <a:t>, </a:t>
            </a:r>
            <a:r>
              <a:rPr lang="en-US" dirty="0" err="1">
                <a:latin typeface="Courier New"/>
                <a:cs typeface="Courier New"/>
              </a:rPr>
              <a:t>putenv</a:t>
            </a:r>
            <a:r>
              <a:rPr lang="en-US" dirty="0">
                <a:latin typeface="Courier New"/>
                <a:cs typeface="Courier New"/>
              </a:rPr>
              <a:t>, </a:t>
            </a:r>
            <a:r>
              <a:rPr lang="en-US" dirty="0" err="1">
                <a:latin typeface="Courier New"/>
                <a:cs typeface="Courier New"/>
              </a:rPr>
              <a:t>printenv</a:t>
            </a:r>
            <a:endParaRPr lang="en-US" b="1" dirty="0">
              <a:latin typeface="Courier New" pitchFamily="49" charset="0"/>
              <a:ea typeface="+mn-ea"/>
              <a:cs typeface="+mn-cs"/>
            </a:endParaRPr>
          </a:p>
          <a:p>
            <a:r>
              <a:rPr lang="en-US" dirty="0"/>
              <a:t>Overwrites code, data, and stack</a:t>
            </a:r>
          </a:p>
          <a:p>
            <a:pPr lvl="1"/>
            <a:r>
              <a:rPr lang="en-US" dirty="0"/>
              <a:t>Retains PID, open files and signal context</a:t>
            </a:r>
          </a:p>
          <a:p>
            <a:r>
              <a:rPr lang="en-US" dirty="0"/>
              <a:t>Called </a:t>
            </a:r>
            <a:r>
              <a:rPr lang="en-US" dirty="0">
                <a:solidFill>
                  <a:srgbClr val="FF0000"/>
                </a:solidFill>
              </a:rPr>
              <a:t>once</a:t>
            </a:r>
            <a:r>
              <a:rPr lang="en-US" dirty="0"/>
              <a:t> and </a:t>
            </a:r>
            <a:r>
              <a:rPr lang="en-US" dirty="0">
                <a:solidFill>
                  <a:srgbClr val="FF0000"/>
                </a:solidFill>
              </a:rPr>
              <a:t>never </a:t>
            </a:r>
            <a:r>
              <a:rPr lang="en-US" dirty="0"/>
              <a:t>returns</a:t>
            </a:r>
          </a:p>
          <a:p>
            <a:pPr lvl="1"/>
            <a:r>
              <a:rPr lang="en-US" dirty="0"/>
              <a:t>…except if there is an error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11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93712"/>
            <a:ext cx="8686800" cy="573088"/>
          </a:xfrm>
        </p:spPr>
        <p:txBody>
          <a:bodyPr/>
          <a:lstStyle/>
          <a:p>
            <a:r>
              <a:rPr lang="en-US"/>
              <a:t>Exceptional Control Flow</a:t>
            </a:r>
          </a:p>
        </p:txBody>
      </p:sp>
      <p:sp>
        <p:nvSpPr>
          <p:cNvPr id="474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3213" y="1282700"/>
            <a:ext cx="8281987" cy="5118100"/>
          </a:xfrm>
        </p:spPr>
        <p:txBody>
          <a:bodyPr/>
          <a:lstStyle/>
          <a:p>
            <a:r>
              <a:rPr lang="en-US" dirty="0"/>
              <a:t>Exists at all levels of a computer system</a:t>
            </a:r>
          </a:p>
          <a:p>
            <a:r>
              <a:rPr lang="en-US" dirty="0"/>
              <a:t>Low level mechanisms</a:t>
            </a:r>
          </a:p>
          <a:p>
            <a:pPr lvl="1"/>
            <a:r>
              <a:rPr lang="en-US" dirty="0"/>
              <a:t>1. </a:t>
            </a:r>
            <a:r>
              <a:rPr lang="en-US" b="1" dirty="0">
                <a:solidFill>
                  <a:srgbClr val="FF0000"/>
                </a:solidFill>
              </a:rPr>
              <a:t>Exceptions </a:t>
            </a:r>
          </a:p>
          <a:p>
            <a:pPr lvl="2"/>
            <a:r>
              <a:rPr lang="en-US" dirty="0"/>
              <a:t>Change in control flow in response to a system event </a:t>
            </a:r>
            <a:br>
              <a:rPr lang="en-US" dirty="0"/>
            </a:br>
            <a:r>
              <a:rPr lang="en-US" dirty="0"/>
              <a:t>(i.e.,  change in system state)</a:t>
            </a:r>
          </a:p>
          <a:p>
            <a:pPr lvl="2"/>
            <a:r>
              <a:rPr lang="en-US" dirty="0"/>
              <a:t>Implemented using combination of hardware and OS software	</a:t>
            </a:r>
          </a:p>
          <a:p>
            <a:r>
              <a:rPr lang="en-US" dirty="0"/>
              <a:t>Higher level mechanisms</a:t>
            </a:r>
          </a:p>
          <a:p>
            <a:pPr lvl="1"/>
            <a:r>
              <a:rPr lang="en-US" dirty="0"/>
              <a:t>2. </a:t>
            </a:r>
            <a:r>
              <a:rPr lang="en-US" b="1" dirty="0">
                <a:solidFill>
                  <a:srgbClr val="FF0000"/>
                </a:solidFill>
              </a:rPr>
              <a:t>Process context switch</a:t>
            </a:r>
          </a:p>
          <a:p>
            <a:pPr lvl="2"/>
            <a:r>
              <a:rPr lang="en-US" dirty="0"/>
              <a:t>Implemented by OS software and hardware timer</a:t>
            </a:r>
          </a:p>
          <a:p>
            <a:pPr lvl="1"/>
            <a:r>
              <a:rPr lang="en-US" dirty="0"/>
              <a:t>3. </a:t>
            </a:r>
            <a:r>
              <a:rPr lang="en-US" b="1" dirty="0">
                <a:solidFill>
                  <a:srgbClr val="FF0000"/>
                </a:solidFill>
              </a:rPr>
              <a:t>Signals</a:t>
            </a:r>
          </a:p>
          <a:p>
            <a:pPr lvl="2"/>
            <a:r>
              <a:rPr lang="en-US" dirty="0"/>
              <a:t>Implemented by OS software </a:t>
            </a:r>
          </a:p>
          <a:p>
            <a:pPr lvl="1"/>
            <a:r>
              <a:rPr lang="en-US" dirty="0"/>
              <a:t>4. </a:t>
            </a:r>
            <a:r>
              <a:rPr lang="en-US" b="1" dirty="0">
                <a:solidFill>
                  <a:srgbClr val="FF0000"/>
                </a:solidFill>
              </a:rPr>
              <a:t>Nonlocal jumps</a:t>
            </a:r>
            <a:r>
              <a:rPr lang="en-US" dirty="0"/>
              <a:t>: </a:t>
            </a:r>
            <a:r>
              <a:rPr lang="en-US" dirty="0" err="1">
                <a:latin typeface="Courier New"/>
                <a:cs typeface="Courier New"/>
              </a:rPr>
              <a:t>setjmp</a:t>
            </a:r>
            <a:r>
              <a:rPr lang="en-US" dirty="0">
                <a:latin typeface="Courier New"/>
                <a:cs typeface="Courier New"/>
              </a:rPr>
              <a:t>()</a:t>
            </a:r>
            <a:r>
              <a:rPr lang="en-US" dirty="0">
                <a:cs typeface="Courier New"/>
              </a:rPr>
              <a:t> and </a:t>
            </a:r>
            <a:r>
              <a:rPr lang="en-US" dirty="0" err="1">
                <a:latin typeface="Courier New"/>
                <a:cs typeface="Courier New"/>
              </a:rPr>
              <a:t>longjmp</a:t>
            </a:r>
            <a:r>
              <a:rPr lang="en-US" dirty="0">
                <a:latin typeface="Courier New"/>
                <a:cs typeface="Courier New"/>
              </a:rPr>
              <a:t>()</a:t>
            </a:r>
          </a:p>
          <a:p>
            <a:pPr lvl="2"/>
            <a:r>
              <a:rPr lang="en-US" dirty="0"/>
              <a:t>Implemented by C runtime library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0"/>
            <a:ext cx="3259926" cy="1905000"/>
          </a:xfrm>
        </p:spPr>
        <p:txBody>
          <a:bodyPr/>
          <a:lstStyle/>
          <a:p>
            <a:r>
              <a:rPr lang="en-US" dirty="0"/>
              <a:t>Structure of </a:t>
            </a:r>
            <a:br>
              <a:rPr lang="en-US" dirty="0"/>
            </a:br>
            <a:r>
              <a:rPr lang="en-US" dirty="0"/>
              <a:t>the stack when a new program starts</a:t>
            </a:r>
          </a:p>
        </p:txBody>
      </p:sp>
      <p:sp>
        <p:nvSpPr>
          <p:cNvPr id="38" name="Rectangle 379"/>
          <p:cNvSpPr>
            <a:spLocks noChangeArrowheads="1"/>
          </p:cNvSpPr>
          <p:nvPr/>
        </p:nvSpPr>
        <p:spPr bwMode="auto">
          <a:xfrm>
            <a:off x="3997944" y="381000"/>
            <a:ext cx="2819400" cy="685800"/>
          </a:xfrm>
          <a:prstGeom prst="rect">
            <a:avLst/>
          </a:prstGeom>
          <a:solidFill>
            <a:srgbClr val="D5F1C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Null-terminated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environment variable strings</a:t>
            </a:r>
          </a:p>
        </p:txBody>
      </p:sp>
      <p:sp>
        <p:nvSpPr>
          <p:cNvPr id="39" name="Rectangle 381"/>
          <p:cNvSpPr>
            <a:spLocks noChangeArrowheads="1"/>
          </p:cNvSpPr>
          <p:nvPr/>
        </p:nvSpPr>
        <p:spPr bwMode="auto">
          <a:xfrm>
            <a:off x="3997944" y="1066800"/>
            <a:ext cx="2819400" cy="685800"/>
          </a:xfrm>
          <a:prstGeom prst="rect">
            <a:avLst/>
          </a:prstGeom>
          <a:solidFill>
            <a:srgbClr val="ADADEB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Null-terminated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command-line arg strings</a:t>
            </a:r>
          </a:p>
        </p:txBody>
      </p:sp>
      <p:sp>
        <p:nvSpPr>
          <p:cNvPr id="40" name="Rectangle 382"/>
          <p:cNvSpPr>
            <a:spLocks noChangeArrowheads="1"/>
          </p:cNvSpPr>
          <p:nvPr/>
        </p:nvSpPr>
        <p:spPr bwMode="auto">
          <a:xfrm>
            <a:off x="3997944" y="1752600"/>
            <a:ext cx="2819400" cy="304800"/>
          </a:xfrm>
          <a:prstGeom prst="rect">
            <a:avLst/>
          </a:prstGeom>
          <a:solidFill>
            <a:srgbClr val="C0C0C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1" name="Rectangle 383"/>
          <p:cNvSpPr>
            <a:spLocks noChangeArrowheads="1"/>
          </p:cNvSpPr>
          <p:nvPr/>
        </p:nvSpPr>
        <p:spPr bwMode="auto">
          <a:xfrm>
            <a:off x="3997944" y="2057400"/>
            <a:ext cx="2819400" cy="304800"/>
          </a:xfrm>
          <a:prstGeom prst="rect">
            <a:avLst/>
          </a:prstGeom>
          <a:solidFill>
            <a:srgbClr val="D5F1C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charset="0"/>
              </a:rPr>
              <a:t>envp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charset="0"/>
              </a:rPr>
              <a:t>[n] == NULL</a:t>
            </a:r>
          </a:p>
        </p:txBody>
      </p:sp>
      <p:sp>
        <p:nvSpPr>
          <p:cNvPr id="42" name="Rectangle 384"/>
          <p:cNvSpPr>
            <a:spLocks noChangeArrowheads="1"/>
          </p:cNvSpPr>
          <p:nvPr/>
        </p:nvSpPr>
        <p:spPr bwMode="auto">
          <a:xfrm>
            <a:off x="3997944" y="2362200"/>
            <a:ext cx="2819400" cy="304800"/>
          </a:xfrm>
          <a:prstGeom prst="rect">
            <a:avLst/>
          </a:prstGeom>
          <a:solidFill>
            <a:srgbClr val="D5F1C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charset="0"/>
              </a:rPr>
              <a:t>envp[n-1]</a:t>
            </a:r>
          </a:p>
        </p:txBody>
      </p:sp>
      <p:sp>
        <p:nvSpPr>
          <p:cNvPr id="43" name="Rectangle 385"/>
          <p:cNvSpPr>
            <a:spLocks noChangeArrowheads="1"/>
          </p:cNvSpPr>
          <p:nvPr/>
        </p:nvSpPr>
        <p:spPr bwMode="auto">
          <a:xfrm>
            <a:off x="3997944" y="2667000"/>
            <a:ext cx="2819400" cy="304800"/>
          </a:xfrm>
          <a:prstGeom prst="rect">
            <a:avLst/>
          </a:prstGeom>
          <a:solidFill>
            <a:srgbClr val="D5F1C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...</a:t>
            </a:r>
          </a:p>
        </p:txBody>
      </p:sp>
      <p:sp>
        <p:nvSpPr>
          <p:cNvPr id="44" name="Rectangle 386"/>
          <p:cNvSpPr>
            <a:spLocks noChangeArrowheads="1"/>
          </p:cNvSpPr>
          <p:nvPr/>
        </p:nvSpPr>
        <p:spPr bwMode="auto">
          <a:xfrm>
            <a:off x="3997944" y="2971800"/>
            <a:ext cx="2819400" cy="304800"/>
          </a:xfrm>
          <a:prstGeom prst="rect">
            <a:avLst/>
          </a:prstGeom>
          <a:solidFill>
            <a:srgbClr val="D5F1C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charset="0"/>
              </a:rPr>
              <a:t>envp[0]</a:t>
            </a:r>
          </a:p>
        </p:txBody>
      </p:sp>
      <p:sp>
        <p:nvSpPr>
          <p:cNvPr id="45" name="Rectangle 387"/>
          <p:cNvSpPr>
            <a:spLocks noChangeArrowheads="1"/>
          </p:cNvSpPr>
          <p:nvPr/>
        </p:nvSpPr>
        <p:spPr bwMode="auto">
          <a:xfrm>
            <a:off x="3997944" y="3276600"/>
            <a:ext cx="28194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charset="0"/>
              </a:rPr>
              <a:t>argv[argc] = NULL</a:t>
            </a:r>
          </a:p>
        </p:txBody>
      </p:sp>
      <p:sp>
        <p:nvSpPr>
          <p:cNvPr id="46" name="Rectangle 388"/>
          <p:cNvSpPr>
            <a:spLocks noChangeArrowheads="1"/>
          </p:cNvSpPr>
          <p:nvPr/>
        </p:nvSpPr>
        <p:spPr bwMode="auto">
          <a:xfrm>
            <a:off x="3997944" y="3581400"/>
            <a:ext cx="2819400" cy="304800"/>
          </a:xfrm>
          <a:prstGeom prst="rect">
            <a:avLst/>
          </a:prstGeom>
          <a:solidFill>
            <a:srgbClr val="ADADEB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charset="0"/>
              </a:rPr>
              <a:t>argv[argc-1]</a:t>
            </a:r>
          </a:p>
        </p:txBody>
      </p:sp>
      <p:sp>
        <p:nvSpPr>
          <p:cNvPr id="47" name="Rectangle 389"/>
          <p:cNvSpPr>
            <a:spLocks noChangeArrowheads="1"/>
          </p:cNvSpPr>
          <p:nvPr/>
        </p:nvSpPr>
        <p:spPr bwMode="auto">
          <a:xfrm>
            <a:off x="3997944" y="3886200"/>
            <a:ext cx="2819400" cy="304800"/>
          </a:xfrm>
          <a:prstGeom prst="rect">
            <a:avLst/>
          </a:prstGeom>
          <a:solidFill>
            <a:srgbClr val="ADADEB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...</a:t>
            </a:r>
          </a:p>
        </p:txBody>
      </p:sp>
      <p:sp>
        <p:nvSpPr>
          <p:cNvPr id="48" name="Rectangle 390"/>
          <p:cNvSpPr>
            <a:spLocks noChangeArrowheads="1"/>
          </p:cNvSpPr>
          <p:nvPr/>
        </p:nvSpPr>
        <p:spPr bwMode="auto">
          <a:xfrm>
            <a:off x="3997944" y="4191000"/>
            <a:ext cx="2819400" cy="304800"/>
          </a:xfrm>
          <a:prstGeom prst="rect">
            <a:avLst/>
          </a:prstGeom>
          <a:solidFill>
            <a:srgbClr val="ADADEB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charset="0"/>
              </a:rPr>
              <a:t>argv[0]</a:t>
            </a:r>
          </a:p>
        </p:txBody>
      </p:sp>
      <p:sp>
        <p:nvSpPr>
          <p:cNvPr id="49" name="Rectangle 399"/>
          <p:cNvSpPr>
            <a:spLocks noChangeArrowheads="1"/>
          </p:cNvSpPr>
          <p:nvPr/>
        </p:nvSpPr>
        <p:spPr bwMode="auto">
          <a:xfrm>
            <a:off x="4009385" y="5488077"/>
            <a:ext cx="2819400" cy="685800"/>
          </a:xfrm>
          <a:prstGeom prst="rect">
            <a:avLst/>
          </a:prstGeom>
          <a:noFill/>
          <a:ln w="12700">
            <a:solidFill>
              <a:srgbClr val="000000"/>
            </a:solidFill>
            <a:prstDash val="sysDash"/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Future stack frame for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charset="0"/>
              </a:rPr>
              <a:t>main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0" name="Text Box 401"/>
          <p:cNvSpPr txBox="1">
            <a:spLocks noChangeArrowheads="1"/>
          </p:cNvSpPr>
          <p:nvPr/>
        </p:nvSpPr>
        <p:spPr bwMode="auto">
          <a:xfrm>
            <a:off x="7709422" y="2416442"/>
            <a:ext cx="1339279" cy="646331"/>
          </a:xfrm>
          <a:prstGeom prst="rect">
            <a:avLst/>
          </a:prstGeom>
          <a:solidFill>
            <a:srgbClr val="D5F1C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charset="0"/>
              </a:rPr>
              <a:t>environ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elvetica"/>
              </a:rPr>
              <a:t>(global </a:t>
            </a: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elvetica"/>
              </a:rPr>
              <a:t>var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elvetica"/>
              </a:rPr>
              <a:t>)</a:t>
            </a:r>
          </a:p>
        </p:txBody>
      </p:sp>
      <p:sp>
        <p:nvSpPr>
          <p:cNvPr id="51" name="Line 406"/>
          <p:cNvSpPr>
            <a:spLocks noChangeShapeType="1"/>
          </p:cNvSpPr>
          <p:nvPr/>
        </p:nvSpPr>
        <p:spPr bwMode="auto">
          <a:xfrm flipV="1">
            <a:off x="3045404" y="4435332"/>
            <a:ext cx="961021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2" name="Line 407"/>
          <p:cNvSpPr>
            <a:spLocks noChangeShapeType="1"/>
          </p:cNvSpPr>
          <p:nvPr/>
        </p:nvSpPr>
        <p:spPr bwMode="auto">
          <a:xfrm flipH="1">
            <a:off x="3616944" y="4279900"/>
            <a:ext cx="495300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3" name="Line 408"/>
          <p:cNvSpPr>
            <a:spLocks noChangeShapeType="1"/>
          </p:cNvSpPr>
          <p:nvPr/>
        </p:nvSpPr>
        <p:spPr bwMode="auto">
          <a:xfrm flipV="1">
            <a:off x="3616944" y="1676400"/>
            <a:ext cx="0" cy="2590800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4" name="Line 409"/>
          <p:cNvSpPr>
            <a:spLocks noChangeShapeType="1"/>
          </p:cNvSpPr>
          <p:nvPr/>
        </p:nvSpPr>
        <p:spPr bwMode="auto">
          <a:xfrm>
            <a:off x="3616944" y="1676400"/>
            <a:ext cx="381000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5" name="Line 411"/>
          <p:cNvSpPr>
            <a:spLocks noChangeShapeType="1"/>
          </p:cNvSpPr>
          <p:nvPr/>
        </p:nvSpPr>
        <p:spPr bwMode="auto">
          <a:xfrm flipH="1">
            <a:off x="6703044" y="3060700"/>
            <a:ext cx="495300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6" name="Line 412"/>
          <p:cNvSpPr>
            <a:spLocks noChangeShapeType="1"/>
          </p:cNvSpPr>
          <p:nvPr/>
        </p:nvSpPr>
        <p:spPr bwMode="auto">
          <a:xfrm flipH="1" flipV="1">
            <a:off x="7236444" y="990600"/>
            <a:ext cx="0" cy="2057400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7" name="Line 413"/>
          <p:cNvSpPr>
            <a:spLocks noChangeShapeType="1"/>
          </p:cNvSpPr>
          <p:nvPr/>
        </p:nvSpPr>
        <p:spPr bwMode="auto">
          <a:xfrm>
            <a:off x="6817344" y="990600"/>
            <a:ext cx="381000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8" name="Oval 417"/>
          <p:cNvSpPr>
            <a:spLocks noChangeAspect="1" noChangeArrowheads="1"/>
          </p:cNvSpPr>
          <p:nvPr/>
        </p:nvSpPr>
        <p:spPr bwMode="auto">
          <a:xfrm>
            <a:off x="4112244" y="4238625"/>
            <a:ext cx="92075" cy="9207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9" name="Oval 419"/>
          <p:cNvSpPr>
            <a:spLocks noChangeAspect="1" noChangeArrowheads="1"/>
          </p:cNvSpPr>
          <p:nvPr/>
        </p:nvSpPr>
        <p:spPr bwMode="auto">
          <a:xfrm>
            <a:off x="6626844" y="3019425"/>
            <a:ext cx="92075" cy="9207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0" name="Text Box 421"/>
          <p:cNvSpPr txBox="1">
            <a:spLocks noChangeArrowheads="1"/>
          </p:cNvSpPr>
          <p:nvPr/>
        </p:nvSpPr>
        <p:spPr bwMode="auto">
          <a:xfrm>
            <a:off x="7040835" y="288409"/>
            <a:ext cx="149271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Bottom of stack</a:t>
            </a:r>
          </a:p>
        </p:txBody>
      </p:sp>
      <p:sp>
        <p:nvSpPr>
          <p:cNvPr id="61" name="Text Box 422"/>
          <p:cNvSpPr txBox="1">
            <a:spLocks noChangeArrowheads="1"/>
          </p:cNvSpPr>
          <p:nvPr/>
        </p:nvSpPr>
        <p:spPr bwMode="auto">
          <a:xfrm>
            <a:off x="7027849" y="5251303"/>
            <a:ext cx="122341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Top of stack</a:t>
            </a:r>
          </a:p>
        </p:txBody>
      </p:sp>
      <p:sp>
        <p:nvSpPr>
          <p:cNvPr id="64" name="Line 431"/>
          <p:cNvSpPr>
            <a:spLocks noChangeShapeType="1"/>
          </p:cNvSpPr>
          <p:nvPr/>
        </p:nvSpPr>
        <p:spPr bwMode="auto">
          <a:xfrm>
            <a:off x="7406067" y="3154102"/>
            <a:ext cx="398673" cy="194247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5" name="Line 433"/>
          <p:cNvSpPr>
            <a:spLocks noChangeShapeType="1"/>
          </p:cNvSpPr>
          <p:nvPr/>
        </p:nvSpPr>
        <p:spPr bwMode="auto">
          <a:xfrm flipH="1">
            <a:off x="6830040" y="3153838"/>
            <a:ext cx="585722" cy="16008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6" name="Text Box 401"/>
          <p:cNvSpPr txBox="1">
            <a:spLocks noChangeArrowheads="1"/>
          </p:cNvSpPr>
          <p:nvPr/>
        </p:nvSpPr>
        <p:spPr bwMode="auto">
          <a:xfrm>
            <a:off x="1912773" y="4132836"/>
            <a:ext cx="1113312" cy="58477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charset="0"/>
              </a:rPr>
              <a:t>argv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urier New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charset="0"/>
              </a:rPr>
              <a:t>(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elvetica"/>
              </a:rPr>
              <a:t>in 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/>
                <a:cs typeface="Courier New"/>
              </a:rPr>
              <a:t>%</a:t>
            </a: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/>
                <a:cs typeface="Courier New"/>
              </a:rPr>
              <a:t>rsi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elvetica"/>
              </a:rPr>
              <a:t>)</a:t>
            </a:r>
          </a:p>
        </p:txBody>
      </p:sp>
      <p:sp>
        <p:nvSpPr>
          <p:cNvPr id="67" name="Text Box 401"/>
          <p:cNvSpPr txBox="1">
            <a:spLocks noChangeArrowheads="1"/>
          </p:cNvSpPr>
          <p:nvPr/>
        </p:nvSpPr>
        <p:spPr bwMode="auto">
          <a:xfrm>
            <a:off x="7781869" y="3243116"/>
            <a:ext cx="1189831" cy="620121"/>
          </a:xfrm>
          <a:prstGeom prst="rect">
            <a:avLst/>
          </a:prstGeom>
          <a:solidFill>
            <a:srgbClr val="D5F1C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square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charset="0"/>
              </a:rPr>
              <a:t>envp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urier New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elvetica"/>
              </a:rPr>
              <a:t>(in 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/>
                <a:cs typeface="Courier New"/>
              </a:rPr>
              <a:t>%</a:t>
            </a: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/>
                <a:cs typeface="Courier New"/>
              </a:rPr>
              <a:t>rdx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elvetica"/>
              </a:rPr>
              <a:t>)</a:t>
            </a:r>
          </a:p>
        </p:txBody>
      </p:sp>
      <p:sp>
        <p:nvSpPr>
          <p:cNvPr id="68" name="Line 431"/>
          <p:cNvSpPr>
            <a:spLocks noChangeShapeType="1"/>
          </p:cNvSpPr>
          <p:nvPr/>
        </p:nvSpPr>
        <p:spPr bwMode="auto">
          <a:xfrm flipV="1">
            <a:off x="7421182" y="2940361"/>
            <a:ext cx="398673" cy="194247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9" name="Rectangle 379"/>
          <p:cNvSpPr>
            <a:spLocks noChangeArrowheads="1"/>
          </p:cNvSpPr>
          <p:nvPr/>
        </p:nvSpPr>
        <p:spPr bwMode="auto">
          <a:xfrm>
            <a:off x="4001615" y="4801237"/>
            <a:ext cx="2819400" cy="6858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Stack frame for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/>
                <a:cs typeface="Courier New"/>
              </a:rPr>
              <a:t>libc_start_main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urier New"/>
              <a:cs typeface="Courier New"/>
            </a:endParaRPr>
          </a:p>
        </p:txBody>
      </p:sp>
      <p:sp>
        <p:nvSpPr>
          <p:cNvPr id="70" name="Rectangle 382"/>
          <p:cNvSpPr>
            <a:spLocks noChangeArrowheads="1"/>
          </p:cNvSpPr>
          <p:nvPr/>
        </p:nvSpPr>
        <p:spPr bwMode="auto">
          <a:xfrm>
            <a:off x="4001614" y="4502315"/>
            <a:ext cx="2819400" cy="304800"/>
          </a:xfrm>
          <a:prstGeom prst="rect">
            <a:avLst/>
          </a:prstGeom>
          <a:solidFill>
            <a:srgbClr val="C0C0C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1" name="Text Box 401"/>
          <p:cNvSpPr txBox="1">
            <a:spLocks noChangeArrowheads="1"/>
          </p:cNvSpPr>
          <p:nvPr/>
        </p:nvSpPr>
        <p:spPr bwMode="auto">
          <a:xfrm>
            <a:off x="1905000" y="4914535"/>
            <a:ext cx="1113312" cy="58477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charset="0"/>
              </a:rPr>
              <a:t>argc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urier New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charset="0"/>
              </a:rPr>
              <a:t>(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elvetica"/>
              </a:rPr>
              <a:t>in 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/>
                <a:cs typeface="Courier New"/>
              </a:rPr>
              <a:t>%</a:t>
            </a: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/>
                <a:cs typeface="Courier New"/>
              </a:rPr>
              <a:t>rdi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elvetica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6306020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/>
                <a:cs typeface="Courier New"/>
              </a:rPr>
              <a:t>execve</a:t>
            </a:r>
            <a:r>
              <a:rPr lang="en-US" dirty="0"/>
              <a:t> Example</a:t>
            </a:r>
          </a:p>
        </p:txBody>
      </p:sp>
      <p:sp>
        <p:nvSpPr>
          <p:cNvPr id="13" name="Rectangle 23"/>
          <p:cNvSpPr>
            <a:spLocks noChangeArrowheads="1"/>
          </p:cNvSpPr>
          <p:nvPr/>
        </p:nvSpPr>
        <p:spPr bwMode="auto">
          <a:xfrm>
            <a:off x="2590800" y="3352800"/>
            <a:ext cx="2209800" cy="304800"/>
          </a:xfrm>
          <a:prstGeom prst="rect">
            <a:avLst/>
          </a:prstGeom>
          <a:solidFill>
            <a:srgbClr val="D5F1C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800" b="0" dirty="0" err="1">
                <a:latin typeface="Courier New"/>
                <a:cs typeface="Courier New"/>
              </a:rPr>
              <a:t>envp</a:t>
            </a:r>
            <a:r>
              <a:rPr lang="en-US" sz="1800" b="0" dirty="0">
                <a:latin typeface="Courier New"/>
                <a:cs typeface="Courier New"/>
              </a:rPr>
              <a:t>[n] = NULL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15" name="Rectangle 23"/>
          <p:cNvSpPr>
            <a:spLocks noChangeArrowheads="1"/>
          </p:cNvSpPr>
          <p:nvPr/>
        </p:nvSpPr>
        <p:spPr bwMode="auto">
          <a:xfrm>
            <a:off x="2590800" y="3657600"/>
            <a:ext cx="2209800" cy="304800"/>
          </a:xfrm>
          <a:prstGeom prst="rect">
            <a:avLst/>
          </a:prstGeom>
          <a:solidFill>
            <a:srgbClr val="D5F1C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800" b="0" dirty="0" err="1">
                <a:latin typeface="Courier New"/>
                <a:cs typeface="Courier New"/>
              </a:rPr>
              <a:t>envp</a:t>
            </a:r>
            <a:r>
              <a:rPr lang="en-US" sz="1800" b="0" dirty="0">
                <a:latin typeface="Courier New"/>
                <a:cs typeface="Courier New"/>
              </a:rPr>
              <a:t>[n-1]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16" name="Rectangle 23"/>
          <p:cNvSpPr>
            <a:spLocks noChangeArrowheads="1"/>
          </p:cNvSpPr>
          <p:nvPr/>
        </p:nvSpPr>
        <p:spPr bwMode="auto">
          <a:xfrm>
            <a:off x="2590800" y="4267200"/>
            <a:ext cx="2209800" cy="293132"/>
          </a:xfrm>
          <a:prstGeom prst="rect">
            <a:avLst/>
          </a:prstGeom>
          <a:solidFill>
            <a:srgbClr val="D5F1C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800" b="0" dirty="0" err="1">
                <a:latin typeface="Courier New"/>
                <a:cs typeface="Courier New"/>
              </a:rPr>
              <a:t>envp</a:t>
            </a:r>
            <a:r>
              <a:rPr lang="en-US" sz="1800" b="0" dirty="0">
                <a:latin typeface="Courier New"/>
                <a:cs typeface="Courier New"/>
              </a:rPr>
              <a:t>[0]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17" name="Rectangle 23"/>
          <p:cNvSpPr>
            <a:spLocks noChangeArrowheads="1"/>
          </p:cNvSpPr>
          <p:nvPr/>
        </p:nvSpPr>
        <p:spPr bwMode="auto">
          <a:xfrm>
            <a:off x="2590800" y="3962400"/>
            <a:ext cx="2209800" cy="304800"/>
          </a:xfrm>
          <a:prstGeom prst="rect">
            <a:avLst/>
          </a:prstGeom>
          <a:solidFill>
            <a:srgbClr val="D5F1C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800" b="0" dirty="0">
                <a:latin typeface="Courier New"/>
                <a:cs typeface="Courier New"/>
              </a:rPr>
              <a:t>…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19" name="Rectangle 23"/>
          <p:cNvSpPr>
            <a:spLocks noChangeArrowheads="1"/>
          </p:cNvSpPr>
          <p:nvPr/>
        </p:nvSpPr>
        <p:spPr bwMode="auto">
          <a:xfrm>
            <a:off x="2590799" y="2035998"/>
            <a:ext cx="2743201" cy="2733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800" b="0" dirty="0" err="1">
                <a:latin typeface="Courier New"/>
                <a:cs typeface="Courier New"/>
              </a:rPr>
              <a:t>myargv</a:t>
            </a:r>
            <a:r>
              <a:rPr lang="en-US" sz="1800" b="0" dirty="0">
                <a:latin typeface="Courier New"/>
                <a:cs typeface="Courier New"/>
              </a:rPr>
              <a:t>[</a:t>
            </a:r>
            <a:r>
              <a:rPr lang="en-US" sz="1800" b="0" dirty="0" err="1">
                <a:latin typeface="Courier New"/>
                <a:cs typeface="Courier New"/>
              </a:rPr>
              <a:t>argc</a:t>
            </a:r>
            <a:r>
              <a:rPr lang="en-US" sz="1800" b="0" dirty="0">
                <a:latin typeface="Courier New"/>
                <a:cs typeface="Courier New"/>
              </a:rPr>
              <a:t>] = NULL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20" name="Rectangle 23"/>
          <p:cNvSpPr>
            <a:spLocks noChangeArrowheads="1"/>
          </p:cNvSpPr>
          <p:nvPr/>
        </p:nvSpPr>
        <p:spPr bwMode="auto">
          <a:xfrm>
            <a:off x="2590800" y="2297668"/>
            <a:ext cx="27432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800" b="0" dirty="0" err="1">
                <a:latin typeface="Courier New"/>
                <a:cs typeface="Courier New"/>
              </a:rPr>
              <a:t>myargv</a:t>
            </a:r>
            <a:r>
              <a:rPr lang="en-US" sz="1800" b="0" dirty="0">
                <a:latin typeface="Courier New"/>
                <a:cs typeface="Courier New"/>
              </a:rPr>
              <a:t>[2]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21" name="Rectangle 23"/>
          <p:cNvSpPr>
            <a:spLocks noChangeArrowheads="1"/>
          </p:cNvSpPr>
          <p:nvPr/>
        </p:nvSpPr>
        <p:spPr bwMode="auto">
          <a:xfrm>
            <a:off x="2590800" y="2831068"/>
            <a:ext cx="27432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800" b="0" dirty="0" err="1">
                <a:latin typeface="Courier New"/>
                <a:cs typeface="Courier New"/>
              </a:rPr>
              <a:t>myargv</a:t>
            </a:r>
            <a:r>
              <a:rPr lang="en-US" sz="1800" b="0" dirty="0">
                <a:latin typeface="Courier New"/>
                <a:cs typeface="Courier New"/>
              </a:rPr>
              <a:t>[0]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22" name="Rectangle 23"/>
          <p:cNvSpPr>
            <a:spLocks noChangeArrowheads="1"/>
          </p:cNvSpPr>
          <p:nvPr/>
        </p:nvSpPr>
        <p:spPr bwMode="auto">
          <a:xfrm>
            <a:off x="2590800" y="2602468"/>
            <a:ext cx="2743200" cy="2733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800" b="0" dirty="0" err="1">
                <a:latin typeface="Courier New"/>
                <a:cs typeface="Courier New"/>
              </a:rPr>
              <a:t>myargv</a:t>
            </a:r>
            <a:r>
              <a:rPr lang="en-US" sz="1800" b="0" dirty="0">
                <a:latin typeface="Courier New"/>
                <a:cs typeface="Courier New"/>
              </a:rPr>
              <a:t>[1]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086905" y="2907268"/>
            <a:ext cx="1431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 New"/>
                <a:cs typeface="Courier New"/>
              </a:rPr>
              <a:t>“</a:t>
            </a:r>
            <a:r>
              <a:rPr lang="en-US" sz="1800" b="0" dirty="0">
                <a:latin typeface="Courier New"/>
                <a:cs typeface="Courier New"/>
              </a:rPr>
              <a:t>/bin/</a:t>
            </a:r>
            <a:r>
              <a:rPr lang="en-US" sz="1800" b="0" dirty="0" err="1">
                <a:latin typeface="Courier New"/>
                <a:cs typeface="Courier New"/>
              </a:rPr>
              <a:t>ls</a:t>
            </a:r>
            <a:r>
              <a:rPr lang="en-US" sz="1800" dirty="0">
                <a:latin typeface="Courier New"/>
                <a:cs typeface="Courier New"/>
              </a:rPr>
              <a:t>”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086905" y="2598155"/>
            <a:ext cx="873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 New"/>
                <a:cs typeface="Courier New"/>
              </a:rPr>
              <a:t>“</a:t>
            </a:r>
            <a:r>
              <a:rPr lang="en-US" sz="1800" b="0" dirty="0">
                <a:latin typeface="Courier New"/>
                <a:cs typeface="Courier New"/>
              </a:rPr>
              <a:t>-</a:t>
            </a:r>
            <a:r>
              <a:rPr lang="en-US" sz="1800" b="0" dirty="0" err="1">
                <a:latin typeface="Courier New"/>
                <a:cs typeface="Courier New"/>
              </a:rPr>
              <a:t>lt</a:t>
            </a:r>
            <a:r>
              <a:rPr lang="en-US" sz="1800" dirty="0">
                <a:latin typeface="Courier New"/>
                <a:cs typeface="Courier New"/>
              </a:rPr>
              <a:t>”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089388" y="2297668"/>
            <a:ext cx="2114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 New"/>
                <a:cs typeface="Courier New"/>
              </a:rPr>
              <a:t>“</a:t>
            </a:r>
            <a:r>
              <a:rPr lang="en-US" sz="1800" b="0" dirty="0">
                <a:latin typeface="Courier New"/>
                <a:cs typeface="Courier New"/>
              </a:rPr>
              <a:t>/</a:t>
            </a:r>
            <a:r>
              <a:rPr lang="en-US" sz="1800" b="0" dirty="0" err="1">
                <a:latin typeface="Courier New"/>
                <a:cs typeface="Courier New"/>
              </a:rPr>
              <a:t>usr</a:t>
            </a:r>
            <a:r>
              <a:rPr lang="en-US" sz="1800" b="0" dirty="0">
                <a:latin typeface="Courier New"/>
                <a:cs typeface="Courier New"/>
              </a:rPr>
              <a:t>/include</a:t>
            </a:r>
            <a:r>
              <a:rPr lang="en-US" sz="1800" dirty="0">
                <a:latin typeface="Courier New"/>
                <a:cs typeface="Courier New"/>
              </a:rPr>
              <a:t>”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562600" y="4234130"/>
            <a:ext cx="1701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 New"/>
                <a:cs typeface="Courier New"/>
              </a:rPr>
              <a:t>“</a:t>
            </a:r>
            <a:r>
              <a:rPr lang="en-US" sz="1800" b="0" dirty="0">
                <a:latin typeface="Courier New"/>
                <a:cs typeface="Courier New"/>
              </a:rPr>
              <a:t>USER=</a:t>
            </a:r>
            <a:r>
              <a:rPr lang="en-US" sz="1800" b="0" dirty="0" err="1">
                <a:latin typeface="Courier New"/>
                <a:cs typeface="Courier New"/>
              </a:rPr>
              <a:t>droh</a:t>
            </a:r>
            <a:r>
              <a:rPr lang="en-US" sz="1800" dirty="0">
                <a:latin typeface="Courier New"/>
                <a:cs typeface="Courier New"/>
              </a:rPr>
              <a:t>”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562600" y="3624074"/>
            <a:ext cx="2252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 New"/>
                <a:cs typeface="Courier New"/>
              </a:rPr>
              <a:t>“</a:t>
            </a:r>
            <a:r>
              <a:rPr lang="en-US" sz="1800" b="0" dirty="0">
                <a:latin typeface="Courier New"/>
                <a:cs typeface="Courier New"/>
              </a:rPr>
              <a:t>PWD=/</a:t>
            </a:r>
            <a:r>
              <a:rPr lang="en-US" sz="1800" b="0" dirty="0" err="1">
                <a:latin typeface="Courier New"/>
                <a:cs typeface="Courier New"/>
              </a:rPr>
              <a:t>usr</a:t>
            </a:r>
            <a:r>
              <a:rPr lang="en-US" sz="1800" b="0" dirty="0">
                <a:latin typeface="Courier New"/>
                <a:cs typeface="Courier New"/>
              </a:rPr>
              <a:t>/</a:t>
            </a:r>
            <a:r>
              <a:rPr lang="en-US" sz="1800" b="0" dirty="0" err="1">
                <a:latin typeface="Courier New"/>
                <a:cs typeface="Courier New"/>
              </a:rPr>
              <a:t>droh</a:t>
            </a:r>
            <a:r>
              <a:rPr lang="en-US" sz="1800" dirty="0">
                <a:latin typeface="Courier New"/>
                <a:cs typeface="Courier New"/>
              </a:rPr>
              <a:t>”</a:t>
            </a:r>
          </a:p>
        </p:txBody>
      </p:sp>
      <p:cxnSp>
        <p:nvCxnSpPr>
          <p:cNvPr id="37" name="Straight Arrow Connector 36"/>
          <p:cNvCxnSpPr/>
          <p:nvPr/>
        </p:nvCxnSpPr>
        <p:spPr bwMode="auto">
          <a:xfrm>
            <a:off x="5334000" y="3091130"/>
            <a:ext cx="717550" cy="804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Straight Arrow Connector 38"/>
          <p:cNvCxnSpPr/>
          <p:nvPr/>
        </p:nvCxnSpPr>
        <p:spPr bwMode="auto">
          <a:xfrm flipV="1">
            <a:off x="5334000" y="2782821"/>
            <a:ext cx="717550" cy="350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" name="Straight Arrow Connector 40"/>
          <p:cNvCxnSpPr/>
          <p:nvPr/>
        </p:nvCxnSpPr>
        <p:spPr bwMode="auto">
          <a:xfrm>
            <a:off x="5334000" y="2481530"/>
            <a:ext cx="736469" cy="804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7" name="Straight Arrow Connector 46"/>
          <p:cNvCxnSpPr>
            <a:stCxn id="16" idx="3"/>
            <a:endCxn id="33" idx="1"/>
          </p:cNvCxnSpPr>
          <p:nvPr/>
        </p:nvCxnSpPr>
        <p:spPr bwMode="auto">
          <a:xfrm>
            <a:off x="4800600" y="4413766"/>
            <a:ext cx="762000" cy="503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3" name="Straight Arrow Connector 52"/>
          <p:cNvCxnSpPr>
            <a:stCxn id="15" idx="3"/>
            <a:endCxn id="35" idx="1"/>
          </p:cNvCxnSpPr>
          <p:nvPr/>
        </p:nvCxnSpPr>
        <p:spPr bwMode="auto">
          <a:xfrm flipV="1">
            <a:off x="4800600" y="3808740"/>
            <a:ext cx="762000" cy="126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685800" y="4376470"/>
            <a:ext cx="1154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latin typeface="Courier New"/>
                <a:cs typeface="Courier New"/>
              </a:rPr>
              <a:t>environ</a:t>
            </a:r>
          </a:p>
        </p:txBody>
      </p:sp>
      <p:cxnSp>
        <p:nvCxnSpPr>
          <p:cNvPr id="30" name="Straight Arrow Connector 29"/>
          <p:cNvCxnSpPr/>
          <p:nvPr/>
        </p:nvCxnSpPr>
        <p:spPr bwMode="auto">
          <a:xfrm flipV="1">
            <a:off x="1828800" y="4560332"/>
            <a:ext cx="717550" cy="804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838200" y="2907268"/>
            <a:ext cx="10157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err="1">
                <a:latin typeface="Courier New"/>
                <a:cs typeface="Courier New"/>
              </a:rPr>
              <a:t>myargv</a:t>
            </a:r>
            <a:endParaRPr lang="en-US" sz="1800" b="0" dirty="0">
              <a:latin typeface="Courier New"/>
              <a:cs typeface="Courier New"/>
            </a:endParaRPr>
          </a:p>
        </p:txBody>
      </p:sp>
      <p:cxnSp>
        <p:nvCxnSpPr>
          <p:cNvPr id="40" name="Straight Arrow Connector 39"/>
          <p:cNvCxnSpPr/>
          <p:nvPr/>
        </p:nvCxnSpPr>
        <p:spPr bwMode="auto">
          <a:xfrm flipV="1">
            <a:off x="1828800" y="3091130"/>
            <a:ext cx="717550" cy="804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6" name="Text Box 4"/>
          <p:cNvSpPr txBox="1">
            <a:spLocks noChangeArrowheads="1"/>
          </p:cNvSpPr>
          <p:nvPr/>
        </p:nvSpPr>
        <p:spPr bwMode="auto">
          <a:xfrm>
            <a:off x="622643" y="4983540"/>
            <a:ext cx="7225957" cy="1569660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</a:t>
            </a:r>
            <a:r>
              <a:rPr lang="en-US" sz="1600" dirty="0">
                <a:solidFill>
                  <a:srgbClr val="9D00FF"/>
                </a:solidFill>
                <a:latin typeface="Menlo-Regular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Fork()) == 0) {   </a:t>
            </a:r>
            <a:r>
              <a:rPr lang="en-US" sz="1600" dirty="0">
                <a:solidFill>
                  <a:srgbClr val="9D0003"/>
                </a:solidFill>
                <a:latin typeface="Menlo-Regular"/>
              </a:rPr>
              <a:t>/* Child runs program */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</a:t>
            </a:r>
            <a:r>
              <a:rPr lang="en-US" sz="1600" dirty="0">
                <a:solidFill>
                  <a:srgbClr val="9D00FF"/>
                </a:solidFill>
                <a:latin typeface="Menlo-Regular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execve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myargv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[0],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myargv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environ) &lt; 0) {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72004C"/>
                </a:solidFill>
                <a:latin typeface="Menlo-Regular"/>
              </a:rPr>
              <a:t>"%s: Command not found.\n"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myargv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[0]);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  exit(1);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}           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}                                                                                                    </a:t>
            </a:r>
          </a:p>
        </p:txBody>
      </p:sp>
      <p:sp>
        <p:nvSpPr>
          <p:cNvPr id="42" name="Rectangle 3"/>
          <p:cNvSpPr txBox="1">
            <a:spLocks noChangeArrowheads="1"/>
          </p:cNvSpPr>
          <p:nvPr/>
        </p:nvSpPr>
        <p:spPr bwMode="auto">
          <a:xfrm>
            <a:off x="381000" y="1262966"/>
            <a:ext cx="7568111" cy="456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 dirty="0">
                <a:latin typeface="Calibri"/>
                <a:cs typeface="Calibri"/>
              </a:rPr>
              <a:t>Executes</a:t>
            </a:r>
            <a:r>
              <a:rPr lang="en-US" sz="2000" dirty="0">
                <a:latin typeface="Courier New" pitchFamily="49" charset="0"/>
              </a:rPr>
              <a:t> “</a:t>
            </a:r>
            <a:r>
              <a:rPr lang="en-US" sz="2000" b="0" dirty="0">
                <a:latin typeface="Courier New"/>
                <a:cs typeface="Courier New"/>
              </a:rPr>
              <a:t>/bin/</a:t>
            </a:r>
            <a:r>
              <a:rPr lang="en-US" sz="2000" b="0" dirty="0" err="1">
                <a:latin typeface="Courier New"/>
                <a:cs typeface="Courier New"/>
              </a:rPr>
              <a:t>ls</a:t>
            </a:r>
            <a:r>
              <a:rPr lang="en-US" sz="2000" b="0" dirty="0">
                <a:latin typeface="Courier New"/>
                <a:cs typeface="Courier New"/>
              </a:rPr>
              <a:t> –</a:t>
            </a:r>
            <a:r>
              <a:rPr lang="en-US" sz="2000" b="0" dirty="0" err="1">
                <a:latin typeface="Courier New"/>
                <a:cs typeface="Courier New"/>
              </a:rPr>
              <a:t>lt</a:t>
            </a:r>
            <a:r>
              <a:rPr lang="en-US" sz="2000" b="0" dirty="0">
                <a:latin typeface="Courier New"/>
                <a:cs typeface="Courier New"/>
              </a:rPr>
              <a:t> /</a:t>
            </a:r>
            <a:r>
              <a:rPr lang="en-US" sz="2000" b="0" dirty="0" err="1">
                <a:latin typeface="Courier New"/>
                <a:cs typeface="Courier New"/>
              </a:rPr>
              <a:t>usr</a:t>
            </a:r>
            <a:r>
              <a:rPr lang="en-US" sz="2000" b="0" dirty="0">
                <a:latin typeface="Courier New"/>
                <a:cs typeface="Courier New"/>
              </a:rPr>
              <a:t>/include</a:t>
            </a:r>
            <a:r>
              <a:rPr lang="en-US" sz="2000" dirty="0">
                <a:latin typeface="Courier New" pitchFamily="49" charset="0"/>
              </a:rPr>
              <a:t>” </a:t>
            </a:r>
            <a:r>
              <a:rPr lang="en-US" sz="2000" dirty="0">
                <a:latin typeface="Calibri"/>
                <a:cs typeface="Calibri"/>
              </a:rPr>
              <a:t>in child process using current environment: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2362200"/>
            <a:ext cx="1708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latin typeface="Courier New"/>
                <a:cs typeface="Courier New"/>
              </a:rPr>
              <a:t>(</a:t>
            </a:r>
            <a:r>
              <a:rPr lang="en-US" sz="1800" b="0" dirty="0" err="1">
                <a:latin typeface="Courier New"/>
                <a:cs typeface="Courier New"/>
              </a:rPr>
              <a:t>argc</a:t>
            </a:r>
            <a:r>
              <a:rPr lang="en-US" sz="1800" b="0" dirty="0">
                <a:latin typeface="Courier New"/>
                <a:cs typeface="Courier New"/>
              </a:rPr>
              <a:t> == 3)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  <a:endParaRPr lang="en-US" dirty="0"/>
          </a:p>
        </p:txBody>
      </p:sp>
      <p:sp>
        <p:nvSpPr>
          <p:cNvPr id="504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Exceptions</a:t>
            </a:r>
          </a:p>
          <a:p>
            <a:pPr lvl="1"/>
            <a:r>
              <a:rPr lang="en-US" dirty="0"/>
              <a:t>Events that require nonstandard control flow</a:t>
            </a:r>
          </a:p>
          <a:p>
            <a:pPr lvl="1"/>
            <a:r>
              <a:rPr lang="en-US" dirty="0"/>
              <a:t>Generated externally (interrupts) or internally (traps and faults)</a:t>
            </a:r>
          </a:p>
          <a:p>
            <a:endParaRPr lang="en-US" dirty="0"/>
          </a:p>
          <a:p>
            <a:r>
              <a:rPr lang="en-US" dirty="0"/>
              <a:t>Processes</a:t>
            </a:r>
          </a:p>
          <a:p>
            <a:pPr lvl="1"/>
            <a:r>
              <a:rPr lang="en-US" dirty="0"/>
              <a:t>At any given time, system has multiple active processes</a:t>
            </a:r>
          </a:p>
          <a:p>
            <a:pPr lvl="1"/>
            <a:r>
              <a:rPr lang="en-US" dirty="0"/>
              <a:t>Only one can execute at a time on a single core, though</a:t>
            </a:r>
          </a:p>
          <a:p>
            <a:pPr lvl="1"/>
            <a:r>
              <a:rPr lang="en-US" dirty="0"/>
              <a:t>Each process appears to have total control of </a:t>
            </a:r>
            <a:br>
              <a:rPr lang="en-US" dirty="0"/>
            </a:br>
            <a:r>
              <a:rPr lang="en-US" dirty="0"/>
              <a:t>processor + private memory space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(cont.)</a:t>
            </a:r>
          </a:p>
        </p:txBody>
      </p:sp>
      <p:sp>
        <p:nvSpPr>
          <p:cNvPr id="508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Spawning processes</a:t>
            </a:r>
          </a:p>
          <a:p>
            <a:pPr lvl="1"/>
            <a:r>
              <a:rPr lang="en-US" dirty="0"/>
              <a:t>Call </a:t>
            </a:r>
            <a:r>
              <a:rPr lang="en-US" dirty="0">
                <a:latin typeface="Courier New"/>
                <a:cs typeface="Courier New"/>
              </a:rPr>
              <a:t>fork</a:t>
            </a:r>
          </a:p>
          <a:p>
            <a:pPr lvl="1"/>
            <a:r>
              <a:rPr lang="en-US" dirty="0"/>
              <a:t>One call, two returns</a:t>
            </a:r>
          </a:p>
          <a:p>
            <a:r>
              <a:rPr lang="en-US" dirty="0"/>
              <a:t>Process completion</a:t>
            </a:r>
          </a:p>
          <a:p>
            <a:pPr lvl="1"/>
            <a:r>
              <a:rPr lang="en-US" dirty="0"/>
              <a:t>Call </a:t>
            </a:r>
            <a:r>
              <a:rPr lang="en-US" dirty="0">
                <a:latin typeface="Courier New"/>
                <a:cs typeface="Courier New"/>
              </a:rPr>
              <a:t>exit</a:t>
            </a:r>
          </a:p>
          <a:p>
            <a:pPr lvl="1"/>
            <a:r>
              <a:rPr lang="en-US" dirty="0"/>
              <a:t>One call, no return</a:t>
            </a:r>
          </a:p>
          <a:p>
            <a:r>
              <a:rPr lang="en-US" dirty="0"/>
              <a:t>Reaping and waiting for processes</a:t>
            </a:r>
          </a:p>
          <a:p>
            <a:pPr lvl="1"/>
            <a:r>
              <a:rPr lang="en-US" dirty="0"/>
              <a:t>Call </a:t>
            </a:r>
            <a:r>
              <a:rPr lang="en-US" dirty="0">
                <a:latin typeface="Courier New"/>
                <a:cs typeface="Courier New"/>
              </a:rPr>
              <a:t>wait</a:t>
            </a:r>
            <a:r>
              <a:rPr lang="en-US" dirty="0"/>
              <a:t> or </a:t>
            </a:r>
            <a:r>
              <a:rPr lang="en-US" dirty="0" err="1">
                <a:latin typeface="Courier New"/>
                <a:cs typeface="Courier New"/>
              </a:rPr>
              <a:t>waitpid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/>
              <a:t>Loading and running programs</a:t>
            </a:r>
          </a:p>
          <a:p>
            <a:pPr lvl="1"/>
            <a:r>
              <a:rPr lang="en-US" dirty="0"/>
              <a:t>Call </a:t>
            </a:r>
            <a:r>
              <a:rPr lang="en-US" dirty="0" err="1">
                <a:latin typeface="Courier New"/>
                <a:cs typeface="Courier New"/>
              </a:rPr>
              <a:t>execve</a:t>
            </a:r>
            <a:r>
              <a:rPr lang="en-US" dirty="0"/>
              <a:t> (or variant)</a:t>
            </a:r>
          </a:p>
          <a:p>
            <a:pPr lvl="1"/>
            <a:r>
              <a:rPr lang="en-US" dirty="0"/>
              <a:t>One call, (normally) no return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F7F7F"/>
                </a:solidFill>
              </a:rPr>
              <a:t>Exceptional Control Flow</a:t>
            </a:r>
          </a:p>
          <a:p>
            <a:r>
              <a:rPr lang="en-US" dirty="0"/>
              <a:t>Exceptions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Processes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Process Control</a:t>
            </a:r>
          </a:p>
        </p:txBody>
      </p:sp>
    </p:spTree>
    <p:extLst>
      <p:ext uri="{BB962C8B-B14F-4D97-AF65-F5344CB8AC3E}">
        <p14:creationId xmlns:p14="http://schemas.microsoft.com/office/powerpoint/2010/main" val="3446910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 bwMode="auto">
          <a:xfrm>
            <a:off x="825500" y="3429000"/>
            <a:ext cx="7570461" cy="2971800"/>
          </a:xfrm>
          <a:prstGeom prst="rect">
            <a:avLst/>
          </a:prstGeom>
          <a:solidFill>
            <a:srgbClr val="E9E1C9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7616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3352800" cy="573088"/>
          </a:xfrm>
          <a:noFill/>
          <a:ln/>
        </p:spPr>
        <p:txBody>
          <a:bodyPr lIns="91294" tIns="45647" rIns="91294" bIns="45647" anchor="t"/>
          <a:lstStyle/>
          <a:p>
            <a:r>
              <a:rPr lang="en-US"/>
              <a:t>Exceptions</a:t>
            </a:r>
          </a:p>
        </p:txBody>
      </p:sp>
      <p:sp>
        <p:nvSpPr>
          <p:cNvPr id="476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686800" cy="1902130"/>
          </a:xfrm>
          <a:noFill/>
          <a:ln/>
        </p:spPr>
        <p:txBody>
          <a:bodyPr/>
          <a:lstStyle/>
          <a:p>
            <a:r>
              <a:rPr lang="en-US" dirty="0"/>
              <a:t>An </a:t>
            </a:r>
            <a:r>
              <a:rPr lang="en-US" i="1" dirty="0">
                <a:solidFill>
                  <a:srgbClr val="C00000"/>
                </a:solidFill>
              </a:rPr>
              <a:t>exception</a:t>
            </a:r>
            <a:r>
              <a:rPr lang="en-US" dirty="0"/>
              <a:t> is a transfer of control to the OS </a:t>
            </a:r>
            <a:r>
              <a:rPr lang="en-US" i="1" dirty="0"/>
              <a:t>kernel</a:t>
            </a:r>
            <a:r>
              <a:rPr lang="en-US" dirty="0"/>
              <a:t> in response to some </a:t>
            </a:r>
            <a:r>
              <a:rPr lang="en-US" i="1" dirty="0"/>
              <a:t>event</a:t>
            </a:r>
            <a:r>
              <a:rPr lang="en-US" dirty="0"/>
              <a:t>  (i.e., change in processor state)</a:t>
            </a:r>
          </a:p>
          <a:p>
            <a:pPr lvl="1"/>
            <a:r>
              <a:rPr lang="en-US" dirty="0"/>
              <a:t>Kernel is the memory-resident part of the OS</a:t>
            </a:r>
          </a:p>
          <a:p>
            <a:pPr lvl="1"/>
            <a:r>
              <a:rPr lang="en-US" dirty="0"/>
              <a:t>Examples of events: Divide by 0, arithmetic overflow, page fault, I/O request completes, typing Ctrl-C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76164" name="Rectangle 4"/>
          <p:cNvSpPr>
            <a:spLocks noChangeArrowheads="1"/>
          </p:cNvSpPr>
          <p:nvPr/>
        </p:nvSpPr>
        <p:spPr bwMode="auto">
          <a:xfrm>
            <a:off x="2494562" y="3500438"/>
            <a:ext cx="1544038" cy="4590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User code</a:t>
            </a:r>
          </a:p>
        </p:txBody>
      </p:sp>
      <p:sp>
        <p:nvSpPr>
          <p:cNvPr id="476165" name="Rectangle 5"/>
          <p:cNvSpPr>
            <a:spLocks noChangeArrowheads="1"/>
          </p:cNvSpPr>
          <p:nvPr/>
        </p:nvSpPr>
        <p:spPr bwMode="auto">
          <a:xfrm>
            <a:off x="5105400" y="3500438"/>
            <a:ext cx="1779228" cy="4590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Kernel code</a:t>
            </a:r>
          </a:p>
        </p:txBody>
      </p:sp>
      <p:sp>
        <p:nvSpPr>
          <p:cNvPr id="476166" name="Line 6"/>
          <p:cNvSpPr>
            <a:spLocks noChangeShapeType="1"/>
          </p:cNvSpPr>
          <p:nvPr/>
        </p:nvSpPr>
        <p:spPr bwMode="auto">
          <a:xfrm>
            <a:off x="3233738" y="4022725"/>
            <a:ext cx="0" cy="598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76167" name="Line 7"/>
          <p:cNvSpPr>
            <a:spLocks noChangeShapeType="1"/>
          </p:cNvSpPr>
          <p:nvPr/>
        </p:nvSpPr>
        <p:spPr bwMode="auto">
          <a:xfrm>
            <a:off x="3240088" y="4627563"/>
            <a:ext cx="28067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76168" name="Line 8"/>
          <p:cNvSpPr>
            <a:spLocks noChangeShapeType="1"/>
          </p:cNvSpPr>
          <p:nvPr/>
        </p:nvSpPr>
        <p:spPr bwMode="auto">
          <a:xfrm>
            <a:off x="6053138" y="4633913"/>
            <a:ext cx="0" cy="596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76169" name="Line 9"/>
          <p:cNvSpPr>
            <a:spLocks noChangeShapeType="1"/>
          </p:cNvSpPr>
          <p:nvPr/>
        </p:nvSpPr>
        <p:spPr bwMode="auto">
          <a:xfrm flipH="1" flipV="1">
            <a:off x="3227388" y="4697413"/>
            <a:ext cx="2832100" cy="546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76170" name="Line 10"/>
          <p:cNvSpPr>
            <a:spLocks noChangeShapeType="1"/>
          </p:cNvSpPr>
          <p:nvPr/>
        </p:nvSpPr>
        <p:spPr bwMode="auto">
          <a:xfrm>
            <a:off x="3233738" y="4724400"/>
            <a:ext cx="0" cy="15128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76171" name="Rectangle 11"/>
          <p:cNvSpPr>
            <a:spLocks noChangeArrowheads="1"/>
          </p:cNvSpPr>
          <p:nvPr/>
        </p:nvSpPr>
        <p:spPr bwMode="auto">
          <a:xfrm>
            <a:off x="4102100" y="4300538"/>
            <a:ext cx="1142586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>
                <a:latin typeface="Calibri" pitchFamily="34" charset="0"/>
              </a:rPr>
              <a:t>Exception</a:t>
            </a:r>
          </a:p>
        </p:txBody>
      </p:sp>
      <p:sp>
        <p:nvSpPr>
          <p:cNvPr id="476172" name="Rectangle 12"/>
          <p:cNvSpPr>
            <a:spLocks noChangeArrowheads="1"/>
          </p:cNvSpPr>
          <p:nvPr/>
        </p:nvSpPr>
        <p:spPr bwMode="auto">
          <a:xfrm>
            <a:off x="6083300" y="4573588"/>
            <a:ext cx="2146300" cy="92075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>
                <a:latin typeface="Calibri" pitchFamily="34" charset="0"/>
              </a:rPr>
              <a:t>Exception processing</a:t>
            </a:r>
          </a:p>
          <a:p>
            <a:pPr algn="l">
              <a:lnSpc>
                <a:spcPct val="100000"/>
              </a:lnSpc>
            </a:pPr>
            <a:r>
              <a:rPr lang="en-US" sz="1800" b="0" dirty="0">
                <a:latin typeface="Calibri" pitchFamily="34" charset="0"/>
              </a:rPr>
              <a:t>by </a:t>
            </a:r>
            <a:r>
              <a:rPr lang="en-US" sz="1800" b="0" i="1" dirty="0">
                <a:latin typeface="Calibri" pitchFamily="34" charset="0"/>
              </a:rPr>
              <a:t>exception handler</a:t>
            </a:r>
          </a:p>
          <a:p>
            <a:pPr algn="l">
              <a:lnSpc>
                <a:spcPct val="100000"/>
              </a:lnSpc>
            </a:pPr>
            <a:endParaRPr lang="en-US" sz="1800" b="0" i="1" dirty="0">
              <a:latin typeface="Calibri" pitchFamily="34" charset="0"/>
            </a:endParaRPr>
          </a:p>
        </p:txBody>
      </p:sp>
      <p:sp>
        <p:nvSpPr>
          <p:cNvPr id="476173" name="Rectangle 13"/>
          <p:cNvSpPr>
            <a:spLocks noChangeArrowheads="1"/>
          </p:cNvSpPr>
          <p:nvPr/>
        </p:nvSpPr>
        <p:spPr bwMode="auto">
          <a:xfrm>
            <a:off x="3733800" y="5140794"/>
            <a:ext cx="2093505" cy="92075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  <a:buFont typeface="Arial" pitchFamily="34" charset="0"/>
              <a:buChar char="•"/>
            </a:pPr>
            <a:r>
              <a:rPr lang="en-US" sz="1800" b="0" i="1" dirty="0">
                <a:latin typeface="Calibri" pitchFamily="34" charset="0"/>
              </a:rPr>
              <a:t> Return to </a:t>
            </a:r>
            <a:r>
              <a:rPr lang="en-US" sz="1800" b="0" i="1" dirty="0" err="1">
                <a:latin typeface="Calibri" pitchFamily="34" charset="0"/>
              </a:rPr>
              <a:t>I_current</a:t>
            </a:r>
            <a:endParaRPr lang="en-US" sz="1800" b="0" i="1" dirty="0">
              <a:latin typeface="Calibri" pitchFamily="34" charset="0"/>
            </a:endParaRPr>
          </a:p>
          <a:p>
            <a:pPr marL="112713" indent="-112713" algn="l">
              <a:lnSpc>
                <a:spcPct val="100000"/>
              </a:lnSpc>
              <a:buFont typeface="Arial" pitchFamily="34" charset="0"/>
              <a:buChar char="•"/>
            </a:pPr>
            <a:r>
              <a:rPr lang="en-US" sz="1800" b="0" i="1" dirty="0">
                <a:latin typeface="Calibri" pitchFamily="34" charset="0"/>
              </a:rPr>
              <a:t>Return to </a:t>
            </a:r>
            <a:r>
              <a:rPr lang="en-US" sz="1800" b="0" i="1" dirty="0" err="1">
                <a:latin typeface="Calibri" pitchFamily="34" charset="0"/>
              </a:rPr>
              <a:t>I_next</a:t>
            </a:r>
            <a:endParaRPr lang="en-US" sz="1800" b="0" i="1" dirty="0">
              <a:latin typeface="Calibri" pitchFamily="34" charset="0"/>
            </a:endParaRPr>
          </a:p>
          <a:p>
            <a:pPr marL="112713" indent="-112713" algn="l">
              <a:lnSpc>
                <a:spcPct val="100000"/>
              </a:lnSpc>
              <a:buFont typeface="Arial" pitchFamily="34" charset="0"/>
              <a:buChar char="•"/>
            </a:pPr>
            <a:r>
              <a:rPr lang="en-US" sz="1800" b="0" i="1" dirty="0">
                <a:latin typeface="Calibri" pitchFamily="34" charset="0"/>
              </a:rPr>
              <a:t>Abort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476174" name="Rectangle 14"/>
          <p:cNvSpPr>
            <a:spLocks noChangeArrowheads="1"/>
          </p:cNvSpPr>
          <p:nvPr/>
        </p:nvSpPr>
        <p:spPr bwMode="auto">
          <a:xfrm>
            <a:off x="1040139" y="4359166"/>
            <a:ext cx="804863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Event </a:t>
            </a:r>
          </a:p>
        </p:txBody>
      </p:sp>
      <p:sp>
        <p:nvSpPr>
          <p:cNvPr id="476175" name="Text Box 15"/>
          <p:cNvSpPr txBox="1">
            <a:spLocks noChangeArrowheads="1"/>
          </p:cNvSpPr>
          <p:nvPr/>
        </p:nvSpPr>
        <p:spPr bwMode="auto">
          <a:xfrm>
            <a:off x="2396803" y="4395951"/>
            <a:ext cx="867097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b="0" dirty="0" err="1">
                <a:latin typeface="Calibri" pitchFamily="34" charset="0"/>
              </a:rPr>
              <a:t>I_current</a:t>
            </a:r>
            <a:endParaRPr lang="en-US" sz="1400" b="0" dirty="0">
              <a:latin typeface="Calibri" pitchFamily="34" charset="0"/>
            </a:endParaRPr>
          </a:p>
        </p:txBody>
      </p:sp>
      <p:sp>
        <p:nvSpPr>
          <p:cNvPr id="476176" name="Text Box 16"/>
          <p:cNvSpPr txBox="1">
            <a:spLocks noChangeArrowheads="1"/>
          </p:cNvSpPr>
          <p:nvPr/>
        </p:nvSpPr>
        <p:spPr bwMode="auto">
          <a:xfrm>
            <a:off x="2613978" y="4601310"/>
            <a:ext cx="649922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b="0" dirty="0" err="1">
                <a:latin typeface="Calibri" pitchFamily="34" charset="0"/>
              </a:rPr>
              <a:t>I_next</a:t>
            </a:r>
            <a:endParaRPr lang="en-US" sz="1400" b="0" dirty="0">
              <a:latin typeface="Calibri" pitchFamily="34" charset="0"/>
            </a:endParaRPr>
          </a:p>
        </p:txBody>
      </p:sp>
      <p:sp>
        <p:nvSpPr>
          <p:cNvPr id="476177" name="Line 17"/>
          <p:cNvSpPr>
            <a:spLocks noChangeShapeType="1"/>
          </p:cNvSpPr>
          <p:nvPr/>
        </p:nvSpPr>
        <p:spPr bwMode="auto">
          <a:xfrm>
            <a:off x="1716251" y="4544623"/>
            <a:ext cx="685800" cy="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6167" grpId="0" animBg="1"/>
      <p:bldP spid="476168" grpId="0" animBg="1"/>
      <p:bldP spid="476169" grpId="0" animBg="1"/>
      <p:bldP spid="476170" grpId="0" animBg="1"/>
      <p:bldP spid="476171" grpId="0"/>
      <p:bldP spid="476172" grpId="0"/>
      <p:bldP spid="476173" grpId="0"/>
      <p:bldP spid="476174" grpId="0"/>
      <p:bldP spid="476176" grpId="0"/>
      <p:bldP spid="47617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5"/>
          <p:cNvSpPr>
            <a:spLocks noChangeArrowheads="1"/>
          </p:cNvSpPr>
          <p:nvPr/>
        </p:nvSpPr>
        <p:spPr bwMode="auto">
          <a:xfrm>
            <a:off x="611188" y="3556000"/>
            <a:ext cx="1219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3" name="Rectangle 6"/>
          <p:cNvSpPr>
            <a:spLocks noChangeArrowheads="1"/>
          </p:cNvSpPr>
          <p:nvPr/>
        </p:nvSpPr>
        <p:spPr bwMode="auto">
          <a:xfrm>
            <a:off x="611188" y="3784600"/>
            <a:ext cx="1219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4" name="Rectangle 7"/>
          <p:cNvSpPr>
            <a:spLocks noChangeArrowheads="1"/>
          </p:cNvSpPr>
          <p:nvPr/>
        </p:nvSpPr>
        <p:spPr bwMode="auto">
          <a:xfrm>
            <a:off x="611188" y="4013200"/>
            <a:ext cx="1219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5" name="Oval 9"/>
          <p:cNvSpPr>
            <a:spLocks noChangeArrowheads="1"/>
          </p:cNvSpPr>
          <p:nvPr/>
        </p:nvSpPr>
        <p:spPr bwMode="auto">
          <a:xfrm>
            <a:off x="1179513" y="4076700"/>
            <a:ext cx="88900" cy="88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6" name="Text Box 10"/>
          <p:cNvSpPr txBox="1">
            <a:spLocks noChangeArrowheads="1"/>
          </p:cNvSpPr>
          <p:nvPr/>
        </p:nvSpPr>
        <p:spPr bwMode="auto">
          <a:xfrm>
            <a:off x="390525" y="3505200"/>
            <a:ext cx="28257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>
                <a:latin typeface="Arial" pitchFamily="34" charset="0"/>
              </a:rPr>
              <a:t>0</a:t>
            </a:r>
          </a:p>
        </p:txBody>
      </p:sp>
      <p:sp>
        <p:nvSpPr>
          <p:cNvPr id="47" name="Text Box 11"/>
          <p:cNvSpPr txBox="1">
            <a:spLocks noChangeArrowheads="1"/>
          </p:cNvSpPr>
          <p:nvPr/>
        </p:nvSpPr>
        <p:spPr bwMode="auto">
          <a:xfrm>
            <a:off x="390525" y="3708400"/>
            <a:ext cx="28257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>
                <a:latin typeface="Arial" pitchFamily="34" charset="0"/>
              </a:rPr>
              <a:t>1</a:t>
            </a:r>
          </a:p>
        </p:txBody>
      </p:sp>
      <p:sp>
        <p:nvSpPr>
          <p:cNvPr id="48" name="Text Box 12"/>
          <p:cNvSpPr txBox="1">
            <a:spLocks noChangeArrowheads="1"/>
          </p:cNvSpPr>
          <p:nvPr/>
        </p:nvSpPr>
        <p:spPr bwMode="auto">
          <a:xfrm>
            <a:off x="390525" y="3962400"/>
            <a:ext cx="28257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>
                <a:latin typeface="Arial" pitchFamily="34" charset="0"/>
              </a:rPr>
              <a:t>2</a:t>
            </a:r>
          </a:p>
        </p:txBody>
      </p:sp>
      <p:sp>
        <p:nvSpPr>
          <p:cNvPr id="49" name="Text Box 13"/>
          <p:cNvSpPr txBox="1">
            <a:spLocks noChangeArrowheads="1"/>
          </p:cNvSpPr>
          <p:nvPr/>
        </p:nvSpPr>
        <p:spPr bwMode="auto">
          <a:xfrm>
            <a:off x="1004888" y="4025900"/>
            <a:ext cx="436562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>
                <a:latin typeface="Arial" pitchFamily="34" charset="0"/>
              </a:rPr>
              <a:t>...</a:t>
            </a:r>
          </a:p>
        </p:txBody>
      </p:sp>
      <p:sp>
        <p:nvSpPr>
          <p:cNvPr id="50" name="Rectangle 14"/>
          <p:cNvSpPr>
            <a:spLocks noChangeArrowheads="1"/>
          </p:cNvSpPr>
          <p:nvPr/>
        </p:nvSpPr>
        <p:spPr bwMode="auto">
          <a:xfrm>
            <a:off x="611188" y="4495800"/>
            <a:ext cx="1219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" name="Text Box 15"/>
          <p:cNvSpPr txBox="1">
            <a:spLocks noChangeArrowheads="1"/>
          </p:cNvSpPr>
          <p:nvPr/>
        </p:nvSpPr>
        <p:spPr bwMode="auto">
          <a:xfrm>
            <a:off x="223838" y="4445000"/>
            <a:ext cx="4492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>
                <a:latin typeface="Arial" pitchFamily="34" charset="0"/>
              </a:rPr>
              <a:t>n-1</a:t>
            </a:r>
          </a:p>
        </p:txBody>
      </p:sp>
      <p:sp>
        <p:nvSpPr>
          <p:cNvPr id="52" name="Oval 16"/>
          <p:cNvSpPr>
            <a:spLocks noChangeArrowheads="1"/>
          </p:cNvSpPr>
          <p:nvPr/>
        </p:nvSpPr>
        <p:spPr bwMode="auto">
          <a:xfrm>
            <a:off x="1179513" y="3644900"/>
            <a:ext cx="88900" cy="88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3" name="Oval 20"/>
          <p:cNvSpPr>
            <a:spLocks noChangeArrowheads="1"/>
          </p:cNvSpPr>
          <p:nvPr/>
        </p:nvSpPr>
        <p:spPr bwMode="auto">
          <a:xfrm>
            <a:off x="1179513" y="3860800"/>
            <a:ext cx="88900" cy="88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4" name="Oval 25"/>
          <p:cNvSpPr>
            <a:spLocks noChangeArrowheads="1"/>
          </p:cNvSpPr>
          <p:nvPr/>
        </p:nvSpPr>
        <p:spPr bwMode="auto">
          <a:xfrm>
            <a:off x="1179513" y="4559300"/>
            <a:ext cx="88900" cy="88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77213" name="Rectangle 2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Exception Tables</a:t>
            </a:r>
          </a:p>
        </p:txBody>
      </p:sp>
      <p:sp>
        <p:nvSpPr>
          <p:cNvPr id="477214" name="Rectangle 30"/>
          <p:cNvSpPr>
            <a:spLocks noGrp="1" noChangeArrowheads="1"/>
          </p:cNvSpPr>
          <p:nvPr>
            <p:ph type="body" idx="1"/>
          </p:nvPr>
        </p:nvSpPr>
        <p:spPr>
          <a:xfrm>
            <a:off x="5181600" y="2340138"/>
            <a:ext cx="3810000" cy="3222462"/>
          </a:xfrm>
        </p:spPr>
        <p:txBody>
          <a:bodyPr/>
          <a:lstStyle/>
          <a:p>
            <a:r>
              <a:rPr lang="en-US" sz="2000" dirty="0"/>
              <a:t>Each type of event has a </a:t>
            </a:r>
            <a:br>
              <a:rPr lang="en-US" sz="2000" dirty="0"/>
            </a:br>
            <a:r>
              <a:rPr lang="en-US" sz="2000" dirty="0"/>
              <a:t>unique exception number k</a:t>
            </a:r>
          </a:p>
          <a:p>
            <a:endParaRPr lang="en-US" sz="2000" dirty="0"/>
          </a:p>
          <a:p>
            <a:r>
              <a:rPr lang="en-US" sz="2000" dirty="0"/>
              <a:t>k = index into exception table </a:t>
            </a:r>
            <a:br>
              <a:rPr lang="en-US" sz="2000" dirty="0"/>
            </a:br>
            <a:r>
              <a:rPr lang="en-US" sz="2000" dirty="0"/>
              <a:t>(a.k.a. interrupt vector)</a:t>
            </a:r>
          </a:p>
          <a:p>
            <a:endParaRPr lang="en-US" sz="2000" dirty="0"/>
          </a:p>
          <a:p>
            <a:r>
              <a:rPr lang="en-US" sz="2000" dirty="0"/>
              <a:t>Handler k is called each time </a:t>
            </a:r>
            <a:br>
              <a:rPr lang="en-US" sz="2000" dirty="0"/>
            </a:br>
            <a:r>
              <a:rPr lang="en-US" sz="2000" dirty="0"/>
              <a:t>exception k occurs</a:t>
            </a:r>
          </a:p>
        </p:txBody>
      </p:sp>
      <p:sp>
        <p:nvSpPr>
          <p:cNvPr id="477188" name="Rectangle 4"/>
          <p:cNvSpPr>
            <a:spLocks noChangeArrowheads="1"/>
          </p:cNvSpPr>
          <p:nvPr/>
        </p:nvSpPr>
        <p:spPr bwMode="auto">
          <a:xfrm>
            <a:off x="511624" y="2993480"/>
            <a:ext cx="1012376" cy="58220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Exception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Table</a:t>
            </a:r>
          </a:p>
        </p:txBody>
      </p:sp>
      <p:sp>
        <p:nvSpPr>
          <p:cNvPr id="477192" name="Line 8"/>
          <p:cNvSpPr>
            <a:spLocks noChangeShapeType="1"/>
          </p:cNvSpPr>
          <p:nvPr/>
        </p:nvSpPr>
        <p:spPr bwMode="auto">
          <a:xfrm flipV="1">
            <a:off x="1220788" y="3797300"/>
            <a:ext cx="1219200" cy="317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77201" name="Line 17"/>
          <p:cNvSpPr>
            <a:spLocks noChangeShapeType="1"/>
          </p:cNvSpPr>
          <p:nvPr/>
        </p:nvSpPr>
        <p:spPr bwMode="auto">
          <a:xfrm flipV="1">
            <a:off x="1220788" y="2425700"/>
            <a:ext cx="1219200" cy="1257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77202" name="Rectangle 18"/>
          <p:cNvSpPr>
            <a:spLocks noChangeArrowheads="1"/>
          </p:cNvSpPr>
          <p:nvPr/>
        </p:nvSpPr>
        <p:spPr bwMode="auto">
          <a:xfrm>
            <a:off x="2439988" y="2425700"/>
            <a:ext cx="2589212" cy="533400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Code for  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exception handler 0</a:t>
            </a:r>
          </a:p>
        </p:txBody>
      </p:sp>
      <p:sp>
        <p:nvSpPr>
          <p:cNvPr id="477203" name="Rectangle 19"/>
          <p:cNvSpPr>
            <a:spLocks noChangeArrowheads="1"/>
          </p:cNvSpPr>
          <p:nvPr/>
        </p:nvSpPr>
        <p:spPr bwMode="auto">
          <a:xfrm>
            <a:off x="2439988" y="3111500"/>
            <a:ext cx="2589212" cy="533400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Code for 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exception handler 1</a:t>
            </a:r>
          </a:p>
        </p:txBody>
      </p:sp>
      <p:sp>
        <p:nvSpPr>
          <p:cNvPr id="477205" name="Line 21"/>
          <p:cNvSpPr>
            <a:spLocks noChangeShapeType="1"/>
          </p:cNvSpPr>
          <p:nvPr/>
        </p:nvSpPr>
        <p:spPr bwMode="auto">
          <a:xfrm flipV="1">
            <a:off x="1220788" y="3111500"/>
            <a:ext cx="1219200" cy="793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77206" name="Rectangle 22"/>
          <p:cNvSpPr>
            <a:spLocks noChangeArrowheads="1"/>
          </p:cNvSpPr>
          <p:nvPr/>
        </p:nvSpPr>
        <p:spPr bwMode="auto">
          <a:xfrm>
            <a:off x="2439988" y="3797300"/>
            <a:ext cx="2589212" cy="533400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Code for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exception handler 2</a:t>
            </a:r>
          </a:p>
        </p:txBody>
      </p:sp>
      <p:sp>
        <p:nvSpPr>
          <p:cNvPr id="477207" name="Rectangle 23"/>
          <p:cNvSpPr>
            <a:spLocks noChangeArrowheads="1"/>
          </p:cNvSpPr>
          <p:nvPr/>
        </p:nvSpPr>
        <p:spPr bwMode="auto">
          <a:xfrm>
            <a:off x="2439988" y="5105400"/>
            <a:ext cx="2589212" cy="533400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Code for 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exception handler n-1</a:t>
            </a:r>
          </a:p>
        </p:txBody>
      </p:sp>
      <p:sp>
        <p:nvSpPr>
          <p:cNvPr id="477208" name="Text Box 24"/>
          <p:cNvSpPr txBox="1">
            <a:spLocks noChangeArrowheads="1"/>
          </p:cNvSpPr>
          <p:nvPr/>
        </p:nvSpPr>
        <p:spPr bwMode="auto">
          <a:xfrm>
            <a:off x="3581400" y="4406900"/>
            <a:ext cx="43656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...</a:t>
            </a:r>
          </a:p>
        </p:txBody>
      </p:sp>
      <p:sp>
        <p:nvSpPr>
          <p:cNvPr id="477210" name="Line 26"/>
          <p:cNvSpPr>
            <a:spLocks noChangeShapeType="1"/>
          </p:cNvSpPr>
          <p:nvPr/>
        </p:nvSpPr>
        <p:spPr bwMode="auto">
          <a:xfrm>
            <a:off x="1220788" y="4603750"/>
            <a:ext cx="1219200" cy="501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77211" name="Text Box 27"/>
          <p:cNvSpPr txBox="1">
            <a:spLocks noChangeArrowheads="1"/>
          </p:cNvSpPr>
          <p:nvPr/>
        </p:nvSpPr>
        <p:spPr bwMode="auto">
          <a:xfrm>
            <a:off x="433551" y="1625025"/>
            <a:ext cx="1060803" cy="5847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Exception 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numbers</a:t>
            </a:r>
          </a:p>
        </p:txBody>
      </p:sp>
      <p:cxnSp>
        <p:nvCxnSpPr>
          <p:cNvPr id="57" name="Straight Arrow Connector 56"/>
          <p:cNvCxnSpPr/>
          <p:nvPr/>
        </p:nvCxnSpPr>
        <p:spPr bwMode="auto">
          <a:xfrm rot="5400000">
            <a:off x="-124894" y="2837150"/>
            <a:ext cx="1336100" cy="1588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210" name="Rectangle 2"/>
          <p:cNvSpPr>
            <a:spLocks noGrp="1" noChangeArrowheads="1"/>
          </p:cNvSpPr>
          <p:nvPr>
            <p:ph type="title"/>
          </p:nvPr>
        </p:nvSpPr>
        <p:spPr>
          <a:xfrm>
            <a:off x="396766" y="569912"/>
            <a:ext cx="7912100" cy="573088"/>
          </a:xfrm>
        </p:spPr>
        <p:txBody>
          <a:bodyPr/>
          <a:lstStyle/>
          <a:p>
            <a:r>
              <a:rPr lang="en-US"/>
              <a:t>Asynchronous Exceptions (Interrupts)</a:t>
            </a:r>
          </a:p>
        </p:txBody>
      </p:sp>
      <p:sp>
        <p:nvSpPr>
          <p:cNvPr id="478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Caused by events external to the processor</a:t>
            </a:r>
          </a:p>
          <a:p>
            <a:pPr lvl="1"/>
            <a:r>
              <a:rPr lang="en-US" dirty="0"/>
              <a:t>Indicated by setting the processor’s </a:t>
            </a:r>
            <a:r>
              <a:rPr lang="en-US" i="1" dirty="0"/>
              <a:t>interrupt pin</a:t>
            </a:r>
          </a:p>
          <a:p>
            <a:pPr lvl="1"/>
            <a:r>
              <a:rPr lang="en-US" dirty="0"/>
              <a:t>Handler returns to “next” instruction</a:t>
            </a:r>
          </a:p>
          <a:p>
            <a:endParaRPr lang="en-US" dirty="0"/>
          </a:p>
          <a:p>
            <a:r>
              <a:rPr lang="en-US" dirty="0"/>
              <a:t>Examples:</a:t>
            </a:r>
          </a:p>
          <a:p>
            <a:pPr lvl="1"/>
            <a:r>
              <a:rPr lang="en-US" dirty="0"/>
              <a:t>Timer interrupt</a:t>
            </a:r>
          </a:p>
          <a:p>
            <a:pPr lvl="2"/>
            <a:r>
              <a:rPr lang="en-US" dirty="0"/>
              <a:t>Every few </a:t>
            </a:r>
            <a:r>
              <a:rPr lang="en-US" dirty="0" err="1"/>
              <a:t>ms</a:t>
            </a:r>
            <a:r>
              <a:rPr lang="en-US" dirty="0"/>
              <a:t>, an external timer chip triggers an interrupt</a:t>
            </a:r>
          </a:p>
          <a:p>
            <a:pPr lvl="2"/>
            <a:r>
              <a:rPr lang="en-US" dirty="0"/>
              <a:t>Used by the kernel to take back control from user programs</a:t>
            </a:r>
          </a:p>
          <a:p>
            <a:pPr lvl="1"/>
            <a:r>
              <a:rPr lang="en-US" dirty="0"/>
              <a:t> I/O interrupt from external device</a:t>
            </a:r>
          </a:p>
          <a:p>
            <a:pPr lvl="2"/>
            <a:r>
              <a:rPr lang="en-US" dirty="0"/>
              <a:t>Hitting Ctrl-C at the keyboard</a:t>
            </a:r>
          </a:p>
          <a:p>
            <a:pPr lvl="2"/>
            <a:r>
              <a:rPr lang="en-US" dirty="0"/>
              <a:t>Arrival of a packet from a network</a:t>
            </a:r>
          </a:p>
          <a:p>
            <a:pPr lvl="2"/>
            <a:r>
              <a:rPr lang="en-US" dirty="0"/>
              <a:t>Arrival of data from a disk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/>
        </a:defPPr>
      </a:lstStyle>
    </a:spDef>
    <a:ln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14417</TotalTime>
  <Words>3718</Words>
  <Application>Microsoft Macintosh PowerPoint</Application>
  <PresentationFormat>On-screen Show (4:3)</PresentationFormat>
  <Paragraphs>995</Paragraphs>
  <Slides>53</Slides>
  <Notes>36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64" baseType="lpstr">
      <vt:lpstr>Arial</vt:lpstr>
      <vt:lpstr>Arial Narrow</vt:lpstr>
      <vt:lpstr>Calibri</vt:lpstr>
      <vt:lpstr>Courier</vt:lpstr>
      <vt:lpstr>Courier New</vt:lpstr>
      <vt:lpstr>Helvetica</vt:lpstr>
      <vt:lpstr>Menlo-Regular</vt:lpstr>
      <vt:lpstr>Times New Roman</vt:lpstr>
      <vt:lpstr>Wingdings</vt:lpstr>
      <vt:lpstr>Wingdings 2</vt:lpstr>
      <vt:lpstr>template2007</vt:lpstr>
      <vt:lpstr>Exceptional Control Flow:  Exceptions and Processes  CSCI 380 : Operating Systems</vt:lpstr>
      <vt:lpstr>Today</vt:lpstr>
      <vt:lpstr>Control Flow</vt:lpstr>
      <vt:lpstr>Altering the Control Flow</vt:lpstr>
      <vt:lpstr>Exceptional Control Flow</vt:lpstr>
      <vt:lpstr>Today</vt:lpstr>
      <vt:lpstr>Exceptions</vt:lpstr>
      <vt:lpstr>Exception Tables</vt:lpstr>
      <vt:lpstr>Asynchronous Exceptions (Interrupts)</vt:lpstr>
      <vt:lpstr>Synchronous Exceptions</vt:lpstr>
      <vt:lpstr>System Calls</vt:lpstr>
      <vt:lpstr>System Call Example: Opening File</vt:lpstr>
      <vt:lpstr>Fault Example: Page Fault</vt:lpstr>
      <vt:lpstr>Fault Example: Invalid Memory Reference</vt:lpstr>
      <vt:lpstr>Today</vt:lpstr>
      <vt:lpstr>Processes</vt:lpstr>
      <vt:lpstr>Multiprocessing: The Illusion</vt:lpstr>
      <vt:lpstr>Multiprocessing Example</vt:lpstr>
      <vt:lpstr>Multiprocessing: The (Traditional) Reality</vt:lpstr>
      <vt:lpstr>Multiprocessing: The (Traditional) Reality</vt:lpstr>
      <vt:lpstr>Multiprocessing: The (Traditional) Reality</vt:lpstr>
      <vt:lpstr>Multiprocessing: The (Traditional) Reality</vt:lpstr>
      <vt:lpstr>Multiprocessing: The (Modern) Reality</vt:lpstr>
      <vt:lpstr>Concurrent Processes</vt:lpstr>
      <vt:lpstr>User View of Concurrent Processes</vt:lpstr>
      <vt:lpstr>Context Switching</vt:lpstr>
      <vt:lpstr>Today</vt:lpstr>
      <vt:lpstr>System Call Error Handling</vt:lpstr>
      <vt:lpstr>Error-reporting functions </vt:lpstr>
      <vt:lpstr>Error-handling Wrappers </vt:lpstr>
      <vt:lpstr>Obtaining Process IDs</vt:lpstr>
      <vt:lpstr>Creating and Terminating Processes</vt:lpstr>
      <vt:lpstr>Terminating Processes </vt:lpstr>
      <vt:lpstr>Creating Processes</vt:lpstr>
      <vt:lpstr>fork Example</vt:lpstr>
      <vt:lpstr>Modeling fork with Process Graphs</vt:lpstr>
      <vt:lpstr>Process Graph Example</vt:lpstr>
      <vt:lpstr>Interpreting Process Graphs</vt:lpstr>
      <vt:lpstr>fork Example: Two consecutive forks</vt:lpstr>
      <vt:lpstr>fork Example: Nested forks in parent</vt:lpstr>
      <vt:lpstr>fork Example: Nested forks in children</vt:lpstr>
      <vt:lpstr>Reaping Child Processes</vt:lpstr>
      <vt:lpstr>Zombie Example</vt:lpstr>
      <vt:lpstr>Non- terminating Child Example</vt:lpstr>
      <vt:lpstr>wait: Synchronizing with Children</vt:lpstr>
      <vt:lpstr>wait: Synchronizing with Children</vt:lpstr>
      <vt:lpstr>Another wait Example</vt:lpstr>
      <vt:lpstr>waitpid: Waiting for a Specific Process</vt:lpstr>
      <vt:lpstr>execve: Loading and Running Programs</vt:lpstr>
      <vt:lpstr>Structure of  the stack when a new program starts</vt:lpstr>
      <vt:lpstr>execve Example</vt:lpstr>
      <vt:lpstr>Summary</vt:lpstr>
      <vt:lpstr>Summary (cont.)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William Killian</cp:lastModifiedBy>
  <cp:revision>629</cp:revision>
  <cp:lastPrinted>1999-09-20T15:19:18Z</cp:lastPrinted>
  <dcterms:created xsi:type="dcterms:W3CDTF">2011-10-11T15:51:12Z</dcterms:created>
  <dcterms:modified xsi:type="dcterms:W3CDTF">2019-01-20T23:10:34Z</dcterms:modified>
</cp:coreProperties>
</file>