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5" d="100"/>
          <a:sy n="85" d="100"/>
        </p:scale>
        <p:origin x="191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25800" y="1866900"/>
            <a:ext cx="6562090" cy="391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0" b="1" i="0">
                <a:solidFill>
                  <a:srgbClr val="EBEBEB"/>
                </a:solidFill>
                <a:latin typeface="Gill Sans"/>
                <a:cs typeface="Gill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5500" y="2984500"/>
            <a:ext cx="11353800" cy="3754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509500" y="9238952"/>
            <a:ext cx="30480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Gill Sans"/>
                <a:cs typeface="Gill Sans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320800" y="3771900"/>
            <a:ext cx="493966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1750" algn="l"/>
              </a:tabLst>
            </a:pPr>
            <a:r>
              <a:rPr sz="5000" b="1" spc="-5" dirty="0">
                <a:latin typeface="Gill Sans"/>
                <a:cs typeface="Gill Sans"/>
              </a:rPr>
              <a:t>S</a:t>
            </a:r>
            <a:r>
              <a:rPr sz="5000" b="1" dirty="0">
                <a:latin typeface="Gill Sans"/>
                <a:cs typeface="Gill Sans"/>
              </a:rPr>
              <a:t>y</a:t>
            </a:r>
            <a:r>
              <a:rPr sz="5000" b="1" spc="-5" dirty="0">
                <a:latin typeface="Gill Sans"/>
                <a:cs typeface="Gill Sans"/>
              </a:rPr>
              <a:t>st</a:t>
            </a:r>
            <a:r>
              <a:rPr sz="5000" b="1" dirty="0">
                <a:latin typeface="Gill Sans"/>
                <a:cs typeface="Gill Sans"/>
              </a:rPr>
              <a:t>em	</a:t>
            </a:r>
            <a:r>
              <a:rPr sz="5000" b="1" spc="-580" dirty="0">
                <a:latin typeface="Gill Sans"/>
                <a:cs typeface="Gill Sans"/>
              </a:rPr>
              <a:t>T</a:t>
            </a:r>
            <a:r>
              <a:rPr sz="5000" b="1" dirty="0">
                <a:latin typeface="Gill Sans"/>
                <a:cs typeface="Gill Sans"/>
              </a:rPr>
              <a:t>es</a:t>
            </a:r>
            <a:r>
              <a:rPr sz="5000" b="1" spc="-5" dirty="0">
                <a:latin typeface="Gill Sans"/>
                <a:cs typeface="Gill Sans"/>
              </a:rPr>
              <a:t>t</a:t>
            </a:r>
            <a:r>
              <a:rPr sz="5000" b="1" dirty="0">
                <a:latin typeface="Gill Sans"/>
                <a:cs typeface="Gill Sans"/>
              </a:rPr>
              <a:t>i</a:t>
            </a:r>
            <a:r>
              <a:rPr sz="5000" b="1" spc="-5" dirty="0">
                <a:latin typeface="Gill Sans"/>
                <a:cs typeface="Gill Sans"/>
              </a:rPr>
              <a:t>n</a:t>
            </a:r>
            <a:r>
              <a:rPr sz="5000" b="1" dirty="0">
                <a:latin typeface="Gill Sans"/>
                <a:cs typeface="Gill Sans"/>
              </a:rPr>
              <a:t>g</a:t>
            </a:r>
            <a:endParaRPr sz="5000" dirty="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540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4980" algn="l"/>
              </a:tabLst>
            </a:pPr>
            <a:r>
              <a:rPr sz="3600" spc="-65" dirty="0">
                <a:solidFill>
                  <a:srgbClr val="000000"/>
                </a:solidFill>
              </a:rPr>
              <a:t>Testing</a:t>
            </a:r>
            <a:r>
              <a:rPr sz="3600" spc="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with	stubs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(2/3)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861300" y="2209800"/>
            <a:ext cx="4338320" cy="6116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2641600"/>
            <a:ext cx="7080250" cy="22707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Extract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core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functionality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the object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into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interface.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Create </a:t>
            </a:r>
            <a:r>
              <a:rPr sz="2400" dirty="0">
                <a:latin typeface="Gill Sans"/>
                <a:cs typeface="Gill Sans"/>
              </a:rPr>
              <a:t>an </a:t>
            </a:r>
            <a:r>
              <a:rPr sz="2400" spc="-5" dirty="0">
                <a:latin typeface="Gill Sans"/>
                <a:cs typeface="Gill Sans"/>
              </a:rPr>
              <a:t>InterfaceB based </a:t>
            </a:r>
            <a:r>
              <a:rPr sz="2400" dirty="0">
                <a:latin typeface="Gill Sans"/>
                <a:cs typeface="Gill Sans"/>
              </a:rPr>
              <a:t>on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</a:t>
            </a:r>
            <a:endParaRPr sz="2400">
              <a:latin typeface="Gill Sans"/>
              <a:cs typeface="Gill Sans"/>
            </a:endParaRPr>
          </a:p>
          <a:p>
            <a:pPr marL="990600" marR="1028065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Change all </a:t>
            </a:r>
            <a:r>
              <a:rPr sz="2400" dirty="0">
                <a:latin typeface="Gill Sans"/>
                <a:cs typeface="Gill Sans"/>
              </a:rPr>
              <a:t>of A's </a:t>
            </a:r>
            <a:r>
              <a:rPr sz="2400" spc="-5" dirty="0">
                <a:latin typeface="Gill Sans"/>
                <a:cs typeface="Gill Sans"/>
              </a:rPr>
              <a:t>code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15" dirty="0">
                <a:latin typeface="Gill Sans"/>
                <a:cs typeface="Gill Sans"/>
              </a:rPr>
              <a:t>work </a:t>
            </a:r>
            <a:r>
              <a:rPr sz="2400" spc="-5" dirty="0">
                <a:latin typeface="Gill Sans"/>
                <a:cs typeface="Gill Sans"/>
              </a:rPr>
              <a:t>with</a:t>
            </a:r>
            <a:r>
              <a:rPr sz="2400" spc="-28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type  </a:t>
            </a:r>
            <a:r>
              <a:rPr sz="2400" spc="-5" dirty="0">
                <a:latin typeface="Gill Sans"/>
                <a:cs typeface="Gill Sans"/>
              </a:rPr>
              <a:t>InterfaceB, not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540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4980" algn="l"/>
              </a:tabLst>
            </a:pPr>
            <a:r>
              <a:rPr sz="3600" spc="-65" dirty="0">
                <a:solidFill>
                  <a:srgbClr val="000000"/>
                </a:solidFill>
              </a:rPr>
              <a:t>Testing</a:t>
            </a:r>
            <a:r>
              <a:rPr sz="3600" spc="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with	stubs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(3/3)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6832600" y="2628900"/>
            <a:ext cx="5989688" cy="5977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2628900"/>
            <a:ext cx="6444615" cy="30454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15113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Write 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second "stub"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class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also  implements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interface, but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returns</a:t>
            </a:r>
            <a:r>
              <a:rPr sz="2800" spc="-29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pre-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determined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fake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data.</a:t>
            </a:r>
            <a:endParaRPr sz="2800">
              <a:latin typeface="Gill Sans"/>
              <a:cs typeface="Gill Sans"/>
            </a:endParaRPr>
          </a:p>
          <a:p>
            <a:pPr marL="990600" marR="530860" lvl="1" indent="-342900">
              <a:lnSpc>
                <a:spcPts val="2800"/>
              </a:lnSpc>
              <a:spcBef>
                <a:spcPts val="18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Now </a:t>
            </a:r>
            <a:r>
              <a:rPr sz="2400" dirty="0">
                <a:latin typeface="Gill Sans"/>
                <a:cs typeface="Gill Sans"/>
              </a:rPr>
              <a:t>A's </a:t>
            </a:r>
            <a:r>
              <a:rPr sz="2400" spc="-5" dirty="0">
                <a:latin typeface="Gill Sans"/>
                <a:cs typeface="Gill Sans"/>
              </a:rPr>
              <a:t>dependency </a:t>
            </a:r>
            <a:r>
              <a:rPr sz="2400" dirty="0">
                <a:latin typeface="Gill Sans"/>
                <a:cs typeface="Gill Sans"/>
              </a:rPr>
              <a:t>on B </a:t>
            </a:r>
            <a:r>
              <a:rPr sz="2400" spc="-5" dirty="0">
                <a:latin typeface="Gill Sans"/>
                <a:cs typeface="Gill Sans"/>
              </a:rPr>
              <a:t>is</a:t>
            </a:r>
            <a:r>
              <a:rPr sz="2400" spc="-25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abstracted  </a:t>
            </a:r>
            <a:r>
              <a:rPr sz="2400" spc="-50" dirty="0">
                <a:latin typeface="Gill Sans"/>
                <a:cs typeface="Gill Sans"/>
              </a:rPr>
              <a:t>away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5" dirty="0">
                <a:latin typeface="Gill Sans"/>
                <a:cs typeface="Gill Sans"/>
              </a:rPr>
              <a:t>can </a:t>
            </a:r>
            <a:r>
              <a:rPr sz="2400" dirty="0">
                <a:latin typeface="Gill Sans"/>
                <a:cs typeface="Gill Sans"/>
              </a:rPr>
              <a:t>be </a:t>
            </a:r>
            <a:r>
              <a:rPr sz="2400" spc="-5" dirty="0">
                <a:latin typeface="Gill Sans"/>
                <a:cs typeface="Gill Sans"/>
              </a:rPr>
              <a:t>tested</a:t>
            </a:r>
            <a:r>
              <a:rPr sz="2400" spc="20" dirty="0">
                <a:latin typeface="Gill Sans"/>
                <a:cs typeface="Gill Sans"/>
              </a:rPr>
              <a:t> </a:t>
            </a:r>
            <a:r>
              <a:rPr sz="2400" spc="-35" dirty="0">
                <a:latin typeface="Gill Sans"/>
                <a:cs typeface="Gill Sans"/>
              </a:rPr>
              <a:t>easily.</a:t>
            </a:r>
            <a:endParaRPr sz="24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Can focus </a:t>
            </a:r>
            <a:r>
              <a:rPr sz="2400" dirty="0">
                <a:latin typeface="Gill Sans"/>
                <a:cs typeface="Gill Sans"/>
              </a:rPr>
              <a:t>on </a:t>
            </a:r>
            <a:r>
              <a:rPr sz="2400" spc="-10" dirty="0">
                <a:latin typeface="Gill Sans"/>
                <a:cs typeface="Gill Sans"/>
              </a:rPr>
              <a:t>how </a:t>
            </a:r>
            <a:r>
              <a:rPr sz="2400" spc="-15" dirty="0">
                <a:latin typeface="Gill Sans"/>
                <a:cs typeface="Gill Sans"/>
              </a:rPr>
              <a:t>well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integrates with</a:t>
            </a:r>
            <a:r>
              <a:rPr sz="2400" spc="-26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B's  </a:t>
            </a:r>
            <a:r>
              <a:rPr sz="2400" spc="-5" dirty="0">
                <a:latin typeface="Gill Sans"/>
                <a:cs typeface="Gill Sans"/>
              </a:rPr>
              <a:t>external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40" dirty="0">
                <a:latin typeface="Gill Sans"/>
                <a:cs typeface="Gill Sans"/>
              </a:rPr>
              <a:t>behavior.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231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000000"/>
                </a:solidFill>
              </a:rPr>
              <a:t>Where </a:t>
            </a:r>
            <a:r>
              <a:rPr sz="3600" spc="-5" dirty="0">
                <a:solidFill>
                  <a:srgbClr val="000000"/>
                </a:solidFill>
              </a:rPr>
              <a:t>to inject</a:t>
            </a:r>
            <a:r>
              <a:rPr sz="3600" spc="-6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stubs?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501900"/>
            <a:ext cx="9848215" cy="5062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  <a:tab pos="1443355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eams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:	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places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inject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stub so Class 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will talk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</a:t>
            </a:r>
            <a:r>
              <a:rPr sz="2800" spc="-3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it.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at </a:t>
            </a:r>
            <a:r>
              <a:rPr sz="2400" spc="-5" dirty="0">
                <a:latin typeface="Gill Sans"/>
                <a:cs typeface="Gill Sans"/>
              </a:rPr>
              <a:t>construction (not</a:t>
            </a:r>
            <a:r>
              <a:rPr sz="2400" spc="-24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ideal)</a:t>
            </a:r>
            <a:endParaRPr sz="2400">
              <a:latin typeface="Gill Sans"/>
              <a:cs typeface="Gill Sans"/>
            </a:endParaRPr>
          </a:p>
          <a:p>
            <a:pPr marL="1180465">
              <a:lnSpc>
                <a:spcPct val="100000"/>
              </a:lnSpc>
              <a:spcBef>
                <a:spcPts val="920"/>
              </a:spcBef>
              <a:tabLst>
                <a:tab pos="4040504" algn="l"/>
                <a:tab pos="5049520" algn="l"/>
              </a:tabLst>
            </a:pPr>
            <a:r>
              <a:rPr sz="2200" dirty="0">
                <a:latin typeface="Menlo"/>
                <a:cs typeface="Menlo"/>
              </a:rPr>
              <a:t>A </a:t>
            </a:r>
            <a:r>
              <a:rPr sz="2200" spc="-5" dirty="0">
                <a:latin typeface="Menlo"/>
                <a:cs typeface="Menlo"/>
              </a:rPr>
              <a:t>aardvark</a:t>
            </a:r>
            <a:r>
              <a:rPr sz="2200" spc="-10" dirty="0">
                <a:latin typeface="Menlo"/>
                <a:cs typeface="Menlo"/>
              </a:rPr>
              <a:t> </a:t>
            </a:r>
            <a:r>
              <a:rPr sz="2200" dirty="0">
                <a:latin typeface="Menlo"/>
                <a:cs typeface="Menlo"/>
              </a:rPr>
              <a:t>=</a:t>
            </a:r>
            <a:r>
              <a:rPr sz="2200" spc="5" dirty="0">
                <a:latin typeface="Menlo"/>
                <a:cs typeface="Menlo"/>
              </a:rPr>
              <a:t> </a:t>
            </a:r>
            <a:r>
              <a:rPr sz="2200" b="1" dirty="0">
                <a:latin typeface="Menlo"/>
                <a:cs typeface="Menlo"/>
              </a:rPr>
              <a:t>new	</a:t>
            </a:r>
            <a:r>
              <a:rPr sz="2200" spc="-5" dirty="0">
                <a:latin typeface="Menlo"/>
                <a:cs typeface="Menlo"/>
              </a:rPr>
              <a:t>A(</a:t>
            </a:r>
            <a:r>
              <a:rPr sz="2200" b="1" spc="-5" dirty="0">
                <a:latin typeface="Menlo"/>
                <a:cs typeface="Menlo"/>
              </a:rPr>
              <a:t>new	</a:t>
            </a:r>
            <a:r>
              <a:rPr sz="2200" dirty="0">
                <a:latin typeface="Menlo"/>
                <a:cs typeface="Menlo"/>
              </a:rPr>
              <a:t>StubB());</a:t>
            </a:r>
            <a:endParaRPr sz="2200">
              <a:latin typeface="Menlo"/>
              <a:cs typeface="Menlo"/>
            </a:endParaRPr>
          </a:p>
          <a:p>
            <a:pPr marL="990600" lvl="1" indent="-342900">
              <a:lnSpc>
                <a:spcPct val="100000"/>
              </a:lnSpc>
              <a:spcBef>
                <a:spcPts val="14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through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getter/setter method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(better)</a:t>
            </a:r>
            <a:endParaRPr sz="2400">
              <a:latin typeface="Gill Sans"/>
              <a:cs typeface="Gill Sans"/>
            </a:endParaRPr>
          </a:p>
          <a:p>
            <a:pPr marL="1180465" marR="2664460">
              <a:lnSpc>
                <a:spcPct val="131900"/>
              </a:lnSpc>
              <a:tabLst>
                <a:tab pos="1547495" algn="l"/>
                <a:tab pos="2648585" algn="l"/>
                <a:tab pos="5523865" algn="l"/>
              </a:tabLst>
            </a:pPr>
            <a:r>
              <a:rPr sz="2400" dirty="0">
                <a:latin typeface="Menlo"/>
                <a:cs typeface="Menlo"/>
              </a:rPr>
              <a:t>A	apple	= </a:t>
            </a:r>
            <a:r>
              <a:rPr sz="2400" b="1" dirty="0">
                <a:latin typeface="Menlo"/>
                <a:cs typeface="Menlo"/>
              </a:rPr>
              <a:t>new </a:t>
            </a:r>
            <a:r>
              <a:rPr sz="2200" dirty="0">
                <a:latin typeface="Menlo"/>
                <a:cs typeface="Menlo"/>
              </a:rPr>
              <a:t>A(...);  </a:t>
            </a:r>
            <a:r>
              <a:rPr sz="2200" spc="-5" dirty="0">
                <a:latin typeface="Menlo"/>
                <a:cs typeface="Menlo"/>
              </a:rPr>
              <a:t>aardvark.setRes</a:t>
            </a:r>
            <a:r>
              <a:rPr sz="2200" spc="10" dirty="0">
                <a:latin typeface="Menlo"/>
                <a:cs typeface="Menlo"/>
              </a:rPr>
              <a:t>o</a:t>
            </a:r>
            <a:r>
              <a:rPr sz="2400" dirty="0">
                <a:latin typeface="Menlo"/>
                <a:cs typeface="Menlo"/>
              </a:rPr>
              <a:t>urce</a:t>
            </a:r>
            <a:r>
              <a:rPr sz="2400" spc="-5" dirty="0">
                <a:latin typeface="Menlo"/>
                <a:cs typeface="Menlo"/>
              </a:rPr>
              <a:t>(</a:t>
            </a:r>
            <a:r>
              <a:rPr sz="2400" b="1" dirty="0">
                <a:latin typeface="Menlo"/>
                <a:cs typeface="Menlo"/>
              </a:rPr>
              <a:t>new	</a:t>
            </a:r>
            <a:r>
              <a:rPr sz="2400" dirty="0">
                <a:latin typeface="Menlo"/>
                <a:cs typeface="Menlo"/>
              </a:rPr>
              <a:t>StubB());</a:t>
            </a:r>
            <a:endParaRPr sz="2400">
              <a:latin typeface="Menlo"/>
              <a:cs typeface="Menlo"/>
            </a:endParaRPr>
          </a:p>
          <a:p>
            <a:pPr marL="990600" lvl="1" indent="-342900">
              <a:lnSpc>
                <a:spcPct val="100000"/>
              </a:lnSpc>
              <a:spcBef>
                <a:spcPts val="16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just </a:t>
            </a:r>
            <a:r>
              <a:rPr sz="2400" spc="-15" dirty="0">
                <a:latin typeface="Gill Sans"/>
                <a:cs typeface="Gill Sans"/>
              </a:rPr>
              <a:t>before </a:t>
            </a:r>
            <a:r>
              <a:rPr sz="2400" spc="5" dirty="0">
                <a:latin typeface="Gill Sans"/>
                <a:cs typeface="Gill Sans"/>
              </a:rPr>
              <a:t>usage, </a:t>
            </a:r>
            <a:r>
              <a:rPr sz="2400" dirty="0">
                <a:latin typeface="Gill Sans"/>
                <a:cs typeface="Gill Sans"/>
              </a:rPr>
              <a:t>as a </a:t>
            </a:r>
            <a:r>
              <a:rPr sz="2400" spc="-5" dirty="0">
                <a:latin typeface="Gill Sans"/>
                <a:cs typeface="Gill Sans"/>
              </a:rPr>
              <a:t>parameter (also</a:t>
            </a:r>
            <a:r>
              <a:rPr sz="2400" spc="-24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better)</a:t>
            </a:r>
            <a:endParaRPr sz="2400">
              <a:latin typeface="Gill Sans"/>
              <a:cs typeface="Gill Sans"/>
            </a:endParaRPr>
          </a:p>
          <a:p>
            <a:pPr marL="1180465">
              <a:lnSpc>
                <a:spcPct val="100000"/>
              </a:lnSpc>
              <a:spcBef>
                <a:spcPts val="819"/>
              </a:spcBef>
              <a:tabLst>
                <a:tab pos="6059170" algn="l"/>
              </a:tabLst>
            </a:pPr>
            <a:r>
              <a:rPr sz="2200" spc="-5" dirty="0">
                <a:latin typeface="Menlo"/>
                <a:cs typeface="Menlo"/>
              </a:rPr>
              <a:t>aardvark.methodThatUsesB(</a:t>
            </a:r>
            <a:r>
              <a:rPr sz="2200" b="1" spc="-5" dirty="0">
                <a:latin typeface="Menlo"/>
                <a:cs typeface="Menlo"/>
              </a:rPr>
              <a:t>new	</a:t>
            </a:r>
            <a:r>
              <a:rPr sz="2200" dirty="0">
                <a:latin typeface="Menlo"/>
                <a:cs typeface="Menlo"/>
              </a:rPr>
              <a:t>StubB());</a:t>
            </a:r>
            <a:endParaRPr sz="2200">
              <a:latin typeface="Menlo"/>
              <a:cs typeface="Menlo"/>
            </a:endParaRPr>
          </a:p>
          <a:p>
            <a:pPr marL="241300" marR="5080" indent="-228600">
              <a:lnSpc>
                <a:spcPts val="3200"/>
              </a:lnSpc>
              <a:spcBef>
                <a:spcPts val="1900"/>
              </a:spcBef>
              <a:buChar char="•"/>
              <a:tabLst>
                <a:tab pos="241300" algn="l"/>
                <a:tab pos="6780530" algn="l"/>
              </a:tabLst>
            </a:pPr>
            <a:r>
              <a:rPr sz="2800" spc="-135" dirty="0">
                <a:solidFill>
                  <a:srgbClr val="212121"/>
                </a:solidFill>
                <a:latin typeface="Gill Sans"/>
                <a:cs typeface="Gill Sans"/>
              </a:rPr>
              <a:t>You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should not </a:t>
            </a:r>
            <a:r>
              <a:rPr sz="2800" spc="-40" dirty="0">
                <a:solidFill>
                  <a:srgbClr val="212121"/>
                </a:solidFill>
                <a:latin typeface="Gill Sans"/>
                <a:cs typeface="Gill Sans"/>
              </a:rPr>
              <a:t>have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change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A's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everywhere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(beyond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using 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interface) in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order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use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</a:t>
            </a:r>
            <a:r>
              <a:rPr sz="2800" spc="5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Stub B.	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(a "testable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design")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9424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4085" algn="l"/>
                <a:tab pos="3870960" algn="l"/>
                <a:tab pos="4918075" algn="l"/>
                <a:tab pos="5561330" algn="l"/>
                <a:tab pos="6619875" algn="l"/>
              </a:tabLst>
            </a:pPr>
            <a:r>
              <a:rPr sz="3600" spc="-5" dirty="0">
                <a:solidFill>
                  <a:srgbClr val="000000"/>
                </a:solidFill>
              </a:rPr>
              <a:t>Mock</a:t>
            </a:r>
            <a:r>
              <a:rPr sz="3600" spc="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objects:	</a:t>
            </a:r>
            <a:r>
              <a:rPr sz="3600" dirty="0">
                <a:solidFill>
                  <a:srgbClr val="000000"/>
                </a:solidFill>
              </a:rPr>
              <a:t>a	</a:t>
            </a:r>
            <a:r>
              <a:rPr sz="3600" spc="-20" dirty="0">
                <a:solidFill>
                  <a:srgbClr val="000000"/>
                </a:solidFill>
              </a:rPr>
              <a:t>way	</a:t>
            </a:r>
            <a:r>
              <a:rPr sz="3600" spc="-5" dirty="0">
                <a:solidFill>
                  <a:srgbClr val="000000"/>
                </a:solidFill>
              </a:rPr>
              <a:t>to	test	</a:t>
            </a:r>
            <a:r>
              <a:rPr sz="3600" spc="-10" dirty="0">
                <a:solidFill>
                  <a:srgbClr val="000000"/>
                </a:solidFill>
              </a:rPr>
              <a:t>interactions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3543300"/>
            <a:ext cx="6339840" cy="233172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41300" marR="5080" indent="-228600">
              <a:lnSpc>
                <a:spcPct val="96700"/>
              </a:lnSpc>
              <a:spcBef>
                <a:spcPts val="210"/>
              </a:spcBef>
              <a:buFont typeface="Gill Sans"/>
              <a:buChar char="•"/>
              <a:tabLst>
                <a:tab pos="241300" algn="l"/>
                <a:tab pos="245745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Mock</a:t>
            </a:r>
            <a:r>
              <a:rPr sz="2800" b="1" spc="5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object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:	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fake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object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decides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whether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unit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 has passed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failed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by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watching interactions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between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objects.</a:t>
            </a:r>
            <a:endParaRPr sz="2800">
              <a:latin typeface="Gill Sans"/>
              <a:cs typeface="Gill Sans"/>
            </a:endParaRPr>
          </a:p>
          <a:p>
            <a:pPr marL="241300" marR="55880" indent="-228600">
              <a:lnSpc>
                <a:spcPts val="33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Useful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for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interaction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</a:t>
            </a:r>
            <a:r>
              <a:rPr sz="2800" spc="-254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opposed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state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86800" y="3461072"/>
            <a:ext cx="4097528" cy="2914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56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Stubs </a:t>
            </a:r>
            <a:r>
              <a:rPr sz="3600" dirty="0">
                <a:solidFill>
                  <a:srgbClr val="000000"/>
                </a:solidFill>
              </a:rPr>
              <a:t>vs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mocks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235200"/>
            <a:ext cx="5274310" cy="2156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stub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(B)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gives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out data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goes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object/class under test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(A).</a:t>
            </a:r>
            <a:endParaRPr sz="2800">
              <a:latin typeface="Gill Sans"/>
              <a:cs typeface="Gill Sans"/>
            </a:endParaRPr>
          </a:p>
          <a:p>
            <a:pPr marL="990600" marR="41910" lvl="1" indent="-342900">
              <a:lnSpc>
                <a:spcPts val="2800"/>
              </a:lnSpc>
              <a:spcBef>
                <a:spcPts val="17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The unit </a:t>
            </a:r>
            <a:r>
              <a:rPr sz="2400" spc="-5" dirty="0">
                <a:latin typeface="Gill Sans"/>
                <a:cs typeface="Gill Sans"/>
              </a:rPr>
              <a:t>test </a:t>
            </a:r>
            <a:r>
              <a:rPr sz="2400" spc="-10" dirty="0">
                <a:latin typeface="Gill Sans"/>
                <a:cs typeface="Gill Sans"/>
              </a:rPr>
              <a:t>directly </a:t>
            </a:r>
            <a:r>
              <a:rPr sz="2400" spc="5" dirty="0">
                <a:latin typeface="Gill Sans"/>
                <a:cs typeface="Gill Sans"/>
              </a:rPr>
              <a:t>asserts  </a:t>
            </a:r>
            <a:r>
              <a:rPr sz="2400" spc="-5" dirty="0">
                <a:latin typeface="Gill Sans"/>
                <a:cs typeface="Gill Sans"/>
              </a:rPr>
              <a:t>against </a:t>
            </a:r>
            <a:r>
              <a:rPr sz="2400" dirty="0">
                <a:latin typeface="Gill Sans"/>
                <a:cs typeface="Gill Sans"/>
              </a:rPr>
              <a:t>A,</a:t>
            </a:r>
            <a:r>
              <a:rPr sz="2400" spc="-49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20" dirty="0">
                <a:latin typeface="Gill Sans"/>
                <a:cs typeface="Gill Sans"/>
              </a:rPr>
              <a:t>make </a:t>
            </a:r>
            <a:r>
              <a:rPr sz="2400" spc="-15" dirty="0">
                <a:latin typeface="Gill Sans"/>
                <a:cs typeface="Gill Sans"/>
              </a:rPr>
              <a:t>sure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spc="-15" dirty="0">
                <a:latin typeface="Gill Sans"/>
                <a:cs typeface="Gill Sans"/>
              </a:rPr>
              <a:t>gives </a:t>
            </a:r>
            <a:r>
              <a:rPr sz="2400" dirty="0">
                <a:latin typeface="Gill Sans"/>
                <a:cs typeface="Gill Sans"/>
              </a:rPr>
              <a:t>the  right </a:t>
            </a:r>
            <a:r>
              <a:rPr sz="2400" spc="-10" dirty="0">
                <a:latin typeface="Gill Sans"/>
                <a:cs typeface="Gill Sans"/>
              </a:rPr>
              <a:t>result </a:t>
            </a:r>
            <a:r>
              <a:rPr sz="2400" spc="-5" dirty="0">
                <a:latin typeface="Gill Sans"/>
                <a:cs typeface="Gill Sans"/>
              </a:rPr>
              <a:t>when </a:t>
            </a:r>
            <a:r>
              <a:rPr sz="2400" spc="-10" dirty="0">
                <a:latin typeface="Gill Sans"/>
                <a:cs typeface="Gill Sans"/>
              </a:rPr>
              <a:t>fed </a:t>
            </a:r>
            <a:r>
              <a:rPr sz="2400" spc="-65" dirty="0">
                <a:latin typeface="Gill Sans"/>
                <a:cs typeface="Gill Sans"/>
              </a:rPr>
              <a:t>B’s</a:t>
            </a:r>
            <a:r>
              <a:rPr sz="2400" spc="-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data.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100" y="6444621"/>
            <a:ext cx="1934210" cy="1077595"/>
          </a:xfrm>
          <a:prstGeom prst="rect">
            <a:avLst/>
          </a:prstGeom>
          <a:solidFill>
            <a:srgbClr val="76D6FF"/>
          </a:solidFill>
          <a:ln w="25400">
            <a:solidFill>
              <a:srgbClr val="000000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495300" marR="269875" indent="-215900">
              <a:lnSpc>
                <a:spcPts val="2800"/>
              </a:lnSpc>
              <a:spcBef>
                <a:spcPts val="1515"/>
              </a:spcBef>
            </a:pPr>
            <a:r>
              <a:rPr sz="2400" dirty="0">
                <a:latin typeface="Gill Sans"/>
                <a:cs typeface="Gill Sans"/>
              </a:rPr>
              <a:t>class</a:t>
            </a:r>
            <a:r>
              <a:rPr sz="2400" spc="-8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under  test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(A)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5411" y="8296736"/>
            <a:ext cx="2201545" cy="748030"/>
          </a:xfrm>
          <a:prstGeom prst="rect">
            <a:avLst/>
          </a:prstGeom>
          <a:solidFill>
            <a:srgbClr val="FF7E79"/>
          </a:solidFill>
          <a:ln w="25400">
            <a:solidFill>
              <a:srgbClr val="000000"/>
            </a:solidFill>
          </a:ln>
        </p:spPr>
        <p:txBody>
          <a:bodyPr vert="horz" wrap="square" lIns="0" tIns="1866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0"/>
              </a:spcBef>
            </a:pPr>
            <a:r>
              <a:rPr sz="2400" spc="-5" dirty="0">
                <a:latin typeface="Gill Sans"/>
                <a:cs typeface="Gill Sans"/>
              </a:rPr>
              <a:t>test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18380" y="6442439"/>
            <a:ext cx="1542415" cy="1079500"/>
          </a:xfrm>
          <a:prstGeom prst="rect">
            <a:avLst/>
          </a:prstGeom>
          <a:solidFill>
            <a:srgbClr val="FFFC79"/>
          </a:solidFill>
          <a:ln w="25400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</a:pPr>
            <a:r>
              <a:rPr sz="2400" dirty="0">
                <a:latin typeface="Gill Sans"/>
                <a:cs typeface="Gill Sans"/>
              </a:rPr>
              <a:t>stub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(B)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34335" y="6982473"/>
            <a:ext cx="1583690" cy="635"/>
          </a:xfrm>
          <a:custGeom>
            <a:avLst/>
            <a:gdLst/>
            <a:ahLst/>
            <a:cxnLst/>
            <a:rect l="l" t="t" r="r" b="b"/>
            <a:pathLst>
              <a:path w="1583689" h="634">
                <a:moveTo>
                  <a:pt x="-25399" y="232"/>
                </a:moveTo>
                <a:lnTo>
                  <a:pt x="1608785" y="232"/>
                </a:lnTo>
              </a:path>
            </a:pathLst>
          </a:custGeom>
          <a:ln w="51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92288" y="6875801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59">
                <a:moveTo>
                  <a:pt x="0" y="0"/>
                </a:moveTo>
                <a:lnTo>
                  <a:pt x="63" y="213359"/>
                </a:lnTo>
                <a:lnTo>
                  <a:pt x="213391" y="1066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46375" y="6876250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4" h="213359">
                <a:moveTo>
                  <a:pt x="213328" y="0"/>
                </a:moveTo>
                <a:lnTo>
                  <a:pt x="0" y="106743"/>
                </a:lnTo>
                <a:lnTo>
                  <a:pt x="213391" y="213359"/>
                </a:lnTo>
                <a:lnTo>
                  <a:pt x="21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9789" y="7657497"/>
            <a:ext cx="585470" cy="504190"/>
          </a:xfrm>
          <a:custGeom>
            <a:avLst/>
            <a:gdLst/>
            <a:ahLst/>
            <a:cxnLst/>
            <a:rect l="l" t="t" r="r" b="b"/>
            <a:pathLst>
              <a:path w="585469" h="504190">
                <a:moveTo>
                  <a:pt x="0" y="0"/>
                </a:moveTo>
                <a:lnTo>
                  <a:pt x="19245" y="16575"/>
                </a:lnTo>
                <a:lnTo>
                  <a:pt x="58286" y="50200"/>
                </a:lnTo>
                <a:lnTo>
                  <a:pt x="97326" y="83824"/>
                </a:lnTo>
                <a:lnTo>
                  <a:pt x="136366" y="117447"/>
                </a:lnTo>
                <a:lnTo>
                  <a:pt x="175404" y="151070"/>
                </a:lnTo>
                <a:lnTo>
                  <a:pt x="214443" y="184693"/>
                </a:lnTo>
                <a:lnTo>
                  <a:pt x="253480" y="218315"/>
                </a:lnTo>
                <a:lnTo>
                  <a:pt x="292517" y="251936"/>
                </a:lnTo>
                <a:lnTo>
                  <a:pt x="331554" y="285557"/>
                </a:lnTo>
                <a:lnTo>
                  <a:pt x="370590" y="319178"/>
                </a:lnTo>
                <a:lnTo>
                  <a:pt x="409627" y="352799"/>
                </a:lnTo>
                <a:lnTo>
                  <a:pt x="448662" y="386419"/>
                </a:lnTo>
                <a:lnTo>
                  <a:pt x="487698" y="420039"/>
                </a:lnTo>
                <a:lnTo>
                  <a:pt x="526734" y="453659"/>
                </a:lnTo>
                <a:lnTo>
                  <a:pt x="565769" y="487279"/>
                </a:lnTo>
                <a:lnTo>
                  <a:pt x="585042" y="503878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5966" y="8063968"/>
            <a:ext cx="231775" cy="220345"/>
          </a:xfrm>
          <a:custGeom>
            <a:avLst/>
            <a:gdLst/>
            <a:ahLst/>
            <a:cxnLst/>
            <a:rect l="l" t="t" r="r" b="b"/>
            <a:pathLst>
              <a:path w="231775" h="220345">
                <a:moveTo>
                  <a:pt x="139237" y="0"/>
                </a:moveTo>
                <a:lnTo>
                  <a:pt x="0" y="161665"/>
                </a:lnTo>
                <a:lnTo>
                  <a:pt x="231283" y="220069"/>
                </a:lnTo>
                <a:lnTo>
                  <a:pt x="1392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07370" y="7534836"/>
            <a:ext cx="231775" cy="220345"/>
          </a:xfrm>
          <a:custGeom>
            <a:avLst/>
            <a:gdLst/>
            <a:ahLst/>
            <a:cxnLst/>
            <a:rect l="l" t="t" r="r" b="b"/>
            <a:pathLst>
              <a:path w="231775" h="220345">
                <a:moveTo>
                  <a:pt x="0" y="0"/>
                </a:moveTo>
                <a:lnTo>
                  <a:pt x="92045" y="220069"/>
                </a:lnTo>
                <a:lnTo>
                  <a:pt x="231283" y="584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21000" y="7556500"/>
            <a:ext cx="76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asse</a:t>
            </a:r>
            <a:r>
              <a:rPr sz="2400" spc="45" dirty="0">
                <a:latin typeface="Gill Sans"/>
                <a:cs typeface="Gill Sans"/>
              </a:rPr>
              <a:t>r</a:t>
            </a:r>
            <a:r>
              <a:rPr sz="2400" dirty="0">
                <a:latin typeface="Gill Sans"/>
                <a:cs typeface="Gill Sans"/>
              </a:rPr>
              <a:t>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13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82900" y="6451600"/>
            <a:ext cx="1677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c</a:t>
            </a:r>
            <a:r>
              <a:rPr sz="2400" spc="-5" dirty="0">
                <a:latin typeface="Gill Sans"/>
                <a:cs typeface="Gill Sans"/>
              </a:rPr>
              <a:t>o</a:t>
            </a:r>
            <a:r>
              <a:rPr sz="2400" dirty="0">
                <a:latin typeface="Gill Sans"/>
                <a:cs typeface="Gill Sans"/>
              </a:rPr>
              <a:t>m</a:t>
            </a:r>
            <a:r>
              <a:rPr sz="2400" spc="-25" dirty="0">
                <a:latin typeface="Gill Sans"/>
                <a:cs typeface="Gill Sans"/>
              </a:rPr>
              <a:t>m</a:t>
            </a:r>
            <a:r>
              <a:rPr sz="2400" dirty="0">
                <a:latin typeface="Gill Sans"/>
                <a:cs typeface="Gill Sans"/>
              </a:rPr>
              <a:t>unic</a:t>
            </a:r>
            <a:r>
              <a:rPr sz="2400" spc="-5" dirty="0">
                <a:latin typeface="Gill Sans"/>
                <a:cs typeface="Gill Sans"/>
              </a:rPr>
              <a:t>a</a:t>
            </a:r>
            <a:r>
              <a:rPr sz="2400" dirty="0">
                <a:latin typeface="Gill Sans"/>
                <a:cs typeface="Gill Sans"/>
              </a:rPr>
              <a:t>te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56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Stubs </a:t>
            </a:r>
            <a:r>
              <a:rPr sz="3600" dirty="0">
                <a:solidFill>
                  <a:srgbClr val="000000"/>
                </a:solidFill>
              </a:rPr>
              <a:t>vs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mocks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235200"/>
            <a:ext cx="5274310" cy="2156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stub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(B)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gives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out data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goes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object/class under test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(A).</a:t>
            </a:r>
            <a:endParaRPr sz="2800">
              <a:latin typeface="Gill Sans"/>
              <a:cs typeface="Gill Sans"/>
            </a:endParaRPr>
          </a:p>
          <a:p>
            <a:pPr marL="990600" marR="41910" lvl="1" indent="-342900">
              <a:lnSpc>
                <a:spcPts val="2800"/>
              </a:lnSpc>
              <a:spcBef>
                <a:spcPts val="17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The unit </a:t>
            </a:r>
            <a:r>
              <a:rPr sz="2400" spc="-5" dirty="0">
                <a:latin typeface="Gill Sans"/>
                <a:cs typeface="Gill Sans"/>
              </a:rPr>
              <a:t>test </a:t>
            </a:r>
            <a:r>
              <a:rPr sz="2400" spc="-10" dirty="0">
                <a:latin typeface="Gill Sans"/>
                <a:cs typeface="Gill Sans"/>
              </a:rPr>
              <a:t>directly </a:t>
            </a:r>
            <a:r>
              <a:rPr sz="2400" spc="5" dirty="0">
                <a:latin typeface="Gill Sans"/>
                <a:cs typeface="Gill Sans"/>
              </a:rPr>
              <a:t>asserts  </a:t>
            </a:r>
            <a:r>
              <a:rPr sz="2400" spc="-5" dirty="0">
                <a:latin typeface="Gill Sans"/>
                <a:cs typeface="Gill Sans"/>
              </a:rPr>
              <a:t>against </a:t>
            </a:r>
            <a:r>
              <a:rPr sz="2400" dirty="0">
                <a:latin typeface="Gill Sans"/>
                <a:cs typeface="Gill Sans"/>
              </a:rPr>
              <a:t>A,</a:t>
            </a:r>
            <a:r>
              <a:rPr sz="2400" spc="-49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20" dirty="0">
                <a:latin typeface="Gill Sans"/>
                <a:cs typeface="Gill Sans"/>
              </a:rPr>
              <a:t>make </a:t>
            </a:r>
            <a:r>
              <a:rPr sz="2400" spc="-15" dirty="0">
                <a:latin typeface="Gill Sans"/>
                <a:cs typeface="Gill Sans"/>
              </a:rPr>
              <a:t>sure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spc="-15" dirty="0">
                <a:latin typeface="Gill Sans"/>
                <a:cs typeface="Gill Sans"/>
              </a:rPr>
              <a:t>gives </a:t>
            </a:r>
            <a:r>
              <a:rPr sz="2400" dirty="0">
                <a:latin typeface="Gill Sans"/>
                <a:cs typeface="Gill Sans"/>
              </a:rPr>
              <a:t>the  right </a:t>
            </a:r>
            <a:r>
              <a:rPr sz="2400" spc="-10" dirty="0">
                <a:latin typeface="Gill Sans"/>
                <a:cs typeface="Gill Sans"/>
              </a:rPr>
              <a:t>result </a:t>
            </a:r>
            <a:r>
              <a:rPr sz="2400" spc="-5" dirty="0">
                <a:latin typeface="Gill Sans"/>
                <a:cs typeface="Gill Sans"/>
              </a:rPr>
              <a:t>when </a:t>
            </a:r>
            <a:r>
              <a:rPr sz="2400" spc="-10" dirty="0">
                <a:latin typeface="Gill Sans"/>
                <a:cs typeface="Gill Sans"/>
              </a:rPr>
              <a:t>fed </a:t>
            </a:r>
            <a:r>
              <a:rPr sz="2400" spc="-65" dirty="0">
                <a:latin typeface="Gill Sans"/>
                <a:cs typeface="Gill Sans"/>
              </a:rPr>
              <a:t>B’s</a:t>
            </a:r>
            <a:r>
              <a:rPr sz="2400" spc="-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data.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0100" y="6444621"/>
            <a:ext cx="1934210" cy="1077595"/>
          </a:xfrm>
          <a:prstGeom prst="rect">
            <a:avLst/>
          </a:prstGeom>
          <a:solidFill>
            <a:srgbClr val="76D6FF"/>
          </a:solidFill>
          <a:ln w="25400">
            <a:solidFill>
              <a:srgbClr val="000000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495300" marR="269875" indent="-215900">
              <a:lnSpc>
                <a:spcPts val="2800"/>
              </a:lnSpc>
              <a:spcBef>
                <a:spcPts val="1515"/>
              </a:spcBef>
            </a:pPr>
            <a:r>
              <a:rPr sz="2400" dirty="0">
                <a:latin typeface="Gill Sans"/>
                <a:cs typeface="Gill Sans"/>
              </a:rPr>
              <a:t>class</a:t>
            </a:r>
            <a:r>
              <a:rPr sz="2400" spc="-8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under  test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(A)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5411" y="8296736"/>
            <a:ext cx="2201545" cy="748030"/>
          </a:xfrm>
          <a:prstGeom prst="rect">
            <a:avLst/>
          </a:prstGeom>
          <a:solidFill>
            <a:srgbClr val="FF7E79"/>
          </a:solidFill>
          <a:ln w="25400">
            <a:solidFill>
              <a:srgbClr val="000000"/>
            </a:solidFill>
          </a:ln>
        </p:spPr>
        <p:txBody>
          <a:bodyPr vert="horz" wrap="square" lIns="0" tIns="1866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0"/>
              </a:spcBef>
            </a:pPr>
            <a:r>
              <a:rPr sz="2400" spc="-5" dirty="0">
                <a:latin typeface="Gill Sans"/>
                <a:cs typeface="Gill Sans"/>
              </a:rPr>
              <a:t>test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18380" y="6442439"/>
            <a:ext cx="1542415" cy="1079500"/>
          </a:xfrm>
          <a:prstGeom prst="rect">
            <a:avLst/>
          </a:prstGeom>
          <a:solidFill>
            <a:srgbClr val="FFFC79"/>
          </a:solidFill>
          <a:ln w="25400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</a:pPr>
            <a:r>
              <a:rPr sz="2400" dirty="0">
                <a:latin typeface="Gill Sans"/>
                <a:cs typeface="Gill Sans"/>
              </a:rPr>
              <a:t>stub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(B)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34335" y="6982473"/>
            <a:ext cx="1583690" cy="635"/>
          </a:xfrm>
          <a:custGeom>
            <a:avLst/>
            <a:gdLst/>
            <a:ahLst/>
            <a:cxnLst/>
            <a:rect l="l" t="t" r="r" b="b"/>
            <a:pathLst>
              <a:path w="1583689" h="634">
                <a:moveTo>
                  <a:pt x="-25399" y="232"/>
                </a:moveTo>
                <a:lnTo>
                  <a:pt x="1608785" y="232"/>
                </a:lnTo>
              </a:path>
            </a:pathLst>
          </a:custGeom>
          <a:ln w="51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92288" y="6875801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59">
                <a:moveTo>
                  <a:pt x="0" y="0"/>
                </a:moveTo>
                <a:lnTo>
                  <a:pt x="63" y="213359"/>
                </a:lnTo>
                <a:lnTo>
                  <a:pt x="213391" y="1066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46375" y="6876250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4" h="213359">
                <a:moveTo>
                  <a:pt x="213328" y="0"/>
                </a:moveTo>
                <a:lnTo>
                  <a:pt x="0" y="106743"/>
                </a:lnTo>
                <a:lnTo>
                  <a:pt x="213391" y="213359"/>
                </a:lnTo>
                <a:lnTo>
                  <a:pt x="21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9789" y="7657497"/>
            <a:ext cx="585470" cy="504190"/>
          </a:xfrm>
          <a:custGeom>
            <a:avLst/>
            <a:gdLst/>
            <a:ahLst/>
            <a:cxnLst/>
            <a:rect l="l" t="t" r="r" b="b"/>
            <a:pathLst>
              <a:path w="585469" h="504190">
                <a:moveTo>
                  <a:pt x="0" y="0"/>
                </a:moveTo>
                <a:lnTo>
                  <a:pt x="19245" y="16575"/>
                </a:lnTo>
                <a:lnTo>
                  <a:pt x="58286" y="50200"/>
                </a:lnTo>
                <a:lnTo>
                  <a:pt x="97326" y="83824"/>
                </a:lnTo>
                <a:lnTo>
                  <a:pt x="136366" y="117447"/>
                </a:lnTo>
                <a:lnTo>
                  <a:pt x="175404" y="151070"/>
                </a:lnTo>
                <a:lnTo>
                  <a:pt x="214443" y="184693"/>
                </a:lnTo>
                <a:lnTo>
                  <a:pt x="253480" y="218315"/>
                </a:lnTo>
                <a:lnTo>
                  <a:pt x="292517" y="251936"/>
                </a:lnTo>
                <a:lnTo>
                  <a:pt x="331554" y="285557"/>
                </a:lnTo>
                <a:lnTo>
                  <a:pt x="370590" y="319178"/>
                </a:lnTo>
                <a:lnTo>
                  <a:pt x="409627" y="352799"/>
                </a:lnTo>
                <a:lnTo>
                  <a:pt x="448662" y="386419"/>
                </a:lnTo>
                <a:lnTo>
                  <a:pt x="487698" y="420039"/>
                </a:lnTo>
                <a:lnTo>
                  <a:pt x="526734" y="453659"/>
                </a:lnTo>
                <a:lnTo>
                  <a:pt x="565769" y="487279"/>
                </a:lnTo>
                <a:lnTo>
                  <a:pt x="585042" y="503878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5966" y="8063968"/>
            <a:ext cx="231775" cy="220345"/>
          </a:xfrm>
          <a:custGeom>
            <a:avLst/>
            <a:gdLst/>
            <a:ahLst/>
            <a:cxnLst/>
            <a:rect l="l" t="t" r="r" b="b"/>
            <a:pathLst>
              <a:path w="231775" h="220345">
                <a:moveTo>
                  <a:pt x="139237" y="0"/>
                </a:moveTo>
                <a:lnTo>
                  <a:pt x="0" y="161665"/>
                </a:lnTo>
                <a:lnTo>
                  <a:pt x="231283" y="220069"/>
                </a:lnTo>
                <a:lnTo>
                  <a:pt x="1392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07370" y="7534836"/>
            <a:ext cx="231775" cy="220345"/>
          </a:xfrm>
          <a:custGeom>
            <a:avLst/>
            <a:gdLst/>
            <a:ahLst/>
            <a:cxnLst/>
            <a:rect l="l" t="t" r="r" b="b"/>
            <a:pathLst>
              <a:path w="231775" h="220345">
                <a:moveTo>
                  <a:pt x="0" y="0"/>
                </a:moveTo>
                <a:lnTo>
                  <a:pt x="92045" y="220069"/>
                </a:lnTo>
                <a:lnTo>
                  <a:pt x="231283" y="584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21000" y="7556500"/>
            <a:ext cx="76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asse</a:t>
            </a:r>
            <a:r>
              <a:rPr sz="2400" spc="45" dirty="0">
                <a:latin typeface="Gill Sans"/>
                <a:cs typeface="Gill Sans"/>
              </a:rPr>
              <a:t>r</a:t>
            </a:r>
            <a:r>
              <a:rPr sz="2400" dirty="0">
                <a:latin typeface="Gill Sans"/>
                <a:cs typeface="Gill Sans"/>
              </a:rPr>
              <a:t>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82900" y="6451600"/>
            <a:ext cx="1677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c</a:t>
            </a:r>
            <a:r>
              <a:rPr sz="2400" spc="-5" dirty="0">
                <a:latin typeface="Gill Sans"/>
                <a:cs typeface="Gill Sans"/>
              </a:rPr>
              <a:t>o</a:t>
            </a:r>
            <a:r>
              <a:rPr sz="2400" dirty="0">
                <a:latin typeface="Gill Sans"/>
                <a:cs typeface="Gill Sans"/>
              </a:rPr>
              <a:t>m</a:t>
            </a:r>
            <a:r>
              <a:rPr sz="2400" spc="-25" dirty="0">
                <a:latin typeface="Gill Sans"/>
                <a:cs typeface="Gill Sans"/>
              </a:rPr>
              <a:t>m</a:t>
            </a:r>
            <a:r>
              <a:rPr sz="2400" dirty="0">
                <a:latin typeface="Gill Sans"/>
                <a:cs typeface="Gill Sans"/>
              </a:rPr>
              <a:t>unic</a:t>
            </a:r>
            <a:r>
              <a:rPr sz="2400" spc="-5" dirty="0">
                <a:latin typeface="Gill Sans"/>
                <a:cs typeface="Gill Sans"/>
              </a:rPr>
              <a:t>a</a:t>
            </a:r>
            <a:r>
              <a:rPr sz="2400" dirty="0">
                <a:latin typeface="Gill Sans"/>
                <a:cs typeface="Gill Sans"/>
              </a:rPr>
              <a:t>te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44625" y="6444621"/>
            <a:ext cx="1934210" cy="1077595"/>
          </a:xfrm>
          <a:prstGeom prst="rect">
            <a:avLst/>
          </a:prstGeom>
          <a:solidFill>
            <a:srgbClr val="76D6FF"/>
          </a:solidFill>
          <a:ln w="25400">
            <a:solidFill>
              <a:srgbClr val="000000"/>
            </a:solidFill>
          </a:ln>
        </p:spPr>
        <p:txBody>
          <a:bodyPr vert="horz" wrap="square" lIns="0" tIns="192405" rIns="0" bIns="0" rtlCol="0">
            <a:spAutoFit/>
          </a:bodyPr>
          <a:lstStyle/>
          <a:p>
            <a:pPr marL="494030" marR="270510" indent="-215900">
              <a:lnSpc>
                <a:spcPts val="2800"/>
              </a:lnSpc>
              <a:spcBef>
                <a:spcPts val="1515"/>
              </a:spcBef>
            </a:pPr>
            <a:r>
              <a:rPr sz="2400" dirty="0">
                <a:latin typeface="Gill Sans"/>
                <a:cs typeface="Gill Sans"/>
              </a:rPr>
              <a:t>class</a:t>
            </a:r>
            <a:r>
              <a:rPr sz="2400" spc="-8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under  test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(A)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69937" y="8296736"/>
            <a:ext cx="2201545" cy="748030"/>
          </a:xfrm>
          <a:prstGeom prst="rect">
            <a:avLst/>
          </a:prstGeom>
          <a:solidFill>
            <a:srgbClr val="FF7E79"/>
          </a:solidFill>
          <a:ln w="25400">
            <a:solidFill>
              <a:srgbClr val="000000"/>
            </a:solidFill>
          </a:ln>
        </p:spPr>
        <p:txBody>
          <a:bodyPr vert="horz" wrap="square" lIns="0" tIns="1866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0"/>
              </a:spcBef>
            </a:pPr>
            <a:r>
              <a:rPr sz="2400" spc="-5" dirty="0">
                <a:latin typeface="Gill Sans"/>
                <a:cs typeface="Gill Sans"/>
              </a:rPr>
              <a:t>test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662905" y="6442439"/>
            <a:ext cx="1542415" cy="1079500"/>
          </a:xfrm>
          <a:prstGeom prst="rect">
            <a:avLst/>
          </a:prstGeom>
          <a:solidFill>
            <a:srgbClr val="D4FB79"/>
          </a:solidFill>
          <a:ln w="25400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208279">
              <a:lnSpc>
                <a:spcPct val="100000"/>
              </a:lnSpc>
            </a:pPr>
            <a:r>
              <a:rPr sz="2400" spc="-5" dirty="0">
                <a:latin typeface="Gill Sans"/>
                <a:cs typeface="Gill Sans"/>
              </a:rPr>
              <a:t>mock</a:t>
            </a:r>
            <a:r>
              <a:rPr sz="2400" spc="-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(B)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878861" y="6982473"/>
            <a:ext cx="1583690" cy="635"/>
          </a:xfrm>
          <a:custGeom>
            <a:avLst/>
            <a:gdLst/>
            <a:ahLst/>
            <a:cxnLst/>
            <a:rect l="l" t="t" r="r" b="b"/>
            <a:pathLst>
              <a:path w="1583690" h="634">
                <a:moveTo>
                  <a:pt x="-25399" y="232"/>
                </a:moveTo>
                <a:lnTo>
                  <a:pt x="1608785" y="232"/>
                </a:lnTo>
              </a:path>
            </a:pathLst>
          </a:custGeom>
          <a:ln w="512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436815" y="6875801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59">
                <a:moveTo>
                  <a:pt x="0" y="0"/>
                </a:moveTo>
                <a:lnTo>
                  <a:pt x="62" y="213359"/>
                </a:lnTo>
                <a:lnTo>
                  <a:pt x="213390" y="1066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90900" y="6876250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59">
                <a:moveTo>
                  <a:pt x="213329" y="0"/>
                </a:moveTo>
                <a:lnTo>
                  <a:pt x="0" y="106743"/>
                </a:lnTo>
                <a:lnTo>
                  <a:pt x="213391" y="213359"/>
                </a:lnTo>
                <a:lnTo>
                  <a:pt x="2133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210089" y="7664639"/>
            <a:ext cx="511175" cy="489584"/>
          </a:xfrm>
          <a:custGeom>
            <a:avLst/>
            <a:gdLst/>
            <a:ahLst/>
            <a:cxnLst/>
            <a:rect l="l" t="t" r="r" b="b"/>
            <a:pathLst>
              <a:path w="511175" h="489584">
                <a:moveTo>
                  <a:pt x="511059" y="0"/>
                </a:moveTo>
                <a:lnTo>
                  <a:pt x="492714" y="17567"/>
                </a:lnTo>
                <a:lnTo>
                  <a:pt x="456224" y="52511"/>
                </a:lnTo>
                <a:lnTo>
                  <a:pt x="419734" y="87454"/>
                </a:lnTo>
                <a:lnTo>
                  <a:pt x="383244" y="122397"/>
                </a:lnTo>
                <a:lnTo>
                  <a:pt x="346754" y="157341"/>
                </a:lnTo>
                <a:lnTo>
                  <a:pt x="310264" y="192284"/>
                </a:lnTo>
                <a:lnTo>
                  <a:pt x="273774" y="227227"/>
                </a:lnTo>
                <a:lnTo>
                  <a:pt x="237285" y="262170"/>
                </a:lnTo>
                <a:lnTo>
                  <a:pt x="200795" y="297113"/>
                </a:lnTo>
                <a:lnTo>
                  <a:pt x="164306" y="332056"/>
                </a:lnTo>
                <a:lnTo>
                  <a:pt x="127816" y="366999"/>
                </a:lnTo>
                <a:lnTo>
                  <a:pt x="91326" y="401942"/>
                </a:lnTo>
                <a:lnTo>
                  <a:pt x="54837" y="436885"/>
                </a:lnTo>
                <a:lnTo>
                  <a:pt x="18347" y="471828"/>
                </a:lnTo>
                <a:lnTo>
                  <a:pt x="0" y="489399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074336" y="8059421"/>
            <a:ext cx="227965" cy="224790"/>
          </a:xfrm>
          <a:custGeom>
            <a:avLst/>
            <a:gdLst/>
            <a:ahLst/>
            <a:cxnLst/>
            <a:rect l="l" t="t" r="r" b="b"/>
            <a:pathLst>
              <a:path w="227965" h="224790">
                <a:moveTo>
                  <a:pt x="80314" y="0"/>
                </a:moveTo>
                <a:lnTo>
                  <a:pt x="0" y="224616"/>
                </a:lnTo>
                <a:lnTo>
                  <a:pt x="227882" y="154097"/>
                </a:lnTo>
                <a:lnTo>
                  <a:pt x="803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629020" y="7534639"/>
            <a:ext cx="227965" cy="224790"/>
          </a:xfrm>
          <a:custGeom>
            <a:avLst/>
            <a:gdLst/>
            <a:ahLst/>
            <a:cxnLst/>
            <a:rect l="l" t="t" r="r" b="b"/>
            <a:pathLst>
              <a:path w="227965" h="224790">
                <a:moveTo>
                  <a:pt x="227882" y="0"/>
                </a:moveTo>
                <a:lnTo>
                  <a:pt x="0" y="70518"/>
                </a:lnTo>
                <a:lnTo>
                  <a:pt x="147567" y="224616"/>
                </a:lnTo>
                <a:lnTo>
                  <a:pt x="2278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474200" y="7556500"/>
            <a:ext cx="76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asse</a:t>
            </a:r>
            <a:r>
              <a:rPr sz="2400" spc="45" dirty="0">
                <a:latin typeface="Gill Sans"/>
                <a:cs typeface="Gill Sans"/>
              </a:rPr>
              <a:t>r</a:t>
            </a:r>
            <a:r>
              <a:rPr sz="2400" dirty="0">
                <a:latin typeface="Gill Sans"/>
                <a:cs typeface="Gill Sans"/>
              </a:rPr>
              <a:t>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13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26500" y="6451600"/>
            <a:ext cx="1677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c</a:t>
            </a:r>
            <a:r>
              <a:rPr sz="2400" spc="-5" dirty="0">
                <a:latin typeface="Gill Sans"/>
                <a:cs typeface="Gill Sans"/>
              </a:rPr>
              <a:t>o</a:t>
            </a:r>
            <a:r>
              <a:rPr sz="2400" dirty="0">
                <a:latin typeface="Gill Sans"/>
                <a:cs typeface="Gill Sans"/>
              </a:rPr>
              <a:t>m</a:t>
            </a:r>
            <a:r>
              <a:rPr sz="2400" spc="-25" dirty="0">
                <a:latin typeface="Gill Sans"/>
                <a:cs typeface="Gill Sans"/>
              </a:rPr>
              <a:t>m</a:t>
            </a:r>
            <a:r>
              <a:rPr sz="2400" dirty="0">
                <a:latin typeface="Gill Sans"/>
                <a:cs typeface="Gill Sans"/>
              </a:rPr>
              <a:t>unic</a:t>
            </a:r>
            <a:r>
              <a:rPr sz="2400" spc="-5" dirty="0">
                <a:latin typeface="Gill Sans"/>
                <a:cs typeface="Gill Sans"/>
              </a:rPr>
              <a:t>a</a:t>
            </a:r>
            <a:r>
              <a:rPr sz="2400" dirty="0">
                <a:latin typeface="Gill Sans"/>
                <a:cs typeface="Gill Sans"/>
              </a:rPr>
              <a:t>te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81800" y="2235200"/>
            <a:ext cx="5014595" cy="87121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mock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(B) waits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be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called</a:t>
            </a:r>
            <a:r>
              <a:rPr sz="2800" spc="-7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by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class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under test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(A).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416800" y="3289300"/>
            <a:ext cx="4472940" cy="24231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382905" indent="-342900">
              <a:lnSpc>
                <a:spcPts val="2800"/>
              </a:lnSpc>
              <a:spcBef>
                <a:spcPts val="2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Gill Sans"/>
                <a:cs typeface="Gill Sans"/>
              </a:rPr>
              <a:t>It </a:t>
            </a:r>
            <a:r>
              <a:rPr sz="2400" spc="-35" dirty="0">
                <a:latin typeface="Gill Sans"/>
                <a:cs typeface="Gill Sans"/>
              </a:rPr>
              <a:t>may have </a:t>
            </a:r>
            <a:r>
              <a:rPr sz="2400" spc="-15" dirty="0">
                <a:latin typeface="Gill Sans"/>
                <a:cs typeface="Gill Sans"/>
              </a:rPr>
              <a:t>several </a:t>
            </a:r>
            <a:r>
              <a:rPr sz="2400" spc="-5" dirty="0">
                <a:latin typeface="Gill Sans"/>
                <a:cs typeface="Gill Sans"/>
              </a:rPr>
              <a:t>methods it  </a:t>
            </a:r>
            <a:r>
              <a:rPr sz="2400" dirty="0">
                <a:latin typeface="Gill Sans"/>
                <a:cs typeface="Gill Sans"/>
              </a:rPr>
              <a:t>expects </a:t>
            </a:r>
            <a:r>
              <a:rPr sz="2400" spc="-5" dirty="0">
                <a:latin typeface="Gill Sans"/>
                <a:cs typeface="Gill Sans"/>
              </a:rPr>
              <a:t>that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should</a:t>
            </a:r>
            <a:r>
              <a:rPr sz="2400" spc="-2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call.</a:t>
            </a:r>
            <a:endParaRPr sz="2400">
              <a:latin typeface="Gill Sans"/>
              <a:cs typeface="Gill Sans"/>
            </a:endParaRPr>
          </a:p>
          <a:p>
            <a:pPr marL="355600" marR="5080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Gill Sans"/>
                <a:cs typeface="Gill Sans"/>
              </a:rPr>
              <a:t>It </a:t>
            </a:r>
            <a:r>
              <a:rPr sz="2400" spc="-20" dirty="0">
                <a:latin typeface="Gill Sans"/>
                <a:cs typeface="Gill Sans"/>
              </a:rPr>
              <a:t>makes </a:t>
            </a:r>
            <a:r>
              <a:rPr sz="2400" spc="-15" dirty="0">
                <a:latin typeface="Gill Sans"/>
                <a:cs typeface="Gill Sans"/>
              </a:rPr>
              <a:t>sure </a:t>
            </a:r>
            <a:r>
              <a:rPr sz="2400" spc="-5" dirty="0">
                <a:latin typeface="Gill Sans"/>
                <a:cs typeface="Gill Sans"/>
              </a:rPr>
              <a:t>that it was called in  exactly </a:t>
            </a:r>
            <a:r>
              <a:rPr sz="2400" dirty="0">
                <a:latin typeface="Gill Sans"/>
                <a:cs typeface="Gill Sans"/>
              </a:rPr>
              <a:t>the right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75" dirty="0">
                <a:latin typeface="Gill Sans"/>
                <a:cs typeface="Gill Sans"/>
              </a:rPr>
              <a:t>way.</a:t>
            </a:r>
            <a:endParaRPr sz="2400">
              <a:latin typeface="Gill Sans"/>
              <a:cs typeface="Gill Sans"/>
            </a:endParaRPr>
          </a:p>
          <a:p>
            <a:pPr marL="355600" marR="370840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Gill Sans"/>
                <a:cs typeface="Gill Sans"/>
              </a:rPr>
              <a:t>If A </a:t>
            </a:r>
            <a:r>
              <a:rPr sz="2400" spc="-5" dirty="0">
                <a:latin typeface="Gill Sans"/>
                <a:cs typeface="Gill Sans"/>
              </a:rPr>
              <a:t>interacts with </a:t>
            </a:r>
            <a:r>
              <a:rPr sz="2400" dirty="0">
                <a:latin typeface="Gill Sans"/>
                <a:cs typeface="Gill Sans"/>
              </a:rPr>
              <a:t>B the </a:t>
            </a:r>
            <a:r>
              <a:rPr sz="2400" spc="-35" dirty="0">
                <a:latin typeface="Gill Sans"/>
                <a:cs typeface="Gill Sans"/>
              </a:rPr>
              <a:t>way</a:t>
            </a:r>
            <a:r>
              <a:rPr sz="2400" spc="-30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  should,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test</a:t>
            </a:r>
            <a:r>
              <a:rPr sz="2400" spc="-26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passes.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788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8945" algn="l"/>
              </a:tabLst>
            </a:pPr>
            <a:r>
              <a:rPr sz="3600" spc="-5" dirty="0">
                <a:solidFill>
                  <a:srgbClr val="000000"/>
                </a:solidFill>
              </a:rPr>
              <a:t>Mock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object	</a:t>
            </a:r>
            <a:r>
              <a:rPr sz="3600" spc="-20" dirty="0">
                <a:solidFill>
                  <a:srgbClr val="000000"/>
                </a:solidFill>
              </a:rPr>
              <a:t>frameworks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62200"/>
            <a:ext cx="7969250" cy="54584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7747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  <a:tab pos="639191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Stubs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are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often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best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created</a:t>
            </a:r>
            <a:r>
              <a:rPr sz="2800" spc="3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by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hand/IDE.	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Mocks</a:t>
            </a:r>
            <a:r>
              <a:rPr sz="2800" spc="-10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are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tedious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create </a:t>
            </a: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manually.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Mock object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frameworks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help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with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process.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android-mock, </a:t>
            </a:r>
            <a:r>
              <a:rPr sz="2400" spc="-5" dirty="0">
                <a:latin typeface="Gill Sans"/>
                <a:cs typeface="Gill Sans"/>
              </a:rPr>
              <a:t>EasyMock, jMock</a:t>
            </a:r>
            <a:r>
              <a:rPr sz="2400" spc="-465" dirty="0">
                <a:latin typeface="Gill Sans"/>
                <a:cs typeface="Gill Sans"/>
              </a:rPr>
              <a:t> </a:t>
            </a:r>
            <a:r>
              <a:rPr sz="2400" spc="-20" dirty="0">
                <a:latin typeface="Gill Sans"/>
                <a:cs typeface="Gill Sans"/>
              </a:rPr>
              <a:t>(Java)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...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Frameworks provide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</a:t>
            </a:r>
            <a:r>
              <a:rPr sz="2800" spc="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following:</a:t>
            </a:r>
            <a:endParaRPr sz="2800">
              <a:latin typeface="Gill Sans"/>
              <a:cs typeface="Gill Sans"/>
            </a:endParaRPr>
          </a:p>
          <a:p>
            <a:pPr marL="990600" marR="5969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auto-generation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mock </a:t>
            </a:r>
            <a:r>
              <a:rPr sz="2400" dirty="0">
                <a:latin typeface="Gill Sans"/>
                <a:cs typeface="Gill Sans"/>
              </a:rPr>
              <a:t>objects </a:t>
            </a:r>
            <a:r>
              <a:rPr sz="2400" spc="-5" dirty="0">
                <a:latin typeface="Gill Sans"/>
                <a:cs typeface="Gill Sans"/>
              </a:rPr>
              <a:t>that implement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15" dirty="0">
                <a:latin typeface="Gill Sans"/>
                <a:cs typeface="Gill Sans"/>
              </a:rPr>
              <a:t>given  </a:t>
            </a:r>
            <a:r>
              <a:rPr sz="2400" spc="-5" dirty="0">
                <a:latin typeface="Gill Sans"/>
                <a:cs typeface="Gill Sans"/>
              </a:rPr>
              <a:t>interface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logging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what calls </a:t>
            </a:r>
            <a:r>
              <a:rPr sz="2400" spc="-20" dirty="0">
                <a:latin typeface="Gill Sans"/>
                <a:cs typeface="Gill Sans"/>
              </a:rPr>
              <a:t>are </a:t>
            </a:r>
            <a:r>
              <a:rPr sz="2400" spc="-5" dirty="0">
                <a:latin typeface="Gill Sans"/>
                <a:cs typeface="Gill Sans"/>
              </a:rPr>
              <a:t>performed </a:t>
            </a:r>
            <a:r>
              <a:rPr sz="2400" dirty="0">
                <a:latin typeface="Gill Sans"/>
                <a:cs typeface="Gill Sans"/>
              </a:rPr>
              <a:t>on the </a:t>
            </a:r>
            <a:r>
              <a:rPr sz="2400" spc="-5" dirty="0">
                <a:latin typeface="Gill Sans"/>
                <a:cs typeface="Gill Sans"/>
              </a:rPr>
              <a:t>mock </a:t>
            </a:r>
            <a:r>
              <a:rPr sz="2400" dirty="0">
                <a:latin typeface="Gill Sans"/>
                <a:cs typeface="Gill Sans"/>
              </a:rPr>
              <a:t>objects</a:t>
            </a:r>
            <a:endParaRPr sz="2400">
              <a:latin typeface="Gill Sans"/>
              <a:cs typeface="Gill Sans"/>
            </a:endParaRPr>
          </a:p>
          <a:p>
            <a:pPr marL="990600" marR="62611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methods/primitives 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declaring and </a:t>
            </a:r>
            <a:r>
              <a:rPr sz="2400" spc="5" dirty="0">
                <a:latin typeface="Gill Sans"/>
                <a:cs typeface="Gill Sans"/>
              </a:rPr>
              <a:t>asserting</a:t>
            </a:r>
            <a:r>
              <a:rPr sz="2400" spc="-55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your  </a:t>
            </a:r>
            <a:r>
              <a:rPr sz="2400" spc="-5" dirty="0">
                <a:latin typeface="Gill Sans"/>
                <a:cs typeface="Gill Sans"/>
              </a:rPr>
              <a:t>expectations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15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0563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8955" algn="l"/>
              </a:tabLst>
            </a:pPr>
            <a:r>
              <a:rPr sz="3600" dirty="0">
                <a:solidFill>
                  <a:srgbClr val="000000"/>
                </a:solidFill>
              </a:rPr>
              <a:t>A	</a:t>
            </a:r>
            <a:r>
              <a:rPr sz="3600" spc="-5" dirty="0">
                <a:solidFill>
                  <a:srgbClr val="000000"/>
                </a:solidFill>
              </a:rPr>
              <a:t>jMock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spc="5" dirty="0">
                <a:solidFill>
                  <a:srgbClr val="000000"/>
                </a:solidFill>
              </a:rPr>
              <a:t>example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802635" y="1676400"/>
            <a:ext cx="461327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  <a:tabLst>
                <a:tab pos="471170" algn="l"/>
                <a:tab pos="1694180" algn="l"/>
                <a:tab pos="2459355" algn="l"/>
                <a:tab pos="2917825" algn="l"/>
                <a:tab pos="3529329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Assumes	that	we	are	testing</a:t>
            </a:r>
            <a:endParaRPr sz="2000">
              <a:latin typeface="Menlo"/>
              <a:cs typeface="Menlo"/>
            </a:endParaRPr>
          </a:p>
          <a:p>
            <a:pPr marL="12700">
              <a:lnSpc>
                <a:spcPts val="2150"/>
              </a:lnSpc>
              <a:tabLst>
                <a:tab pos="471170" algn="l"/>
                <a:tab pos="1388745" algn="l"/>
                <a:tab pos="2000250" algn="l"/>
                <a:tab pos="2917825" algn="l"/>
                <a:tab pos="3376929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class	A's	calls	on	B.</a:t>
            </a:r>
            <a:endParaRPr sz="2000">
              <a:latin typeface="Menlo"/>
              <a:cs typeface="Menl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5800" y="1676400"/>
            <a:ext cx="5836920" cy="10922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ct val="79200"/>
              </a:lnSpc>
              <a:spcBef>
                <a:spcPts val="600"/>
              </a:spcBef>
              <a:tabLst>
                <a:tab pos="1082675" algn="l"/>
              </a:tabLst>
            </a:pPr>
            <a:r>
              <a:rPr sz="2000" dirty="0">
                <a:latin typeface="Menlo"/>
                <a:cs typeface="Menlo"/>
              </a:rPr>
              <a:t>import	org.jmock.integration.junit4.*;  import	org.jmock.*;</a:t>
            </a:r>
            <a:endParaRPr sz="2000">
              <a:latin typeface="Menlo"/>
              <a:cs typeface="Menlo"/>
            </a:endParaRPr>
          </a:p>
          <a:p>
            <a:pPr marL="12700">
              <a:lnSpc>
                <a:spcPct val="100000"/>
              </a:lnSpc>
              <a:spcBef>
                <a:spcPts val="1700"/>
              </a:spcBef>
            </a:pPr>
            <a:r>
              <a:rPr sz="2000" dirty="0">
                <a:latin typeface="Menlo"/>
                <a:cs typeface="Menlo"/>
              </a:rPr>
              <a:t>@RunWith(JMock.class)</a:t>
            </a:r>
            <a:endParaRPr sz="2000">
              <a:latin typeface="Menlo"/>
              <a:cs typeface="Menl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5800" y="2692400"/>
            <a:ext cx="10883265" cy="1536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  <a:tabLst>
                <a:tab pos="1082675" algn="l"/>
                <a:tab pos="2000250" algn="l"/>
                <a:tab pos="3682365" algn="l"/>
              </a:tabLst>
            </a:pPr>
            <a:r>
              <a:rPr sz="2000" dirty="0">
                <a:latin typeface="Menlo"/>
                <a:cs typeface="Menlo"/>
              </a:rPr>
              <a:t>public	class	ClassATest	{</a:t>
            </a:r>
            <a:endParaRPr sz="2000">
              <a:latin typeface="Menlo"/>
              <a:cs typeface="Menlo"/>
            </a:endParaRPr>
          </a:p>
          <a:p>
            <a:pPr marL="624205">
              <a:lnSpc>
                <a:spcPts val="2150"/>
              </a:lnSpc>
              <a:tabLst>
                <a:tab pos="1847214" algn="l"/>
                <a:tab pos="3070860" algn="l"/>
                <a:tab pos="4294505" algn="l"/>
                <a:tab pos="4599940" algn="l"/>
                <a:tab pos="5211445" algn="l"/>
                <a:tab pos="7964170" algn="l"/>
                <a:tab pos="8423275" algn="l"/>
                <a:tab pos="10105390" algn="l"/>
              </a:tabLst>
            </a:pPr>
            <a:r>
              <a:rPr sz="2000" dirty="0">
                <a:latin typeface="Menlo"/>
                <a:cs typeface="Menlo"/>
              </a:rPr>
              <a:t>private	Mockery	mockery	=	new	JUnit4Mockery();	</a:t>
            </a: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initialize	jMock</a:t>
            </a:r>
            <a:endParaRPr sz="2000">
              <a:latin typeface="Menlo"/>
              <a:cs typeface="Menlo"/>
            </a:endParaRPr>
          </a:p>
          <a:p>
            <a:pPr marL="624205">
              <a:lnSpc>
                <a:spcPts val="2200"/>
              </a:lnSpc>
              <a:spcBef>
                <a:spcPts val="1300"/>
              </a:spcBef>
              <a:tabLst>
                <a:tab pos="1694814" algn="l"/>
                <a:tab pos="2764790" algn="l"/>
                <a:tab pos="3529329" algn="l"/>
                <a:tab pos="7046595" algn="l"/>
              </a:tabLst>
            </a:pPr>
            <a:r>
              <a:rPr sz="2000" dirty="0">
                <a:latin typeface="Menlo"/>
                <a:cs typeface="Menlo"/>
              </a:rPr>
              <a:t>@Test	public	void	testACallsBProperly1()	{</a:t>
            </a:r>
            <a:endParaRPr sz="2000">
              <a:latin typeface="Menlo"/>
              <a:cs typeface="Menlo"/>
            </a:endParaRPr>
          </a:p>
          <a:p>
            <a:pPr marL="1235710">
              <a:lnSpc>
                <a:spcPts val="1950"/>
              </a:lnSpc>
              <a:tabLst>
                <a:tab pos="1694180" algn="l"/>
                <a:tab pos="2764790" algn="l"/>
                <a:tab pos="3529329" algn="l"/>
                <a:tab pos="4599940" algn="l"/>
                <a:tab pos="5059045" algn="l"/>
                <a:tab pos="5823585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create	mock	object	to	mock	InterfaceB</a:t>
            </a:r>
            <a:endParaRPr sz="2000">
              <a:latin typeface="Menlo"/>
              <a:cs typeface="Menlo"/>
            </a:endParaRPr>
          </a:p>
          <a:p>
            <a:pPr marL="1235710">
              <a:lnSpc>
                <a:spcPts val="2150"/>
              </a:lnSpc>
              <a:tabLst>
                <a:tab pos="2153285" algn="l"/>
                <a:tab pos="5058410" algn="l"/>
              </a:tabLst>
            </a:pPr>
            <a:r>
              <a:rPr sz="2000" dirty="0">
                <a:latin typeface="Menlo"/>
                <a:cs typeface="Menlo"/>
              </a:rPr>
              <a:t>final	InterfaceB</a:t>
            </a:r>
            <a:r>
              <a:rPr sz="2000" spc="-5" dirty="0">
                <a:latin typeface="Menlo"/>
                <a:cs typeface="Menlo"/>
              </a:rPr>
              <a:t> </a:t>
            </a:r>
            <a:r>
              <a:rPr sz="2000" b="1" dirty="0">
                <a:latin typeface="Menlo"/>
                <a:cs typeface="Menlo"/>
              </a:rPr>
              <a:t>mockB</a:t>
            </a:r>
            <a:r>
              <a:rPr sz="2000" b="1" spc="-5" dirty="0">
                <a:latin typeface="Menlo"/>
                <a:cs typeface="Menlo"/>
              </a:rPr>
              <a:t> </a:t>
            </a:r>
            <a:r>
              <a:rPr sz="2000" dirty="0">
                <a:latin typeface="Menlo"/>
                <a:cs typeface="Menlo"/>
              </a:rPr>
              <a:t>=	</a:t>
            </a:r>
            <a:r>
              <a:rPr sz="2000" b="1" spc="-5" dirty="0">
                <a:latin typeface="Menlo"/>
                <a:cs typeface="Menlo"/>
              </a:rPr>
              <a:t>mockery.mock(InterfaceB.class)</a:t>
            </a:r>
            <a:r>
              <a:rPr sz="2000" spc="-5" dirty="0">
                <a:latin typeface="Menlo"/>
                <a:cs typeface="Menlo"/>
              </a:rPr>
              <a:t>;</a:t>
            </a:r>
            <a:endParaRPr sz="2000">
              <a:latin typeface="Menlo"/>
              <a:cs typeface="Menl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37772" y="4419600"/>
            <a:ext cx="21666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675" algn="l"/>
                <a:tab pos="1541780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attach	to	mock</a:t>
            </a:r>
            <a:endParaRPr sz="2000">
              <a:latin typeface="Menlo"/>
              <a:cs typeface="Menl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9167" y="4419600"/>
            <a:ext cx="6448425" cy="82550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indent="-635">
              <a:lnSpc>
                <a:spcPct val="81300"/>
              </a:lnSpc>
              <a:spcBef>
                <a:spcPts val="545"/>
              </a:spcBef>
              <a:tabLst>
                <a:tab pos="318135" algn="l"/>
                <a:tab pos="471170" algn="l"/>
                <a:tab pos="1694814" algn="l"/>
                <a:tab pos="2000250" algn="l"/>
                <a:tab pos="2612390" algn="l"/>
                <a:tab pos="3070860" algn="l"/>
                <a:tab pos="3835400" algn="l"/>
                <a:tab pos="4752975" algn="l"/>
                <a:tab pos="5670550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construct	object	from	class	under	test;  </a:t>
            </a:r>
            <a:r>
              <a:rPr sz="2000" dirty="0">
                <a:latin typeface="Menlo"/>
                <a:cs typeface="Menlo"/>
              </a:rPr>
              <a:t>A	aardvark	=	new	A(...);  aardvark.setResource(mockB);</a:t>
            </a:r>
            <a:endParaRPr sz="2000">
              <a:latin typeface="Menlo"/>
              <a:cs typeface="Menl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5800" y="5384800"/>
            <a:ext cx="10271760" cy="353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5710">
              <a:lnSpc>
                <a:spcPts val="2150"/>
              </a:lnSpc>
              <a:spcBef>
                <a:spcPts val="100"/>
              </a:spcBef>
              <a:tabLst>
                <a:tab pos="1694814" algn="l"/>
                <a:tab pos="2917825" algn="l"/>
                <a:tab pos="4906010" algn="l"/>
                <a:tab pos="5517515" algn="l"/>
                <a:tab pos="6129020" algn="l"/>
                <a:tab pos="6894195" algn="l"/>
                <a:tab pos="7964170" algn="l"/>
                <a:tab pos="8423275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declare	expectations	for	how	mock	should	be	used</a:t>
            </a:r>
            <a:endParaRPr sz="2000">
              <a:latin typeface="Menlo"/>
              <a:cs typeface="Menlo"/>
            </a:endParaRPr>
          </a:p>
          <a:p>
            <a:pPr marL="1847850" marR="1381125" indent="-612140">
              <a:lnSpc>
                <a:spcPct val="80600"/>
              </a:lnSpc>
              <a:spcBef>
                <a:spcPts val="215"/>
              </a:spcBef>
              <a:tabLst>
                <a:tab pos="4446905" algn="l"/>
                <a:tab pos="5670550" algn="l"/>
                <a:tab pos="6741159" algn="l"/>
                <a:tab pos="7046595" algn="l"/>
              </a:tabLst>
            </a:pPr>
            <a:r>
              <a:rPr sz="2000" b="1" dirty="0">
                <a:latin typeface="Menlo"/>
                <a:cs typeface="Menlo"/>
              </a:rPr>
              <a:t>mockery.checking(new	Expectations()	{{  </a:t>
            </a:r>
            <a:r>
              <a:rPr sz="2000" dirty="0">
                <a:latin typeface="Menlo"/>
                <a:cs typeface="Menlo"/>
              </a:rPr>
              <a:t>oneOf(mockB).method1("an	expected	parameter");  will(returnValue(0.0));  oneOf(mockB).method2();</a:t>
            </a:r>
            <a:endParaRPr sz="2000">
              <a:latin typeface="Menlo"/>
              <a:cs typeface="Menlo"/>
            </a:endParaRPr>
          </a:p>
          <a:p>
            <a:pPr marL="1235710">
              <a:lnSpc>
                <a:spcPts val="2000"/>
              </a:lnSpc>
            </a:pPr>
            <a:r>
              <a:rPr sz="2000" b="1" dirty="0">
                <a:latin typeface="Menlo"/>
                <a:cs typeface="Menlo"/>
              </a:rPr>
              <a:t>}});</a:t>
            </a:r>
            <a:endParaRPr sz="2000">
              <a:latin typeface="Menlo"/>
              <a:cs typeface="Menl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Menlo"/>
              <a:cs typeface="Menlo"/>
            </a:endParaRPr>
          </a:p>
          <a:p>
            <a:pPr marL="1235710" marR="5080">
              <a:lnSpc>
                <a:spcPct val="79200"/>
              </a:lnSpc>
              <a:tabLst>
                <a:tab pos="1694814" algn="l"/>
                <a:tab pos="2917825" algn="l"/>
                <a:tab pos="3682365" algn="l"/>
                <a:tab pos="3988435" algn="l"/>
                <a:tab pos="4906010" algn="l"/>
                <a:tab pos="5823585" algn="l"/>
                <a:tab pos="6894195" algn="l"/>
                <a:tab pos="7658734" algn="l"/>
                <a:tab pos="8117205" algn="l"/>
                <a:tab pos="9034780" algn="l"/>
                <a:tab pos="9493885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execute	code	A	under	test;	should	lead	to	calls	on	mockB  </a:t>
            </a:r>
            <a:r>
              <a:rPr sz="2000" dirty="0">
                <a:latin typeface="Menlo"/>
                <a:cs typeface="Menlo"/>
              </a:rPr>
              <a:t>aardvark.methodThatUsesB();</a:t>
            </a:r>
            <a:endParaRPr sz="2000">
              <a:latin typeface="Menlo"/>
              <a:cs typeface="Menlo"/>
            </a:endParaRPr>
          </a:p>
          <a:p>
            <a:pPr marL="1235710">
              <a:lnSpc>
                <a:spcPts val="2150"/>
              </a:lnSpc>
              <a:spcBef>
                <a:spcPts val="1300"/>
              </a:spcBef>
              <a:tabLst>
                <a:tab pos="1694814" algn="l"/>
                <a:tab pos="2764790" algn="l"/>
                <a:tab pos="3529329" algn="l"/>
                <a:tab pos="3835400" algn="l"/>
                <a:tab pos="5059045" algn="l"/>
                <a:tab pos="5517515" algn="l"/>
              </a:tabLst>
            </a:pPr>
            <a:r>
              <a:rPr sz="2000" dirty="0">
                <a:solidFill>
                  <a:srgbClr val="008000"/>
                </a:solidFill>
                <a:latin typeface="Menlo"/>
                <a:cs typeface="Menlo"/>
              </a:rPr>
              <a:t>//	assert	that	A	behaved	as	expected</a:t>
            </a:r>
            <a:endParaRPr sz="2000">
              <a:latin typeface="Menlo"/>
              <a:cs typeface="Menlo"/>
            </a:endParaRPr>
          </a:p>
          <a:p>
            <a:pPr marL="1235710">
              <a:lnSpc>
                <a:spcPts val="1950"/>
              </a:lnSpc>
            </a:pPr>
            <a:r>
              <a:rPr sz="2000" b="1" dirty="0">
                <a:latin typeface="Menlo"/>
                <a:cs typeface="Menlo"/>
              </a:rPr>
              <a:t>mockery.assertIsSatisfied();</a:t>
            </a:r>
            <a:endParaRPr sz="2000">
              <a:latin typeface="Menlo"/>
              <a:cs typeface="Menlo"/>
            </a:endParaRPr>
          </a:p>
          <a:p>
            <a:pPr marL="624205">
              <a:lnSpc>
                <a:spcPts val="1950"/>
              </a:lnSpc>
            </a:pPr>
            <a:r>
              <a:rPr sz="2000" dirty="0">
                <a:latin typeface="Menlo"/>
                <a:cs typeface="Menlo"/>
              </a:rPr>
              <a:t>}</a:t>
            </a:r>
            <a:endParaRPr sz="2000">
              <a:latin typeface="Menlo"/>
              <a:cs typeface="Menlo"/>
            </a:endParaRPr>
          </a:p>
          <a:p>
            <a:pPr marL="12700">
              <a:lnSpc>
                <a:spcPts val="2150"/>
              </a:lnSpc>
            </a:pPr>
            <a:r>
              <a:rPr sz="2000" dirty="0">
                <a:latin typeface="Menlo"/>
                <a:cs typeface="Menlo"/>
              </a:rPr>
              <a:t>}</a:t>
            </a:r>
            <a:endParaRPr sz="2000">
              <a:latin typeface="Menlo"/>
              <a:cs typeface="Menl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16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7486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3175" algn="l"/>
              </a:tabLst>
            </a:pPr>
            <a:r>
              <a:rPr sz="3600" spc="-5" dirty="0">
                <a:solidFill>
                  <a:srgbClr val="000000"/>
                </a:solidFill>
              </a:rPr>
              <a:t>Using</a:t>
            </a:r>
            <a:r>
              <a:rPr sz="3600" spc="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stubs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15" dirty="0">
                <a:solidFill>
                  <a:srgbClr val="000000"/>
                </a:solidFill>
              </a:rPr>
              <a:t>and	</a:t>
            </a:r>
            <a:r>
              <a:rPr sz="3600" spc="-25" dirty="0">
                <a:solidFill>
                  <a:srgbClr val="000000"/>
                </a:solidFill>
              </a:rPr>
              <a:t>mocks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together</a:t>
            </a:r>
            <a:endParaRPr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16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7486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3175" algn="l"/>
              </a:tabLst>
            </a:pPr>
            <a:r>
              <a:rPr sz="3600" spc="-5" dirty="0">
                <a:solidFill>
                  <a:srgbClr val="000000"/>
                </a:solidFill>
              </a:rPr>
              <a:t>Using</a:t>
            </a:r>
            <a:r>
              <a:rPr sz="3600" spc="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stubs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15" dirty="0">
                <a:solidFill>
                  <a:srgbClr val="000000"/>
                </a:solidFill>
              </a:rPr>
              <a:t>and	</a:t>
            </a:r>
            <a:r>
              <a:rPr sz="3600" spc="-25" dirty="0">
                <a:solidFill>
                  <a:srgbClr val="000000"/>
                </a:solidFill>
              </a:rPr>
              <a:t>mocks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together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159000"/>
            <a:ext cx="8116570" cy="85851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Suppose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log analyzer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reads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from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web 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service.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If</a:t>
            </a:r>
            <a:r>
              <a:rPr sz="2800" spc="-26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web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fails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log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</a:t>
            </a:r>
            <a:r>
              <a:rPr sz="2800" spc="-65" dirty="0">
                <a:solidFill>
                  <a:srgbClr val="212121"/>
                </a:solidFill>
                <a:latin typeface="Gill Sans"/>
                <a:cs typeface="Gill Sans"/>
              </a:rPr>
              <a:t>error,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analyzer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must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send</a:t>
            </a:r>
            <a:r>
              <a:rPr sz="2800" spc="-254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email.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1764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Outline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3665220"/>
            <a:ext cx="3403600" cy="1930400"/>
          </a:xfrm>
          <a:prstGeom prst="rect">
            <a:avLst/>
          </a:prstGeom>
        </p:spPr>
        <p:txBody>
          <a:bodyPr vert="horz" wrap="square" lIns="0" tIns="2209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740"/>
              </a:spcBef>
              <a:buChar char="•"/>
              <a:tabLst>
                <a:tab pos="241300" algn="l"/>
                <a:tab pos="1348105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Recap:	system</a:t>
            </a:r>
            <a:r>
              <a:rPr sz="2800" spc="-4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Integration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Performance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24800" y="3378200"/>
            <a:ext cx="4508500" cy="299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98400" y="9238952"/>
            <a:ext cx="1397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74860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3175" algn="l"/>
              </a:tabLst>
            </a:pPr>
            <a:r>
              <a:rPr sz="3600" spc="-5" dirty="0">
                <a:solidFill>
                  <a:srgbClr val="000000"/>
                </a:solidFill>
              </a:rPr>
              <a:t>Using</a:t>
            </a:r>
            <a:r>
              <a:rPr sz="3600" spc="1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stubs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15" dirty="0">
                <a:solidFill>
                  <a:srgbClr val="000000"/>
                </a:solidFill>
              </a:rPr>
              <a:t>and	</a:t>
            </a:r>
            <a:r>
              <a:rPr sz="3600" spc="-25" dirty="0">
                <a:solidFill>
                  <a:srgbClr val="000000"/>
                </a:solidFill>
              </a:rPr>
              <a:t>mocks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together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159000"/>
            <a:ext cx="8275955" cy="29184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164465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Suppose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log analyzer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reads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from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web 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service.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If</a:t>
            </a:r>
            <a:r>
              <a:rPr sz="2800" spc="-26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web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fails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log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</a:t>
            </a:r>
            <a:r>
              <a:rPr sz="2800" spc="-65" dirty="0">
                <a:solidFill>
                  <a:srgbClr val="212121"/>
                </a:solidFill>
                <a:latin typeface="Gill Sans"/>
                <a:cs typeface="Gill Sans"/>
              </a:rPr>
              <a:t>error,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analyzer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must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send</a:t>
            </a:r>
            <a:r>
              <a:rPr sz="2800" spc="-254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email.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6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How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ensure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this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behavior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occurring?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  <a:tab pos="2759075" algn="l"/>
              </a:tabLst>
            </a:pPr>
            <a:r>
              <a:rPr sz="2400" dirty="0">
                <a:latin typeface="Gill Sans"/>
                <a:cs typeface="Gill Sans"/>
              </a:rPr>
              <a:t>Set up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a stub	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20" dirty="0">
                <a:latin typeface="Gill Sans"/>
                <a:cs typeface="Gill Sans"/>
              </a:rPr>
              <a:t>web </a:t>
            </a:r>
            <a:r>
              <a:rPr sz="2400" spc="10" dirty="0">
                <a:latin typeface="Gill Sans"/>
                <a:cs typeface="Gill Sans"/>
              </a:rPr>
              <a:t>service </a:t>
            </a:r>
            <a:r>
              <a:rPr sz="2400" spc="-5" dirty="0">
                <a:latin typeface="Gill Sans"/>
                <a:cs typeface="Gill Sans"/>
              </a:rPr>
              <a:t>that intentionally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fails.</a:t>
            </a:r>
            <a:endParaRPr sz="24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  <a:tab pos="2918460" algn="l"/>
              </a:tabLst>
            </a:pPr>
            <a:r>
              <a:rPr sz="2400" dirty="0">
                <a:latin typeface="Gill Sans"/>
                <a:cs typeface="Gill Sans"/>
              </a:rPr>
              <a:t>Set up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mock	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email </a:t>
            </a:r>
            <a:r>
              <a:rPr sz="2400" spc="10" dirty="0">
                <a:latin typeface="Gill Sans"/>
                <a:cs typeface="Gill Sans"/>
              </a:rPr>
              <a:t>service </a:t>
            </a:r>
            <a:r>
              <a:rPr sz="2400" spc="-5" dirty="0">
                <a:latin typeface="Gill Sans"/>
                <a:cs typeface="Gill Sans"/>
              </a:rPr>
              <a:t>that </a:t>
            </a:r>
            <a:r>
              <a:rPr sz="2400" dirty="0">
                <a:latin typeface="Gill Sans"/>
                <a:cs typeface="Gill Sans"/>
              </a:rPr>
              <a:t>checks to see  </a:t>
            </a:r>
            <a:r>
              <a:rPr sz="2400" spc="-5" dirty="0">
                <a:latin typeface="Gill Sans"/>
                <a:cs typeface="Gill Sans"/>
              </a:rPr>
              <a:t>whether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analyzer contacts it </a:t>
            </a:r>
            <a:r>
              <a:rPr sz="2400" dirty="0">
                <a:latin typeface="Gill Sans"/>
                <a:cs typeface="Gill Sans"/>
              </a:rPr>
              <a:t>to send an </a:t>
            </a:r>
            <a:r>
              <a:rPr sz="2400" spc="-5" dirty="0">
                <a:latin typeface="Gill Sans"/>
                <a:cs typeface="Gill Sans"/>
              </a:rPr>
              <a:t>email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5" dirty="0">
                <a:latin typeface="Gill Sans"/>
                <a:cs typeface="Gill Sans"/>
              </a:rPr>
              <a:t>message.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0759" y="5640982"/>
            <a:ext cx="1934210" cy="1077595"/>
          </a:xfrm>
          <a:prstGeom prst="rect">
            <a:avLst/>
          </a:prstGeom>
          <a:solidFill>
            <a:srgbClr val="76D6FF"/>
          </a:solidFill>
          <a:ln w="25400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Times New Roman"/>
              <a:cs typeface="Times New Roman"/>
            </a:endParaRPr>
          </a:p>
          <a:p>
            <a:pPr marL="210185">
              <a:lnSpc>
                <a:spcPct val="100000"/>
              </a:lnSpc>
            </a:pPr>
            <a:r>
              <a:rPr sz="2400" spc="-5" dirty="0">
                <a:latin typeface="Gill Sans"/>
                <a:cs typeface="Gill Sans"/>
              </a:rPr>
              <a:t>LogAnalyzer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0759" y="7787778"/>
            <a:ext cx="2201545" cy="748030"/>
          </a:xfrm>
          <a:prstGeom prst="rect">
            <a:avLst/>
          </a:prstGeom>
          <a:solidFill>
            <a:srgbClr val="FF7E79"/>
          </a:solidFill>
          <a:ln w="25400">
            <a:solidFill>
              <a:srgbClr val="000000"/>
            </a:solidFill>
          </a:ln>
        </p:spPr>
        <p:txBody>
          <a:bodyPr vert="horz" wrap="square" lIns="0" tIns="18732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1475"/>
              </a:spcBef>
            </a:pPr>
            <a:r>
              <a:rPr sz="2400" spc="-5" dirty="0">
                <a:latin typeface="Gill Sans"/>
                <a:cs typeface="Gill Sans"/>
              </a:rPr>
              <a:t>test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373" y="5638800"/>
            <a:ext cx="2653665" cy="1079500"/>
          </a:xfrm>
          <a:prstGeom prst="rect">
            <a:avLst/>
          </a:prstGeom>
          <a:solidFill>
            <a:srgbClr val="FFD479"/>
          </a:solidFill>
          <a:ln w="25400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Times New Roman"/>
              <a:cs typeface="Times New Roman"/>
            </a:endParaRPr>
          </a:p>
          <a:p>
            <a:pPr marL="313690">
              <a:lnSpc>
                <a:spcPct val="100000"/>
              </a:lnSpc>
            </a:pPr>
            <a:r>
              <a:rPr sz="2400" spc="-15" dirty="0">
                <a:latin typeface="Gill Sans"/>
                <a:cs typeface="Gill Sans"/>
              </a:rPr>
              <a:t>StubWebService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64994" y="6178877"/>
            <a:ext cx="2388235" cy="635"/>
          </a:xfrm>
          <a:custGeom>
            <a:avLst/>
            <a:gdLst/>
            <a:ahLst/>
            <a:cxnLst/>
            <a:rect l="l" t="t" r="r" b="b"/>
            <a:pathLst>
              <a:path w="2388235" h="635">
                <a:moveTo>
                  <a:pt x="-25399" y="256"/>
                </a:moveTo>
                <a:lnTo>
                  <a:pt x="2413119" y="256"/>
                </a:lnTo>
              </a:path>
            </a:pathLst>
          </a:custGeom>
          <a:ln w="513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27290" y="6072202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60">
                <a:moveTo>
                  <a:pt x="0" y="0"/>
                </a:moveTo>
                <a:lnTo>
                  <a:pt x="45" y="213360"/>
                </a:lnTo>
                <a:lnTo>
                  <a:pt x="213382" y="1066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7035" y="6072704"/>
            <a:ext cx="213995" cy="213360"/>
          </a:xfrm>
          <a:custGeom>
            <a:avLst/>
            <a:gdLst/>
            <a:ahLst/>
            <a:cxnLst/>
            <a:rect l="l" t="t" r="r" b="b"/>
            <a:pathLst>
              <a:path w="213995" h="213360">
                <a:moveTo>
                  <a:pt x="213337" y="0"/>
                </a:moveTo>
                <a:lnTo>
                  <a:pt x="0" y="106725"/>
                </a:lnTo>
                <a:lnTo>
                  <a:pt x="213382" y="213360"/>
                </a:lnTo>
                <a:lnTo>
                  <a:pt x="2133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07484" y="8161667"/>
            <a:ext cx="2171065" cy="0"/>
          </a:xfrm>
          <a:custGeom>
            <a:avLst/>
            <a:gdLst/>
            <a:ahLst/>
            <a:cxnLst/>
            <a:rect l="l" t="t" r="r" b="b"/>
            <a:pathLst>
              <a:path w="2171065">
                <a:moveTo>
                  <a:pt x="0" y="0"/>
                </a:moveTo>
                <a:lnTo>
                  <a:pt x="2170628" y="0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4925" y="8054987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60" h="213359">
                <a:moveTo>
                  <a:pt x="213360" y="0"/>
                </a:moveTo>
                <a:lnTo>
                  <a:pt x="0" y="106680"/>
                </a:lnTo>
                <a:lnTo>
                  <a:pt x="213360" y="213360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27313" y="8054987"/>
            <a:ext cx="213360" cy="213360"/>
          </a:xfrm>
          <a:custGeom>
            <a:avLst/>
            <a:gdLst/>
            <a:ahLst/>
            <a:cxnLst/>
            <a:rect l="l" t="t" r="r" b="b"/>
            <a:pathLst>
              <a:path w="213360" h="213359">
                <a:moveTo>
                  <a:pt x="0" y="0"/>
                </a:moveTo>
                <a:lnTo>
                  <a:pt x="0" y="213360"/>
                </a:lnTo>
                <a:lnTo>
                  <a:pt x="213360" y="1066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635500" y="7569200"/>
            <a:ext cx="76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ill Sans"/>
                <a:cs typeface="Gill Sans"/>
              </a:rPr>
              <a:t>asse</a:t>
            </a:r>
            <a:r>
              <a:rPr sz="2400" spc="45" dirty="0">
                <a:latin typeface="Gill Sans"/>
                <a:cs typeface="Gill Sans"/>
              </a:rPr>
              <a:t>r</a:t>
            </a:r>
            <a:r>
              <a:rPr sz="2400" dirty="0">
                <a:latin typeface="Gill Sans"/>
                <a:cs typeface="Gill Sans"/>
              </a:rPr>
              <a:t>t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75100" y="5651500"/>
            <a:ext cx="197103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ill Sans"/>
                <a:cs typeface="Gill Sans"/>
              </a:rPr>
              <a:t>logError(String)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53373" y="7621917"/>
            <a:ext cx="2653665" cy="1079500"/>
          </a:xfrm>
          <a:prstGeom prst="rect">
            <a:avLst/>
          </a:prstGeom>
          <a:solidFill>
            <a:srgbClr val="D4FB79"/>
          </a:solidFill>
          <a:ln w="25400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224790">
              <a:lnSpc>
                <a:spcPct val="100000"/>
              </a:lnSpc>
            </a:pPr>
            <a:r>
              <a:rPr sz="2400" spc="-5" dirty="0">
                <a:latin typeface="Gill Sans"/>
                <a:cs typeface="Gill Sans"/>
              </a:rPr>
              <a:t>MockEmailSender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52150" y="6629873"/>
            <a:ext cx="2413635" cy="941705"/>
          </a:xfrm>
          <a:custGeom>
            <a:avLst/>
            <a:gdLst/>
            <a:ahLst/>
            <a:cxnLst/>
            <a:rect l="l" t="t" r="r" b="b"/>
            <a:pathLst>
              <a:path w="2413635" h="941704">
                <a:moveTo>
                  <a:pt x="0" y="0"/>
                </a:moveTo>
                <a:lnTo>
                  <a:pt x="23664" y="9228"/>
                </a:lnTo>
                <a:lnTo>
                  <a:pt x="70986" y="27682"/>
                </a:lnTo>
                <a:lnTo>
                  <a:pt x="118309" y="46137"/>
                </a:lnTo>
                <a:lnTo>
                  <a:pt x="165631" y="64591"/>
                </a:lnTo>
                <a:lnTo>
                  <a:pt x="212953" y="83046"/>
                </a:lnTo>
                <a:lnTo>
                  <a:pt x="260275" y="101500"/>
                </a:lnTo>
                <a:lnTo>
                  <a:pt x="307597" y="119955"/>
                </a:lnTo>
                <a:lnTo>
                  <a:pt x="354919" y="138409"/>
                </a:lnTo>
                <a:lnTo>
                  <a:pt x="402241" y="156863"/>
                </a:lnTo>
                <a:lnTo>
                  <a:pt x="449563" y="175317"/>
                </a:lnTo>
                <a:lnTo>
                  <a:pt x="496884" y="193771"/>
                </a:lnTo>
                <a:lnTo>
                  <a:pt x="544206" y="212226"/>
                </a:lnTo>
                <a:lnTo>
                  <a:pt x="591527" y="230680"/>
                </a:lnTo>
                <a:lnTo>
                  <a:pt x="638848" y="249134"/>
                </a:lnTo>
                <a:lnTo>
                  <a:pt x="686169" y="267588"/>
                </a:lnTo>
                <a:lnTo>
                  <a:pt x="733490" y="286042"/>
                </a:lnTo>
                <a:lnTo>
                  <a:pt x="780812" y="304496"/>
                </a:lnTo>
                <a:lnTo>
                  <a:pt x="828132" y="322950"/>
                </a:lnTo>
                <a:lnTo>
                  <a:pt x="875453" y="341403"/>
                </a:lnTo>
                <a:lnTo>
                  <a:pt x="922774" y="359857"/>
                </a:lnTo>
                <a:lnTo>
                  <a:pt x="970095" y="378311"/>
                </a:lnTo>
                <a:lnTo>
                  <a:pt x="1017415" y="396765"/>
                </a:lnTo>
                <a:lnTo>
                  <a:pt x="1064736" y="415219"/>
                </a:lnTo>
                <a:lnTo>
                  <a:pt x="1112056" y="433673"/>
                </a:lnTo>
                <a:lnTo>
                  <a:pt x="1159377" y="452126"/>
                </a:lnTo>
                <a:lnTo>
                  <a:pt x="1206697" y="470580"/>
                </a:lnTo>
                <a:lnTo>
                  <a:pt x="1254018" y="489034"/>
                </a:lnTo>
                <a:lnTo>
                  <a:pt x="1301338" y="507487"/>
                </a:lnTo>
                <a:lnTo>
                  <a:pt x="1348658" y="525941"/>
                </a:lnTo>
                <a:lnTo>
                  <a:pt x="1395978" y="544395"/>
                </a:lnTo>
                <a:lnTo>
                  <a:pt x="1443298" y="562848"/>
                </a:lnTo>
                <a:lnTo>
                  <a:pt x="1490618" y="581302"/>
                </a:lnTo>
                <a:lnTo>
                  <a:pt x="1537938" y="599755"/>
                </a:lnTo>
                <a:lnTo>
                  <a:pt x="1585258" y="618209"/>
                </a:lnTo>
                <a:lnTo>
                  <a:pt x="1632578" y="636662"/>
                </a:lnTo>
                <a:lnTo>
                  <a:pt x="1679898" y="655116"/>
                </a:lnTo>
                <a:lnTo>
                  <a:pt x="1727218" y="673569"/>
                </a:lnTo>
                <a:lnTo>
                  <a:pt x="1774537" y="692023"/>
                </a:lnTo>
                <a:lnTo>
                  <a:pt x="1821857" y="710476"/>
                </a:lnTo>
                <a:lnTo>
                  <a:pt x="1869177" y="728930"/>
                </a:lnTo>
                <a:lnTo>
                  <a:pt x="1916497" y="747383"/>
                </a:lnTo>
                <a:lnTo>
                  <a:pt x="1963816" y="765837"/>
                </a:lnTo>
                <a:lnTo>
                  <a:pt x="2011136" y="784290"/>
                </a:lnTo>
                <a:lnTo>
                  <a:pt x="2058456" y="802743"/>
                </a:lnTo>
                <a:lnTo>
                  <a:pt x="2105775" y="821197"/>
                </a:lnTo>
                <a:lnTo>
                  <a:pt x="2153095" y="839650"/>
                </a:lnTo>
                <a:lnTo>
                  <a:pt x="2200414" y="858104"/>
                </a:lnTo>
                <a:lnTo>
                  <a:pt x="2247734" y="876557"/>
                </a:lnTo>
                <a:lnTo>
                  <a:pt x="2295053" y="895010"/>
                </a:lnTo>
                <a:lnTo>
                  <a:pt x="2342373" y="913464"/>
                </a:lnTo>
                <a:lnTo>
                  <a:pt x="2389692" y="931917"/>
                </a:lnTo>
                <a:lnTo>
                  <a:pt x="2413407" y="941165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03134" y="7462421"/>
            <a:ext cx="238125" cy="199390"/>
          </a:xfrm>
          <a:custGeom>
            <a:avLst/>
            <a:gdLst/>
            <a:ahLst/>
            <a:cxnLst/>
            <a:rect l="l" t="t" r="r" b="b"/>
            <a:pathLst>
              <a:path w="238125" h="199390">
                <a:moveTo>
                  <a:pt x="77518" y="0"/>
                </a:moveTo>
                <a:lnTo>
                  <a:pt x="0" y="198779"/>
                </a:lnTo>
                <a:lnTo>
                  <a:pt x="237538" y="176908"/>
                </a:lnTo>
                <a:lnTo>
                  <a:pt x="775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77035" y="6539712"/>
            <a:ext cx="238125" cy="199390"/>
          </a:xfrm>
          <a:custGeom>
            <a:avLst/>
            <a:gdLst/>
            <a:ahLst/>
            <a:cxnLst/>
            <a:rect l="l" t="t" r="r" b="b"/>
            <a:pathLst>
              <a:path w="238125" h="199390">
                <a:moveTo>
                  <a:pt x="237538" y="0"/>
                </a:moveTo>
                <a:lnTo>
                  <a:pt x="0" y="21870"/>
                </a:lnTo>
                <a:lnTo>
                  <a:pt x="160020" y="198779"/>
                </a:lnTo>
                <a:lnTo>
                  <a:pt x="2375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635500" y="6604000"/>
            <a:ext cx="1444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ill Sans"/>
                <a:cs typeface="Gill Sans"/>
              </a:rPr>
              <a:t>sendEmail()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16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14800" y="3962400"/>
            <a:ext cx="47656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performance</a:t>
            </a:r>
            <a:r>
              <a:rPr sz="3600" b="1" spc="-5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997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0" dirty="0">
                <a:solidFill>
                  <a:srgbClr val="000000"/>
                </a:solidFill>
              </a:rPr>
              <a:t>Acceptance,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performance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933514" y="6244166"/>
            <a:ext cx="7137772" cy="1892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2400300"/>
            <a:ext cx="8979535" cy="525589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190500" indent="-228600">
              <a:lnSpc>
                <a:spcPts val="3300"/>
              </a:lnSpc>
              <a:spcBef>
                <a:spcPts val="260"/>
              </a:spcBef>
              <a:buFont typeface="Gill Sans"/>
              <a:buChar char="•"/>
              <a:tabLst>
                <a:tab pos="241300" algn="l"/>
                <a:tab pos="343154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Acceptance</a:t>
            </a:r>
            <a:r>
              <a:rPr sz="2800" b="1" spc="1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testing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:	System 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shown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user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/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client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/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customer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make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sure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it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meets their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needs.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10" dirty="0">
                <a:latin typeface="Gill Sans"/>
                <a:cs typeface="Gill Sans"/>
              </a:rPr>
              <a:t>form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black-box system testing.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Performance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 important.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  <a:tab pos="7793990" algn="l"/>
              </a:tabLst>
            </a:pPr>
            <a:r>
              <a:rPr sz="2400" spc="-10" dirty="0">
                <a:latin typeface="Gill Sans"/>
                <a:cs typeface="Gill Sans"/>
              </a:rPr>
              <a:t>Performance </a:t>
            </a:r>
            <a:r>
              <a:rPr sz="2400" spc="-5" dirty="0">
                <a:latin typeface="Gill Sans"/>
                <a:cs typeface="Gill Sans"/>
              </a:rPr>
              <a:t>is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major </a:t>
            </a:r>
            <a:r>
              <a:rPr sz="2400" dirty="0">
                <a:latin typeface="Gill Sans"/>
                <a:cs typeface="Gill Sans"/>
              </a:rPr>
              <a:t>aspect of</a:t>
            </a:r>
            <a:r>
              <a:rPr sz="2400" spc="6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program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acceptance	</a:t>
            </a:r>
            <a:r>
              <a:rPr sz="2400" spc="-15" dirty="0">
                <a:latin typeface="Gill Sans"/>
                <a:cs typeface="Gill Sans"/>
              </a:rPr>
              <a:t>by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users.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85" dirty="0">
                <a:latin typeface="Gill Sans"/>
                <a:cs typeface="Gill Sans"/>
              </a:rPr>
              <a:t>Your </a:t>
            </a:r>
            <a:r>
              <a:rPr sz="2400" spc="-5" dirty="0">
                <a:latin typeface="Gill Sans"/>
                <a:cs typeface="Gill Sans"/>
              </a:rPr>
              <a:t>intuition about what's </a:t>
            </a:r>
            <a:r>
              <a:rPr sz="2400" spc="-10" dirty="0">
                <a:latin typeface="Gill Sans"/>
                <a:cs typeface="Gill Sans"/>
              </a:rPr>
              <a:t>slow </a:t>
            </a:r>
            <a:r>
              <a:rPr sz="2400" spc="-5" dirty="0">
                <a:latin typeface="Gill Sans"/>
                <a:cs typeface="Gill Sans"/>
              </a:rPr>
              <a:t>is </a:t>
            </a:r>
            <a:r>
              <a:rPr sz="2400" dirty="0">
                <a:latin typeface="Gill Sans"/>
                <a:cs typeface="Gill Sans"/>
              </a:rPr>
              <a:t>often</a:t>
            </a:r>
            <a:r>
              <a:rPr sz="2400" spc="85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wrong.</a:t>
            </a:r>
            <a:endParaRPr sz="2400">
              <a:latin typeface="Gill Sans"/>
              <a:cs typeface="Gill Sans"/>
            </a:endParaRPr>
          </a:p>
          <a:p>
            <a:pPr>
              <a:lnSpc>
                <a:spcPct val="100000"/>
              </a:lnSpc>
            </a:pPr>
            <a:endParaRPr sz="2700">
              <a:latin typeface="Gill Sans"/>
              <a:cs typeface="Gill San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Gill Sans"/>
              <a:cs typeface="Gill Sans"/>
            </a:endParaRPr>
          </a:p>
          <a:p>
            <a:pPr marL="2387600">
              <a:lnSpc>
                <a:spcPct val="100000"/>
              </a:lnSpc>
              <a:spcBef>
                <a:spcPts val="5"/>
              </a:spcBef>
            </a:pPr>
            <a:r>
              <a:rPr sz="2800" spc="-15" dirty="0">
                <a:latin typeface="Gill Sans"/>
                <a:cs typeface="Gill Sans"/>
              </a:rPr>
              <a:t>Premature </a:t>
            </a:r>
            <a:r>
              <a:rPr sz="2800" spc="-5" dirty="0">
                <a:latin typeface="Gill Sans"/>
                <a:cs typeface="Gill Sans"/>
              </a:rPr>
              <a:t>optimization is </a:t>
            </a:r>
            <a:r>
              <a:rPr sz="2800" dirty="0">
                <a:latin typeface="Gill Sans"/>
                <a:cs typeface="Gill Sans"/>
              </a:rPr>
              <a:t>the </a:t>
            </a:r>
            <a:r>
              <a:rPr sz="2800" spc="-20" dirty="0">
                <a:latin typeface="Gill Sans"/>
                <a:cs typeface="Gill Sans"/>
              </a:rPr>
              <a:t>root </a:t>
            </a:r>
            <a:r>
              <a:rPr sz="2800" dirty="0">
                <a:latin typeface="Gill Sans"/>
                <a:cs typeface="Gill Sans"/>
              </a:rPr>
              <a:t>of </a:t>
            </a:r>
            <a:r>
              <a:rPr sz="2800" spc="-5" dirty="0">
                <a:latin typeface="Gill Sans"/>
                <a:cs typeface="Gill Sans"/>
              </a:rPr>
              <a:t>all</a:t>
            </a:r>
            <a:r>
              <a:rPr sz="2800" spc="5" dirty="0">
                <a:latin typeface="Gill Sans"/>
                <a:cs typeface="Gill Sans"/>
              </a:rPr>
              <a:t> </a:t>
            </a:r>
            <a:r>
              <a:rPr sz="2800" spc="-10" dirty="0">
                <a:latin typeface="Gill Sans"/>
                <a:cs typeface="Gill Sans"/>
              </a:rPr>
              <a:t>evil.</a:t>
            </a:r>
            <a:endParaRPr sz="2800">
              <a:latin typeface="Gill Sans"/>
              <a:cs typeface="Gill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Gill Sans"/>
              <a:cs typeface="Gill Sans"/>
            </a:endParaRPr>
          </a:p>
          <a:p>
            <a:pPr marR="5080" algn="r">
              <a:lnSpc>
                <a:spcPct val="100000"/>
              </a:lnSpc>
            </a:pPr>
            <a:r>
              <a:rPr sz="2800" i="1" spc="-5" dirty="0">
                <a:latin typeface="Gill Sans"/>
                <a:cs typeface="Gill Sans"/>
              </a:rPr>
              <a:t>Donald</a:t>
            </a:r>
            <a:r>
              <a:rPr sz="2800" i="1" spc="-65" dirty="0">
                <a:latin typeface="Gill Sans"/>
                <a:cs typeface="Gill Sans"/>
              </a:rPr>
              <a:t> </a:t>
            </a:r>
            <a:r>
              <a:rPr sz="2800" i="1" spc="-5" dirty="0">
                <a:latin typeface="Gill Sans"/>
                <a:cs typeface="Gill Sans"/>
              </a:rPr>
              <a:t>Knuth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19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6704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7604" algn="l"/>
              </a:tabLst>
            </a:pPr>
            <a:r>
              <a:rPr sz="3600" spc="-5" dirty="0">
                <a:solidFill>
                  <a:srgbClr val="000000"/>
                </a:solidFill>
              </a:rPr>
              <a:t>Thinking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5" dirty="0">
                <a:solidFill>
                  <a:srgbClr val="000000"/>
                </a:solidFill>
              </a:rPr>
              <a:t>about	</a:t>
            </a:r>
            <a:r>
              <a:rPr sz="3600" dirty="0">
                <a:solidFill>
                  <a:srgbClr val="000000"/>
                </a:solidFill>
              </a:rPr>
              <a:t>performance</a:t>
            </a:r>
            <a:endParaRPr sz="3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19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6704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7604" algn="l"/>
              </a:tabLst>
            </a:pPr>
            <a:r>
              <a:rPr sz="3600" spc="-5" dirty="0">
                <a:solidFill>
                  <a:srgbClr val="000000"/>
                </a:solidFill>
              </a:rPr>
              <a:t>Thinking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5" dirty="0">
                <a:solidFill>
                  <a:srgbClr val="000000"/>
                </a:solidFill>
              </a:rPr>
              <a:t>about	</a:t>
            </a:r>
            <a:r>
              <a:rPr sz="3600" dirty="0">
                <a:solidFill>
                  <a:srgbClr val="000000"/>
                </a:solidFill>
              </a:rPr>
              <a:t>performance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438400"/>
            <a:ext cx="8423275" cy="14325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app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only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too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slow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if it doesn't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meet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project’s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stated performance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requirements.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dirty="0">
                <a:latin typeface="Gill Sans"/>
                <a:cs typeface="Gill Sans"/>
              </a:rPr>
              <a:t>meets them, DON'T optimize</a:t>
            </a:r>
            <a:r>
              <a:rPr sz="2400" spc="-2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it!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19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6704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7604" algn="l"/>
              </a:tabLst>
            </a:pPr>
            <a:r>
              <a:rPr sz="3600" spc="-5" dirty="0">
                <a:solidFill>
                  <a:srgbClr val="000000"/>
                </a:solidFill>
              </a:rPr>
              <a:t>Thinking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5" dirty="0">
                <a:solidFill>
                  <a:srgbClr val="000000"/>
                </a:solidFill>
              </a:rPr>
              <a:t>about	</a:t>
            </a:r>
            <a:r>
              <a:rPr sz="3600" dirty="0">
                <a:solidFill>
                  <a:srgbClr val="000000"/>
                </a:solidFill>
              </a:rPr>
              <a:t>performance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438400"/>
            <a:ext cx="8423275" cy="20777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app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only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too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slow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if it doesn't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meet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project’s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stated performance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requirements.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dirty="0">
                <a:latin typeface="Gill Sans"/>
                <a:cs typeface="Gill Sans"/>
              </a:rPr>
              <a:t>meets them, DON'T optimize</a:t>
            </a:r>
            <a:r>
              <a:rPr sz="2400" spc="-2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it!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Which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more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important,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fast code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correct</a:t>
            </a:r>
            <a:r>
              <a:rPr sz="2800" spc="-254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code?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19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6704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97604" algn="l"/>
              </a:tabLst>
            </a:pPr>
            <a:r>
              <a:rPr sz="3600" spc="-5" dirty="0">
                <a:solidFill>
                  <a:srgbClr val="000000"/>
                </a:solidFill>
              </a:rPr>
              <a:t>Thinking</a:t>
            </a:r>
            <a:r>
              <a:rPr sz="3600" spc="15" dirty="0">
                <a:solidFill>
                  <a:srgbClr val="000000"/>
                </a:solidFill>
              </a:rPr>
              <a:t> </a:t>
            </a:r>
            <a:r>
              <a:rPr sz="3600" spc="5" dirty="0">
                <a:solidFill>
                  <a:srgbClr val="000000"/>
                </a:solidFill>
              </a:rPr>
              <a:t>about	</a:t>
            </a:r>
            <a:r>
              <a:rPr sz="3600" dirty="0">
                <a:solidFill>
                  <a:srgbClr val="000000"/>
                </a:solidFill>
              </a:rPr>
              <a:t>performance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438400"/>
            <a:ext cx="8505190" cy="46075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8636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app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only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too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slow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if it doesn't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meet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35" dirty="0">
                <a:solidFill>
                  <a:srgbClr val="212121"/>
                </a:solidFill>
                <a:latin typeface="Gill Sans"/>
                <a:cs typeface="Gill Sans"/>
              </a:rPr>
              <a:t>project’s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stated performance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requirements.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6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dirty="0">
                <a:latin typeface="Gill Sans"/>
                <a:cs typeface="Gill Sans"/>
              </a:rPr>
              <a:t>meets them, DON'T optimize</a:t>
            </a:r>
            <a:r>
              <a:rPr sz="2400" spc="-26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it!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Which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is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more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important,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fast code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correct</a:t>
            </a:r>
            <a:r>
              <a:rPr sz="2800" spc="-254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code?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What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are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reasonable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performance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requirements?</a:t>
            </a:r>
            <a:endParaRPr sz="28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800"/>
              </a:spcBef>
              <a:buChar char="•"/>
              <a:tabLst>
                <a:tab pos="989965" algn="l"/>
                <a:tab pos="990600" algn="l"/>
                <a:tab pos="5370830" algn="l"/>
              </a:tabLst>
            </a:pPr>
            <a:r>
              <a:rPr sz="2400" spc="-5" dirty="0">
                <a:latin typeface="Gill Sans"/>
                <a:cs typeface="Gill Sans"/>
              </a:rPr>
              <a:t>What </a:t>
            </a:r>
            <a:r>
              <a:rPr sz="2400" spc="-20" dirty="0">
                <a:latin typeface="Gill Sans"/>
                <a:cs typeface="Gill Sans"/>
              </a:rPr>
              <a:t>are </a:t>
            </a:r>
            <a:r>
              <a:rPr sz="2400" dirty="0">
                <a:latin typeface="Gill Sans"/>
                <a:cs typeface="Gill Sans"/>
              </a:rPr>
              <a:t>the</a:t>
            </a:r>
            <a:r>
              <a:rPr sz="2400" spc="6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user's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expectations?	</a:t>
            </a:r>
            <a:r>
              <a:rPr sz="2400" spc="-10" dirty="0">
                <a:latin typeface="Gill Sans"/>
                <a:cs typeface="Gill Sans"/>
              </a:rPr>
              <a:t>How slow </a:t>
            </a:r>
            <a:r>
              <a:rPr sz="2400" spc="-5" dirty="0">
                <a:latin typeface="Gill Sans"/>
                <a:cs typeface="Gill Sans"/>
              </a:rPr>
              <a:t>is "acceptable"  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this </a:t>
            </a:r>
            <a:r>
              <a:rPr sz="2400" spc="5" dirty="0">
                <a:latin typeface="Gill Sans"/>
                <a:cs typeface="Gill Sans"/>
              </a:rPr>
              <a:t>portion </a:t>
            </a:r>
            <a:r>
              <a:rPr sz="2400" dirty="0">
                <a:latin typeface="Gill Sans"/>
                <a:cs typeface="Gill Sans"/>
              </a:rPr>
              <a:t>of the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application?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How </a:t>
            </a:r>
            <a:r>
              <a:rPr sz="2400" spc="-5" dirty="0">
                <a:latin typeface="Gill Sans"/>
                <a:cs typeface="Gill Sans"/>
              </a:rPr>
              <a:t>long </a:t>
            </a:r>
            <a:r>
              <a:rPr sz="2400" dirty="0">
                <a:latin typeface="Gill Sans"/>
                <a:cs typeface="Gill Sans"/>
              </a:rPr>
              <a:t>do </a:t>
            </a:r>
            <a:r>
              <a:rPr sz="2400" spc="-5" dirty="0">
                <a:latin typeface="Gill Sans"/>
                <a:cs typeface="Gill Sans"/>
              </a:rPr>
              <a:t>users wait 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20" dirty="0">
                <a:latin typeface="Gill Sans"/>
                <a:cs typeface="Gill Sans"/>
              </a:rPr>
              <a:t>web </a:t>
            </a:r>
            <a:r>
              <a:rPr sz="2400" spc="-5" dirty="0">
                <a:latin typeface="Gill Sans"/>
                <a:cs typeface="Gill Sans"/>
              </a:rPr>
              <a:t>page </a:t>
            </a:r>
            <a:r>
              <a:rPr sz="2400" dirty="0">
                <a:latin typeface="Gill Sans"/>
                <a:cs typeface="Gill Sans"/>
              </a:rPr>
              <a:t>to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load?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Some tasks (admin updates database) can </a:t>
            </a:r>
            <a:r>
              <a:rPr sz="2400" spc="-20" dirty="0">
                <a:latin typeface="Gill Sans"/>
                <a:cs typeface="Gill Sans"/>
              </a:rPr>
              <a:t>take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longer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898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0" dirty="0">
                <a:solidFill>
                  <a:srgbClr val="000000"/>
                </a:solidFill>
              </a:rPr>
              <a:t>Profile </a:t>
            </a:r>
            <a:r>
              <a:rPr sz="3600" spc="15" dirty="0">
                <a:solidFill>
                  <a:srgbClr val="000000"/>
                </a:solidFill>
              </a:rPr>
              <a:t>and </a:t>
            </a:r>
            <a:r>
              <a:rPr sz="3600" spc="-30" dirty="0">
                <a:solidFill>
                  <a:srgbClr val="000000"/>
                </a:solidFill>
              </a:rPr>
              <a:t>measure before</a:t>
            </a:r>
            <a:r>
              <a:rPr sz="3600" spc="2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optimizing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184400"/>
            <a:ext cx="6755765" cy="5557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Runtime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/ CPU</a:t>
            </a: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usage</a:t>
            </a:r>
            <a:endParaRPr sz="2800">
              <a:latin typeface="GillSans-SemiBold"/>
              <a:cs typeface="GillSans-SemiBold"/>
            </a:endParaRPr>
          </a:p>
          <a:p>
            <a:pPr marL="990600" marR="45847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lines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code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10" dirty="0">
                <a:latin typeface="Gill Sans"/>
                <a:cs typeface="Gill Sans"/>
              </a:rPr>
              <a:t>program </a:t>
            </a:r>
            <a:r>
              <a:rPr sz="2400" spc="-5" dirty="0">
                <a:latin typeface="Gill Sans"/>
                <a:cs typeface="Gill Sans"/>
              </a:rPr>
              <a:t>is spending 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most </a:t>
            </a:r>
            <a:r>
              <a:rPr sz="2400" dirty="0">
                <a:latin typeface="Gill Sans"/>
                <a:cs typeface="Gill Sans"/>
              </a:rPr>
              <a:t>time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in</a:t>
            </a:r>
            <a:endParaRPr sz="2400">
              <a:latin typeface="Gill Sans"/>
              <a:cs typeface="Gill Sans"/>
            </a:endParaRPr>
          </a:p>
          <a:p>
            <a:pPr marL="990600" marR="54610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</a:t>
            </a:r>
            <a:r>
              <a:rPr sz="2400" spc="-10" dirty="0">
                <a:latin typeface="Gill Sans"/>
                <a:cs typeface="Gill Sans"/>
              </a:rPr>
              <a:t>call/invocation </a:t>
            </a:r>
            <a:r>
              <a:rPr sz="2400" spc="-5" dirty="0">
                <a:latin typeface="Gill Sans"/>
                <a:cs typeface="Gill Sans"/>
              </a:rPr>
              <a:t>paths </a:t>
            </a:r>
            <a:r>
              <a:rPr sz="2400" spc="-25" dirty="0">
                <a:latin typeface="Gill Sans"/>
                <a:cs typeface="Gill Sans"/>
              </a:rPr>
              <a:t>were </a:t>
            </a:r>
            <a:r>
              <a:rPr sz="2400" spc="-5" dirty="0">
                <a:latin typeface="Gill Sans"/>
                <a:cs typeface="Gill Sans"/>
              </a:rPr>
              <a:t>used </a:t>
            </a:r>
            <a:r>
              <a:rPr sz="2400" dirty="0">
                <a:latin typeface="Gill Sans"/>
                <a:cs typeface="Gill Sans"/>
              </a:rPr>
              <a:t>to get to  </a:t>
            </a:r>
            <a:r>
              <a:rPr sz="2400" spc="-5" dirty="0">
                <a:latin typeface="Gill Sans"/>
                <a:cs typeface="Gill Sans"/>
              </a:rPr>
              <a:t>these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lines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Memory usage</a:t>
            </a:r>
            <a:endParaRPr sz="2800">
              <a:latin typeface="GillSans-SemiBold"/>
              <a:cs typeface="GillSans-SemiBold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kinds </a:t>
            </a:r>
            <a:r>
              <a:rPr sz="2400" dirty="0">
                <a:latin typeface="Gill Sans"/>
                <a:cs typeface="Gill Sans"/>
              </a:rPr>
              <a:t>of objects </a:t>
            </a:r>
            <a:r>
              <a:rPr sz="2400" spc="-20" dirty="0">
                <a:latin typeface="Gill Sans"/>
                <a:cs typeface="Gill Sans"/>
              </a:rPr>
              <a:t>are </a:t>
            </a:r>
            <a:r>
              <a:rPr sz="2400" dirty="0">
                <a:latin typeface="Gill Sans"/>
                <a:cs typeface="Gill Sans"/>
              </a:rPr>
              <a:t>on the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heap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5" dirty="0">
                <a:latin typeface="Gill Sans"/>
                <a:cs typeface="Gill Sans"/>
              </a:rPr>
              <a:t>where </a:t>
            </a:r>
            <a:r>
              <a:rPr sz="2400" spc="-25" dirty="0">
                <a:latin typeface="Gill Sans"/>
                <a:cs typeface="Gill Sans"/>
              </a:rPr>
              <a:t>were </a:t>
            </a:r>
            <a:r>
              <a:rPr sz="2400" spc="-10" dirty="0">
                <a:latin typeface="Gill Sans"/>
                <a:cs typeface="Gill Sans"/>
              </a:rPr>
              <a:t>they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allocated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who is pointing </a:t>
            </a:r>
            <a:r>
              <a:rPr sz="2400" dirty="0">
                <a:latin typeface="Gill Sans"/>
                <a:cs typeface="Gill Sans"/>
              </a:rPr>
              <a:t>to them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now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5" dirty="0">
                <a:latin typeface="Gill Sans"/>
                <a:cs typeface="Gill Sans"/>
              </a:rPr>
              <a:t>"memory </a:t>
            </a:r>
            <a:r>
              <a:rPr sz="2400" spc="-5" dirty="0">
                <a:latin typeface="Gill Sans"/>
                <a:cs typeface="Gill Sans"/>
              </a:rPr>
              <a:t>leaks" (does </a:t>
            </a:r>
            <a:r>
              <a:rPr sz="2400" spc="-25" dirty="0">
                <a:latin typeface="Gill Sans"/>
                <a:cs typeface="Gill Sans"/>
              </a:rPr>
              <a:t>Java </a:t>
            </a:r>
            <a:r>
              <a:rPr sz="2400" spc="-35" dirty="0">
                <a:latin typeface="Gill Sans"/>
                <a:cs typeface="Gill Sans"/>
              </a:rPr>
              <a:t>have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these?)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b="1" spc="-60" dirty="0">
                <a:solidFill>
                  <a:srgbClr val="212121"/>
                </a:solidFill>
                <a:latin typeface="GillSans-SemiBold"/>
                <a:cs typeface="GillSans-SemiBold"/>
              </a:rPr>
              <a:t>Web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page load times, </a:t>
            </a: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requests/minute,</a:t>
            </a:r>
            <a:r>
              <a:rPr sz="2800" b="1" spc="9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…</a:t>
            </a:r>
            <a:endParaRPr sz="2800">
              <a:latin typeface="GillSans-SemiBold"/>
              <a:cs typeface="GillSans-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7400" y="5164409"/>
            <a:ext cx="4267200" cy="1587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20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898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40" dirty="0">
                <a:solidFill>
                  <a:srgbClr val="000000"/>
                </a:solidFill>
              </a:rPr>
              <a:t>Profile </a:t>
            </a:r>
            <a:r>
              <a:rPr sz="3600" spc="15" dirty="0">
                <a:solidFill>
                  <a:srgbClr val="000000"/>
                </a:solidFill>
              </a:rPr>
              <a:t>and </a:t>
            </a:r>
            <a:r>
              <a:rPr sz="3600" spc="-30" dirty="0">
                <a:solidFill>
                  <a:srgbClr val="000000"/>
                </a:solidFill>
              </a:rPr>
              <a:t>measure before</a:t>
            </a:r>
            <a:r>
              <a:rPr sz="3600" spc="2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optimizing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184400"/>
            <a:ext cx="6755765" cy="5557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Runtime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/ CPU</a:t>
            </a: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usage</a:t>
            </a:r>
            <a:endParaRPr sz="2800">
              <a:latin typeface="GillSans-SemiBold"/>
              <a:cs typeface="GillSans-SemiBold"/>
            </a:endParaRPr>
          </a:p>
          <a:p>
            <a:pPr marL="990600" marR="45847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lines </a:t>
            </a:r>
            <a:r>
              <a:rPr sz="2400" dirty="0">
                <a:latin typeface="Gill Sans"/>
                <a:cs typeface="Gill Sans"/>
              </a:rPr>
              <a:t>of </a:t>
            </a:r>
            <a:r>
              <a:rPr sz="2400" spc="-5" dirty="0">
                <a:latin typeface="Gill Sans"/>
                <a:cs typeface="Gill Sans"/>
              </a:rPr>
              <a:t>code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10" dirty="0">
                <a:latin typeface="Gill Sans"/>
                <a:cs typeface="Gill Sans"/>
              </a:rPr>
              <a:t>program </a:t>
            </a:r>
            <a:r>
              <a:rPr sz="2400" spc="-5" dirty="0">
                <a:latin typeface="Gill Sans"/>
                <a:cs typeface="Gill Sans"/>
              </a:rPr>
              <a:t>is spending 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5" dirty="0">
                <a:latin typeface="Gill Sans"/>
                <a:cs typeface="Gill Sans"/>
              </a:rPr>
              <a:t>most </a:t>
            </a:r>
            <a:r>
              <a:rPr sz="2400" dirty="0">
                <a:latin typeface="Gill Sans"/>
                <a:cs typeface="Gill Sans"/>
              </a:rPr>
              <a:t>time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in</a:t>
            </a:r>
            <a:endParaRPr sz="2400">
              <a:latin typeface="Gill Sans"/>
              <a:cs typeface="Gill Sans"/>
            </a:endParaRPr>
          </a:p>
          <a:p>
            <a:pPr marL="990600" marR="54610" lvl="1" indent="-342900">
              <a:lnSpc>
                <a:spcPts val="2800"/>
              </a:lnSpc>
              <a:spcBef>
                <a:spcPts val="10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</a:t>
            </a:r>
            <a:r>
              <a:rPr sz="2400" spc="-10" dirty="0">
                <a:latin typeface="Gill Sans"/>
                <a:cs typeface="Gill Sans"/>
              </a:rPr>
              <a:t>call/invocation </a:t>
            </a:r>
            <a:r>
              <a:rPr sz="2400" spc="-5" dirty="0">
                <a:latin typeface="Gill Sans"/>
                <a:cs typeface="Gill Sans"/>
              </a:rPr>
              <a:t>paths </a:t>
            </a:r>
            <a:r>
              <a:rPr sz="2400" spc="-25" dirty="0">
                <a:latin typeface="Gill Sans"/>
                <a:cs typeface="Gill Sans"/>
              </a:rPr>
              <a:t>were </a:t>
            </a:r>
            <a:r>
              <a:rPr sz="2400" spc="-5" dirty="0">
                <a:latin typeface="Gill Sans"/>
                <a:cs typeface="Gill Sans"/>
              </a:rPr>
              <a:t>used </a:t>
            </a:r>
            <a:r>
              <a:rPr sz="2400" dirty="0">
                <a:latin typeface="Gill Sans"/>
                <a:cs typeface="Gill Sans"/>
              </a:rPr>
              <a:t>to get to  </a:t>
            </a:r>
            <a:r>
              <a:rPr sz="2400" spc="-5" dirty="0">
                <a:latin typeface="Gill Sans"/>
                <a:cs typeface="Gill Sans"/>
              </a:rPr>
              <a:t>these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lines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40"/>
              </a:spcBef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Memory usage</a:t>
            </a:r>
            <a:endParaRPr sz="2800">
              <a:latin typeface="GillSans-SemiBold"/>
              <a:cs typeface="GillSans-SemiBold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what kinds </a:t>
            </a:r>
            <a:r>
              <a:rPr sz="2400" dirty="0">
                <a:latin typeface="Gill Sans"/>
                <a:cs typeface="Gill Sans"/>
              </a:rPr>
              <a:t>of objects </a:t>
            </a:r>
            <a:r>
              <a:rPr sz="2400" spc="-20" dirty="0">
                <a:latin typeface="Gill Sans"/>
                <a:cs typeface="Gill Sans"/>
              </a:rPr>
              <a:t>are </a:t>
            </a:r>
            <a:r>
              <a:rPr sz="2400" dirty="0">
                <a:latin typeface="Gill Sans"/>
                <a:cs typeface="Gill Sans"/>
              </a:rPr>
              <a:t>on the</a:t>
            </a:r>
            <a:r>
              <a:rPr sz="2400" spc="-20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heap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5" dirty="0">
                <a:latin typeface="Gill Sans"/>
                <a:cs typeface="Gill Sans"/>
              </a:rPr>
              <a:t>where </a:t>
            </a:r>
            <a:r>
              <a:rPr sz="2400" spc="-25" dirty="0">
                <a:latin typeface="Gill Sans"/>
                <a:cs typeface="Gill Sans"/>
              </a:rPr>
              <a:t>were </a:t>
            </a:r>
            <a:r>
              <a:rPr sz="2400" spc="-10" dirty="0">
                <a:latin typeface="Gill Sans"/>
                <a:cs typeface="Gill Sans"/>
              </a:rPr>
              <a:t>they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allocated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who is pointing </a:t>
            </a:r>
            <a:r>
              <a:rPr sz="2400" dirty="0">
                <a:latin typeface="Gill Sans"/>
                <a:cs typeface="Gill Sans"/>
              </a:rPr>
              <a:t>to them</a:t>
            </a:r>
            <a:r>
              <a:rPr sz="2400" spc="-1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now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5" dirty="0">
                <a:latin typeface="Gill Sans"/>
                <a:cs typeface="Gill Sans"/>
              </a:rPr>
              <a:t>"memory </a:t>
            </a:r>
            <a:r>
              <a:rPr sz="2400" spc="-5" dirty="0">
                <a:latin typeface="Gill Sans"/>
                <a:cs typeface="Gill Sans"/>
              </a:rPr>
              <a:t>leaks" (does </a:t>
            </a:r>
            <a:r>
              <a:rPr sz="2400" spc="-25" dirty="0">
                <a:latin typeface="Gill Sans"/>
                <a:cs typeface="Gill Sans"/>
              </a:rPr>
              <a:t>Java </a:t>
            </a:r>
            <a:r>
              <a:rPr sz="2400" spc="-35" dirty="0">
                <a:latin typeface="Gill Sans"/>
                <a:cs typeface="Gill Sans"/>
              </a:rPr>
              <a:t>have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these?)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har char="•"/>
              <a:tabLst>
                <a:tab pos="241300" algn="l"/>
              </a:tabLst>
            </a:pPr>
            <a:r>
              <a:rPr sz="2800" b="1" spc="-60" dirty="0">
                <a:solidFill>
                  <a:srgbClr val="212121"/>
                </a:solidFill>
                <a:latin typeface="GillSans-SemiBold"/>
                <a:cs typeface="GillSans-SemiBold"/>
              </a:rPr>
              <a:t>Web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page load times, </a:t>
            </a: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requests/minute,</a:t>
            </a:r>
            <a:r>
              <a:rPr sz="2800" b="1" spc="9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dirty="0">
                <a:solidFill>
                  <a:srgbClr val="212121"/>
                </a:solidFill>
                <a:latin typeface="GillSans-SemiBold"/>
                <a:cs typeface="GillSans-SemiBold"/>
              </a:rPr>
              <a:t>…</a:t>
            </a:r>
            <a:endParaRPr sz="2800">
              <a:latin typeface="GillSans-SemiBold"/>
              <a:cs typeface="GillSans-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7400" y="5164409"/>
            <a:ext cx="4267200" cy="1587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17258" y="2276475"/>
            <a:ext cx="4789091" cy="2240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55358" y="2289175"/>
            <a:ext cx="4712970" cy="2164715"/>
          </a:xfrm>
          <a:custGeom>
            <a:avLst/>
            <a:gdLst/>
            <a:ahLst/>
            <a:cxnLst/>
            <a:rect l="l" t="t" r="r" b="b"/>
            <a:pathLst>
              <a:path w="4712970" h="2164715">
                <a:moveTo>
                  <a:pt x="4649391" y="0"/>
                </a:moveTo>
                <a:lnTo>
                  <a:pt x="658812" y="0"/>
                </a:lnTo>
                <a:lnTo>
                  <a:pt x="634095" y="4990"/>
                </a:lnTo>
                <a:lnTo>
                  <a:pt x="613911" y="18598"/>
                </a:lnTo>
                <a:lnTo>
                  <a:pt x="600302" y="38783"/>
                </a:lnTo>
                <a:lnTo>
                  <a:pt x="595312" y="63500"/>
                </a:lnTo>
                <a:lnTo>
                  <a:pt x="595312" y="642143"/>
                </a:lnTo>
                <a:lnTo>
                  <a:pt x="0" y="808433"/>
                </a:lnTo>
                <a:lnTo>
                  <a:pt x="595312" y="974725"/>
                </a:lnTo>
                <a:lnTo>
                  <a:pt x="595312" y="2101056"/>
                </a:lnTo>
                <a:lnTo>
                  <a:pt x="600302" y="2125773"/>
                </a:lnTo>
                <a:lnTo>
                  <a:pt x="613911" y="2145957"/>
                </a:lnTo>
                <a:lnTo>
                  <a:pt x="634095" y="2159566"/>
                </a:lnTo>
                <a:lnTo>
                  <a:pt x="658812" y="2164556"/>
                </a:lnTo>
                <a:lnTo>
                  <a:pt x="4649391" y="2164556"/>
                </a:lnTo>
                <a:lnTo>
                  <a:pt x="4674108" y="2159566"/>
                </a:lnTo>
                <a:lnTo>
                  <a:pt x="4694292" y="2145957"/>
                </a:lnTo>
                <a:lnTo>
                  <a:pt x="4707901" y="2125773"/>
                </a:lnTo>
                <a:lnTo>
                  <a:pt x="4712891" y="2101056"/>
                </a:lnTo>
                <a:lnTo>
                  <a:pt x="4712891" y="63500"/>
                </a:lnTo>
                <a:lnTo>
                  <a:pt x="4707901" y="38783"/>
                </a:lnTo>
                <a:lnTo>
                  <a:pt x="4694292" y="18598"/>
                </a:lnTo>
                <a:lnTo>
                  <a:pt x="4674108" y="4990"/>
                </a:lnTo>
                <a:lnTo>
                  <a:pt x="4649391" y="0"/>
                </a:lnTo>
                <a:close/>
              </a:path>
            </a:pathLst>
          </a:custGeom>
          <a:solidFill>
            <a:srgbClr val="D6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661400" y="2501900"/>
            <a:ext cx="3783965" cy="16713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340"/>
              </a:spcBef>
              <a:tabLst>
                <a:tab pos="2689860" algn="l"/>
              </a:tabLst>
            </a:pPr>
            <a:r>
              <a:rPr sz="2800" spc="-5" dirty="0">
                <a:latin typeface="Gill Sans"/>
                <a:cs typeface="Gill Sans"/>
              </a:rPr>
              <a:t>CPU </a:t>
            </a:r>
            <a:r>
              <a:rPr sz="2800" dirty="0">
                <a:latin typeface="Gill Sans"/>
                <a:cs typeface="Gill Sans"/>
              </a:rPr>
              <a:t>profiling </a:t>
            </a:r>
            <a:r>
              <a:rPr sz="2800" spc="-10" dirty="0">
                <a:latin typeface="Gill Sans"/>
                <a:cs typeface="Gill Sans"/>
              </a:rPr>
              <a:t>slows</a:t>
            </a:r>
            <a:r>
              <a:rPr sz="2800" spc="-70" dirty="0">
                <a:latin typeface="Gill Sans"/>
                <a:cs typeface="Gill Sans"/>
              </a:rPr>
              <a:t> </a:t>
            </a:r>
            <a:r>
              <a:rPr sz="2800" spc="-10" dirty="0">
                <a:latin typeface="Gill Sans"/>
                <a:cs typeface="Gill Sans"/>
              </a:rPr>
              <a:t>down  </a:t>
            </a:r>
            <a:r>
              <a:rPr sz="2800" spc="-15" dirty="0">
                <a:latin typeface="Gill Sans"/>
                <a:cs typeface="Gill Sans"/>
              </a:rPr>
              <a:t>your </a:t>
            </a:r>
            <a:r>
              <a:rPr sz="2800" spc="-5" dirty="0">
                <a:latin typeface="Gill Sans"/>
                <a:cs typeface="Gill Sans"/>
              </a:rPr>
              <a:t>code</a:t>
            </a:r>
            <a:r>
              <a:rPr sz="2800" spc="20" dirty="0">
                <a:latin typeface="Gill Sans"/>
                <a:cs typeface="Gill Sans"/>
              </a:rPr>
              <a:t> </a:t>
            </a:r>
            <a:r>
              <a:rPr sz="2800" spc="-5" dirty="0">
                <a:latin typeface="Gill Sans"/>
                <a:cs typeface="Gill Sans"/>
              </a:rPr>
              <a:t>(a</a:t>
            </a:r>
            <a:r>
              <a:rPr sz="2800" spc="10" dirty="0">
                <a:latin typeface="Gill Sans"/>
                <a:cs typeface="Gill Sans"/>
              </a:rPr>
              <a:t> </a:t>
            </a:r>
            <a:r>
              <a:rPr sz="2800" spc="-5" dirty="0">
                <a:latin typeface="Gill Sans"/>
                <a:cs typeface="Gill Sans"/>
              </a:rPr>
              <a:t>lot).	Design  </a:t>
            </a:r>
            <a:r>
              <a:rPr sz="2800" spc="-15" dirty="0">
                <a:latin typeface="Gill Sans"/>
                <a:cs typeface="Gill Sans"/>
              </a:rPr>
              <a:t>your </a:t>
            </a:r>
            <a:r>
              <a:rPr sz="2800" dirty="0">
                <a:latin typeface="Gill Sans"/>
                <a:cs typeface="Gill Sans"/>
              </a:rPr>
              <a:t>profiling </a:t>
            </a:r>
            <a:r>
              <a:rPr sz="2800" spc="-5" dirty="0">
                <a:latin typeface="Gill Sans"/>
                <a:cs typeface="Gill Sans"/>
              </a:rPr>
              <a:t>tests </a:t>
            </a:r>
            <a:r>
              <a:rPr sz="2800" dirty="0">
                <a:latin typeface="Gill Sans"/>
                <a:cs typeface="Gill Sans"/>
              </a:rPr>
              <a:t>to be  </a:t>
            </a:r>
            <a:r>
              <a:rPr sz="2800" spc="5" dirty="0">
                <a:latin typeface="Gill Sans"/>
                <a:cs typeface="Gill Sans"/>
              </a:rPr>
              <a:t>very</a:t>
            </a:r>
            <a:r>
              <a:rPr sz="2800" spc="-5" dirty="0">
                <a:latin typeface="Gill Sans"/>
                <a:cs typeface="Gill Sans"/>
              </a:rPr>
              <a:t> </a:t>
            </a:r>
            <a:r>
              <a:rPr sz="2800" spc="5" dirty="0">
                <a:latin typeface="Gill Sans"/>
                <a:cs typeface="Gill Sans"/>
              </a:rPr>
              <a:t>short.</a:t>
            </a:r>
            <a:endParaRPr sz="2800">
              <a:latin typeface="Gill Sans"/>
              <a:cs typeface="Gill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20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21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454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27070" algn="l"/>
                <a:tab pos="4784090" algn="l"/>
              </a:tabLst>
            </a:pPr>
            <a:r>
              <a:rPr sz="3600" spc="-5" dirty="0">
                <a:solidFill>
                  <a:srgbClr val="000000"/>
                </a:solidFill>
              </a:rPr>
              <a:t>Optimization	hints:	think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high-level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0" y="1866900"/>
            <a:ext cx="9029065" cy="391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0" dirty="0"/>
              <a:t>r</a:t>
            </a:r>
            <a:r>
              <a:rPr dirty="0"/>
              <a:t>e</a:t>
            </a:r>
            <a:r>
              <a:rPr spc="-5" dirty="0"/>
              <a:t>c</a:t>
            </a:r>
            <a:r>
              <a:rPr spc="365" dirty="0"/>
              <a:t>a</a:t>
            </a:r>
            <a:r>
              <a:rPr dirty="0"/>
              <a:t>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7900" y="3962400"/>
            <a:ext cx="34213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7050" algn="l"/>
              </a:tabLst>
            </a:pP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sy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st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em	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es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i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n</a:t>
            </a:r>
            <a:r>
              <a:rPr sz="3600" b="1" dirty="0">
                <a:solidFill>
                  <a:srgbClr val="212121"/>
                </a:solidFill>
                <a:latin typeface="Gill Sans"/>
                <a:cs typeface="Gill Sans"/>
              </a:rPr>
              <a:t>g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21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454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27070" algn="l"/>
                <a:tab pos="4784090" algn="l"/>
              </a:tabLst>
            </a:pPr>
            <a:r>
              <a:rPr sz="3600" spc="-5" dirty="0">
                <a:solidFill>
                  <a:srgbClr val="000000"/>
                </a:solidFill>
              </a:rPr>
              <a:t>Optimization	hints:	think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high-level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49500"/>
            <a:ext cx="9161145" cy="1038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Focus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high-level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optimizations (algorithms,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data</a:t>
            </a:r>
            <a:r>
              <a:rPr sz="2800" spc="-2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structures)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30" dirty="0">
                <a:latin typeface="Gill Sans"/>
                <a:cs typeface="Gill Sans"/>
              </a:rPr>
              <a:t>Leave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15" dirty="0">
                <a:latin typeface="Gill Sans"/>
                <a:cs typeface="Gill Sans"/>
              </a:rPr>
              <a:t>low-level </a:t>
            </a:r>
            <a:r>
              <a:rPr sz="2400" dirty="0">
                <a:latin typeface="Gill Sans"/>
                <a:cs typeface="Gill Sans"/>
              </a:rPr>
              <a:t>ones to the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compiler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21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454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27070" algn="l"/>
                <a:tab pos="4784090" algn="l"/>
              </a:tabLst>
            </a:pPr>
            <a:r>
              <a:rPr sz="3600" spc="-5" dirty="0">
                <a:solidFill>
                  <a:srgbClr val="000000"/>
                </a:solidFill>
              </a:rPr>
              <a:t>Optimization	hints:	think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high-level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49500"/>
            <a:ext cx="9161145" cy="5407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Focus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high-level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optimizations (algorithms,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data</a:t>
            </a:r>
            <a:r>
              <a:rPr sz="2800" spc="-2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structures)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30" dirty="0">
                <a:latin typeface="Gill Sans"/>
                <a:cs typeface="Gill Sans"/>
              </a:rPr>
              <a:t>Leave </a:t>
            </a: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-15" dirty="0">
                <a:latin typeface="Gill Sans"/>
                <a:cs typeface="Gill Sans"/>
              </a:rPr>
              <a:t>low-level </a:t>
            </a:r>
            <a:r>
              <a:rPr sz="2400" dirty="0">
                <a:latin typeface="Gill Sans"/>
                <a:cs typeface="Gill Sans"/>
              </a:rPr>
              <a:t>ones to the</a:t>
            </a:r>
            <a:r>
              <a:rPr sz="2400" spc="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compiler</a:t>
            </a:r>
            <a:endParaRPr sz="24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62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Some common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high-level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optimizations</a:t>
            </a:r>
            <a:endParaRPr sz="2800">
              <a:latin typeface="Gill Sans"/>
              <a:cs typeface="Gill Sans"/>
            </a:endParaRPr>
          </a:p>
          <a:p>
            <a:pPr marL="342265" marR="1485265" lvl="1" indent="-342265" algn="r">
              <a:lnSpc>
                <a:spcPct val="100000"/>
              </a:lnSpc>
              <a:spcBef>
                <a:spcPts val="1740"/>
              </a:spcBef>
              <a:buFont typeface="Gill Sans"/>
              <a:buChar char="•"/>
              <a:tabLst>
                <a:tab pos="342265" algn="l"/>
                <a:tab pos="342900" algn="l"/>
              </a:tabLst>
            </a:pPr>
            <a:r>
              <a:rPr sz="2400" b="1" dirty="0">
                <a:latin typeface="Gill Sans"/>
                <a:cs typeface="Gill Sans"/>
              </a:rPr>
              <a:t>Lazy </a:t>
            </a:r>
            <a:r>
              <a:rPr sz="2400" b="1" spc="-5" dirty="0">
                <a:latin typeface="Gill Sans"/>
                <a:cs typeface="Gill Sans"/>
              </a:rPr>
              <a:t>evaluation </a:t>
            </a:r>
            <a:r>
              <a:rPr sz="2400" spc="-30" dirty="0">
                <a:latin typeface="Gill Sans"/>
                <a:cs typeface="Gill Sans"/>
              </a:rPr>
              <a:t>saves </a:t>
            </a:r>
            <a:r>
              <a:rPr sz="2400" spc="-20" dirty="0">
                <a:latin typeface="Gill Sans"/>
                <a:cs typeface="Gill Sans"/>
              </a:rPr>
              <a:t>you </a:t>
            </a:r>
            <a:r>
              <a:rPr sz="2400" spc="-15" dirty="0">
                <a:latin typeface="Gill Sans"/>
                <a:cs typeface="Gill Sans"/>
              </a:rPr>
              <a:t>from</a:t>
            </a:r>
            <a:r>
              <a:rPr sz="2400" spc="1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computing/loading</a:t>
            </a:r>
            <a:endParaRPr sz="2400">
              <a:latin typeface="Gill Sans"/>
              <a:cs typeface="Gill Sans"/>
            </a:endParaRPr>
          </a:p>
          <a:p>
            <a:pPr marL="342265" marR="1551940" lvl="2" indent="-342265" algn="r">
              <a:lnSpc>
                <a:spcPct val="100000"/>
              </a:lnSpc>
              <a:spcBef>
                <a:spcPts val="720"/>
              </a:spcBef>
              <a:buChar char="•"/>
              <a:tabLst>
                <a:tab pos="342265" algn="l"/>
                <a:tab pos="342900" algn="l"/>
              </a:tabLst>
            </a:pPr>
            <a:r>
              <a:rPr sz="2400" dirty="0">
                <a:latin typeface="Gill Sans"/>
                <a:cs typeface="Gill Sans"/>
              </a:rPr>
              <a:t>don't </a:t>
            </a:r>
            <a:r>
              <a:rPr sz="2400" spc="-15" dirty="0">
                <a:latin typeface="Gill Sans"/>
                <a:cs typeface="Gill Sans"/>
              </a:rPr>
              <a:t>read </a:t>
            </a:r>
            <a:r>
              <a:rPr sz="2400" dirty="0">
                <a:latin typeface="Gill Sans"/>
                <a:cs typeface="Gill Sans"/>
              </a:rPr>
              <a:t>/ </a:t>
            </a:r>
            <a:r>
              <a:rPr sz="2400" spc="-5" dirty="0">
                <a:latin typeface="Gill Sans"/>
                <a:cs typeface="Gill Sans"/>
              </a:rPr>
              <a:t>compute things </a:t>
            </a:r>
            <a:r>
              <a:rPr sz="2400" dirty="0">
                <a:latin typeface="Gill Sans"/>
                <a:cs typeface="Gill Sans"/>
              </a:rPr>
              <a:t>until </a:t>
            </a:r>
            <a:r>
              <a:rPr sz="2400" spc="-20" dirty="0">
                <a:latin typeface="Gill Sans"/>
                <a:cs typeface="Gill Sans"/>
              </a:rPr>
              <a:t>you </a:t>
            </a:r>
            <a:r>
              <a:rPr sz="2400" dirty="0">
                <a:latin typeface="Gill Sans"/>
                <a:cs typeface="Gill Sans"/>
              </a:rPr>
              <a:t>need</a:t>
            </a:r>
            <a:r>
              <a:rPr sz="2400" spc="-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them</a:t>
            </a:r>
            <a:endParaRPr sz="2400">
              <a:latin typeface="Gill Sans"/>
              <a:cs typeface="Gill Sans"/>
            </a:endParaRPr>
          </a:p>
          <a:p>
            <a:pPr marL="342265" marR="1285240" lvl="1" indent="-342265" algn="r">
              <a:lnSpc>
                <a:spcPct val="100000"/>
              </a:lnSpc>
              <a:spcBef>
                <a:spcPts val="920"/>
              </a:spcBef>
              <a:buFont typeface="Gill Sans"/>
              <a:buChar char="•"/>
              <a:tabLst>
                <a:tab pos="342265" algn="l"/>
                <a:tab pos="342900" algn="l"/>
              </a:tabLst>
            </a:pPr>
            <a:r>
              <a:rPr sz="2400" b="1" spc="-5" dirty="0">
                <a:latin typeface="Gill Sans"/>
                <a:cs typeface="Gill Sans"/>
              </a:rPr>
              <a:t>Hashing, caching </a:t>
            </a:r>
            <a:r>
              <a:rPr sz="2400" spc="-35" dirty="0">
                <a:latin typeface="Gill Sans"/>
                <a:cs typeface="Gill Sans"/>
              </a:rPr>
              <a:t>save </a:t>
            </a:r>
            <a:r>
              <a:rPr sz="2400" spc="-20" dirty="0">
                <a:latin typeface="Gill Sans"/>
                <a:cs typeface="Gill Sans"/>
              </a:rPr>
              <a:t>you </a:t>
            </a:r>
            <a:r>
              <a:rPr sz="2400" spc="-15" dirty="0">
                <a:latin typeface="Gill Sans"/>
                <a:cs typeface="Gill Sans"/>
              </a:rPr>
              <a:t>from </a:t>
            </a:r>
            <a:r>
              <a:rPr sz="2400" spc="-10" dirty="0">
                <a:latin typeface="Gill Sans"/>
                <a:cs typeface="Gill Sans"/>
              </a:rPr>
              <a:t>reloading</a:t>
            </a:r>
            <a:r>
              <a:rPr sz="2400" spc="25" dirty="0">
                <a:latin typeface="Gill Sans"/>
                <a:cs typeface="Gill Sans"/>
              </a:rPr>
              <a:t> </a:t>
            </a:r>
            <a:r>
              <a:rPr sz="2400" spc="-15" dirty="0">
                <a:latin typeface="Gill Sans"/>
                <a:cs typeface="Gill Sans"/>
              </a:rPr>
              <a:t>resources</a:t>
            </a:r>
            <a:endParaRPr sz="2400">
              <a:latin typeface="Gill Sans"/>
              <a:cs typeface="Gill Sans"/>
            </a:endParaRPr>
          </a:p>
          <a:p>
            <a:pPr marL="342265" marR="1346200" lvl="2" indent="-342265" algn="r">
              <a:lnSpc>
                <a:spcPct val="100000"/>
              </a:lnSpc>
              <a:spcBef>
                <a:spcPts val="720"/>
              </a:spcBef>
              <a:buChar char="•"/>
              <a:tabLst>
                <a:tab pos="342265" algn="l"/>
                <a:tab pos="342900" algn="l"/>
              </a:tabLst>
            </a:pPr>
            <a:r>
              <a:rPr sz="2400" spc="-5" dirty="0">
                <a:latin typeface="Gill Sans"/>
                <a:cs typeface="Gill Sans"/>
              </a:rPr>
              <a:t>combine multiple database </a:t>
            </a:r>
            <a:r>
              <a:rPr sz="2400" dirty="0">
                <a:latin typeface="Gill Sans"/>
                <a:cs typeface="Gill Sans"/>
              </a:rPr>
              <a:t>queries </a:t>
            </a:r>
            <a:r>
              <a:rPr sz="2400" spc="-5" dirty="0">
                <a:latin typeface="Gill Sans"/>
                <a:cs typeface="Gill Sans"/>
              </a:rPr>
              <a:t>into </a:t>
            </a:r>
            <a:r>
              <a:rPr sz="2400" dirty="0">
                <a:latin typeface="Gill Sans"/>
                <a:cs typeface="Gill Sans"/>
              </a:rPr>
              <a:t>one </a:t>
            </a:r>
            <a:r>
              <a:rPr sz="2400" spc="10" dirty="0">
                <a:latin typeface="Gill Sans"/>
                <a:cs typeface="Gill Sans"/>
              </a:rPr>
              <a:t>query</a:t>
            </a:r>
            <a:endParaRPr sz="2400">
              <a:latin typeface="Gill Sans"/>
              <a:cs typeface="Gill Sans"/>
            </a:endParaRPr>
          </a:p>
          <a:p>
            <a:pPr marL="1625600" marR="234950" lvl="2" indent="-342900">
              <a:lnSpc>
                <a:spcPts val="2800"/>
              </a:lnSpc>
              <a:spcBef>
                <a:spcPts val="88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400" spc="-35" dirty="0">
                <a:latin typeface="Gill Sans"/>
                <a:cs typeface="Gill Sans"/>
              </a:rPr>
              <a:t>save </a:t>
            </a:r>
            <a:r>
              <a:rPr sz="2400" spc="-5" dirty="0">
                <a:latin typeface="Gill Sans"/>
                <a:cs typeface="Gill Sans"/>
              </a:rPr>
              <a:t>I/O </a:t>
            </a:r>
            <a:r>
              <a:rPr sz="2400" dirty="0">
                <a:latin typeface="Gill Sans"/>
                <a:cs typeface="Gill Sans"/>
              </a:rPr>
              <a:t>/ </a:t>
            </a:r>
            <a:r>
              <a:rPr sz="2400" spc="10" dirty="0">
                <a:latin typeface="Gill Sans"/>
                <a:cs typeface="Gill Sans"/>
              </a:rPr>
              <a:t>query </a:t>
            </a:r>
            <a:r>
              <a:rPr sz="2400" spc="-10" dirty="0">
                <a:latin typeface="Gill Sans"/>
                <a:cs typeface="Gill Sans"/>
              </a:rPr>
              <a:t>results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spc="10" dirty="0">
                <a:latin typeface="Gill Sans"/>
                <a:cs typeface="Gill Sans"/>
              </a:rPr>
              <a:t>memory </a:t>
            </a:r>
            <a:r>
              <a:rPr sz="2400" spc="-10" dirty="0">
                <a:latin typeface="Gill Sans"/>
                <a:cs typeface="Gill Sans"/>
              </a:rPr>
              <a:t>for </a:t>
            </a:r>
            <a:r>
              <a:rPr sz="2400" spc="-5" dirty="0">
                <a:latin typeface="Gill Sans"/>
                <a:cs typeface="Gill Sans"/>
              </a:rPr>
              <a:t>later </a:t>
            </a:r>
            <a:r>
              <a:rPr sz="2400" spc="-75" dirty="0">
                <a:latin typeface="Gill Sans"/>
                <a:cs typeface="Gill Sans"/>
              </a:rPr>
              <a:t>Web </a:t>
            </a:r>
            <a:r>
              <a:rPr sz="2400" spc="-5" dirty="0">
                <a:latin typeface="Gill Sans"/>
                <a:cs typeface="Gill Sans"/>
              </a:rPr>
              <a:t>page</a:t>
            </a:r>
            <a:r>
              <a:rPr sz="2400" spc="-19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load  times, requests/minute,</a:t>
            </a:r>
            <a:r>
              <a:rPr sz="2400" spc="-49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etc.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Font typeface="Gill Sans"/>
              <a:buChar char="•"/>
              <a:tabLst>
                <a:tab pos="989965" algn="l"/>
                <a:tab pos="990600" algn="l"/>
              </a:tabLst>
            </a:pPr>
            <a:r>
              <a:rPr sz="2400" b="1" spc="-10" dirty="0">
                <a:latin typeface="Gill Sans"/>
                <a:cs typeface="Gill Sans"/>
              </a:rPr>
              <a:t>Precomputing </a:t>
            </a:r>
            <a:r>
              <a:rPr sz="2400" spc="-5" dirty="0">
                <a:latin typeface="Gill Sans"/>
                <a:cs typeface="Gill Sans"/>
              </a:rPr>
              <a:t>values </a:t>
            </a:r>
            <a:r>
              <a:rPr sz="2400" dirty="0">
                <a:latin typeface="Gill Sans"/>
                <a:cs typeface="Gill Sans"/>
              </a:rPr>
              <a:t>and </a:t>
            </a:r>
            <a:r>
              <a:rPr sz="2400" spc="-5" dirty="0">
                <a:latin typeface="Gill Sans"/>
                <a:cs typeface="Gill Sans"/>
              </a:rPr>
              <a:t>storing </a:t>
            </a:r>
            <a:r>
              <a:rPr sz="2400" dirty="0">
                <a:latin typeface="Gill Sans"/>
                <a:cs typeface="Gill Sans"/>
              </a:rPr>
              <a:t>them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-5" dirty="0">
                <a:latin typeface="Gill Sans"/>
                <a:cs typeface="Gill Sans"/>
              </a:rPr>
              <a:t>lookup</a:t>
            </a:r>
            <a:r>
              <a:rPr sz="2400" spc="-5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table</a:t>
            </a:r>
            <a:endParaRPr sz="2400">
              <a:latin typeface="Gill Sans"/>
              <a:cs typeface="Gill Sans"/>
            </a:endParaRPr>
          </a:p>
          <a:p>
            <a:pPr marL="1625600" lvl="2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1624965" algn="l"/>
                <a:tab pos="1625600" algn="l"/>
              </a:tabLst>
            </a:pPr>
            <a:r>
              <a:rPr sz="2400" dirty="0">
                <a:latin typeface="Gill Sans"/>
                <a:cs typeface="Gill Sans"/>
              </a:rPr>
              <a:t>the </a:t>
            </a:r>
            <a:r>
              <a:rPr sz="2400" spc="10" dirty="0">
                <a:latin typeface="Gill Sans"/>
                <a:cs typeface="Gill Sans"/>
              </a:rPr>
              <a:t>first </a:t>
            </a:r>
            <a:r>
              <a:rPr sz="2400" dirty="0">
                <a:latin typeface="Gill Sans"/>
                <a:cs typeface="Gill Sans"/>
              </a:rPr>
              <a:t>1000</a:t>
            </a:r>
            <a:r>
              <a:rPr sz="2400" spc="-3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primes</a:t>
            </a:r>
            <a:endParaRPr sz="24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16800" y="3073400"/>
            <a:ext cx="5080000" cy="370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2260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Summary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12534900" y="9238952"/>
            <a:ext cx="2540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22</a:t>
            </a:r>
            <a:endParaRPr sz="1800">
              <a:latin typeface="Gill Sans"/>
              <a:cs typeface="Gill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2984500"/>
            <a:ext cx="6083300" cy="37541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165100" indent="-228600">
              <a:lnSpc>
                <a:spcPts val="3200"/>
              </a:lnSpc>
              <a:spcBef>
                <a:spcPts val="34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testing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checks the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behavior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a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 a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whole.</a:t>
            </a:r>
            <a:endParaRPr sz="2800">
              <a:latin typeface="Gill Sans"/>
              <a:cs typeface="Gill Sans"/>
            </a:endParaRPr>
          </a:p>
          <a:p>
            <a:pPr marL="241300" marR="5080" indent="-228600">
              <a:lnSpc>
                <a:spcPts val="32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Integration testing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checks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quality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by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two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more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dependent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modules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 a</a:t>
            </a:r>
            <a:r>
              <a:rPr sz="2800" spc="1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30" dirty="0">
                <a:solidFill>
                  <a:srgbClr val="212121"/>
                </a:solidFill>
                <a:latin typeface="Gill Sans"/>
                <a:cs typeface="Gill Sans"/>
              </a:rPr>
              <a:t>group.</a:t>
            </a:r>
            <a:endParaRPr sz="2800">
              <a:latin typeface="Gill Sans"/>
              <a:cs typeface="Gill Sans"/>
            </a:endParaRPr>
          </a:p>
          <a:p>
            <a:pPr marL="241300" marR="734060" indent="-228600">
              <a:lnSpc>
                <a:spcPts val="32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Performance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checks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that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meets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performance 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requirements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(e.g.,</a:t>
            </a:r>
            <a:r>
              <a:rPr sz="2800" spc="-36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responsiveness).</a:t>
            </a:r>
            <a:endParaRPr sz="2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479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5470" algn="l"/>
              </a:tabLst>
            </a:pPr>
            <a:r>
              <a:rPr sz="3600" spc="-5" dirty="0">
                <a:solidFill>
                  <a:srgbClr val="000000"/>
                </a:solidFill>
              </a:rPr>
              <a:t>S</a:t>
            </a:r>
            <a:r>
              <a:rPr sz="3600" dirty="0">
                <a:solidFill>
                  <a:srgbClr val="000000"/>
                </a:solidFill>
              </a:rPr>
              <a:t>y</a:t>
            </a:r>
            <a:r>
              <a:rPr sz="3600" spc="-5" dirty="0">
                <a:solidFill>
                  <a:srgbClr val="000000"/>
                </a:solidFill>
              </a:rPr>
              <a:t>st</a:t>
            </a:r>
            <a:r>
              <a:rPr sz="3600" dirty="0">
                <a:solidFill>
                  <a:srgbClr val="000000"/>
                </a:solidFill>
              </a:rPr>
              <a:t>em	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es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359900" y="3505200"/>
            <a:ext cx="32004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3517900"/>
            <a:ext cx="7697470" cy="2410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Char char="•"/>
              <a:tabLst>
                <a:tab pos="241300" algn="l"/>
                <a:tab pos="2740025" algn="l"/>
              </a:tabLst>
            </a:pP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System</a:t>
            </a:r>
            <a:r>
              <a:rPr sz="2800" b="1" spc="1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testing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:	tests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behavior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 a 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whole,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with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respect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scenarios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</a:t>
            </a:r>
            <a:r>
              <a:rPr sz="2800" spc="-3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requirements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Functional testing, integration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testing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Load, </a:t>
            </a:r>
            <a:r>
              <a:rPr sz="2400" spc="-10" dirty="0">
                <a:latin typeface="Gill Sans"/>
                <a:cs typeface="Gill Sans"/>
              </a:rPr>
              <a:t>stress,</a:t>
            </a:r>
            <a:r>
              <a:rPr sz="2400" spc="-49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performance testing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Acceptance,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usability,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installation,</a:t>
            </a:r>
            <a:r>
              <a:rPr sz="2400" spc="-23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beta</a:t>
            </a:r>
            <a:r>
              <a:rPr sz="2400" spc="-5" dirty="0">
                <a:latin typeface="Gill Sans"/>
                <a:cs typeface="Gill Sans"/>
              </a:rPr>
              <a:t> testing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98400" y="9238952"/>
            <a:ext cx="1397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4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3479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5470" algn="l"/>
              </a:tabLst>
            </a:pPr>
            <a:r>
              <a:rPr sz="3600" spc="-5" dirty="0">
                <a:solidFill>
                  <a:srgbClr val="000000"/>
                </a:solidFill>
              </a:rPr>
              <a:t>S</a:t>
            </a:r>
            <a:r>
              <a:rPr sz="3600" dirty="0">
                <a:solidFill>
                  <a:srgbClr val="000000"/>
                </a:solidFill>
              </a:rPr>
              <a:t>y</a:t>
            </a:r>
            <a:r>
              <a:rPr sz="3600" spc="-5" dirty="0">
                <a:solidFill>
                  <a:srgbClr val="000000"/>
                </a:solidFill>
              </a:rPr>
              <a:t>st</a:t>
            </a:r>
            <a:r>
              <a:rPr sz="3600" dirty="0">
                <a:solidFill>
                  <a:srgbClr val="000000"/>
                </a:solidFill>
              </a:rPr>
              <a:t>em	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es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359900" y="3505200"/>
            <a:ext cx="32004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3517900"/>
            <a:ext cx="7697470" cy="24104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241300" marR="5080" indent="-228600">
              <a:lnSpc>
                <a:spcPts val="3300"/>
              </a:lnSpc>
              <a:spcBef>
                <a:spcPts val="260"/>
              </a:spcBef>
              <a:buChar char="•"/>
              <a:tabLst>
                <a:tab pos="241300" algn="l"/>
                <a:tab pos="2740025" algn="l"/>
              </a:tabLst>
            </a:pPr>
            <a:r>
              <a:rPr sz="2800" b="1" spc="-10" dirty="0">
                <a:solidFill>
                  <a:srgbClr val="212121"/>
                </a:solidFill>
                <a:latin typeface="GillSans-SemiBold"/>
                <a:cs typeface="GillSans-SemiBold"/>
              </a:rPr>
              <a:t>System</a:t>
            </a:r>
            <a:r>
              <a:rPr sz="2800" b="1" spc="10" dirty="0">
                <a:solidFill>
                  <a:srgbClr val="212121"/>
                </a:solidFill>
                <a:latin typeface="GillSans-SemiBold"/>
                <a:cs typeface="GillSans-SemiBold"/>
              </a:rPr>
              <a:t> </a:t>
            </a: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testing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:	tests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behavior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of 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system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 a  </a:t>
            </a:r>
            <a:r>
              <a:rPr sz="2800" spc="5" dirty="0">
                <a:solidFill>
                  <a:srgbClr val="212121"/>
                </a:solidFill>
                <a:latin typeface="Gill Sans"/>
                <a:cs typeface="Gill Sans"/>
              </a:rPr>
              <a:t>whole,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with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respect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scenarios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and</a:t>
            </a:r>
            <a:r>
              <a:rPr sz="2800" spc="-32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requirements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5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Functional testing, integration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testing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Load, </a:t>
            </a:r>
            <a:r>
              <a:rPr sz="2400" spc="-10" dirty="0">
                <a:latin typeface="Gill Sans"/>
                <a:cs typeface="Gill Sans"/>
              </a:rPr>
              <a:t>stress,</a:t>
            </a:r>
            <a:r>
              <a:rPr sz="2400" spc="-49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performance testing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Acceptance,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usability,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installation,</a:t>
            </a:r>
            <a:r>
              <a:rPr sz="2400" spc="-23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beta</a:t>
            </a:r>
            <a:r>
              <a:rPr sz="2400" spc="-5" dirty="0">
                <a:latin typeface="Gill Sans"/>
                <a:cs typeface="Gill Sans"/>
              </a:rPr>
              <a:t> testing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98400" y="9238952"/>
            <a:ext cx="139700" cy="288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10"/>
              </a:lnSpc>
            </a:pPr>
            <a:r>
              <a:rPr sz="1800" dirty="0">
                <a:latin typeface="Gill Sans"/>
                <a:cs typeface="Gill Sans"/>
              </a:rPr>
              <a:t>4</a:t>
            </a:r>
            <a:endParaRPr sz="18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05300" y="3962400"/>
            <a:ext cx="4387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5" dirty="0">
                <a:solidFill>
                  <a:srgbClr val="212121"/>
                </a:solidFill>
                <a:latin typeface="Gill Sans"/>
                <a:cs typeface="Gill Sans"/>
              </a:rPr>
              <a:t>integration</a:t>
            </a:r>
            <a:r>
              <a:rPr sz="3600" b="1" spc="-5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3600" b="1" spc="-5" dirty="0">
                <a:solidFill>
                  <a:srgbClr val="212121"/>
                </a:solidFill>
                <a:latin typeface="Gill Sans"/>
                <a:cs typeface="Gill Sans"/>
              </a:rPr>
              <a:t>testing</a:t>
            </a:r>
            <a:endParaRPr sz="3600">
              <a:latin typeface="Gill Sans"/>
              <a:cs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44176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93365" algn="l"/>
              </a:tabLst>
            </a:pPr>
            <a:r>
              <a:rPr sz="3600" dirty="0">
                <a:solidFill>
                  <a:srgbClr val="000000"/>
                </a:solidFill>
              </a:rPr>
              <a:t>In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e</a:t>
            </a:r>
            <a:r>
              <a:rPr sz="3600" spc="150" dirty="0">
                <a:solidFill>
                  <a:srgbClr val="000000"/>
                </a:solidFill>
              </a:rPr>
              <a:t>g</a:t>
            </a:r>
            <a:r>
              <a:rPr sz="3600" spc="-55" dirty="0">
                <a:solidFill>
                  <a:srgbClr val="000000"/>
                </a:solidFill>
              </a:rPr>
              <a:t>r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o</a:t>
            </a:r>
            <a:r>
              <a:rPr sz="3600" dirty="0">
                <a:solidFill>
                  <a:srgbClr val="000000"/>
                </a:solidFill>
              </a:rPr>
              <a:t>n	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es</a:t>
            </a:r>
            <a:r>
              <a:rPr sz="3600" spc="-5" dirty="0">
                <a:solidFill>
                  <a:srgbClr val="000000"/>
                </a:solidFill>
              </a:rPr>
              <a:t>t</a:t>
            </a:r>
            <a:r>
              <a:rPr sz="3600" dirty="0">
                <a:solidFill>
                  <a:srgbClr val="000000"/>
                </a:solidFill>
              </a:rPr>
              <a:t>i</a:t>
            </a:r>
            <a:r>
              <a:rPr sz="3600" spc="-5" dirty="0">
                <a:solidFill>
                  <a:srgbClr val="000000"/>
                </a:solidFill>
              </a:rPr>
              <a:t>n</a:t>
            </a:r>
            <a:r>
              <a:rPr sz="3600" dirty="0">
                <a:solidFill>
                  <a:srgbClr val="000000"/>
                </a:solidFill>
              </a:rPr>
              <a:t>g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679700"/>
            <a:ext cx="7732395" cy="41630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272415" indent="-228600" algn="just">
              <a:lnSpc>
                <a:spcPts val="3200"/>
              </a:lnSpc>
              <a:spcBef>
                <a:spcPts val="340"/>
              </a:spcBef>
              <a:buFont typeface="Gill Sans"/>
              <a:buChar char="•"/>
              <a:tabLst>
                <a:tab pos="24130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Integration testing: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checking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quality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by 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two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</a:t>
            </a:r>
            <a:r>
              <a:rPr sz="2800" spc="-20" dirty="0">
                <a:solidFill>
                  <a:srgbClr val="212121"/>
                </a:solidFill>
                <a:latin typeface="Gill Sans"/>
                <a:cs typeface="Gill Sans"/>
              </a:rPr>
              <a:t>more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dependent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modules 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as a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group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or a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(sub)system.</a:t>
            </a:r>
            <a:endParaRPr sz="2800">
              <a:latin typeface="Gill Sans"/>
              <a:cs typeface="Gill Sans"/>
            </a:endParaRPr>
          </a:p>
          <a:p>
            <a:pPr marL="241300" indent="-228600" algn="just">
              <a:lnSpc>
                <a:spcPct val="100000"/>
              </a:lnSpc>
              <a:spcBef>
                <a:spcPts val="156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Challenges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same as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in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unit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testing,</a:t>
            </a:r>
            <a:r>
              <a:rPr sz="2800" spc="-29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plus:</a:t>
            </a:r>
            <a:endParaRPr sz="2800">
              <a:latin typeface="Gill Sans"/>
              <a:cs typeface="Gill Sans"/>
            </a:endParaRPr>
          </a:p>
          <a:p>
            <a:pPr marL="990600" marR="383540" lvl="1" indent="-342900">
              <a:lnSpc>
                <a:spcPts val="2800"/>
              </a:lnSpc>
              <a:spcBef>
                <a:spcPts val="190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Combined </a:t>
            </a:r>
            <a:r>
              <a:rPr sz="2400" dirty="0">
                <a:latin typeface="Gill Sans"/>
                <a:cs typeface="Gill Sans"/>
              </a:rPr>
              <a:t>units </a:t>
            </a:r>
            <a:r>
              <a:rPr sz="2400" spc="-5" dirty="0">
                <a:latin typeface="Gill Sans"/>
                <a:cs typeface="Gill Sans"/>
              </a:rPr>
              <a:t>can fail in </a:t>
            </a:r>
            <a:r>
              <a:rPr sz="2400" spc="-15" dirty="0">
                <a:latin typeface="Gill Sans"/>
                <a:cs typeface="Gill Sans"/>
              </a:rPr>
              <a:t>more </a:t>
            </a:r>
            <a:r>
              <a:rPr sz="2400" dirty="0">
                <a:latin typeface="Gill Sans"/>
                <a:cs typeface="Gill Sans"/>
              </a:rPr>
              <a:t>places and </a:t>
            </a:r>
            <a:r>
              <a:rPr sz="2400" spc="-5" dirty="0">
                <a:latin typeface="Gill Sans"/>
                <a:cs typeface="Gill Sans"/>
              </a:rPr>
              <a:t>in </a:t>
            </a:r>
            <a:r>
              <a:rPr sz="2400" spc="-15" dirty="0">
                <a:latin typeface="Gill Sans"/>
                <a:cs typeface="Gill Sans"/>
              </a:rPr>
              <a:t>more  </a:t>
            </a:r>
            <a:r>
              <a:rPr sz="2400" spc="-5" dirty="0">
                <a:latin typeface="Gill Sans"/>
                <a:cs typeface="Gill Sans"/>
              </a:rPr>
              <a:t>complicated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25" dirty="0">
                <a:latin typeface="Gill Sans"/>
                <a:cs typeface="Gill Sans"/>
              </a:rPr>
              <a:t>ways.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How </a:t>
            </a:r>
            <a:r>
              <a:rPr sz="2400" dirty="0">
                <a:latin typeface="Gill Sans"/>
                <a:cs typeface="Gill Sans"/>
              </a:rPr>
              <a:t>to </a:t>
            </a:r>
            <a:r>
              <a:rPr sz="2400" spc="-5" dirty="0">
                <a:latin typeface="Gill Sans"/>
                <a:cs typeface="Gill Sans"/>
              </a:rPr>
              <a:t>test </a:t>
            </a:r>
            <a:r>
              <a:rPr sz="2400" dirty="0">
                <a:latin typeface="Gill Sans"/>
                <a:cs typeface="Gill Sans"/>
              </a:rPr>
              <a:t>a </a:t>
            </a:r>
            <a:r>
              <a:rPr sz="2400" spc="5" dirty="0">
                <a:latin typeface="Gill Sans"/>
                <a:cs typeface="Gill Sans"/>
              </a:rPr>
              <a:t>partial </a:t>
            </a:r>
            <a:r>
              <a:rPr sz="2400" spc="-5" dirty="0">
                <a:latin typeface="Gill Sans"/>
                <a:cs typeface="Gill Sans"/>
              </a:rPr>
              <a:t>system </a:t>
            </a:r>
            <a:r>
              <a:rPr sz="2400" spc="-15" dirty="0">
                <a:latin typeface="Gill Sans"/>
                <a:cs typeface="Gill Sans"/>
              </a:rPr>
              <a:t>where </a:t>
            </a:r>
            <a:r>
              <a:rPr sz="2400" spc="-5" dirty="0">
                <a:latin typeface="Gill Sans"/>
                <a:cs typeface="Gill Sans"/>
              </a:rPr>
              <a:t>not all </a:t>
            </a:r>
            <a:r>
              <a:rPr sz="2400" spc="5" dirty="0">
                <a:latin typeface="Gill Sans"/>
                <a:cs typeface="Gill Sans"/>
              </a:rPr>
              <a:t>parts</a:t>
            </a:r>
            <a:r>
              <a:rPr sz="2400" dirty="0">
                <a:latin typeface="Gill Sans"/>
                <a:cs typeface="Gill Sans"/>
              </a:rPr>
              <a:t> exist?</a:t>
            </a:r>
            <a:endParaRPr sz="2400">
              <a:latin typeface="Gill Sans"/>
              <a:cs typeface="Gill Sans"/>
            </a:endParaRPr>
          </a:p>
          <a:p>
            <a:pPr marL="990600" marR="5080" lvl="1" indent="-342900">
              <a:lnSpc>
                <a:spcPts val="2800"/>
              </a:lnSpc>
              <a:spcBef>
                <a:spcPts val="108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How </a:t>
            </a:r>
            <a:r>
              <a:rPr sz="2400" dirty="0">
                <a:latin typeface="Gill Sans"/>
                <a:cs typeface="Gill Sans"/>
              </a:rPr>
              <a:t>to "rig" the </a:t>
            </a:r>
            <a:r>
              <a:rPr sz="2400" spc="-15" dirty="0">
                <a:latin typeface="Gill Sans"/>
                <a:cs typeface="Gill Sans"/>
              </a:rPr>
              <a:t>behavior </a:t>
            </a:r>
            <a:r>
              <a:rPr sz="2400" dirty="0">
                <a:latin typeface="Gill Sans"/>
                <a:cs typeface="Gill Sans"/>
              </a:rPr>
              <a:t>of unit A so as to </a:t>
            </a:r>
            <a:r>
              <a:rPr sz="2400" spc="-10" dirty="0">
                <a:latin typeface="Gill Sans"/>
                <a:cs typeface="Gill Sans"/>
              </a:rPr>
              <a:t>produce</a:t>
            </a:r>
            <a:r>
              <a:rPr sz="2400" spc="-30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a  </a:t>
            </a:r>
            <a:r>
              <a:rPr sz="2400" spc="-15" dirty="0">
                <a:latin typeface="Gill Sans"/>
                <a:cs typeface="Gill Sans"/>
              </a:rPr>
              <a:t>given behavior from </a:t>
            </a:r>
            <a:r>
              <a:rPr sz="2400" dirty="0">
                <a:latin typeface="Gill Sans"/>
                <a:cs typeface="Gill Sans"/>
              </a:rPr>
              <a:t>unit</a:t>
            </a:r>
            <a:r>
              <a:rPr sz="2400" spc="3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B?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69400" y="3454400"/>
            <a:ext cx="3390900" cy="252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8583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10055" algn="l"/>
                <a:tab pos="2106295" algn="l"/>
                <a:tab pos="3154045" algn="l"/>
                <a:tab pos="3796665" algn="l"/>
                <a:tab pos="4855210" algn="l"/>
                <a:tab pos="5252085" algn="l"/>
              </a:tabLst>
            </a:pPr>
            <a:r>
              <a:rPr sz="3600" spc="-5" dirty="0">
                <a:solidFill>
                  <a:srgbClr val="000000"/>
                </a:solidFill>
              </a:rPr>
              <a:t>Stubs:	</a:t>
            </a:r>
            <a:r>
              <a:rPr sz="3600" dirty="0">
                <a:solidFill>
                  <a:srgbClr val="000000"/>
                </a:solidFill>
              </a:rPr>
              <a:t>a	</a:t>
            </a:r>
            <a:r>
              <a:rPr sz="3600" spc="-20" dirty="0">
                <a:solidFill>
                  <a:srgbClr val="000000"/>
                </a:solidFill>
              </a:rPr>
              <a:t>way	</a:t>
            </a:r>
            <a:r>
              <a:rPr sz="3600" spc="-5" dirty="0">
                <a:solidFill>
                  <a:srgbClr val="000000"/>
                </a:solidFill>
              </a:rPr>
              <a:t>to	test	</a:t>
            </a:r>
            <a:r>
              <a:rPr sz="3600" dirty="0">
                <a:solidFill>
                  <a:srgbClr val="000000"/>
                </a:solidFill>
              </a:rPr>
              <a:t>a	</a:t>
            </a:r>
            <a:r>
              <a:rPr sz="3600" spc="-5" dirty="0">
                <a:solidFill>
                  <a:srgbClr val="000000"/>
                </a:solidFill>
              </a:rPr>
              <a:t>partial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system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797800" y="2933700"/>
            <a:ext cx="4978400" cy="375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25500" y="3035300"/>
            <a:ext cx="7484109" cy="39344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>
              <a:lnSpc>
                <a:spcPts val="3200"/>
              </a:lnSpc>
              <a:spcBef>
                <a:spcPts val="340"/>
              </a:spcBef>
              <a:buFont typeface="Gill Sans"/>
              <a:buChar char="•"/>
              <a:tabLst>
                <a:tab pos="241300" algn="l"/>
                <a:tab pos="1198880" algn="l"/>
              </a:tabLst>
            </a:pPr>
            <a:r>
              <a:rPr sz="2800" b="1" spc="-5" dirty="0">
                <a:solidFill>
                  <a:srgbClr val="212121"/>
                </a:solidFill>
                <a:latin typeface="GillSans-SemiBold"/>
                <a:cs typeface="GillSans-SemiBold"/>
              </a:rPr>
              <a:t>Stub:	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controllable replacement for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an existing 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software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unit to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which </a:t>
            </a:r>
            <a:r>
              <a:rPr sz="2800" spc="-15" dirty="0">
                <a:solidFill>
                  <a:srgbClr val="212121"/>
                </a:solidFill>
                <a:latin typeface="Gill Sans"/>
                <a:cs typeface="Gill Sans"/>
              </a:rPr>
              <a:t>your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code under test has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a 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dependency.</a:t>
            </a:r>
            <a:endParaRPr sz="2800">
              <a:latin typeface="Gill Sans"/>
              <a:cs typeface="Gill Sans"/>
            </a:endParaRPr>
          </a:p>
          <a:p>
            <a:pPr marL="241300" indent="-228600">
              <a:lnSpc>
                <a:spcPct val="100000"/>
              </a:lnSpc>
              <a:spcBef>
                <a:spcPts val="156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Useful 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for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simulating difficult-to-control</a:t>
            </a:r>
            <a:r>
              <a:rPr sz="2800" spc="45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elements: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74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10" dirty="0">
                <a:latin typeface="Gill Sans"/>
                <a:cs typeface="Gill Sans"/>
              </a:rPr>
              <a:t>network </a:t>
            </a:r>
            <a:r>
              <a:rPr sz="2400" dirty="0">
                <a:latin typeface="Gill Sans"/>
                <a:cs typeface="Gill Sans"/>
              </a:rPr>
              <a:t>/</a:t>
            </a:r>
            <a:r>
              <a:rPr sz="2400" spc="5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internet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time/date-sensitive</a:t>
            </a:r>
            <a:r>
              <a:rPr sz="2400" spc="-10" dirty="0">
                <a:latin typeface="Gill Sans"/>
                <a:cs typeface="Gill Sans"/>
              </a:rPr>
              <a:t> </a:t>
            </a:r>
            <a:r>
              <a:rPr sz="2400" spc="-5" dirty="0">
                <a:latin typeface="Gill Sans"/>
                <a:cs typeface="Gill Sans"/>
              </a:rPr>
              <a:t>code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database,</a:t>
            </a:r>
            <a:r>
              <a:rPr sz="2400" spc="-25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files,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30" dirty="0">
                <a:latin typeface="Gill Sans"/>
                <a:cs typeface="Gill Sans"/>
              </a:rPr>
              <a:t>io,</a:t>
            </a:r>
            <a:r>
              <a:rPr sz="2400" spc="-245" dirty="0">
                <a:latin typeface="Gill Sans"/>
                <a:cs typeface="Gill Sans"/>
              </a:rPr>
              <a:t> </a:t>
            </a:r>
            <a:r>
              <a:rPr sz="2400" spc="-10" dirty="0">
                <a:latin typeface="Gill Sans"/>
                <a:cs typeface="Gill Sans"/>
              </a:rPr>
              <a:t>threads,</a:t>
            </a:r>
            <a:r>
              <a:rPr sz="2400" spc="-24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memory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20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brittle </a:t>
            </a:r>
            <a:r>
              <a:rPr sz="2400" spc="-5" dirty="0">
                <a:latin typeface="Gill Sans"/>
                <a:cs typeface="Gill Sans"/>
              </a:rPr>
              <a:t>legacy code /systems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500" y="558800"/>
            <a:ext cx="5540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4980" algn="l"/>
              </a:tabLst>
            </a:pPr>
            <a:r>
              <a:rPr sz="3600" spc="-65" dirty="0">
                <a:solidFill>
                  <a:srgbClr val="000000"/>
                </a:solidFill>
              </a:rPr>
              <a:t>Testing</a:t>
            </a:r>
            <a:r>
              <a:rPr sz="3600" spc="20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with	stubs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5" dirty="0">
                <a:solidFill>
                  <a:srgbClr val="000000"/>
                </a:solidFill>
              </a:rPr>
              <a:t>(1/3)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25500" y="2398606"/>
            <a:ext cx="6358255" cy="2234565"/>
          </a:xfrm>
          <a:prstGeom prst="rect">
            <a:avLst/>
          </a:prstGeom>
        </p:spPr>
        <p:txBody>
          <a:bodyPr vert="horz" wrap="square" lIns="0" tIns="2552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10"/>
              </a:spcBef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Identify </a:t>
            </a:r>
            <a:r>
              <a:rPr sz="2800" dirty="0">
                <a:solidFill>
                  <a:srgbClr val="212121"/>
                </a:solidFill>
                <a:latin typeface="Gill Sans"/>
                <a:cs typeface="Gill Sans"/>
              </a:rPr>
              <a:t>the </a:t>
            </a:r>
            <a:r>
              <a:rPr sz="2800" spc="-5" dirty="0">
                <a:solidFill>
                  <a:srgbClr val="212121"/>
                </a:solidFill>
                <a:latin typeface="Gill Sans"/>
                <a:cs typeface="Gill Sans"/>
              </a:rPr>
              <a:t>external</a:t>
            </a:r>
            <a:r>
              <a:rPr sz="2800" spc="-10" dirty="0">
                <a:solidFill>
                  <a:srgbClr val="212121"/>
                </a:solidFill>
                <a:latin typeface="Gill Sans"/>
                <a:cs typeface="Gill Sans"/>
              </a:rPr>
              <a:t> </a:t>
            </a:r>
            <a:r>
              <a:rPr sz="2800" spc="-25" dirty="0">
                <a:solidFill>
                  <a:srgbClr val="212121"/>
                </a:solidFill>
                <a:latin typeface="Gill Sans"/>
                <a:cs typeface="Gill Sans"/>
              </a:rPr>
              <a:t>dependency.</a:t>
            </a:r>
            <a:endParaRPr sz="28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163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This </a:t>
            </a:r>
            <a:r>
              <a:rPr sz="2400" spc="-5" dirty="0">
                <a:latin typeface="Gill Sans"/>
                <a:cs typeface="Gill Sans"/>
              </a:rPr>
              <a:t>is </a:t>
            </a:r>
            <a:r>
              <a:rPr sz="2400" dirty="0">
                <a:latin typeface="Gill Sans"/>
                <a:cs typeface="Gill Sans"/>
              </a:rPr>
              <a:t>either a </a:t>
            </a:r>
            <a:r>
              <a:rPr sz="2400" spc="-15" dirty="0">
                <a:latin typeface="Gill Sans"/>
                <a:cs typeface="Gill Sans"/>
              </a:rPr>
              <a:t>resource </a:t>
            </a:r>
            <a:r>
              <a:rPr sz="2400" dirty="0">
                <a:latin typeface="Gill Sans"/>
                <a:cs typeface="Gill Sans"/>
              </a:rPr>
              <a:t>or a</a:t>
            </a:r>
            <a:r>
              <a:rPr sz="2400" spc="-55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class/object.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dirty="0">
                <a:latin typeface="Gill Sans"/>
                <a:cs typeface="Gill Sans"/>
              </a:rPr>
              <a:t>If </a:t>
            </a:r>
            <a:r>
              <a:rPr sz="2400" spc="-5" dirty="0">
                <a:latin typeface="Gill Sans"/>
                <a:cs typeface="Gill Sans"/>
              </a:rPr>
              <a:t>it isn't </a:t>
            </a:r>
            <a:r>
              <a:rPr sz="2400" dirty="0">
                <a:latin typeface="Gill Sans"/>
                <a:cs typeface="Gill Sans"/>
              </a:rPr>
              <a:t>an object, </a:t>
            </a:r>
            <a:r>
              <a:rPr sz="2400" spc="-10" dirty="0">
                <a:latin typeface="Gill Sans"/>
                <a:cs typeface="Gill Sans"/>
              </a:rPr>
              <a:t>wrap </a:t>
            </a:r>
            <a:r>
              <a:rPr sz="2400" spc="-5" dirty="0">
                <a:latin typeface="Gill Sans"/>
                <a:cs typeface="Gill Sans"/>
              </a:rPr>
              <a:t>it </a:t>
            </a:r>
            <a:r>
              <a:rPr sz="2400" dirty="0">
                <a:latin typeface="Gill Sans"/>
                <a:cs typeface="Gill Sans"/>
              </a:rPr>
              <a:t>up </a:t>
            </a:r>
            <a:r>
              <a:rPr sz="2400" spc="-5" dirty="0">
                <a:latin typeface="Gill Sans"/>
                <a:cs typeface="Gill Sans"/>
              </a:rPr>
              <a:t>into</a:t>
            </a:r>
            <a:r>
              <a:rPr sz="2400" spc="-280" dirty="0">
                <a:latin typeface="Gill Sans"/>
                <a:cs typeface="Gill Sans"/>
              </a:rPr>
              <a:t> </a:t>
            </a:r>
            <a:r>
              <a:rPr sz="2400" spc="10" dirty="0">
                <a:latin typeface="Gill Sans"/>
                <a:cs typeface="Gill Sans"/>
              </a:rPr>
              <a:t>one.</a:t>
            </a:r>
            <a:endParaRPr sz="2400">
              <a:latin typeface="Gill Sans"/>
              <a:cs typeface="Gill Sans"/>
            </a:endParaRPr>
          </a:p>
          <a:p>
            <a:pPr marL="990600" lvl="1" indent="-342900">
              <a:lnSpc>
                <a:spcPct val="100000"/>
              </a:lnSpc>
              <a:spcBef>
                <a:spcPts val="919"/>
              </a:spcBef>
              <a:buChar char="•"/>
              <a:tabLst>
                <a:tab pos="989965" algn="l"/>
                <a:tab pos="990600" algn="l"/>
              </a:tabLst>
            </a:pPr>
            <a:r>
              <a:rPr sz="2400" spc="-5" dirty="0">
                <a:latin typeface="Gill Sans"/>
                <a:cs typeface="Gill Sans"/>
              </a:rPr>
              <a:t>(Suppose that </a:t>
            </a:r>
            <a:r>
              <a:rPr sz="2400" dirty="0">
                <a:latin typeface="Gill Sans"/>
                <a:cs typeface="Gill Sans"/>
              </a:rPr>
              <a:t>Class A </a:t>
            </a:r>
            <a:r>
              <a:rPr sz="2400" spc="-5" dirty="0">
                <a:latin typeface="Gill Sans"/>
                <a:cs typeface="Gill Sans"/>
              </a:rPr>
              <a:t>depends </a:t>
            </a:r>
            <a:r>
              <a:rPr sz="2400" dirty="0">
                <a:latin typeface="Gill Sans"/>
                <a:cs typeface="Gill Sans"/>
              </a:rPr>
              <a:t>on Class</a:t>
            </a:r>
            <a:r>
              <a:rPr sz="2400" spc="-270" dirty="0">
                <a:latin typeface="Gill Sans"/>
                <a:cs typeface="Gill Sans"/>
              </a:rPr>
              <a:t> </a:t>
            </a:r>
            <a:r>
              <a:rPr sz="2400" dirty="0">
                <a:latin typeface="Gill Sans"/>
                <a:cs typeface="Gill Sans"/>
              </a:rPr>
              <a:t>B.)</a:t>
            </a:r>
            <a:endParaRPr sz="2400">
              <a:latin typeface="Gill Sans"/>
              <a:cs typeface="Gill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15400" y="2489200"/>
            <a:ext cx="3279227" cy="60223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r>
              <a:rPr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1770</Words>
  <Application>Microsoft Macintosh PowerPoint</Application>
  <PresentationFormat>Custom</PresentationFormat>
  <Paragraphs>230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Calibri</vt:lpstr>
      <vt:lpstr>Gill Sans</vt:lpstr>
      <vt:lpstr>GillSans-SemiBold</vt:lpstr>
      <vt:lpstr>Menlo</vt:lpstr>
      <vt:lpstr>Times New Roman</vt:lpstr>
      <vt:lpstr>Office Theme</vt:lpstr>
      <vt:lpstr>PowerPoint Presentation</vt:lpstr>
      <vt:lpstr>Outline</vt:lpstr>
      <vt:lpstr>recap</vt:lpstr>
      <vt:lpstr>System testing</vt:lpstr>
      <vt:lpstr>System testing</vt:lpstr>
      <vt:lpstr>test</vt:lpstr>
      <vt:lpstr>Integration testing</vt:lpstr>
      <vt:lpstr>Stubs: a way to test a partial system</vt:lpstr>
      <vt:lpstr>Testing with stubs (1/3)</vt:lpstr>
      <vt:lpstr>Testing with stubs (2/3)</vt:lpstr>
      <vt:lpstr>Testing with stubs (3/3)</vt:lpstr>
      <vt:lpstr>Where to inject stubs?</vt:lpstr>
      <vt:lpstr>Mock objects: a way to test interactions</vt:lpstr>
      <vt:lpstr>Stubs vs mocks</vt:lpstr>
      <vt:lpstr>Stubs vs mocks</vt:lpstr>
      <vt:lpstr>Mock object frameworks</vt:lpstr>
      <vt:lpstr>A jMock example</vt:lpstr>
      <vt:lpstr>Using stubs and mocks together</vt:lpstr>
      <vt:lpstr>Using stubs and mocks together</vt:lpstr>
      <vt:lpstr>Using stubs and mocks together</vt:lpstr>
      <vt:lpstr>test</vt:lpstr>
      <vt:lpstr>Acceptance, performance</vt:lpstr>
      <vt:lpstr>Thinking about performance</vt:lpstr>
      <vt:lpstr>Thinking about performance</vt:lpstr>
      <vt:lpstr>Thinking about performance</vt:lpstr>
      <vt:lpstr>Thinking about performance</vt:lpstr>
      <vt:lpstr>Profile and measure before optimizing</vt:lpstr>
      <vt:lpstr>Profile and measure before optimizing</vt:lpstr>
      <vt:lpstr>Optimization hints: think high-level</vt:lpstr>
      <vt:lpstr>Optimization hints: think high-level</vt:lpstr>
      <vt:lpstr>Optimization hints: think high-level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William Killian</cp:lastModifiedBy>
  <cp:revision>1</cp:revision>
  <dcterms:created xsi:type="dcterms:W3CDTF">2019-11-12T15:53:57Z</dcterms:created>
  <dcterms:modified xsi:type="dcterms:W3CDTF">2019-11-12T16:15:21Z</dcterms:modified>
</cp:coreProperties>
</file>