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5" d="100"/>
          <a:sy n="85" d="100"/>
        </p:scale>
        <p:origin x="191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1100" y="1866900"/>
            <a:ext cx="10655300" cy="391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5500" y="2908300"/>
            <a:ext cx="11353800" cy="3195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509500" y="9238952"/>
            <a:ext cx="30480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20800" y="3771900"/>
            <a:ext cx="3754754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b="1" spc="-20" dirty="0">
                <a:latin typeface="Gill Sans"/>
                <a:cs typeface="Gill Sans"/>
              </a:rPr>
              <a:t>Refactoring</a:t>
            </a:r>
            <a:endParaRPr sz="50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265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When </a:t>
            </a:r>
            <a:r>
              <a:rPr sz="3600" spc="-5" dirty="0">
                <a:solidFill>
                  <a:srgbClr val="000000"/>
                </a:solidFill>
              </a:rPr>
              <a:t>to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refactor?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755900"/>
            <a:ext cx="8679815" cy="370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When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it best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team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refactor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their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code?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Best </a:t>
            </a:r>
            <a:r>
              <a:rPr sz="2400" dirty="0">
                <a:latin typeface="Gill Sans"/>
                <a:cs typeface="Gill Sans"/>
              </a:rPr>
              <a:t>done </a:t>
            </a:r>
            <a:r>
              <a:rPr sz="2400" b="1" spc="-5" dirty="0">
                <a:latin typeface="Gill Sans"/>
                <a:cs typeface="Gill Sans"/>
              </a:rPr>
              <a:t>continuously </a:t>
            </a:r>
            <a:r>
              <a:rPr sz="2400" spc="-20" dirty="0">
                <a:latin typeface="Gill Sans"/>
                <a:cs typeface="Gill Sans"/>
              </a:rPr>
              <a:t>(like </a:t>
            </a:r>
            <a:r>
              <a:rPr sz="2400" spc="-5" dirty="0">
                <a:latin typeface="Gill Sans"/>
                <a:cs typeface="Gill Sans"/>
              </a:rPr>
              <a:t>testing) </a:t>
            </a:r>
            <a:r>
              <a:rPr sz="2400" dirty="0">
                <a:latin typeface="Gill Sans"/>
                <a:cs typeface="Gill Sans"/>
              </a:rPr>
              <a:t>as </a:t>
            </a:r>
            <a:r>
              <a:rPr sz="2400" spc="10" dirty="0">
                <a:latin typeface="Gill Sans"/>
                <a:cs typeface="Gill Sans"/>
              </a:rPr>
              <a:t>part </a:t>
            </a:r>
            <a:r>
              <a:rPr sz="2400" dirty="0">
                <a:latin typeface="Gill Sans"/>
                <a:cs typeface="Gill Sans"/>
              </a:rPr>
              <a:t>of the</a:t>
            </a:r>
            <a:r>
              <a:rPr sz="2400" spc="-8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process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Hard </a:t>
            </a:r>
            <a:r>
              <a:rPr sz="2400" dirty="0">
                <a:latin typeface="Gill Sans"/>
                <a:cs typeface="Gill Sans"/>
              </a:rPr>
              <a:t>to do </a:t>
            </a:r>
            <a:r>
              <a:rPr sz="2400" spc="-15" dirty="0">
                <a:latin typeface="Gill Sans"/>
                <a:cs typeface="Gill Sans"/>
              </a:rPr>
              <a:t>well </a:t>
            </a:r>
            <a:r>
              <a:rPr sz="2400" spc="-5" dirty="0">
                <a:latin typeface="Gill Sans"/>
                <a:cs typeface="Gill Sans"/>
              </a:rPr>
              <a:t>late in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10" dirty="0">
                <a:latin typeface="Gill Sans"/>
                <a:cs typeface="Gill Sans"/>
              </a:rPr>
              <a:t>project </a:t>
            </a:r>
            <a:r>
              <a:rPr sz="2400" spc="-20" dirty="0">
                <a:latin typeface="Gill Sans"/>
                <a:cs typeface="Gill Sans"/>
              </a:rPr>
              <a:t>(like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testing)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 when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you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identify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area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</a:t>
            </a:r>
            <a:r>
              <a:rPr sz="2800" spc="4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isn't </a:t>
            </a:r>
            <a:r>
              <a:rPr sz="2400" spc="-15" dirty="0">
                <a:latin typeface="Gill Sans"/>
                <a:cs typeface="Gill Sans"/>
              </a:rPr>
              <a:t>well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designed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isn't </a:t>
            </a:r>
            <a:r>
              <a:rPr sz="2400" spc="-10" dirty="0">
                <a:latin typeface="Gill Sans"/>
                <a:cs typeface="Gill Sans"/>
              </a:rPr>
              <a:t>thoroughly </a:t>
            </a:r>
            <a:r>
              <a:rPr sz="2400" spc="-5" dirty="0">
                <a:latin typeface="Gill Sans"/>
                <a:cs typeface="Gill Sans"/>
              </a:rPr>
              <a:t>tested, </a:t>
            </a:r>
            <a:r>
              <a:rPr sz="2400" dirty="0">
                <a:latin typeface="Gill Sans"/>
                <a:cs typeface="Gill Sans"/>
              </a:rPr>
              <a:t>but seems to </a:t>
            </a:r>
            <a:r>
              <a:rPr sz="2400" spc="-15" dirty="0">
                <a:latin typeface="Gill Sans"/>
                <a:cs typeface="Gill Sans"/>
              </a:rPr>
              <a:t>work </a:t>
            </a:r>
            <a:r>
              <a:rPr sz="2400" dirty="0">
                <a:latin typeface="Gill Sans"/>
                <a:cs typeface="Gill Sans"/>
              </a:rPr>
              <a:t>so</a:t>
            </a:r>
            <a:r>
              <a:rPr sz="2400" spc="-24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far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now </a:t>
            </a:r>
            <a:r>
              <a:rPr sz="2400" spc="-5" dirty="0">
                <a:latin typeface="Gill Sans"/>
                <a:cs typeface="Gill Sans"/>
              </a:rPr>
              <a:t>needs </a:t>
            </a:r>
            <a:r>
              <a:rPr sz="2400" spc="-15" dirty="0">
                <a:latin typeface="Gill Sans"/>
                <a:cs typeface="Gill Sans"/>
              </a:rPr>
              <a:t>new </a:t>
            </a:r>
            <a:r>
              <a:rPr sz="2400" spc="-10" dirty="0">
                <a:latin typeface="Gill Sans"/>
                <a:cs typeface="Gill Sans"/>
              </a:rPr>
              <a:t>features </a:t>
            </a:r>
            <a:r>
              <a:rPr sz="2400" dirty="0">
                <a:latin typeface="Gill Sans"/>
                <a:cs typeface="Gill Sans"/>
              </a:rPr>
              <a:t>to be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added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9521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05860" algn="l"/>
                <a:tab pos="5958205" algn="l"/>
                <a:tab pos="7621270" algn="l"/>
              </a:tabLst>
            </a:pPr>
            <a:r>
              <a:rPr sz="3600" dirty="0">
                <a:solidFill>
                  <a:srgbClr val="000000"/>
                </a:solidFill>
              </a:rPr>
              <a:t>C</a:t>
            </a:r>
            <a:r>
              <a:rPr sz="3600" spc="-5" dirty="0">
                <a:solidFill>
                  <a:srgbClr val="000000"/>
                </a:solidFill>
              </a:rPr>
              <a:t>o</a:t>
            </a:r>
            <a:r>
              <a:rPr sz="3600" dirty="0">
                <a:solidFill>
                  <a:srgbClr val="000000"/>
                </a:solidFill>
              </a:rPr>
              <a:t>de “</a:t>
            </a:r>
            <a:r>
              <a:rPr sz="3600" spc="-5" dirty="0">
                <a:solidFill>
                  <a:srgbClr val="000000"/>
                </a:solidFill>
              </a:rPr>
              <a:t>sm</a:t>
            </a:r>
            <a:r>
              <a:rPr sz="3600" dirty="0">
                <a:solidFill>
                  <a:srgbClr val="000000"/>
                </a:solidFill>
              </a:rPr>
              <a:t>ells”:	signs you	s</a:t>
            </a:r>
            <a:r>
              <a:rPr sz="3600" spc="-5" dirty="0">
                <a:solidFill>
                  <a:srgbClr val="000000"/>
                </a:solidFill>
              </a:rPr>
              <a:t>hou</a:t>
            </a:r>
            <a:r>
              <a:rPr sz="3600" dirty="0">
                <a:solidFill>
                  <a:srgbClr val="000000"/>
                </a:solidFill>
              </a:rPr>
              <a:t>ld	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dirty="0">
                <a:solidFill>
                  <a:srgbClr val="000000"/>
                </a:solidFill>
              </a:rPr>
              <a:t>r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8991600" y="1612900"/>
            <a:ext cx="3962400" cy="595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1874520"/>
            <a:ext cx="7819390" cy="574040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7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Duplicated code; dead</a:t>
            </a:r>
            <a:r>
              <a:rPr sz="2800" spc="-28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Poor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 abstraction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Large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loop,</a:t>
            </a:r>
            <a:r>
              <a:rPr sz="2800" spc="-28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method,</a:t>
            </a:r>
            <a:r>
              <a:rPr sz="2800" spc="-28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class,</a:t>
            </a:r>
            <a:r>
              <a:rPr sz="2800" spc="-28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parameter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list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Module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has too little cohesion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Modules </a:t>
            </a: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have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too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much</a:t>
            </a:r>
            <a:r>
              <a:rPr sz="2800" spc="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coupling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Module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has poor encapsulation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"middle man"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object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doesn't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do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much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“weak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subclass”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doesn’t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use inherited</a:t>
            </a:r>
            <a:r>
              <a:rPr sz="2800" spc="-24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functionality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Design is unnecessarily general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too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 specific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993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>
                <a:solidFill>
                  <a:srgbClr val="000000"/>
                </a:solidFill>
              </a:rPr>
              <a:t>Low-level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refactoring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1663700"/>
            <a:ext cx="5727065" cy="215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Names: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Renaming (methods,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variables)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Naming </a:t>
            </a:r>
            <a:r>
              <a:rPr sz="2400" spc="-5" dirty="0">
                <a:latin typeface="Gill Sans"/>
                <a:cs typeface="Gill Sans"/>
              </a:rPr>
              <a:t>(extracting) "magic" constants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Procedures: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500" y="3896359"/>
            <a:ext cx="5640070" cy="2311400"/>
          </a:xfrm>
          <a:prstGeom prst="rect">
            <a:avLst/>
          </a:prstGeom>
        </p:spPr>
        <p:txBody>
          <a:bodyPr vert="horz" wrap="square" lIns="0" tIns="1295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2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Gill Sans"/>
                <a:cs typeface="Gill Sans"/>
              </a:rPr>
              <a:t>Extracting code into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method</a:t>
            </a:r>
            <a:endParaRPr sz="2400">
              <a:latin typeface="Gill Sans"/>
              <a:cs typeface="Gill Sans"/>
            </a:endParaRPr>
          </a:p>
          <a:p>
            <a:pPr marL="355600" marR="5080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Gill Sans"/>
                <a:cs typeface="Gill Sans"/>
              </a:rPr>
              <a:t>Extracting common functionality (including  duplicate code) into </a:t>
            </a:r>
            <a:r>
              <a:rPr sz="2400" dirty="0">
                <a:latin typeface="Gill Sans"/>
                <a:cs typeface="Gill Sans"/>
              </a:rPr>
              <a:t>a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module/method/etc.</a:t>
            </a:r>
            <a:endParaRPr sz="2400">
              <a:latin typeface="Gill Sans"/>
              <a:cs typeface="Gill Sans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Gill Sans"/>
                <a:cs typeface="Gill Sans"/>
              </a:rPr>
              <a:t>Inlining </a:t>
            </a:r>
            <a:r>
              <a:rPr sz="2400" dirty="0">
                <a:latin typeface="Gill Sans"/>
                <a:cs typeface="Gill Sans"/>
              </a:rPr>
              <a:t>a</a:t>
            </a:r>
            <a:r>
              <a:rPr sz="2400" spc="-2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method/procedure</a:t>
            </a:r>
            <a:endParaRPr sz="2400">
              <a:latin typeface="Gill Sans"/>
              <a:cs typeface="Gill Sans"/>
            </a:endParaRPr>
          </a:p>
          <a:p>
            <a:pPr marL="355600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Gill Sans"/>
                <a:cs typeface="Gill Sans"/>
              </a:rPr>
              <a:t>Changing method</a:t>
            </a:r>
            <a:r>
              <a:rPr sz="2400" spc="-10" dirty="0">
                <a:latin typeface="Gill Sans"/>
                <a:cs typeface="Gill Sans"/>
              </a:rPr>
              <a:t> signatures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5500" y="6388100"/>
            <a:ext cx="6591934" cy="2232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Reordering:</a:t>
            </a:r>
            <a:endParaRPr sz="28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Splitting </a:t>
            </a:r>
            <a:r>
              <a:rPr sz="2400" dirty="0">
                <a:latin typeface="Gill Sans"/>
                <a:cs typeface="Gill Sans"/>
              </a:rPr>
              <a:t>one </a:t>
            </a:r>
            <a:r>
              <a:rPr sz="2400" spc="-5" dirty="0">
                <a:latin typeface="Gill Sans"/>
                <a:cs typeface="Gill Sans"/>
              </a:rPr>
              <a:t>method into </a:t>
            </a:r>
            <a:r>
              <a:rPr sz="2400" spc="-15" dirty="0">
                <a:latin typeface="Gill Sans"/>
                <a:cs typeface="Gill Sans"/>
              </a:rPr>
              <a:t>several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20" dirty="0">
                <a:latin typeface="Gill Sans"/>
                <a:cs typeface="Gill Sans"/>
              </a:rPr>
              <a:t>improve  </a:t>
            </a:r>
            <a:r>
              <a:rPr sz="2400" spc="-5" dirty="0">
                <a:latin typeface="Gill Sans"/>
                <a:cs typeface="Gill Sans"/>
              </a:rPr>
              <a:t>cohesion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10" dirty="0">
                <a:latin typeface="Gill Sans"/>
                <a:cs typeface="Gill Sans"/>
              </a:rPr>
              <a:t>readability (by reducing </a:t>
            </a:r>
            <a:r>
              <a:rPr sz="2400" spc="-5" dirty="0">
                <a:latin typeface="Gill Sans"/>
                <a:cs typeface="Gill Sans"/>
              </a:rPr>
              <a:t>its</a:t>
            </a:r>
            <a:r>
              <a:rPr sz="2400" spc="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size)</a:t>
            </a:r>
            <a:endParaRPr sz="2400">
              <a:latin typeface="Gill Sans"/>
              <a:cs typeface="Gill Sans"/>
            </a:endParaRPr>
          </a:p>
          <a:p>
            <a:pPr marL="990600" marR="267970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Putting </a:t>
            </a:r>
            <a:r>
              <a:rPr sz="2400" spc="-5" dirty="0">
                <a:latin typeface="Gill Sans"/>
                <a:cs typeface="Gill Sans"/>
              </a:rPr>
              <a:t>statements that semantically </a:t>
            </a:r>
            <a:r>
              <a:rPr sz="2400" dirty="0">
                <a:latin typeface="Gill Sans"/>
                <a:cs typeface="Gill Sans"/>
              </a:rPr>
              <a:t>belong  </a:t>
            </a:r>
            <a:r>
              <a:rPr sz="2400" spc="-5" dirty="0">
                <a:latin typeface="Gill Sans"/>
                <a:cs typeface="Gill Sans"/>
              </a:rPr>
              <a:t>together near each</a:t>
            </a:r>
            <a:r>
              <a:rPr sz="2400" dirty="0">
                <a:latin typeface="Gill Sans"/>
                <a:cs typeface="Gill Sans"/>
              </a:rPr>
              <a:t> other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98825" y="3713558"/>
            <a:ext cx="3804046" cy="19760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36925" y="3726258"/>
            <a:ext cx="3728085" cy="1899920"/>
          </a:xfrm>
          <a:custGeom>
            <a:avLst/>
            <a:gdLst/>
            <a:ahLst/>
            <a:cxnLst/>
            <a:rect l="l" t="t" r="r" b="b"/>
            <a:pathLst>
              <a:path w="3728084" h="1899920">
                <a:moveTo>
                  <a:pt x="3664347" y="0"/>
                </a:moveTo>
                <a:lnTo>
                  <a:pt x="827087" y="0"/>
                </a:lnTo>
                <a:lnTo>
                  <a:pt x="802370" y="4990"/>
                </a:lnTo>
                <a:lnTo>
                  <a:pt x="782186" y="18598"/>
                </a:lnTo>
                <a:lnTo>
                  <a:pt x="768577" y="38783"/>
                </a:lnTo>
                <a:lnTo>
                  <a:pt x="763587" y="63500"/>
                </a:lnTo>
                <a:lnTo>
                  <a:pt x="763587" y="1033066"/>
                </a:lnTo>
                <a:lnTo>
                  <a:pt x="0" y="1199357"/>
                </a:lnTo>
                <a:lnTo>
                  <a:pt x="763587" y="1365647"/>
                </a:lnTo>
                <a:lnTo>
                  <a:pt x="763587" y="1836341"/>
                </a:lnTo>
                <a:lnTo>
                  <a:pt x="768577" y="1861058"/>
                </a:lnTo>
                <a:lnTo>
                  <a:pt x="782186" y="1881242"/>
                </a:lnTo>
                <a:lnTo>
                  <a:pt x="802370" y="1894851"/>
                </a:lnTo>
                <a:lnTo>
                  <a:pt x="827087" y="1899841"/>
                </a:lnTo>
                <a:lnTo>
                  <a:pt x="3664347" y="1899841"/>
                </a:lnTo>
                <a:lnTo>
                  <a:pt x="3689064" y="1894851"/>
                </a:lnTo>
                <a:lnTo>
                  <a:pt x="3709248" y="1881242"/>
                </a:lnTo>
                <a:lnTo>
                  <a:pt x="3722857" y="1861058"/>
                </a:lnTo>
                <a:lnTo>
                  <a:pt x="3727847" y="1836341"/>
                </a:lnTo>
                <a:lnTo>
                  <a:pt x="3727847" y="63500"/>
                </a:lnTo>
                <a:lnTo>
                  <a:pt x="3722857" y="38783"/>
                </a:lnTo>
                <a:lnTo>
                  <a:pt x="3709248" y="18598"/>
                </a:lnTo>
                <a:lnTo>
                  <a:pt x="3689064" y="4990"/>
                </a:lnTo>
                <a:lnTo>
                  <a:pt x="3664347" y="0"/>
                </a:lnTo>
                <a:close/>
              </a:path>
            </a:pathLst>
          </a:custGeom>
          <a:solidFill>
            <a:srgbClr val="D6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512300" y="4025900"/>
            <a:ext cx="2392680" cy="12649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340"/>
              </a:spcBef>
            </a:pPr>
            <a:r>
              <a:rPr sz="2800" dirty="0">
                <a:latin typeface="Gill Sans"/>
                <a:cs typeface="Gill Sans"/>
              </a:rPr>
              <a:t>See </a:t>
            </a:r>
            <a:r>
              <a:rPr sz="2800" spc="-5" dirty="0">
                <a:latin typeface="Gill Sans"/>
                <a:cs typeface="Gill Sans"/>
              </a:rPr>
              <a:t>also 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Gill Sans"/>
                <a:cs typeface="Gill Sans"/>
              </a:rPr>
              <a:t>refactoring.com/ </a:t>
            </a:r>
            <a:r>
              <a:rPr sz="2800" spc="-10" dirty="0">
                <a:latin typeface="Gill Sans"/>
                <a:cs typeface="Gill Sans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Gill Sans"/>
                <a:cs typeface="Gill Sans"/>
              </a:rPr>
              <a:t>catalog/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5953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8305" algn="l"/>
              </a:tabLst>
            </a:pPr>
            <a:r>
              <a:rPr sz="3600" spc="-5" dirty="0">
                <a:solidFill>
                  <a:srgbClr val="000000"/>
                </a:solidFill>
              </a:rPr>
              <a:t>IDE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support	</a:t>
            </a:r>
            <a:r>
              <a:rPr sz="3600" spc="-5" dirty="0">
                <a:solidFill>
                  <a:srgbClr val="000000"/>
                </a:solidFill>
              </a:rPr>
              <a:t>for </a:t>
            </a:r>
            <a:r>
              <a:rPr sz="3600" spc="-20" dirty="0">
                <a:solidFill>
                  <a:srgbClr val="000000"/>
                </a:solidFill>
              </a:rPr>
              <a:t>low-level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refactoring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36800"/>
            <a:ext cx="6052820" cy="512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Eclipse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/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Visual Studio</a:t>
            </a:r>
            <a:r>
              <a:rPr sz="2800" spc="-4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support: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variable </a:t>
            </a:r>
            <a:r>
              <a:rPr sz="2400" dirty="0">
                <a:latin typeface="Gill Sans"/>
                <a:cs typeface="Gill Sans"/>
              </a:rPr>
              <a:t>/ </a:t>
            </a:r>
            <a:r>
              <a:rPr sz="2400" spc="-5" dirty="0">
                <a:latin typeface="Gill Sans"/>
                <a:cs typeface="Gill Sans"/>
              </a:rPr>
              <a:t>method </a:t>
            </a:r>
            <a:r>
              <a:rPr sz="2400" dirty="0">
                <a:latin typeface="Gill Sans"/>
                <a:cs typeface="Gill Sans"/>
              </a:rPr>
              <a:t>/ class </a:t>
            </a:r>
            <a:r>
              <a:rPr sz="2400" spc="-10" dirty="0">
                <a:latin typeface="Gill Sans"/>
                <a:cs typeface="Gill Sans"/>
              </a:rPr>
              <a:t>renaming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method </a:t>
            </a:r>
            <a:r>
              <a:rPr sz="2400" dirty="0">
                <a:latin typeface="Gill Sans"/>
                <a:cs typeface="Gill Sans"/>
              </a:rPr>
              <a:t>or </a:t>
            </a:r>
            <a:r>
              <a:rPr sz="2400" spc="-5" dirty="0">
                <a:latin typeface="Gill Sans"/>
                <a:cs typeface="Gill Sans"/>
              </a:rPr>
              <a:t>constant extraction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extraction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10" dirty="0">
                <a:latin typeface="Gill Sans"/>
                <a:cs typeface="Gill Sans"/>
              </a:rPr>
              <a:t>redundant </a:t>
            </a:r>
            <a:r>
              <a:rPr sz="2400" spc="-5" dirty="0">
                <a:latin typeface="Gill Sans"/>
                <a:cs typeface="Gill Sans"/>
              </a:rPr>
              <a:t>code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snippets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method </a:t>
            </a:r>
            <a:r>
              <a:rPr sz="2400" spc="-10" dirty="0">
                <a:latin typeface="Gill Sans"/>
                <a:cs typeface="Gill Sans"/>
              </a:rPr>
              <a:t>signature</a:t>
            </a:r>
            <a:r>
              <a:rPr sz="2400" spc="-5" dirty="0">
                <a:latin typeface="Gill Sans"/>
                <a:cs typeface="Gill Sans"/>
              </a:rPr>
              <a:t> change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extraction </a:t>
            </a:r>
            <a:r>
              <a:rPr sz="2400" dirty="0">
                <a:latin typeface="Gill Sans"/>
                <a:cs typeface="Gill Sans"/>
              </a:rPr>
              <a:t>of an </a:t>
            </a:r>
            <a:r>
              <a:rPr sz="2400" spc="-5" dirty="0">
                <a:latin typeface="Gill Sans"/>
                <a:cs typeface="Gill Sans"/>
              </a:rPr>
              <a:t>interface </a:t>
            </a:r>
            <a:r>
              <a:rPr sz="2400" spc="-15" dirty="0">
                <a:latin typeface="Gill Sans"/>
                <a:cs typeface="Gill Sans"/>
              </a:rPr>
              <a:t>from </a:t>
            </a:r>
            <a:r>
              <a:rPr sz="2400" dirty="0">
                <a:latin typeface="Gill Sans"/>
                <a:cs typeface="Gill Sans"/>
              </a:rPr>
              <a:t>a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type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method inlining</a:t>
            </a:r>
            <a:endParaRPr sz="24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providing </a:t>
            </a:r>
            <a:r>
              <a:rPr sz="2400" spc="-5" dirty="0">
                <a:latin typeface="Gill Sans"/>
                <a:cs typeface="Gill Sans"/>
              </a:rPr>
              <a:t>warnings about method  </a:t>
            </a:r>
            <a:r>
              <a:rPr sz="2400" spc="-10" dirty="0">
                <a:latin typeface="Gill Sans"/>
                <a:cs typeface="Gill Sans"/>
              </a:rPr>
              <a:t>invocations </a:t>
            </a:r>
            <a:r>
              <a:rPr sz="2400" spc="-5" dirty="0">
                <a:latin typeface="Gill Sans"/>
                <a:cs typeface="Gill Sans"/>
              </a:rPr>
              <a:t>with inconsistent</a:t>
            </a:r>
            <a:r>
              <a:rPr sz="240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parameters</a:t>
            </a:r>
            <a:endParaRPr sz="2400">
              <a:latin typeface="Gill Sans"/>
              <a:cs typeface="Gill Sans"/>
            </a:endParaRPr>
          </a:p>
          <a:p>
            <a:pPr marL="990600" marR="1040765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help </a:t>
            </a:r>
            <a:r>
              <a:rPr sz="2400" spc="-5" dirty="0">
                <a:latin typeface="Gill Sans"/>
                <a:cs typeface="Gill Sans"/>
              </a:rPr>
              <a:t>with </a:t>
            </a:r>
            <a:r>
              <a:rPr sz="2400" dirty="0">
                <a:latin typeface="Gill Sans"/>
                <a:cs typeface="Gill Sans"/>
              </a:rPr>
              <a:t>self-documenting</a:t>
            </a:r>
            <a:r>
              <a:rPr sz="2400" spc="-8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  </a:t>
            </a:r>
            <a:r>
              <a:rPr sz="2400" spc="-10" dirty="0">
                <a:latin typeface="Gill Sans"/>
                <a:cs typeface="Gill Sans"/>
              </a:rPr>
              <a:t>through </a:t>
            </a:r>
            <a:r>
              <a:rPr sz="2400" spc="-5" dirty="0">
                <a:latin typeface="Gill Sans"/>
                <a:cs typeface="Gill Sans"/>
              </a:rPr>
              <a:t>auto-completion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29600" y="2628900"/>
            <a:ext cx="4267200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119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000000"/>
                </a:solidFill>
              </a:rPr>
              <a:t>High-level</a:t>
            </a:r>
            <a:r>
              <a:rPr sz="3600" spc="-15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refactoring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09706"/>
            <a:ext cx="8672195" cy="4418965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1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Deep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implementation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design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changes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3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Refactoring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5" dirty="0">
                <a:latin typeface="Gill Sans"/>
                <a:cs typeface="Gill Sans"/>
              </a:rPr>
              <a:t>design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patterns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Exchanging </a:t>
            </a:r>
            <a:r>
              <a:rPr sz="2400" dirty="0">
                <a:latin typeface="Gill Sans"/>
                <a:cs typeface="Gill Sans"/>
              </a:rPr>
              <a:t>risky </a:t>
            </a:r>
            <a:r>
              <a:rPr sz="2400" spc="-5" dirty="0">
                <a:latin typeface="Gill Sans"/>
                <a:cs typeface="Gill Sans"/>
              </a:rPr>
              <a:t>language idioms with safer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alternatives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Performance </a:t>
            </a:r>
            <a:r>
              <a:rPr sz="2400" spc="-5" dirty="0">
                <a:latin typeface="Gill Sans"/>
                <a:cs typeface="Gill Sans"/>
              </a:rPr>
              <a:t>optimization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Clarifying a </a:t>
            </a:r>
            <a:r>
              <a:rPr sz="2400" spc="-5" dirty="0">
                <a:latin typeface="Gill Sans"/>
                <a:cs typeface="Gill Sans"/>
              </a:rPr>
              <a:t>statement that has </a:t>
            </a:r>
            <a:r>
              <a:rPr sz="2400" spc="-25" dirty="0">
                <a:latin typeface="Gill Sans"/>
                <a:cs typeface="Gill Sans"/>
              </a:rPr>
              <a:t>evolved </a:t>
            </a:r>
            <a:r>
              <a:rPr sz="2400" spc="-20" dirty="0">
                <a:latin typeface="Gill Sans"/>
                <a:cs typeface="Gill Sans"/>
              </a:rPr>
              <a:t>over </a:t>
            </a:r>
            <a:r>
              <a:rPr sz="2400" dirty="0">
                <a:latin typeface="Gill Sans"/>
                <a:cs typeface="Gill Sans"/>
              </a:rPr>
              <a:t>time or </a:t>
            </a:r>
            <a:r>
              <a:rPr sz="2400" spc="-5" dirty="0">
                <a:latin typeface="Gill Sans"/>
                <a:cs typeface="Gill Sans"/>
              </a:rPr>
              <a:t>is</a:t>
            </a:r>
            <a:r>
              <a:rPr sz="2400" spc="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unclear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Compared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low-level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refactoring,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high-level</a:t>
            </a:r>
            <a:r>
              <a:rPr sz="2800" spc="-25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is:</a:t>
            </a:r>
            <a:endParaRPr sz="2800">
              <a:latin typeface="Gill Sans"/>
              <a:cs typeface="Gill Sans"/>
            </a:endParaRPr>
          </a:p>
          <a:p>
            <a:pPr marL="838200" lvl="1" indent="-190500">
              <a:lnSpc>
                <a:spcPct val="100000"/>
              </a:lnSpc>
              <a:spcBef>
                <a:spcPts val="1639"/>
              </a:spcBef>
              <a:buChar char="•"/>
              <a:tabLst>
                <a:tab pos="838200" algn="l"/>
              </a:tabLst>
            </a:pPr>
            <a:r>
              <a:rPr sz="2400" dirty="0">
                <a:latin typeface="Gill Sans"/>
                <a:cs typeface="Gill Sans"/>
              </a:rPr>
              <a:t>Not as </a:t>
            </a:r>
            <a:r>
              <a:rPr sz="2400" spc="-5" dirty="0">
                <a:latin typeface="Gill Sans"/>
                <a:cs typeface="Gill Sans"/>
              </a:rPr>
              <a:t>well-supported </a:t>
            </a:r>
            <a:r>
              <a:rPr sz="2400" spc="-15" dirty="0">
                <a:latin typeface="Gill Sans"/>
                <a:cs typeface="Gill Sans"/>
              </a:rPr>
              <a:t>by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tools</a:t>
            </a:r>
            <a:endParaRPr sz="2400">
              <a:latin typeface="Gill Sans"/>
              <a:cs typeface="Gill Sans"/>
            </a:endParaRPr>
          </a:p>
          <a:p>
            <a:pPr marL="838200" lvl="1" indent="-190500">
              <a:lnSpc>
                <a:spcPct val="100000"/>
              </a:lnSpc>
              <a:spcBef>
                <a:spcPts val="919"/>
              </a:spcBef>
              <a:buChar char="•"/>
              <a:tabLst>
                <a:tab pos="838200" algn="l"/>
              </a:tabLst>
            </a:pPr>
            <a:r>
              <a:rPr sz="2400" dirty="0">
                <a:latin typeface="Gill Sans"/>
                <a:cs typeface="Gill Sans"/>
              </a:rPr>
              <a:t>Much </a:t>
            </a:r>
            <a:r>
              <a:rPr sz="2400" spc="-15" dirty="0">
                <a:latin typeface="Gill Sans"/>
                <a:cs typeface="Gill Sans"/>
              </a:rPr>
              <a:t>more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b="1" spc="-5" dirty="0">
                <a:latin typeface="Gill Sans"/>
                <a:cs typeface="Gill Sans"/>
              </a:rPr>
              <a:t>important</a:t>
            </a:r>
            <a:r>
              <a:rPr sz="2400" spc="-5" dirty="0">
                <a:latin typeface="Gill Sans"/>
                <a:cs typeface="Gill Sans"/>
              </a:rPr>
              <a:t>!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9484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9360" algn="l"/>
                <a:tab pos="1871980" algn="l"/>
              </a:tabLst>
            </a:pPr>
            <a:r>
              <a:rPr sz="3600" dirty="0">
                <a:solidFill>
                  <a:srgbClr val="000000"/>
                </a:solidFill>
              </a:rPr>
              <a:t>H</a:t>
            </a:r>
            <a:r>
              <a:rPr sz="3600" spc="-55" dirty="0">
                <a:solidFill>
                  <a:srgbClr val="000000"/>
                </a:solidFill>
              </a:rPr>
              <a:t>o</a:t>
            </a:r>
            <a:r>
              <a:rPr sz="3600" dirty="0">
                <a:solidFill>
                  <a:srgbClr val="000000"/>
                </a:solidFill>
              </a:rPr>
              <a:t>w	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o	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dirty="0">
                <a:solidFill>
                  <a:srgbClr val="000000"/>
                </a:solidFill>
              </a:rPr>
              <a:t>r?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3390900"/>
            <a:ext cx="7034530" cy="263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When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you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identify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area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is poorly</a:t>
            </a:r>
            <a:r>
              <a:rPr sz="240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designed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is poorly tested, </a:t>
            </a:r>
            <a:r>
              <a:rPr sz="2400" dirty="0">
                <a:latin typeface="Gill Sans"/>
                <a:cs typeface="Gill Sans"/>
              </a:rPr>
              <a:t>but seems to </a:t>
            </a:r>
            <a:r>
              <a:rPr sz="2400" spc="-15" dirty="0">
                <a:latin typeface="Gill Sans"/>
                <a:cs typeface="Gill Sans"/>
              </a:rPr>
              <a:t>work </a:t>
            </a:r>
            <a:r>
              <a:rPr sz="2400" dirty="0">
                <a:latin typeface="Gill Sans"/>
                <a:cs typeface="Gill Sans"/>
              </a:rPr>
              <a:t>so</a:t>
            </a:r>
            <a:r>
              <a:rPr sz="2400" spc="-254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far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now </a:t>
            </a:r>
            <a:r>
              <a:rPr sz="2400" spc="-5" dirty="0">
                <a:latin typeface="Gill Sans"/>
                <a:cs typeface="Gill Sans"/>
              </a:rPr>
              <a:t>needs </a:t>
            </a:r>
            <a:r>
              <a:rPr sz="2400" spc="-15" dirty="0">
                <a:latin typeface="Gill Sans"/>
                <a:cs typeface="Gill Sans"/>
              </a:rPr>
              <a:t>new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features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What should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you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do?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34119" y="2819400"/>
            <a:ext cx="370332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7078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9360" algn="l"/>
                <a:tab pos="1871980" algn="l"/>
                <a:tab pos="4206875" algn="l"/>
                <a:tab pos="5937250" algn="l"/>
              </a:tabLst>
            </a:pPr>
            <a:r>
              <a:rPr sz="3600" dirty="0">
                <a:solidFill>
                  <a:srgbClr val="000000"/>
                </a:solidFill>
              </a:rPr>
              <a:t>H</a:t>
            </a:r>
            <a:r>
              <a:rPr sz="3600" spc="-55" dirty="0">
                <a:solidFill>
                  <a:srgbClr val="000000"/>
                </a:solidFill>
              </a:rPr>
              <a:t>o</a:t>
            </a:r>
            <a:r>
              <a:rPr sz="3600" dirty="0">
                <a:solidFill>
                  <a:srgbClr val="000000"/>
                </a:solidFill>
              </a:rPr>
              <a:t>w	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o	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dirty="0">
                <a:solidFill>
                  <a:srgbClr val="000000"/>
                </a:solidFill>
              </a:rPr>
              <a:t>r?	Ha</a:t>
            </a:r>
            <a:r>
              <a:rPr sz="3600" spc="-55" dirty="0">
                <a:solidFill>
                  <a:srgbClr val="000000"/>
                </a:solidFill>
              </a:rPr>
              <a:t>v</a:t>
            </a:r>
            <a:r>
              <a:rPr sz="3600" dirty="0">
                <a:solidFill>
                  <a:srgbClr val="000000"/>
                </a:solidFill>
              </a:rPr>
              <a:t>e a	pl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!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540000" y="2501900"/>
            <a:ext cx="7937500" cy="528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109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59225" algn="l"/>
              </a:tabLst>
            </a:pPr>
            <a:r>
              <a:rPr sz="3600" spc="-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 pl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dirty="0">
                <a:solidFill>
                  <a:srgbClr val="000000"/>
                </a:solidFill>
              </a:rPr>
              <a:t>n	(</a:t>
            </a:r>
            <a:r>
              <a:rPr sz="3600" spc="-5" dirty="0">
                <a:solidFill>
                  <a:srgbClr val="000000"/>
                </a:solidFill>
              </a:rPr>
              <a:t>1</a:t>
            </a:r>
            <a:r>
              <a:rPr sz="3600" dirty="0">
                <a:solidFill>
                  <a:srgbClr val="000000"/>
                </a:solidFill>
              </a:rPr>
              <a:t>/</a:t>
            </a:r>
            <a:r>
              <a:rPr sz="3600" spc="-5" dirty="0">
                <a:solidFill>
                  <a:srgbClr val="000000"/>
                </a:solidFill>
              </a:rPr>
              <a:t>2</a:t>
            </a:r>
            <a:r>
              <a:rPr sz="3600" dirty="0">
                <a:solidFill>
                  <a:srgbClr val="000000"/>
                </a:solidFill>
              </a:rPr>
              <a:t>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813140" y="6286961"/>
            <a:ext cx="5399947" cy="2661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2273300"/>
            <a:ext cx="9240520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Write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unit tests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verify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code's external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correctness.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They </a:t>
            </a:r>
            <a:r>
              <a:rPr sz="2400" spc="-5" dirty="0">
                <a:latin typeface="Gill Sans"/>
                <a:cs typeface="Gill Sans"/>
              </a:rPr>
              <a:t>should pass </a:t>
            </a:r>
            <a:r>
              <a:rPr sz="2400" dirty="0">
                <a:latin typeface="Gill Sans"/>
                <a:cs typeface="Gill Sans"/>
              </a:rPr>
              <a:t>on the </a:t>
            </a:r>
            <a:r>
              <a:rPr sz="2400" spc="-15" dirty="0">
                <a:latin typeface="Gill Sans"/>
                <a:cs typeface="Gill Sans"/>
              </a:rPr>
              <a:t>current </a:t>
            </a:r>
            <a:r>
              <a:rPr sz="2400" spc="-5" dirty="0">
                <a:latin typeface="Gill Sans"/>
                <a:cs typeface="Gill Sans"/>
              </a:rPr>
              <a:t>poorly designed</a:t>
            </a:r>
            <a:r>
              <a:rPr sz="2400" spc="20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code.</a:t>
            </a:r>
            <a:endParaRPr sz="2400">
              <a:latin typeface="Gill Sans"/>
              <a:cs typeface="Gill Sans"/>
            </a:endParaRPr>
          </a:p>
          <a:p>
            <a:pPr marL="990600" marR="79756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5" dirty="0">
                <a:latin typeface="Gill Sans"/>
                <a:cs typeface="Gill Sans"/>
              </a:rPr>
              <a:t>Having </a:t>
            </a:r>
            <a:r>
              <a:rPr sz="2400" dirty="0">
                <a:latin typeface="Gill Sans"/>
                <a:cs typeface="Gill Sans"/>
              </a:rPr>
              <a:t>unit </a:t>
            </a:r>
            <a:r>
              <a:rPr sz="2400" spc="-5" dirty="0">
                <a:latin typeface="Gill Sans"/>
                <a:cs typeface="Gill Sans"/>
              </a:rPr>
              <a:t>tests </a:t>
            </a:r>
            <a:r>
              <a:rPr sz="2400" dirty="0">
                <a:latin typeface="Gill Sans"/>
                <a:cs typeface="Gill Sans"/>
              </a:rPr>
              <a:t>helps </a:t>
            </a:r>
            <a:r>
              <a:rPr sz="2400" spc="-20" dirty="0">
                <a:latin typeface="Gill Sans"/>
                <a:cs typeface="Gill Sans"/>
              </a:rPr>
              <a:t>make </a:t>
            </a:r>
            <a:r>
              <a:rPr sz="2400" spc="-15" dirty="0">
                <a:latin typeface="Gill Sans"/>
                <a:cs typeface="Gill Sans"/>
              </a:rPr>
              <a:t>sure </a:t>
            </a:r>
            <a:r>
              <a:rPr sz="2400" spc="-20" dirty="0">
                <a:latin typeface="Gill Sans"/>
                <a:cs typeface="Gill Sans"/>
              </a:rPr>
              <a:t>any </a:t>
            </a:r>
            <a:r>
              <a:rPr sz="2400" spc="-10" dirty="0">
                <a:latin typeface="Gill Sans"/>
                <a:cs typeface="Gill Sans"/>
              </a:rPr>
              <a:t>refactor </a:t>
            </a:r>
            <a:r>
              <a:rPr sz="2400" spc="-5" dirty="0">
                <a:latin typeface="Gill Sans"/>
                <a:cs typeface="Gill Sans"/>
              </a:rPr>
              <a:t>doesn't </a:t>
            </a:r>
            <a:r>
              <a:rPr sz="2400" spc="-15" dirty="0">
                <a:latin typeface="Gill Sans"/>
                <a:cs typeface="Gill Sans"/>
              </a:rPr>
              <a:t>break  </a:t>
            </a:r>
            <a:r>
              <a:rPr sz="2400" dirty="0">
                <a:latin typeface="Gill Sans"/>
                <a:cs typeface="Gill Sans"/>
              </a:rPr>
              <a:t>existing </a:t>
            </a:r>
            <a:r>
              <a:rPr sz="2400" spc="-15" dirty="0">
                <a:latin typeface="Gill Sans"/>
                <a:cs typeface="Gill Sans"/>
              </a:rPr>
              <a:t>behavior</a:t>
            </a:r>
            <a:r>
              <a:rPr sz="2400" spc="-10" dirty="0">
                <a:latin typeface="Gill Sans"/>
                <a:cs typeface="Gill Sans"/>
              </a:rPr>
              <a:t> (regressions).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Analyze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decide the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risk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benefit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</a:t>
            </a: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refactoring.</a:t>
            </a:r>
            <a:endParaRPr sz="2800">
              <a:latin typeface="Gill Sans"/>
              <a:cs typeface="Gill Sans"/>
            </a:endParaRPr>
          </a:p>
          <a:p>
            <a:pPr marL="990600" marR="20955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</a:t>
            </a:r>
            <a:r>
              <a:rPr sz="2400" spc="-5" dirty="0">
                <a:latin typeface="Gill Sans"/>
                <a:cs typeface="Gill Sans"/>
              </a:rPr>
              <a:t>it is too </a:t>
            </a:r>
            <a:r>
              <a:rPr sz="2400" spc="-35" dirty="0">
                <a:latin typeface="Gill Sans"/>
                <a:cs typeface="Gill Sans"/>
              </a:rPr>
              <a:t>risky, </a:t>
            </a:r>
            <a:r>
              <a:rPr sz="2400" spc="-5" dirty="0">
                <a:latin typeface="Gill Sans"/>
                <a:cs typeface="Gill Sans"/>
              </a:rPr>
              <a:t>not enough </a:t>
            </a:r>
            <a:r>
              <a:rPr sz="2400" dirty="0">
                <a:latin typeface="Gill Sans"/>
                <a:cs typeface="Gill Sans"/>
              </a:rPr>
              <a:t>time </a:t>
            </a:r>
            <a:r>
              <a:rPr sz="2400" spc="-10" dirty="0">
                <a:latin typeface="Gill Sans"/>
                <a:cs typeface="Gill Sans"/>
              </a:rPr>
              <a:t>remains, </a:t>
            </a:r>
            <a:r>
              <a:rPr sz="2400" dirty="0">
                <a:latin typeface="Gill Sans"/>
                <a:cs typeface="Gill Sans"/>
              </a:rPr>
              <a:t>or the </a:t>
            </a:r>
            <a:r>
              <a:rPr sz="2400" spc="-10" dirty="0">
                <a:latin typeface="Gill Sans"/>
                <a:cs typeface="Gill Sans"/>
              </a:rPr>
              <a:t>refactor </a:t>
            </a:r>
            <a:r>
              <a:rPr sz="2400" spc="-5" dirty="0">
                <a:latin typeface="Gill Sans"/>
                <a:cs typeface="Gill Sans"/>
              </a:rPr>
              <a:t>will</a:t>
            </a:r>
            <a:r>
              <a:rPr sz="2400" spc="-4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not  </a:t>
            </a:r>
            <a:r>
              <a:rPr sz="2400" spc="-10" dirty="0">
                <a:latin typeface="Gill Sans"/>
                <a:cs typeface="Gill Sans"/>
              </a:rPr>
              <a:t>produce </a:t>
            </a:r>
            <a:r>
              <a:rPr sz="2400" spc="-5" dirty="0">
                <a:latin typeface="Gill Sans"/>
                <a:cs typeface="Gill Sans"/>
              </a:rPr>
              <a:t>enough </a:t>
            </a:r>
            <a:r>
              <a:rPr sz="2400" spc="10" dirty="0">
                <a:latin typeface="Gill Sans"/>
                <a:cs typeface="Gill Sans"/>
              </a:rPr>
              <a:t>benefit </a:t>
            </a:r>
            <a:r>
              <a:rPr sz="2400" dirty="0">
                <a:latin typeface="Gill Sans"/>
                <a:cs typeface="Gill Sans"/>
              </a:rPr>
              <a:t>to the </a:t>
            </a:r>
            <a:r>
              <a:rPr sz="2400" spc="-10" dirty="0">
                <a:latin typeface="Gill Sans"/>
                <a:cs typeface="Gill Sans"/>
              </a:rPr>
              <a:t>project, </a:t>
            </a:r>
            <a:r>
              <a:rPr sz="2400" dirty="0">
                <a:latin typeface="Gill Sans"/>
                <a:cs typeface="Gill Sans"/>
              </a:rPr>
              <a:t>don't do</a:t>
            </a:r>
            <a:r>
              <a:rPr sz="2400" spc="-27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it.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109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59225" algn="l"/>
              </a:tabLst>
            </a:pPr>
            <a:r>
              <a:rPr sz="3600" spc="-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 pl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dirty="0">
                <a:solidFill>
                  <a:srgbClr val="000000"/>
                </a:solidFill>
              </a:rPr>
              <a:t>n	(</a:t>
            </a:r>
            <a:r>
              <a:rPr sz="3600" spc="-5" dirty="0">
                <a:solidFill>
                  <a:srgbClr val="000000"/>
                </a:solidFill>
              </a:rPr>
              <a:t>2</a:t>
            </a:r>
            <a:r>
              <a:rPr sz="3600" dirty="0">
                <a:solidFill>
                  <a:srgbClr val="000000"/>
                </a:solidFill>
              </a:rPr>
              <a:t>/</a:t>
            </a:r>
            <a:r>
              <a:rPr sz="3600" spc="-5" dirty="0">
                <a:solidFill>
                  <a:srgbClr val="000000"/>
                </a:solidFill>
              </a:rPr>
              <a:t>2</a:t>
            </a:r>
            <a:r>
              <a:rPr sz="3600" dirty="0">
                <a:solidFill>
                  <a:srgbClr val="000000"/>
                </a:solidFill>
              </a:rPr>
              <a:t>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501900"/>
            <a:ext cx="8057515" cy="470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Gill Sans"/>
              <a:buChar char="•"/>
              <a:tabLst>
                <a:tab pos="241300" algn="l"/>
              </a:tabLst>
            </a:pP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Refactor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code.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840"/>
              </a:spcBef>
              <a:buChar char="•"/>
              <a:tabLst>
                <a:tab pos="989965" algn="l"/>
                <a:tab pos="990600" algn="l"/>
                <a:tab pos="3897629" algn="l"/>
              </a:tabLst>
            </a:pPr>
            <a:r>
              <a:rPr sz="2400" spc="-5" dirty="0">
                <a:latin typeface="Gill Sans"/>
                <a:cs typeface="Gill Sans"/>
              </a:rPr>
              <a:t>Some tests</a:t>
            </a:r>
            <a:r>
              <a:rPr sz="2400" spc="15" dirty="0">
                <a:latin typeface="Gill Sans"/>
                <a:cs typeface="Gill Sans"/>
              </a:rPr>
              <a:t> </a:t>
            </a:r>
            <a:r>
              <a:rPr sz="2400" spc="-35" dirty="0">
                <a:latin typeface="Gill Sans"/>
                <a:cs typeface="Gill Sans"/>
              </a:rPr>
              <a:t>may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break.	</a:t>
            </a:r>
            <a:r>
              <a:rPr sz="2400" spc="-5" dirty="0">
                <a:latin typeface="Gill Sans"/>
                <a:cs typeface="Gill Sans"/>
              </a:rPr>
              <a:t>Fix </a:t>
            </a:r>
            <a:r>
              <a:rPr sz="2400" dirty="0">
                <a:latin typeface="Gill Sans"/>
                <a:cs typeface="Gill Sans"/>
              </a:rPr>
              <a:t>the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bugs.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Font typeface="Gill Sans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Code </a:t>
            </a:r>
            <a:r>
              <a:rPr sz="2800" b="1" spc="-15" dirty="0">
                <a:solidFill>
                  <a:srgbClr val="212121"/>
                </a:solidFill>
                <a:latin typeface="GillSans-SemiBold"/>
                <a:cs typeface="GillSans-SemiBold"/>
              </a:rPr>
              <a:t>review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changes.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40"/>
              </a:spcBef>
              <a:buFont typeface="Gill Sans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Check in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refactored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code.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40" dirty="0">
                <a:latin typeface="Gill Sans"/>
                <a:cs typeface="Gill Sans"/>
              </a:rPr>
              <a:t>Keep </a:t>
            </a:r>
            <a:r>
              <a:rPr sz="2400" spc="-5" dirty="0">
                <a:latin typeface="Gill Sans"/>
                <a:cs typeface="Gill Sans"/>
              </a:rPr>
              <a:t>each </a:t>
            </a:r>
            <a:r>
              <a:rPr sz="2400" spc="-10" dirty="0">
                <a:latin typeface="Gill Sans"/>
                <a:cs typeface="Gill Sans"/>
              </a:rPr>
              <a:t>refactoring </a:t>
            </a:r>
            <a:r>
              <a:rPr sz="2400" b="1" spc="-5" dirty="0">
                <a:latin typeface="Gill Sans"/>
                <a:cs typeface="Gill Sans"/>
              </a:rPr>
              <a:t>small</a:t>
            </a:r>
            <a:r>
              <a:rPr sz="2400" spc="-5" dirty="0">
                <a:latin typeface="Gill Sans"/>
                <a:cs typeface="Gill Sans"/>
              </a:rPr>
              <a:t>; </a:t>
            </a:r>
            <a:r>
              <a:rPr sz="2400" spc="-10" dirty="0">
                <a:latin typeface="Gill Sans"/>
                <a:cs typeface="Gill Sans"/>
              </a:rPr>
              <a:t>refactor </a:t>
            </a:r>
            <a:r>
              <a:rPr sz="2400" dirty="0">
                <a:latin typeface="Gill Sans"/>
                <a:cs typeface="Gill Sans"/>
              </a:rPr>
              <a:t>one unit at a</a:t>
            </a:r>
            <a:r>
              <a:rPr sz="2400" spc="-155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time.</a:t>
            </a:r>
            <a:endParaRPr sz="2400">
              <a:latin typeface="Gill Sans"/>
              <a:cs typeface="Gill Sans"/>
            </a:endParaRPr>
          </a:p>
          <a:p>
            <a:pPr marL="1625600" lvl="2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400" dirty="0">
                <a:latin typeface="Gill Sans"/>
                <a:cs typeface="Gill Sans"/>
              </a:rPr>
              <a:t>Helps </a:t>
            </a:r>
            <a:r>
              <a:rPr sz="2400" spc="-5" dirty="0">
                <a:latin typeface="Gill Sans"/>
                <a:cs typeface="Gill Sans"/>
              </a:rPr>
              <a:t>isolate </a:t>
            </a:r>
            <a:r>
              <a:rPr sz="2400" spc="-15" dirty="0">
                <a:latin typeface="Gill Sans"/>
                <a:cs typeface="Gill Sans"/>
              </a:rPr>
              <a:t>new </a:t>
            </a:r>
            <a:r>
              <a:rPr sz="2400" spc="-5" dirty="0">
                <a:latin typeface="Gill Sans"/>
                <a:cs typeface="Gill Sans"/>
              </a:rPr>
              <a:t>bugs </a:t>
            </a:r>
            <a:r>
              <a:rPr sz="2400" dirty="0">
                <a:latin typeface="Gill Sans"/>
                <a:cs typeface="Gill Sans"/>
              </a:rPr>
              <a:t>and</a:t>
            </a:r>
            <a:r>
              <a:rPr sz="2400" spc="-10" dirty="0">
                <a:latin typeface="Gill Sans"/>
                <a:cs typeface="Gill Sans"/>
              </a:rPr>
              <a:t> regressions.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85" dirty="0">
                <a:latin typeface="Gill Sans"/>
                <a:cs typeface="Gill Sans"/>
              </a:rPr>
              <a:t>Your </a:t>
            </a:r>
            <a:r>
              <a:rPr sz="2400" dirty="0">
                <a:latin typeface="Gill Sans"/>
                <a:cs typeface="Gill Sans"/>
              </a:rPr>
              <a:t>checkin </a:t>
            </a:r>
            <a:r>
              <a:rPr sz="2400" spc="-5" dirty="0">
                <a:latin typeface="Gill Sans"/>
                <a:cs typeface="Gill Sans"/>
              </a:rPr>
              <a:t>should contain </a:t>
            </a:r>
            <a:r>
              <a:rPr sz="2400" spc="-10" dirty="0">
                <a:latin typeface="Gill Sans"/>
                <a:cs typeface="Gill Sans"/>
              </a:rPr>
              <a:t>only </a:t>
            </a:r>
            <a:r>
              <a:rPr sz="2400" spc="-15" dirty="0">
                <a:latin typeface="Gill Sans"/>
                <a:cs typeface="Gill Sans"/>
              </a:rPr>
              <a:t>your</a:t>
            </a:r>
            <a:r>
              <a:rPr sz="2400" spc="75" dirty="0">
                <a:latin typeface="Gill Sans"/>
                <a:cs typeface="Gill Sans"/>
              </a:rPr>
              <a:t> </a:t>
            </a:r>
            <a:r>
              <a:rPr sz="2400" spc="-35" dirty="0">
                <a:latin typeface="Gill Sans"/>
                <a:cs typeface="Gill Sans"/>
              </a:rPr>
              <a:t>refactor.</a:t>
            </a:r>
            <a:endParaRPr sz="2400">
              <a:latin typeface="Gill Sans"/>
              <a:cs typeface="Gill Sans"/>
            </a:endParaRPr>
          </a:p>
          <a:p>
            <a:pPr marL="990600" marR="16510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85" dirty="0">
                <a:latin typeface="Gill Sans"/>
                <a:cs typeface="Gill Sans"/>
              </a:rPr>
              <a:t>Your </a:t>
            </a:r>
            <a:r>
              <a:rPr sz="2400" dirty="0">
                <a:latin typeface="Gill Sans"/>
                <a:cs typeface="Gill Sans"/>
              </a:rPr>
              <a:t>checkin </a:t>
            </a:r>
            <a:r>
              <a:rPr sz="2400" spc="-5" dirty="0">
                <a:latin typeface="Gill Sans"/>
                <a:cs typeface="Gill Sans"/>
              </a:rPr>
              <a:t>should </a:t>
            </a:r>
            <a:r>
              <a:rPr sz="2400" b="1" spc="-5" dirty="0">
                <a:latin typeface="Gill Sans"/>
                <a:cs typeface="Gill Sans"/>
              </a:rPr>
              <a:t>not </a:t>
            </a:r>
            <a:r>
              <a:rPr sz="2400" spc="-5" dirty="0">
                <a:latin typeface="Gill Sans"/>
                <a:cs typeface="Gill Sans"/>
              </a:rPr>
              <a:t>contain </a:t>
            </a:r>
            <a:r>
              <a:rPr sz="2400" dirty="0">
                <a:latin typeface="Gill Sans"/>
                <a:cs typeface="Gill Sans"/>
              </a:rPr>
              <a:t>other </a:t>
            </a:r>
            <a:r>
              <a:rPr sz="2400" spc="-5" dirty="0">
                <a:latin typeface="Gill Sans"/>
                <a:cs typeface="Gill Sans"/>
              </a:rPr>
              <a:t>changes </a:t>
            </a:r>
            <a:r>
              <a:rPr sz="2400" dirty="0">
                <a:latin typeface="Gill Sans"/>
                <a:cs typeface="Gill Sans"/>
              </a:rPr>
              <a:t>such as  </a:t>
            </a:r>
            <a:r>
              <a:rPr sz="2400" spc="-15" dirty="0">
                <a:latin typeface="Gill Sans"/>
                <a:cs typeface="Gill Sans"/>
              </a:rPr>
              <a:t>new </a:t>
            </a:r>
            <a:r>
              <a:rPr sz="2400" spc="-10" dirty="0">
                <a:latin typeface="Gill Sans"/>
                <a:cs typeface="Gill Sans"/>
              </a:rPr>
              <a:t>features, </a:t>
            </a:r>
            <a:r>
              <a:rPr sz="2400" spc="-5" dirty="0">
                <a:latin typeface="Gill Sans"/>
                <a:cs typeface="Gill Sans"/>
              </a:rPr>
              <a:t>fixes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10" dirty="0">
                <a:latin typeface="Gill Sans"/>
                <a:cs typeface="Gill Sans"/>
              </a:rPr>
              <a:t>unrelated </a:t>
            </a:r>
            <a:r>
              <a:rPr sz="2400" spc="-5" dirty="0">
                <a:latin typeface="Gill Sans"/>
                <a:cs typeface="Gill Sans"/>
              </a:rPr>
              <a:t>bugs,</a:t>
            </a:r>
            <a:r>
              <a:rPr sz="2400" spc="-48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and other </a:t>
            </a:r>
            <a:r>
              <a:rPr sz="2400" spc="-10" dirty="0">
                <a:latin typeface="Gill Sans"/>
                <a:cs typeface="Gill Sans"/>
              </a:rPr>
              <a:t>tweaks.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reality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38500" y="3962400"/>
            <a:ext cx="6539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70250" algn="l"/>
              </a:tabLst>
            </a:pPr>
            <a:r>
              <a:rPr sz="3600" b="1" spc="-25" dirty="0">
                <a:solidFill>
                  <a:srgbClr val="212121"/>
                </a:solidFill>
                <a:latin typeface="Gill Sans"/>
                <a:cs typeface="Gill Sans"/>
              </a:rPr>
              <a:t>refactoring</a:t>
            </a:r>
            <a:r>
              <a:rPr sz="3600" b="1" spc="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in	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3600" b="1" spc="-40" dirty="0">
                <a:solidFill>
                  <a:srgbClr val="212121"/>
                </a:solidFill>
                <a:latin typeface="Gill Sans"/>
                <a:cs typeface="Gill Sans"/>
              </a:rPr>
              <a:t>real</a:t>
            </a:r>
            <a:r>
              <a:rPr sz="3600" b="1" spc="-7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3600" b="1" spc="-25" dirty="0">
                <a:solidFill>
                  <a:srgbClr val="212121"/>
                </a:solidFill>
                <a:latin typeface="Gill Sans"/>
                <a:cs typeface="Gill Sans"/>
              </a:rPr>
              <a:t>world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40433" y="457763"/>
            <a:ext cx="4850315" cy="8475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1764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Outline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12598400" y="9238952"/>
            <a:ext cx="1397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3665220"/>
            <a:ext cx="4986655" cy="193040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740"/>
              </a:spcBef>
              <a:buChar char="•"/>
              <a:tabLst>
                <a:tab pos="241300" algn="l"/>
                <a:tab pos="1691005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Problem:	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maintenance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  <a:tab pos="2125345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Refactoring:	when, </a:t>
            </a:r>
            <a:r>
              <a:rPr sz="2800" spc="-85" dirty="0">
                <a:solidFill>
                  <a:srgbClr val="212121"/>
                </a:solidFill>
                <a:latin typeface="Gill Sans"/>
                <a:cs typeface="Gill Sans"/>
              </a:rPr>
              <a:t>why,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</a:t>
            </a:r>
            <a:r>
              <a:rPr sz="2800" spc="-55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how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 in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real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world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10276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8430" algn="l"/>
                <a:tab pos="5633720" algn="l"/>
                <a:tab pos="6198235" algn="l"/>
                <a:tab pos="7567930" algn="l"/>
              </a:tabLst>
            </a:pPr>
            <a:r>
              <a:rPr sz="3600" spc="-30" dirty="0">
                <a:solidFill>
                  <a:srgbClr val="000000"/>
                </a:solidFill>
              </a:rPr>
              <a:t>Barriers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to	</a:t>
            </a:r>
            <a:r>
              <a:rPr sz="3600" spc="-20" dirty="0">
                <a:solidFill>
                  <a:srgbClr val="000000"/>
                </a:solidFill>
              </a:rPr>
              <a:t>refactoring:	</a:t>
            </a:r>
            <a:r>
              <a:rPr sz="3600" spc="-5" dirty="0">
                <a:solidFill>
                  <a:srgbClr val="000000"/>
                </a:solidFill>
              </a:rPr>
              <a:t>“I	</a:t>
            </a:r>
            <a:r>
              <a:rPr sz="3600" spc="5" dirty="0">
                <a:solidFill>
                  <a:srgbClr val="000000"/>
                </a:solidFill>
              </a:rPr>
              <a:t>don’t	</a:t>
            </a:r>
            <a:r>
              <a:rPr sz="3600" spc="-15" dirty="0">
                <a:solidFill>
                  <a:srgbClr val="000000"/>
                </a:solidFill>
              </a:rPr>
              <a:t>have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time!”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641600"/>
            <a:ext cx="8104505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 incurs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up-front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cost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Some </a:t>
            </a:r>
            <a:r>
              <a:rPr sz="2400" spc="-10" dirty="0">
                <a:latin typeface="Gill Sans"/>
                <a:cs typeface="Gill Sans"/>
              </a:rPr>
              <a:t>developers </a:t>
            </a:r>
            <a:r>
              <a:rPr sz="2400" dirty="0">
                <a:latin typeface="Gill Sans"/>
                <a:cs typeface="Gill Sans"/>
              </a:rPr>
              <a:t>don't </a:t>
            </a:r>
            <a:r>
              <a:rPr sz="2400" spc="-5" dirty="0">
                <a:latin typeface="Gill Sans"/>
                <a:cs typeface="Gill Sans"/>
              </a:rPr>
              <a:t>want </a:t>
            </a:r>
            <a:r>
              <a:rPr sz="2400" dirty="0">
                <a:latin typeface="Gill Sans"/>
                <a:cs typeface="Gill Sans"/>
              </a:rPr>
              <a:t>to do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</a:t>
            </a:r>
            <a:endParaRPr sz="2400">
              <a:latin typeface="Gill Sans"/>
              <a:cs typeface="Gill Sans"/>
            </a:endParaRPr>
          </a:p>
          <a:p>
            <a:pPr marL="990600" marR="30988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Most </a:t>
            </a:r>
            <a:r>
              <a:rPr sz="2400" spc="-5" dirty="0">
                <a:latin typeface="Gill Sans"/>
                <a:cs typeface="Gill Sans"/>
              </a:rPr>
              <a:t>managers </a:t>
            </a:r>
            <a:r>
              <a:rPr sz="2400" dirty="0">
                <a:latin typeface="Gill Sans"/>
                <a:cs typeface="Gill Sans"/>
              </a:rPr>
              <a:t>don't </a:t>
            </a:r>
            <a:r>
              <a:rPr sz="2400" spc="-25" dirty="0">
                <a:latin typeface="Gill Sans"/>
                <a:cs typeface="Gill Sans"/>
              </a:rPr>
              <a:t>like </a:t>
            </a:r>
            <a:r>
              <a:rPr sz="2400" spc="-5" dirty="0">
                <a:latin typeface="Gill Sans"/>
                <a:cs typeface="Gill Sans"/>
              </a:rPr>
              <a:t>it, because </a:t>
            </a:r>
            <a:r>
              <a:rPr sz="2400" spc="-10" dirty="0">
                <a:latin typeface="Gill Sans"/>
                <a:cs typeface="Gill Sans"/>
              </a:rPr>
              <a:t>they </a:t>
            </a:r>
            <a:r>
              <a:rPr sz="2400" spc="-5" dirty="0">
                <a:latin typeface="Gill Sans"/>
                <a:cs typeface="Gill Sans"/>
              </a:rPr>
              <a:t>lose </a:t>
            </a:r>
            <a:r>
              <a:rPr sz="2400" dirty="0">
                <a:latin typeface="Gill Sans"/>
                <a:cs typeface="Gill Sans"/>
              </a:rPr>
              <a:t>time</a:t>
            </a:r>
            <a:r>
              <a:rPr sz="2400" spc="-22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and  </a:t>
            </a:r>
            <a:r>
              <a:rPr sz="2400" spc="-5" dirty="0">
                <a:latin typeface="Gill Sans"/>
                <a:cs typeface="Gill Sans"/>
              </a:rPr>
              <a:t>gain “nothing” (no </a:t>
            </a:r>
            <a:r>
              <a:rPr sz="2400" spc="-15" dirty="0">
                <a:latin typeface="Gill Sans"/>
                <a:cs typeface="Gill Sans"/>
              </a:rPr>
              <a:t>new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features).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40"/>
              </a:spcBef>
              <a:buChar char="•"/>
              <a:tabLst>
                <a:tab pos="241300" algn="l"/>
              </a:tabLst>
            </a:pPr>
            <a:r>
              <a:rPr sz="2800" spc="-30" dirty="0">
                <a:solidFill>
                  <a:srgbClr val="212121"/>
                </a:solidFill>
                <a:latin typeface="Gill Sans"/>
                <a:cs typeface="Gill Sans"/>
              </a:rPr>
              <a:t>However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…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Clean code is </a:t>
            </a:r>
            <a:r>
              <a:rPr sz="2400" spc="-15" dirty="0">
                <a:latin typeface="Gill Sans"/>
                <a:cs typeface="Gill Sans"/>
              </a:rPr>
              <a:t>more </a:t>
            </a:r>
            <a:r>
              <a:rPr sz="2400" spc="-10" dirty="0">
                <a:latin typeface="Gill Sans"/>
                <a:cs typeface="Gill Sans"/>
              </a:rPr>
              <a:t>conducive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b="1" spc="-5" dirty="0">
                <a:latin typeface="Gill Sans"/>
                <a:cs typeface="Gill Sans"/>
              </a:rPr>
              <a:t>rapid</a:t>
            </a:r>
            <a:r>
              <a:rPr sz="2400" b="1" spc="5" dirty="0">
                <a:latin typeface="Gill Sans"/>
                <a:cs typeface="Gill Sans"/>
              </a:rPr>
              <a:t> </a:t>
            </a:r>
            <a:r>
              <a:rPr sz="2400" b="1" spc="-10" dirty="0">
                <a:latin typeface="Gill Sans"/>
                <a:cs typeface="Gill Sans"/>
              </a:rPr>
              <a:t>development</a:t>
            </a:r>
            <a:endParaRPr sz="2400">
              <a:latin typeface="Gill Sans"/>
              <a:cs typeface="Gill Sans"/>
            </a:endParaRPr>
          </a:p>
          <a:p>
            <a:pPr marL="1625600" lvl="2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400" spc="-5" dirty="0">
                <a:latin typeface="Gill Sans"/>
                <a:cs typeface="Gill Sans"/>
              </a:rPr>
              <a:t>Estimates </a:t>
            </a:r>
            <a:r>
              <a:rPr sz="2400" dirty="0">
                <a:latin typeface="Gill Sans"/>
                <a:cs typeface="Gill Sans"/>
              </a:rPr>
              <a:t>put </a:t>
            </a:r>
            <a:r>
              <a:rPr sz="2400" spc="-50" dirty="0">
                <a:latin typeface="Gill Sans"/>
                <a:cs typeface="Gill Sans"/>
              </a:rPr>
              <a:t>ROI </a:t>
            </a:r>
            <a:r>
              <a:rPr sz="2400" dirty="0">
                <a:latin typeface="Gill Sans"/>
                <a:cs typeface="Gill Sans"/>
              </a:rPr>
              <a:t>at &gt;500% </a:t>
            </a:r>
            <a:r>
              <a:rPr sz="2400" spc="-10" dirty="0">
                <a:latin typeface="Gill Sans"/>
                <a:cs typeface="Gill Sans"/>
              </a:rPr>
              <a:t>for well-done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Finishing </a:t>
            </a:r>
            <a:r>
              <a:rPr sz="2400" spc="-10" dirty="0">
                <a:latin typeface="Gill Sans"/>
                <a:cs typeface="Gill Sans"/>
              </a:rPr>
              <a:t>refactoring increases </a:t>
            </a:r>
            <a:r>
              <a:rPr sz="2400" b="1" spc="-5" dirty="0">
                <a:latin typeface="Gill Sans"/>
                <a:cs typeface="Gill Sans"/>
              </a:rPr>
              <a:t>programmer</a:t>
            </a:r>
            <a:r>
              <a:rPr sz="2400" b="1" spc="45" dirty="0">
                <a:latin typeface="Gill Sans"/>
                <a:cs typeface="Gill Sans"/>
              </a:rPr>
              <a:t> </a:t>
            </a:r>
            <a:r>
              <a:rPr sz="2400" b="1" spc="-10" dirty="0">
                <a:latin typeface="Gill Sans"/>
                <a:cs typeface="Gill Sans"/>
              </a:rPr>
              <a:t>morale</a:t>
            </a:r>
            <a:endParaRPr sz="2400">
              <a:latin typeface="Gill Sans"/>
              <a:cs typeface="Gill Sans"/>
            </a:endParaRPr>
          </a:p>
          <a:p>
            <a:pPr marL="1625600" lvl="2" indent="-342900">
              <a:lnSpc>
                <a:spcPct val="100000"/>
              </a:lnSpc>
              <a:spcBef>
                <a:spcPts val="82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400" spc="-10" dirty="0">
                <a:latin typeface="Gill Sans"/>
                <a:cs typeface="Gill Sans"/>
              </a:rPr>
              <a:t>Developers </a:t>
            </a:r>
            <a:r>
              <a:rPr sz="2400" spc="-15" dirty="0">
                <a:latin typeface="Gill Sans"/>
                <a:cs typeface="Gill Sans"/>
              </a:rPr>
              <a:t>prefer </a:t>
            </a:r>
            <a:r>
              <a:rPr sz="2400" spc="-10" dirty="0">
                <a:latin typeface="Gill Sans"/>
                <a:cs typeface="Gill Sans"/>
              </a:rPr>
              <a:t>working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“clean</a:t>
            </a:r>
            <a:r>
              <a:rPr sz="2400" spc="-23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house”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45600" y="2336774"/>
            <a:ext cx="3429000" cy="5499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10975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8430" algn="l"/>
                <a:tab pos="5633720" algn="l"/>
                <a:tab pos="9314180" algn="l"/>
              </a:tabLst>
            </a:pPr>
            <a:r>
              <a:rPr sz="3600" spc="-5" dirty="0">
                <a:solidFill>
                  <a:srgbClr val="000000"/>
                </a:solidFill>
              </a:rPr>
              <a:t>B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dirty="0">
                <a:solidFill>
                  <a:srgbClr val="000000"/>
                </a:solidFill>
              </a:rPr>
              <a:t>r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ie</a:t>
            </a:r>
            <a:r>
              <a:rPr sz="3600" spc="-10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s 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o	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g:	</a:t>
            </a:r>
            <a:r>
              <a:rPr sz="3600" spc="-5" dirty="0">
                <a:solidFill>
                  <a:srgbClr val="000000"/>
                </a:solidFill>
              </a:rPr>
              <a:t>com</a:t>
            </a:r>
            <a:r>
              <a:rPr sz="3600" dirty="0">
                <a:solidFill>
                  <a:srgbClr val="000000"/>
                </a:solidFill>
              </a:rPr>
              <a:t>p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y</a:t>
            </a:r>
            <a:r>
              <a:rPr sz="3600" spc="-5" dirty="0">
                <a:solidFill>
                  <a:srgbClr val="000000"/>
                </a:solidFill>
              </a:rPr>
              <a:t>/t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50" dirty="0">
                <a:solidFill>
                  <a:srgbClr val="000000"/>
                </a:solidFill>
              </a:rPr>
              <a:t>a</a:t>
            </a:r>
            <a:r>
              <a:rPr sz="3600" dirty="0">
                <a:solidFill>
                  <a:srgbClr val="000000"/>
                </a:solidFill>
              </a:rPr>
              <a:t>m	</a:t>
            </a:r>
            <a:r>
              <a:rPr sz="3600" spc="-5" dirty="0">
                <a:solidFill>
                  <a:srgbClr val="000000"/>
                </a:solidFill>
              </a:rPr>
              <a:t>cu</a:t>
            </a:r>
            <a:r>
              <a:rPr sz="3600" dirty="0">
                <a:solidFill>
                  <a:srgbClr val="000000"/>
                </a:solidFill>
              </a:rPr>
              <a:t>l</a:t>
            </a:r>
            <a:r>
              <a:rPr sz="3600" spc="-5" dirty="0">
                <a:solidFill>
                  <a:srgbClr val="000000"/>
                </a:solidFill>
              </a:rPr>
              <a:t>tu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654300"/>
            <a:ext cx="7839075" cy="4899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Many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small companies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startups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skip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refactoring.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45" dirty="0">
                <a:latin typeface="Gill Sans"/>
                <a:cs typeface="Gill Sans"/>
              </a:rPr>
              <a:t>“We're </a:t>
            </a:r>
            <a:r>
              <a:rPr sz="2400" spc="-5" dirty="0">
                <a:latin typeface="Gill Sans"/>
                <a:cs typeface="Gill Sans"/>
              </a:rPr>
              <a:t>too small </a:t>
            </a:r>
            <a:r>
              <a:rPr sz="2400" dirty="0">
                <a:latin typeface="Gill Sans"/>
                <a:cs typeface="Gill Sans"/>
              </a:rPr>
              <a:t>to need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it!”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75" dirty="0">
                <a:latin typeface="Gill Sans"/>
                <a:cs typeface="Gill Sans"/>
              </a:rPr>
              <a:t>“We </a:t>
            </a:r>
            <a:r>
              <a:rPr sz="2400" spc="-5" dirty="0">
                <a:latin typeface="Gill Sans"/>
                <a:cs typeface="Gill Sans"/>
              </a:rPr>
              <a:t>can't </a:t>
            </a:r>
            <a:r>
              <a:rPr sz="2400" spc="-15" dirty="0">
                <a:latin typeface="Gill Sans"/>
                <a:cs typeface="Gill Sans"/>
              </a:rPr>
              <a:t>afford</a:t>
            </a:r>
            <a:r>
              <a:rPr sz="2400" spc="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it!”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Reality:</a:t>
            </a:r>
            <a:endParaRPr sz="28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Refactoring is </a:t>
            </a:r>
            <a:r>
              <a:rPr sz="2400" dirty="0">
                <a:latin typeface="Gill Sans"/>
                <a:cs typeface="Gill Sans"/>
              </a:rPr>
              <a:t>an </a:t>
            </a:r>
            <a:r>
              <a:rPr sz="2400" spc="-10" dirty="0">
                <a:latin typeface="Gill Sans"/>
                <a:cs typeface="Gill Sans"/>
              </a:rPr>
              <a:t>investment </a:t>
            </a:r>
            <a:r>
              <a:rPr sz="2400" spc="-5" dirty="0">
                <a:latin typeface="Gill Sans"/>
                <a:cs typeface="Gill Sans"/>
              </a:rPr>
              <a:t>in quality </a:t>
            </a:r>
            <a:r>
              <a:rPr sz="2400" dirty="0">
                <a:latin typeface="Gill Sans"/>
                <a:cs typeface="Gill Sans"/>
              </a:rPr>
              <a:t>of the </a:t>
            </a:r>
            <a:r>
              <a:rPr sz="2400" spc="-10" dirty="0">
                <a:latin typeface="Gill Sans"/>
                <a:cs typeface="Gill Sans"/>
              </a:rPr>
              <a:t>company's  product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5" dirty="0">
                <a:latin typeface="Gill Sans"/>
                <a:cs typeface="Gill Sans"/>
              </a:rPr>
              <a:t>code </a:t>
            </a:r>
            <a:r>
              <a:rPr sz="2400" spc="5" dirty="0">
                <a:latin typeface="Gill Sans"/>
                <a:cs typeface="Gill Sans"/>
              </a:rPr>
              <a:t>base, </a:t>
            </a:r>
            <a:r>
              <a:rPr sz="2400" dirty="0">
                <a:latin typeface="Gill Sans"/>
                <a:cs typeface="Gill Sans"/>
              </a:rPr>
              <a:t>often their prime</a:t>
            </a:r>
            <a:r>
              <a:rPr sz="2400" spc="-27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assets.</a:t>
            </a:r>
            <a:endParaRPr sz="2400">
              <a:latin typeface="Gill Sans"/>
              <a:cs typeface="Gill Sans"/>
            </a:endParaRPr>
          </a:p>
          <a:p>
            <a:pPr marL="990600" marR="48260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  <a:tab pos="5332095" algn="l"/>
              </a:tabLst>
            </a:pPr>
            <a:r>
              <a:rPr sz="2400" spc="-15" dirty="0">
                <a:latin typeface="Gill Sans"/>
                <a:cs typeface="Gill Sans"/>
              </a:rPr>
              <a:t>Many </a:t>
            </a:r>
            <a:r>
              <a:rPr sz="2400" spc="-20" dirty="0">
                <a:latin typeface="Gill Sans"/>
                <a:cs typeface="Gill Sans"/>
              </a:rPr>
              <a:t>web </a:t>
            </a:r>
            <a:r>
              <a:rPr sz="2400" spc="5" dirty="0">
                <a:latin typeface="Gill Sans"/>
                <a:cs typeface="Gill Sans"/>
              </a:rPr>
              <a:t>startups </a:t>
            </a:r>
            <a:r>
              <a:rPr sz="2400" spc="-20" dirty="0">
                <a:latin typeface="Gill Sans"/>
                <a:cs typeface="Gill Sans"/>
              </a:rPr>
              <a:t>are </a:t>
            </a:r>
            <a:r>
              <a:rPr sz="2400" spc="-5" dirty="0">
                <a:latin typeface="Gill Sans"/>
                <a:cs typeface="Gill Sans"/>
              </a:rPr>
              <a:t>using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most cutting-edge  technologies, which</a:t>
            </a:r>
            <a:r>
              <a:rPr sz="2400" spc="-204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evolve</a:t>
            </a:r>
            <a:r>
              <a:rPr sz="2400" spc="20" dirty="0">
                <a:latin typeface="Gill Sans"/>
                <a:cs typeface="Gill Sans"/>
              </a:rPr>
              <a:t> </a:t>
            </a:r>
            <a:r>
              <a:rPr sz="2400" spc="-35" dirty="0">
                <a:latin typeface="Gill Sans"/>
                <a:cs typeface="Gill Sans"/>
              </a:rPr>
              <a:t>rapidly.	</a:t>
            </a:r>
            <a:r>
              <a:rPr sz="2400" dirty="0">
                <a:latin typeface="Gill Sans"/>
                <a:cs typeface="Gill Sans"/>
              </a:rPr>
              <a:t>So </a:t>
            </a:r>
            <a:r>
              <a:rPr sz="2400" spc="-5" dirty="0">
                <a:latin typeface="Gill Sans"/>
                <a:cs typeface="Gill Sans"/>
              </a:rPr>
              <a:t>should </a:t>
            </a:r>
            <a:r>
              <a:rPr sz="2400" dirty="0">
                <a:latin typeface="Gill Sans"/>
                <a:cs typeface="Gill Sans"/>
              </a:rPr>
              <a:t>the</a:t>
            </a:r>
            <a:r>
              <a:rPr sz="2400" spc="-60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code.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a </a:t>
            </a:r>
            <a:r>
              <a:rPr sz="2400" spc="-40" dirty="0">
                <a:latin typeface="Gill Sans"/>
                <a:cs typeface="Gill Sans"/>
              </a:rPr>
              <a:t>key </a:t>
            </a:r>
            <a:r>
              <a:rPr sz="2400" spc="-5" dirty="0">
                <a:latin typeface="Gill Sans"/>
                <a:cs typeface="Gill Sans"/>
              </a:rPr>
              <a:t>team </a:t>
            </a:r>
            <a:r>
              <a:rPr sz="2400" dirty="0">
                <a:latin typeface="Gill Sans"/>
                <a:cs typeface="Gill Sans"/>
              </a:rPr>
              <a:t>member </a:t>
            </a:r>
            <a:r>
              <a:rPr sz="2400" spc="-25" dirty="0">
                <a:latin typeface="Gill Sans"/>
                <a:cs typeface="Gill Sans"/>
              </a:rPr>
              <a:t>leaves </a:t>
            </a:r>
            <a:r>
              <a:rPr sz="2400" spc="-5" dirty="0">
                <a:latin typeface="Gill Sans"/>
                <a:cs typeface="Gill Sans"/>
              </a:rPr>
              <a:t>(common in </a:t>
            </a:r>
            <a:r>
              <a:rPr sz="2400" dirty="0">
                <a:latin typeface="Gill Sans"/>
                <a:cs typeface="Gill Sans"/>
              </a:rPr>
              <a:t>startups)</a:t>
            </a:r>
            <a:r>
              <a:rPr sz="2400" spc="4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…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a </a:t>
            </a:r>
            <a:r>
              <a:rPr sz="2400" spc="-15" dirty="0">
                <a:latin typeface="Gill Sans"/>
                <a:cs typeface="Gill Sans"/>
              </a:rPr>
              <a:t>new </a:t>
            </a:r>
            <a:r>
              <a:rPr sz="2400" spc="-5" dirty="0">
                <a:latin typeface="Gill Sans"/>
                <a:cs typeface="Gill Sans"/>
              </a:rPr>
              <a:t>team </a:t>
            </a:r>
            <a:r>
              <a:rPr sz="2400" dirty="0">
                <a:latin typeface="Gill Sans"/>
                <a:cs typeface="Gill Sans"/>
              </a:rPr>
              <a:t>member </a:t>
            </a:r>
            <a:r>
              <a:rPr sz="2400" spc="-5" dirty="0">
                <a:latin typeface="Gill Sans"/>
                <a:cs typeface="Gill Sans"/>
              </a:rPr>
              <a:t>joins (also common)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…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9904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8890" algn="l"/>
                <a:tab pos="6617334" algn="l"/>
              </a:tabLst>
            </a:pPr>
            <a:r>
              <a:rPr sz="3600" spc="-15" dirty="0">
                <a:solidFill>
                  <a:srgbClr val="000000"/>
                </a:solidFill>
              </a:rPr>
              <a:t>Refactoring</a:t>
            </a:r>
            <a:r>
              <a:rPr sz="3600" spc="15" dirty="0">
                <a:solidFill>
                  <a:srgbClr val="000000"/>
                </a:solidFill>
              </a:rPr>
              <a:t> and	</a:t>
            </a:r>
            <a:r>
              <a:rPr sz="3600" spc="-10" dirty="0">
                <a:solidFill>
                  <a:srgbClr val="000000"/>
                </a:solidFill>
              </a:rPr>
              <a:t>teamwork:	</a:t>
            </a:r>
            <a:r>
              <a:rPr sz="3600" spc="-5" dirty="0">
                <a:solidFill>
                  <a:srgbClr val="000000"/>
                </a:solidFill>
              </a:rPr>
              <a:t>communicate!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49500"/>
            <a:ext cx="10790555" cy="5509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Amount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overhead/communication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needed depends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size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</a:t>
            </a:r>
            <a:r>
              <a:rPr sz="2800" spc="8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refactor.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  <a:tab pos="1833880" algn="l"/>
              </a:tabLst>
            </a:pPr>
            <a:r>
              <a:rPr sz="2400" spc="-5" dirty="0">
                <a:latin typeface="Gill Sans"/>
                <a:cs typeface="Gill Sans"/>
              </a:rPr>
              <a:t>Small:	just </a:t>
            </a:r>
            <a:r>
              <a:rPr sz="2400" dirty="0">
                <a:latin typeface="Gill Sans"/>
                <a:cs typeface="Gill Sans"/>
              </a:rPr>
              <a:t>do </a:t>
            </a:r>
            <a:r>
              <a:rPr sz="2400" spc="-5" dirty="0">
                <a:latin typeface="Gill Sans"/>
                <a:cs typeface="Gill Sans"/>
              </a:rPr>
              <a:t>it, </a:t>
            </a:r>
            <a:r>
              <a:rPr sz="2400" dirty="0">
                <a:latin typeface="Gill Sans"/>
                <a:cs typeface="Gill Sans"/>
              </a:rPr>
              <a:t>check </a:t>
            </a:r>
            <a:r>
              <a:rPr sz="2400" spc="-5" dirty="0">
                <a:latin typeface="Gill Sans"/>
                <a:cs typeface="Gill Sans"/>
              </a:rPr>
              <a:t>it in,</a:t>
            </a:r>
            <a:r>
              <a:rPr sz="2400" spc="-48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get </a:t>
            </a:r>
            <a:r>
              <a:rPr sz="2400" spc="-5" dirty="0">
                <a:latin typeface="Gill Sans"/>
                <a:cs typeface="Gill Sans"/>
              </a:rPr>
              <a:t>it code </a:t>
            </a:r>
            <a:r>
              <a:rPr sz="2400" spc="-25" dirty="0">
                <a:latin typeface="Gill Sans"/>
                <a:cs typeface="Gill Sans"/>
              </a:rPr>
              <a:t>reviewed.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  <a:tab pos="2189480" algn="l"/>
              </a:tabLst>
            </a:pPr>
            <a:r>
              <a:rPr sz="2400" spc="-5" dirty="0">
                <a:latin typeface="Gill Sans"/>
                <a:cs typeface="Gill Sans"/>
              </a:rPr>
              <a:t>Medium:	possibly loop in </a:t>
            </a:r>
            <a:r>
              <a:rPr sz="2400" dirty="0">
                <a:latin typeface="Gill Sans"/>
                <a:cs typeface="Gill Sans"/>
              </a:rPr>
              <a:t>tech </a:t>
            </a:r>
            <a:r>
              <a:rPr sz="2400" spc="-5" dirty="0">
                <a:latin typeface="Gill Sans"/>
                <a:cs typeface="Gill Sans"/>
              </a:rPr>
              <a:t>lead </a:t>
            </a:r>
            <a:r>
              <a:rPr sz="2400" dirty="0">
                <a:latin typeface="Gill Sans"/>
                <a:cs typeface="Gill Sans"/>
              </a:rPr>
              <a:t>or </a:t>
            </a:r>
            <a:r>
              <a:rPr sz="2400" spc="-5" dirty="0">
                <a:latin typeface="Gill Sans"/>
                <a:cs typeface="Gill Sans"/>
              </a:rPr>
              <a:t>another </a:t>
            </a:r>
            <a:r>
              <a:rPr sz="2400" spc="-50" dirty="0">
                <a:latin typeface="Gill Sans"/>
                <a:cs typeface="Gill Sans"/>
              </a:rPr>
              <a:t>dev.</a:t>
            </a:r>
            <a:endParaRPr sz="2400">
              <a:latin typeface="Gill Sans"/>
              <a:cs typeface="Gill Sans"/>
            </a:endParaRPr>
          </a:p>
          <a:p>
            <a:pPr marL="990600" marR="39497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  <a:tab pos="1871980" algn="l"/>
              </a:tabLst>
            </a:pPr>
            <a:r>
              <a:rPr sz="2400" spc="-5" dirty="0">
                <a:latin typeface="Gill Sans"/>
                <a:cs typeface="Gill Sans"/>
              </a:rPr>
              <a:t>Large:	</a:t>
            </a:r>
            <a:r>
              <a:rPr sz="2400" dirty="0">
                <a:latin typeface="Gill Sans"/>
                <a:cs typeface="Gill Sans"/>
              </a:rPr>
              <a:t>meet </a:t>
            </a:r>
            <a:r>
              <a:rPr sz="2400" spc="-5" dirty="0">
                <a:latin typeface="Gill Sans"/>
                <a:cs typeface="Gill Sans"/>
              </a:rPr>
              <a:t>with team,</a:t>
            </a:r>
            <a:r>
              <a:rPr sz="2400" spc="-24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flush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out </a:t>
            </a:r>
            <a:r>
              <a:rPr sz="2400" spc="-5" dirty="0">
                <a:latin typeface="Gill Sans"/>
                <a:cs typeface="Gill Sans"/>
              </a:rPr>
              <a:t>ideas,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do a </a:t>
            </a:r>
            <a:r>
              <a:rPr sz="2400" spc="-5" dirty="0">
                <a:latin typeface="Gill Sans"/>
                <a:cs typeface="Gill Sans"/>
              </a:rPr>
              <a:t>design </a:t>
            </a:r>
            <a:r>
              <a:rPr sz="2400" dirty="0">
                <a:latin typeface="Gill Sans"/>
                <a:cs typeface="Gill Sans"/>
              </a:rPr>
              <a:t>doc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or </a:t>
            </a:r>
            <a:r>
              <a:rPr sz="2400" spc="-5" dirty="0">
                <a:latin typeface="Gill Sans"/>
                <a:cs typeface="Gill Sans"/>
              </a:rPr>
              <a:t>design </a:t>
            </a:r>
            <a:r>
              <a:rPr sz="2400" spc="-40" dirty="0">
                <a:latin typeface="Gill Sans"/>
                <a:cs typeface="Gill Sans"/>
              </a:rPr>
              <a:t>review,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get  </a:t>
            </a:r>
            <a:r>
              <a:rPr sz="2400" spc="-15" dirty="0">
                <a:latin typeface="Gill Sans"/>
                <a:cs typeface="Gill Sans"/>
              </a:rPr>
              <a:t>approval before </a:t>
            </a:r>
            <a:r>
              <a:rPr sz="2400" spc="-5" dirty="0">
                <a:latin typeface="Gill Sans"/>
                <a:cs typeface="Gill Sans"/>
              </a:rPr>
              <a:t>beginning, </a:t>
            </a:r>
            <a:r>
              <a:rPr sz="2400" dirty="0">
                <a:latin typeface="Gill Sans"/>
                <a:cs typeface="Gill Sans"/>
              </a:rPr>
              <a:t>and do a </a:t>
            </a:r>
            <a:r>
              <a:rPr sz="2400" b="1" spc="-5" dirty="0">
                <a:latin typeface="Gill Sans"/>
                <a:cs typeface="Gill Sans"/>
              </a:rPr>
              <a:t>phased</a:t>
            </a:r>
            <a:r>
              <a:rPr sz="2400" b="1" spc="-229" dirty="0">
                <a:latin typeface="Gill Sans"/>
                <a:cs typeface="Gill Sans"/>
              </a:rPr>
              <a:t> </a:t>
            </a:r>
            <a:r>
              <a:rPr sz="2400" b="1" spc="-15" dirty="0">
                <a:latin typeface="Gill Sans"/>
                <a:cs typeface="Gill Sans"/>
              </a:rPr>
              <a:t>refactoring</a:t>
            </a:r>
            <a:r>
              <a:rPr sz="2400" spc="-15" dirty="0">
                <a:latin typeface="Gill Sans"/>
                <a:cs typeface="Gill Sans"/>
              </a:rPr>
              <a:t>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40"/>
              </a:spcBef>
              <a:buChar char="•"/>
              <a:tabLst>
                <a:tab pos="241300" algn="l"/>
              </a:tabLst>
            </a:pP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Avoids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possible bad</a:t>
            </a:r>
            <a:r>
              <a:rPr sz="2800" spc="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scenarios: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40" dirty="0">
                <a:latin typeface="Gill Sans"/>
                <a:cs typeface="Gill Sans"/>
              </a:rPr>
              <a:t>Two </a:t>
            </a:r>
            <a:r>
              <a:rPr sz="2400" spc="-10" dirty="0">
                <a:latin typeface="Gill Sans"/>
                <a:cs typeface="Gill Sans"/>
              </a:rPr>
              <a:t>devs refactor </a:t>
            </a:r>
            <a:r>
              <a:rPr sz="2400" dirty="0">
                <a:latin typeface="Gill Sans"/>
                <a:cs typeface="Gill Sans"/>
              </a:rPr>
              <a:t>same </a:t>
            </a:r>
            <a:r>
              <a:rPr sz="2400" spc="-5" dirty="0">
                <a:latin typeface="Gill Sans"/>
                <a:cs typeface="Gill Sans"/>
              </a:rPr>
              <a:t>code</a:t>
            </a:r>
            <a:r>
              <a:rPr sz="2400" spc="145" dirty="0">
                <a:latin typeface="Gill Sans"/>
                <a:cs typeface="Gill Sans"/>
              </a:rPr>
              <a:t> </a:t>
            </a:r>
            <a:r>
              <a:rPr sz="2400" spc="-20" dirty="0">
                <a:latin typeface="Gill Sans"/>
                <a:cs typeface="Gill Sans"/>
              </a:rPr>
              <a:t>simultaneously.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Refactor </a:t>
            </a:r>
            <a:r>
              <a:rPr sz="2400" spc="-10" dirty="0">
                <a:latin typeface="Gill Sans"/>
                <a:cs typeface="Gill Sans"/>
              </a:rPr>
              <a:t>breaks </a:t>
            </a:r>
            <a:r>
              <a:rPr sz="2400" spc="-5" dirty="0">
                <a:latin typeface="Gill Sans"/>
                <a:cs typeface="Gill Sans"/>
              </a:rPr>
              <a:t>another </a:t>
            </a:r>
            <a:r>
              <a:rPr sz="2400" spc="-10" dirty="0">
                <a:latin typeface="Gill Sans"/>
                <a:cs typeface="Gill Sans"/>
              </a:rPr>
              <a:t>dev's </a:t>
            </a:r>
            <a:r>
              <a:rPr sz="2400" spc="-15" dirty="0">
                <a:latin typeface="Gill Sans"/>
                <a:cs typeface="Gill Sans"/>
              </a:rPr>
              <a:t>new feature </a:t>
            </a:r>
            <a:r>
              <a:rPr sz="2400" spc="-10" dirty="0">
                <a:latin typeface="Gill Sans"/>
                <a:cs typeface="Gill Sans"/>
              </a:rPr>
              <a:t>they </a:t>
            </a:r>
            <a:r>
              <a:rPr sz="2400" spc="-20" dirty="0">
                <a:latin typeface="Gill Sans"/>
                <a:cs typeface="Gill Sans"/>
              </a:rPr>
              <a:t>are</a:t>
            </a:r>
            <a:r>
              <a:rPr sz="2400" spc="4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adding.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Refactor actually is not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5" dirty="0">
                <a:latin typeface="Gill Sans"/>
                <a:cs typeface="Gill Sans"/>
              </a:rPr>
              <a:t>very </a:t>
            </a:r>
            <a:r>
              <a:rPr sz="2400" spc="-10" dirty="0">
                <a:latin typeface="Gill Sans"/>
                <a:cs typeface="Gill Sans"/>
              </a:rPr>
              <a:t>good </a:t>
            </a:r>
            <a:r>
              <a:rPr sz="2400" spc="-5" dirty="0">
                <a:latin typeface="Gill Sans"/>
                <a:cs typeface="Gill Sans"/>
              </a:rPr>
              <a:t>design; doesn't</a:t>
            </a:r>
            <a:r>
              <a:rPr sz="2400" spc="-225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help.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Refactor </a:t>
            </a:r>
            <a:r>
              <a:rPr sz="2400" spc="-10" dirty="0">
                <a:latin typeface="Gill Sans"/>
                <a:cs typeface="Gill Sans"/>
              </a:rPr>
              <a:t>ignores future </a:t>
            </a:r>
            <a:r>
              <a:rPr sz="2400" spc="-5" dirty="0">
                <a:latin typeface="Gill Sans"/>
                <a:cs typeface="Gill Sans"/>
              </a:rPr>
              <a:t>use cases, needs </a:t>
            </a:r>
            <a:r>
              <a:rPr sz="2400" dirty="0">
                <a:latin typeface="Gill Sans"/>
                <a:cs typeface="Gill Sans"/>
              </a:rPr>
              <a:t>of</a:t>
            </a:r>
            <a:r>
              <a:rPr sz="2400" spc="-225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code/app.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90" dirty="0">
                <a:latin typeface="Gill Sans"/>
                <a:cs typeface="Gill Sans"/>
              </a:rPr>
              <a:t>Tons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merge </a:t>
            </a:r>
            <a:r>
              <a:rPr sz="2400" spc="5" dirty="0">
                <a:latin typeface="Gill Sans"/>
                <a:cs typeface="Gill Sans"/>
              </a:rPr>
              <a:t>conflicts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5" dirty="0">
                <a:latin typeface="Gill Sans"/>
                <a:cs typeface="Gill Sans"/>
              </a:rPr>
              <a:t>pain 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other</a:t>
            </a:r>
            <a:r>
              <a:rPr sz="2400" spc="6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devs.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16800" y="2273300"/>
            <a:ext cx="5080000" cy="508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226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Summary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2908300"/>
            <a:ext cx="7063740" cy="31953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improves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internal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 structure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without altering its external</a:t>
            </a:r>
            <a:r>
              <a:rPr sz="2800" spc="4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45" dirty="0">
                <a:solidFill>
                  <a:srgbClr val="212121"/>
                </a:solidFill>
                <a:latin typeface="Gill Sans"/>
                <a:cs typeface="Gill Sans"/>
              </a:rPr>
              <a:t>behavior.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Short-term </a:t>
            </a:r>
            <a:r>
              <a:rPr sz="2400" spc="-10" dirty="0">
                <a:latin typeface="Gill Sans"/>
                <a:cs typeface="Gill Sans"/>
              </a:rPr>
              <a:t>overhead </a:t>
            </a:r>
            <a:r>
              <a:rPr sz="2400" dirty="0">
                <a:latin typeface="Gill Sans"/>
                <a:cs typeface="Gill Sans"/>
              </a:rPr>
              <a:t>…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But </a:t>
            </a:r>
            <a:r>
              <a:rPr sz="2400" spc="-15" dirty="0">
                <a:latin typeface="Gill Sans"/>
                <a:cs typeface="Gill Sans"/>
              </a:rPr>
              <a:t>many </a:t>
            </a:r>
            <a:r>
              <a:rPr sz="2400" spc="-5" dirty="0">
                <a:latin typeface="Gill Sans"/>
                <a:cs typeface="Gill Sans"/>
              </a:rPr>
              <a:t>long-term</a:t>
            </a:r>
            <a:r>
              <a:rPr sz="2400" spc="5" dirty="0">
                <a:latin typeface="Gill Sans"/>
                <a:cs typeface="Gill Sans"/>
              </a:rPr>
              <a:t> benefits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Have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refactoring</a:t>
            </a:r>
            <a:r>
              <a:rPr sz="2800" spc="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plan.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Communicate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plan to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</a:t>
            </a: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team.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866900"/>
            <a:ext cx="8128634" cy="391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</a:t>
            </a:r>
            <a:r>
              <a:rPr spc="-1100" dirty="0"/>
              <a:t>r</a:t>
            </a:r>
            <a:r>
              <a:rPr dirty="0"/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30600" y="3962400"/>
            <a:ext cx="5932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code </a:t>
            </a:r>
            <a:r>
              <a:rPr sz="3600" b="1" spc="5" dirty="0">
                <a:solidFill>
                  <a:srgbClr val="212121"/>
                </a:solidFill>
                <a:latin typeface="Gill Sans"/>
                <a:cs typeface="Gill Sans"/>
              </a:rPr>
              <a:t>maintenance 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is</a:t>
            </a:r>
            <a:r>
              <a:rPr sz="3600" b="1" spc="-5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3600" b="1" spc="-30" dirty="0">
                <a:solidFill>
                  <a:srgbClr val="212121"/>
                </a:solidFill>
                <a:latin typeface="Gill Sans"/>
                <a:cs typeface="Gill Sans"/>
              </a:rPr>
              <a:t>hard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73000" y="9238952"/>
            <a:ext cx="1905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z="1800" dirty="0">
                <a:latin typeface="Gill Sans"/>
                <a:cs typeface="Gill Sans"/>
              </a:rPr>
              <a:t>4</a:t>
            </a:fld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888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0615" algn="l"/>
              </a:tabLst>
            </a:pPr>
            <a:r>
              <a:rPr sz="3600" spc="-30" dirty="0">
                <a:solidFill>
                  <a:srgbClr val="000000"/>
                </a:solidFill>
              </a:rPr>
              <a:t>Problem:	</a:t>
            </a:r>
            <a:r>
              <a:rPr sz="3600" spc="-5" dirty="0">
                <a:solidFill>
                  <a:srgbClr val="000000"/>
                </a:solidFill>
              </a:rPr>
              <a:t>bit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spc="-55" dirty="0">
                <a:solidFill>
                  <a:srgbClr val="000000"/>
                </a:solidFill>
              </a:rPr>
              <a:t>rot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286000"/>
            <a:ext cx="8522970" cy="48234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187325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After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several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months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new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versions,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many</a:t>
            </a:r>
            <a:r>
              <a:rPr sz="2800" spc="-24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codebases 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reach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one of the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following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states: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Font typeface="Gill Sans"/>
              <a:buChar char="•"/>
              <a:tabLst>
                <a:tab pos="989965" algn="l"/>
                <a:tab pos="990600" algn="l"/>
                <a:tab pos="2672080" algn="l"/>
              </a:tabLst>
            </a:pPr>
            <a:r>
              <a:rPr sz="2400" b="1" spc="-20" dirty="0">
                <a:latin typeface="Gill Sans"/>
                <a:cs typeface="Gill Sans"/>
              </a:rPr>
              <a:t>rewritten</a:t>
            </a:r>
            <a:r>
              <a:rPr sz="2400" spc="-20" dirty="0">
                <a:latin typeface="Gill Sans"/>
                <a:cs typeface="Gill Sans"/>
              </a:rPr>
              <a:t>:	</a:t>
            </a:r>
            <a:r>
              <a:rPr sz="2400" spc="-5" dirty="0">
                <a:latin typeface="Gill Sans"/>
                <a:cs typeface="Gill Sans"/>
              </a:rPr>
              <a:t>nothing </a:t>
            </a:r>
            <a:r>
              <a:rPr sz="2400" spc="-10" dirty="0">
                <a:latin typeface="Gill Sans"/>
                <a:cs typeface="Gill Sans"/>
              </a:rPr>
              <a:t>remains </a:t>
            </a:r>
            <a:r>
              <a:rPr sz="2400" spc="-15" dirty="0">
                <a:latin typeface="Gill Sans"/>
                <a:cs typeface="Gill Sans"/>
              </a:rPr>
              <a:t>from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original</a:t>
            </a:r>
            <a:r>
              <a:rPr sz="2400" spc="5" dirty="0">
                <a:latin typeface="Gill Sans"/>
                <a:cs typeface="Gill Sans"/>
              </a:rPr>
              <a:t> code.</a:t>
            </a:r>
            <a:endParaRPr sz="24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180"/>
              </a:spcBef>
              <a:buFont typeface="Gill Sans"/>
              <a:buChar char="•"/>
              <a:tabLst>
                <a:tab pos="989965" algn="l"/>
                <a:tab pos="990600" algn="l"/>
                <a:tab pos="2900045" algn="l"/>
              </a:tabLst>
            </a:pPr>
            <a:r>
              <a:rPr sz="2400" b="1" dirty="0">
                <a:latin typeface="Gill Sans"/>
                <a:cs typeface="Gill Sans"/>
              </a:rPr>
              <a:t>abandoned</a:t>
            </a:r>
            <a:r>
              <a:rPr sz="2400" dirty="0">
                <a:latin typeface="Gill Sans"/>
                <a:cs typeface="Gill Sans"/>
              </a:rPr>
              <a:t>:	</a:t>
            </a:r>
            <a:r>
              <a:rPr sz="2400" spc="-5" dirty="0">
                <a:latin typeface="Gill Sans"/>
                <a:cs typeface="Gill Sans"/>
              </a:rPr>
              <a:t>the original code is </a:t>
            </a:r>
            <a:r>
              <a:rPr sz="2400" spc="-15" dirty="0">
                <a:latin typeface="Gill Sans"/>
                <a:cs typeface="Gill Sans"/>
              </a:rPr>
              <a:t>thrown </a:t>
            </a:r>
            <a:r>
              <a:rPr sz="2400" dirty="0">
                <a:latin typeface="Gill Sans"/>
                <a:cs typeface="Gill Sans"/>
              </a:rPr>
              <a:t>out and </a:t>
            </a:r>
            <a:r>
              <a:rPr sz="2400" spc="-15" dirty="0">
                <a:latin typeface="Gill Sans"/>
                <a:cs typeface="Gill Sans"/>
              </a:rPr>
              <a:t>rewritten  from</a:t>
            </a:r>
            <a:r>
              <a:rPr sz="2400" spc="-5" dirty="0">
                <a:latin typeface="Gill Sans"/>
                <a:cs typeface="Gill Sans"/>
              </a:rPr>
              <a:t> scratch.</a:t>
            </a:r>
            <a:endParaRPr sz="2400">
              <a:latin typeface="Gill Sans"/>
              <a:cs typeface="Gill Sans"/>
            </a:endParaRPr>
          </a:p>
          <a:p>
            <a:pPr marL="990600" marR="235585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20" dirty="0">
                <a:latin typeface="Gill Sans"/>
                <a:cs typeface="Gill Sans"/>
              </a:rPr>
              <a:t>…even </a:t>
            </a:r>
            <a:r>
              <a:rPr sz="2400" spc="-5" dirty="0">
                <a:latin typeface="Gill Sans"/>
                <a:cs typeface="Gill Sans"/>
              </a:rPr>
              <a:t>if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code was initially </a:t>
            </a:r>
            <a:r>
              <a:rPr sz="2400" spc="-25" dirty="0">
                <a:latin typeface="Gill Sans"/>
                <a:cs typeface="Gill Sans"/>
              </a:rPr>
              <a:t>reviewed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10" dirty="0">
                <a:latin typeface="Gill Sans"/>
                <a:cs typeface="Gill Sans"/>
              </a:rPr>
              <a:t>well-designed, 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25" dirty="0">
                <a:latin typeface="Gill Sans"/>
                <a:cs typeface="Gill Sans"/>
              </a:rPr>
              <a:t>even </a:t>
            </a:r>
            <a:r>
              <a:rPr sz="2400" spc="-5" dirty="0">
                <a:latin typeface="Gill Sans"/>
                <a:cs typeface="Gill Sans"/>
              </a:rPr>
              <a:t>if later </a:t>
            </a:r>
            <a:r>
              <a:rPr sz="2400" dirty="0">
                <a:latin typeface="Gill Sans"/>
                <a:cs typeface="Gill Sans"/>
              </a:rPr>
              <a:t>checkins </a:t>
            </a:r>
            <a:r>
              <a:rPr sz="2400" spc="-20" dirty="0">
                <a:latin typeface="Gill Sans"/>
                <a:cs typeface="Gill Sans"/>
              </a:rPr>
              <a:t>are</a:t>
            </a:r>
            <a:r>
              <a:rPr sz="2400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reviewed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40"/>
              </a:spcBef>
              <a:buChar char="•"/>
              <a:tabLst>
                <a:tab pos="241300" algn="l"/>
              </a:tabLst>
            </a:pP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Why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</a:t>
            </a:r>
            <a:r>
              <a:rPr sz="2800" spc="3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this?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Systems </a:t>
            </a:r>
            <a:r>
              <a:rPr sz="2400" spc="-25" dirty="0">
                <a:latin typeface="Gill Sans"/>
                <a:cs typeface="Gill Sans"/>
              </a:rPr>
              <a:t>evolve </a:t>
            </a:r>
            <a:r>
              <a:rPr sz="2400" dirty="0">
                <a:latin typeface="Gill Sans"/>
                <a:cs typeface="Gill Sans"/>
              </a:rPr>
              <a:t>to meet </a:t>
            </a:r>
            <a:r>
              <a:rPr sz="2400" spc="-15" dirty="0">
                <a:latin typeface="Gill Sans"/>
                <a:cs typeface="Gill Sans"/>
              </a:rPr>
              <a:t>new </a:t>
            </a:r>
            <a:r>
              <a:rPr sz="2400" spc="-5" dirty="0">
                <a:latin typeface="Gill Sans"/>
                <a:cs typeface="Gill Sans"/>
              </a:rPr>
              <a:t>needs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10" dirty="0">
                <a:latin typeface="Gill Sans"/>
                <a:cs typeface="Gill Sans"/>
              </a:rPr>
              <a:t>add </a:t>
            </a:r>
            <a:r>
              <a:rPr sz="2400" spc="-15" dirty="0">
                <a:latin typeface="Gill Sans"/>
                <a:cs typeface="Gill Sans"/>
              </a:rPr>
              <a:t>new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features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the </a:t>
            </a:r>
            <a:r>
              <a:rPr sz="2400" spc="-5" dirty="0">
                <a:latin typeface="Gill Sans"/>
                <a:cs typeface="Gill Sans"/>
              </a:rPr>
              <a:t>code's </a:t>
            </a:r>
            <a:r>
              <a:rPr sz="2400" spc="-10" dirty="0">
                <a:latin typeface="Gill Sans"/>
                <a:cs typeface="Gill Sans"/>
              </a:rPr>
              <a:t>structure </a:t>
            </a:r>
            <a:r>
              <a:rPr sz="2400" dirty="0">
                <a:latin typeface="Gill Sans"/>
                <a:cs typeface="Gill Sans"/>
              </a:rPr>
              <a:t>does </a:t>
            </a:r>
            <a:r>
              <a:rPr sz="2400" spc="-5" dirty="0">
                <a:latin typeface="Gill Sans"/>
                <a:cs typeface="Gill Sans"/>
              </a:rPr>
              <a:t>not also </a:t>
            </a:r>
            <a:r>
              <a:rPr sz="2400" spc="-15" dirty="0">
                <a:latin typeface="Gill Sans"/>
                <a:cs typeface="Gill Sans"/>
              </a:rPr>
              <a:t>evolve, </a:t>
            </a:r>
            <a:r>
              <a:rPr sz="2400" spc="-5" dirty="0">
                <a:latin typeface="Gill Sans"/>
                <a:cs typeface="Gill Sans"/>
              </a:rPr>
              <a:t>it will</a:t>
            </a:r>
            <a:r>
              <a:rPr sz="2400" spc="-229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"rot"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9441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Code </a:t>
            </a:r>
            <a:r>
              <a:rPr sz="3600" spc="5" dirty="0">
                <a:solidFill>
                  <a:srgbClr val="000000"/>
                </a:solidFill>
              </a:rPr>
              <a:t>maintenance</a:t>
            </a:r>
            <a:r>
              <a:rPr sz="3600" spc="-6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…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286000"/>
            <a:ext cx="8413750" cy="45796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Font typeface="Gill Sans"/>
              <a:buChar char="•"/>
              <a:tabLst>
                <a:tab pos="241300" algn="l"/>
                <a:tab pos="3391535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Code</a:t>
            </a:r>
            <a:r>
              <a:rPr sz="2800" b="1" spc="15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maintenance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:	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modification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a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</a:t>
            </a:r>
            <a:r>
              <a:rPr sz="2800" spc="-9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product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after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it has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been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delivered.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Purposes: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10" dirty="0">
                <a:latin typeface="Gill Sans"/>
                <a:cs typeface="Gill Sans"/>
              </a:rPr>
              <a:t>fixing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bugs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improving </a:t>
            </a:r>
            <a:r>
              <a:rPr sz="2400" spc="-5" dirty="0">
                <a:latin typeface="Gill Sans"/>
                <a:cs typeface="Gill Sans"/>
              </a:rPr>
              <a:t>performance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improving </a:t>
            </a:r>
            <a:r>
              <a:rPr sz="2400" spc="-5" dirty="0">
                <a:latin typeface="Gill Sans"/>
                <a:cs typeface="Gill Sans"/>
              </a:rPr>
              <a:t>design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adding</a:t>
            </a:r>
            <a:r>
              <a:rPr sz="2400" spc="-10" dirty="0">
                <a:latin typeface="Gill Sans"/>
                <a:cs typeface="Gill Sans"/>
              </a:rPr>
              <a:t> features</a:t>
            </a:r>
            <a:endParaRPr sz="2400">
              <a:latin typeface="Gill Sans"/>
              <a:cs typeface="Gill Sans"/>
            </a:endParaRPr>
          </a:p>
          <a:p>
            <a:pPr marL="241300" marR="37465" indent="-228600">
              <a:lnSpc>
                <a:spcPts val="3200"/>
              </a:lnSpc>
              <a:spcBef>
                <a:spcPts val="19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~80% of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maintenance 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non-bug-fix-related activities  such as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adding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functionality (Pigosky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1997)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737600" y="3275676"/>
            <a:ext cx="3799920" cy="2466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73000" y="9238952"/>
            <a:ext cx="1905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z="1800" dirty="0">
                <a:latin typeface="Gill Sans"/>
                <a:cs typeface="Gill Sans"/>
              </a:rPr>
              <a:t>5</a:t>
            </a:fld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02800" y="2476500"/>
            <a:ext cx="294640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60394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Code </a:t>
            </a:r>
            <a:r>
              <a:rPr sz="3600" spc="5" dirty="0">
                <a:solidFill>
                  <a:srgbClr val="000000"/>
                </a:solidFill>
              </a:rPr>
              <a:t>maintenance </a:t>
            </a:r>
            <a:r>
              <a:rPr sz="3600" spc="-5" dirty="0">
                <a:solidFill>
                  <a:srgbClr val="000000"/>
                </a:solidFill>
              </a:rPr>
              <a:t>is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30" dirty="0">
                <a:solidFill>
                  <a:srgbClr val="000000"/>
                </a:solidFill>
              </a:rPr>
              <a:t>hard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12573000" y="9238952"/>
            <a:ext cx="1905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z="1800" dirty="0">
                <a:latin typeface="Gill Sans"/>
                <a:cs typeface="Gill Sans"/>
              </a:rPr>
              <a:t>6</a:t>
            </a:fld>
            <a:endParaRPr sz="18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2043006"/>
            <a:ext cx="8681085" cy="4965065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1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It's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harder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maintain code than write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new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code.</a:t>
            </a:r>
            <a:endParaRPr sz="2800">
              <a:latin typeface="Gill Sans"/>
              <a:cs typeface="Gill Sans"/>
            </a:endParaRPr>
          </a:p>
          <a:p>
            <a:pPr marL="990600" marR="271780" lvl="1" indent="-342900">
              <a:lnSpc>
                <a:spcPts val="2800"/>
              </a:lnSpc>
              <a:spcBef>
                <a:spcPts val="18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14" dirty="0">
                <a:latin typeface="Gill Sans"/>
                <a:cs typeface="Gill Sans"/>
              </a:rPr>
              <a:t>You </a:t>
            </a:r>
            <a:r>
              <a:rPr sz="2400" spc="-10" dirty="0">
                <a:latin typeface="Gill Sans"/>
                <a:cs typeface="Gill Sans"/>
              </a:rPr>
              <a:t>must </a:t>
            </a:r>
            <a:r>
              <a:rPr sz="2400" spc="-5" dirty="0">
                <a:latin typeface="Gill Sans"/>
                <a:cs typeface="Gill Sans"/>
              </a:rPr>
              <a:t>understand code written </a:t>
            </a:r>
            <a:r>
              <a:rPr sz="2400" spc="-15" dirty="0">
                <a:latin typeface="Gill Sans"/>
                <a:cs typeface="Gill Sans"/>
              </a:rPr>
              <a:t>by </a:t>
            </a:r>
            <a:r>
              <a:rPr sz="2400" spc="-5" dirty="0">
                <a:latin typeface="Gill Sans"/>
                <a:cs typeface="Gill Sans"/>
              </a:rPr>
              <a:t>another </a:t>
            </a:r>
            <a:r>
              <a:rPr sz="2400" spc="-35" dirty="0">
                <a:latin typeface="Gill Sans"/>
                <a:cs typeface="Gill Sans"/>
              </a:rPr>
              <a:t>developer, </a:t>
            </a:r>
            <a:r>
              <a:rPr sz="2400" dirty="0">
                <a:latin typeface="Gill Sans"/>
                <a:cs typeface="Gill Sans"/>
              </a:rPr>
              <a:t>or  </a:t>
            </a:r>
            <a:r>
              <a:rPr sz="2400" spc="-5" dirty="0">
                <a:latin typeface="Gill Sans"/>
                <a:cs typeface="Gill Sans"/>
              </a:rPr>
              <a:t>code </a:t>
            </a:r>
            <a:r>
              <a:rPr sz="2400" spc="-20" dirty="0">
                <a:latin typeface="Gill Sans"/>
                <a:cs typeface="Gill Sans"/>
              </a:rPr>
              <a:t>you </a:t>
            </a:r>
            <a:r>
              <a:rPr sz="2400" spc="-15" dirty="0">
                <a:latin typeface="Gill Sans"/>
                <a:cs typeface="Gill Sans"/>
              </a:rPr>
              <a:t>wrote </a:t>
            </a:r>
            <a:r>
              <a:rPr sz="2400" dirty="0">
                <a:latin typeface="Gill Sans"/>
                <a:cs typeface="Gill Sans"/>
              </a:rPr>
              <a:t>at a </a:t>
            </a:r>
            <a:r>
              <a:rPr sz="2400" spc="-10" dirty="0">
                <a:latin typeface="Gill Sans"/>
                <a:cs typeface="Gill Sans"/>
              </a:rPr>
              <a:t>different </a:t>
            </a:r>
            <a:r>
              <a:rPr sz="2400" dirty="0">
                <a:latin typeface="Gill Sans"/>
                <a:cs typeface="Gill Sans"/>
              </a:rPr>
              <a:t>time </a:t>
            </a:r>
            <a:r>
              <a:rPr sz="2400" spc="-5" dirty="0">
                <a:latin typeface="Gill Sans"/>
                <a:cs typeface="Gill Sans"/>
              </a:rPr>
              <a:t>with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10" dirty="0">
                <a:latin typeface="Gill Sans"/>
                <a:cs typeface="Gill Sans"/>
              </a:rPr>
              <a:t>different</a:t>
            </a:r>
            <a:r>
              <a:rPr sz="2400" spc="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mindset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Danger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15" dirty="0">
                <a:latin typeface="Gill Sans"/>
                <a:cs typeface="Gill Sans"/>
              </a:rPr>
              <a:t>errors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dirty="0">
                <a:latin typeface="Gill Sans"/>
                <a:cs typeface="Gill Sans"/>
              </a:rPr>
              <a:t>fragile, </a:t>
            </a:r>
            <a:r>
              <a:rPr sz="2400" spc="-5" dirty="0">
                <a:latin typeface="Gill Sans"/>
                <a:cs typeface="Gill Sans"/>
              </a:rPr>
              <a:t>hard-to-understand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Maintenance 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how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developers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spend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most of their</a:t>
            </a:r>
            <a:r>
              <a:rPr sz="2800" b="1" spc="5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time</a:t>
            </a:r>
            <a:endParaRPr sz="2800">
              <a:latin typeface="GillSans-SemiBold"/>
              <a:cs typeface="GillSans-SemiBold"/>
            </a:endParaRPr>
          </a:p>
          <a:p>
            <a:pPr marL="990600" lvl="1" indent="-342900">
              <a:lnSpc>
                <a:spcPct val="100000"/>
              </a:lnSpc>
              <a:spcBef>
                <a:spcPts val="173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5" dirty="0">
                <a:latin typeface="Gill Sans"/>
                <a:cs typeface="Gill Sans"/>
              </a:rPr>
              <a:t>Many </a:t>
            </a:r>
            <a:r>
              <a:rPr sz="2400" spc="-10" dirty="0">
                <a:latin typeface="Gill Sans"/>
                <a:cs typeface="Gill Sans"/>
              </a:rPr>
              <a:t>developers </a:t>
            </a:r>
            <a:r>
              <a:rPr sz="2400" spc="-5" dirty="0">
                <a:latin typeface="Gill Sans"/>
                <a:cs typeface="Gill Sans"/>
              </a:rPr>
              <a:t>hate code </a:t>
            </a:r>
            <a:r>
              <a:rPr sz="2400" dirty="0">
                <a:latin typeface="Gill Sans"/>
                <a:cs typeface="Gill Sans"/>
              </a:rPr>
              <a:t>maintenance.</a:t>
            </a:r>
            <a:r>
              <a:rPr sz="2400" spc="140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Why?</a:t>
            </a:r>
            <a:endParaRPr sz="2400">
              <a:latin typeface="Gill Sans"/>
              <a:cs typeface="Gill Sans"/>
            </a:endParaRPr>
          </a:p>
          <a:p>
            <a:pPr marL="241300" marR="5080" indent="-228600">
              <a:lnSpc>
                <a:spcPts val="3200"/>
              </a:lnSpc>
              <a:spcBef>
                <a:spcPts val="19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It </a:t>
            </a:r>
            <a:r>
              <a:rPr sz="2800" spc="-30" dirty="0">
                <a:solidFill>
                  <a:srgbClr val="212121"/>
                </a:solidFill>
                <a:latin typeface="Gill Sans"/>
                <a:cs typeface="Gill Sans"/>
              </a:rPr>
              <a:t>pays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design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well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 plan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ahead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later  maintenance will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be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less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painful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Capacity </a:t>
            </a:r>
            <a:r>
              <a:rPr sz="2400" spc="-10" dirty="0">
                <a:latin typeface="Gill Sans"/>
                <a:cs typeface="Gill Sans"/>
              </a:rPr>
              <a:t>for future </a:t>
            </a:r>
            <a:r>
              <a:rPr sz="2400" spc="-5" dirty="0">
                <a:latin typeface="Gill Sans"/>
                <a:cs typeface="Gill Sans"/>
              </a:rPr>
              <a:t>change </a:t>
            </a:r>
            <a:r>
              <a:rPr sz="2400" spc="-10" dirty="0">
                <a:latin typeface="Gill Sans"/>
                <a:cs typeface="Gill Sans"/>
              </a:rPr>
              <a:t>must </a:t>
            </a:r>
            <a:r>
              <a:rPr sz="2400" dirty="0">
                <a:latin typeface="Gill Sans"/>
                <a:cs typeface="Gill Sans"/>
              </a:rPr>
              <a:t>be</a:t>
            </a:r>
            <a:r>
              <a:rPr sz="2400" spc="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anticipated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100" y="1866900"/>
            <a:ext cx="7852409" cy="391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ideal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8500" y="3962400"/>
            <a:ext cx="9072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67990" algn="l"/>
                <a:tab pos="8091170" algn="l"/>
              </a:tabLst>
            </a:pPr>
            <a:r>
              <a:rPr sz="3600" b="1" spc="-155" dirty="0">
                <a:solidFill>
                  <a:srgbClr val="212121"/>
                </a:solidFill>
                <a:latin typeface="Gill Sans"/>
                <a:cs typeface="Gill Sans"/>
              </a:rPr>
              <a:t>r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e</a:t>
            </a:r>
            <a:r>
              <a:rPr sz="3600" b="1" spc="100" dirty="0">
                <a:solidFill>
                  <a:srgbClr val="212121"/>
                </a:solidFill>
                <a:latin typeface="Gill Sans"/>
                <a:cs typeface="Gill Sans"/>
              </a:rPr>
              <a:t>f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a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cto</a:t>
            </a:r>
            <a:r>
              <a:rPr sz="3600" b="1" spc="-155" dirty="0">
                <a:solidFill>
                  <a:srgbClr val="212121"/>
                </a:solidFill>
                <a:latin typeface="Gill Sans"/>
                <a:cs typeface="Gill Sans"/>
              </a:rPr>
              <a:t>r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i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n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g:	wha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, whe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n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, wh</a:t>
            </a:r>
            <a:r>
              <a:rPr sz="3600" b="1" spc="-260" dirty="0">
                <a:solidFill>
                  <a:srgbClr val="212121"/>
                </a:solidFill>
                <a:latin typeface="Gill Sans"/>
                <a:cs typeface="Gill Sans"/>
              </a:rPr>
              <a:t>y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, </a:t>
            </a:r>
            <a:r>
              <a:rPr sz="3600" b="1" spc="50" dirty="0">
                <a:solidFill>
                  <a:srgbClr val="212121"/>
                </a:solidFill>
                <a:latin typeface="Gill Sans"/>
                <a:cs typeface="Gill Sans"/>
              </a:rPr>
              <a:t>a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n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d	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h</a:t>
            </a:r>
            <a:r>
              <a:rPr sz="3600" b="1" spc="-55" dirty="0">
                <a:solidFill>
                  <a:srgbClr val="212121"/>
                </a:solidFill>
                <a:latin typeface="Gill Sans"/>
                <a:cs typeface="Gill Sans"/>
              </a:rPr>
              <a:t>o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w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700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58595" algn="l"/>
              </a:tabLst>
            </a:pPr>
            <a:r>
              <a:rPr sz="3600" spc="-5" dirty="0">
                <a:solidFill>
                  <a:srgbClr val="000000"/>
                </a:solidFill>
              </a:rPr>
              <a:t>What	</a:t>
            </a:r>
            <a:r>
              <a:rPr sz="3600" dirty="0">
                <a:solidFill>
                  <a:srgbClr val="000000"/>
                </a:solidFill>
              </a:rPr>
              <a:t>is</a:t>
            </a:r>
            <a:r>
              <a:rPr sz="3600" spc="-85" dirty="0">
                <a:solidFill>
                  <a:srgbClr val="000000"/>
                </a:solidFill>
              </a:rPr>
              <a:t> </a:t>
            </a:r>
            <a:r>
              <a:rPr sz="3600" spc="-20" dirty="0">
                <a:solidFill>
                  <a:srgbClr val="000000"/>
                </a:solidFill>
              </a:rPr>
              <a:t>refactoring?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65200" y="2755900"/>
            <a:ext cx="7986395" cy="41122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71120" indent="-228600">
              <a:lnSpc>
                <a:spcPts val="3200"/>
              </a:lnSpc>
              <a:spcBef>
                <a:spcPts val="340"/>
              </a:spcBef>
              <a:buFont typeface="Gill Sans"/>
              <a:buChar char="•"/>
              <a:tabLst>
                <a:tab pos="241300" algn="l"/>
                <a:tab pos="2258060" algn="l"/>
              </a:tabLst>
            </a:pP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Refactoring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:	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improving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piece of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software's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internal 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structure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without altering its external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45" dirty="0">
                <a:solidFill>
                  <a:srgbClr val="212121"/>
                </a:solidFill>
                <a:latin typeface="Gill Sans"/>
                <a:cs typeface="Gill Sans"/>
              </a:rPr>
              <a:t>behavior.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Incurs a short-term </a:t>
            </a:r>
            <a:r>
              <a:rPr sz="2400" spc="-10" dirty="0">
                <a:latin typeface="Gill Sans"/>
                <a:cs typeface="Gill Sans"/>
              </a:rPr>
              <a:t>overhead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20" dirty="0">
                <a:latin typeface="Gill Sans"/>
                <a:cs typeface="Gill Sans"/>
              </a:rPr>
              <a:t>reap </a:t>
            </a:r>
            <a:r>
              <a:rPr sz="2400" spc="-5" dirty="0">
                <a:latin typeface="Gill Sans"/>
                <a:cs typeface="Gill Sans"/>
              </a:rPr>
              <a:t>long-term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benefits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long-term </a:t>
            </a:r>
            <a:r>
              <a:rPr sz="2400" spc="-10" dirty="0">
                <a:latin typeface="Gill Sans"/>
                <a:cs typeface="Gill Sans"/>
              </a:rPr>
              <a:t>investment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spc="-15" dirty="0">
                <a:latin typeface="Gill Sans"/>
                <a:cs typeface="Gill Sans"/>
              </a:rPr>
              <a:t>overall </a:t>
            </a:r>
            <a:r>
              <a:rPr sz="2400" spc="-5" dirty="0">
                <a:latin typeface="Gill Sans"/>
                <a:cs typeface="Gill Sans"/>
              </a:rPr>
              <a:t>system</a:t>
            </a:r>
            <a:r>
              <a:rPr sz="2400" spc="15" dirty="0">
                <a:latin typeface="Gill Sans"/>
                <a:cs typeface="Gill Sans"/>
              </a:rPr>
              <a:t> </a:t>
            </a:r>
            <a:r>
              <a:rPr sz="2400" spc="-30" dirty="0">
                <a:latin typeface="Gill Sans"/>
                <a:cs typeface="Gill Sans"/>
              </a:rPr>
              <a:t>quality.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 is not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same thing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5" dirty="0">
                <a:latin typeface="Gill Sans"/>
                <a:cs typeface="Gill Sans"/>
              </a:rPr>
              <a:t>rewriting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adding</a:t>
            </a:r>
            <a:r>
              <a:rPr sz="2400" spc="-10" dirty="0">
                <a:latin typeface="Gill Sans"/>
                <a:cs typeface="Gill Sans"/>
              </a:rPr>
              <a:t> features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debugging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588500" y="2959100"/>
            <a:ext cx="2959100" cy="378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88500" y="2959100"/>
            <a:ext cx="2959100" cy="3784600"/>
          </a:xfrm>
          <a:custGeom>
            <a:avLst/>
            <a:gdLst/>
            <a:ahLst/>
            <a:cxnLst/>
            <a:rect l="l" t="t" r="r" b="b"/>
            <a:pathLst>
              <a:path w="2959100" h="3784600">
                <a:moveTo>
                  <a:pt x="0" y="0"/>
                </a:moveTo>
                <a:lnTo>
                  <a:pt x="2959100" y="0"/>
                </a:lnTo>
                <a:lnTo>
                  <a:pt x="2959100" y="3784600"/>
                </a:lnTo>
                <a:lnTo>
                  <a:pt x="0" y="37846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3261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9680" algn="l"/>
              </a:tabLst>
            </a:pPr>
            <a:r>
              <a:rPr sz="3600" spc="-5" dirty="0">
                <a:solidFill>
                  <a:srgbClr val="000000"/>
                </a:solidFill>
              </a:rPr>
              <a:t>Wh</a:t>
            </a:r>
            <a:r>
              <a:rPr sz="3600" dirty="0">
                <a:solidFill>
                  <a:srgbClr val="000000"/>
                </a:solidFill>
              </a:rPr>
              <a:t>y	</a:t>
            </a:r>
            <a:r>
              <a:rPr sz="3600" spc="-1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00" dirty="0">
                <a:solidFill>
                  <a:srgbClr val="000000"/>
                </a:solidFill>
              </a:rPr>
              <a:t>f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cto</a:t>
            </a:r>
            <a:r>
              <a:rPr sz="3600" dirty="0">
                <a:solidFill>
                  <a:srgbClr val="000000"/>
                </a:solidFill>
              </a:rPr>
              <a:t>r?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8610600" y="2959100"/>
            <a:ext cx="4178300" cy="309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1874520"/>
            <a:ext cx="7187565" cy="553974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740"/>
              </a:spcBef>
              <a:buChar char="•"/>
              <a:tabLst>
                <a:tab pos="241300" algn="l"/>
              </a:tabLst>
            </a:pP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Why </a:t>
            </a:r>
            <a:r>
              <a:rPr sz="2800" spc="25" dirty="0">
                <a:solidFill>
                  <a:srgbClr val="212121"/>
                </a:solidFill>
                <a:latin typeface="Gill Sans"/>
                <a:cs typeface="Gill Sans"/>
              </a:rPr>
              <a:t>fix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part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that isn't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broken?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Each 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part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system's code has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3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purposes: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15" dirty="0">
                <a:latin typeface="Gill Sans"/>
                <a:cs typeface="Gill Sans"/>
              </a:rPr>
              <a:t>execute </a:t>
            </a:r>
            <a:r>
              <a:rPr sz="2400" spc="-5" dirty="0">
                <a:latin typeface="Gill Sans"/>
                <a:cs typeface="Gill Sans"/>
              </a:rPr>
              <a:t>its </a:t>
            </a:r>
            <a:r>
              <a:rPr sz="2400" spc="-15" dirty="0">
                <a:latin typeface="Gill Sans"/>
                <a:cs typeface="Gill Sans"/>
              </a:rPr>
              <a:t>functionality,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10" dirty="0">
                <a:latin typeface="Gill Sans"/>
                <a:cs typeface="Gill Sans"/>
              </a:rPr>
              <a:t>allow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change,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5" dirty="0">
                <a:latin typeface="Gill Sans"/>
                <a:cs typeface="Gill Sans"/>
              </a:rPr>
              <a:t>communicate </a:t>
            </a:r>
            <a:r>
              <a:rPr sz="2400" spc="-15" dirty="0">
                <a:latin typeface="Gill Sans"/>
                <a:cs typeface="Gill Sans"/>
              </a:rPr>
              <a:t>well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10" dirty="0">
                <a:latin typeface="Gill Sans"/>
                <a:cs typeface="Gill Sans"/>
              </a:rPr>
              <a:t>developers </a:t>
            </a:r>
            <a:r>
              <a:rPr sz="2400" spc="-5" dirty="0">
                <a:latin typeface="Gill Sans"/>
                <a:cs typeface="Gill Sans"/>
              </a:rPr>
              <a:t>who </a:t>
            </a:r>
            <a:r>
              <a:rPr sz="2400" spc="-15" dirty="0">
                <a:latin typeface="Gill Sans"/>
                <a:cs typeface="Gill Sans"/>
              </a:rPr>
              <a:t>read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If 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does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not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do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these,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it is</a:t>
            </a:r>
            <a:r>
              <a:rPr sz="2800" spc="-3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broken.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Refactoring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improves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software's</a:t>
            </a:r>
            <a:r>
              <a:rPr sz="2800" spc="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design</a:t>
            </a:r>
            <a:endParaRPr sz="2800">
              <a:latin typeface="Gill Sans"/>
              <a:cs typeface="Gill Sans"/>
            </a:endParaRPr>
          </a:p>
          <a:p>
            <a:pPr marL="990600" marR="1769745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20" dirty="0">
                <a:latin typeface="Gill Sans"/>
                <a:cs typeface="Gill Sans"/>
              </a:rPr>
              <a:t>make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spc="-15" dirty="0">
                <a:latin typeface="Gill Sans"/>
                <a:cs typeface="Gill Sans"/>
              </a:rPr>
              <a:t>more </a:t>
            </a:r>
            <a:r>
              <a:rPr sz="2400" dirty="0">
                <a:latin typeface="Gill Sans"/>
                <a:cs typeface="Gill Sans"/>
              </a:rPr>
              <a:t>extensible,</a:t>
            </a:r>
            <a:r>
              <a:rPr sz="2400" spc="-25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flexible,  </a:t>
            </a:r>
            <a:r>
              <a:rPr sz="2400" dirty="0">
                <a:latin typeface="Gill Sans"/>
                <a:cs typeface="Gill Sans"/>
              </a:rPr>
              <a:t>understandable, </a:t>
            </a:r>
            <a:r>
              <a:rPr sz="2400" spc="-5" dirty="0">
                <a:latin typeface="Gill Sans"/>
                <a:cs typeface="Gill Sans"/>
              </a:rPr>
              <a:t>performant,</a:t>
            </a:r>
            <a:r>
              <a:rPr sz="2400" spc="-49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…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but </a:t>
            </a:r>
            <a:r>
              <a:rPr sz="2400" spc="-5" dirty="0">
                <a:latin typeface="Gill Sans"/>
                <a:cs typeface="Gill Sans"/>
              </a:rPr>
              <a:t>every </a:t>
            </a:r>
            <a:r>
              <a:rPr sz="2400" spc="-15" dirty="0">
                <a:latin typeface="Gill Sans"/>
                <a:cs typeface="Gill Sans"/>
              </a:rPr>
              <a:t>improvement </a:t>
            </a:r>
            <a:r>
              <a:rPr sz="2400" spc="-5" dirty="0">
                <a:latin typeface="Gill Sans"/>
                <a:cs typeface="Gill Sans"/>
              </a:rPr>
              <a:t>has costs (and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risks)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1291</Words>
  <Application>Microsoft Macintosh PowerPoint</Application>
  <PresentationFormat>Custom</PresentationFormat>
  <Paragraphs>179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Gill Sans</vt:lpstr>
      <vt:lpstr>GillSans-SemiBold</vt:lpstr>
      <vt:lpstr>Office Theme</vt:lpstr>
      <vt:lpstr>PowerPoint Presentation</vt:lpstr>
      <vt:lpstr>Outline</vt:lpstr>
      <vt:lpstr>intro</vt:lpstr>
      <vt:lpstr>Problem: bit rot</vt:lpstr>
      <vt:lpstr>Code maintenance …</vt:lpstr>
      <vt:lpstr>Code maintenance is hard</vt:lpstr>
      <vt:lpstr>ideal</vt:lpstr>
      <vt:lpstr>What is refactoring?</vt:lpstr>
      <vt:lpstr>Why refactor?</vt:lpstr>
      <vt:lpstr>When to refactor?</vt:lpstr>
      <vt:lpstr>Code “smells”: signs you should refactor</vt:lpstr>
      <vt:lpstr>Low-level refactoring</vt:lpstr>
      <vt:lpstr>IDE support for low-level refactoring</vt:lpstr>
      <vt:lpstr>High-level refactoring</vt:lpstr>
      <vt:lpstr>How to refactor?</vt:lpstr>
      <vt:lpstr>How to refactor? Have a plan!</vt:lpstr>
      <vt:lpstr>Refactoring plan (1/2)</vt:lpstr>
      <vt:lpstr>Refactoring plan (2/2)</vt:lpstr>
      <vt:lpstr>reality</vt:lpstr>
      <vt:lpstr>Barriers to refactoring: “I don’t have time!”</vt:lpstr>
      <vt:lpstr>Barriers to refactoring: company/team culture</vt:lpstr>
      <vt:lpstr>Refactoring and teamwork: communicate!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403: Software Engineering, Fall 2016 courses.cs.washington.edu/courses/cse403/16au/</dc:title>
  <cp:lastModifiedBy>William Killian</cp:lastModifiedBy>
  <cp:revision>2</cp:revision>
  <dcterms:created xsi:type="dcterms:W3CDTF">2019-11-12T15:50:05Z</dcterms:created>
  <dcterms:modified xsi:type="dcterms:W3CDTF">2019-11-12T16:16:40Z</dcterms:modified>
</cp:coreProperties>
</file>