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1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200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3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7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0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7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3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8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5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D7A52-1D88-744D-BE6C-F6A5AAC488FD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0BEF9-E7B5-A842-989A-B3B030AA3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ose_coupling" TargetMode="External"/><Relationship Id="rId2" Type="http://schemas.openxmlformats.org/officeDocument/2006/relationships/hyperlink" Target="https://en.wikipedia.org/wiki/Cohesion_(computer_science)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F0B77-4416-B04C-A663-9FB3A7103C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 View Controller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D3BDF-DD61-3343-97DD-FF70D98165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CSCI 420: Software Engineering</a:t>
            </a:r>
          </a:p>
        </p:txBody>
      </p:sp>
    </p:spTree>
    <p:extLst>
      <p:ext uri="{BB962C8B-B14F-4D97-AF65-F5344CB8AC3E}">
        <p14:creationId xmlns:p14="http://schemas.microsoft.com/office/powerpoint/2010/main" val="2715828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A594-2ABE-F946-A809-84701B9E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2B68F-1756-F741-BE8C-5017EBF87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i="1" dirty="0"/>
              <a:t>Simultaneous development</a:t>
            </a:r>
            <a:r>
              <a:rPr lang="en-US" dirty="0"/>
              <a:t> – Multiple developers can work simultaneously on the model, controller and views.</a:t>
            </a:r>
          </a:p>
          <a:p>
            <a:pPr>
              <a:lnSpc>
                <a:spcPct val="120000"/>
              </a:lnSpc>
            </a:pPr>
            <a:r>
              <a:rPr lang="en-US" i="1" dirty="0">
                <a:hlinkClick r:id="rId2" tooltip="Cohesion (computer science)"/>
              </a:rPr>
              <a:t>High cohesion</a:t>
            </a:r>
            <a:r>
              <a:rPr lang="en-US" dirty="0"/>
              <a:t> – MVC enables logical grouping of related actions on a controller together. The views for a specific model are also grouped together.</a:t>
            </a:r>
          </a:p>
          <a:p>
            <a:pPr>
              <a:lnSpc>
                <a:spcPct val="120000"/>
              </a:lnSpc>
            </a:pPr>
            <a:r>
              <a:rPr lang="en-US" i="1" dirty="0">
                <a:hlinkClick r:id="rId3" tooltip="Loose coupling"/>
              </a:rPr>
              <a:t>Loose coupling</a:t>
            </a:r>
            <a:r>
              <a:rPr lang="en-US" dirty="0"/>
              <a:t> – The very nature of the MVC framework is such that there is low coupling among models, views or controllers</a:t>
            </a:r>
          </a:p>
          <a:p>
            <a:pPr>
              <a:lnSpc>
                <a:spcPct val="120000"/>
              </a:lnSpc>
            </a:pPr>
            <a:r>
              <a:rPr lang="en-US" i="1" dirty="0"/>
              <a:t>Ease of modification</a:t>
            </a:r>
            <a:r>
              <a:rPr lang="en-US" dirty="0"/>
              <a:t> – Because of the separation of responsibilities, future development or modification is easier</a:t>
            </a:r>
          </a:p>
          <a:p>
            <a:pPr>
              <a:lnSpc>
                <a:spcPct val="120000"/>
              </a:lnSpc>
            </a:pPr>
            <a:r>
              <a:rPr lang="en-US" i="1" dirty="0"/>
              <a:t>Multiple views for a model</a:t>
            </a:r>
            <a:r>
              <a:rPr lang="en-US" dirty="0"/>
              <a:t> – Models can have multiple views</a:t>
            </a:r>
          </a:p>
        </p:txBody>
      </p:sp>
    </p:spTree>
    <p:extLst>
      <p:ext uri="{BB962C8B-B14F-4D97-AF65-F5344CB8AC3E}">
        <p14:creationId xmlns:p14="http://schemas.microsoft.com/office/powerpoint/2010/main" val="2359177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CAF2B-06D6-8644-BF6E-9155647DB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29EB9-7A1C-1343-9B1A-1A03F689E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i="1" dirty="0"/>
              <a:t>Code navigability</a:t>
            </a:r>
            <a:r>
              <a:rPr lang="en-US" dirty="0"/>
              <a:t> – introduces new layers of abstraction and requires users to adapt to the decomposition criteria of MVC.</a:t>
            </a:r>
          </a:p>
          <a:p>
            <a:pPr>
              <a:lnSpc>
                <a:spcPct val="120000"/>
              </a:lnSpc>
            </a:pPr>
            <a:r>
              <a:rPr lang="en-US" i="1" dirty="0"/>
              <a:t>Multi-artifact consistency</a:t>
            </a:r>
            <a:r>
              <a:rPr lang="en-US" dirty="0"/>
              <a:t> – Decomposing a feature into three artifacts causes scattering. Requires maintaining multiple representations at once.</a:t>
            </a:r>
          </a:p>
          <a:p>
            <a:pPr>
              <a:lnSpc>
                <a:spcPct val="120000"/>
              </a:lnSpc>
            </a:pPr>
            <a:r>
              <a:rPr lang="en-US" i="1" dirty="0"/>
              <a:t>Undermined by inevitable clustering</a:t>
            </a:r>
            <a:r>
              <a:rPr lang="en-US" dirty="0"/>
              <a:t> – Applications tend to have heavy interaction between what the user sees and what the user uses. Therefore each feature's computation and state tends to get clustered into one of the 3 program parts, erasing the purported advantages of MVC.</a:t>
            </a:r>
          </a:p>
          <a:p>
            <a:pPr>
              <a:lnSpc>
                <a:spcPct val="120000"/>
              </a:lnSpc>
            </a:pPr>
            <a:r>
              <a:rPr lang="en-US" i="1" dirty="0"/>
              <a:t>Excessive boilerplate</a:t>
            </a:r>
            <a:r>
              <a:rPr lang="en-US" dirty="0"/>
              <a:t> – Due to the application computation and state being typically clustered into one of the 3 parts, the other parts degenerate into either boilerplate shims or </a:t>
            </a:r>
            <a:r>
              <a:rPr lang="en-US" i="1" dirty="0"/>
              <a:t>code-behind</a:t>
            </a:r>
            <a:r>
              <a:rPr lang="en-US" dirty="0"/>
              <a:t> that exists only to satisfy the MVC pattern.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2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DA23-8D8A-2B48-BC6E-9EFD0BD5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to Design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CD7EF-7895-5442-BF4F-7FCBE357A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Model</a:t>
            </a:r>
            <a:r>
              <a:rPr lang="en-US" dirty="0"/>
              <a:t> uses </a:t>
            </a:r>
            <a:r>
              <a:rPr lang="en-US" i="1" u="sng" dirty="0"/>
              <a:t>Observer</a:t>
            </a:r>
            <a:r>
              <a:rPr lang="en-US" dirty="0"/>
              <a:t> to keep views and controllers updated on the latest state changes</a:t>
            </a:r>
          </a:p>
          <a:p>
            <a:r>
              <a:rPr lang="en-US" b="1" dirty="0"/>
              <a:t>View</a:t>
            </a:r>
            <a:r>
              <a:rPr lang="en-US" dirty="0"/>
              <a:t> and </a:t>
            </a:r>
            <a:r>
              <a:rPr lang="en-US" b="1" dirty="0"/>
              <a:t>Controller</a:t>
            </a:r>
            <a:r>
              <a:rPr lang="en-US" dirty="0"/>
              <a:t> implement </a:t>
            </a:r>
            <a:r>
              <a:rPr lang="en-US" i="1" u="sng" dirty="0"/>
              <a:t>Strategy</a:t>
            </a:r>
            <a:r>
              <a:rPr lang="en-US" dirty="0"/>
              <a:t>.</a:t>
            </a:r>
          </a:p>
          <a:p>
            <a:r>
              <a:rPr lang="en-US" b="1" dirty="0"/>
              <a:t>View</a:t>
            </a:r>
            <a:r>
              <a:rPr lang="en-US" dirty="0"/>
              <a:t> uses </a:t>
            </a:r>
            <a:r>
              <a:rPr lang="en-US" i="1" u="sng" dirty="0"/>
              <a:t>Composite</a:t>
            </a:r>
            <a:r>
              <a:rPr lang="en-US" dirty="0"/>
              <a:t> internally</a:t>
            </a:r>
          </a:p>
        </p:txBody>
      </p:sp>
      <p:pic>
        <p:nvPicPr>
          <p:cNvPr id="1025" name="Picture 1" descr="page3image1137197856">
            <a:extLst>
              <a:ext uri="{FF2B5EF4-FFF2-40B4-BE49-F238E27FC236}">
                <a16:creationId xmlns:a16="http://schemas.microsoft.com/office/drawing/2014/main" id="{6CE877B2-818D-0D4D-925A-64F6239A4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68" y="3793787"/>
            <a:ext cx="7490298" cy="28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6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A3CE-4A42-F742-9F32-A88354FD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3A632-F690-3A44-8935-A56F187F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476" y="1825625"/>
            <a:ext cx="6255048" cy="4351338"/>
          </a:xfrm>
        </p:spPr>
      </p:pic>
    </p:spTree>
    <p:extLst>
      <p:ext uri="{BB962C8B-B14F-4D97-AF65-F5344CB8AC3E}">
        <p14:creationId xmlns:p14="http://schemas.microsoft.com/office/powerpoint/2010/main" val="325914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9EED5-58A0-9743-B43D-499C2773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25FA6E-671B-744E-829C-DE6A24433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18466"/>
            <a:ext cx="7886700" cy="4165655"/>
          </a:xfrm>
        </p:spPr>
      </p:pic>
    </p:spTree>
    <p:extLst>
      <p:ext uri="{BB962C8B-B14F-4D97-AF65-F5344CB8AC3E}">
        <p14:creationId xmlns:p14="http://schemas.microsoft.com/office/powerpoint/2010/main" val="3118412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C3D5-D6C5-9344-AE58-B34148D47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B85EDB-EE9E-1349-96A3-AC2B9B4A1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173" y="1825625"/>
            <a:ext cx="7075653" cy="4351338"/>
          </a:xfrm>
        </p:spPr>
      </p:pic>
    </p:spTree>
    <p:extLst>
      <p:ext uri="{BB962C8B-B14F-4D97-AF65-F5344CB8AC3E}">
        <p14:creationId xmlns:p14="http://schemas.microsoft.com/office/powerpoint/2010/main" val="1436856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0F63-89D5-EF4C-B6DE-19B27C26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C5B31-FB83-9541-9A91-AEFC0CFFA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348" y="1825625"/>
            <a:ext cx="7637304" cy="4351338"/>
          </a:xfrm>
        </p:spPr>
      </p:pic>
    </p:spTree>
    <p:extLst>
      <p:ext uri="{BB962C8B-B14F-4D97-AF65-F5344CB8AC3E}">
        <p14:creationId xmlns:p14="http://schemas.microsoft.com/office/powerpoint/2010/main" val="158637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CFA1-6DCF-E440-B33F-49C35BEB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91D50-6436-DA4D-B724-B03616880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350" y="1874044"/>
            <a:ext cx="6845300" cy="4254500"/>
          </a:xfrm>
        </p:spPr>
      </p:pic>
    </p:spTree>
    <p:extLst>
      <p:ext uri="{BB962C8B-B14F-4D97-AF65-F5344CB8AC3E}">
        <p14:creationId xmlns:p14="http://schemas.microsoft.com/office/powerpoint/2010/main" val="406349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B4D3-6483-EB40-9A82-E455FFDC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2867C8-B999-AE4B-9550-3AB7C8D50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253" y="1825625"/>
            <a:ext cx="7843494" cy="4351338"/>
          </a:xfrm>
        </p:spPr>
      </p:pic>
    </p:spTree>
    <p:extLst>
      <p:ext uri="{BB962C8B-B14F-4D97-AF65-F5344CB8AC3E}">
        <p14:creationId xmlns:p14="http://schemas.microsoft.com/office/powerpoint/2010/main" val="301945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9DCF-DF97-894D-A286-8A73D126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CCD842-8701-CC47-A2FD-3AE33205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878" y="1825625"/>
            <a:ext cx="7390243" cy="4351338"/>
          </a:xfrm>
        </p:spPr>
      </p:pic>
    </p:spTree>
    <p:extLst>
      <p:ext uri="{BB962C8B-B14F-4D97-AF65-F5344CB8AC3E}">
        <p14:creationId xmlns:p14="http://schemas.microsoft.com/office/powerpoint/2010/main" val="88955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6112-8CAC-544E-BE25-7ECAAC43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BEE29-BFDB-BE48-B1A3-45283920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Model</a:t>
            </a:r>
          </a:p>
          <a:p>
            <a:pPr lvl="1"/>
            <a:r>
              <a:rPr lang="en-US" dirty="0"/>
              <a:t>The central component of the pattern.</a:t>
            </a:r>
          </a:p>
          <a:p>
            <a:pPr lvl="1"/>
            <a:r>
              <a:rPr lang="en-US" dirty="0"/>
              <a:t>It is the application's dynamic data structure, independent of the user interface.</a:t>
            </a:r>
            <a:endParaRPr lang="en-US" baseline="30000" dirty="0"/>
          </a:p>
          <a:p>
            <a:pPr lvl="1"/>
            <a:r>
              <a:rPr lang="en-US" dirty="0"/>
              <a:t>It directly manages the data, logic and rules of the application.</a:t>
            </a:r>
          </a:p>
          <a:p>
            <a:pPr marL="0" indent="0">
              <a:buNone/>
            </a:pPr>
            <a:r>
              <a:rPr lang="en-US" dirty="0"/>
              <a:t>View</a:t>
            </a:r>
          </a:p>
          <a:p>
            <a:pPr lvl="1"/>
            <a:r>
              <a:rPr lang="en-US" dirty="0"/>
              <a:t>Any representation of information such as a chart, diagram or table.</a:t>
            </a:r>
          </a:p>
          <a:p>
            <a:pPr lvl="1"/>
            <a:r>
              <a:rPr lang="en-US" dirty="0"/>
              <a:t>Multiple views of the same information are possible, such as a bar chart for management and a tabular view for accountants.</a:t>
            </a:r>
          </a:p>
          <a:p>
            <a:pPr marL="0" indent="0">
              <a:buNone/>
            </a:pPr>
            <a:r>
              <a:rPr lang="en-US" dirty="0"/>
              <a:t>Controller</a:t>
            </a:r>
          </a:p>
          <a:p>
            <a:pPr lvl="1"/>
            <a:r>
              <a:rPr lang="en-US" dirty="0"/>
              <a:t>Accepts input and converts it to commands for the model or view.</a:t>
            </a:r>
          </a:p>
        </p:txBody>
      </p:sp>
    </p:spTree>
    <p:extLst>
      <p:ext uri="{BB962C8B-B14F-4D97-AF65-F5344CB8AC3E}">
        <p14:creationId xmlns:p14="http://schemas.microsoft.com/office/powerpoint/2010/main" val="194583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FD67-F3D5-C245-89BE-C0AB7E56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Diagram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658954-CFBF-664C-9F77-FD961991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55" y="2385578"/>
            <a:ext cx="8297289" cy="41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73063-E27F-5C48-B49B-F2BF7DA4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MVC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17B9B-D921-0747-90AC-E1F92438B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addition to dividing the application into these components, the model–view–controller design defines the interactions between them</a:t>
            </a:r>
          </a:p>
          <a:p>
            <a:r>
              <a:rPr lang="en-US" dirty="0"/>
              <a:t>The </a:t>
            </a:r>
            <a:r>
              <a:rPr lang="en-US" b="1" dirty="0"/>
              <a:t>model</a:t>
            </a:r>
            <a:r>
              <a:rPr lang="en-US" dirty="0"/>
              <a:t> is responsible for managing the data of the application. It receives user input from the controller.</a:t>
            </a:r>
          </a:p>
          <a:p>
            <a:r>
              <a:rPr lang="en-US" dirty="0"/>
              <a:t>The </a:t>
            </a:r>
            <a:r>
              <a:rPr lang="en-US" b="1" dirty="0"/>
              <a:t>view</a:t>
            </a:r>
            <a:r>
              <a:rPr lang="en-US" dirty="0"/>
              <a:t> means presentation of the model in a particular format.</a:t>
            </a:r>
          </a:p>
          <a:p>
            <a:r>
              <a:rPr lang="en-US" dirty="0"/>
              <a:t>The </a:t>
            </a:r>
            <a:r>
              <a:rPr lang="en-US" b="1" dirty="0"/>
              <a:t>controller</a:t>
            </a:r>
            <a:r>
              <a:rPr lang="en-US" dirty="0"/>
              <a:t> responds to the user input and performs interactions on the data model objects. The controller receives the input, optionally validates it and then passes the input to the model.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7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F7E4-F38E-B144-B05C-C5663731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C3FDC-D4A4-DE49-B8FA-DA8AC30E9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Models represent knowledge.</a:t>
            </a:r>
          </a:p>
          <a:p>
            <a:r>
              <a:rPr lang="en-US" dirty="0"/>
              <a:t>A model could be:</a:t>
            </a:r>
          </a:p>
          <a:p>
            <a:pPr lvl="1"/>
            <a:r>
              <a:rPr lang="en-US" dirty="0"/>
              <a:t>a single object (rather uninteresting)</a:t>
            </a:r>
          </a:p>
          <a:p>
            <a:pPr lvl="1"/>
            <a:r>
              <a:rPr lang="en-US" dirty="0"/>
              <a:t>some structure of objects. </a:t>
            </a:r>
          </a:p>
          <a:p>
            <a:r>
              <a:rPr lang="en-US" dirty="0"/>
              <a:t>There should be a one-to-one correspondence between the model and its parts on the one hand</a:t>
            </a:r>
          </a:p>
          <a:p>
            <a:r>
              <a:rPr lang="en-US" dirty="0"/>
              <a:t>And the represented world as perceived by the owner of the model on the other hand.</a:t>
            </a:r>
          </a:p>
          <a:p>
            <a:r>
              <a:rPr lang="en-US" dirty="0"/>
              <a:t>The nodes of a model should therefore represent an identifiable part of the problem.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6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DC14-0DE9-1A46-8A56-C74D26C6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C9AB3-920D-3240-9F9F-84ABB1C43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view is a (visual) representation of its model.</a:t>
            </a:r>
          </a:p>
          <a:p>
            <a:r>
              <a:rPr lang="en-US" dirty="0"/>
              <a:t>It would ordinarily highlight certain attributes of the model and suppress others.</a:t>
            </a:r>
          </a:p>
          <a:p>
            <a:r>
              <a:rPr lang="en-US" dirty="0"/>
              <a:t>It is thus acting as a presentation filter. </a:t>
            </a:r>
          </a:p>
          <a:p>
            <a:endParaRPr lang="en-US" dirty="0"/>
          </a:p>
          <a:p>
            <a:r>
              <a:rPr lang="en-US" dirty="0"/>
              <a:t>A view is attached to its model (or model part) and gets the data necessary for the presentation from the model by asking questions.</a:t>
            </a:r>
          </a:p>
          <a:p>
            <a:r>
              <a:rPr lang="en-US" dirty="0"/>
              <a:t>It may also update the model by sending appropriate messages.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5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9F80-E6A5-964B-A492-A5469647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34A8D-0FB1-6F48-BB86-BE0FDB708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link between a user and the system. </a:t>
            </a:r>
          </a:p>
          <a:p>
            <a:r>
              <a:rPr lang="en-US" dirty="0"/>
              <a:t>Provides the user with input by arranging for relevant views to present themselves in appropriate places on the screen. </a:t>
            </a:r>
          </a:p>
          <a:p>
            <a:r>
              <a:rPr lang="en-US" dirty="0"/>
              <a:t>It provides means for user output by presenting the user with menus or other means of giving commands and data. </a:t>
            </a:r>
          </a:p>
          <a:p>
            <a:r>
              <a:rPr lang="en-US" dirty="0"/>
              <a:t>A controller should </a:t>
            </a:r>
            <a:r>
              <a:rPr lang="en-US" b="1" u="sng" dirty="0"/>
              <a:t>never</a:t>
            </a:r>
            <a:r>
              <a:rPr lang="en-US" dirty="0"/>
              <a:t> supplement the views, it should for example never connect the views of nodes by drawing arrows between them.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9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3E6C-EF38-A842-A28B-CF431D1E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26BE3-4223-E94D-97B1-C3209BBDC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Conversely, a view should never know about user input, such as mouse operations and keystrokes.</a:t>
            </a:r>
          </a:p>
          <a:p>
            <a:r>
              <a:rPr lang="en-US" dirty="0"/>
              <a:t>It should always be possible to write a method in a controller that sends messages to views which exactly reproduce any sequence of user commands.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93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3636-B193-6E4C-A79A-8777022E0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4D068-9819-D540-875D-B525FE344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controller is connected to all its views, they are called the parts of the controller. </a:t>
            </a:r>
          </a:p>
          <a:p>
            <a:r>
              <a:rPr lang="en-US" dirty="0"/>
              <a:t>Some views provide a special controller, an editor, that permits the user to modify the information that is presented by the view. </a:t>
            </a:r>
          </a:p>
          <a:p>
            <a:r>
              <a:rPr lang="en-US" dirty="0"/>
              <a:t>Such editors may be spliced into the path between the controller and its view, and will act as an extension of the controller.</a:t>
            </a:r>
          </a:p>
          <a:p>
            <a:r>
              <a:rPr lang="en-US" dirty="0"/>
              <a:t>Once the editing process is completed, the editor is removed from the path and discarded.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9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82AE-5A1A-E14A-B44A-F068D344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8BC4DD-FB5F-534F-B1D4-36C3E0F8B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119" y="1825625"/>
            <a:ext cx="3955761" cy="4351338"/>
          </a:xfrm>
        </p:spPr>
      </p:pic>
    </p:spTree>
    <p:extLst>
      <p:ext uri="{BB962C8B-B14F-4D97-AF65-F5344CB8AC3E}">
        <p14:creationId xmlns:p14="http://schemas.microsoft.com/office/powerpoint/2010/main" val="2395671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581</Words>
  <Application>Microsoft Macintosh PowerPoint</Application>
  <PresentationFormat>On-screen Show (4:3)</PresentationFormat>
  <Paragraphs>69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Model View Controller</vt:lpstr>
      <vt:lpstr>Overview</vt:lpstr>
      <vt:lpstr>MVC Interactions</vt:lpstr>
      <vt:lpstr>Model</vt:lpstr>
      <vt:lpstr>View</vt:lpstr>
      <vt:lpstr>Controller</vt:lpstr>
      <vt:lpstr>Controller (continued)</vt:lpstr>
      <vt:lpstr>Editors</vt:lpstr>
      <vt:lpstr>Diagram</vt:lpstr>
      <vt:lpstr>Advantages</vt:lpstr>
      <vt:lpstr>Disadvantages</vt:lpstr>
      <vt:lpstr>Related to Design Patterns</vt:lpstr>
      <vt:lpstr>Observer</vt:lpstr>
      <vt:lpstr>Observer</vt:lpstr>
      <vt:lpstr>Observer</vt:lpstr>
      <vt:lpstr>Strategy</vt:lpstr>
      <vt:lpstr>Strategy</vt:lpstr>
      <vt:lpstr>Composite</vt:lpstr>
      <vt:lpstr>Composite</vt:lpstr>
      <vt:lpstr>Another Diagram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View Controller</dc:title>
  <dc:creator>Microsoft Office User</dc:creator>
  <cp:lastModifiedBy>William Killian</cp:lastModifiedBy>
  <cp:revision>4</cp:revision>
  <dcterms:created xsi:type="dcterms:W3CDTF">2019-10-10T13:13:36Z</dcterms:created>
  <dcterms:modified xsi:type="dcterms:W3CDTF">2019-10-10T13:51:15Z</dcterms:modified>
</cp:coreProperties>
</file>