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57" r:id="rId2"/>
    <p:sldId id="295" r:id="rId3"/>
    <p:sldId id="266" r:id="rId4"/>
    <p:sldId id="267" r:id="rId5"/>
    <p:sldId id="276" r:id="rId6"/>
    <p:sldId id="277" r:id="rId7"/>
    <p:sldId id="301" r:id="rId8"/>
    <p:sldId id="278" r:id="rId9"/>
    <p:sldId id="279" r:id="rId10"/>
    <p:sldId id="280" r:id="rId11"/>
    <p:sldId id="281" r:id="rId12"/>
    <p:sldId id="282" r:id="rId13"/>
    <p:sldId id="304" r:id="rId14"/>
    <p:sldId id="283" r:id="rId15"/>
    <p:sldId id="284" r:id="rId16"/>
    <p:sldId id="299" r:id="rId17"/>
    <p:sldId id="300" r:id="rId18"/>
    <p:sldId id="285" r:id="rId19"/>
    <p:sldId id="286" r:id="rId20"/>
    <p:sldId id="287" r:id="rId21"/>
    <p:sldId id="296" r:id="rId22"/>
    <p:sldId id="289" r:id="rId23"/>
    <p:sldId id="290" r:id="rId24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33"/>
    <p:restoredTop sz="81293"/>
  </p:normalViewPr>
  <p:slideViewPr>
    <p:cSldViewPr snapToGrid="0" snapToObjects="1">
      <p:cViewPr varScale="1">
        <p:scale>
          <a:sx n="98" d="100"/>
          <a:sy n="98" d="100"/>
        </p:scale>
        <p:origin x="2072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D48B0-75C2-9043-8952-38892B838D78}" type="datetimeFigureOut">
              <a:rPr lang="en-US" smtClean="0"/>
              <a:t>12/5/19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87DD07-F33F-624F-B26C-E72160AA8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07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fld id="{2CC4971A-D703-7242-84DF-1A2BA95169D7}" type="slidenum">
              <a:rPr lang="en-US" altLang="en-US" sz="1200" b="0">
                <a:latin typeface="Times New Roman" charset="0"/>
              </a:rPr>
              <a:pPr/>
              <a:t>1</a:t>
            </a:fld>
            <a:endParaRPr lang="en-US" altLang="en-US" sz="12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801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 of order execution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7DD07-F33F-624F-B26C-E72160AA84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17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E097-BDC9-1C4D-95C6-1E368C3296DE}" type="datetimeFigureOut">
              <a:rPr lang="en-US" smtClean="0"/>
              <a:t>12/5/19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95C2-3732-F04B-8121-B12C6CF5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227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E097-BDC9-1C4D-95C6-1E368C3296DE}" type="datetimeFigureOut">
              <a:rPr lang="en-US" smtClean="0"/>
              <a:t>12/5/19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95C2-3732-F04B-8121-B12C6CF5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49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E097-BDC9-1C4D-95C6-1E368C3296DE}" type="datetimeFigureOut">
              <a:rPr lang="en-US" smtClean="0"/>
              <a:t>12/5/19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95C2-3732-F04B-8121-B12C6CF5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2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E097-BDC9-1C4D-95C6-1E368C3296DE}" type="datetimeFigureOut">
              <a:rPr lang="en-US" smtClean="0"/>
              <a:t>12/5/19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95C2-3732-F04B-8121-B12C6CF5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207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E097-BDC9-1C4D-95C6-1E368C3296DE}" type="datetimeFigureOut">
              <a:rPr lang="en-US" smtClean="0"/>
              <a:t>12/5/19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95C2-3732-F04B-8121-B12C6CF5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02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E097-BDC9-1C4D-95C6-1E368C3296DE}" type="datetimeFigureOut">
              <a:rPr lang="en-US" smtClean="0"/>
              <a:t>12/5/19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95C2-3732-F04B-8121-B12C6CF5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96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E097-BDC9-1C4D-95C6-1E368C3296DE}" type="datetimeFigureOut">
              <a:rPr lang="en-US" smtClean="0"/>
              <a:t>12/5/19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95C2-3732-F04B-8121-B12C6CF5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458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E097-BDC9-1C4D-95C6-1E368C3296DE}" type="datetimeFigureOut">
              <a:rPr lang="en-US" smtClean="0"/>
              <a:t>12/5/19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95C2-3732-F04B-8121-B12C6CF5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09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E097-BDC9-1C4D-95C6-1E368C3296DE}" type="datetimeFigureOut">
              <a:rPr lang="en-US" smtClean="0"/>
              <a:t>12/5/19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95C2-3732-F04B-8121-B12C6CF5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13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E097-BDC9-1C4D-95C6-1E368C3296DE}" type="datetimeFigureOut">
              <a:rPr lang="en-US" smtClean="0"/>
              <a:t>12/5/19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95C2-3732-F04B-8121-B12C6CF5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43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E097-BDC9-1C4D-95C6-1E368C3296DE}" type="datetimeFigureOut">
              <a:rPr lang="en-US" smtClean="0"/>
              <a:t>12/5/19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95C2-3732-F04B-8121-B12C6CF5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37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FE097-BDC9-1C4D-95C6-1E368C3296DE}" type="datetimeFigureOut">
              <a:rPr lang="en-US" smtClean="0"/>
              <a:t>12/5/19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B95C2-3732-F04B-8121-B12C6CF5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079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ctrTitle"/>
          </p:nvPr>
        </p:nvSpPr>
        <p:spPr>
          <a:xfrm>
            <a:off x="0" y="1708155"/>
            <a:ext cx="9906000" cy="1470025"/>
          </a:xfrm>
        </p:spPr>
        <p:txBody>
          <a:bodyPr>
            <a:normAutofit/>
          </a:bodyPr>
          <a:lstStyle/>
          <a:p>
            <a:r>
              <a:rPr lang="en-US" sz="4400" dirty="0"/>
              <a:t>Multicore and Thread-level Parallelism </a:t>
            </a:r>
            <a:endParaRPr lang="en-US" altLang="en-US" sz="4400" dirty="0">
              <a:latin typeface="Calibri" charset="0"/>
            </a:endParaRPr>
          </a:p>
        </p:txBody>
      </p:sp>
      <p:sp>
        <p:nvSpPr>
          <p:cNvPr id="31747" name="Subtitle 3"/>
          <p:cNvSpPr>
            <a:spLocks noGrp="1"/>
          </p:cNvSpPr>
          <p:nvPr>
            <p:ph type="subTitle" idx="1"/>
          </p:nvPr>
        </p:nvSpPr>
        <p:spPr>
          <a:xfrm>
            <a:off x="1066800" y="3886201"/>
            <a:ext cx="7677150" cy="1752601"/>
          </a:xfrm>
        </p:spPr>
        <p:txBody>
          <a:bodyPr/>
          <a:lstStyle/>
          <a:p>
            <a:r>
              <a:rPr lang="en-US" altLang="en-US" dirty="0">
                <a:latin typeface="Calibri" charset="0"/>
              </a:rPr>
              <a:t>CSCI 370 – Computer Architecture</a:t>
            </a:r>
          </a:p>
        </p:txBody>
      </p:sp>
    </p:spTree>
    <p:extLst>
      <p:ext uri="{BB962C8B-B14F-4D97-AF65-F5344CB8AC3E}">
        <p14:creationId xmlns:p14="http://schemas.microsoft.com/office/powerpoint/2010/main" val="188766515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738192" y="434976"/>
            <a:ext cx="7591425" cy="762000"/>
          </a:xfrm>
        </p:spPr>
        <p:txBody>
          <a:bodyPr/>
          <a:lstStyle/>
          <a:p>
            <a:r>
              <a:rPr lang="en-US" altLang="en-US">
                <a:latin typeface="Calibri" charset="0"/>
              </a:rPr>
              <a:t>Non-Coherent Cache Scenario</a:t>
            </a:r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777877" y="1362077"/>
            <a:ext cx="4251326" cy="1609726"/>
          </a:xfrm>
        </p:spPr>
        <p:txBody>
          <a:bodyPr/>
          <a:lstStyle/>
          <a:p>
            <a:r>
              <a:rPr lang="en-US" altLang="en-US" dirty="0">
                <a:latin typeface="Calibri" charset="0"/>
              </a:rPr>
              <a:t>Write-back caches, without coordination between them</a:t>
            </a: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762000" y="5029201"/>
            <a:ext cx="4495801" cy="1219200"/>
          </a:xfrm>
          <a:prstGeom prst="rect">
            <a:avLst/>
          </a:prstGeom>
          <a:solidFill>
            <a:srgbClr val="D5F1C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000"/>
              <a:t>Main Memory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905001" y="5486401"/>
            <a:ext cx="685801" cy="304800"/>
          </a:xfrm>
          <a:prstGeom prst="rect">
            <a:avLst/>
          </a:prstGeom>
          <a:solidFill>
            <a:srgbClr val="F6F5BD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1"/>
              <a:t>a:1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3429001" y="5486401"/>
            <a:ext cx="685801" cy="304800"/>
          </a:xfrm>
          <a:prstGeom prst="rect">
            <a:avLst/>
          </a:prstGeom>
          <a:solidFill>
            <a:srgbClr val="F6F5BD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1"/>
              <a:t>b:100</a:t>
            </a:r>
          </a:p>
        </p:txBody>
      </p:sp>
      <p:sp>
        <p:nvSpPr>
          <p:cNvPr id="20486" name="Rectangle 8"/>
          <p:cNvSpPr>
            <a:spLocks noChangeArrowheads="1"/>
          </p:cNvSpPr>
          <p:nvPr/>
        </p:nvSpPr>
        <p:spPr bwMode="auto">
          <a:xfrm>
            <a:off x="762001" y="3505201"/>
            <a:ext cx="1981200" cy="1219200"/>
          </a:xfrm>
          <a:prstGeom prst="rect">
            <a:avLst/>
          </a:prstGeom>
          <a:solidFill>
            <a:srgbClr val="D5F1C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000"/>
              <a:t>Thread1 Cache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914401" y="3962401"/>
            <a:ext cx="685801" cy="304800"/>
          </a:xfrm>
          <a:prstGeom prst="rect">
            <a:avLst/>
          </a:prstGeom>
          <a:solidFill>
            <a:srgbClr val="F6F5BD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1"/>
              <a:t>a: 2</a:t>
            </a:r>
          </a:p>
        </p:txBody>
      </p:sp>
      <p:sp>
        <p:nvSpPr>
          <p:cNvPr id="20488" name="Rectangle 11"/>
          <p:cNvSpPr>
            <a:spLocks noChangeArrowheads="1"/>
          </p:cNvSpPr>
          <p:nvPr/>
        </p:nvSpPr>
        <p:spPr bwMode="auto">
          <a:xfrm>
            <a:off x="3276601" y="3505201"/>
            <a:ext cx="1981200" cy="1219200"/>
          </a:xfrm>
          <a:prstGeom prst="rect">
            <a:avLst/>
          </a:prstGeom>
          <a:solidFill>
            <a:srgbClr val="D5F1C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000"/>
              <a:t>Thread2 Cache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4343401" y="3962401"/>
            <a:ext cx="685801" cy="304800"/>
          </a:xfrm>
          <a:prstGeom prst="rect">
            <a:avLst/>
          </a:prstGeom>
          <a:solidFill>
            <a:srgbClr val="F6F5BD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1"/>
              <a:t>b:200</a:t>
            </a:r>
          </a:p>
        </p:txBody>
      </p:sp>
      <p:cxnSp>
        <p:nvCxnSpPr>
          <p:cNvPr id="20490" name="Straight Connector 20"/>
          <p:cNvCxnSpPr>
            <a:cxnSpLocks noChangeShapeType="1"/>
            <a:endCxn id="20486" idx="2"/>
          </p:cNvCxnSpPr>
          <p:nvPr/>
        </p:nvCxnSpPr>
        <p:spPr bwMode="auto">
          <a:xfrm rot="5400000" flipH="1" flipV="1">
            <a:off x="1600201" y="4876803"/>
            <a:ext cx="304800" cy="3175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1" name="Straight Connector 25"/>
          <p:cNvCxnSpPr>
            <a:cxnSpLocks noChangeShapeType="1"/>
          </p:cNvCxnSpPr>
          <p:nvPr/>
        </p:nvCxnSpPr>
        <p:spPr bwMode="auto">
          <a:xfrm rot="5400000" flipH="1" flipV="1">
            <a:off x="4115594" y="4876007"/>
            <a:ext cx="304800" cy="1588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2209803" y="3962401"/>
            <a:ext cx="4627587" cy="1524000"/>
            <a:chOff x="2057400" y="2895600"/>
            <a:chExt cx="4627364" cy="1524000"/>
          </a:xfrm>
        </p:grpSpPr>
        <p:grpSp>
          <p:nvGrpSpPr>
            <p:cNvPr id="20504" name="Group 31"/>
            <p:cNvGrpSpPr>
              <a:grpSpLocks/>
            </p:cNvGrpSpPr>
            <p:nvPr/>
          </p:nvGrpSpPr>
          <p:grpSpPr bwMode="auto">
            <a:xfrm>
              <a:off x="2057400" y="2895600"/>
              <a:ext cx="1905000" cy="1524000"/>
              <a:chOff x="2057400" y="2895600"/>
              <a:chExt cx="1905000" cy="1524000"/>
            </a:xfrm>
          </p:grpSpPr>
          <p:sp>
            <p:nvSpPr>
              <p:cNvPr id="20506" name="Rectangle 12"/>
              <p:cNvSpPr>
                <a:spLocks noChangeArrowheads="1"/>
              </p:cNvSpPr>
              <p:nvPr/>
            </p:nvSpPr>
            <p:spPr bwMode="auto">
              <a:xfrm>
                <a:off x="3276600" y="2895600"/>
                <a:ext cx="685800" cy="304800"/>
              </a:xfrm>
              <a:prstGeom prst="rect">
                <a:avLst/>
              </a:prstGeom>
              <a:solidFill>
                <a:srgbClr val="F6F5BD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801"/>
                  <a:t>a:1</a:t>
                </a:r>
              </a:p>
            </p:txBody>
          </p:sp>
          <p:cxnSp>
            <p:nvCxnSpPr>
              <p:cNvPr id="20507" name="Straight Arrow Connector 27"/>
              <p:cNvCxnSpPr>
                <a:cxnSpLocks noChangeShapeType="1"/>
                <a:endCxn id="20506" idx="2"/>
              </p:cNvCxnSpPr>
              <p:nvPr/>
            </p:nvCxnSpPr>
            <p:spPr bwMode="auto">
              <a:xfrm flipV="1">
                <a:off x="2057400" y="3200400"/>
                <a:ext cx="1562100" cy="1219200"/>
              </a:xfrm>
              <a:prstGeom prst="straightConnector1">
                <a:avLst/>
              </a:prstGeom>
              <a:noFill/>
              <a:ln w="31750">
                <a:solidFill>
                  <a:srgbClr val="C000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0505" name="TextBox 33"/>
            <p:cNvSpPr txBox="1">
              <a:spLocks noChangeArrowheads="1"/>
            </p:cNvSpPr>
            <p:nvPr/>
          </p:nvSpPr>
          <p:spPr bwMode="auto">
            <a:xfrm>
              <a:off x="5867400" y="2895601"/>
              <a:ext cx="817364" cy="369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print 1</a:t>
              </a:r>
            </a:p>
          </p:txBody>
        </p:sp>
      </p:grpSp>
      <p:grpSp>
        <p:nvGrpSpPr>
          <p:cNvPr id="14" name="Group 36"/>
          <p:cNvGrpSpPr>
            <a:grpSpLocks/>
          </p:cNvGrpSpPr>
          <p:nvPr/>
        </p:nvGrpSpPr>
        <p:grpSpPr bwMode="auto">
          <a:xfrm>
            <a:off x="1754191" y="3962401"/>
            <a:ext cx="5337528" cy="1524000"/>
            <a:chOff x="1600994" y="2895601"/>
            <a:chExt cx="5338997" cy="1524000"/>
          </a:xfrm>
        </p:grpSpPr>
        <p:grpSp>
          <p:nvGrpSpPr>
            <p:cNvPr id="20500" name="Group 32"/>
            <p:cNvGrpSpPr>
              <a:grpSpLocks/>
            </p:cNvGrpSpPr>
            <p:nvPr/>
          </p:nvGrpSpPr>
          <p:grpSpPr bwMode="auto">
            <a:xfrm>
              <a:off x="1600994" y="2895601"/>
              <a:ext cx="1942306" cy="1524000"/>
              <a:chOff x="1600994" y="2895601"/>
              <a:chExt cx="1942306" cy="1524000"/>
            </a:xfrm>
          </p:grpSpPr>
          <p:sp>
            <p:nvSpPr>
              <p:cNvPr id="20502" name="Rectangle 10"/>
              <p:cNvSpPr>
                <a:spLocks noChangeArrowheads="1"/>
              </p:cNvSpPr>
              <p:nvPr/>
            </p:nvSpPr>
            <p:spPr bwMode="auto">
              <a:xfrm>
                <a:off x="1600994" y="2895601"/>
                <a:ext cx="685800" cy="304800"/>
              </a:xfrm>
              <a:prstGeom prst="rect">
                <a:avLst/>
              </a:prstGeom>
              <a:solidFill>
                <a:srgbClr val="F6F5BD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801"/>
                  <a:t>b:100</a:t>
                </a:r>
              </a:p>
            </p:txBody>
          </p:sp>
          <p:cxnSp>
            <p:nvCxnSpPr>
              <p:cNvPr id="20503" name="Straight Arrow Connector 28"/>
              <p:cNvCxnSpPr>
                <a:cxnSpLocks noChangeShapeType="1"/>
                <a:stCxn id="20485" idx="0"/>
                <a:endCxn id="20502" idx="2"/>
              </p:cNvCxnSpPr>
              <p:nvPr/>
            </p:nvCxnSpPr>
            <p:spPr bwMode="auto">
              <a:xfrm rot="16200000" flipV="1">
                <a:off x="2133997" y="3010298"/>
                <a:ext cx="1219200" cy="1599406"/>
              </a:xfrm>
              <a:prstGeom prst="straightConnector1">
                <a:avLst/>
              </a:prstGeom>
              <a:noFill/>
              <a:ln w="31750">
                <a:solidFill>
                  <a:srgbClr val="C000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0501" name="TextBox 34"/>
            <p:cNvSpPr txBox="1">
              <a:spLocks noChangeArrowheads="1"/>
            </p:cNvSpPr>
            <p:nvPr/>
          </p:nvSpPr>
          <p:spPr bwMode="auto">
            <a:xfrm>
              <a:off x="5888260" y="3440668"/>
              <a:ext cx="1051731" cy="369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print 100</a:t>
              </a:r>
            </a:p>
          </p:txBody>
        </p:sp>
      </p:grpSp>
      <p:grpSp>
        <p:nvGrpSpPr>
          <p:cNvPr id="20494" name="Group 22"/>
          <p:cNvGrpSpPr>
            <a:grpSpLocks/>
          </p:cNvGrpSpPr>
          <p:nvPr/>
        </p:nvGrpSpPr>
        <p:grpSpPr bwMode="auto">
          <a:xfrm>
            <a:off x="5638801" y="1196975"/>
            <a:ext cx="3200400" cy="2070100"/>
            <a:chOff x="2057400" y="1283732"/>
            <a:chExt cx="3200400" cy="2069068"/>
          </a:xfrm>
        </p:grpSpPr>
        <p:sp>
          <p:nvSpPr>
            <p:cNvPr id="20495" name="TextBox 23"/>
            <p:cNvSpPr txBox="1">
              <a:spLocks noChangeArrowheads="1"/>
            </p:cNvSpPr>
            <p:nvPr/>
          </p:nvSpPr>
          <p:spPr bwMode="auto">
            <a:xfrm>
              <a:off x="2133601" y="1283732"/>
              <a:ext cx="3048000" cy="646265"/>
            </a:xfrm>
            <a:prstGeom prst="rect">
              <a:avLst/>
            </a:prstGeom>
            <a:solidFill>
              <a:srgbClr val="F6F5B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int a = 1;</a:t>
              </a:r>
            </a:p>
            <a:p>
              <a:pPr eaLnBrk="1" hangingPunct="1"/>
              <a:r>
                <a:rPr lang="en-US" altLang="en-US" sz="1801">
                  <a:latin typeface="Calibri" charset="0"/>
                </a:rPr>
                <a:t>int b = 100;</a:t>
              </a:r>
            </a:p>
          </p:txBody>
        </p:sp>
        <p:sp>
          <p:nvSpPr>
            <p:cNvPr id="20496" name="TextBox 24"/>
            <p:cNvSpPr txBox="1">
              <a:spLocks noChangeArrowheads="1"/>
            </p:cNvSpPr>
            <p:nvPr/>
          </p:nvSpPr>
          <p:spPr bwMode="auto">
            <a:xfrm>
              <a:off x="2057400" y="2426732"/>
              <a:ext cx="1447800" cy="926068"/>
            </a:xfrm>
            <a:prstGeom prst="rect">
              <a:avLst/>
            </a:prstGeom>
            <a:solidFill>
              <a:srgbClr val="F1C7C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Thread1:</a:t>
              </a:r>
            </a:p>
            <a:p>
              <a:pPr eaLnBrk="1" hangingPunct="1"/>
              <a:r>
                <a:rPr lang="en-US" altLang="en-US" sz="1801">
                  <a:latin typeface="Calibri" charset="0"/>
                </a:rPr>
                <a:t>Wa:	a = 2;</a:t>
              </a:r>
            </a:p>
            <a:p>
              <a:pPr eaLnBrk="1" hangingPunct="1"/>
              <a:r>
                <a:rPr lang="en-US" altLang="en-US" sz="1801">
                  <a:latin typeface="Calibri" charset="0"/>
                </a:rPr>
                <a:t>Rb: 	print(b);</a:t>
              </a:r>
            </a:p>
          </p:txBody>
        </p:sp>
        <p:sp>
          <p:nvSpPr>
            <p:cNvPr id="20497" name="TextBox 26"/>
            <p:cNvSpPr txBox="1">
              <a:spLocks noChangeArrowheads="1"/>
            </p:cNvSpPr>
            <p:nvPr/>
          </p:nvSpPr>
          <p:spPr bwMode="auto">
            <a:xfrm>
              <a:off x="3657600" y="2426732"/>
              <a:ext cx="1600200" cy="926068"/>
            </a:xfrm>
            <a:prstGeom prst="rect">
              <a:avLst/>
            </a:prstGeom>
            <a:solidFill>
              <a:srgbClr val="D5F1C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Thread2:</a:t>
              </a:r>
            </a:p>
            <a:p>
              <a:pPr eaLnBrk="1" hangingPunct="1"/>
              <a:r>
                <a:rPr lang="en-US" altLang="en-US" sz="1801">
                  <a:latin typeface="Calibri" charset="0"/>
                </a:rPr>
                <a:t>Wb:	b = 200;</a:t>
              </a:r>
            </a:p>
            <a:p>
              <a:pPr eaLnBrk="1" hangingPunct="1"/>
              <a:r>
                <a:rPr lang="en-US" altLang="en-US" sz="1801">
                  <a:latin typeface="Calibri" charset="0"/>
                </a:rPr>
                <a:t>Ra:	print(a);</a:t>
              </a:r>
            </a:p>
          </p:txBody>
        </p:sp>
        <p:cxnSp>
          <p:nvCxnSpPr>
            <p:cNvPr id="20498" name="Straight Arrow Connector 29"/>
            <p:cNvCxnSpPr>
              <a:cxnSpLocks noChangeShapeType="1"/>
              <a:stCxn id="20495" idx="2"/>
              <a:endCxn id="20496" idx="0"/>
            </p:cNvCxnSpPr>
            <p:nvPr/>
          </p:nvCxnSpPr>
          <p:spPr bwMode="auto">
            <a:xfrm flipH="1">
              <a:off x="2781300" y="1929997"/>
              <a:ext cx="876301" cy="496735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499" name="Straight Arrow Connector 30"/>
            <p:cNvCxnSpPr>
              <a:cxnSpLocks noChangeShapeType="1"/>
              <a:stCxn id="20495" idx="2"/>
              <a:endCxn id="20497" idx="0"/>
            </p:cNvCxnSpPr>
            <p:nvPr/>
          </p:nvCxnSpPr>
          <p:spPr bwMode="auto">
            <a:xfrm>
              <a:off x="3657601" y="1929997"/>
              <a:ext cx="800099" cy="496735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1397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738192" y="434976"/>
            <a:ext cx="7591425" cy="762000"/>
          </a:xfrm>
        </p:spPr>
        <p:txBody>
          <a:bodyPr/>
          <a:lstStyle/>
          <a:p>
            <a:r>
              <a:rPr lang="en-US" altLang="en-US">
                <a:latin typeface="Calibri" charset="0"/>
              </a:rPr>
              <a:t>Snoopy Caches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777879" y="1362076"/>
            <a:ext cx="7896225" cy="1533524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Calibri" charset="0"/>
              </a:rPr>
              <a:t>Tag each cache block with state</a:t>
            </a:r>
          </a:p>
          <a:p>
            <a:pPr lvl="1">
              <a:buFont typeface="Wingdings" charset="2"/>
              <a:buNone/>
            </a:pPr>
            <a:r>
              <a:rPr lang="en-US" altLang="en-US" dirty="0">
                <a:latin typeface="Calibri" charset="0"/>
              </a:rPr>
              <a:t>Invalid	Cannot use value</a:t>
            </a:r>
          </a:p>
          <a:p>
            <a:pPr lvl="1">
              <a:buFont typeface="Wingdings" charset="2"/>
              <a:buNone/>
            </a:pPr>
            <a:r>
              <a:rPr lang="en-US" altLang="en-US" dirty="0">
                <a:latin typeface="Calibri" charset="0"/>
              </a:rPr>
              <a:t>Shared	Readable copy</a:t>
            </a:r>
          </a:p>
          <a:p>
            <a:pPr lvl="1">
              <a:buFont typeface="Wingdings" charset="2"/>
              <a:buNone/>
            </a:pPr>
            <a:r>
              <a:rPr lang="en-US" altLang="en-US" dirty="0">
                <a:latin typeface="Calibri" charset="0"/>
              </a:rPr>
              <a:t>Exclusive	Writeable copy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990601" y="4724401"/>
            <a:ext cx="4495801" cy="1219200"/>
          </a:xfrm>
          <a:prstGeom prst="rect">
            <a:avLst/>
          </a:prstGeom>
          <a:solidFill>
            <a:srgbClr val="D5F1C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000"/>
              <a:t>Main Memory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2133601" y="5181601"/>
            <a:ext cx="685801" cy="304800"/>
          </a:xfrm>
          <a:prstGeom prst="rect">
            <a:avLst/>
          </a:prstGeom>
          <a:solidFill>
            <a:srgbClr val="F6F5BD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1"/>
              <a:t>a:1</a:t>
            </a: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3657601" y="5181601"/>
            <a:ext cx="685801" cy="304800"/>
          </a:xfrm>
          <a:prstGeom prst="rect">
            <a:avLst/>
          </a:prstGeom>
          <a:solidFill>
            <a:srgbClr val="F6F5BD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1"/>
              <a:t>b:100</a:t>
            </a:r>
          </a:p>
        </p:txBody>
      </p:sp>
      <p:sp>
        <p:nvSpPr>
          <p:cNvPr id="21510" name="Rectangle 8"/>
          <p:cNvSpPr>
            <a:spLocks noChangeArrowheads="1"/>
          </p:cNvSpPr>
          <p:nvPr/>
        </p:nvSpPr>
        <p:spPr bwMode="auto">
          <a:xfrm>
            <a:off x="990601" y="3200401"/>
            <a:ext cx="1981200" cy="1219200"/>
          </a:xfrm>
          <a:prstGeom prst="rect">
            <a:avLst/>
          </a:prstGeom>
          <a:solidFill>
            <a:srgbClr val="D5F1C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000"/>
              <a:t>Thread1 Cache</a:t>
            </a:r>
          </a:p>
        </p:txBody>
      </p:sp>
      <p:sp>
        <p:nvSpPr>
          <p:cNvPr id="21511" name="Rectangle 11"/>
          <p:cNvSpPr>
            <a:spLocks noChangeArrowheads="1"/>
          </p:cNvSpPr>
          <p:nvPr/>
        </p:nvSpPr>
        <p:spPr bwMode="auto">
          <a:xfrm>
            <a:off x="3505201" y="3200401"/>
            <a:ext cx="1981200" cy="1219200"/>
          </a:xfrm>
          <a:prstGeom prst="rect">
            <a:avLst/>
          </a:prstGeom>
          <a:solidFill>
            <a:srgbClr val="D5F1C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000"/>
              <a:t>Thread2 Cache</a:t>
            </a:r>
          </a:p>
        </p:txBody>
      </p:sp>
      <p:cxnSp>
        <p:nvCxnSpPr>
          <p:cNvPr id="21512" name="Straight Connector 20"/>
          <p:cNvCxnSpPr>
            <a:cxnSpLocks noChangeShapeType="1"/>
            <a:endCxn id="21510" idx="2"/>
          </p:cNvCxnSpPr>
          <p:nvPr/>
        </p:nvCxnSpPr>
        <p:spPr bwMode="auto">
          <a:xfrm rot="5400000" flipH="1" flipV="1">
            <a:off x="1828801" y="4572003"/>
            <a:ext cx="304800" cy="3175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3" name="Straight Connector 25"/>
          <p:cNvCxnSpPr>
            <a:cxnSpLocks noChangeShapeType="1"/>
          </p:cNvCxnSpPr>
          <p:nvPr/>
        </p:nvCxnSpPr>
        <p:spPr bwMode="auto">
          <a:xfrm rot="5400000" flipH="1" flipV="1">
            <a:off x="4344194" y="4571207"/>
            <a:ext cx="304800" cy="1588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1143001" y="3581400"/>
            <a:ext cx="990601" cy="304800"/>
            <a:chOff x="762000" y="3581400"/>
            <a:chExt cx="990600" cy="304800"/>
          </a:xfrm>
        </p:grpSpPr>
        <p:sp>
          <p:nvSpPr>
            <p:cNvPr id="21524" name="Rectangle 36"/>
            <p:cNvSpPr>
              <a:spLocks noChangeArrowheads="1"/>
            </p:cNvSpPr>
            <p:nvPr/>
          </p:nvSpPr>
          <p:spPr bwMode="auto">
            <a:xfrm>
              <a:off x="1066800" y="3581400"/>
              <a:ext cx="685800" cy="304800"/>
            </a:xfrm>
            <a:prstGeom prst="rect">
              <a:avLst/>
            </a:prstGeom>
            <a:solidFill>
              <a:srgbClr val="F6F5BD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801"/>
                <a:t>a: 2</a:t>
              </a:r>
            </a:p>
          </p:txBody>
        </p:sp>
        <p:sp>
          <p:nvSpPr>
            <p:cNvPr id="21525" name="Rectangle 37"/>
            <p:cNvSpPr>
              <a:spLocks noChangeArrowheads="1"/>
            </p:cNvSpPr>
            <p:nvPr/>
          </p:nvSpPr>
          <p:spPr bwMode="auto">
            <a:xfrm>
              <a:off x="762000" y="3581400"/>
              <a:ext cx="304800" cy="304800"/>
            </a:xfrm>
            <a:prstGeom prst="rect">
              <a:avLst/>
            </a:prstGeom>
            <a:solidFill>
              <a:srgbClr val="F1C7C7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801"/>
                <a:t>E</a:t>
              </a:r>
            </a:p>
          </p:txBody>
        </p:sp>
      </p:grpSp>
      <p:grpSp>
        <p:nvGrpSpPr>
          <p:cNvPr id="8" name="Group 38"/>
          <p:cNvGrpSpPr>
            <a:grpSpLocks/>
          </p:cNvGrpSpPr>
          <p:nvPr/>
        </p:nvGrpSpPr>
        <p:grpSpPr bwMode="auto">
          <a:xfrm>
            <a:off x="3581400" y="4038600"/>
            <a:ext cx="952500" cy="304800"/>
            <a:chOff x="2705100" y="3874532"/>
            <a:chExt cx="952500" cy="304800"/>
          </a:xfrm>
        </p:grpSpPr>
        <p:sp>
          <p:nvSpPr>
            <p:cNvPr id="21522" name="Rectangle 39"/>
            <p:cNvSpPr>
              <a:spLocks noChangeArrowheads="1"/>
            </p:cNvSpPr>
            <p:nvPr/>
          </p:nvSpPr>
          <p:spPr bwMode="auto">
            <a:xfrm>
              <a:off x="2971800" y="3874532"/>
              <a:ext cx="685800" cy="304800"/>
            </a:xfrm>
            <a:prstGeom prst="rect">
              <a:avLst/>
            </a:prstGeom>
            <a:solidFill>
              <a:srgbClr val="F6F5BD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801"/>
                <a:t>b:200</a:t>
              </a:r>
            </a:p>
          </p:txBody>
        </p:sp>
        <p:sp>
          <p:nvSpPr>
            <p:cNvPr id="21523" name="Rectangle 40"/>
            <p:cNvSpPr>
              <a:spLocks noChangeArrowheads="1"/>
            </p:cNvSpPr>
            <p:nvPr/>
          </p:nvSpPr>
          <p:spPr bwMode="auto">
            <a:xfrm>
              <a:off x="2705100" y="3874532"/>
              <a:ext cx="304800" cy="304800"/>
            </a:xfrm>
            <a:prstGeom prst="rect">
              <a:avLst/>
            </a:prstGeom>
            <a:solidFill>
              <a:srgbClr val="F1C7C7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801"/>
                <a:t>E</a:t>
              </a:r>
            </a:p>
          </p:txBody>
        </p:sp>
      </p:grpSp>
      <p:grpSp>
        <p:nvGrpSpPr>
          <p:cNvPr id="21516" name="Group 16"/>
          <p:cNvGrpSpPr>
            <a:grpSpLocks/>
          </p:cNvGrpSpPr>
          <p:nvPr/>
        </p:nvGrpSpPr>
        <p:grpSpPr bwMode="auto">
          <a:xfrm>
            <a:off x="5715001" y="809629"/>
            <a:ext cx="3200400" cy="2068513"/>
            <a:chOff x="2057400" y="1283732"/>
            <a:chExt cx="3200400" cy="2069068"/>
          </a:xfrm>
        </p:grpSpPr>
        <p:sp>
          <p:nvSpPr>
            <p:cNvPr id="21517" name="TextBox 17"/>
            <p:cNvSpPr txBox="1">
              <a:spLocks noChangeArrowheads="1"/>
            </p:cNvSpPr>
            <p:nvPr/>
          </p:nvSpPr>
          <p:spPr bwMode="auto">
            <a:xfrm>
              <a:off x="2133601" y="1283732"/>
              <a:ext cx="3048000" cy="646760"/>
            </a:xfrm>
            <a:prstGeom prst="rect">
              <a:avLst/>
            </a:prstGeom>
            <a:solidFill>
              <a:srgbClr val="F6F5B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int a = 1;</a:t>
              </a:r>
            </a:p>
            <a:p>
              <a:pPr eaLnBrk="1" hangingPunct="1"/>
              <a:r>
                <a:rPr lang="en-US" altLang="en-US" sz="1801">
                  <a:latin typeface="Calibri" charset="0"/>
                </a:rPr>
                <a:t>int b = 100;</a:t>
              </a:r>
            </a:p>
          </p:txBody>
        </p:sp>
        <p:sp>
          <p:nvSpPr>
            <p:cNvPr id="21518" name="TextBox 18"/>
            <p:cNvSpPr txBox="1">
              <a:spLocks noChangeArrowheads="1"/>
            </p:cNvSpPr>
            <p:nvPr/>
          </p:nvSpPr>
          <p:spPr bwMode="auto">
            <a:xfrm>
              <a:off x="2057400" y="2426732"/>
              <a:ext cx="1447800" cy="926068"/>
            </a:xfrm>
            <a:prstGeom prst="rect">
              <a:avLst/>
            </a:prstGeom>
            <a:solidFill>
              <a:srgbClr val="F1C7C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Thread1:</a:t>
              </a:r>
            </a:p>
            <a:p>
              <a:pPr eaLnBrk="1" hangingPunct="1"/>
              <a:r>
                <a:rPr lang="en-US" altLang="en-US" sz="1801">
                  <a:latin typeface="Calibri" charset="0"/>
                </a:rPr>
                <a:t>Wa:	a = 2;</a:t>
              </a:r>
            </a:p>
            <a:p>
              <a:pPr eaLnBrk="1" hangingPunct="1"/>
              <a:r>
                <a:rPr lang="en-US" altLang="en-US" sz="1801">
                  <a:latin typeface="Calibri" charset="0"/>
                </a:rPr>
                <a:t>Rb: 	print(b);</a:t>
              </a:r>
            </a:p>
          </p:txBody>
        </p:sp>
        <p:sp>
          <p:nvSpPr>
            <p:cNvPr id="21519" name="TextBox 19"/>
            <p:cNvSpPr txBox="1">
              <a:spLocks noChangeArrowheads="1"/>
            </p:cNvSpPr>
            <p:nvPr/>
          </p:nvSpPr>
          <p:spPr bwMode="auto">
            <a:xfrm>
              <a:off x="3657600" y="2426732"/>
              <a:ext cx="1600200" cy="926068"/>
            </a:xfrm>
            <a:prstGeom prst="rect">
              <a:avLst/>
            </a:prstGeom>
            <a:solidFill>
              <a:srgbClr val="D5F1C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Thread2:</a:t>
              </a:r>
            </a:p>
            <a:p>
              <a:pPr eaLnBrk="1" hangingPunct="1"/>
              <a:r>
                <a:rPr lang="en-US" altLang="en-US" sz="1801">
                  <a:latin typeface="Calibri" charset="0"/>
                </a:rPr>
                <a:t>Wb:	b = 200;</a:t>
              </a:r>
            </a:p>
            <a:p>
              <a:pPr eaLnBrk="1" hangingPunct="1"/>
              <a:r>
                <a:rPr lang="en-US" altLang="en-US" sz="1801">
                  <a:latin typeface="Calibri" charset="0"/>
                </a:rPr>
                <a:t>Ra:	print(a);</a:t>
              </a:r>
            </a:p>
          </p:txBody>
        </p:sp>
        <p:cxnSp>
          <p:nvCxnSpPr>
            <p:cNvPr id="21520" name="Straight Arrow Connector 21"/>
            <p:cNvCxnSpPr>
              <a:cxnSpLocks noChangeShapeType="1"/>
              <a:stCxn id="21517" idx="2"/>
              <a:endCxn id="21518" idx="0"/>
            </p:cNvCxnSpPr>
            <p:nvPr/>
          </p:nvCxnSpPr>
          <p:spPr bwMode="auto">
            <a:xfrm flipH="1">
              <a:off x="2781300" y="1930492"/>
              <a:ext cx="876301" cy="496239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521" name="Straight Arrow Connector 22"/>
            <p:cNvCxnSpPr>
              <a:cxnSpLocks noChangeShapeType="1"/>
              <a:stCxn id="21517" idx="2"/>
              <a:endCxn id="21519" idx="0"/>
            </p:cNvCxnSpPr>
            <p:nvPr/>
          </p:nvCxnSpPr>
          <p:spPr bwMode="auto">
            <a:xfrm>
              <a:off x="3657601" y="1930492"/>
              <a:ext cx="800099" cy="496239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92818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738192" y="434976"/>
            <a:ext cx="7591425" cy="762000"/>
          </a:xfrm>
        </p:spPr>
        <p:txBody>
          <a:bodyPr/>
          <a:lstStyle/>
          <a:p>
            <a:r>
              <a:rPr lang="en-US" altLang="en-US">
                <a:latin typeface="Calibri" charset="0"/>
              </a:rPr>
              <a:t>Snoopy Caches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777879" y="1362076"/>
            <a:ext cx="7896225" cy="1751012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Calibri" charset="0"/>
              </a:rPr>
              <a:t>Tag each cache block with state</a:t>
            </a:r>
          </a:p>
          <a:p>
            <a:pPr lvl="1">
              <a:buFont typeface="Wingdings" charset="2"/>
              <a:buNone/>
            </a:pPr>
            <a:r>
              <a:rPr lang="en-US" altLang="en-US" dirty="0">
                <a:latin typeface="Calibri" charset="0"/>
              </a:rPr>
              <a:t>Invalid	Cannot use value</a:t>
            </a:r>
          </a:p>
          <a:p>
            <a:pPr lvl="1">
              <a:buFont typeface="Wingdings" charset="2"/>
              <a:buNone/>
            </a:pPr>
            <a:r>
              <a:rPr lang="en-US" altLang="en-US" dirty="0">
                <a:latin typeface="Calibri" charset="0"/>
              </a:rPr>
              <a:t>Shared	Readable copy</a:t>
            </a:r>
          </a:p>
          <a:p>
            <a:pPr lvl="1">
              <a:buFont typeface="Wingdings" charset="2"/>
              <a:buNone/>
            </a:pPr>
            <a:r>
              <a:rPr lang="en-US" altLang="en-US" dirty="0">
                <a:latin typeface="Calibri" charset="0"/>
              </a:rPr>
              <a:t>Exclusive	Writeable copy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990601" y="4724401"/>
            <a:ext cx="4495801" cy="1219200"/>
          </a:xfrm>
          <a:prstGeom prst="rect">
            <a:avLst/>
          </a:prstGeom>
          <a:solidFill>
            <a:srgbClr val="D5F1C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000"/>
              <a:t>Main Memory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2133601" y="5181601"/>
            <a:ext cx="685801" cy="304800"/>
          </a:xfrm>
          <a:prstGeom prst="rect">
            <a:avLst/>
          </a:prstGeom>
          <a:solidFill>
            <a:srgbClr val="F6F5BD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1"/>
              <a:t>a:1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3657601" y="5181601"/>
            <a:ext cx="685801" cy="304800"/>
          </a:xfrm>
          <a:prstGeom prst="rect">
            <a:avLst/>
          </a:prstGeom>
          <a:solidFill>
            <a:srgbClr val="F6F5BD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1"/>
              <a:t>b:100</a:t>
            </a:r>
          </a:p>
        </p:txBody>
      </p:sp>
      <p:sp>
        <p:nvSpPr>
          <p:cNvPr id="22534" name="Rectangle 8"/>
          <p:cNvSpPr>
            <a:spLocks noChangeArrowheads="1"/>
          </p:cNvSpPr>
          <p:nvPr/>
        </p:nvSpPr>
        <p:spPr bwMode="auto">
          <a:xfrm>
            <a:off x="990601" y="3200401"/>
            <a:ext cx="1981200" cy="1219200"/>
          </a:xfrm>
          <a:prstGeom prst="rect">
            <a:avLst/>
          </a:prstGeom>
          <a:solidFill>
            <a:srgbClr val="D5F1C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000"/>
              <a:t>Thread1 Cache</a:t>
            </a:r>
          </a:p>
        </p:txBody>
      </p:sp>
      <p:sp>
        <p:nvSpPr>
          <p:cNvPr id="22535" name="Rectangle 11"/>
          <p:cNvSpPr>
            <a:spLocks noChangeArrowheads="1"/>
          </p:cNvSpPr>
          <p:nvPr/>
        </p:nvSpPr>
        <p:spPr bwMode="auto">
          <a:xfrm>
            <a:off x="3505201" y="3200401"/>
            <a:ext cx="1981200" cy="1219200"/>
          </a:xfrm>
          <a:prstGeom prst="rect">
            <a:avLst/>
          </a:prstGeom>
          <a:solidFill>
            <a:srgbClr val="D5F1C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000"/>
              <a:t>Thread2 Cache</a:t>
            </a:r>
          </a:p>
        </p:txBody>
      </p:sp>
      <p:cxnSp>
        <p:nvCxnSpPr>
          <p:cNvPr id="22536" name="Straight Connector 20"/>
          <p:cNvCxnSpPr>
            <a:cxnSpLocks noChangeShapeType="1"/>
            <a:endCxn id="22534" idx="2"/>
          </p:cNvCxnSpPr>
          <p:nvPr/>
        </p:nvCxnSpPr>
        <p:spPr bwMode="auto">
          <a:xfrm rot="5400000" flipH="1" flipV="1">
            <a:off x="1828801" y="4572003"/>
            <a:ext cx="304800" cy="3175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7" name="Straight Connector 25"/>
          <p:cNvCxnSpPr>
            <a:cxnSpLocks noChangeShapeType="1"/>
          </p:cNvCxnSpPr>
          <p:nvPr/>
        </p:nvCxnSpPr>
        <p:spPr bwMode="auto">
          <a:xfrm rot="5400000" flipH="1" flipV="1">
            <a:off x="4344194" y="4571207"/>
            <a:ext cx="304800" cy="1588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2538" name="Group 35"/>
          <p:cNvGrpSpPr>
            <a:grpSpLocks/>
          </p:cNvGrpSpPr>
          <p:nvPr/>
        </p:nvGrpSpPr>
        <p:grpSpPr bwMode="auto">
          <a:xfrm>
            <a:off x="1143001" y="3581400"/>
            <a:ext cx="990601" cy="304800"/>
            <a:chOff x="762000" y="3581400"/>
            <a:chExt cx="990600" cy="304800"/>
          </a:xfrm>
        </p:grpSpPr>
        <p:sp>
          <p:nvSpPr>
            <p:cNvPr id="22567" name="Rectangle 36"/>
            <p:cNvSpPr>
              <a:spLocks noChangeArrowheads="1"/>
            </p:cNvSpPr>
            <p:nvPr/>
          </p:nvSpPr>
          <p:spPr bwMode="auto">
            <a:xfrm>
              <a:off x="1066800" y="3581400"/>
              <a:ext cx="685800" cy="304800"/>
            </a:xfrm>
            <a:prstGeom prst="rect">
              <a:avLst/>
            </a:prstGeom>
            <a:solidFill>
              <a:srgbClr val="F6F5BD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801"/>
                <a:t>a: 2</a:t>
              </a:r>
            </a:p>
          </p:txBody>
        </p:sp>
        <p:sp>
          <p:nvSpPr>
            <p:cNvPr id="22568" name="Rectangle 37"/>
            <p:cNvSpPr>
              <a:spLocks noChangeArrowheads="1"/>
            </p:cNvSpPr>
            <p:nvPr/>
          </p:nvSpPr>
          <p:spPr bwMode="auto">
            <a:xfrm>
              <a:off x="762000" y="3581400"/>
              <a:ext cx="304800" cy="304800"/>
            </a:xfrm>
            <a:prstGeom prst="rect">
              <a:avLst/>
            </a:prstGeom>
            <a:solidFill>
              <a:srgbClr val="F1C7C7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801"/>
                <a:t>E</a:t>
              </a:r>
            </a:p>
          </p:txBody>
        </p:sp>
      </p:grpSp>
      <p:grpSp>
        <p:nvGrpSpPr>
          <p:cNvPr id="22539" name="Group 38"/>
          <p:cNvGrpSpPr>
            <a:grpSpLocks/>
          </p:cNvGrpSpPr>
          <p:nvPr/>
        </p:nvGrpSpPr>
        <p:grpSpPr bwMode="auto">
          <a:xfrm>
            <a:off x="3581400" y="4038600"/>
            <a:ext cx="952500" cy="304800"/>
            <a:chOff x="2705100" y="3874532"/>
            <a:chExt cx="952500" cy="304800"/>
          </a:xfrm>
        </p:grpSpPr>
        <p:sp>
          <p:nvSpPr>
            <p:cNvPr id="22565" name="Rectangle 39"/>
            <p:cNvSpPr>
              <a:spLocks noChangeArrowheads="1"/>
            </p:cNvSpPr>
            <p:nvPr/>
          </p:nvSpPr>
          <p:spPr bwMode="auto">
            <a:xfrm>
              <a:off x="2971800" y="3874532"/>
              <a:ext cx="685800" cy="304800"/>
            </a:xfrm>
            <a:prstGeom prst="rect">
              <a:avLst/>
            </a:prstGeom>
            <a:solidFill>
              <a:srgbClr val="F6F5BD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801"/>
                <a:t>b:200</a:t>
              </a:r>
            </a:p>
          </p:txBody>
        </p:sp>
        <p:sp>
          <p:nvSpPr>
            <p:cNvPr id="22566" name="Rectangle 40"/>
            <p:cNvSpPr>
              <a:spLocks noChangeArrowheads="1"/>
            </p:cNvSpPr>
            <p:nvPr/>
          </p:nvSpPr>
          <p:spPr bwMode="auto">
            <a:xfrm>
              <a:off x="2705100" y="3874532"/>
              <a:ext cx="304800" cy="304800"/>
            </a:xfrm>
            <a:prstGeom prst="rect">
              <a:avLst/>
            </a:prstGeom>
            <a:solidFill>
              <a:srgbClr val="F1C7C7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801"/>
                <a:t>E</a:t>
              </a:r>
            </a:p>
          </p:txBody>
        </p:sp>
      </p:grpSp>
      <p:grpSp>
        <p:nvGrpSpPr>
          <p:cNvPr id="14" name="Group 44"/>
          <p:cNvGrpSpPr>
            <a:grpSpLocks/>
          </p:cNvGrpSpPr>
          <p:nvPr/>
        </p:nvGrpSpPr>
        <p:grpSpPr bwMode="auto">
          <a:xfrm>
            <a:off x="1143001" y="3744916"/>
            <a:ext cx="6177142" cy="1131887"/>
            <a:chOff x="762000" y="3745468"/>
            <a:chExt cx="6177817" cy="1131332"/>
          </a:xfrm>
        </p:grpSpPr>
        <p:sp>
          <p:nvSpPr>
            <p:cNvPr id="22557" name="TextBox 34"/>
            <p:cNvSpPr txBox="1">
              <a:spLocks noChangeArrowheads="1"/>
            </p:cNvSpPr>
            <p:nvPr/>
          </p:nvSpPr>
          <p:spPr bwMode="auto">
            <a:xfrm>
              <a:off x="5888260" y="4202668"/>
              <a:ext cx="1051557" cy="369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print 200</a:t>
              </a:r>
            </a:p>
          </p:txBody>
        </p:sp>
        <p:grpSp>
          <p:nvGrpSpPr>
            <p:cNvPr id="22558" name="Group 32"/>
            <p:cNvGrpSpPr>
              <a:grpSpLocks/>
            </p:cNvGrpSpPr>
            <p:nvPr/>
          </p:nvGrpSpPr>
          <p:grpSpPr bwMode="auto">
            <a:xfrm>
              <a:off x="762000" y="3962400"/>
              <a:ext cx="990600" cy="304800"/>
              <a:chOff x="762000" y="3962400"/>
              <a:chExt cx="990600" cy="304800"/>
            </a:xfrm>
          </p:grpSpPr>
          <p:sp>
            <p:nvSpPr>
              <p:cNvPr id="22563" name="Rectangle 10"/>
              <p:cNvSpPr>
                <a:spLocks noChangeArrowheads="1"/>
              </p:cNvSpPr>
              <p:nvPr/>
            </p:nvSpPr>
            <p:spPr bwMode="auto">
              <a:xfrm>
                <a:off x="1066800" y="3962400"/>
                <a:ext cx="685800" cy="304800"/>
              </a:xfrm>
              <a:prstGeom prst="rect">
                <a:avLst/>
              </a:prstGeom>
              <a:solidFill>
                <a:srgbClr val="F6F5BD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801"/>
                  <a:t>b:200</a:t>
                </a:r>
              </a:p>
            </p:txBody>
          </p:sp>
          <p:sp>
            <p:nvSpPr>
              <p:cNvPr id="22564" name="Rectangle 24"/>
              <p:cNvSpPr>
                <a:spLocks noChangeArrowheads="1"/>
              </p:cNvSpPr>
              <p:nvPr/>
            </p:nvSpPr>
            <p:spPr bwMode="auto">
              <a:xfrm>
                <a:off x="762000" y="3962400"/>
                <a:ext cx="304800" cy="30480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801"/>
                  <a:t>S</a:t>
                </a:r>
              </a:p>
            </p:txBody>
          </p:sp>
        </p:grpSp>
        <p:grpSp>
          <p:nvGrpSpPr>
            <p:cNvPr id="22559" name="Group 30"/>
            <p:cNvGrpSpPr>
              <a:grpSpLocks/>
            </p:cNvGrpSpPr>
            <p:nvPr/>
          </p:nvGrpSpPr>
          <p:grpSpPr bwMode="auto">
            <a:xfrm>
              <a:off x="3200400" y="4038600"/>
              <a:ext cx="990600" cy="304800"/>
              <a:chOff x="3200400" y="4038600"/>
              <a:chExt cx="990600" cy="304800"/>
            </a:xfrm>
          </p:grpSpPr>
          <p:sp>
            <p:nvSpPr>
              <p:cNvPr id="22561" name="Rectangle 15"/>
              <p:cNvSpPr>
                <a:spLocks noChangeArrowheads="1"/>
              </p:cNvSpPr>
              <p:nvPr/>
            </p:nvSpPr>
            <p:spPr bwMode="auto">
              <a:xfrm>
                <a:off x="3505200" y="4038600"/>
                <a:ext cx="685800" cy="304800"/>
              </a:xfrm>
              <a:prstGeom prst="rect">
                <a:avLst/>
              </a:prstGeom>
              <a:solidFill>
                <a:srgbClr val="F6F5BD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801"/>
                  <a:t>b:200</a:t>
                </a:r>
              </a:p>
            </p:txBody>
          </p:sp>
          <p:sp>
            <p:nvSpPr>
              <p:cNvPr id="22562" name="Rectangle 26"/>
              <p:cNvSpPr>
                <a:spLocks noChangeArrowheads="1"/>
              </p:cNvSpPr>
              <p:nvPr/>
            </p:nvSpPr>
            <p:spPr bwMode="auto">
              <a:xfrm>
                <a:off x="3200400" y="4038600"/>
                <a:ext cx="304800" cy="30480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801"/>
                  <a:t>S</a:t>
                </a:r>
              </a:p>
            </p:txBody>
          </p:sp>
        </p:grpSp>
        <p:sp>
          <p:nvSpPr>
            <p:cNvPr id="43" name="Arc 42"/>
            <p:cNvSpPr/>
            <p:nvPr/>
          </p:nvSpPr>
          <p:spPr bwMode="auto">
            <a:xfrm flipH="1" flipV="1">
              <a:off x="1371667" y="3745468"/>
              <a:ext cx="2324354" cy="1131332"/>
            </a:xfrm>
            <a:prstGeom prst="arc">
              <a:avLst>
                <a:gd name="adj1" fmla="val 10822690"/>
                <a:gd name="adj2" fmla="val 0"/>
              </a:avLst>
            </a:prstGeom>
            <a:noFill/>
            <a:ln w="38100">
              <a:solidFill>
                <a:srgbClr val="C00000"/>
              </a:solidFill>
              <a:miter lim="800000"/>
              <a:headEnd type="none" w="med" len="med"/>
              <a:tailEnd type="triangl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801">
                <a:cs typeface="ＭＳ Ｐゴシック" charset="-128"/>
              </a:endParaRPr>
            </a:p>
          </p:txBody>
        </p:sp>
      </p:grpSp>
      <p:grpSp>
        <p:nvGrpSpPr>
          <p:cNvPr id="18" name="Group 43"/>
          <p:cNvGrpSpPr>
            <a:grpSpLocks/>
          </p:cNvGrpSpPr>
          <p:nvPr/>
        </p:nvGrpSpPr>
        <p:grpSpPr bwMode="auto">
          <a:xfrm>
            <a:off x="1143003" y="3352801"/>
            <a:ext cx="5922996" cy="1131888"/>
            <a:chOff x="762000" y="3352800"/>
            <a:chExt cx="5922772" cy="1131332"/>
          </a:xfrm>
        </p:grpSpPr>
        <p:sp>
          <p:nvSpPr>
            <p:cNvPr id="22549" name="TextBox 33"/>
            <p:cNvSpPr txBox="1">
              <a:spLocks noChangeArrowheads="1"/>
            </p:cNvSpPr>
            <p:nvPr/>
          </p:nvSpPr>
          <p:spPr bwMode="auto">
            <a:xfrm>
              <a:off x="5867400" y="3657602"/>
              <a:ext cx="817372" cy="369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print 2</a:t>
              </a:r>
            </a:p>
          </p:txBody>
        </p:sp>
        <p:grpSp>
          <p:nvGrpSpPr>
            <p:cNvPr id="22550" name="Group 29"/>
            <p:cNvGrpSpPr>
              <a:grpSpLocks/>
            </p:cNvGrpSpPr>
            <p:nvPr/>
          </p:nvGrpSpPr>
          <p:grpSpPr bwMode="auto">
            <a:xfrm>
              <a:off x="3200400" y="3657600"/>
              <a:ext cx="990600" cy="304800"/>
              <a:chOff x="3200400" y="3657600"/>
              <a:chExt cx="990600" cy="304800"/>
            </a:xfrm>
          </p:grpSpPr>
          <p:sp>
            <p:nvSpPr>
              <p:cNvPr id="22555" name="Rectangle 12"/>
              <p:cNvSpPr>
                <a:spLocks noChangeArrowheads="1"/>
              </p:cNvSpPr>
              <p:nvPr/>
            </p:nvSpPr>
            <p:spPr bwMode="auto">
              <a:xfrm>
                <a:off x="3505200" y="3657600"/>
                <a:ext cx="685800" cy="304800"/>
              </a:xfrm>
              <a:prstGeom prst="rect">
                <a:avLst/>
              </a:prstGeom>
              <a:solidFill>
                <a:srgbClr val="F6F5BD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801"/>
                  <a:t>a:2</a:t>
                </a:r>
              </a:p>
            </p:txBody>
          </p:sp>
          <p:sp>
            <p:nvSpPr>
              <p:cNvPr id="22556" name="Rectangle 22"/>
              <p:cNvSpPr>
                <a:spLocks noChangeArrowheads="1"/>
              </p:cNvSpPr>
              <p:nvPr/>
            </p:nvSpPr>
            <p:spPr bwMode="auto">
              <a:xfrm>
                <a:off x="3200400" y="3657600"/>
                <a:ext cx="304800" cy="30480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801"/>
                  <a:t>S</a:t>
                </a:r>
              </a:p>
            </p:txBody>
          </p:sp>
        </p:grpSp>
        <p:grpSp>
          <p:nvGrpSpPr>
            <p:cNvPr id="22551" name="Group 31"/>
            <p:cNvGrpSpPr>
              <a:grpSpLocks/>
            </p:cNvGrpSpPr>
            <p:nvPr/>
          </p:nvGrpSpPr>
          <p:grpSpPr bwMode="auto">
            <a:xfrm>
              <a:off x="762000" y="3581400"/>
              <a:ext cx="990600" cy="304800"/>
              <a:chOff x="762000" y="3581400"/>
              <a:chExt cx="990600" cy="304800"/>
            </a:xfrm>
          </p:grpSpPr>
          <p:sp>
            <p:nvSpPr>
              <p:cNvPr id="22553" name="Rectangle 9"/>
              <p:cNvSpPr>
                <a:spLocks noChangeArrowheads="1"/>
              </p:cNvSpPr>
              <p:nvPr/>
            </p:nvSpPr>
            <p:spPr bwMode="auto">
              <a:xfrm>
                <a:off x="1066800" y="3581400"/>
                <a:ext cx="685800" cy="304800"/>
              </a:xfrm>
              <a:prstGeom prst="rect">
                <a:avLst/>
              </a:prstGeom>
              <a:solidFill>
                <a:srgbClr val="F6F5BD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801"/>
                  <a:t>a: 2</a:t>
                </a:r>
              </a:p>
            </p:txBody>
          </p:sp>
          <p:sp>
            <p:nvSpPr>
              <p:cNvPr id="22554" name="Rectangle 23"/>
              <p:cNvSpPr>
                <a:spLocks noChangeArrowheads="1"/>
              </p:cNvSpPr>
              <p:nvPr/>
            </p:nvSpPr>
            <p:spPr bwMode="auto">
              <a:xfrm>
                <a:off x="762000" y="3581400"/>
                <a:ext cx="304800" cy="30480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801"/>
                  <a:t>S</a:t>
                </a:r>
              </a:p>
            </p:txBody>
          </p:sp>
        </p:grpSp>
        <p:sp>
          <p:nvSpPr>
            <p:cNvPr id="42" name="Arc 41"/>
            <p:cNvSpPr/>
            <p:nvPr/>
          </p:nvSpPr>
          <p:spPr bwMode="auto">
            <a:xfrm flipV="1">
              <a:off x="1371577" y="3352800"/>
              <a:ext cx="2324012" cy="1131332"/>
            </a:xfrm>
            <a:prstGeom prst="arc">
              <a:avLst>
                <a:gd name="adj1" fmla="val 10822690"/>
                <a:gd name="adj2" fmla="val 0"/>
              </a:avLst>
            </a:prstGeom>
            <a:noFill/>
            <a:ln w="38100">
              <a:solidFill>
                <a:srgbClr val="C00000"/>
              </a:solidFill>
              <a:miter lim="800000"/>
              <a:headEnd type="none" w="med" len="med"/>
              <a:tailEnd type="triangl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801">
                <a:cs typeface="ＭＳ Ｐゴシック" charset="-128"/>
              </a:endParaRPr>
            </a:p>
          </p:txBody>
        </p:sp>
      </p:grpSp>
      <p:grpSp>
        <p:nvGrpSpPr>
          <p:cNvPr id="22542" name="Group 35"/>
          <p:cNvGrpSpPr>
            <a:grpSpLocks/>
          </p:cNvGrpSpPr>
          <p:nvPr/>
        </p:nvGrpSpPr>
        <p:grpSpPr bwMode="auto">
          <a:xfrm>
            <a:off x="5715001" y="809629"/>
            <a:ext cx="3200400" cy="2068513"/>
            <a:chOff x="2057400" y="1283732"/>
            <a:chExt cx="3200400" cy="2069068"/>
          </a:xfrm>
        </p:grpSpPr>
        <p:sp>
          <p:nvSpPr>
            <p:cNvPr id="22544" name="TextBox 38"/>
            <p:cNvSpPr txBox="1">
              <a:spLocks noChangeArrowheads="1"/>
            </p:cNvSpPr>
            <p:nvPr/>
          </p:nvSpPr>
          <p:spPr bwMode="auto">
            <a:xfrm>
              <a:off x="2133601" y="1283732"/>
              <a:ext cx="3048000" cy="646760"/>
            </a:xfrm>
            <a:prstGeom prst="rect">
              <a:avLst/>
            </a:prstGeom>
            <a:solidFill>
              <a:srgbClr val="F6F5B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int a = 1;</a:t>
              </a:r>
            </a:p>
            <a:p>
              <a:pPr eaLnBrk="1" hangingPunct="1"/>
              <a:r>
                <a:rPr lang="en-US" altLang="en-US" sz="1801">
                  <a:latin typeface="Calibri" charset="0"/>
                </a:rPr>
                <a:t>int b = 100;</a:t>
              </a:r>
            </a:p>
          </p:txBody>
        </p:sp>
        <p:sp>
          <p:nvSpPr>
            <p:cNvPr id="22545" name="TextBox 43"/>
            <p:cNvSpPr txBox="1">
              <a:spLocks noChangeArrowheads="1"/>
            </p:cNvSpPr>
            <p:nvPr/>
          </p:nvSpPr>
          <p:spPr bwMode="auto">
            <a:xfrm>
              <a:off x="2057400" y="2426732"/>
              <a:ext cx="1447800" cy="926068"/>
            </a:xfrm>
            <a:prstGeom prst="rect">
              <a:avLst/>
            </a:prstGeom>
            <a:solidFill>
              <a:srgbClr val="F1C7C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Thread1:</a:t>
              </a:r>
            </a:p>
            <a:p>
              <a:pPr eaLnBrk="1" hangingPunct="1"/>
              <a:r>
                <a:rPr lang="en-US" altLang="en-US" sz="1801">
                  <a:latin typeface="Calibri" charset="0"/>
                </a:rPr>
                <a:t>Wa:	a = 2;</a:t>
              </a:r>
            </a:p>
            <a:p>
              <a:pPr eaLnBrk="1" hangingPunct="1"/>
              <a:r>
                <a:rPr lang="en-US" altLang="en-US" sz="1801">
                  <a:latin typeface="Calibri" charset="0"/>
                </a:rPr>
                <a:t>Rb: 	print(b);</a:t>
              </a:r>
            </a:p>
          </p:txBody>
        </p:sp>
        <p:sp>
          <p:nvSpPr>
            <p:cNvPr id="22546" name="TextBox 44"/>
            <p:cNvSpPr txBox="1">
              <a:spLocks noChangeArrowheads="1"/>
            </p:cNvSpPr>
            <p:nvPr/>
          </p:nvSpPr>
          <p:spPr bwMode="auto">
            <a:xfrm>
              <a:off x="3657600" y="2426732"/>
              <a:ext cx="1600200" cy="926068"/>
            </a:xfrm>
            <a:prstGeom prst="rect">
              <a:avLst/>
            </a:prstGeom>
            <a:solidFill>
              <a:srgbClr val="D5F1C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Thread2:</a:t>
              </a:r>
            </a:p>
            <a:p>
              <a:pPr eaLnBrk="1" hangingPunct="1"/>
              <a:r>
                <a:rPr lang="en-US" altLang="en-US" sz="1801">
                  <a:latin typeface="Calibri" charset="0"/>
                </a:rPr>
                <a:t>Wb:	b = 200;</a:t>
              </a:r>
            </a:p>
            <a:p>
              <a:pPr eaLnBrk="1" hangingPunct="1"/>
              <a:r>
                <a:rPr lang="en-US" altLang="en-US" sz="1801">
                  <a:latin typeface="Calibri" charset="0"/>
                </a:rPr>
                <a:t>Ra:	print(a);</a:t>
              </a:r>
            </a:p>
          </p:txBody>
        </p:sp>
        <p:cxnSp>
          <p:nvCxnSpPr>
            <p:cNvPr id="22547" name="Straight Arrow Connector 45"/>
            <p:cNvCxnSpPr>
              <a:cxnSpLocks noChangeShapeType="1"/>
              <a:stCxn id="22544" idx="2"/>
              <a:endCxn id="22545" idx="0"/>
            </p:cNvCxnSpPr>
            <p:nvPr/>
          </p:nvCxnSpPr>
          <p:spPr bwMode="auto">
            <a:xfrm flipH="1">
              <a:off x="2781300" y="1930492"/>
              <a:ext cx="876301" cy="496239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48" name="Straight Arrow Connector 46"/>
            <p:cNvCxnSpPr>
              <a:cxnSpLocks noChangeShapeType="1"/>
              <a:stCxn id="22544" idx="2"/>
              <a:endCxn id="22546" idx="0"/>
            </p:cNvCxnSpPr>
            <p:nvPr/>
          </p:nvCxnSpPr>
          <p:spPr bwMode="auto">
            <a:xfrm>
              <a:off x="3657601" y="1930492"/>
              <a:ext cx="800099" cy="496239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2543" name="Content Placeholder 2"/>
          <p:cNvSpPr txBox="1">
            <a:spLocks/>
          </p:cNvSpPr>
          <p:nvPr/>
        </p:nvSpPr>
        <p:spPr bwMode="auto">
          <a:xfrm>
            <a:off x="5715001" y="4725992"/>
            <a:ext cx="3733801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800100" indent="-3429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990000"/>
              </a:buClr>
              <a:buSzPct val="60000"/>
              <a:buFont typeface="Wingdings 2" charset="2"/>
              <a:buChar char="¢"/>
            </a:pPr>
            <a:r>
              <a:rPr lang="en-US" altLang="en-US" sz="2000" b="0">
                <a:latin typeface="Calibri" charset="0"/>
              </a:rPr>
              <a:t>When cache sees request for one of its E-tagged blocks</a:t>
            </a:r>
          </a:p>
          <a:p>
            <a:pPr lvl="1" eaLnBrk="1" hangingPunct="1">
              <a:spcBef>
                <a:spcPct val="20000"/>
              </a:spcBef>
              <a:buClr>
                <a:srgbClr val="990000"/>
              </a:buClr>
              <a:buSzPct val="60000"/>
              <a:buFont typeface="Wingdings 2" charset="2"/>
              <a:buChar char="¢"/>
            </a:pPr>
            <a:r>
              <a:rPr lang="en-US" altLang="en-US" sz="2000" b="0">
                <a:latin typeface="Calibri" charset="0"/>
              </a:rPr>
              <a:t>Supply value from cache</a:t>
            </a:r>
          </a:p>
          <a:p>
            <a:pPr lvl="1" eaLnBrk="1" hangingPunct="1">
              <a:spcBef>
                <a:spcPct val="20000"/>
              </a:spcBef>
              <a:buClr>
                <a:srgbClr val="990000"/>
              </a:buClr>
              <a:buSzPct val="60000"/>
              <a:buFont typeface="Wingdings 2" charset="2"/>
              <a:buChar char="¢"/>
            </a:pPr>
            <a:r>
              <a:rPr lang="en-US" altLang="en-US" sz="2000" b="0">
                <a:latin typeface="Calibri" charset="0"/>
              </a:rPr>
              <a:t>Set tag to S</a:t>
            </a:r>
          </a:p>
        </p:txBody>
      </p:sp>
    </p:spTree>
    <p:extLst>
      <p:ext uri="{BB962C8B-B14F-4D97-AF65-F5344CB8AC3E}">
        <p14:creationId xmlns:p14="http://schemas.microsoft.com/office/powerpoint/2010/main" val="193170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738192" y="434976"/>
            <a:ext cx="7591425" cy="762000"/>
          </a:xfrm>
        </p:spPr>
        <p:txBody>
          <a:bodyPr/>
          <a:lstStyle/>
          <a:p>
            <a:r>
              <a:rPr lang="en-US" altLang="en-US">
                <a:latin typeface="Calibri" charset="0"/>
              </a:rPr>
              <a:t>Snoopy Caches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777879" y="1362076"/>
            <a:ext cx="7896225" cy="1751012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Calibri" charset="0"/>
              </a:rPr>
              <a:t>Tag each cache block with state</a:t>
            </a:r>
          </a:p>
          <a:p>
            <a:pPr lvl="1">
              <a:buFont typeface="Wingdings" charset="2"/>
              <a:buNone/>
            </a:pPr>
            <a:r>
              <a:rPr lang="en-US" altLang="en-US" dirty="0">
                <a:latin typeface="Calibri" charset="0"/>
              </a:rPr>
              <a:t>Invalid	Cannot use value</a:t>
            </a:r>
          </a:p>
          <a:p>
            <a:pPr lvl="1">
              <a:buFont typeface="Wingdings" charset="2"/>
              <a:buNone/>
            </a:pPr>
            <a:r>
              <a:rPr lang="en-US" altLang="en-US" dirty="0">
                <a:latin typeface="Calibri" charset="0"/>
              </a:rPr>
              <a:t>Shared	Readable copy</a:t>
            </a:r>
          </a:p>
          <a:p>
            <a:pPr lvl="1">
              <a:buFont typeface="Wingdings" charset="2"/>
              <a:buNone/>
            </a:pPr>
            <a:r>
              <a:rPr lang="en-US" altLang="en-US" dirty="0">
                <a:latin typeface="Calibri" charset="0"/>
              </a:rPr>
              <a:t>Exclusive	Writeable copy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990601" y="4724401"/>
            <a:ext cx="4495801" cy="1219200"/>
          </a:xfrm>
          <a:prstGeom prst="rect">
            <a:avLst/>
          </a:prstGeom>
          <a:solidFill>
            <a:srgbClr val="D5F1C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000"/>
              <a:t>Main Memory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2133601" y="5181601"/>
            <a:ext cx="685801" cy="304800"/>
          </a:xfrm>
          <a:prstGeom prst="rect">
            <a:avLst/>
          </a:prstGeom>
          <a:solidFill>
            <a:srgbClr val="F6F5BD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1"/>
              <a:t>a:1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3657601" y="5181601"/>
            <a:ext cx="685801" cy="304800"/>
          </a:xfrm>
          <a:prstGeom prst="rect">
            <a:avLst/>
          </a:prstGeom>
          <a:solidFill>
            <a:srgbClr val="F6F5BD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1"/>
              <a:t>b:100</a:t>
            </a:r>
          </a:p>
        </p:txBody>
      </p:sp>
      <p:sp>
        <p:nvSpPr>
          <p:cNvPr id="22534" name="Rectangle 8"/>
          <p:cNvSpPr>
            <a:spLocks noChangeArrowheads="1"/>
          </p:cNvSpPr>
          <p:nvPr/>
        </p:nvSpPr>
        <p:spPr bwMode="auto">
          <a:xfrm>
            <a:off x="990601" y="3200401"/>
            <a:ext cx="1981200" cy="1219200"/>
          </a:xfrm>
          <a:prstGeom prst="rect">
            <a:avLst/>
          </a:prstGeom>
          <a:solidFill>
            <a:srgbClr val="D5F1C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000"/>
              <a:t>Thread1 Cache</a:t>
            </a:r>
          </a:p>
        </p:txBody>
      </p:sp>
      <p:sp>
        <p:nvSpPr>
          <p:cNvPr id="22535" name="Rectangle 11"/>
          <p:cNvSpPr>
            <a:spLocks noChangeArrowheads="1"/>
          </p:cNvSpPr>
          <p:nvPr/>
        </p:nvSpPr>
        <p:spPr bwMode="auto">
          <a:xfrm>
            <a:off x="3505201" y="3200401"/>
            <a:ext cx="1981200" cy="1219200"/>
          </a:xfrm>
          <a:prstGeom prst="rect">
            <a:avLst/>
          </a:prstGeom>
          <a:solidFill>
            <a:srgbClr val="D5F1C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000"/>
              <a:t>Thread2 Cache</a:t>
            </a:r>
          </a:p>
        </p:txBody>
      </p:sp>
      <p:cxnSp>
        <p:nvCxnSpPr>
          <p:cNvPr id="22536" name="Straight Connector 20"/>
          <p:cNvCxnSpPr>
            <a:cxnSpLocks noChangeShapeType="1"/>
            <a:endCxn id="22534" idx="2"/>
          </p:cNvCxnSpPr>
          <p:nvPr/>
        </p:nvCxnSpPr>
        <p:spPr bwMode="auto">
          <a:xfrm rot="5400000" flipH="1" flipV="1">
            <a:off x="1828801" y="4572003"/>
            <a:ext cx="304800" cy="3175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7" name="Straight Connector 25"/>
          <p:cNvCxnSpPr>
            <a:cxnSpLocks noChangeShapeType="1"/>
          </p:cNvCxnSpPr>
          <p:nvPr/>
        </p:nvCxnSpPr>
        <p:spPr bwMode="auto">
          <a:xfrm rot="5400000" flipH="1" flipV="1">
            <a:off x="4344194" y="4571207"/>
            <a:ext cx="304800" cy="1588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4" name="Group 44"/>
          <p:cNvGrpSpPr>
            <a:grpSpLocks/>
          </p:cNvGrpSpPr>
          <p:nvPr/>
        </p:nvGrpSpPr>
        <p:grpSpPr bwMode="auto">
          <a:xfrm>
            <a:off x="1143001" y="3961954"/>
            <a:ext cx="6177142" cy="609846"/>
            <a:chOff x="762000" y="3962400"/>
            <a:chExt cx="6177817" cy="609547"/>
          </a:xfrm>
        </p:grpSpPr>
        <p:sp>
          <p:nvSpPr>
            <p:cNvPr id="22557" name="TextBox 34"/>
            <p:cNvSpPr txBox="1">
              <a:spLocks noChangeArrowheads="1"/>
            </p:cNvSpPr>
            <p:nvPr/>
          </p:nvSpPr>
          <p:spPr bwMode="auto">
            <a:xfrm>
              <a:off x="5888260" y="4202668"/>
              <a:ext cx="1051557" cy="369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print 200</a:t>
              </a:r>
            </a:p>
          </p:txBody>
        </p:sp>
        <p:grpSp>
          <p:nvGrpSpPr>
            <p:cNvPr id="22558" name="Group 32"/>
            <p:cNvGrpSpPr>
              <a:grpSpLocks/>
            </p:cNvGrpSpPr>
            <p:nvPr/>
          </p:nvGrpSpPr>
          <p:grpSpPr bwMode="auto">
            <a:xfrm>
              <a:off x="762000" y="3962400"/>
              <a:ext cx="990600" cy="304800"/>
              <a:chOff x="762000" y="3962400"/>
              <a:chExt cx="990600" cy="304800"/>
            </a:xfrm>
          </p:grpSpPr>
          <p:sp>
            <p:nvSpPr>
              <p:cNvPr id="22563" name="Rectangle 10"/>
              <p:cNvSpPr>
                <a:spLocks noChangeArrowheads="1"/>
              </p:cNvSpPr>
              <p:nvPr/>
            </p:nvSpPr>
            <p:spPr bwMode="auto">
              <a:xfrm>
                <a:off x="1066800" y="3962400"/>
                <a:ext cx="685800" cy="304800"/>
              </a:xfrm>
              <a:prstGeom prst="rect">
                <a:avLst/>
              </a:prstGeom>
              <a:solidFill>
                <a:srgbClr val="F6F5BD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801" dirty="0"/>
                  <a:t>b:200</a:t>
                </a:r>
              </a:p>
            </p:txBody>
          </p:sp>
          <p:sp>
            <p:nvSpPr>
              <p:cNvPr id="22564" name="Rectangle 24"/>
              <p:cNvSpPr>
                <a:spLocks noChangeArrowheads="1"/>
              </p:cNvSpPr>
              <p:nvPr/>
            </p:nvSpPr>
            <p:spPr bwMode="auto">
              <a:xfrm>
                <a:off x="762000" y="3962400"/>
                <a:ext cx="304800" cy="30480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801" dirty="0"/>
                  <a:t>S</a:t>
                </a:r>
              </a:p>
            </p:txBody>
          </p:sp>
        </p:grpSp>
        <p:grpSp>
          <p:nvGrpSpPr>
            <p:cNvPr id="22559" name="Group 30"/>
            <p:cNvGrpSpPr>
              <a:grpSpLocks/>
            </p:cNvGrpSpPr>
            <p:nvPr/>
          </p:nvGrpSpPr>
          <p:grpSpPr bwMode="auto">
            <a:xfrm>
              <a:off x="3200400" y="4038600"/>
              <a:ext cx="990600" cy="304800"/>
              <a:chOff x="3200400" y="4038600"/>
              <a:chExt cx="990600" cy="304800"/>
            </a:xfrm>
          </p:grpSpPr>
          <p:sp>
            <p:nvSpPr>
              <p:cNvPr id="22561" name="Rectangle 15"/>
              <p:cNvSpPr>
                <a:spLocks noChangeArrowheads="1"/>
              </p:cNvSpPr>
              <p:nvPr/>
            </p:nvSpPr>
            <p:spPr bwMode="auto">
              <a:xfrm>
                <a:off x="3505200" y="4038600"/>
                <a:ext cx="685800" cy="304800"/>
              </a:xfrm>
              <a:prstGeom prst="rect">
                <a:avLst/>
              </a:prstGeom>
              <a:solidFill>
                <a:srgbClr val="F6F5BD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801"/>
                  <a:t>b:200</a:t>
                </a:r>
              </a:p>
            </p:txBody>
          </p:sp>
          <p:sp>
            <p:nvSpPr>
              <p:cNvPr id="22562" name="Rectangle 26"/>
              <p:cNvSpPr>
                <a:spLocks noChangeArrowheads="1"/>
              </p:cNvSpPr>
              <p:nvPr/>
            </p:nvSpPr>
            <p:spPr bwMode="auto">
              <a:xfrm>
                <a:off x="3200400" y="4038600"/>
                <a:ext cx="304800" cy="30480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801"/>
                  <a:t>S</a:t>
                </a:r>
              </a:p>
            </p:txBody>
          </p:sp>
        </p:grpSp>
      </p:grpSp>
      <p:grpSp>
        <p:nvGrpSpPr>
          <p:cNvPr id="18" name="Group 43"/>
          <p:cNvGrpSpPr>
            <a:grpSpLocks/>
          </p:cNvGrpSpPr>
          <p:nvPr/>
        </p:nvGrpSpPr>
        <p:grpSpPr bwMode="auto">
          <a:xfrm>
            <a:off x="1143003" y="3581514"/>
            <a:ext cx="5922996" cy="445700"/>
            <a:chOff x="762000" y="3581400"/>
            <a:chExt cx="5922772" cy="445481"/>
          </a:xfrm>
        </p:grpSpPr>
        <p:sp>
          <p:nvSpPr>
            <p:cNvPr id="22549" name="TextBox 33"/>
            <p:cNvSpPr txBox="1">
              <a:spLocks noChangeArrowheads="1"/>
            </p:cNvSpPr>
            <p:nvPr/>
          </p:nvSpPr>
          <p:spPr bwMode="auto">
            <a:xfrm>
              <a:off x="5867400" y="3657602"/>
              <a:ext cx="817372" cy="369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print 2</a:t>
              </a:r>
            </a:p>
          </p:txBody>
        </p:sp>
        <p:grpSp>
          <p:nvGrpSpPr>
            <p:cNvPr id="22550" name="Group 29"/>
            <p:cNvGrpSpPr>
              <a:grpSpLocks/>
            </p:cNvGrpSpPr>
            <p:nvPr/>
          </p:nvGrpSpPr>
          <p:grpSpPr bwMode="auto">
            <a:xfrm>
              <a:off x="3200400" y="3657600"/>
              <a:ext cx="990600" cy="304800"/>
              <a:chOff x="3200400" y="3657600"/>
              <a:chExt cx="990600" cy="304800"/>
            </a:xfrm>
          </p:grpSpPr>
          <p:sp>
            <p:nvSpPr>
              <p:cNvPr id="22555" name="Rectangle 12"/>
              <p:cNvSpPr>
                <a:spLocks noChangeArrowheads="1"/>
              </p:cNvSpPr>
              <p:nvPr/>
            </p:nvSpPr>
            <p:spPr bwMode="auto">
              <a:xfrm>
                <a:off x="3505200" y="3657600"/>
                <a:ext cx="685800" cy="304800"/>
              </a:xfrm>
              <a:prstGeom prst="rect">
                <a:avLst/>
              </a:prstGeom>
              <a:solidFill>
                <a:srgbClr val="F6F5BD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801"/>
                  <a:t>a:2</a:t>
                </a:r>
              </a:p>
            </p:txBody>
          </p:sp>
          <p:sp>
            <p:nvSpPr>
              <p:cNvPr id="22556" name="Rectangle 22"/>
              <p:cNvSpPr>
                <a:spLocks noChangeArrowheads="1"/>
              </p:cNvSpPr>
              <p:nvPr/>
            </p:nvSpPr>
            <p:spPr bwMode="auto">
              <a:xfrm>
                <a:off x="3200400" y="3657600"/>
                <a:ext cx="304800" cy="30480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801"/>
                  <a:t>S</a:t>
                </a:r>
              </a:p>
            </p:txBody>
          </p:sp>
        </p:grpSp>
        <p:grpSp>
          <p:nvGrpSpPr>
            <p:cNvPr id="22551" name="Group 31"/>
            <p:cNvGrpSpPr>
              <a:grpSpLocks/>
            </p:cNvGrpSpPr>
            <p:nvPr/>
          </p:nvGrpSpPr>
          <p:grpSpPr bwMode="auto">
            <a:xfrm>
              <a:off x="762000" y="3581400"/>
              <a:ext cx="990600" cy="304800"/>
              <a:chOff x="762000" y="3581400"/>
              <a:chExt cx="990600" cy="304800"/>
            </a:xfrm>
          </p:grpSpPr>
          <p:sp>
            <p:nvSpPr>
              <p:cNvPr id="22553" name="Rectangle 9"/>
              <p:cNvSpPr>
                <a:spLocks noChangeArrowheads="1"/>
              </p:cNvSpPr>
              <p:nvPr/>
            </p:nvSpPr>
            <p:spPr bwMode="auto">
              <a:xfrm>
                <a:off x="1066800" y="3581400"/>
                <a:ext cx="685800" cy="304800"/>
              </a:xfrm>
              <a:prstGeom prst="rect">
                <a:avLst/>
              </a:prstGeom>
              <a:solidFill>
                <a:srgbClr val="F6F5BD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801"/>
                  <a:t>a: 2</a:t>
                </a:r>
              </a:p>
            </p:txBody>
          </p:sp>
          <p:sp>
            <p:nvSpPr>
              <p:cNvPr id="22554" name="Rectangle 23"/>
              <p:cNvSpPr>
                <a:spLocks noChangeArrowheads="1"/>
              </p:cNvSpPr>
              <p:nvPr/>
            </p:nvSpPr>
            <p:spPr bwMode="auto">
              <a:xfrm>
                <a:off x="762000" y="3581400"/>
                <a:ext cx="304800" cy="30480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801"/>
                  <a:t>S</a:t>
                </a:r>
              </a:p>
            </p:txBody>
          </p:sp>
        </p:grpSp>
      </p:grpSp>
      <p:grpSp>
        <p:nvGrpSpPr>
          <p:cNvPr id="22542" name="Group 35"/>
          <p:cNvGrpSpPr>
            <a:grpSpLocks/>
          </p:cNvGrpSpPr>
          <p:nvPr/>
        </p:nvGrpSpPr>
        <p:grpSpPr bwMode="auto">
          <a:xfrm>
            <a:off x="5715001" y="809629"/>
            <a:ext cx="3200400" cy="2771771"/>
            <a:chOff x="2057400" y="1283732"/>
            <a:chExt cx="3200400" cy="2069068"/>
          </a:xfrm>
        </p:grpSpPr>
        <p:sp>
          <p:nvSpPr>
            <p:cNvPr id="22544" name="TextBox 38"/>
            <p:cNvSpPr txBox="1">
              <a:spLocks noChangeArrowheads="1"/>
            </p:cNvSpPr>
            <p:nvPr/>
          </p:nvSpPr>
          <p:spPr bwMode="auto">
            <a:xfrm>
              <a:off x="2133601" y="1283732"/>
              <a:ext cx="3048000" cy="646760"/>
            </a:xfrm>
            <a:prstGeom prst="rect">
              <a:avLst/>
            </a:prstGeom>
            <a:solidFill>
              <a:srgbClr val="F6F5B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int a = 1;</a:t>
              </a:r>
            </a:p>
            <a:p>
              <a:pPr eaLnBrk="1" hangingPunct="1"/>
              <a:r>
                <a:rPr lang="en-US" altLang="en-US" sz="1801">
                  <a:latin typeface="Calibri" charset="0"/>
                </a:rPr>
                <a:t>int b = 100;</a:t>
              </a:r>
            </a:p>
          </p:txBody>
        </p:sp>
        <p:sp>
          <p:nvSpPr>
            <p:cNvPr id="22545" name="TextBox 43"/>
            <p:cNvSpPr txBox="1">
              <a:spLocks noChangeArrowheads="1"/>
            </p:cNvSpPr>
            <p:nvPr/>
          </p:nvSpPr>
          <p:spPr bwMode="auto">
            <a:xfrm>
              <a:off x="2057400" y="2426732"/>
              <a:ext cx="1447800" cy="926068"/>
            </a:xfrm>
            <a:prstGeom prst="rect">
              <a:avLst/>
            </a:prstGeom>
            <a:solidFill>
              <a:srgbClr val="F1C7C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 dirty="0">
                  <a:latin typeface="Calibri" charset="0"/>
                </a:rPr>
                <a:t>Thread1:</a:t>
              </a:r>
            </a:p>
            <a:p>
              <a:pPr eaLnBrk="1" hangingPunct="1"/>
              <a:r>
                <a:rPr lang="en-US" altLang="en-US" sz="1801" dirty="0" err="1">
                  <a:latin typeface="Calibri" charset="0"/>
                </a:rPr>
                <a:t>Wa</a:t>
              </a:r>
              <a:r>
                <a:rPr lang="en-US" altLang="en-US" sz="1801" dirty="0">
                  <a:latin typeface="Calibri" charset="0"/>
                </a:rPr>
                <a:t>:	a = 2;</a:t>
              </a:r>
            </a:p>
            <a:p>
              <a:pPr eaLnBrk="1" hangingPunct="1"/>
              <a:r>
                <a:rPr lang="en-US" altLang="en-US" sz="1801" dirty="0" err="1">
                  <a:latin typeface="Calibri" charset="0"/>
                </a:rPr>
                <a:t>Rb</a:t>
              </a:r>
              <a:r>
                <a:rPr lang="en-US" altLang="en-US" sz="1801" dirty="0">
                  <a:latin typeface="Calibri" charset="0"/>
                </a:rPr>
                <a:t>: 	print(b);</a:t>
              </a:r>
            </a:p>
            <a:p>
              <a:pPr eaLnBrk="1" hangingPunct="1"/>
              <a:r>
                <a:rPr lang="en-US" altLang="en-US" sz="1801" dirty="0" err="1">
                  <a:latin typeface="Calibri" charset="0"/>
                </a:rPr>
                <a:t>Wa</a:t>
              </a:r>
              <a:r>
                <a:rPr lang="en-US" altLang="en-US" sz="1801" dirty="0">
                  <a:latin typeface="Calibri" charset="0"/>
                </a:rPr>
                <a:t>: a = 3;</a:t>
              </a:r>
            </a:p>
          </p:txBody>
        </p:sp>
        <p:sp>
          <p:nvSpPr>
            <p:cNvPr id="22546" name="TextBox 44"/>
            <p:cNvSpPr txBox="1">
              <a:spLocks noChangeArrowheads="1"/>
            </p:cNvSpPr>
            <p:nvPr/>
          </p:nvSpPr>
          <p:spPr bwMode="auto">
            <a:xfrm>
              <a:off x="3657600" y="2426732"/>
              <a:ext cx="1600200" cy="926068"/>
            </a:xfrm>
            <a:prstGeom prst="rect">
              <a:avLst/>
            </a:prstGeom>
            <a:solidFill>
              <a:srgbClr val="D5F1C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 dirty="0">
                  <a:latin typeface="Calibri" charset="0"/>
                </a:rPr>
                <a:t>Thread2:</a:t>
              </a:r>
            </a:p>
            <a:p>
              <a:pPr eaLnBrk="1" hangingPunct="1"/>
              <a:r>
                <a:rPr lang="en-US" altLang="en-US" sz="1801" dirty="0">
                  <a:latin typeface="Calibri" charset="0"/>
                </a:rPr>
                <a:t>Wb:	b = 200;</a:t>
              </a:r>
            </a:p>
            <a:p>
              <a:pPr eaLnBrk="1" hangingPunct="1"/>
              <a:r>
                <a:rPr lang="en-US" altLang="en-US" sz="1801" dirty="0">
                  <a:latin typeface="Calibri" charset="0"/>
                </a:rPr>
                <a:t>Ra:	print(a);</a:t>
              </a:r>
            </a:p>
            <a:p>
              <a:pPr eaLnBrk="1" hangingPunct="1"/>
              <a:r>
                <a:rPr lang="en-US" altLang="en-US" sz="1801" dirty="0">
                  <a:latin typeface="Calibri" charset="0"/>
                </a:rPr>
                <a:t>Wb: b = 300;</a:t>
              </a:r>
            </a:p>
          </p:txBody>
        </p:sp>
        <p:cxnSp>
          <p:nvCxnSpPr>
            <p:cNvPr id="22547" name="Straight Arrow Connector 45"/>
            <p:cNvCxnSpPr>
              <a:cxnSpLocks noChangeShapeType="1"/>
              <a:stCxn id="22544" idx="2"/>
              <a:endCxn id="22545" idx="0"/>
            </p:cNvCxnSpPr>
            <p:nvPr/>
          </p:nvCxnSpPr>
          <p:spPr bwMode="auto">
            <a:xfrm flipH="1">
              <a:off x="2781300" y="1930492"/>
              <a:ext cx="876301" cy="496239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48" name="Straight Arrow Connector 46"/>
            <p:cNvCxnSpPr>
              <a:cxnSpLocks noChangeShapeType="1"/>
              <a:stCxn id="22544" idx="2"/>
              <a:endCxn id="22546" idx="0"/>
            </p:cNvCxnSpPr>
            <p:nvPr/>
          </p:nvCxnSpPr>
          <p:spPr bwMode="auto">
            <a:xfrm>
              <a:off x="3657601" y="1930492"/>
              <a:ext cx="800099" cy="496239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2543" name="Content Placeholder 2"/>
          <p:cNvSpPr txBox="1">
            <a:spLocks/>
          </p:cNvSpPr>
          <p:nvPr/>
        </p:nvSpPr>
        <p:spPr bwMode="auto">
          <a:xfrm>
            <a:off x="5715001" y="4725992"/>
            <a:ext cx="3733801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800100" indent="-3429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990000"/>
              </a:buClr>
              <a:buSzPct val="60000"/>
              <a:buFont typeface="Wingdings 2" charset="2"/>
              <a:buChar char="¢"/>
            </a:pPr>
            <a:r>
              <a:rPr lang="en-US" altLang="en-US" sz="2000" b="0" dirty="0">
                <a:latin typeface="Calibri" charset="0"/>
              </a:rPr>
              <a:t>When cache sees write for one of its S-tagged blocks</a:t>
            </a:r>
          </a:p>
          <a:p>
            <a:pPr lvl="1" eaLnBrk="1" hangingPunct="1">
              <a:spcBef>
                <a:spcPct val="20000"/>
              </a:spcBef>
              <a:buClr>
                <a:srgbClr val="990000"/>
              </a:buClr>
              <a:buSzPct val="60000"/>
              <a:buFont typeface="Wingdings 2" charset="2"/>
              <a:buChar char="¢"/>
            </a:pPr>
            <a:r>
              <a:rPr lang="en-US" altLang="en-US" sz="2000" b="0" dirty="0">
                <a:latin typeface="Calibri" charset="0"/>
              </a:rPr>
              <a:t>Mark other cache’s tag to I</a:t>
            </a:r>
          </a:p>
          <a:p>
            <a:pPr lvl="1" eaLnBrk="1" hangingPunct="1">
              <a:spcBef>
                <a:spcPct val="20000"/>
              </a:spcBef>
              <a:buClr>
                <a:srgbClr val="990000"/>
              </a:buClr>
              <a:buSzPct val="60000"/>
              <a:buFont typeface="Wingdings 2" charset="2"/>
              <a:buChar char="¢"/>
            </a:pPr>
            <a:r>
              <a:rPr lang="en-US" altLang="en-US" sz="2000" b="0" dirty="0">
                <a:latin typeface="Calibri" charset="0"/>
              </a:rPr>
              <a:t>Set tag to E</a:t>
            </a:r>
          </a:p>
          <a:p>
            <a:pPr lvl="1" eaLnBrk="1" hangingPunct="1">
              <a:spcBef>
                <a:spcPct val="20000"/>
              </a:spcBef>
              <a:buClr>
                <a:srgbClr val="990000"/>
              </a:buClr>
              <a:buSzPct val="60000"/>
              <a:buFont typeface="Wingdings 2" charset="2"/>
              <a:buChar char="¢"/>
            </a:pPr>
            <a:r>
              <a:rPr lang="en-US" altLang="en-US" sz="2000" b="0" dirty="0">
                <a:latin typeface="Calibri" charset="0"/>
              </a:rPr>
              <a:t>update value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F3C0BDD-4D52-8146-B40B-C4ED11884419}"/>
              </a:ext>
            </a:extLst>
          </p:cNvPr>
          <p:cNvGrpSpPr>
            <a:grpSpLocks/>
          </p:cNvGrpSpPr>
          <p:nvPr/>
        </p:nvGrpSpPr>
        <p:grpSpPr bwMode="auto">
          <a:xfrm>
            <a:off x="1143001" y="3575789"/>
            <a:ext cx="3429130" cy="381187"/>
            <a:chOff x="762000" y="3581400"/>
            <a:chExt cx="3429000" cy="381000"/>
          </a:xfrm>
        </p:grpSpPr>
        <p:grpSp>
          <p:nvGrpSpPr>
            <p:cNvPr id="46" name="Group 29">
              <a:extLst>
                <a:ext uri="{FF2B5EF4-FFF2-40B4-BE49-F238E27FC236}">
                  <a16:creationId xmlns:a16="http://schemas.microsoft.com/office/drawing/2014/main" id="{61A70EA3-3B98-9844-B5A4-304A708C08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00400" y="3657600"/>
              <a:ext cx="990600" cy="304800"/>
              <a:chOff x="3200400" y="3657600"/>
              <a:chExt cx="990600" cy="304800"/>
            </a:xfrm>
          </p:grpSpPr>
          <p:sp>
            <p:nvSpPr>
              <p:cNvPr id="50" name="Rectangle 12">
                <a:extLst>
                  <a:ext uri="{FF2B5EF4-FFF2-40B4-BE49-F238E27FC236}">
                    <a16:creationId xmlns:a16="http://schemas.microsoft.com/office/drawing/2014/main" id="{D37ED240-555B-9846-B5EA-33410AA6C7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5200" y="3657600"/>
                <a:ext cx="685800" cy="304800"/>
              </a:xfrm>
              <a:prstGeom prst="rect">
                <a:avLst/>
              </a:prstGeom>
              <a:solidFill>
                <a:srgbClr val="F6F5BD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801"/>
                  <a:t>a:2</a:t>
                </a:r>
              </a:p>
            </p:txBody>
          </p:sp>
          <p:sp>
            <p:nvSpPr>
              <p:cNvPr id="51" name="Rectangle 22">
                <a:extLst>
                  <a:ext uri="{FF2B5EF4-FFF2-40B4-BE49-F238E27FC236}">
                    <a16:creationId xmlns:a16="http://schemas.microsoft.com/office/drawing/2014/main" id="{3333B486-B91D-4B4D-8F65-C4EF39F5D5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0400" y="3657600"/>
                <a:ext cx="304800" cy="30480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801" dirty="0"/>
                  <a:t>I</a:t>
                </a:r>
              </a:p>
            </p:txBody>
          </p:sp>
        </p:grpSp>
        <p:grpSp>
          <p:nvGrpSpPr>
            <p:cNvPr id="47" name="Group 31">
              <a:extLst>
                <a:ext uri="{FF2B5EF4-FFF2-40B4-BE49-F238E27FC236}">
                  <a16:creationId xmlns:a16="http://schemas.microsoft.com/office/drawing/2014/main" id="{FCF1A712-28BF-B94C-AF08-247B0DECB9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2000" y="3581400"/>
              <a:ext cx="990600" cy="304800"/>
              <a:chOff x="762000" y="3581400"/>
              <a:chExt cx="990600" cy="304800"/>
            </a:xfrm>
          </p:grpSpPr>
          <p:sp>
            <p:nvSpPr>
              <p:cNvPr id="48" name="Rectangle 9">
                <a:extLst>
                  <a:ext uri="{FF2B5EF4-FFF2-40B4-BE49-F238E27FC236}">
                    <a16:creationId xmlns:a16="http://schemas.microsoft.com/office/drawing/2014/main" id="{9665C6F0-438A-1A40-9494-59F19CF75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6800" y="3581400"/>
                <a:ext cx="685800" cy="304800"/>
              </a:xfrm>
              <a:prstGeom prst="rect">
                <a:avLst/>
              </a:prstGeom>
              <a:solidFill>
                <a:srgbClr val="F6F5BD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801" dirty="0"/>
                  <a:t>a: 3</a:t>
                </a:r>
              </a:p>
            </p:txBody>
          </p:sp>
          <p:sp>
            <p:nvSpPr>
              <p:cNvPr id="49" name="Rectangle 23">
                <a:extLst>
                  <a:ext uri="{FF2B5EF4-FFF2-40B4-BE49-F238E27FC236}">
                    <a16:creationId xmlns:a16="http://schemas.microsoft.com/office/drawing/2014/main" id="{538C6EF9-F676-6842-A054-F59527E557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000" y="3581400"/>
                <a:ext cx="304800" cy="30480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801" dirty="0"/>
                  <a:t>E</a:t>
                </a:r>
              </a:p>
            </p:txBody>
          </p:sp>
        </p:grpSp>
      </p:grpSp>
      <p:grpSp>
        <p:nvGrpSpPr>
          <p:cNvPr id="52" name="Group 44">
            <a:extLst>
              <a:ext uri="{FF2B5EF4-FFF2-40B4-BE49-F238E27FC236}">
                <a16:creationId xmlns:a16="http://schemas.microsoft.com/office/drawing/2014/main" id="{78F7EE88-91AB-8F40-849D-F9AA35A2C190}"/>
              </a:ext>
            </a:extLst>
          </p:cNvPr>
          <p:cNvGrpSpPr>
            <a:grpSpLocks/>
          </p:cNvGrpSpPr>
          <p:nvPr/>
        </p:nvGrpSpPr>
        <p:grpSpPr bwMode="auto">
          <a:xfrm>
            <a:off x="1143001" y="3951998"/>
            <a:ext cx="3428625" cy="381187"/>
            <a:chOff x="762000" y="3962400"/>
            <a:chExt cx="3429000" cy="381000"/>
          </a:xfrm>
        </p:grpSpPr>
        <p:grpSp>
          <p:nvGrpSpPr>
            <p:cNvPr id="54" name="Group 32">
              <a:extLst>
                <a:ext uri="{FF2B5EF4-FFF2-40B4-BE49-F238E27FC236}">
                  <a16:creationId xmlns:a16="http://schemas.microsoft.com/office/drawing/2014/main" id="{F023B6DB-C7DA-404E-8328-C37CDD30C2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2000" y="3962400"/>
              <a:ext cx="990600" cy="304800"/>
              <a:chOff x="762000" y="3962400"/>
              <a:chExt cx="990600" cy="304800"/>
            </a:xfrm>
          </p:grpSpPr>
          <p:sp>
            <p:nvSpPr>
              <p:cNvPr id="58" name="Rectangle 10">
                <a:extLst>
                  <a:ext uri="{FF2B5EF4-FFF2-40B4-BE49-F238E27FC236}">
                    <a16:creationId xmlns:a16="http://schemas.microsoft.com/office/drawing/2014/main" id="{FEE0D927-84C3-1443-9F0C-69EA428665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6800" y="3962400"/>
                <a:ext cx="685800" cy="304800"/>
              </a:xfrm>
              <a:prstGeom prst="rect">
                <a:avLst/>
              </a:prstGeom>
              <a:solidFill>
                <a:srgbClr val="F6F5BD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801" dirty="0"/>
                  <a:t>b:200</a:t>
                </a:r>
              </a:p>
            </p:txBody>
          </p:sp>
          <p:sp>
            <p:nvSpPr>
              <p:cNvPr id="59" name="Rectangle 24">
                <a:extLst>
                  <a:ext uri="{FF2B5EF4-FFF2-40B4-BE49-F238E27FC236}">
                    <a16:creationId xmlns:a16="http://schemas.microsoft.com/office/drawing/2014/main" id="{F742E273-2895-1A44-8EB0-EC65D5A0A7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000" y="3962400"/>
                <a:ext cx="304800" cy="30480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801" dirty="0"/>
                  <a:t>I</a:t>
                </a:r>
              </a:p>
            </p:txBody>
          </p:sp>
        </p:grpSp>
        <p:grpSp>
          <p:nvGrpSpPr>
            <p:cNvPr id="55" name="Group 30">
              <a:extLst>
                <a:ext uri="{FF2B5EF4-FFF2-40B4-BE49-F238E27FC236}">
                  <a16:creationId xmlns:a16="http://schemas.microsoft.com/office/drawing/2014/main" id="{751BCB5F-0183-9C46-BF44-88FB57B21F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00400" y="4038600"/>
              <a:ext cx="990600" cy="304800"/>
              <a:chOff x="3200400" y="4038600"/>
              <a:chExt cx="990600" cy="304800"/>
            </a:xfrm>
          </p:grpSpPr>
          <p:sp>
            <p:nvSpPr>
              <p:cNvPr id="56" name="Rectangle 15">
                <a:extLst>
                  <a:ext uri="{FF2B5EF4-FFF2-40B4-BE49-F238E27FC236}">
                    <a16:creationId xmlns:a16="http://schemas.microsoft.com/office/drawing/2014/main" id="{B5D7ECEF-4CBF-3443-A6E3-169E4998E9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5200" y="4038600"/>
                <a:ext cx="685800" cy="304800"/>
              </a:xfrm>
              <a:prstGeom prst="rect">
                <a:avLst/>
              </a:prstGeom>
              <a:solidFill>
                <a:srgbClr val="F6F5BD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801" dirty="0"/>
                  <a:t>b:300</a:t>
                </a:r>
              </a:p>
            </p:txBody>
          </p:sp>
          <p:sp>
            <p:nvSpPr>
              <p:cNvPr id="57" name="Rectangle 26">
                <a:extLst>
                  <a:ext uri="{FF2B5EF4-FFF2-40B4-BE49-F238E27FC236}">
                    <a16:creationId xmlns:a16="http://schemas.microsoft.com/office/drawing/2014/main" id="{00766481-563A-6A4A-B619-7E1EB02266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0400" y="4038600"/>
                <a:ext cx="304800" cy="30480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801" dirty="0"/>
                  <a:t>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546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738188" y="434976"/>
            <a:ext cx="8253412" cy="762000"/>
          </a:xfrm>
        </p:spPr>
        <p:txBody>
          <a:bodyPr/>
          <a:lstStyle/>
          <a:p>
            <a:r>
              <a:rPr lang="en-US" altLang="en-US">
                <a:latin typeface="Calibri" charset="0"/>
              </a:rPr>
              <a:t>Out-of-Order Processor Structure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777877" y="5105404"/>
            <a:ext cx="7908926" cy="1228725"/>
          </a:xfrm>
        </p:spPr>
        <p:txBody>
          <a:bodyPr/>
          <a:lstStyle/>
          <a:p>
            <a:r>
              <a:rPr lang="en-US" altLang="en-US" dirty="0">
                <a:latin typeface="Calibri" charset="0"/>
              </a:rPr>
              <a:t>Instruction control dynamically converts program into stream of operations</a:t>
            </a:r>
          </a:p>
          <a:p>
            <a:r>
              <a:rPr lang="en-US" altLang="en-US" dirty="0">
                <a:latin typeface="Calibri" charset="0"/>
              </a:rPr>
              <a:t>Operations mapped onto functional units to execute in parallel</a:t>
            </a:r>
          </a:p>
        </p:txBody>
      </p:sp>
      <p:grpSp>
        <p:nvGrpSpPr>
          <p:cNvPr id="23555" name="Group 12"/>
          <p:cNvGrpSpPr>
            <a:grpSpLocks/>
          </p:cNvGrpSpPr>
          <p:nvPr/>
        </p:nvGrpSpPr>
        <p:grpSpPr bwMode="auto">
          <a:xfrm>
            <a:off x="1981200" y="3619501"/>
            <a:ext cx="4191001" cy="1447801"/>
            <a:chOff x="2514600" y="1600200"/>
            <a:chExt cx="4191000" cy="1447800"/>
          </a:xfrm>
        </p:grpSpPr>
        <p:sp>
          <p:nvSpPr>
            <p:cNvPr id="23569" name="Rectangle 3"/>
            <p:cNvSpPr>
              <a:spLocks noChangeArrowheads="1"/>
            </p:cNvSpPr>
            <p:nvPr/>
          </p:nvSpPr>
          <p:spPr bwMode="auto">
            <a:xfrm>
              <a:off x="2514600" y="1600200"/>
              <a:ext cx="4191000" cy="1447800"/>
            </a:xfrm>
            <a:prstGeom prst="rect">
              <a:avLst/>
            </a:prstGeom>
            <a:solidFill>
              <a:srgbClr val="D5F1CF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2000"/>
                <a:t>Functional Units</a:t>
              </a: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2667000" y="2133600"/>
              <a:ext cx="838200" cy="762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sz="1801">
                  <a:ea typeface="ＭＳ Ｐゴシック" charset="0"/>
                  <a:cs typeface="ＭＳ Ｐゴシック" charset="0"/>
                </a:rPr>
                <a:t>Integer</a:t>
              </a:r>
            </a:p>
            <a:p>
              <a:pPr algn="ctr">
                <a:defRPr/>
              </a:pPr>
              <a:r>
                <a:rPr lang="en-US" sz="1801">
                  <a:ea typeface="ＭＳ Ｐゴシック" charset="0"/>
                  <a:cs typeface="ＭＳ Ｐゴシック" charset="0"/>
                </a:rPr>
                <a:t>Arith</a:t>
              </a: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3657600" y="2133600"/>
              <a:ext cx="838200" cy="762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sz="1801">
                  <a:ea typeface="ＭＳ Ｐゴシック" charset="0"/>
                  <a:cs typeface="ＭＳ Ｐゴシック" charset="0"/>
                </a:rPr>
                <a:t>Integer</a:t>
              </a:r>
            </a:p>
            <a:p>
              <a:pPr algn="ctr">
                <a:defRPr/>
              </a:pPr>
              <a:r>
                <a:rPr lang="en-US" sz="1801">
                  <a:ea typeface="ＭＳ Ｐゴシック" charset="0"/>
                  <a:cs typeface="ＭＳ Ｐゴシック" charset="0"/>
                </a:rPr>
                <a:t>Arith</a:t>
              </a: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4648200" y="2133600"/>
              <a:ext cx="838200" cy="762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sz="1801">
                  <a:ea typeface="ＭＳ Ｐゴシック" charset="0"/>
                  <a:cs typeface="ＭＳ Ｐゴシック" charset="0"/>
                </a:rPr>
                <a:t>FP</a:t>
              </a:r>
            </a:p>
            <a:p>
              <a:pPr algn="ctr">
                <a:defRPr/>
              </a:pPr>
              <a:r>
                <a:rPr lang="en-US" sz="1801">
                  <a:ea typeface="ＭＳ Ｐゴシック" charset="0"/>
                  <a:cs typeface="ＭＳ Ｐゴシック" charset="0"/>
                </a:rPr>
                <a:t>Arith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638800" y="2133600"/>
              <a:ext cx="838200" cy="762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sz="1801">
                  <a:ea typeface="ＭＳ Ｐゴシック" charset="0"/>
                  <a:cs typeface="ＭＳ Ｐゴシック" charset="0"/>
                </a:rPr>
                <a:t>Load /</a:t>
              </a:r>
            </a:p>
            <a:p>
              <a:pPr algn="ctr">
                <a:defRPr/>
              </a:pPr>
              <a:r>
                <a:rPr lang="en-US" sz="1801">
                  <a:ea typeface="ＭＳ Ｐゴシック" charset="0"/>
                  <a:cs typeface="ＭＳ Ｐゴシック" charset="0"/>
                </a:rPr>
                <a:t>Store</a:t>
              </a:r>
            </a:p>
          </p:txBody>
        </p:sp>
      </p:grpSp>
      <p:sp>
        <p:nvSpPr>
          <p:cNvPr id="23556" name="Rectangle 8"/>
          <p:cNvSpPr>
            <a:spLocks noChangeArrowheads="1"/>
          </p:cNvSpPr>
          <p:nvPr/>
        </p:nvSpPr>
        <p:spPr bwMode="auto">
          <a:xfrm>
            <a:off x="1371601" y="1219200"/>
            <a:ext cx="5257801" cy="2057401"/>
          </a:xfrm>
          <a:prstGeom prst="rect">
            <a:avLst/>
          </a:prstGeom>
          <a:solidFill>
            <a:srgbClr val="D5F1C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000"/>
              <a:t>Instruction Control</a:t>
            </a:r>
          </a:p>
        </p:txBody>
      </p:sp>
      <p:sp>
        <p:nvSpPr>
          <p:cNvPr id="23557" name="Rectangle 9"/>
          <p:cNvSpPr>
            <a:spLocks noChangeArrowheads="1"/>
          </p:cNvSpPr>
          <p:nvPr/>
        </p:nvSpPr>
        <p:spPr bwMode="auto">
          <a:xfrm>
            <a:off x="1600200" y="2514601"/>
            <a:ext cx="1104900" cy="381001"/>
          </a:xfrm>
          <a:prstGeom prst="rect">
            <a:avLst/>
          </a:prstGeom>
          <a:solidFill>
            <a:srgbClr val="F0C8D3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1"/>
              <a:t>Registers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4876800" y="1600201"/>
            <a:ext cx="1447801" cy="76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801">
                <a:ea typeface="ＭＳ Ｐゴシック" charset="0"/>
                <a:cs typeface="ＭＳ Ｐゴシック" charset="0"/>
              </a:rPr>
              <a:t>Instruction Decoder</a:t>
            </a:r>
          </a:p>
        </p:txBody>
      </p:sp>
      <p:sp>
        <p:nvSpPr>
          <p:cNvPr id="23559" name="Rectangle 11"/>
          <p:cNvSpPr>
            <a:spLocks noChangeArrowheads="1"/>
          </p:cNvSpPr>
          <p:nvPr/>
        </p:nvSpPr>
        <p:spPr bwMode="auto">
          <a:xfrm>
            <a:off x="3124201" y="2552701"/>
            <a:ext cx="1447801" cy="381001"/>
          </a:xfrm>
          <a:prstGeom prst="rect">
            <a:avLst/>
          </a:prstGeom>
          <a:solidFill>
            <a:srgbClr val="F0C8D3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1"/>
              <a:t>Op. Queue</a:t>
            </a:r>
          </a:p>
        </p:txBody>
      </p:sp>
      <p:sp>
        <p:nvSpPr>
          <p:cNvPr id="23560" name="Rectangle 13"/>
          <p:cNvSpPr>
            <a:spLocks noChangeArrowheads="1"/>
          </p:cNvSpPr>
          <p:nvPr/>
        </p:nvSpPr>
        <p:spPr bwMode="auto">
          <a:xfrm>
            <a:off x="6477000" y="3962400"/>
            <a:ext cx="1524000" cy="1143001"/>
          </a:xfrm>
          <a:prstGeom prst="rect">
            <a:avLst/>
          </a:prstGeom>
          <a:solidFill>
            <a:srgbClr val="9EF18B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1"/>
              <a:t>Data Cache</a:t>
            </a:r>
          </a:p>
        </p:txBody>
      </p:sp>
      <p:cxnSp>
        <p:nvCxnSpPr>
          <p:cNvPr id="23561" name="Straight Arrow Connector 15"/>
          <p:cNvCxnSpPr>
            <a:cxnSpLocks noChangeShapeType="1"/>
          </p:cNvCxnSpPr>
          <p:nvPr/>
        </p:nvCxnSpPr>
        <p:spPr bwMode="auto">
          <a:xfrm rot="10800000" flipV="1">
            <a:off x="5943600" y="4457700"/>
            <a:ext cx="534988" cy="0"/>
          </a:xfrm>
          <a:prstGeom prst="straightConnector1">
            <a:avLst/>
          </a:prstGeom>
          <a:noFill/>
          <a:ln w="3175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62" name="Rectangle 32"/>
          <p:cNvSpPr>
            <a:spLocks noChangeArrowheads="1"/>
          </p:cNvSpPr>
          <p:nvPr/>
        </p:nvSpPr>
        <p:spPr bwMode="auto">
          <a:xfrm>
            <a:off x="6705601" y="1371600"/>
            <a:ext cx="1295401" cy="1143001"/>
          </a:xfrm>
          <a:prstGeom prst="rect">
            <a:avLst/>
          </a:prstGeom>
          <a:solidFill>
            <a:srgbClr val="9EF18B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1"/>
              <a:t>Instruction</a:t>
            </a:r>
          </a:p>
          <a:p>
            <a:pPr algn="ctr" eaLnBrk="1" hangingPunct="1"/>
            <a:r>
              <a:rPr lang="en-US" altLang="en-US" sz="1801"/>
              <a:t>Cache</a:t>
            </a:r>
          </a:p>
        </p:txBody>
      </p:sp>
      <p:cxnSp>
        <p:nvCxnSpPr>
          <p:cNvPr id="23563" name="Straight Arrow Connector 33"/>
          <p:cNvCxnSpPr>
            <a:cxnSpLocks noChangeShapeType="1"/>
            <a:endCxn id="23562" idx="1"/>
          </p:cNvCxnSpPr>
          <p:nvPr/>
        </p:nvCxnSpPr>
        <p:spPr bwMode="auto">
          <a:xfrm>
            <a:off x="6324601" y="1943100"/>
            <a:ext cx="381001" cy="1588"/>
          </a:xfrm>
          <a:prstGeom prst="straightConnector1">
            <a:avLst/>
          </a:prstGeom>
          <a:noFill/>
          <a:ln w="31750">
            <a:solidFill>
              <a:srgbClr val="000000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4" name="Elbow Connector 39"/>
          <p:cNvCxnSpPr>
            <a:cxnSpLocks noChangeShapeType="1"/>
            <a:stCxn id="23559" idx="1"/>
          </p:cNvCxnSpPr>
          <p:nvPr/>
        </p:nvCxnSpPr>
        <p:spPr bwMode="auto">
          <a:xfrm rot="10800000" flipV="1">
            <a:off x="2895600" y="2743200"/>
            <a:ext cx="228601" cy="876300"/>
          </a:xfrm>
          <a:prstGeom prst="bentConnector2">
            <a:avLst/>
          </a:prstGeom>
          <a:noFill/>
          <a:ln w="3175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5" name="Straight Arrow Connector 43"/>
          <p:cNvCxnSpPr>
            <a:cxnSpLocks noChangeShapeType="1"/>
          </p:cNvCxnSpPr>
          <p:nvPr/>
        </p:nvCxnSpPr>
        <p:spPr bwMode="auto">
          <a:xfrm rot="5400000">
            <a:off x="1848645" y="3256756"/>
            <a:ext cx="723900" cy="1588"/>
          </a:xfrm>
          <a:prstGeom prst="straightConnector1">
            <a:avLst/>
          </a:prstGeom>
          <a:noFill/>
          <a:ln w="3175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6" name="Elbow Connector 39"/>
          <p:cNvCxnSpPr>
            <a:cxnSpLocks noChangeShapeType="1"/>
          </p:cNvCxnSpPr>
          <p:nvPr/>
        </p:nvCxnSpPr>
        <p:spPr bwMode="auto">
          <a:xfrm rot="10800000" flipV="1">
            <a:off x="4343401" y="2019301"/>
            <a:ext cx="533401" cy="533401"/>
          </a:xfrm>
          <a:prstGeom prst="bentConnector3">
            <a:avLst>
              <a:gd name="adj1" fmla="val 99190"/>
            </a:avLst>
          </a:prstGeom>
          <a:noFill/>
          <a:ln w="3175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67" name="Rectangle 20"/>
          <p:cNvSpPr>
            <a:spLocks noChangeArrowheads="1"/>
          </p:cNvSpPr>
          <p:nvPr/>
        </p:nvSpPr>
        <p:spPr bwMode="auto">
          <a:xfrm>
            <a:off x="4857749" y="2743201"/>
            <a:ext cx="628650" cy="381001"/>
          </a:xfrm>
          <a:prstGeom prst="rect">
            <a:avLst/>
          </a:prstGeom>
          <a:solidFill>
            <a:srgbClr val="F0C8D3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600"/>
              <a:t>PC</a:t>
            </a:r>
          </a:p>
        </p:txBody>
      </p:sp>
      <p:cxnSp>
        <p:nvCxnSpPr>
          <p:cNvPr id="23568" name="Straight Arrow Connector 21"/>
          <p:cNvCxnSpPr>
            <a:cxnSpLocks noChangeShapeType="1"/>
            <a:endCxn id="23567" idx="0"/>
          </p:cNvCxnSpPr>
          <p:nvPr/>
        </p:nvCxnSpPr>
        <p:spPr bwMode="auto">
          <a:xfrm rot="5400000">
            <a:off x="4981576" y="2552700"/>
            <a:ext cx="382588" cy="1588"/>
          </a:xfrm>
          <a:prstGeom prst="straightConnector1">
            <a:avLst/>
          </a:prstGeom>
          <a:noFill/>
          <a:ln w="31750">
            <a:solidFill>
              <a:srgbClr val="000000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85291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738188" y="434976"/>
            <a:ext cx="8253412" cy="762000"/>
          </a:xfrm>
        </p:spPr>
        <p:txBody>
          <a:bodyPr/>
          <a:lstStyle/>
          <a:p>
            <a:r>
              <a:rPr lang="en-US" altLang="en-US">
                <a:latin typeface="Calibri" charset="0"/>
              </a:rPr>
              <a:t>Hyperthreading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777877" y="5105404"/>
            <a:ext cx="7908926" cy="1228725"/>
          </a:xfrm>
        </p:spPr>
        <p:txBody>
          <a:bodyPr>
            <a:normAutofit fontScale="92500"/>
          </a:bodyPr>
          <a:lstStyle/>
          <a:p>
            <a:r>
              <a:rPr lang="en-US" altLang="en-US" dirty="0">
                <a:latin typeface="Calibri" charset="0"/>
              </a:rPr>
              <a:t>Replicate enough instruction control to process K instruction streams</a:t>
            </a:r>
          </a:p>
          <a:p>
            <a:r>
              <a:rPr lang="en-US" altLang="en-US" dirty="0">
                <a:latin typeface="Calibri" charset="0"/>
              </a:rPr>
              <a:t>K copies of all registers</a:t>
            </a:r>
          </a:p>
          <a:p>
            <a:r>
              <a:rPr lang="en-US" altLang="en-US" dirty="0">
                <a:latin typeface="Calibri" charset="0"/>
              </a:rPr>
              <a:t>Share functional units</a:t>
            </a:r>
          </a:p>
        </p:txBody>
      </p:sp>
      <p:grpSp>
        <p:nvGrpSpPr>
          <p:cNvPr id="24579" name="Group 12"/>
          <p:cNvGrpSpPr>
            <a:grpSpLocks/>
          </p:cNvGrpSpPr>
          <p:nvPr/>
        </p:nvGrpSpPr>
        <p:grpSpPr bwMode="auto">
          <a:xfrm>
            <a:off x="2590800" y="3619501"/>
            <a:ext cx="4191001" cy="1447801"/>
            <a:chOff x="2514600" y="1600200"/>
            <a:chExt cx="4191000" cy="1447800"/>
          </a:xfrm>
        </p:grpSpPr>
        <p:sp>
          <p:nvSpPr>
            <p:cNvPr id="24600" name="Rectangle 3"/>
            <p:cNvSpPr>
              <a:spLocks noChangeArrowheads="1"/>
            </p:cNvSpPr>
            <p:nvPr/>
          </p:nvSpPr>
          <p:spPr bwMode="auto">
            <a:xfrm>
              <a:off x="2514600" y="1600200"/>
              <a:ext cx="4191000" cy="1447800"/>
            </a:xfrm>
            <a:prstGeom prst="rect">
              <a:avLst/>
            </a:prstGeom>
            <a:solidFill>
              <a:srgbClr val="D5F1CF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2000"/>
                <a:t>Functional Units</a:t>
              </a: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2667000" y="2133600"/>
              <a:ext cx="838200" cy="762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sz="1801">
                  <a:ea typeface="ＭＳ Ｐゴシック" charset="0"/>
                  <a:cs typeface="ＭＳ Ｐゴシック" charset="0"/>
                </a:rPr>
                <a:t>Integer</a:t>
              </a:r>
            </a:p>
            <a:p>
              <a:pPr algn="ctr">
                <a:defRPr/>
              </a:pPr>
              <a:r>
                <a:rPr lang="en-US" sz="1801">
                  <a:ea typeface="ＭＳ Ｐゴシック" charset="0"/>
                  <a:cs typeface="ＭＳ Ｐゴシック" charset="0"/>
                </a:rPr>
                <a:t>Arith</a:t>
              </a: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3657600" y="2133600"/>
              <a:ext cx="838200" cy="762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sz="1801">
                  <a:ea typeface="ＭＳ Ｐゴシック" charset="0"/>
                  <a:cs typeface="ＭＳ Ｐゴシック" charset="0"/>
                </a:rPr>
                <a:t>Integer</a:t>
              </a:r>
            </a:p>
            <a:p>
              <a:pPr algn="ctr">
                <a:defRPr/>
              </a:pPr>
              <a:r>
                <a:rPr lang="en-US" sz="1801">
                  <a:ea typeface="ＭＳ Ｐゴシック" charset="0"/>
                  <a:cs typeface="ＭＳ Ｐゴシック" charset="0"/>
                </a:rPr>
                <a:t>Arith</a:t>
              </a: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4648200" y="2133600"/>
              <a:ext cx="838200" cy="762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sz="1801">
                  <a:ea typeface="ＭＳ Ｐゴシック" charset="0"/>
                  <a:cs typeface="ＭＳ Ｐゴシック" charset="0"/>
                </a:rPr>
                <a:t>FP</a:t>
              </a:r>
            </a:p>
            <a:p>
              <a:pPr algn="ctr">
                <a:defRPr/>
              </a:pPr>
              <a:r>
                <a:rPr lang="en-US" sz="1801">
                  <a:ea typeface="ＭＳ Ｐゴシック" charset="0"/>
                  <a:cs typeface="ＭＳ Ｐゴシック" charset="0"/>
                </a:rPr>
                <a:t>Arith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638800" y="2133600"/>
              <a:ext cx="838200" cy="762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sz="1801">
                  <a:ea typeface="ＭＳ Ｐゴシック" charset="0"/>
                  <a:cs typeface="ＭＳ Ｐゴシック" charset="0"/>
                </a:rPr>
                <a:t>Load /</a:t>
              </a:r>
            </a:p>
            <a:p>
              <a:pPr algn="ctr">
                <a:defRPr/>
              </a:pPr>
              <a:r>
                <a:rPr lang="en-US" sz="1801">
                  <a:ea typeface="ＭＳ Ｐゴシック" charset="0"/>
                  <a:cs typeface="ＭＳ Ｐゴシック" charset="0"/>
                </a:rPr>
                <a:t>Store</a:t>
              </a:r>
            </a:p>
          </p:txBody>
        </p:sp>
      </p:grpSp>
      <p:sp>
        <p:nvSpPr>
          <p:cNvPr id="24580" name="Rectangle 8"/>
          <p:cNvSpPr>
            <a:spLocks noChangeArrowheads="1"/>
          </p:cNvSpPr>
          <p:nvPr/>
        </p:nvSpPr>
        <p:spPr bwMode="auto">
          <a:xfrm>
            <a:off x="2362201" y="1219200"/>
            <a:ext cx="5715001" cy="2057401"/>
          </a:xfrm>
          <a:prstGeom prst="rect">
            <a:avLst/>
          </a:prstGeom>
          <a:solidFill>
            <a:srgbClr val="D5F1C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000"/>
              <a:t>Instruction Control</a:t>
            </a:r>
          </a:p>
        </p:txBody>
      </p:sp>
      <p:sp>
        <p:nvSpPr>
          <p:cNvPr id="24581" name="Rectangle 9"/>
          <p:cNvSpPr>
            <a:spLocks noChangeArrowheads="1"/>
          </p:cNvSpPr>
          <p:nvPr/>
        </p:nvSpPr>
        <p:spPr bwMode="auto">
          <a:xfrm>
            <a:off x="2895601" y="2514601"/>
            <a:ext cx="1104900" cy="381001"/>
          </a:xfrm>
          <a:prstGeom prst="rect">
            <a:avLst/>
          </a:prstGeom>
          <a:solidFill>
            <a:srgbClr val="F0C8D3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1"/>
              <a:t>Reg B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6324601" y="1600201"/>
            <a:ext cx="1447801" cy="76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801">
                <a:ea typeface="ＭＳ Ｐゴシック" charset="0"/>
                <a:cs typeface="ＭＳ Ｐゴシック" charset="0"/>
              </a:rPr>
              <a:t>Instruction Decoder</a:t>
            </a:r>
          </a:p>
        </p:txBody>
      </p:sp>
      <p:sp>
        <p:nvSpPr>
          <p:cNvPr id="24583" name="Rectangle 11"/>
          <p:cNvSpPr>
            <a:spLocks noChangeArrowheads="1"/>
          </p:cNvSpPr>
          <p:nvPr/>
        </p:nvSpPr>
        <p:spPr bwMode="auto">
          <a:xfrm>
            <a:off x="4572000" y="2552701"/>
            <a:ext cx="1447801" cy="381001"/>
          </a:xfrm>
          <a:prstGeom prst="rect">
            <a:avLst/>
          </a:prstGeom>
          <a:solidFill>
            <a:srgbClr val="F0C8D3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1"/>
              <a:t>Op. Queue B</a:t>
            </a:r>
          </a:p>
        </p:txBody>
      </p:sp>
      <p:sp>
        <p:nvSpPr>
          <p:cNvPr id="24584" name="Rectangle 13"/>
          <p:cNvSpPr>
            <a:spLocks noChangeArrowheads="1"/>
          </p:cNvSpPr>
          <p:nvPr/>
        </p:nvSpPr>
        <p:spPr bwMode="auto">
          <a:xfrm>
            <a:off x="7086600" y="3962400"/>
            <a:ext cx="1524000" cy="1143001"/>
          </a:xfrm>
          <a:prstGeom prst="rect">
            <a:avLst/>
          </a:prstGeom>
          <a:solidFill>
            <a:srgbClr val="9EF18B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1"/>
              <a:t>Data Cache</a:t>
            </a:r>
          </a:p>
        </p:txBody>
      </p:sp>
      <p:cxnSp>
        <p:nvCxnSpPr>
          <p:cNvPr id="24585" name="Straight Arrow Connector 15"/>
          <p:cNvCxnSpPr>
            <a:cxnSpLocks noChangeShapeType="1"/>
          </p:cNvCxnSpPr>
          <p:nvPr/>
        </p:nvCxnSpPr>
        <p:spPr bwMode="auto">
          <a:xfrm rot="10800000" flipV="1">
            <a:off x="6553200" y="4457700"/>
            <a:ext cx="534988" cy="0"/>
          </a:xfrm>
          <a:prstGeom prst="straightConnector1">
            <a:avLst/>
          </a:prstGeom>
          <a:noFill/>
          <a:ln w="3175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6" name="Rectangle 32"/>
          <p:cNvSpPr>
            <a:spLocks noChangeArrowheads="1"/>
          </p:cNvSpPr>
          <p:nvPr/>
        </p:nvSpPr>
        <p:spPr bwMode="auto">
          <a:xfrm>
            <a:off x="8153401" y="1371600"/>
            <a:ext cx="1295401" cy="1143001"/>
          </a:xfrm>
          <a:prstGeom prst="rect">
            <a:avLst/>
          </a:prstGeom>
          <a:solidFill>
            <a:srgbClr val="9EF18B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1"/>
              <a:t>Instruction</a:t>
            </a:r>
          </a:p>
          <a:p>
            <a:pPr algn="ctr" eaLnBrk="1" hangingPunct="1"/>
            <a:r>
              <a:rPr lang="en-US" altLang="en-US" sz="1801"/>
              <a:t>Cache</a:t>
            </a:r>
          </a:p>
        </p:txBody>
      </p:sp>
      <p:cxnSp>
        <p:nvCxnSpPr>
          <p:cNvPr id="24587" name="Straight Arrow Connector 33"/>
          <p:cNvCxnSpPr>
            <a:cxnSpLocks noChangeShapeType="1"/>
            <a:endCxn id="24586" idx="1"/>
          </p:cNvCxnSpPr>
          <p:nvPr/>
        </p:nvCxnSpPr>
        <p:spPr bwMode="auto">
          <a:xfrm>
            <a:off x="7772401" y="1943100"/>
            <a:ext cx="381001" cy="1588"/>
          </a:xfrm>
          <a:prstGeom prst="straightConnector1">
            <a:avLst/>
          </a:prstGeom>
          <a:noFill/>
          <a:ln w="31750">
            <a:solidFill>
              <a:srgbClr val="000000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8" name="Elbow Connector 39"/>
          <p:cNvCxnSpPr>
            <a:cxnSpLocks noChangeShapeType="1"/>
            <a:stCxn id="24583" idx="1"/>
          </p:cNvCxnSpPr>
          <p:nvPr/>
        </p:nvCxnSpPr>
        <p:spPr bwMode="auto">
          <a:xfrm rot="10800000" flipV="1">
            <a:off x="4343401" y="2743200"/>
            <a:ext cx="228601" cy="876300"/>
          </a:xfrm>
          <a:prstGeom prst="bentConnector2">
            <a:avLst/>
          </a:prstGeom>
          <a:noFill/>
          <a:ln w="3175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9" name="Straight Arrow Connector 43"/>
          <p:cNvCxnSpPr>
            <a:cxnSpLocks noChangeShapeType="1"/>
          </p:cNvCxnSpPr>
          <p:nvPr/>
        </p:nvCxnSpPr>
        <p:spPr bwMode="auto">
          <a:xfrm rot="5400000">
            <a:off x="3144044" y="3256756"/>
            <a:ext cx="723900" cy="1588"/>
          </a:xfrm>
          <a:prstGeom prst="straightConnector1">
            <a:avLst/>
          </a:prstGeom>
          <a:noFill/>
          <a:ln w="3175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90" name="Elbow Connector 39"/>
          <p:cNvCxnSpPr>
            <a:cxnSpLocks noChangeShapeType="1"/>
            <a:stCxn id="11" idx="1"/>
          </p:cNvCxnSpPr>
          <p:nvPr/>
        </p:nvCxnSpPr>
        <p:spPr bwMode="auto">
          <a:xfrm rot="10800000" flipV="1">
            <a:off x="5943601" y="1981200"/>
            <a:ext cx="381001" cy="571500"/>
          </a:xfrm>
          <a:prstGeom prst="bentConnector2">
            <a:avLst/>
          </a:prstGeom>
          <a:noFill/>
          <a:ln w="3175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91" name="Rectangle 20"/>
          <p:cNvSpPr>
            <a:spLocks noChangeArrowheads="1"/>
          </p:cNvSpPr>
          <p:nvPr/>
        </p:nvSpPr>
        <p:spPr bwMode="auto">
          <a:xfrm>
            <a:off x="2667000" y="1981201"/>
            <a:ext cx="1104900" cy="381001"/>
          </a:xfrm>
          <a:prstGeom prst="rect">
            <a:avLst/>
          </a:prstGeom>
          <a:solidFill>
            <a:srgbClr val="F0C8D3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1"/>
              <a:t>Reg A</a:t>
            </a:r>
          </a:p>
        </p:txBody>
      </p:sp>
      <p:sp>
        <p:nvSpPr>
          <p:cNvPr id="24592" name="Rectangle 21"/>
          <p:cNvSpPr>
            <a:spLocks noChangeArrowheads="1"/>
          </p:cNvSpPr>
          <p:nvPr/>
        </p:nvSpPr>
        <p:spPr bwMode="auto">
          <a:xfrm>
            <a:off x="4343401" y="1981201"/>
            <a:ext cx="1447801" cy="381001"/>
          </a:xfrm>
          <a:prstGeom prst="rect">
            <a:avLst/>
          </a:prstGeom>
          <a:solidFill>
            <a:srgbClr val="F0C8D3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1"/>
              <a:t>Op. Queue A</a:t>
            </a:r>
          </a:p>
        </p:txBody>
      </p:sp>
      <p:cxnSp>
        <p:nvCxnSpPr>
          <p:cNvPr id="24593" name="Elbow Connector 39"/>
          <p:cNvCxnSpPr>
            <a:cxnSpLocks noChangeShapeType="1"/>
            <a:stCxn id="24592" idx="1"/>
          </p:cNvCxnSpPr>
          <p:nvPr/>
        </p:nvCxnSpPr>
        <p:spPr bwMode="auto">
          <a:xfrm rot="10800000" flipV="1">
            <a:off x="4114800" y="2171701"/>
            <a:ext cx="228601" cy="1447801"/>
          </a:xfrm>
          <a:prstGeom prst="bentConnector2">
            <a:avLst/>
          </a:prstGeom>
          <a:noFill/>
          <a:ln w="3175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94" name="Straight Arrow Connector 23"/>
          <p:cNvCxnSpPr>
            <a:cxnSpLocks noChangeShapeType="1"/>
          </p:cNvCxnSpPr>
          <p:nvPr/>
        </p:nvCxnSpPr>
        <p:spPr bwMode="auto">
          <a:xfrm rot="5400000">
            <a:off x="2191544" y="2990056"/>
            <a:ext cx="1257300" cy="1588"/>
          </a:xfrm>
          <a:prstGeom prst="straightConnector1">
            <a:avLst/>
          </a:prstGeom>
          <a:noFill/>
          <a:ln w="3175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95" name="Elbow Connector 39"/>
          <p:cNvCxnSpPr>
            <a:cxnSpLocks noChangeShapeType="1"/>
          </p:cNvCxnSpPr>
          <p:nvPr/>
        </p:nvCxnSpPr>
        <p:spPr bwMode="auto">
          <a:xfrm rot="10800000" flipV="1">
            <a:off x="5562601" y="1752601"/>
            <a:ext cx="762000" cy="228601"/>
          </a:xfrm>
          <a:prstGeom prst="bentConnector3">
            <a:avLst>
              <a:gd name="adj1" fmla="val 99870"/>
            </a:avLst>
          </a:prstGeom>
          <a:noFill/>
          <a:ln w="3175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96" name="Rectangle 25"/>
          <p:cNvSpPr>
            <a:spLocks noChangeArrowheads="1"/>
          </p:cNvSpPr>
          <p:nvPr/>
        </p:nvSpPr>
        <p:spPr bwMode="auto">
          <a:xfrm>
            <a:off x="6324600" y="2705101"/>
            <a:ext cx="628650" cy="381001"/>
          </a:xfrm>
          <a:prstGeom prst="rect">
            <a:avLst/>
          </a:prstGeom>
          <a:solidFill>
            <a:srgbClr val="F0C8D3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600"/>
              <a:t>PC A</a:t>
            </a:r>
          </a:p>
        </p:txBody>
      </p:sp>
      <p:cxnSp>
        <p:nvCxnSpPr>
          <p:cNvPr id="24597" name="Straight Arrow Connector 26"/>
          <p:cNvCxnSpPr>
            <a:cxnSpLocks noChangeShapeType="1"/>
            <a:endCxn id="24596" idx="0"/>
          </p:cNvCxnSpPr>
          <p:nvPr/>
        </p:nvCxnSpPr>
        <p:spPr bwMode="auto">
          <a:xfrm rot="5400000">
            <a:off x="6468269" y="2534444"/>
            <a:ext cx="342900" cy="1588"/>
          </a:xfrm>
          <a:prstGeom prst="straightConnector1">
            <a:avLst/>
          </a:prstGeom>
          <a:noFill/>
          <a:ln w="31750">
            <a:solidFill>
              <a:srgbClr val="000000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98" name="Rectangle 27"/>
          <p:cNvSpPr>
            <a:spLocks noChangeArrowheads="1"/>
          </p:cNvSpPr>
          <p:nvPr/>
        </p:nvSpPr>
        <p:spPr bwMode="auto">
          <a:xfrm>
            <a:off x="7067550" y="2819401"/>
            <a:ext cx="628650" cy="381001"/>
          </a:xfrm>
          <a:prstGeom prst="rect">
            <a:avLst/>
          </a:prstGeom>
          <a:solidFill>
            <a:srgbClr val="F0C8D3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600"/>
              <a:t>PC B</a:t>
            </a:r>
          </a:p>
        </p:txBody>
      </p:sp>
      <p:cxnSp>
        <p:nvCxnSpPr>
          <p:cNvPr id="24599" name="Straight Arrow Connector 28"/>
          <p:cNvCxnSpPr>
            <a:cxnSpLocks noChangeShapeType="1"/>
            <a:endCxn id="24598" idx="0"/>
          </p:cNvCxnSpPr>
          <p:nvPr/>
        </p:nvCxnSpPr>
        <p:spPr bwMode="auto">
          <a:xfrm rot="5400000">
            <a:off x="7154864" y="2590800"/>
            <a:ext cx="455612" cy="1588"/>
          </a:xfrm>
          <a:prstGeom prst="straightConnector1">
            <a:avLst/>
          </a:prstGeom>
          <a:noFill/>
          <a:ln w="31750">
            <a:solidFill>
              <a:srgbClr val="000000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900104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Visual Guide to Hyper-Threading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725" y="1690689"/>
            <a:ext cx="9199771" cy="465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1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Visual Guide to Hyper-Threading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087" b="17596"/>
          <a:stretch/>
        </p:blipFill>
        <p:spPr>
          <a:xfrm>
            <a:off x="280987" y="1690689"/>
            <a:ext cx="9344025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84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738192" y="434976"/>
            <a:ext cx="7591425" cy="762000"/>
          </a:xfrm>
        </p:spPr>
        <p:txBody>
          <a:bodyPr/>
          <a:lstStyle/>
          <a:p>
            <a:r>
              <a:rPr lang="en-US" altLang="en-US" dirty="0">
                <a:latin typeface="Calibri" charset="0"/>
              </a:rPr>
              <a:t>Summary: Creating Parallel Machines</a:t>
            </a:r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latin typeface="Calibri" charset="0"/>
              </a:rPr>
              <a:t>Multicore</a:t>
            </a:r>
          </a:p>
          <a:p>
            <a:pPr lvl="1"/>
            <a:r>
              <a:rPr lang="en-US" altLang="en-US" dirty="0">
                <a:latin typeface="Calibri" charset="0"/>
              </a:rPr>
              <a:t>Separate instruction logic and functional units</a:t>
            </a:r>
          </a:p>
          <a:p>
            <a:pPr lvl="1"/>
            <a:r>
              <a:rPr lang="en-US" altLang="en-US" dirty="0">
                <a:latin typeface="Calibri" charset="0"/>
              </a:rPr>
              <a:t>Some shared, some private caches</a:t>
            </a:r>
          </a:p>
          <a:p>
            <a:pPr lvl="1"/>
            <a:r>
              <a:rPr lang="en-US" altLang="en-US" dirty="0">
                <a:latin typeface="Calibri" charset="0"/>
              </a:rPr>
              <a:t>Must implement cache coherency</a:t>
            </a:r>
          </a:p>
          <a:p>
            <a:r>
              <a:rPr lang="en-US" altLang="en-US" dirty="0" err="1">
                <a:latin typeface="Calibri" charset="0"/>
              </a:rPr>
              <a:t>Hyperthreading</a:t>
            </a:r>
            <a:r>
              <a:rPr lang="en-US" altLang="en-US" dirty="0">
                <a:latin typeface="Calibri" charset="0"/>
              </a:rPr>
              <a:t> </a:t>
            </a:r>
          </a:p>
          <a:p>
            <a:pPr lvl="1"/>
            <a:r>
              <a:rPr lang="en-US" altLang="en-US" dirty="0">
                <a:latin typeface="Calibri" charset="0"/>
              </a:rPr>
              <a:t>Also called </a:t>
            </a:r>
            <a:r>
              <a:rPr lang="ja-JP" altLang="en-US" dirty="0">
                <a:latin typeface="Calibri" charset="0"/>
              </a:rPr>
              <a:t>“</a:t>
            </a:r>
            <a:r>
              <a:rPr lang="en-US" altLang="ja-JP" dirty="0">
                <a:latin typeface="Calibri" charset="0"/>
              </a:rPr>
              <a:t>simultaneous multithreading</a:t>
            </a:r>
            <a:r>
              <a:rPr lang="ja-JP" altLang="en-US" dirty="0">
                <a:latin typeface="Calibri" charset="0"/>
              </a:rPr>
              <a:t>”</a:t>
            </a:r>
            <a:r>
              <a:rPr lang="en-US" altLang="ja-JP" dirty="0">
                <a:latin typeface="Calibri" charset="0"/>
              </a:rPr>
              <a:t> (SMT)</a:t>
            </a:r>
          </a:p>
          <a:p>
            <a:pPr lvl="1"/>
            <a:r>
              <a:rPr lang="en-US" altLang="en-US" dirty="0">
                <a:latin typeface="Calibri" charset="0"/>
              </a:rPr>
              <a:t>Separate program state</a:t>
            </a:r>
          </a:p>
          <a:p>
            <a:pPr lvl="1"/>
            <a:r>
              <a:rPr lang="en-US" altLang="en-US" dirty="0">
                <a:latin typeface="Calibri" charset="0"/>
              </a:rPr>
              <a:t>Shared functional units &amp; caches</a:t>
            </a:r>
          </a:p>
          <a:p>
            <a:pPr lvl="1"/>
            <a:r>
              <a:rPr lang="en-US" altLang="en-US" dirty="0">
                <a:latin typeface="Calibri" charset="0"/>
              </a:rPr>
              <a:t>No special control needed for coherency</a:t>
            </a:r>
          </a:p>
          <a:p>
            <a:r>
              <a:rPr lang="en-US" altLang="en-US" dirty="0">
                <a:latin typeface="Calibri" charset="0"/>
              </a:rPr>
              <a:t>Combining</a:t>
            </a:r>
          </a:p>
          <a:p>
            <a:pPr lvl="1"/>
            <a:r>
              <a:rPr lang="en-US" altLang="en-US" dirty="0">
                <a:latin typeface="Calibri" charset="0"/>
              </a:rPr>
              <a:t>Theoretical speedup of cores * </a:t>
            </a:r>
            <a:r>
              <a:rPr lang="en-US" altLang="en-US" dirty="0" err="1">
                <a:latin typeface="Calibri" charset="0"/>
              </a:rPr>
              <a:t>hyperthreads</a:t>
            </a:r>
            <a:r>
              <a:rPr lang="en-US" altLang="en-US" dirty="0">
                <a:latin typeface="Calibri" charset="0"/>
              </a:rPr>
              <a:t> over sequential</a:t>
            </a:r>
          </a:p>
        </p:txBody>
      </p:sp>
    </p:spTree>
    <p:extLst>
      <p:ext uri="{BB962C8B-B14F-4D97-AF65-F5344CB8AC3E}">
        <p14:creationId xmlns:p14="http://schemas.microsoft.com/office/powerpoint/2010/main" val="394709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Calibri" charset="0"/>
              </a:rPr>
              <a:t>A More Interesting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latin typeface="Calibri" charset="0"/>
              </a:rPr>
              <a:t>Sort set of N random numbers</a:t>
            </a:r>
          </a:p>
          <a:p>
            <a:r>
              <a:rPr lang="en-US" altLang="en-US" dirty="0">
                <a:latin typeface="Calibri" charset="0"/>
              </a:rPr>
              <a:t>Multiple possible algorithms</a:t>
            </a:r>
          </a:p>
        </p:txBody>
      </p:sp>
    </p:spTree>
    <p:extLst>
      <p:ext uri="{BB962C8B-B14F-4D97-AF65-F5344CB8AC3E}">
        <p14:creationId xmlns:p14="http://schemas.microsoft.com/office/powerpoint/2010/main" val="472131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 Considerations with Multicore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Cache</a:t>
            </a:r>
          </a:p>
          <a:p>
            <a:r>
              <a:rPr lang="en-US" dirty="0"/>
              <a:t>Execution Units</a:t>
            </a:r>
          </a:p>
          <a:p>
            <a:r>
              <a:rPr lang="en-US" dirty="0"/>
              <a:t>Anything else?</a:t>
            </a:r>
          </a:p>
        </p:txBody>
      </p:sp>
    </p:spTree>
    <p:extLst>
      <p:ext uri="{BB962C8B-B14F-4D97-AF65-F5344CB8AC3E}">
        <p14:creationId xmlns:p14="http://schemas.microsoft.com/office/powerpoint/2010/main" val="1909002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738192" y="434976"/>
            <a:ext cx="7591425" cy="762000"/>
          </a:xfrm>
        </p:spPr>
        <p:txBody>
          <a:bodyPr/>
          <a:lstStyle/>
          <a:p>
            <a:r>
              <a:rPr lang="en-US" altLang="en-US">
                <a:latin typeface="Calibri" charset="0"/>
              </a:rPr>
              <a:t>A More Interesting Example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latin typeface="Calibri" charset="0"/>
              </a:rPr>
              <a:t>Sort set of N random numbers</a:t>
            </a:r>
          </a:p>
          <a:p>
            <a:r>
              <a:rPr lang="en-US" altLang="en-US" dirty="0">
                <a:latin typeface="Calibri" charset="0"/>
              </a:rPr>
              <a:t>Sequential quicksort of set of values [X]</a:t>
            </a:r>
          </a:p>
          <a:p>
            <a:pPr marL="828675" lvl="1" indent="-457200">
              <a:buFont typeface="+mj-lt"/>
              <a:buAutoNum type="arabicPeriod"/>
            </a:pPr>
            <a:r>
              <a:rPr lang="en-US" altLang="en-US" dirty="0">
                <a:latin typeface="Calibri" charset="0"/>
              </a:rPr>
              <a:t>Choose “</a:t>
            </a:r>
            <a:r>
              <a:rPr lang="en-US" altLang="ja-JP" dirty="0">
                <a:latin typeface="Calibri" charset="0"/>
              </a:rPr>
              <a:t>pivot” p from [X]</a:t>
            </a:r>
          </a:p>
          <a:p>
            <a:pPr marL="828675" lvl="1" indent="-457200">
              <a:buFont typeface="+mj-lt"/>
              <a:buAutoNum type="arabicPeriod"/>
            </a:pPr>
            <a:r>
              <a:rPr lang="en-US" altLang="en-US" dirty="0">
                <a:latin typeface="Calibri" charset="0"/>
              </a:rPr>
              <a:t>Rearrange [X] into</a:t>
            </a:r>
          </a:p>
          <a:p>
            <a:pPr lvl="2"/>
            <a:r>
              <a:rPr lang="en-US" altLang="en-US" dirty="0">
                <a:latin typeface="Calibri" charset="0"/>
              </a:rPr>
              <a:t>[L] : values </a:t>
            </a:r>
            <a:r>
              <a:rPr lang="en-US" altLang="en-US" dirty="0">
                <a:latin typeface="Calibri" charset="0"/>
                <a:sym typeface="Symbol" charset="2"/>
              </a:rPr>
              <a:t>&lt;=</a:t>
            </a:r>
            <a:r>
              <a:rPr lang="en-US" altLang="en-US" dirty="0">
                <a:latin typeface="Calibri" charset="0"/>
              </a:rPr>
              <a:t>p</a:t>
            </a:r>
          </a:p>
          <a:p>
            <a:pPr lvl="2"/>
            <a:r>
              <a:rPr lang="en-US" altLang="en-US" dirty="0">
                <a:latin typeface="Calibri" charset="0"/>
              </a:rPr>
              <a:t>[R] : values </a:t>
            </a:r>
            <a:r>
              <a:rPr lang="en-US" altLang="en-US" dirty="0">
                <a:latin typeface="Calibri" charset="0"/>
                <a:sym typeface="Symbol" charset="2"/>
              </a:rPr>
              <a:t>&gt;</a:t>
            </a:r>
            <a:r>
              <a:rPr lang="en-US" altLang="en-US" dirty="0">
                <a:latin typeface="Calibri" charset="0"/>
              </a:rPr>
              <a:t>p</a:t>
            </a:r>
          </a:p>
          <a:p>
            <a:pPr marL="828675" lvl="1" indent="-457200">
              <a:buFont typeface="+mj-lt"/>
              <a:buAutoNum type="arabicPeriod"/>
            </a:pPr>
            <a:r>
              <a:rPr lang="en-US" altLang="en-US" dirty="0">
                <a:latin typeface="Calibri" charset="0"/>
              </a:rPr>
              <a:t>Recursively sort [L] to get [L</a:t>
            </a:r>
            <a:r>
              <a:rPr lang="en-US" altLang="en-US" dirty="0">
                <a:latin typeface="Calibri" charset="0"/>
                <a:sym typeface="Symbol" charset="2"/>
              </a:rPr>
              <a:t>’]</a:t>
            </a:r>
            <a:endParaRPr lang="en-US" altLang="en-US" dirty="0">
              <a:latin typeface="Calibri" charset="0"/>
            </a:endParaRPr>
          </a:p>
          <a:p>
            <a:pPr marL="828675" lvl="1" indent="-457200">
              <a:buFont typeface="+mj-lt"/>
              <a:buAutoNum type="arabicPeriod"/>
            </a:pPr>
            <a:r>
              <a:rPr lang="en-US" altLang="en-US" dirty="0">
                <a:latin typeface="Calibri" charset="0"/>
              </a:rPr>
              <a:t>Recursively sort [R] to get [R</a:t>
            </a:r>
            <a:r>
              <a:rPr lang="en-US" altLang="en-US" dirty="0">
                <a:latin typeface="Calibri" charset="0"/>
                <a:sym typeface="Symbol" charset="2"/>
              </a:rPr>
              <a:t>’]</a:t>
            </a:r>
            <a:endParaRPr lang="en-US" altLang="en-US" dirty="0">
              <a:latin typeface="Calibri" charset="0"/>
            </a:endParaRPr>
          </a:p>
          <a:p>
            <a:pPr marL="828675" lvl="1" indent="-457200">
              <a:buFont typeface="+mj-lt"/>
              <a:buAutoNum type="arabicPeriod"/>
            </a:pPr>
            <a:r>
              <a:rPr lang="en-US" altLang="en-US" dirty="0">
                <a:latin typeface="Calibri" charset="0"/>
              </a:rPr>
              <a:t>Return [L</a:t>
            </a:r>
            <a:r>
              <a:rPr lang="en-US" altLang="en-US" dirty="0">
                <a:latin typeface="Calibri" charset="0"/>
                <a:sym typeface="Symbol" charset="2"/>
              </a:rPr>
              <a:t>’] + [</a:t>
            </a:r>
            <a:r>
              <a:rPr lang="en-US" altLang="en-US" dirty="0">
                <a:latin typeface="Calibri" charset="0"/>
              </a:rPr>
              <a:t>R</a:t>
            </a:r>
            <a:r>
              <a:rPr lang="en-US" altLang="en-US" dirty="0">
                <a:latin typeface="Calibri" charset="0"/>
                <a:sym typeface="Symbol" charset="2"/>
              </a:rPr>
              <a:t>’]</a:t>
            </a:r>
            <a:endParaRPr lang="en-US" altLang="en-US" dirty="0">
              <a:latin typeface="Calibri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E83570-3CFC-574E-9AF4-86AF72C0D6EF}"/>
              </a:ext>
            </a:extLst>
          </p:cNvPr>
          <p:cNvSpPr txBox="1"/>
          <p:nvPr/>
        </p:nvSpPr>
        <p:spPr>
          <a:xfrm>
            <a:off x="5329645" y="4676503"/>
            <a:ext cx="3471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What can be done independently?</a:t>
            </a:r>
          </a:p>
        </p:txBody>
      </p:sp>
    </p:spTree>
    <p:extLst>
      <p:ext uri="{BB962C8B-B14F-4D97-AF65-F5344CB8AC3E}">
        <p14:creationId xmlns:p14="http://schemas.microsoft.com/office/powerpoint/2010/main" val="1671581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Quicksort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243013"/>
            <a:ext cx="8543925" cy="53721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quickSort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(long int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arr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[], int left, int right) {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 if (right – left &lt;= 10) {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insertionSort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arr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, left, right);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   return;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 }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 int pivot =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arr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[(left + right) / 2];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 int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= left;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 int j = right;	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 partition (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arr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, &amp;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, &amp;j, pivot);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quickSort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arr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, left, j);	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quickSort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arr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, right);	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bg-BG" dirty="0">
                <a:latin typeface="Consolas" charset="0"/>
                <a:ea typeface="Consolas" charset="0"/>
                <a:cs typeface="Consolas" charset="0"/>
              </a:rPr>
              <a:t>}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6B782BD8-9634-3B4F-8838-0F96EF21DDE2}"/>
              </a:ext>
            </a:extLst>
          </p:cNvPr>
          <p:cNvSpPr/>
          <p:nvPr/>
        </p:nvSpPr>
        <p:spPr>
          <a:xfrm>
            <a:off x="6910254" y="3735976"/>
            <a:ext cx="561702" cy="1058092"/>
          </a:xfrm>
          <a:prstGeom prst="rightBrace">
            <a:avLst>
              <a:gd name="adj1" fmla="val 112791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61402D9E-A4DC-F747-86CB-0C4F15336109}"/>
              </a:ext>
            </a:extLst>
          </p:cNvPr>
          <p:cNvSpPr/>
          <p:nvPr/>
        </p:nvSpPr>
        <p:spPr>
          <a:xfrm>
            <a:off x="6910254" y="4849808"/>
            <a:ext cx="561702" cy="590277"/>
          </a:xfrm>
          <a:prstGeom prst="rightBrace">
            <a:avLst>
              <a:gd name="adj1" fmla="val 26272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EB61CDC2-98DC-4D4D-A9CF-8B62C9C3E9F8}"/>
              </a:ext>
            </a:extLst>
          </p:cNvPr>
          <p:cNvSpPr/>
          <p:nvPr/>
        </p:nvSpPr>
        <p:spPr>
          <a:xfrm>
            <a:off x="6910254" y="5484583"/>
            <a:ext cx="561702" cy="590277"/>
          </a:xfrm>
          <a:prstGeom prst="rightBrace">
            <a:avLst>
              <a:gd name="adj1" fmla="val 26272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C8C53BC0-731D-4B45-917A-B72C47001794}"/>
              </a:ext>
            </a:extLst>
          </p:cNvPr>
          <p:cNvSpPr/>
          <p:nvPr/>
        </p:nvSpPr>
        <p:spPr>
          <a:xfrm>
            <a:off x="6910254" y="2104845"/>
            <a:ext cx="561702" cy="927461"/>
          </a:xfrm>
          <a:prstGeom prst="rightBrace">
            <a:avLst>
              <a:gd name="adj1" fmla="val 25000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95915078-A9C0-1A44-801E-939B188909F8}"/>
              </a:ext>
            </a:extLst>
          </p:cNvPr>
          <p:cNvSpPr/>
          <p:nvPr/>
        </p:nvSpPr>
        <p:spPr>
          <a:xfrm>
            <a:off x="6910254" y="3078662"/>
            <a:ext cx="561702" cy="590277"/>
          </a:xfrm>
          <a:prstGeom prst="rightBrace">
            <a:avLst>
              <a:gd name="adj1" fmla="val 26272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1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738192" y="434976"/>
            <a:ext cx="7591425" cy="762000"/>
          </a:xfrm>
        </p:spPr>
        <p:txBody>
          <a:bodyPr/>
          <a:lstStyle/>
          <a:p>
            <a:r>
              <a:rPr lang="en-US" altLang="en-US">
                <a:latin typeface="Calibri" charset="0"/>
              </a:rPr>
              <a:t>Parallel Quicksort Performance</a:t>
            </a: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777879" y="5105401"/>
            <a:ext cx="7896225" cy="1447801"/>
          </a:xfrm>
        </p:spPr>
        <p:txBody>
          <a:bodyPr/>
          <a:lstStyle/>
          <a:p>
            <a:r>
              <a:rPr lang="en-US" altLang="en-US" dirty="0">
                <a:latin typeface="Calibri" charset="0"/>
              </a:rPr>
              <a:t>Sort 2</a:t>
            </a:r>
            <a:r>
              <a:rPr lang="en-US" altLang="en-US" baseline="30000" dirty="0">
                <a:latin typeface="Calibri" charset="0"/>
              </a:rPr>
              <a:t>37</a:t>
            </a:r>
            <a:r>
              <a:rPr lang="en-US" altLang="en-US" dirty="0">
                <a:latin typeface="Calibri" charset="0"/>
              </a:rPr>
              <a:t> (134,217,728) random values</a:t>
            </a:r>
          </a:p>
          <a:p>
            <a:r>
              <a:rPr lang="en-US" altLang="en-US" dirty="0">
                <a:latin typeface="Calibri" charset="0"/>
              </a:rPr>
              <a:t>Best speedup = 6.84X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1" y="1020765"/>
            <a:ext cx="7035801" cy="408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1361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738192" y="434976"/>
            <a:ext cx="7591425" cy="762000"/>
          </a:xfrm>
        </p:spPr>
        <p:txBody>
          <a:bodyPr/>
          <a:lstStyle/>
          <a:p>
            <a:r>
              <a:rPr lang="en-US" altLang="en-US">
                <a:latin typeface="Calibri" charset="0"/>
              </a:rPr>
              <a:t>Parallel Quicksort Performance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777879" y="5105401"/>
            <a:ext cx="7896225" cy="1447801"/>
          </a:xfrm>
        </p:spPr>
        <p:txBody>
          <a:bodyPr/>
          <a:lstStyle/>
          <a:p>
            <a:r>
              <a:rPr lang="en-US" altLang="en-US" dirty="0">
                <a:latin typeface="Calibri" charset="0"/>
              </a:rPr>
              <a:t>Good performance over wide range of fraction values</a:t>
            </a:r>
          </a:p>
          <a:p>
            <a:pPr lvl="1"/>
            <a:r>
              <a:rPr lang="en-US" altLang="en-US" dirty="0">
                <a:latin typeface="Calibri" charset="0"/>
              </a:rPr>
              <a:t>F too small: Not enough parallelism</a:t>
            </a:r>
          </a:p>
          <a:p>
            <a:pPr lvl="1"/>
            <a:r>
              <a:rPr lang="en-US" altLang="en-US" dirty="0">
                <a:latin typeface="Calibri" charset="0"/>
              </a:rPr>
              <a:t>F too large: Thread overhead + run out of thread memory</a:t>
            </a: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1" y="1020765"/>
            <a:ext cx="7035801" cy="408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1039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738192" y="434976"/>
            <a:ext cx="7591425" cy="762000"/>
          </a:xfrm>
        </p:spPr>
        <p:txBody>
          <a:bodyPr/>
          <a:lstStyle/>
          <a:p>
            <a:r>
              <a:rPr lang="en-US" altLang="en-US" dirty="0">
                <a:latin typeface="Calibri" charset="0"/>
              </a:rPr>
              <a:t>False Sharing</a:t>
            </a:r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>
          <a:xfrm>
            <a:off x="777879" y="3886204"/>
            <a:ext cx="7896225" cy="2447925"/>
          </a:xfrm>
        </p:spPr>
        <p:txBody>
          <a:bodyPr/>
          <a:lstStyle/>
          <a:p>
            <a:r>
              <a:rPr lang="en-US" altLang="en-US" dirty="0">
                <a:latin typeface="Calibri" charset="0"/>
              </a:rPr>
              <a:t>Coherency maintained on cache blocks</a:t>
            </a:r>
          </a:p>
          <a:p>
            <a:r>
              <a:rPr lang="en-US" altLang="en-US" dirty="0">
                <a:latin typeface="Calibri" charset="0"/>
              </a:rPr>
              <a:t>To update </a:t>
            </a:r>
            <a:r>
              <a:rPr lang="en-US" altLang="en-US" dirty="0" err="1">
                <a:latin typeface="Calibri" charset="0"/>
              </a:rPr>
              <a:t>psum</a:t>
            </a:r>
            <a:r>
              <a:rPr lang="en-US" altLang="en-US" dirty="0">
                <a:latin typeface="Calibri" charset="0"/>
              </a:rPr>
              <a:t>[</a:t>
            </a:r>
            <a:r>
              <a:rPr lang="en-US" altLang="en-US" dirty="0" err="1">
                <a:latin typeface="Calibri" charset="0"/>
              </a:rPr>
              <a:t>i</a:t>
            </a:r>
            <a:r>
              <a:rPr lang="en-US" altLang="en-US" dirty="0">
                <a:latin typeface="Calibri" charset="0"/>
              </a:rPr>
              <a:t>], thread </a:t>
            </a:r>
            <a:r>
              <a:rPr lang="en-US" altLang="en-US" dirty="0" err="1">
                <a:latin typeface="Calibri" charset="0"/>
              </a:rPr>
              <a:t>i</a:t>
            </a:r>
            <a:r>
              <a:rPr lang="en-US" altLang="en-US" dirty="0">
                <a:latin typeface="Calibri" charset="0"/>
              </a:rPr>
              <a:t> must have exclusive access</a:t>
            </a:r>
          </a:p>
          <a:p>
            <a:pPr lvl="1"/>
            <a:r>
              <a:rPr lang="en-US" altLang="en-US" dirty="0">
                <a:latin typeface="Calibri" charset="0"/>
              </a:rPr>
              <a:t>Threads sharing common cache block will keep fighting each other for access to block</a:t>
            </a:r>
          </a:p>
        </p:txBody>
      </p:sp>
      <p:sp>
        <p:nvSpPr>
          <p:cNvPr id="66564" name="Rectangle 3"/>
          <p:cNvSpPr>
            <a:spLocks noChangeArrowheads="1"/>
          </p:cNvSpPr>
          <p:nvPr/>
        </p:nvSpPr>
        <p:spPr bwMode="auto">
          <a:xfrm>
            <a:off x="3124200" y="1828801"/>
            <a:ext cx="609600" cy="457200"/>
          </a:xfrm>
          <a:prstGeom prst="rect">
            <a:avLst/>
          </a:prstGeom>
          <a:solidFill>
            <a:srgbClr val="E6E6E6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6565" name="Rectangle 4"/>
          <p:cNvSpPr>
            <a:spLocks noChangeArrowheads="1"/>
          </p:cNvSpPr>
          <p:nvPr/>
        </p:nvSpPr>
        <p:spPr bwMode="auto">
          <a:xfrm>
            <a:off x="3733800" y="1828801"/>
            <a:ext cx="609600" cy="457200"/>
          </a:xfrm>
          <a:prstGeom prst="rect">
            <a:avLst/>
          </a:prstGeom>
          <a:solidFill>
            <a:srgbClr val="E6E6E6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6566" name="Rectangle 5"/>
          <p:cNvSpPr>
            <a:spLocks noChangeArrowheads="1"/>
          </p:cNvSpPr>
          <p:nvPr/>
        </p:nvSpPr>
        <p:spPr bwMode="auto">
          <a:xfrm>
            <a:off x="4343400" y="1828801"/>
            <a:ext cx="609600" cy="457200"/>
          </a:xfrm>
          <a:prstGeom prst="rect">
            <a:avLst/>
          </a:prstGeom>
          <a:solidFill>
            <a:srgbClr val="E6E6E6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6567" name="Rectangle 6"/>
          <p:cNvSpPr>
            <a:spLocks noChangeArrowheads="1"/>
          </p:cNvSpPr>
          <p:nvPr/>
        </p:nvSpPr>
        <p:spPr bwMode="auto">
          <a:xfrm>
            <a:off x="4953000" y="1828801"/>
            <a:ext cx="609600" cy="457200"/>
          </a:xfrm>
          <a:prstGeom prst="rect">
            <a:avLst/>
          </a:prstGeom>
          <a:solidFill>
            <a:srgbClr val="E6E6E6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6568" name="Rectangle 7"/>
          <p:cNvSpPr>
            <a:spLocks noChangeArrowheads="1"/>
          </p:cNvSpPr>
          <p:nvPr/>
        </p:nvSpPr>
        <p:spPr bwMode="auto">
          <a:xfrm>
            <a:off x="5562600" y="1828801"/>
            <a:ext cx="609600" cy="457200"/>
          </a:xfrm>
          <a:prstGeom prst="rect">
            <a:avLst/>
          </a:prstGeom>
          <a:solidFill>
            <a:srgbClr val="E6E6E6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6569" name="Rectangle 8"/>
          <p:cNvSpPr>
            <a:spLocks noChangeArrowheads="1"/>
          </p:cNvSpPr>
          <p:nvPr/>
        </p:nvSpPr>
        <p:spPr bwMode="auto">
          <a:xfrm>
            <a:off x="6172200" y="1828801"/>
            <a:ext cx="609600" cy="457200"/>
          </a:xfrm>
          <a:prstGeom prst="rect">
            <a:avLst/>
          </a:prstGeom>
          <a:solidFill>
            <a:srgbClr val="E6E6E6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6570" name="Rectangle 9"/>
          <p:cNvSpPr>
            <a:spLocks noChangeArrowheads="1"/>
          </p:cNvSpPr>
          <p:nvPr/>
        </p:nvSpPr>
        <p:spPr bwMode="auto">
          <a:xfrm>
            <a:off x="6781800" y="1828801"/>
            <a:ext cx="609600" cy="457200"/>
          </a:xfrm>
          <a:prstGeom prst="rect">
            <a:avLst/>
          </a:prstGeom>
          <a:solidFill>
            <a:srgbClr val="E6E6E6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6571" name="Rectangle 10"/>
          <p:cNvSpPr>
            <a:spLocks noChangeArrowheads="1"/>
          </p:cNvSpPr>
          <p:nvPr/>
        </p:nvSpPr>
        <p:spPr bwMode="auto">
          <a:xfrm>
            <a:off x="7391400" y="1828801"/>
            <a:ext cx="609600" cy="457200"/>
          </a:xfrm>
          <a:prstGeom prst="rect">
            <a:avLst/>
          </a:prstGeom>
          <a:solidFill>
            <a:srgbClr val="E6E6E6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6572" name="Rectangle 11"/>
          <p:cNvSpPr>
            <a:spLocks noChangeArrowheads="1"/>
          </p:cNvSpPr>
          <p:nvPr/>
        </p:nvSpPr>
        <p:spPr bwMode="auto">
          <a:xfrm>
            <a:off x="3124200" y="1371601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/>
              <a:t>0</a:t>
            </a:r>
          </a:p>
        </p:txBody>
      </p:sp>
      <p:sp>
        <p:nvSpPr>
          <p:cNvPr id="66573" name="Rectangle 12"/>
          <p:cNvSpPr>
            <a:spLocks noChangeArrowheads="1"/>
          </p:cNvSpPr>
          <p:nvPr/>
        </p:nvSpPr>
        <p:spPr bwMode="auto">
          <a:xfrm>
            <a:off x="3733800" y="1371601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/>
              <a:t>1</a:t>
            </a:r>
          </a:p>
        </p:txBody>
      </p:sp>
      <p:sp>
        <p:nvSpPr>
          <p:cNvPr id="66574" name="Rectangle 13"/>
          <p:cNvSpPr>
            <a:spLocks noChangeArrowheads="1"/>
          </p:cNvSpPr>
          <p:nvPr/>
        </p:nvSpPr>
        <p:spPr bwMode="auto">
          <a:xfrm>
            <a:off x="4343400" y="1371601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/>
              <a:t>2</a:t>
            </a:r>
          </a:p>
        </p:txBody>
      </p:sp>
      <p:sp>
        <p:nvSpPr>
          <p:cNvPr id="66575" name="Rectangle 14"/>
          <p:cNvSpPr>
            <a:spLocks noChangeArrowheads="1"/>
          </p:cNvSpPr>
          <p:nvPr/>
        </p:nvSpPr>
        <p:spPr bwMode="auto">
          <a:xfrm>
            <a:off x="4953000" y="1371601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/>
              <a:t>3</a:t>
            </a:r>
          </a:p>
        </p:txBody>
      </p:sp>
      <p:sp>
        <p:nvSpPr>
          <p:cNvPr id="66576" name="Rectangle 15"/>
          <p:cNvSpPr>
            <a:spLocks noChangeArrowheads="1"/>
          </p:cNvSpPr>
          <p:nvPr/>
        </p:nvSpPr>
        <p:spPr bwMode="auto">
          <a:xfrm>
            <a:off x="5562600" y="1371601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/>
              <a:t>4</a:t>
            </a:r>
          </a:p>
        </p:txBody>
      </p:sp>
      <p:sp>
        <p:nvSpPr>
          <p:cNvPr id="66577" name="Rectangle 16"/>
          <p:cNvSpPr>
            <a:spLocks noChangeArrowheads="1"/>
          </p:cNvSpPr>
          <p:nvPr/>
        </p:nvSpPr>
        <p:spPr bwMode="auto">
          <a:xfrm>
            <a:off x="6172200" y="1371601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/>
              <a:t>5</a:t>
            </a:r>
          </a:p>
        </p:txBody>
      </p:sp>
      <p:sp>
        <p:nvSpPr>
          <p:cNvPr id="66578" name="Rectangle 17"/>
          <p:cNvSpPr>
            <a:spLocks noChangeArrowheads="1"/>
          </p:cNvSpPr>
          <p:nvPr/>
        </p:nvSpPr>
        <p:spPr bwMode="auto">
          <a:xfrm>
            <a:off x="6781800" y="1371601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/>
              <a:t>6</a:t>
            </a:r>
          </a:p>
        </p:txBody>
      </p:sp>
      <p:sp>
        <p:nvSpPr>
          <p:cNvPr id="66579" name="Rectangle 18"/>
          <p:cNvSpPr>
            <a:spLocks noChangeArrowheads="1"/>
          </p:cNvSpPr>
          <p:nvPr/>
        </p:nvSpPr>
        <p:spPr bwMode="auto">
          <a:xfrm>
            <a:off x="7391400" y="1371601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/>
              <a:t>7</a:t>
            </a:r>
          </a:p>
        </p:txBody>
      </p:sp>
      <p:sp>
        <p:nvSpPr>
          <p:cNvPr id="66580" name="Right Brace 19"/>
          <p:cNvSpPr>
            <a:spLocks/>
          </p:cNvSpPr>
          <p:nvPr/>
        </p:nvSpPr>
        <p:spPr bwMode="auto">
          <a:xfrm rot="5400000" flipV="1">
            <a:off x="4133851" y="1314450"/>
            <a:ext cx="419100" cy="2438400"/>
          </a:xfrm>
          <a:prstGeom prst="rightBrace">
            <a:avLst>
              <a:gd name="adj1" fmla="val 37414"/>
              <a:gd name="adj2" fmla="val 50000"/>
            </a:avLst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6581" name="Right Brace 20"/>
          <p:cNvSpPr>
            <a:spLocks/>
          </p:cNvSpPr>
          <p:nvPr/>
        </p:nvSpPr>
        <p:spPr bwMode="auto">
          <a:xfrm rot="5400000" flipV="1">
            <a:off x="6572251" y="1352550"/>
            <a:ext cx="419100" cy="2438400"/>
          </a:xfrm>
          <a:prstGeom prst="rightBrace">
            <a:avLst>
              <a:gd name="adj1" fmla="val 37414"/>
              <a:gd name="adj2" fmla="val 50000"/>
            </a:avLst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6582" name="TextBox 21"/>
          <p:cNvSpPr txBox="1">
            <a:spLocks noChangeArrowheads="1"/>
          </p:cNvSpPr>
          <p:nvPr/>
        </p:nvSpPr>
        <p:spPr bwMode="auto">
          <a:xfrm>
            <a:off x="3560176" y="2830516"/>
            <a:ext cx="1566454" cy="36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1">
                <a:latin typeface="Calibri" charset="0"/>
              </a:rPr>
              <a:t>Cache Block m</a:t>
            </a:r>
          </a:p>
        </p:txBody>
      </p:sp>
      <p:sp>
        <p:nvSpPr>
          <p:cNvPr id="66583" name="TextBox 22"/>
          <p:cNvSpPr txBox="1">
            <a:spLocks noChangeArrowheads="1"/>
          </p:cNvSpPr>
          <p:nvPr/>
        </p:nvSpPr>
        <p:spPr bwMode="auto">
          <a:xfrm>
            <a:off x="5866481" y="2830516"/>
            <a:ext cx="1798890" cy="36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1">
                <a:latin typeface="Calibri" charset="0"/>
              </a:rPr>
              <a:t>Cache Block m+1</a:t>
            </a:r>
          </a:p>
        </p:txBody>
      </p:sp>
      <p:sp>
        <p:nvSpPr>
          <p:cNvPr id="66584" name="TextBox 23"/>
          <p:cNvSpPr txBox="1">
            <a:spLocks noChangeArrowheads="1"/>
          </p:cNvSpPr>
          <p:nvPr/>
        </p:nvSpPr>
        <p:spPr bwMode="auto">
          <a:xfrm>
            <a:off x="2362264" y="1916116"/>
            <a:ext cx="709553" cy="36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1801">
                <a:latin typeface="Calibri" charset="0"/>
              </a:rPr>
              <a:t>psum</a:t>
            </a:r>
          </a:p>
        </p:txBody>
      </p:sp>
    </p:spTree>
    <p:extLst>
      <p:ext uri="{BB962C8B-B14F-4D97-AF65-F5344CB8AC3E}">
        <p14:creationId xmlns:p14="http://schemas.microsoft.com/office/powerpoint/2010/main" val="2078107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>
          <a:xfrm>
            <a:off x="738192" y="434976"/>
            <a:ext cx="7591425" cy="762000"/>
          </a:xfrm>
        </p:spPr>
        <p:txBody>
          <a:bodyPr/>
          <a:lstStyle/>
          <a:p>
            <a:r>
              <a:rPr lang="en-US" altLang="en-US" dirty="0">
                <a:latin typeface="Calibri" charset="0"/>
              </a:rPr>
              <a:t>False Sharing Performance</a:t>
            </a: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>
          <a:xfrm>
            <a:off x="777879" y="4876800"/>
            <a:ext cx="7896225" cy="1447801"/>
          </a:xfrm>
        </p:spPr>
        <p:txBody>
          <a:bodyPr/>
          <a:lstStyle/>
          <a:p>
            <a:pPr lvl="1"/>
            <a:r>
              <a:rPr lang="en-US" altLang="en-US" dirty="0">
                <a:latin typeface="Calibri" charset="0"/>
              </a:rPr>
              <a:t>Best spaced-apart performance 2.8 X better than best adjacent</a:t>
            </a:r>
          </a:p>
          <a:p>
            <a:r>
              <a:rPr lang="en-US" altLang="en-US" dirty="0">
                <a:latin typeface="Calibri" charset="0"/>
              </a:rPr>
              <a:t>Demonstrates cache block size = 64</a:t>
            </a:r>
          </a:p>
          <a:p>
            <a:pPr lvl="1"/>
            <a:r>
              <a:rPr lang="en-US" altLang="en-US" dirty="0">
                <a:latin typeface="Calibri" charset="0"/>
              </a:rPr>
              <a:t>8-byte values</a:t>
            </a:r>
          </a:p>
          <a:p>
            <a:pPr lvl="1"/>
            <a:r>
              <a:rPr lang="en-US" altLang="en-US" dirty="0">
                <a:latin typeface="Calibri" charset="0"/>
              </a:rPr>
              <a:t>No benefit increasing spacing beyond 8</a:t>
            </a:r>
          </a:p>
        </p:txBody>
      </p:sp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4" y="1066802"/>
            <a:ext cx="6632575" cy="370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576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738192" y="434976"/>
            <a:ext cx="7591425" cy="762000"/>
          </a:xfrm>
        </p:spPr>
        <p:txBody>
          <a:bodyPr/>
          <a:lstStyle/>
          <a:p>
            <a:r>
              <a:rPr lang="en-US" altLang="en-US" dirty="0">
                <a:latin typeface="Calibri" charset="0"/>
              </a:rPr>
              <a:t>Cache Coherency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latin typeface="Calibri" charset="0"/>
              </a:rPr>
              <a:t>A problem even on hierarchical architectures</a:t>
            </a:r>
          </a:p>
          <a:p>
            <a:r>
              <a:rPr lang="en-US" altLang="en-US">
                <a:latin typeface="Calibri" charset="0"/>
              </a:rPr>
              <a:t>Processor A writes location X</a:t>
            </a:r>
          </a:p>
          <a:p>
            <a:r>
              <a:rPr lang="en-US" altLang="en-US">
                <a:latin typeface="Calibri" charset="0"/>
              </a:rPr>
              <a:t>Processor B reads location X</a:t>
            </a:r>
          </a:p>
          <a:p>
            <a:r>
              <a:rPr lang="en-US" altLang="en-US">
                <a:latin typeface="Calibri" charset="0"/>
              </a:rPr>
              <a:t>What value does Processor B get?  Before or after the write of A?</a:t>
            </a:r>
          </a:p>
        </p:txBody>
      </p:sp>
    </p:spTree>
    <p:extLst>
      <p:ext uri="{BB962C8B-B14F-4D97-AF65-F5344CB8AC3E}">
        <p14:creationId xmlns:p14="http://schemas.microsoft.com/office/powerpoint/2010/main" val="2083149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738192" y="434976"/>
            <a:ext cx="7591425" cy="762000"/>
          </a:xfrm>
        </p:spPr>
        <p:txBody>
          <a:bodyPr/>
          <a:lstStyle/>
          <a:p>
            <a:r>
              <a:rPr lang="en-US" altLang="en-US">
                <a:latin typeface="Calibri" charset="0"/>
              </a:rPr>
              <a:t>Multicore Processor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777879" y="5410204"/>
            <a:ext cx="7896225" cy="923925"/>
          </a:xfrm>
        </p:spPr>
        <p:txBody>
          <a:bodyPr/>
          <a:lstStyle/>
          <a:p>
            <a:r>
              <a:rPr lang="en-US" altLang="en-US" dirty="0">
                <a:latin typeface="Calibri" charset="0"/>
              </a:rPr>
              <a:t>Intel Nehalem (and newer) Processor</a:t>
            </a:r>
          </a:p>
          <a:p>
            <a:pPr lvl="1"/>
            <a:r>
              <a:rPr lang="en-US" altLang="en-US" dirty="0">
                <a:latin typeface="Calibri" charset="0"/>
              </a:rPr>
              <a:t>Multiple processors operating with coherent view of memory</a:t>
            </a:r>
          </a:p>
        </p:txBody>
      </p:sp>
      <p:grpSp>
        <p:nvGrpSpPr>
          <p:cNvPr id="17411" name="Group 28"/>
          <p:cNvGrpSpPr>
            <a:grpSpLocks/>
          </p:cNvGrpSpPr>
          <p:nvPr/>
        </p:nvGrpSpPr>
        <p:grpSpPr bwMode="auto">
          <a:xfrm>
            <a:off x="2286001" y="1219200"/>
            <a:ext cx="5334000" cy="4191001"/>
            <a:chOff x="1066800" y="1219200"/>
            <a:chExt cx="6172200" cy="4953000"/>
          </a:xfrm>
        </p:grpSpPr>
        <p:sp>
          <p:nvSpPr>
            <p:cNvPr id="17412" name="Rectangle 425"/>
            <p:cNvSpPr>
              <a:spLocks noChangeArrowheads="1"/>
            </p:cNvSpPr>
            <p:nvPr/>
          </p:nvSpPr>
          <p:spPr bwMode="auto">
            <a:xfrm>
              <a:off x="1066800" y="1219200"/>
              <a:ext cx="6172200" cy="38862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401"/>
            </a:p>
          </p:txBody>
        </p:sp>
        <p:sp>
          <p:nvSpPr>
            <p:cNvPr id="11" name="Rectangle 404"/>
            <p:cNvSpPr>
              <a:spLocks noChangeArrowheads="1"/>
            </p:cNvSpPr>
            <p:nvPr/>
          </p:nvSpPr>
          <p:spPr bwMode="auto">
            <a:xfrm>
              <a:off x="1219269" y="1523134"/>
              <a:ext cx="2121693" cy="2438977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401">
                <a:cs typeface="ＭＳ Ｐゴシック" charset="-128"/>
              </a:endParaRPr>
            </a:p>
          </p:txBody>
        </p:sp>
        <p:sp>
          <p:nvSpPr>
            <p:cNvPr id="20" name="Rectangle 413"/>
            <p:cNvSpPr>
              <a:spLocks noChangeArrowheads="1"/>
            </p:cNvSpPr>
            <p:nvPr/>
          </p:nvSpPr>
          <p:spPr bwMode="auto">
            <a:xfrm>
              <a:off x="4953816" y="1523134"/>
              <a:ext cx="2121694" cy="2438977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401">
                <a:cs typeface="ＭＳ Ｐゴシック" charset="-128"/>
              </a:endParaRPr>
            </a:p>
          </p:txBody>
        </p:sp>
        <p:sp>
          <p:nvSpPr>
            <p:cNvPr id="17415" name="Rectangle 396"/>
            <p:cNvSpPr>
              <a:spLocks noChangeArrowheads="1"/>
            </p:cNvSpPr>
            <p:nvPr/>
          </p:nvSpPr>
          <p:spPr bwMode="auto">
            <a:xfrm>
              <a:off x="1384300" y="1676400"/>
              <a:ext cx="977900" cy="3048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401"/>
                <a:t>Regs</a:t>
              </a:r>
            </a:p>
          </p:txBody>
        </p:sp>
        <p:sp>
          <p:nvSpPr>
            <p:cNvPr id="17416" name="Rectangle 397"/>
            <p:cNvSpPr>
              <a:spLocks noChangeArrowheads="1"/>
            </p:cNvSpPr>
            <p:nvPr/>
          </p:nvSpPr>
          <p:spPr bwMode="auto">
            <a:xfrm>
              <a:off x="1427163" y="2324100"/>
              <a:ext cx="782637" cy="5715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401"/>
                <a:t>L1 </a:t>
              </a:r>
            </a:p>
            <a:p>
              <a:pPr eaLnBrk="1" hangingPunct="1"/>
              <a:r>
                <a:rPr lang="en-US" altLang="en-US" sz="1401"/>
                <a:t>d-cache</a:t>
              </a:r>
            </a:p>
          </p:txBody>
        </p:sp>
        <p:sp>
          <p:nvSpPr>
            <p:cNvPr id="17417" name="Rectangle 399"/>
            <p:cNvSpPr>
              <a:spLocks noChangeArrowheads="1"/>
            </p:cNvSpPr>
            <p:nvPr/>
          </p:nvSpPr>
          <p:spPr bwMode="auto">
            <a:xfrm>
              <a:off x="2362200" y="2324100"/>
              <a:ext cx="795338" cy="5715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401"/>
                <a:t>L1 </a:t>
              </a:r>
            </a:p>
            <a:p>
              <a:pPr eaLnBrk="1" hangingPunct="1"/>
              <a:r>
                <a:rPr lang="en-US" altLang="en-US" sz="1401"/>
                <a:t>i-cache</a:t>
              </a:r>
            </a:p>
          </p:txBody>
        </p:sp>
        <p:sp>
          <p:nvSpPr>
            <p:cNvPr id="17418" name="Rectangle 400"/>
            <p:cNvSpPr>
              <a:spLocks noChangeArrowheads="1"/>
            </p:cNvSpPr>
            <p:nvPr/>
          </p:nvSpPr>
          <p:spPr bwMode="auto">
            <a:xfrm>
              <a:off x="1447800" y="3238500"/>
              <a:ext cx="1709738" cy="5715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401"/>
                <a:t>L2 unified cache</a:t>
              </a:r>
            </a:p>
          </p:txBody>
        </p:sp>
        <p:sp>
          <p:nvSpPr>
            <p:cNvPr id="17419" name="Line 401"/>
            <p:cNvSpPr>
              <a:spLocks noChangeShapeType="1"/>
            </p:cNvSpPr>
            <p:nvPr/>
          </p:nvSpPr>
          <p:spPr bwMode="auto">
            <a:xfrm>
              <a:off x="1905000" y="1981200"/>
              <a:ext cx="0" cy="3429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7420" name="Line 402"/>
            <p:cNvSpPr>
              <a:spLocks noChangeShapeType="1"/>
            </p:cNvSpPr>
            <p:nvPr/>
          </p:nvSpPr>
          <p:spPr bwMode="auto">
            <a:xfrm>
              <a:off x="1905000" y="2895600"/>
              <a:ext cx="0" cy="3429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7421" name="Line 403"/>
            <p:cNvSpPr>
              <a:spLocks noChangeShapeType="1"/>
            </p:cNvSpPr>
            <p:nvPr/>
          </p:nvSpPr>
          <p:spPr bwMode="auto">
            <a:xfrm>
              <a:off x="2743200" y="2895600"/>
              <a:ext cx="0" cy="3429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7422" name="Text Box 405"/>
            <p:cNvSpPr txBox="1">
              <a:spLocks noChangeArrowheads="1"/>
            </p:cNvSpPr>
            <p:nvPr/>
          </p:nvSpPr>
          <p:spPr bwMode="auto">
            <a:xfrm>
              <a:off x="1143001" y="1219200"/>
              <a:ext cx="744188" cy="36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401"/>
                <a:t>Core 0</a:t>
              </a:r>
            </a:p>
          </p:txBody>
        </p:sp>
        <p:sp>
          <p:nvSpPr>
            <p:cNvPr id="17423" name="Rectangle 406"/>
            <p:cNvSpPr>
              <a:spLocks noChangeArrowheads="1"/>
            </p:cNvSpPr>
            <p:nvPr/>
          </p:nvSpPr>
          <p:spPr bwMode="auto">
            <a:xfrm>
              <a:off x="5118100" y="1676400"/>
              <a:ext cx="977900" cy="3048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401"/>
                <a:t>Regs</a:t>
              </a:r>
            </a:p>
          </p:txBody>
        </p:sp>
        <p:sp>
          <p:nvSpPr>
            <p:cNvPr id="17424" name="Rectangle 407"/>
            <p:cNvSpPr>
              <a:spLocks noChangeArrowheads="1"/>
            </p:cNvSpPr>
            <p:nvPr/>
          </p:nvSpPr>
          <p:spPr bwMode="auto">
            <a:xfrm>
              <a:off x="5160963" y="2324100"/>
              <a:ext cx="782637" cy="5715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401"/>
                <a:t>L1 </a:t>
              </a:r>
            </a:p>
            <a:p>
              <a:pPr eaLnBrk="1" hangingPunct="1"/>
              <a:r>
                <a:rPr lang="en-US" altLang="en-US" sz="1401"/>
                <a:t>d-cache</a:t>
              </a:r>
            </a:p>
          </p:txBody>
        </p:sp>
        <p:sp>
          <p:nvSpPr>
            <p:cNvPr id="17425" name="Rectangle 408"/>
            <p:cNvSpPr>
              <a:spLocks noChangeArrowheads="1"/>
            </p:cNvSpPr>
            <p:nvPr/>
          </p:nvSpPr>
          <p:spPr bwMode="auto">
            <a:xfrm>
              <a:off x="6096000" y="2324100"/>
              <a:ext cx="795338" cy="5715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401"/>
                <a:t>L1 </a:t>
              </a:r>
            </a:p>
            <a:p>
              <a:pPr eaLnBrk="1" hangingPunct="1"/>
              <a:r>
                <a:rPr lang="en-US" altLang="en-US" sz="1401"/>
                <a:t>i-cache</a:t>
              </a:r>
            </a:p>
          </p:txBody>
        </p:sp>
        <p:sp>
          <p:nvSpPr>
            <p:cNvPr id="17426" name="Rectangle 409"/>
            <p:cNvSpPr>
              <a:spLocks noChangeArrowheads="1"/>
            </p:cNvSpPr>
            <p:nvPr/>
          </p:nvSpPr>
          <p:spPr bwMode="auto">
            <a:xfrm>
              <a:off x="5181600" y="3238500"/>
              <a:ext cx="1709738" cy="5715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401"/>
                <a:t>L2 unified cache</a:t>
              </a:r>
            </a:p>
          </p:txBody>
        </p:sp>
        <p:sp>
          <p:nvSpPr>
            <p:cNvPr id="17427" name="Line 410"/>
            <p:cNvSpPr>
              <a:spLocks noChangeShapeType="1"/>
            </p:cNvSpPr>
            <p:nvPr/>
          </p:nvSpPr>
          <p:spPr bwMode="auto">
            <a:xfrm>
              <a:off x="5638800" y="1981200"/>
              <a:ext cx="0" cy="3429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7428" name="Line 411"/>
            <p:cNvSpPr>
              <a:spLocks noChangeShapeType="1"/>
            </p:cNvSpPr>
            <p:nvPr/>
          </p:nvSpPr>
          <p:spPr bwMode="auto">
            <a:xfrm>
              <a:off x="5638800" y="2895600"/>
              <a:ext cx="0" cy="3429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7429" name="Line 412"/>
            <p:cNvSpPr>
              <a:spLocks noChangeShapeType="1"/>
            </p:cNvSpPr>
            <p:nvPr/>
          </p:nvSpPr>
          <p:spPr bwMode="auto">
            <a:xfrm>
              <a:off x="6477000" y="2895600"/>
              <a:ext cx="0" cy="3429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7430" name="Text Box 414"/>
            <p:cNvSpPr txBox="1">
              <a:spLocks noChangeArrowheads="1"/>
            </p:cNvSpPr>
            <p:nvPr/>
          </p:nvSpPr>
          <p:spPr bwMode="auto">
            <a:xfrm>
              <a:off x="4876799" y="1219200"/>
              <a:ext cx="905565" cy="36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401"/>
                <a:t>Core n-1</a:t>
              </a:r>
            </a:p>
          </p:txBody>
        </p:sp>
        <p:sp>
          <p:nvSpPr>
            <p:cNvPr id="17431" name="Text Box 415"/>
            <p:cNvSpPr txBox="1">
              <a:spLocks noChangeArrowheads="1"/>
            </p:cNvSpPr>
            <p:nvPr/>
          </p:nvSpPr>
          <p:spPr bwMode="auto">
            <a:xfrm>
              <a:off x="3906837" y="2454273"/>
              <a:ext cx="432563" cy="436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/>
                <a:t>…</a:t>
              </a:r>
            </a:p>
          </p:txBody>
        </p:sp>
        <p:sp>
          <p:nvSpPr>
            <p:cNvPr id="17432" name="Line 417"/>
            <p:cNvSpPr>
              <a:spLocks noChangeShapeType="1"/>
            </p:cNvSpPr>
            <p:nvPr/>
          </p:nvSpPr>
          <p:spPr bwMode="auto">
            <a:xfrm>
              <a:off x="2286000" y="3810000"/>
              <a:ext cx="0" cy="533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7433" name="Line 418"/>
            <p:cNvSpPr>
              <a:spLocks noChangeShapeType="1"/>
            </p:cNvSpPr>
            <p:nvPr/>
          </p:nvSpPr>
          <p:spPr bwMode="auto">
            <a:xfrm>
              <a:off x="6019800" y="3810000"/>
              <a:ext cx="0" cy="533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7434" name="Rectangle 419"/>
            <p:cNvSpPr>
              <a:spLocks noChangeArrowheads="1"/>
            </p:cNvSpPr>
            <p:nvPr/>
          </p:nvSpPr>
          <p:spPr bwMode="auto">
            <a:xfrm>
              <a:off x="1936750" y="4343400"/>
              <a:ext cx="4387850" cy="57150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401"/>
                <a:t>L3 unified cache</a:t>
              </a:r>
            </a:p>
            <a:p>
              <a:pPr eaLnBrk="1" hangingPunct="1"/>
              <a:r>
                <a:rPr lang="en-US" altLang="en-US" sz="1401"/>
                <a:t>(shared by all cores)</a:t>
              </a:r>
            </a:p>
          </p:txBody>
        </p:sp>
        <p:sp>
          <p:nvSpPr>
            <p:cNvPr id="17435" name="Rectangle 420"/>
            <p:cNvSpPr>
              <a:spLocks noChangeArrowheads="1"/>
            </p:cNvSpPr>
            <p:nvPr/>
          </p:nvSpPr>
          <p:spPr bwMode="auto">
            <a:xfrm>
              <a:off x="1066800" y="5600700"/>
              <a:ext cx="6172200" cy="57150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401"/>
                <a:t>Main memory</a:t>
              </a:r>
            </a:p>
          </p:txBody>
        </p:sp>
        <p:sp>
          <p:nvSpPr>
            <p:cNvPr id="17436" name="Line 421"/>
            <p:cNvSpPr>
              <a:spLocks noChangeShapeType="1"/>
            </p:cNvSpPr>
            <p:nvPr/>
          </p:nvSpPr>
          <p:spPr bwMode="auto">
            <a:xfrm>
              <a:off x="4210050" y="4914900"/>
              <a:ext cx="0" cy="685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801"/>
            </a:p>
          </p:txBody>
        </p:sp>
      </p:grpSp>
    </p:spTree>
    <p:extLst>
      <p:ext uri="{BB962C8B-B14F-4D97-AF65-F5344CB8AC3E}">
        <p14:creationId xmlns:p14="http://schemas.microsoft.com/office/powerpoint/2010/main" val="2058907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310" y="0"/>
            <a:ext cx="6069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223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738192" y="434976"/>
            <a:ext cx="7591425" cy="762000"/>
          </a:xfrm>
        </p:spPr>
        <p:txBody>
          <a:bodyPr/>
          <a:lstStyle/>
          <a:p>
            <a:r>
              <a:rPr lang="en-US" altLang="en-US">
                <a:latin typeface="Calibri" charset="0"/>
              </a:rPr>
              <a:t>Memory Consistency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777879" y="3429003"/>
            <a:ext cx="7896225" cy="2905125"/>
          </a:xfrm>
        </p:spPr>
        <p:txBody>
          <a:bodyPr/>
          <a:lstStyle/>
          <a:p>
            <a:pPr lvl="0"/>
            <a:r>
              <a:rPr lang="en-US" altLang="en-US" dirty="0">
                <a:latin typeface="Calibri" charset="0"/>
              </a:rPr>
              <a:t>What are the possible values printed?</a:t>
            </a:r>
          </a:p>
          <a:p>
            <a:pPr lvl="1"/>
            <a:r>
              <a:rPr lang="en-US" altLang="en-US" dirty="0">
                <a:latin typeface="Calibri" charset="0"/>
              </a:rPr>
              <a:t>Depends on memory consistency model</a:t>
            </a:r>
          </a:p>
          <a:p>
            <a:pPr lvl="1"/>
            <a:r>
              <a:rPr lang="en-US" altLang="en-US" dirty="0">
                <a:latin typeface="Calibri" charset="0"/>
              </a:rPr>
              <a:t>Abstract model of how hardware handles concurrent accesses </a:t>
            </a:r>
          </a:p>
          <a:p>
            <a:r>
              <a:rPr lang="en-US" altLang="en-US" dirty="0">
                <a:latin typeface="Calibri" charset="0"/>
              </a:rPr>
              <a:t>Sequential consistency</a:t>
            </a:r>
          </a:p>
          <a:p>
            <a:pPr lvl="1"/>
            <a:r>
              <a:rPr lang="en-US" altLang="en-US" dirty="0">
                <a:latin typeface="Calibri" charset="0"/>
              </a:rPr>
              <a:t>Overall effect consistent with each individual thread</a:t>
            </a:r>
          </a:p>
          <a:p>
            <a:pPr lvl="1"/>
            <a:r>
              <a:rPr lang="en-US" altLang="en-US" dirty="0">
                <a:latin typeface="Calibri" charset="0"/>
              </a:rPr>
              <a:t>Otherwise, arbitrary interleaving</a:t>
            </a:r>
          </a:p>
        </p:txBody>
      </p:sp>
      <p:grpSp>
        <p:nvGrpSpPr>
          <p:cNvPr id="18435" name="Group 12"/>
          <p:cNvGrpSpPr>
            <a:grpSpLocks/>
          </p:cNvGrpSpPr>
          <p:nvPr/>
        </p:nvGrpSpPr>
        <p:grpSpPr bwMode="auto">
          <a:xfrm>
            <a:off x="2438401" y="1284289"/>
            <a:ext cx="3200400" cy="2068512"/>
            <a:chOff x="2057400" y="1283732"/>
            <a:chExt cx="3200400" cy="2069068"/>
          </a:xfrm>
        </p:grpSpPr>
        <p:sp>
          <p:nvSpPr>
            <p:cNvPr id="18443" name="TextBox 3"/>
            <p:cNvSpPr txBox="1">
              <a:spLocks noChangeArrowheads="1"/>
            </p:cNvSpPr>
            <p:nvPr/>
          </p:nvSpPr>
          <p:spPr bwMode="auto">
            <a:xfrm>
              <a:off x="2133601" y="1283732"/>
              <a:ext cx="3048000" cy="646761"/>
            </a:xfrm>
            <a:prstGeom prst="rect">
              <a:avLst/>
            </a:prstGeom>
            <a:solidFill>
              <a:srgbClr val="F6F5B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int a = 1;</a:t>
              </a:r>
            </a:p>
            <a:p>
              <a:pPr eaLnBrk="1" hangingPunct="1"/>
              <a:r>
                <a:rPr lang="en-US" altLang="en-US" sz="1801">
                  <a:latin typeface="Calibri" charset="0"/>
                </a:rPr>
                <a:t>int b = 100;</a:t>
              </a:r>
            </a:p>
          </p:txBody>
        </p:sp>
        <p:sp>
          <p:nvSpPr>
            <p:cNvPr id="18444" name="TextBox 4"/>
            <p:cNvSpPr txBox="1">
              <a:spLocks noChangeArrowheads="1"/>
            </p:cNvSpPr>
            <p:nvPr/>
          </p:nvSpPr>
          <p:spPr bwMode="auto">
            <a:xfrm>
              <a:off x="2057400" y="2426732"/>
              <a:ext cx="1447800" cy="926068"/>
            </a:xfrm>
            <a:prstGeom prst="rect">
              <a:avLst/>
            </a:prstGeom>
            <a:solidFill>
              <a:srgbClr val="F1C7C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Thread1:</a:t>
              </a:r>
            </a:p>
            <a:p>
              <a:pPr eaLnBrk="1" hangingPunct="1"/>
              <a:r>
                <a:rPr lang="en-US" altLang="en-US" sz="1801">
                  <a:latin typeface="Calibri" charset="0"/>
                </a:rPr>
                <a:t>Wa:	a = 2;</a:t>
              </a:r>
            </a:p>
            <a:p>
              <a:pPr eaLnBrk="1" hangingPunct="1"/>
              <a:r>
                <a:rPr lang="en-US" altLang="en-US" sz="1801">
                  <a:latin typeface="Calibri" charset="0"/>
                </a:rPr>
                <a:t>Rb: 	print(b);</a:t>
              </a:r>
            </a:p>
          </p:txBody>
        </p:sp>
        <p:sp>
          <p:nvSpPr>
            <p:cNvPr id="18445" name="TextBox 5"/>
            <p:cNvSpPr txBox="1">
              <a:spLocks noChangeArrowheads="1"/>
            </p:cNvSpPr>
            <p:nvPr/>
          </p:nvSpPr>
          <p:spPr bwMode="auto">
            <a:xfrm>
              <a:off x="3657600" y="2426732"/>
              <a:ext cx="1600200" cy="926068"/>
            </a:xfrm>
            <a:prstGeom prst="rect">
              <a:avLst/>
            </a:prstGeom>
            <a:solidFill>
              <a:srgbClr val="D5F1C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Thread2:</a:t>
              </a:r>
            </a:p>
            <a:p>
              <a:pPr eaLnBrk="1" hangingPunct="1"/>
              <a:r>
                <a:rPr lang="en-US" altLang="en-US" sz="1801">
                  <a:latin typeface="Calibri" charset="0"/>
                </a:rPr>
                <a:t>Wb:	b = 200;</a:t>
              </a:r>
            </a:p>
            <a:p>
              <a:pPr eaLnBrk="1" hangingPunct="1"/>
              <a:r>
                <a:rPr lang="en-US" altLang="en-US" sz="1801">
                  <a:latin typeface="Calibri" charset="0"/>
                </a:rPr>
                <a:t>Ra:	print(a);</a:t>
              </a:r>
            </a:p>
          </p:txBody>
        </p:sp>
        <p:cxnSp>
          <p:nvCxnSpPr>
            <p:cNvPr id="18446" name="Straight Arrow Connector 7"/>
            <p:cNvCxnSpPr>
              <a:cxnSpLocks noChangeShapeType="1"/>
              <a:stCxn id="18443" idx="2"/>
              <a:endCxn id="18444" idx="0"/>
            </p:cNvCxnSpPr>
            <p:nvPr/>
          </p:nvCxnSpPr>
          <p:spPr bwMode="auto">
            <a:xfrm flipH="1">
              <a:off x="2781300" y="1930493"/>
              <a:ext cx="876301" cy="496239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447" name="Straight Arrow Connector 8"/>
            <p:cNvCxnSpPr>
              <a:cxnSpLocks noChangeShapeType="1"/>
              <a:stCxn id="18443" idx="2"/>
              <a:endCxn id="18445" idx="0"/>
            </p:cNvCxnSpPr>
            <p:nvPr/>
          </p:nvCxnSpPr>
          <p:spPr bwMode="auto">
            <a:xfrm>
              <a:off x="3657601" y="1930493"/>
              <a:ext cx="800099" cy="496239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8436" name="TextBox 14"/>
          <p:cNvSpPr txBox="1">
            <a:spLocks noChangeArrowheads="1"/>
          </p:cNvSpPr>
          <p:nvPr/>
        </p:nvSpPr>
        <p:spPr bwMode="auto">
          <a:xfrm>
            <a:off x="6845303" y="2238376"/>
            <a:ext cx="500137" cy="36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1">
                <a:latin typeface="Calibri" charset="0"/>
              </a:rPr>
              <a:t>Wa</a:t>
            </a:r>
          </a:p>
        </p:txBody>
      </p:sp>
      <p:sp>
        <p:nvSpPr>
          <p:cNvPr id="18437" name="TextBox 15"/>
          <p:cNvSpPr txBox="1">
            <a:spLocks noChangeArrowheads="1"/>
          </p:cNvSpPr>
          <p:nvPr/>
        </p:nvSpPr>
        <p:spPr bwMode="auto">
          <a:xfrm>
            <a:off x="8115300" y="2244726"/>
            <a:ext cx="437940" cy="36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1">
                <a:latin typeface="Calibri" charset="0"/>
              </a:rPr>
              <a:t>Rb</a:t>
            </a:r>
          </a:p>
        </p:txBody>
      </p:sp>
      <p:cxnSp>
        <p:nvCxnSpPr>
          <p:cNvPr id="18438" name="Straight Connector 16"/>
          <p:cNvCxnSpPr>
            <a:cxnSpLocks noChangeShapeType="1"/>
          </p:cNvCxnSpPr>
          <p:nvPr/>
        </p:nvCxnSpPr>
        <p:spPr bwMode="auto">
          <a:xfrm>
            <a:off x="7275514" y="2454275"/>
            <a:ext cx="838201" cy="1588"/>
          </a:xfrm>
          <a:prstGeom prst="line">
            <a:avLst/>
          </a:prstGeom>
          <a:noFill/>
          <a:ln w="3175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39" name="TextBox 17"/>
          <p:cNvSpPr txBox="1">
            <a:spLocks noChangeArrowheads="1"/>
          </p:cNvSpPr>
          <p:nvPr/>
        </p:nvSpPr>
        <p:spPr bwMode="auto">
          <a:xfrm>
            <a:off x="6845303" y="2851151"/>
            <a:ext cx="518091" cy="36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1">
                <a:latin typeface="Calibri" charset="0"/>
              </a:rPr>
              <a:t>Wb</a:t>
            </a:r>
          </a:p>
        </p:txBody>
      </p:sp>
      <p:sp>
        <p:nvSpPr>
          <p:cNvPr id="18440" name="TextBox 18"/>
          <p:cNvSpPr txBox="1">
            <a:spLocks noChangeArrowheads="1"/>
          </p:cNvSpPr>
          <p:nvPr/>
        </p:nvSpPr>
        <p:spPr bwMode="auto">
          <a:xfrm>
            <a:off x="8115303" y="2859091"/>
            <a:ext cx="428322" cy="36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1">
                <a:latin typeface="Calibri" charset="0"/>
              </a:rPr>
              <a:t>Ra</a:t>
            </a:r>
          </a:p>
        </p:txBody>
      </p:sp>
      <p:cxnSp>
        <p:nvCxnSpPr>
          <p:cNvPr id="18441" name="Straight Connector 19"/>
          <p:cNvCxnSpPr>
            <a:cxnSpLocks noChangeShapeType="1"/>
          </p:cNvCxnSpPr>
          <p:nvPr/>
        </p:nvCxnSpPr>
        <p:spPr bwMode="auto">
          <a:xfrm>
            <a:off x="7275514" y="3068641"/>
            <a:ext cx="838201" cy="1586"/>
          </a:xfrm>
          <a:prstGeom prst="line">
            <a:avLst/>
          </a:prstGeom>
          <a:noFill/>
          <a:ln w="3175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42" name="TextBox 20"/>
          <p:cNvSpPr txBox="1">
            <a:spLocks noChangeArrowheads="1"/>
          </p:cNvSpPr>
          <p:nvPr/>
        </p:nvSpPr>
        <p:spPr bwMode="auto">
          <a:xfrm>
            <a:off x="6843743" y="1665290"/>
            <a:ext cx="2009716" cy="6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1">
                <a:latin typeface="Calibri" charset="0"/>
              </a:rPr>
              <a:t>Thread consistency</a:t>
            </a:r>
          </a:p>
          <a:p>
            <a:pPr algn="ctr" eaLnBrk="1" hangingPunct="1"/>
            <a:r>
              <a:rPr lang="en-US" altLang="en-US" sz="1801">
                <a:latin typeface="Calibri" charset="0"/>
              </a:rPr>
              <a:t>constraints</a:t>
            </a:r>
          </a:p>
        </p:txBody>
      </p:sp>
    </p:spTree>
    <p:extLst>
      <p:ext uri="{BB962C8B-B14F-4D97-AF65-F5344CB8AC3E}">
        <p14:creationId xmlns:p14="http://schemas.microsoft.com/office/powerpoint/2010/main" val="190113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738192" y="434976"/>
            <a:ext cx="7591425" cy="762000"/>
          </a:xfrm>
        </p:spPr>
        <p:txBody>
          <a:bodyPr/>
          <a:lstStyle/>
          <a:p>
            <a:r>
              <a:rPr lang="en-US" altLang="en-US" dirty="0">
                <a:latin typeface="Calibri" charset="0"/>
              </a:rPr>
              <a:t>Sequential Consistency Example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777879" y="5205417"/>
            <a:ext cx="7896225" cy="771525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>
                <a:latin typeface="Calibri" charset="0"/>
              </a:rPr>
              <a:t>Impossible outputs</a:t>
            </a:r>
          </a:p>
          <a:p>
            <a:pPr lvl="1"/>
            <a:r>
              <a:rPr lang="en-US" altLang="en-US">
                <a:solidFill>
                  <a:srgbClr val="FF0000"/>
                </a:solidFill>
                <a:latin typeface="Calibri" charset="0"/>
              </a:rPr>
              <a:t>100, 1 </a:t>
            </a:r>
            <a:r>
              <a:rPr lang="en-US" altLang="en-US">
                <a:latin typeface="Calibri" charset="0"/>
              </a:rPr>
              <a:t>and </a:t>
            </a:r>
            <a:r>
              <a:rPr lang="en-US" altLang="en-US">
                <a:solidFill>
                  <a:srgbClr val="FF0000"/>
                </a:solidFill>
                <a:latin typeface="Calibri" charset="0"/>
              </a:rPr>
              <a:t>1, 100</a:t>
            </a:r>
          </a:p>
          <a:p>
            <a:pPr lvl="1"/>
            <a:r>
              <a:rPr lang="en-US" altLang="en-US">
                <a:latin typeface="Calibri" charset="0"/>
              </a:rPr>
              <a:t>Would require reaching both Ra and Rb before Wa and Wb</a:t>
            </a:r>
          </a:p>
        </p:txBody>
      </p:sp>
      <p:grpSp>
        <p:nvGrpSpPr>
          <p:cNvPr id="19459" name="Group 83"/>
          <p:cNvGrpSpPr>
            <a:grpSpLocks/>
          </p:cNvGrpSpPr>
          <p:nvPr/>
        </p:nvGrpSpPr>
        <p:grpSpPr bwMode="auto">
          <a:xfrm>
            <a:off x="3808417" y="3009903"/>
            <a:ext cx="5184743" cy="2362328"/>
            <a:chOff x="2057400" y="3048000"/>
            <a:chExt cx="5184521" cy="2362328"/>
          </a:xfrm>
        </p:grpSpPr>
        <p:sp>
          <p:nvSpPr>
            <p:cNvPr id="19474" name="TextBox 10"/>
            <p:cNvSpPr txBox="1">
              <a:spLocks noChangeArrowheads="1"/>
            </p:cNvSpPr>
            <p:nvPr/>
          </p:nvSpPr>
          <p:spPr bwMode="auto">
            <a:xfrm>
              <a:off x="2079121" y="3472934"/>
              <a:ext cx="500116" cy="369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Wa</a:t>
              </a:r>
            </a:p>
          </p:txBody>
        </p:sp>
        <p:cxnSp>
          <p:nvCxnSpPr>
            <p:cNvPr id="19475" name="Straight Connector 11"/>
            <p:cNvCxnSpPr>
              <a:cxnSpLocks noChangeShapeType="1"/>
              <a:stCxn id="19474" idx="3"/>
            </p:cNvCxnSpPr>
            <p:nvPr/>
          </p:nvCxnSpPr>
          <p:spPr bwMode="auto">
            <a:xfrm flipV="1">
              <a:off x="2579237" y="3276601"/>
              <a:ext cx="876876" cy="381063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476" name="TextBox 13"/>
            <p:cNvSpPr txBox="1">
              <a:spLocks noChangeArrowheads="1"/>
            </p:cNvSpPr>
            <p:nvPr/>
          </p:nvSpPr>
          <p:spPr bwMode="auto">
            <a:xfrm>
              <a:off x="3456113" y="3059668"/>
              <a:ext cx="437921" cy="369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Rb</a:t>
              </a:r>
            </a:p>
          </p:txBody>
        </p:sp>
        <p:sp>
          <p:nvSpPr>
            <p:cNvPr id="19477" name="TextBox 16"/>
            <p:cNvSpPr txBox="1">
              <a:spLocks noChangeArrowheads="1"/>
            </p:cNvSpPr>
            <p:nvPr/>
          </p:nvSpPr>
          <p:spPr bwMode="auto">
            <a:xfrm>
              <a:off x="4725841" y="3067090"/>
              <a:ext cx="518069" cy="369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Wb</a:t>
              </a:r>
            </a:p>
          </p:txBody>
        </p:sp>
        <p:sp>
          <p:nvSpPr>
            <p:cNvPr id="19478" name="TextBox 17"/>
            <p:cNvSpPr txBox="1">
              <a:spLocks noChangeArrowheads="1"/>
            </p:cNvSpPr>
            <p:nvPr/>
          </p:nvSpPr>
          <p:spPr bwMode="auto">
            <a:xfrm>
              <a:off x="6045472" y="3074512"/>
              <a:ext cx="428304" cy="369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Ra</a:t>
              </a:r>
            </a:p>
          </p:txBody>
        </p:sp>
        <p:cxnSp>
          <p:nvCxnSpPr>
            <p:cNvPr id="19479" name="Straight Connector 18"/>
            <p:cNvCxnSpPr>
              <a:cxnSpLocks noChangeShapeType="1"/>
            </p:cNvCxnSpPr>
            <p:nvPr/>
          </p:nvCxnSpPr>
          <p:spPr bwMode="auto">
            <a:xfrm>
              <a:off x="5257800" y="3275012"/>
              <a:ext cx="8382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480" name="Straight Connector 21"/>
            <p:cNvCxnSpPr>
              <a:cxnSpLocks noChangeShapeType="1"/>
              <a:stCxn id="19474" idx="3"/>
            </p:cNvCxnSpPr>
            <p:nvPr/>
          </p:nvCxnSpPr>
          <p:spPr bwMode="auto">
            <a:xfrm>
              <a:off x="2579237" y="3657664"/>
              <a:ext cx="876876" cy="184602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481" name="TextBox 22"/>
            <p:cNvSpPr txBox="1">
              <a:spLocks noChangeArrowheads="1"/>
            </p:cNvSpPr>
            <p:nvPr/>
          </p:nvSpPr>
          <p:spPr bwMode="auto">
            <a:xfrm>
              <a:off x="3456113" y="3669268"/>
              <a:ext cx="518069" cy="369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Wb</a:t>
              </a:r>
            </a:p>
          </p:txBody>
        </p:sp>
        <p:cxnSp>
          <p:nvCxnSpPr>
            <p:cNvPr id="19482" name="Straight Connector 23"/>
            <p:cNvCxnSpPr>
              <a:cxnSpLocks noChangeShapeType="1"/>
              <a:stCxn id="19481" idx="3"/>
            </p:cNvCxnSpPr>
            <p:nvPr/>
          </p:nvCxnSpPr>
          <p:spPr bwMode="auto">
            <a:xfrm flipV="1">
              <a:off x="3974182" y="3689866"/>
              <a:ext cx="751659" cy="164132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483" name="TextBox 24"/>
            <p:cNvSpPr txBox="1">
              <a:spLocks noChangeArrowheads="1"/>
            </p:cNvSpPr>
            <p:nvPr/>
          </p:nvSpPr>
          <p:spPr bwMode="auto">
            <a:xfrm>
              <a:off x="4725841" y="3480356"/>
              <a:ext cx="437921" cy="369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Rb</a:t>
              </a:r>
            </a:p>
          </p:txBody>
        </p:sp>
        <p:sp>
          <p:nvSpPr>
            <p:cNvPr id="19484" name="TextBox 25"/>
            <p:cNvSpPr txBox="1">
              <a:spLocks noChangeArrowheads="1"/>
            </p:cNvSpPr>
            <p:nvPr/>
          </p:nvSpPr>
          <p:spPr bwMode="auto">
            <a:xfrm>
              <a:off x="6045472" y="3487779"/>
              <a:ext cx="428304" cy="369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Ra</a:t>
              </a:r>
            </a:p>
          </p:txBody>
        </p:sp>
        <p:cxnSp>
          <p:nvCxnSpPr>
            <p:cNvPr id="19485" name="Straight Connector 26"/>
            <p:cNvCxnSpPr>
              <a:cxnSpLocks noChangeShapeType="1"/>
            </p:cNvCxnSpPr>
            <p:nvPr/>
          </p:nvCxnSpPr>
          <p:spPr bwMode="auto">
            <a:xfrm>
              <a:off x="5257800" y="3688278"/>
              <a:ext cx="8382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486" name="Straight Connector 29"/>
            <p:cNvCxnSpPr>
              <a:cxnSpLocks noChangeShapeType="1"/>
              <a:stCxn id="19481" idx="3"/>
            </p:cNvCxnSpPr>
            <p:nvPr/>
          </p:nvCxnSpPr>
          <p:spPr bwMode="auto">
            <a:xfrm>
              <a:off x="3974182" y="3853998"/>
              <a:ext cx="751659" cy="249133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487" name="TextBox 30"/>
            <p:cNvSpPr txBox="1">
              <a:spLocks noChangeArrowheads="1"/>
            </p:cNvSpPr>
            <p:nvPr/>
          </p:nvSpPr>
          <p:spPr bwMode="auto">
            <a:xfrm>
              <a:off x="4725841" y="3893622"/>
              <a:ext cx="428304" cy="369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Ra</a:t>
              </a:r>
            </a:p>
          </p:txBody>
        </p:sp>
        <p:sp>
          <p:nvSpPr>
            <p:cNvPr id="19488" name="TextBox 31"/>
            <p:cNvSpPr txBox="1">
              <a:spLocks noChangeArrowheads="1"/>
            </p:cNvSpPr>
            <p:nvPr/>
          </p:nvSpPr>
          <p:spPr bwMode="auto">
            <a:xfrm>
              <a:off x="6045472" y="3901044"/>
              <a:ext cx="437921" cy="369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Rb</a:t>
              </a:r>
            </a:p>
          </p:txBody>
        </p:sp>
        <p:cxnSp>
          <p:nvCxnSpPr>
            <p:cNvPr id="19489" name="Straight Connector 32"/>
            <p:cNvCxnSpPr>
              <a:cxnSpLocks noChangeShapeType="1"/>
            </p:cNvCxnSpPr>
            <p:nvPr/>
          </p:nvCxnSpPr>
          <p:spPr bwMode="auto">
            <a:xfrm>
              <a:off x="5257800" y="4101544"/>
              <a:ext cx="8382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490" name="TextBox 41"/>
            <p:cNvSpPr txBox="1">
              <a:spLocks noChangeArrowheads="1"/>
            </p:cNvSpPr>
            <p:nvPr/>
          </p:nvSpPr>
          <p:spPr bwMode="auto">
            <a:xfrm>
              <a:off x="2057400" y="4612759"/>
              <a:ext cx="518069" cy="369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Wb</a:t>
              </a:r>
            </a:p>
          </p:txBody>
        </p:sp>
        <p:cxnSp>
          <p:nvCxnSpPr>
            <p:cNvPr id="19491" name="Straight Connector 42"/>
            <p:cNvCxnSpPr>
              <a:cxnSpLocks noChangeShapeType="1"/>
              <a:stCxn id="19490" idx="3"/>
            </p:cNvCxnSpPr>
            <p:nvPr/>
          </p:nvCxnSpPr>
          <p:spPr bwMode="auto">
            <a:xfrm flipV="1">
              <a:off x="2575469" y="4416425"/>
              <a:ext cx="858922" cy="381064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492" name="TextBox 43"/>
            <p:cNvSpPr txBox="1">
              <a:spLocks noChangeArrowheads="1"/>
            </p:cNvSpPr>
            <p:nvPr/>
          </p:nvSpPr>
          <p:spPr bwMode="auto">
            <a:xfrm>
              <a:off x="3434392" y="4199492"/>
              <a:ext cx="428304" cy="369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Ra</a:t>
              </a:r>
            </a:p>
          </p:txBody>
        </p:sp>
        <p:cxnSp>
          <p:nvCxnSpPr>
            <p:cNvPr id="19493" name="Straight Connector 44"/>
            <p:cNvCxnSpPr>
              <a:cxnSpLocks noChangeShapeType="1"/>
            </p:cNvCxnSpPr>
            <p:nvPr/>
          </p:nvCxnSpPr>
          <p:spPr bwMode="auto">
            <a:xfrm>
              <a:off x="3865920" y="4414836"/>
              <a:ext cx="8382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494" name="TextBox 45"/>
            <p:cNvSpPr txBox="1">
              <a:spLocks noChangeArrowheads="1"/>
            </p:cNvSpPr>
            <p:nvPr/>
          </p:nvSpPr>
          <p:spPr bwMode="auto">
            <a:xfrm>
              <a:off x="4704120" y="4206913"/>
              <a:ext cx="500116" cy="369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Wa</a:t>
              </a:r>
            </a:p>
          </p:txBody>
        </p:sp>
        <p:sp>
          <p:nvSpPr>
            <p:cNvPr id="19495" name="TextBox 46"/>
            <p:cNvSpPr txBox="1">
              <a:spLocks noChangeArrowheads="1"/>
            </p:cNvSpPr>
            <p:nvPr/>
          </p:nvSpPr>
          <p:spPr bwMode="auto">
            <a:xfrm>
              <a:off x="6023751" y="4214336"/>
              <a:ext cx="437921" cy="369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Rb</a:t>
              </a:r>
            </a:p>
          </p:txBody>
        </p:sp>
        <p:cxnSp>
          <p:nvCxnSpPr>
            <p:cNvPr id="19496" name="Straight Connector 47"/>
            <p:cNvCxnSpPr>
              <a:cxnSpLocks noChangeShapeType="1"/>
            </p:cNvCxnSpPr>
            <p:nvPr/>
          </p:nvCxnSpPr>
          <p:spPr bwMode="auto">
            <a:xfrm>
              <a:off x="5236079" y="4414836"/>
              <a:ext cx="8382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497" name="Straight Connector 48"/>
            <p:cNvCxnSpPr>
              <a:cxnSpLocks noChangeShapeType="1"/>
              <a:stCxn id="19490" idx="3"/>
            </p:cNvCxnSpPr>
            <p:nvPr/>
          </p:nvCxnSpPr>
          <p:spPr bwMode="auto">
            <a:xfrm>
              <a:off x="2575469" y="4797489"/>
              <a:ext cx="858922" cy="184602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498" name="TextBox 49"/>
            <p:cNvSpPr txBox="1">
              <a:spLocks noChangeArrowheads="1"/>
            </p:cNvSpPr>
            <p:nvPr/>
          </p:nvSpPr>
          <p:spPr bwMode="auto">
            <a:xfrm>
              <a:off x="3434392" y="4809091"/>
              <a:ext cx="500116" cy="369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Wa</a:t>
              </a:r>
            </a:p>
          </p:txBody>
        </p:sp>
        <p:cxnSp>
          <p:nvCxnSpPr>
            <p:cNvPr id="19499" name="Straight Connector 50"/>
            <p:cNvCxnSpPr>
              <a:cxnSpLocks noChangeShapeType="1"/>
              <a:stCxn id="19498" idx="3"/>
            </p:cNvCxnSpPr>
            <p:nvPr/>
          </p:nvCxnSpPr>
          <p:spPr bwMode="auto">
            <a:xfrm flipV="1">
              <a:off x="3934507" y="4829691"/>
              <a:ext cx="769612" cy="16413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500" name="TextBox 51"/>
            <p:cNvSpPr txBox="1">
              <a:spLocks noChangeArrowheads="1"/>
            </p:cNvSpPr>
            <p:nvPr/>
          </p:nvSpPr>
          <p:spPr bwMode="auto">
            <a:xfrm>
              <a:off x="4704120" y="4620179"/>
              <a:ext cx="428304" cy="369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Ra</a:t>
              </a:r>
            </a:p>
          </p:txBody>
        </p:sp>
        <p:sp>
          <p:nvSpPr>
            <p:cNvPr id="19501" name="TextBox 52"/>
            <p:cNvSpPr txBox="1">
              <a:spLocks noChangeArrowheads="1"/>
            </p:cNvSpPr>
            <p:nvPr/>
          </p:nvSpPr>
          <p:spPr bwMode="auto">
            <a:xfrm>
              <a:off x="6023751" y="4627602"/>
              <a:ext cx="437921" cy="369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Rb</a:t>
              </a:r>
            </a:p>
          </p:txBody>
        </p:sp>
        <p:cxnSp>
          <p:nvCxnSpPr>
            <p:cNvPr id="19502" name="Straight Connector 53"/>
            <p:cNvCxnSpPr>
              <a:cxnSpLocks noChangeShapeType="1"/>
            </p:cNvCxnSpPr>
            <p:nvPr/>
          </p:nvCxnSpPr>
          <p:spPr bwMode="auto">
            <a:xfrm>
              <a:off x="5236079" y="4828102"/>
              <a:ext cx="8382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503" name="Straight Connector 54"/>
            <p:cNvCxnSpPr>
              <a:cxnSpLocks noChangeShapeType="1"/>
              <a:stCxn id="19498" idx="3"/>
            </p:cNvCxnSpPr>
            <p:nvPr/>
          </p:nvCxnSpPr>
          <p:spPr bwMode="auto">
            <a:xfrm>
              <a:off x="3934507" y="4993821"/>
              <a:ext cx="769612" cy="249135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504" name="TextBox 55"/>
            <p:cNvSpPr txBox="1">
              <a:spLocks noChangeArrowheads="1"/>
            </p:cNvSpPr>
            <p:nvPr/>
          </p:nvSpPr>
          <p:spPr bwMode="auto">
            <a:xfrm>
              <a:off x="4704120" y="5033447"/>
              <a:ext cx="437921" cy="369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Rb</a:t>
              </a:r>
            </a:p>
          </p:txBody>
        </p:sp>
        <p:sp>
          <p:nvSpPr>
            <p:cNvPr id="19505" name="TextBox 56"/>
            <p:cNvSpPr txBox="1">
              <a:spLocks noChangeArrowheads="1"/>
            </p:cNvSpPr>
            <p:nvPr/>
          </p:nvSpPr>
          <p:spPr bwMode="auto">
            <a:xfrm>
              <a:off x="6023751" y="5040868"/>
              <a:ext cx="428304" cy="369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Ra</a:t>
              </a:r>
            </a:p>
          </p:txBody>
        </p:sp>
        <p:cxnSp>
          <p:nvCxnSpPr>
            <p:cNvPr id="19506" name="Straight Connector 57"/>
            <p:cNvCxnSpPr>
              <a:cxnSpLocks noChangeShapeType="1"/>
            </p:cNvCxnSpPr>
            <p:nvPr/>
          </p:nvCxnSpPr>
          <p:spPr bwMode="auto">
            <a:xfrm>
              <a:off x="5236079" y="5241368"/>
              <a:ext cx="8382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507" name="TextBox 61"/>
            <p:cNvSpPr txBox="1">
              <a:spLocks noChangeArrowheads="1"/>
            </p:cNvSpPr>
            <p:nvPr/>
          </p:nvSpPr>
          <p:spPr bwMode="auto">
            <a:xfrm>
              <a:off x="6476999" y="3048000"/>
              <a:ext cx="764920" cy="369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solidFill>
                    <a:srgbClr val="FF0000"/>
                  </a:solidFill>
                  <a:latin typeface="Calibri" charset="0"/>
                </a:rPr>
                <a:t>100, 2</a:t>
              </a:r>
            </a:p>
          </p:txBody>
        </p:sp>
        <p:sp>
          <p:nvSpPr>
            <p:cNvPr id="19508" name="TextBox 62"/>
            <p:cNvSpPr txBox="1">
              <a:spLocks noChangeArrowheads="1"/>
            </p:cNvSpPr>
            <p:nvPr/>
          </p:nvSpPr>
          <p:spPr bwMode="auto">
            <a:xfrm>
              <a:off x="6477001" y="3516868"/>
              <a:ext cx="764920" cy="369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solidFill>
                    <a:srgbClr val="FF0000"/>
                  </a:solidFill>
                  <a:latin typeface="Calibri" charset="0"/>
                </a:rPr>
                <a:t>200, 2</a:t>
              </a:r>
            </a:p>
          </p:txBody>
        </p:sp>
        <p:sp>
          <p:nvSpPr>
            <p:cNvPr id="19509" name="TextBox 63"/>
            <p:cNvSpPr txBox="1">
              <a:spLocks noChangeArrowheads="1"/>
            </p:cNvSpPr>
            <p:nvPr/>
          </p:nvSpPr>
          <p:spPr bwMode="auto">
            <a:xfrm>
              <a:off x="6477000" y="3886199"/>
              <a:ext cx="764920" cy="369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solidFill>
                    <a:srgbClr val="FF0000"/>
                  </a:solidFill>
                  <a:latin typeface="Calibri" charset="0"/>
                </a:rPr>
                <a:t>2, 200</a:t>
              </a:r>
            </a:p>
          </p:txBody>
        </p:sp>
        <p:sp>
          <p:nvSpPr>
            <p:cNvPr id="19510" name="TextBox 64"/>
            <p:cNvSpPr txBox="1">
              <a:spLocks noChangeArrowheads="1"/>
            </p:cNvSpPr>
            <p:nvPr/>
          </p:nvSpPr>
          <p:spPr bwMode="auto">
            <a:xfrm>
              <a:off x="6477000" y="4191000"/>
              <a:ext cx="764920" cy="369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solidFill>
                    <a:srgbClr val="FF0000"/>
                  </a:solidFill>
                  <a:latin typeface="Calibri" charset="0"/>
                </a:rPr>
                <a:t>1, 200</a:t>
              </a:r>
            </a:p>
          </p:txBody>
        </p:sp>
        <p:sp>
          <p:nvSpPr>
            <p:cNvPr id="19511" name="TextBox 65"/>
            <p:cNvSpPr txBox="1">
              <a:spLocks noChangeArrowheads="1"/>
            </p:cNvSpPr>
            <p:nvPr/>
          </p:nvSpPr>
          <p:spPr bwMode="auto">
            <a:xfrm>
              <a:off x="6477000" y="4572000"/>
              <a:ext cx="764920" cy="369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solidFill>
                    <a:srgbClr val="FF0000"/>
                  </a:solidFill>
                  <a:latin typeface="Calibri" charset="0"/>
                </a:rPr>
                <a:t>2, 200</a:t>
              </a:r>
            </a:p>
          </p:txBody>
        </p:sp>
        <p:sp>
          <p:nvSpPr>
            <p:cNvPr id="19512" name="TextBox 66"/>
            <p:cNvSpPr txBox="1">
              <a:spLocks noChangeArrowheads="1"/>
            </p:cNvSpPr>
            <p:nvPr/>
          </p:nvSpPr>
          <p:spPr bwMode="auto">
            <a:xfrm>
              <a:off x="6477000" y="5040868"/>
              <a:ext cx="764920" cy="369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solidFill>
                    <a:srgbClr val="FF0000"/>
                  </a:solidFill>
                  <a:latin typeface="Calibri" charset="0"/>
                </a:rPr>
                <a:t>200, 2</a:t>
              </a:r>
            </a:p>
          </p:txBody>
        </p:sp>
        <p:cxnSp>
          <p:nvCxnSpPr>
            <p:cNvPr id="19513" name="Straight Connector 69"/>
            <p:cNvCxnSpPr>
              <a:cxnSpLocks noChangeShapeType="1"/>
            </p:cNvCxnSpPr>
            <p:nvPr/>
          </p:nvCxnSpPr>
          <p:spPr bwMode="auto">
            <a:xfrm>
              <a:off x="3886200" y="3276600"/>
              <a:ext cx="8382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9460" name="Group 58"/>
          <p:cNvGrpSpPr>
            <a:grpSpLocks/>
          </p:cNvGrpSpPr>
          <p:nvPr/>
        </p:nvGrpSpPr>
        <p:grpSpPr bwMode="auto">
          <a:xfrm>
            <a:off x="5723761" y="1042990"/>
            <a:ext cx="2009716" cy="1563862"/>
            <a:chOff x="5757578" y="874512"/>
            <a:chExt cx="2010897" cy="1564062"/>
          </a:xfrm>
        </p:grpSpPr>
        <p:sp>
          <p:nvSpPr>
            <p:cNvPr id="19467" name="TextBox 70"/>
            <p:cNvSpPr txBox="1">
              <a:spLocks noChangeArrowheads="1"/>
            </p:cNvSpPr>
            <p:nvPr/>
          </p:nvSpPr>
          <p:spPr bwMode="auto">
            <a:xfrm>
              <a:off x="5759932" y="1447800"/>
              <a:ext cx="500431" cy="369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Wa</a:t>
              </a:r>
            </a:p>
          </p:txBody>
        </p:sp>
        <p:sp>
          <p:nvSpPr>
            <p:cNvPr id="19468" name="TextBox 71"/>
            <p:cNvSpPr txBox="1">
              <a:spLocks noChangeArrowheads="1"/>
            </p:cNvSpPr>
            <p:nvPr/>
          </p:nvSpPr>
          <p:spPr bwMode="auto">
            <a:xfrm>
              <a:off x="7029659" y="1455223"/>
              <a:ext cx="438197" cy="369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Rb</a:t>
              </a:r>
            </a:p>
          </p:txBody>
        </p:sp>
        <p:cxnSp>
          <p:nvCxnSpPr>
            <p:cNvPr id="19469" name="Straight Connector 72"/>
            <p:cNvCxnSpPr>
              <a:cxnSpLocks noChangeShapeType="1"/>
            </p:cNvCxnSpPr>
            <p:nvPr/>
          </p:nvCxnSpPr>
          <p:spPr bwMode="auto">
            <a:xfrm>
              <a:off x="6190019" y="1664732"/>
              <a:ext cx="8382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470" name="TextBox 73"/>
            <p:cNvSpPr txBox="1">
              <a:spLocks noChangeArrowheads="1"/>
            </p:cNvSpPr>
            <p:nvPr/>
          </p:nvSpPr>
          <p:spPr bwMode="auto">
            <a:xfrm>
              <a:off x="5759932" y="2061646"/>
              <a:ext cx="518395" cy="369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Wb</a:t>
              </a:r>
            </a:p>
          </p:txBody>
        </p:sp>
        <p:sp>
          <p:nvSpPr>
            <p:cNvPr id="19471" name="TextBox 74"/>
            <p:cNvSpPr txBox="1">
              <a:spLocks noChangeArrowheads="1"/>
            </p:cNvSpPr>
            <p:nvPr/>
          </p:nvSpPr>
          <p:spPr bwMode="auto">
            <a:xfrm>
              <a:off x="7029659" y="2069067"/>
              <a:ext cx="428574" cy="369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Ra</a:t>
              </a:r>
            </a:p>
          </p:txBody>
        </p:sp>
        <p:cxnSp>
          <p:nvCxnSpPr>
            <p:cNvPr id="19472" name="Straight Connector 75"/>
            <p:cNvCxnSpPr>
              <a:cxnSpLocks noChangeShapeType="1"/>
            </p:cNvCxnSpPr>
            <p:nvPr/>
          </p:nvCxnSpPr>
          <p:spPr bwMode="auto">
            <a:xfrm>
              <a:off x="6190019" y="2278578"/>
              <a:ext cx="8382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473" name="TextBox 76"/>
            <p:cNvSpPr txBox="1">
              <a:spLocks noChangeArrowheads="1"/>
            </p:cNvSpPr>
            <p:nvPr/>
          </p:nvSpPr>
          <p:spPr bwMode="auto">
            <a:xfrm>
              <a:off x="5757578" y="874512"/>
              <a:ext cx="2010897" cy="646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801">
                  <a:latin typeface="Calibri" charset="0"/>
                </a:rPr>
                <a:t>Thread consistency</a:t>
              </a:r>
            </a:p>
            <a:p>
              <a:pPr algn="ctr" eaLnBrk="1" hangingPunct="1"/>
              <a:r>
                <a:rPr lang="en-US" altLang="en-US" sz="1801">
                  <a:latin typeface="Calibri" charset="0"/>
                </a:rPr>
                <a:t>constraints</a:t>
              </a:r>
            </a:p>
          </p:txBody>
        </p:sp>
      </p:grpSp>
      <p:grpSp>
        <p:nvGrpSpPr>
          <p:cNvPr id="19461" name="Group 77"/>
          <p:cNvGrpSpPr>
            <a:grpSpLocks/>
          </p:cNvGrpSpPr>
          <p:nvPr/>
        </p:nvGrpSpPr>
        <p:grpSpPr bwMode="auto">
          <a:xfrm>
            <a:off x="777876" y="1209679"/>
            <a:ext cx="3200400" cy="2068513"/>
            <a:chOff x="2057400" y="1283732"/>
            <a:chExt cx="3200400" cy="2069068"/>
          </a:xfrm>
        </p:grpSpPr>
        <p:sp>
          <p:nvSpPr>
            <p:cNvPr id="19462" name="TextBox 78"/>
            <p:cNvSpPr txBox="1">
              <a:spLocks noChangeArrowheads="1"/>
            </p:cNvSpPr>
            <p:nvPr/>
          </p:nvSpPr>
          <p:spPr bwMode="auto">
            <a:xfrm>
              <a:off x="2133601" y="1283732"/>
              <a:ext cx="3048000" cy="646760"/>
            </a:xfrm>
            <a:prstGeom prst="rect">
              <a:avLst/>
            </a:prstGeom>
            <a:solidFill>
              <a:srgbClr val="F6F5B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int a = 1;</a:t>
              </a:r>
            </a:p>
            <a:p>
              <a:pPr eaLnBrk="1" hangingPunct="1"/>
              <a:r>
                <a:rPr lang="en-US" altLang="en-US" sz="1801">
                  <a:latin typeface="Calibri" charset="0"/>
                </a:rPr>
                <a:t>int b = 100;</a:t>
              </a:r>
            </a:p>
          </p:txBody>
        </p:sp>
        <p:sp>
          <p:nvSpPr>
            <p:cNvPr id="19463" name="TextBox 79"/>
            <p:cNvSpPr txBox="1">
              <a:spLocks noChangeArrowheads="1"/>
            </p:cNvSpPr>
            <p:nvPr/>
          </p:nvSpPr>
          <p:spPr bwMode="auto">
            <a:xfrm>
              <a:off x="2057400" y="2426732"/>
              <a:ext cx="1447800" cy="926068"/>
            </a:xfrm>
            <a:prstGeom prst="rect">
              <a:avLst/>
            </a:prstGeom>
            <a:solidFill>
              <a:srgbClr val="F1C7C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Thread1:</a:t>
              </a:r>
            </a:p>
            <a:p>
              <a:pPr eaLnBrk="1" hangingPunct="1"/>
              <a:r>
                <a:rPr lang="en-US" altLang="en-US" sz="1801">
                  <a:latin typeface="Calibri" charset="0"/>
                </a:rPr>
                <a:t>Wa:	a = 2;</a:t>
              </a:r>
            </a:p>
            <a:p>
              <a:pPr eaLnBrk="1" hangingPunct="1"/>
              <a:r>
                <a:rPr lang="en-US" altLang="en-US" sz="1801">
                  <a:latin typeface="Calibri" charset="0"/>
                </a:rPr>
                <a:t>Rb: 	print(b);</a:t>
              </a:r>
            </a:p>
          </p:txBody>
        </p:sp>
        <p:sp>
          <p:nvSpPr>
            <p:cNvPr id="19464" name="TextBox 80"/>
            <p:cNvSpPr txBox="1">
              <a:spLocks noChangeArrowheads="1"/>
            </p:cNvSpPr>
            <p:nvPr/>
          </p:nvSpPr>
          <p:spPr bwMode="auto">
            <a:xfrm>
              <a:off x="3657600" y="2426732"/>
              <a:ext cx="1600200" cy="926068"/>
            </a:xfrm>
            <a:prstGeom prst="rect">
              <a:avLst/>
            </a:prstGeom>
            <a:solidFill>
              <a:srgbClr val="D5F1C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1pPr>
              <a:lvl2pPr marL="742950" indent="-28575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2pPr>
              <a:lvl3pPr marL="1143000" indent="-22860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3pPr>
              <a:lvl4pPr marL="1600200" indent="-22860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4pPr>
              <a:lvl5pPr marL="2057400" indent="-228600" eaLnBrk="0" hangingPunct="0"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1">
                  <a:latin typeface="Calibri" charset="0"/>
                </a:rPr>
                <a:t>Thread2:</a:t>
              </a:r>
            </a:p>
            <a:p>
              <a:pPr eaLnBrk="1" hangingPunct="1"/>
              <a:r>
                <a:rPr lang="en-US" altLang="en-US" sz="1801">
                  <a:latin typeface="Calibri" charset="0"/>
                </a:rPr>
                <a:t>Wb:	b = 200;</a:t>
              </a:r>
            </a:p>
            <a:p>
              <a:pPr eaLnBrk="1" hangingPunct="1"/>
              <a:r>
                <a:rPr lang="en-US" altLang="en-US" sz="1801">
                  <a:latin typeface="Calibri" charset="0"/>
                </a:rPr>
                <a:t>Ra:	print(a);</a:t>
              </a:r>
            </a:p>
          </p:txBody>
        </p:sp>
        <p:cxnSp>
          <p:nvCxnSpPr>
            <p:cNvPr id="19465" name="Straight Arrow Connector 81"/>
            <p:cNvCxnSpPr>
              <a:cxnSpLocks noChangeShapeType="1"/>
              <a:stCxn id="19462" idx="2"/>
              <a:endCxn id="19463" idx="0"/>
            </p:cNvCxnSpPr>
            <p:nvPr/>
          </p:nvCxnSpPr>
          <p:spPr bwMode="auto">
            <a:xfrm flipH="1">
              <a:off x="2781300" y="1930492"/>
              <a:ext cx="876301" cy="496239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466" name="Straight Arrow Connector 82"/>
            <p:cNvCxnSpPr>
              <a:cxnSpLocks noChangeShapeType="1"/>
              <a:stCxn id="19462" idx="2"/>
              <a:endCxn id="19464" idx="0"/>
            </p:cNvCxnSpPr>
            <p:nvPr/>
          </p:nvCxnSpPr>
          <p:spPr bwMode="auto">
            <a:xfrm>
              <a:off x="3657601" y="1930492"/>
              <a:ext cx="800099" cy="496239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4041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1223</TotalTime>
  <Words>1208</Words>
  <Application>Microsoft Macintosh PowerPoint</Application>
  <PresentationFormat>A4 Paper (210x297 mm)</PresentationFormat>
  <Paragraphs>331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Arial Narrow</vt:lpstr>
      <vt:lpstr>Calibri</vt:lpstr>
      <vt:lpstr>Calibri Light</vt:lpstr>
      <vt:lpstr>Consolas</vt:lpstr>
      <vt:lpstr>Times New Roman</vt:lpstr>
      <vt:lpstr>Wingdings</vt:lpstr>
      <vt:lpstr>Wingdings 2</vt:lpstr>
      <vt:lpstr>Office Theme</vt:lpstr>
      <vt:lpstr>Multicore and Thread-level Parallelism </vt:lpstr>
      <vt:lpstr>Architecture Considerations with Multicore</vt:lpstr>
      <vt:lpstr>False Sharing</vt:lpstr>
      <vt:lpstr>False Sharing Performance</vt:lpstr>
      <vt:lpstr>Cache Coherency</vt:lpstr>
      <vt:lpstr>Multicore Processor</vt:lpstr>
      <vt:lpstr>PowerPoint Presentation</vt:lpstr>
      <vt:lpstr>Memory Consistency</vt:lpstr>
      <vt:lpstr>Sequential Consistency Example</vt:lpstr>
      <vt:lpstr>Non-Coherent Cache Scenario</vt:lpstr>
      <vt:lpstr>Snoopy Caches</vt:lpstr>
      <vt:lpstr>Snoopy Caches</vt:lpstr>
      <vt:lpstr>Snoopy Caches</vt:lpstr>
      <vt:lpstr>Out-of-Order Processor Structure</vt:lpstr>
      <vt:lpstr>Hyperthreading</vt:lpstr>
      <vt:lpstr>A Visual Guide to Hyper-Threading</vt:lpstr>
      <vt:lpstr>A Visual Guide to Hyper-Threading</vt:lpstr>
      <vt:lpstr>Summary: Creating Parallel Machines</vt:lpstr>
      <vt:lpstr>A More Interesting Example</vt:lpstr>
      <vt:lpstr>A More Interesting Example</vt:lpstr>
      <vt:lpstr>Case Study: Quicksort</vt:lpstr>
      <vt:lpstr>Parallel Quicksort Performance</vt:lpstr>
      <vt:lpstr>Parallel Quicksort Performance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Multicore and Thread-level Parallelism </dc:title>
  <dc:creator>William Killian</dc:creator>
  <cp:lastModifiedBy>William Killian</cp:lastModifiedBy>
  <cp:revision>14</cp:revision>
  <dcterms:created xsi:type="dcterms:W3CDTF">2015-04-21T03:32:00Z</dcterms:created>
  <dcterms:modified xsi:type="dcterms:W3CDTF">2019-12-05T12:59:49Z</dcterms:modified>
</cp:coreProperties>
</file>