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  <p:sldMasterId id="2147483687" r:id="rId2"/>
    <p:sldMasterId id="2147483689" r:id="rId3"/>
    <p:sldMasterId id="2147483780" r:id="rId4"/>
  </p:sldMasterIdLst>
  <p:notesMasterIdLst>
    <p:notesMasterId r:id="rId35"/>
  </p:notesMasterIdLst>
  <p:sldIdLst>
    <p:sldId id="31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323" r:id="rId31"/>
    <p:sldId id="289" r:id="rId32"/>
    <p:sldId id="294" r:id="rId33"/>
    <p:sldId id="322" r:id="rId34"/>
  </p:sldIdLst>
  <p:sldSz cx="9144000" cy="6858000" type="screen4x3"/>
  <p:notesSz cx="7315200" cy="96012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AR PL ShanHeiSun Uni" charset="0"/>
        <a:cs typeface="AR PL ShanHeiSun Uni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AR PL ShanHeiSun Uni" charset="0"/>
        <a:cs typeface="AR PL ShanHeiSun Uni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AR PL ShanHeiSun Uni" charset="0"/>
        <a:cs typeface="AR PL ShanHeiSun Uni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AR PL ShanHeiSun Uni" charset="0"/>
        <a:cs typeface="AR PL ShanHeiSun Uni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AR PL ShanHeiSun Uni" charset="0"/>
        <a:cs typeface="AR PL ShanHeiSun Uni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AR PL ShanHeiSun Uni" charset="0"/>
        <a:cs typeface="AR PL ShanHeiSun Uni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AR PL ShanHeiSun Uni" charset="0"/>
        <a:cs typeface="AR PL ShanHeiSun Uni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AR PL ShanHeiSun Uni" charset="0"/>
        <a:cs typeface="AR PL ShanHeiSun Uni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AR PL ShanHeiSun Uni" charset="0"/>
        <a:cs typeface="AR PL ShanHeiSun Un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33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24"/>
    <p:restoredTop sz="92993" autoAdjust="0"/>
  </p:normalViewPr>
  <p:slideViewPr>
    <p:cSldViewPr>
      <p:cViewPr varScale="1">
        <p:scale>
          <a:sx n="114" d="100"/>
          <a:sy n="114" d="100"/>
        </p:scale>
        <p:origin x="2384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4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7587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7588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7589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7590" name="AutoShape 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7591" name="AutoShape 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7592" name="AutoShape 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7593" name="AutoShape 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body"/>
          </p:nvPr>
        </p:nvSpPr>
        <p:spPr bwMode="auto">
          <a:xfrm>
            <a:off x="974725" y="4560888"/>
            <a:ext cx="5353050" cy="430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60" tIns="47160" rIns="95760" bIns="4716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2874963" y="9145588"/>
            <a:ext cx="1565275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160" tIns="47160" rIns="92160" bIns="4716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lnSpc>
                <a:spcPct val="90000"/>
              </a:lnSpc>
              <a:buClrTx/>
              <a:buFontTx/>
              <a:buNone/>
            </a:pPr>
            <a:r>
              <a:rPr lang="en-US" altLang="en-US" sz="1300">
                <a:solidFill>
                  <a:srgbClr val="000066"/>
                </a:solidFill>
                <a:latin typeface="Century Gothic" panose="020B0502020202020204" pitchFamily="34" charset="0"/>
              </a:rPr>
              <a:t>Page </a:t>
            </a:r>
            <a:fld id="{99BD76B1-F7E1-42ED-8AE0-23C15480C427}" type="slidenum">
              <a:rPr lang="en-US" altLang="en-US" sz="1300">
                <a:solidFill>
                  <a:srgbClr val="000066"/>
                </a:solidFill>
                <a:latin typeface="Century Gothic" panose="020B0502020202020204" pitchFamily="34" charset="0"/>
              </a:rPr>
              <a:pPr algn="ctr">
                <a:lnSpc>
                  <a:spcPct val="90000"/>
                </a:lnSpc>
                <a:buClrTx/>
                <a:buFontTx/>
                <a:buNone/>
              </a:pPr>
              <a:t>‹#›</a:t>
            </a:fld>
            <a:endParaRPr lang="en-US" altLang="en-US" sz="1300">
              <a:solidFill>
                <a:srgbClr val="000066"/>
              </a:solidFill>
              <a:latin typeface="Century Gothic" panose="020B0502020202020204" pitchFamily="34" charset="0"/>
            </a:endParaRPr>
          </a:p>
        </p:txBody>
      </p:sp>
      <p:sp>
        <p:nvSpPr>
          <p:cNvPr id="67596" name="Rectangle 1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66825" y="727075"/>
            <a:ext cx="4768850" cy="3573463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</p:spTree>
    <p:extLst>
      <p:ext uri="{BB962C8B-B14F-4D97-AF65-F5344CB8AC3E}">
        <p14:creationId xmlns:p14="http://schemas.microsoft.com/office/powerpoint/2010/main" val="40143473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68413" y="727075"/>
            <a:ext cx="4765675" cy="3573463"/>
          </a:xfrm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B422CA9-8481-40C3-B5AE-2BC95BA0213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0613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3151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8973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1"/>
          <p:cNvSpPr txBox="1">
            <a:spLocks noChangeArrowheads="1"/>
          </p:cNvSpPr>
          <p:nvPr/>
        </p:nvSpPr>
        <p:spPr bwMode="auto">
          <a:xfrm>
            <a:off x="1189038" y="709613"/>
            <a:ext cx="4878387" cy="36242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089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57263" y="4572000"/>
            <a:ext cx="5421312" cy="43322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0603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1"/>
          <p:cNvSpPr txBox="1">
            <a:spLocks noChangeArrowheads="1"/>
          </p:cNvSpPr>
          <p:nvPr/>
        </p:nvSpPr>
        <p:spPr bwMode="auto">
          <a:xfrm>
            <a:off x="1189038" y="709613"/>
            <a:ext cx="4878387" cy="36242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192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57263" y="4572000"/>
            <a:ext cx="5421312" cy="43322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0595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2833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2375" y="687388"/>
            <a:ext cx="4883150" cy="3662362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397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92188" y="4578350"/>
            <a:ext cx="5343525" cy="43497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3972" name="Text Box 3"/>
          <p:cNvSpPr txBox="1">
            <a:spLocks noChangeArrowheads="1"/>
          </p:cNvSpPr>
          <p:nvPr/>
        </p:nvSpPr>
        <p:spPr bwMode="auto">
          <a:xfrm>
            <a:off x="4122738" y="9158288"/>
            <a:ext cx="3205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r">
              <a:buClrTx/>
              <a:buFontTx/>
              <a:buNone/>
            </a:pPr>
            <a:fld id="{CF88F87F-859D-42F2-8CB3-51BE85CB5179}" type="slidenum">
              <a:rPr lang="en-US" altLang="en-US" sz="1200">
                <a:solidFill>
                  <a:srgbClr val="000066"/>
                </a:solidFill>
              </a:rPr>
              <a:pPr algn="r">
                <a:buClrTx/>
                <a:buFontTx/>
                <a:buNone/>
              </a:pPr>
              <a:t>15</a:t>
            </a:fld>
            <a:endParaRPr lang="en-US" altLang="en-US" sz="120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0313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49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6087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2375" y="687388"/>
            <a:ext cx="4883150" cy="3662362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113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92188" y="4578350"/>
            <a:ext cx="5343525" cy="43497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1140" name="Text Box 3"/>
          <p:cNvSpPr txBox="1">
            <a:spLocks noChangeArrowheads="1"/>
          </p:cNvSpPr>
          <p:nvPr/>
        </p:nvSpPr>
        <p:spPr bwMode="auto">
          <a:xfrm>
            <a:off x="4122738" y="9158288"/>
            <a:ext cx="3205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r">
              <a:buClrTx/>
              <a:buFontTx/>
              <a:buNone/>
            </a:pPr>
            <a:fld id="{71C3AEF2-ACA1-4189-9263-86B4C4965A6B}" type="slidenum">
              <a:rPr lang="en-US" altLang="en-US" sz="1200">
                <a:solidFill>
                  <a:srgbClr val="000066"/>
                </a:solidFill>
              </a:rPr>
              <a:pPr algn="r">
                <a:buClrTx/>
                <a:buFontTx/>
                <a:buNone/>
              </a:pPr>
              <a:t>17</a:t>
            </a:fld>
            <a:endParaRPr lang="en-US" altLang="en-US" sz="120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7762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2375" y="687388"/>
            <a:ext cx="4883150" cy="3662362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92188" y="4578350"/>
            <a:ext cx="5343525" cy="43497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2164" name="Text Box 3"/>
          <p:cNvSpPr txBox="1">
            <a:spLocks noChangeArrowheads="1"/>
          </p:cNvSpPr>
          <p:nvPr/>
        </p:nvSpPr>
        <p:spPr bwMode="auto">
          <a:xfrm>
            <a:off x="4122738" y="9158288"/>
            <a:ext cx="3205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r">
              <a:buClrTx/>
              <a:buFontTx/>
              <a:buNone/>
            </a:pPr>
            <a:fld id="{F71B3634-93FC-4694-887B-B0EFF345A473}" type="slidenum">
              <a:rPr lang="en-US" altLang="en-US" sz="1200">
                <a:solidFill>
                  <a:srgbClr val="000066"/>
                </a:solidFill>
              </a:rPr>
              <a:pPr algn="r">
                <a:buClrTx/>
                <a:buFontTx/>
                <a:buNone/>
              </a:pPr>
              <a:t>18</a:t>
            </a:fld>
            <a:endParaRPr lang="en-US" altLang="en-US" sz="120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6194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2375" y="687388"/>
            <a:ext cx="4883150" cy="3662362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31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92188" y="4578350"/>
            <a:ext cx="5343525" cy="43497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3188" name="Text Box 3"/>
          <p:cNvSpPr txBox="1">
            <a:spLocks noChangeArrowheads="1"/>
          </p:cNvSpPr>
          <p:nvPr/>
        </p:nvSpPr>
        <p:spPr bwMode="auto">
          <a:xfrm>
            <a:off x="4122738" y="9158288"/>
            <a:ext cx="3205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r">
              <a:buClrTx/>
              <a:buFontTx/>
              <a:buNone/>
            </a:pPr>
            <a:fld id="{DE24641E-3825-427F-B9C3-F08BB116F672}" type="slidenum">
              <a:rPr lang="en-US" altLang="en-US" sz="1200">
                <a:solidFill>
                  <a:srgbClr val="000066"/>
                </a:solidFill>
              </a:rPr>
              <a:pPr algn="r">
                <a:buClrTx/>
                <a:buFontTx/>
                <a:buNone/>
              </a:pPr>
              <a:t>19</a:t>
            </a:fld>
            <a:endParaRPr lang="en-US" altLang="en-US" sz="120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035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1204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2375" y="687388"/>
            <a:ext cx="4883150" cy="3662362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92188" y="4578350"/>
            <a:ext cx="5343525" cy="43497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4212" name="Text Box 3"/>
          <p:cNvSpPr txBox="1">
            <a:spLocks noChangeArrowheads="1"/>
          </p:cNvSpPr>
          <p:nvPr/>
        </p:nvSpPr>
        <p:spPr bwMode="auto">
          <a:xfrm>
            <a:off x="4122738" y="9158288"/>
            <a:ext cx="3205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r">
              <a:buClrTx/>
              <a:buFontTx/>
              <a:buNone/>
            </a:pPr>
            <a:fld id="{BC216E53-616B-4A03-A4D9-E30215931398}" type="slidenum">
              <a:rPr lang="en-US" altLang="en-US" sz="1200">
                <a:solidFill>
                  <a:srgbClr val="000066"/>
                </a:solidFill>
              </a:rPr>
              <a:pPr algn="r">
                <a:buClrTx/>
                <a:buFontTx/>
                <a:buNone/>
              </a:pPr>
              <a:t>20</a:t>
            </a:fld>
            <a:endParaRPr lang="en-US" altLang="en-US" sz="120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2180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2375" y="687388"/>
            <a:ext cx="4883150" cy="3662362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523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92188" y="4578350"/>
            <a:ext cx="5343525" cy="43497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5236" name="Text Box 3"/>
          <p:cNvSpPr txBox="1">
            <a:spLocks noChangeArrowheads="1"/>
          </p:cNvSpPr>
          <p:nvPr/>
        </p:nvSpPr>
        <p:spPr bwMode="auto">
          <a:xfrm>
            <a:off x="4122738" y="9158288"/>
            <a:ext cx="3205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r">
              <a:buClrTx/>
              <a:buFontTx/>
              <a:buNone/>
            </a:pPr>
            <a:fld id="{691D2616-BBC1-4502-86B0-7E1CF9A4CDA7}" type="slidenum">
              <a:rPr lang="en-US" altLang="en-US" sz="1200">
                <a:solidFill>
                  <a:srgbClr val="000066"/>
                </a:solidFill>
              </a:rPr>
              <a:pPr algn="r">
                <a:buClrTx/>
                <a:buFontTx/>
                <a:buNone/>
              </a:pPr>
              <a:t>21</a:t>
            </a:fld>
            <a:endParaRPr lang="en-US" altLang="en-US" sz="120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792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2375" y="687388"/>
            <a:ext cx="4883150" cy="3662362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625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92188" y="4578350"/>
            <a:ext cx="5343525" cy="43497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1720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2375" y="687388"/>
            <a:ext cx="4883150" cy="3662362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728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92188" y="4578350"/>
            <a:ext cx="5343525" cy="43497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7284" name="Text Box 3"/>
          <p:cNvSpPr txBox="1">
            <a:spLocks noChangeArrowheads="1"/>
          </p:cNvSpPr>
          <p:nvPr/>
        </p:nvSpPr>
        <p:spPr bwMode="auto">
          <a:xfrm>
            <a:off x="4122738" y="9158288"/>
            <a:ext cx="3205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r">
              <a:buClrTx/>
              <a:buFontTx/>
              <a:buNone/>
            </a:pPr>
            <a:fld id="{51FA87D8-798F-45AB-91F5-70395D41D22C}" type="slidenum">
              <a:rPr lang="en-US" altLang="en-US" sz="1200">
                <a:solidFill>
                  <a:srgbClr val="000066"/>
                </a:solidFill>
              </a:rPr>
              <a:pPr algn="r">
                <a:buClrTx/>
                <a:buFontTx/>
                <a:buNone/>
              </a:pPr>
              <a:t>23</a:t>
            </a:fld>
            <a:endParaRPr lang="en-US" altLang="en-US" sz="120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7868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1"/>
          <p:cNvSpPr txBox="1">
            <a:spLocks noChangeArrowheads="1"/>
          </p:cNvSpPr>
          <p:nvPr/>
        </p:nvSpPr>
        <p:spPr bwMode="auto">
          <a:xfrm>
            <a:off x="1192213" y="709613"/>
            <a:ext cx="4772025" cy="3546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9830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15963" y="4492625"/>
            <a:ext cx="5726112" cy="42545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7893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1"/>
          <p:cNvSpPr txBox="1">
            <a:spLocks noChangeArrowheads="1"/>
          </p:cNvSpPr>
          <p:nvPr/>
        </p:nvSpPr>
        <p:spPr bwMode="auto">
          <a:xfrm>
            <a:off x="1192213" y="709613"/>
            <a:ext cx="4772025" cy="3546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9933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15963" y="4492625"/>
            <a:ext cx="5726112" cy="42545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9348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1"/>
          <p:cNvSpPr txBox="1">
            <a:spLocks noChangeArrowheads="1"/>
          </p:cNvSpPr>
          <p:nvPr/>
        </p:nvSpPr>
        <p:spPr bwMode="auto">
          <a:xfrm>
            <a:off x="1192213" y="709613"/>
            <a:ext cx="4772025" cy="3546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035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15963" y="4492625"/>
            <a:ext cx="5726112" cy="42545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6000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0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9345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2375" y="687388"/>
            <a:ext cx="4883150" cy="3662362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64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92188" y="4578350"/>
            <a:ext cx="5343525" cy="43497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6500" name="Text Box 3"/>
          <p:cNvSpPr txBox="1">
            <a:spLocks noChangeArrowheads="1"/>
          </p:cNvSpPr>
          <p:nvPr/>
        </p:nvSpPr>
        <p:spPr bwMode="auto">
          <a:xfrm>
            <a:off x="4122738" y="9158288"/>
            <a:ext cx="3205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r">
              <a:buClrTx/>
              <a:buFontTx/>
              <a:buNone/>
            </a:pPr>
            <a:fld id="{D62A5AF5-A2EC-4FA9-966D-35BD14E663A6}" type="slidenum">
              <a:rPr lang="en-US" altLang="en-US" sz="1200">
                <a:solidFill>
                  <a:srgbClr val="000066"/>
                </a:solidFill>
              </a:rPr>
              <a:pPr algn="r">
                <a:buClrTx/>
                <a:buFontTx/>
                <a:buNone/>
              </a:pPr>
              <a:t>29</a:t>
            </a:fld>
            <a:endParaRPr lang="en-US" altLang="en-US" sz="120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127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541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872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373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686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447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191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563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782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416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397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6679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6384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9201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7195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360359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56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8404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776579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79997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7683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9408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62192870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A7BD-9752-C244-8207-67C1521A3BAC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4A0D-DDBF-E944-98E4-FAEC26E55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916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A7BD-9752-C244-8207-67C1521A3BAC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4A0D-DDBF-E944-98E4-FAEC26E55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046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A7BD-9752-C244-8207-67C1521A3BAC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4A0D-DDBF-E944-98E4-FAEC26E55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93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A7BD-9752-C244-8207-67C1521A3BAC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4A0D-DDBF-E944-98E4-FAEC26E55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314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A7BD-9752-C244-8207-67C1521A3BAC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4A0D-DDBF-E944-98E4-FAEC26E55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810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A7BD-9752-C244-8207-67C1521A3BAC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4A0D-DDBF-E944-98E4-FAEC26E55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341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A7BD-9752-C244-8207-67C1521A3BAC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4A0D-DDBF-E944-98E4-FAEC26E55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361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A7BD-9752-C244-8207-67C1521A3BAC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4A0D-DDBF-E944-98E4-FAEC26E55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0398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A7BD-9752-C244-8207-67C1521A3BAC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4A0D-DDBF-E944-98E4-FAEC26E55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273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96483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A7BD-9752-C244-8207-67C1521A3BAC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4A0D-DDBF-E944-98E4-FAEC26E55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7061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A7BD-9752-C244-8207-67C1521A3BAC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4A0D-DDBF-E944-98E4-FAEC26E55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4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5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113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3729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7318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676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1575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72179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 Bold" charset="0"/>
              </a:rPr>
              <a:t>Second level</a:t>
            </a:r>
          </a:p>
          <a:p>
            <a:pPr lvl="2"/>
            <a:r>
              <a:rPr lang="en-US">
                <a:sym typeface="Calibri Bold" charset="0"/>
              </a:rPr>
              <a:t>Third level</a:t>
            </a:r>
          </a:p>
          <a:p>
            <a:pPr lvl="3"/>
            <a:r>
              <a:rPr lang="en-US">
                <a:sym typeface="Calibri Bold" charset="0"/>
              </a:rPr>
              <a:t>Fourth level</a:t>
            </a:r>
          </a:p>
          <a:p>
            <a:pPr lvl="4"/>
            <a:r>
              <a:rPr lang="en-US">
                <a:sym typeface="Calibri Bold" charset="0"/>
              </a:rPr>
              <a:t>Fifth level</a:t>
            </a:r>
            <a:endParaRPr lang="en-US">
              <a:sym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82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1" r:id="rId2"/>
    <p:sldLayoutId id="2147483692" r:id="rId3"/>
    <p:sldLayoutId id="2147483693" r:id="rId4"/>
    <p:sldLayoutId id="2147483694" r:id="rId5"/>
    <p:sldLayoutId id="2147483695" r:id="rId6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254000" indent="-254000" algn="l" rtl="0" eaLnBrk="1" fontAlgn="base" hangingPunct="1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eaLnBrk="1" fontAlgn="base" hangingPunct="1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800100" indent="-2032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143000" indent="-2286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1460500" indent="-2286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1917700" indent="-2286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374900" indent="-2286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2832100" indent="-2286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289300" indent="-2286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50800"/>
            <a:ext cx="7591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081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342900" indent="-342900" algn="l" rtl="0" eaLnBrk="1" fontAlgn="base" hangingPunct="1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eaLnBrk="1" fontAlgn="base" hangingPunct="1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1143000" indent="-2286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600200" indent="-2286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2057400" indent="-2286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2514600" indent="-2286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971800" indent="-2286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3429000" indent="-2286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886200" indent="-2286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3A7BD-9752-C244-8207-67C1521A3BAC}" type="datetimeFigureOut">
              <a:rPr lang="en-US" smtClean="0"/>
              <a:t>11/26/19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74A0D-DDBF-E944-98E4-FAEC26E55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06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Floating Point and SIMD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CSCI 370 – Computer Architecture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75964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Motivation for SIMD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Multimedia, graphics, scientific, and security applications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Require a single operation across large amounts of data</a:t>
            </a:r>
          </a:p>
          <a:p>
            <a:pPr marL="1250950" lvl="2" indent="-342900">
              <a:buClr>
                <a:srgbClr val="005400"/>
              </a:buClr>
              <a:buSzPct val="90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Frame differencing for video encoding</a:t>
            </a:r>
          </a:p>
          <a:p>
            <a:pPr marL="1250950" lvl="2" indent="-342900">
              <a:buClr>
                <a:srgbClr val="005400"/>
              </a:buClr>
              <a:buSzPct val="90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Image fade-in/fade-out</a:t>
            </a:r>
          </a:p>
          <a:p>
            <a:pPr marL="1250950" lvl="2" indent="-342900">
              <a:buClr>
                <a:srgbClr val="005400"/>
              </a:buClr>
              <a:buSzPct val="90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Sprite overlay in game</a:t>
            </a:r>
          </a:p>
          <a:p>
            <a:pPr marL="1250950" lvl="2" indent="-342900">
              <a:buClr>
                <a:srgbClr val="005400"/>
              </a:buClr>
              <a:buSzPct val="90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Matrix computations</a:t>
            </a:r>
          </a:p>
          <a:p>
            <a:pPr marL="1250950" lvl="2" indent="-342900">
              <a:buClr>
                <a:srgbClr val="005400"/>
              </a:buClr>
              <a:buSzPct val="90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Encryption/decryption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dirty="0"/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Algorithm characteristics</a:t>
            </a:r>
          </a:p>
          <a:p>
            <a:pPr marL="1250950" lvl="2" indent="-342900">
              <a:buClr>
                <a:srgbClr val="005400"/>
              </a:buClr>
              <a:buSzPct val="90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Access data in a regular pattern</a:t>
            </a:r>
          </a:p>
          <a:p>
            <a:pPr marL="1250950" lvl="2" indent="-342900">
              <a:buClr>
                <a:srgbClr val="005400"/>
              </a:buClr>
              <a:buSzPct val="90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Operate on short data types (8-bit, 16-bit, 32-bit)</a:t>
            </a:r>
          </a:p>
          <a:p>
            <a:pPr marL="1250950" lvl="2" indent="-342900">
              <a:buClr>
                <a:srgbClr val="005400"/>
              </a:buClr>
              <a:buSzPct val="90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Have an operating paradigm that has data streaming through fixed processing stages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Natural fit for SIMD instructions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Single Instruction, Multiple Data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Also known as vector instructions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Before SIMD</a:t>
            </a:r>
          </a:p>
          <a:p>
            <a:pPr marL="1250950" lvl="2" indent="-342900">
              <a:buClr>
                <a:srgbClr val="005400"/>
              </a:buClr>
              <a:buSzPct val="90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One instruction per data location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With SIMD</a:t>
            </a:r>
          </a:p>
          <a:p>
            <a:pPr marL="1250950" lvl="2" indent="-342900">
              <a:buClr>
                <a:srgbClr val="005400"/>
              </a:buClr>
              <a:buSzPct val="90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One instruction over multiple sequential data locations</a:t>
            </a:r>
          </a:p>
          <a:p>
            <a:pPr marL="1250950" lvl="2" indent="-342900">
              <a:buClr>
                <a:srgbClr val="005400"/>
              </a:buClr>
              <a:buSzPct val="90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Execution units must support “wide” parallel execution</a:t>
            </a:r>
          </a:p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Examples in many processors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Intel x86</a:t>
            </a:r>
          </a:p>
          <a:p>
            <a:pPr marL="1250950" lvl="2" indent="-342900">
              <a:buClr>
                <a:srgbClr val="005400"/>
              </a:buClr>
              <a:buSzPct val="90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MMX, SSE, AVX, AVX2, AVX-512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dirty="0"/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ARM</a:t>
            </a:r>
          </a:p>
          <a:p>
            <a:pPr marL="1250950" lvl="2" indent="-342900">
              <a:buClr>
                <a:srgbClr val="005400"/>
              </a:buClr>
              <a:buSzPct val="90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Neon (128-bit)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720137" cy="784225"/>
          </a:xfrm>
        </p:spPr>
        <p:txBody>
          <a:bodyPr lIns="90000" tIns="46800" rIns="90000" bIns="46800"/>
          <a:lstStyle/>
          <a:p>
            <a:pPr eaLnBrk="1" hangingPunct="1">
              <a:lnSpc>
                <a:spcPct val="85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/>
              <a:t>Example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328613" y="1979613"/>
            <a:ext cx="38385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b="1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R = R + XR * 1.08327</a:t>
            </a:r>
          </a:p>
          <a:p>
            <a:pPr>
              <a:buClrTx/>
              <a:buFontTx/>
              <a:buNone/>
            </a:pPr>
            <a:r>
              <a:rPr lang="en-GB" altLang="en-US" b="1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G = G + XG * 1.89234</a:t>
            </a:r>
          </a:p>
          <a:p>
            <a:pPr>
              <a:buClrTx/>
              <a:buFontTx/>
              <a:buNone/>
            </a:pPr>
            <a:r>
              <a:rPr lang="en-GB" altLang="en-US" b="1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B = B + XB * 1.29835</a:t>
            </a:r>
          </a:p>
        </p:txBody>
      </p:sp>
      <p:grpSp>
        <p:nvGrpSpPr>
          <p:cNvPr id="15364" name="Group 3"/>
          <p:cNvGrpSpPr>
            <a:grpSpLocks/>
          </p:cNvGrpSpPr>
          <p:nvPr/>
        </p:nvGrpSpPr>
        <p:grpSpPr bwMode="auto">
          <a:xfrm>
            <a:off x="304800" y="4037013"/>
            <a:ext cx="3886200" cy="1214437"/>
            <a:chOff x="192" y="2543"/>
            <a:chExt cx="2448" cy="765"/>
          </a:xfrm>
        </p:grpSpPr>
        <p:sp>
          <p:nvSpPr>
            <p:cNvPr id="15373" name="Rectangle 4"/>
            <p:cNvSpPr>
              <a:spLocks noChangeArrowheads="1"/>
            </p:cNvSpPr>
            <p:nvPr/>
          </p:nvSpPr>
          <p:spPr bwMode="auto">
            <a:xfrm>
              <a:off x="652" y="2543"/>
              <a:ext cx="232" cy="763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DDDDDD"/>
                </a:gs>
              </a:gsLst>
              <a:lin ang="135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5374" name="Rectangle 5"/>
            <p:cNvSpPr>
              <a:spLocks noChangeArrowheads="1"/>
            </p:cNvSpPr>
            <p:nvPr/>
          </p:nvSpPr>
          <p:spPr bwMode="auto">
            <a:xfrm>
              <a:off x="192" y="2543"/>
              <a:ext cx="232" cy="763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DDDDDD"/>
                </a:gs>
              </a:gsLst>
              <a:lin ang="135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5375" name="Rectangle 6"/>
            <p:cNvSpPr>
              <a:spLocks noChangeArrowheads="1"/>
            </p:cNvSpPr>
            <p:nvPr/>
          </p:nvSpPr>
          <p:spPr bwMode="auto">
            <a:xfrm>
              <a:off x="1112" y="2543"/>
              <a:ext cx="328" cy="763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DDDDDD"/>
                </a:gs>
              </a:gsLst>
              <a:lin ang="135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5376" name="Rectangle 7"/>
            <p:cNvSpPr>
              <a:spLocks noChangeArrowheads="1"/>
            </p:cNvSpPr>
            <p:nvPr/>
          </p:nvSpPr>
          <p:spPr bwMode="auto">
            <a:xfrm>
              <a:off x="1688" y="2543"/>
              <a:ext cx="952" cy="763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DDDDDD"/>
                </a:gs>
              </a:gsLst>
              <a:lin ang="135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5377" name="Text Box 8"/>
            <p:cNvSpPr txBox="1">
              <a:spLocks noChangeArrowheads="1"/>
            </p:cNvSpPr>
            <p:nvPr/>
          </p:nvSpPr>
          <p:spPr bwMode="auto">
            <a:xfrm>
              <a:off x="197" y="2558"/>
              <a:ext cx="2417" cy="7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GB" altLang="en-US" b="1">
                  <a:solidFill>
                    <a:srgbClr val="000000"/>
                  </a:solidFill>
                  <a:latin typeface="Courier New" panose="02070309020205020404" pitchFamily="49" charset="0"/>
                  <a:ea typeface="DejaVu LGC Sans" charset="0"/>
                  <a:cs typeface="DejaVu LGC Sans" charset="0"/>
                </a:rPr>
                <a:t>R   R   XR   1.08327</a:t>
              </a:r>
            </a:p>
            <a:p>
              <a:pPr>
                <a:buClrTx/>
                <a:buFontTx/>
                <a:buNone/>
              </a:pPr>
              <a:r>
                <a:rPr lang="en-GB" altLang="en-US" b="1">
                  <a:solidFill>
                    <a:srgbClr val="000000"/>
                  </a:solidFill>
                  <a:latin typeface="Courier New" panose="02070309020205020404" pitchFamily="49" charset="0"/>
                  <a:ea typeface="DejaVu LGC Sans" charset="0"/>
                  <a:cs typeface="DejaVu LGC Sans" charset="0"/>
                </a:rPr>
                <a:t>G = G + XG * 1.89234</a:t>
              </a:r>
            </a:p>
            <a:p>
              <a:pPr>
                <a:buClrTx/>
                <a:buFontTx/>
                <a:buNone/>
              </a:pPr>
              <a:r>
                <a:rPr lang="en-GB" altLang="en-US" b="1">
                  <a:solidFill>
                    <a:srgbClr val="000000"/>
                  </a:solidFill>
                  <a:latin typeface="Courier New" panose="02070309020205020404" pitchFamily="49" charset="0"/>
                  <a:ea typeface="DejaVu LGC Sans" charset="0"/>
                  <a:cs typeface="DejaVu LGC Sans" charset="0"/>
                </a:rPr>
                <a:t>B   B   XB   1.29835</a:t>
              </a:r>
            </a:p>
          </p:txBody>
        </p:sp>
      </p:grpSp>
      <p:sp>
        <p:nvSpPr>
          <p:cNvPr id="15365" name="AutoShape 9"/>
          <p:cNvSpPr>
            <a:spLocks noChangeArrowheads="1"/>
          </p:cNvSpPr>
          <p:nvPr/>
        </p:nvSpPr>
        <p:spPr bwMode="auto">
          <a:xfrm>
            <a:off x="1873250" y="3303588"/>
            <a:ext cx="7620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5440363" y="1979613"/>
            <a:ext cx="2741612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b="1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R = R + X[i+0]</a:t>
            </a:r>
          </a:p>
          <a:p>
            <a:pPr>
              <a:buClrTx/>
              <a:buFontTx/>
              <a:buNone/>
            </a:pPr>
            <a:r>
              <a:rPr lang="en-GB" altLang="en-US" b="1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G = G + X[i+1]</a:t>
            </a:r>
          </a:p>
          <a:p>
            <a:pPr>
              <a:buClrTx/>
              <a:buFontTx/>
              <a:buNone/>
            </a:pPr>
            <a:r>
              <a:rPr lang="en-GB" altLang="en-US" b="1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B = B + X[i+2]</a:t>
            </a:r>
          </a:p>
        </p:txBody>
      </p:sp>
      <p:grpSp>
        <p:nvGrpSpPr>
          <p:cNvPr id="15367" name="Group 11"/>
          <p:cNvGrpSpPr>
            <a:grpSpLocks/>
          </p:cNvGrpSpPr>
          <p:nvPr/>
        </p:nvGrpSpPr>
        <p:grpSpPr bwMode="auto">
          <a:xfrm>
            <a:off x="5264150" y="4037013"/>
            <a:ext cx="3117850" cy="1214437"/>
            <a:chOff x="3316" y="2543"/>
            <a:chExt cx="1964" cy="765"/>
          </a:xfrm>
        </p:grpSpPr>
        <p:sp>
          <p:nvSpPr>
            <p:cNvPr id="15369" name="Rectangle 12"/>
            <p:cNvSpPr>
              <a:spLocks noChangeArrowheads="1"/>
            </p:cNvSpPr>
            <p:nvPr/>
          </p:nvSpPr>
          <p:spPr bwMode="auto">
            <a:xfrm>
              <a:off x="3316" y="2543"/>
              <a:ext cx="232" cy="763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DDDDDD"/>
                </a:gs>
              </a:gsLst>
              <a:lin ang="135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5370" name="Rectangle 13"/>
            <p:cNvSpPr>
              <a:spLocks noChangeArrowheads="1"/>
            </p:cNvSpPr>
            <p:nvPr/>
          </p:nvSpPr>
          <p:spPr bwMode="auto">
            <a:xfrm>
              <a:off x="3778" y="2543"/>
              <a:ext cx="232" cy="763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DDDDDD"/>
                </a:gs>
              </a:gsLst>
              <a:lin ang="135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5371" name="Rectangle 14"/>
            <p:cNvSpPr>
              <a:spLocks noChangeArrowheads="1"/>
            </p:cNvSpPr>
            <p:nvPr/>
          </p:nvSpPr>
          <p:spPr bwMode="auto">
            <a:xfrm>
              <a:off x="4228" y="2543"/>
              <a:ext cx="1028" cy="763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100000">
                  <a:srgbClr val="DDDDDD"/>
                </a:gs>
              </a:gsLst>
              <a:lin ang="135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5372" name="Text Box 15"/>
            <p:cNvSpPr txBox="1">
              <a:spLocks noChangeArrowheads="1"/>
            </p:cNvSpPr>
            <p:nvPr/>
          </p:nvSpPr>
          <p:spPr bwMode="auto">
            <a:xfrm>
              <a:off x="3324" y="2558"/>
              <a:ext cx="1956" cy="7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GB" altLang="en-US" b="1">
                  <a:solidFill>
                    <a:srgbClr val="000000"/>
                  </a:solidFill>
                  <a:latin typeface="Courier New" panose="02070309020205020404" pitchFamily="49" charset="0"/>
                  <a:ea typeface="DejaVu LGC Sans" charset="0"/>
                  <a:cs typeface="DejaVu LGC Sans" charset="0"/>
                </a:rPr>
                <a:t>R   R</a:t>
              </a:r>
            </a:p>
            <a:p>
              <a:pPr>
                <a:buClrTx/>
                <a:buFontTx/>
                <a:buNone/>
              </a:pPr>
              <a:r>
                <a:rPr lang="en-GB" altLang="en-US" b="1">
                  <a:solidFill>
                    <a:srgbClr val="000000"/>
                  </a:solidFill>
                  <a:latin typeface="Courier New" panose="02070309020205020404" pitchFamily="49" charset="0"/>
                  <a:ea typeface="DejaVu LGC Sans" charset="0"/>
                  <a:cs typeface="DejaVu LGC Sans" charset="0"/>
                </a:rPr>
                <a:t>G = G + X[i:i+2]</a:t>
              </a:r>
            </a:p>
            <a:p>
              <a:pPr>
                <a:buClrTx/>
                <a:buFontTx/>
                <a:buNone/>
              </a:pPr>
              <a:r>
                <a:rPr lang="en-GB" altLang="en-US" b="1">
                  <a:solidFill>
                    <a:srgbClr val="000000"/>
                  </a:solidFill>
                  <a:latin typeface="Courier New" panose="02070309020205020404" pitchFamily="49" charset="0"/>
                  <a:ea typeface="DejaVu LGC Sans" charset="0"/>
                  <a:cs typeface="DejaVu LGC Sans" charset="0"/>
                </a:rPr>
                <a:t>B   B</a:t>
              </a:r>
            </a:p>
          </p:txBody>
        </p:sp>
      </p:grpSp>
      <p:sp>
        <p:nvSpPr>
          <p:cNvPr id="15368" name="AutoShape 16"/>
          <p:cNvSpPr>
            <a:spLocks noChangeArrowheads="1"/>
          </p:cNvSpPr>
          <p:nvPr/>
        </p:nvSpPr>
        <p:spPr bwMode="auto">
          <a:xfrm>
            <a:off x="6429375" y="3319463"/>
            <a:ext cx="7620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4687888" y="5867400"/>
            <a:ext cx="1255712" cy="490538"/>
          </a:xfrm>
          <a:prstGeom prst="rect">
            <a:avLst/>
          </a:prstGeom>
          <a:gradFill rotWithShape="0">
            <a:gsLst>
              <a:gs pos="0">
                <a:srgbClr val="B2B2B2"/>
              </a:gs>
              <a:gs pos="100000">
                <a:srgbClr val="DDDDDD"/>
              </a:gs>
            </a:gsLst>
            <a:lin ang="135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3163888" y="5867400"/>
            <a:ext cx="1255712" cy="490538"/>
          </a:xfrm>
          <a:prstGeom prst="rect">
            <a:avLst/>
          </a:prstGeom>
          <a:gradFill rotWithShape="0">
            <a:gsLst>
              <a:gs pos="0">
                <a:srgbClr val="B2B2B2"/>
              </a:gs>
              <a:gs pos="100000">
                <a:srgbClr val="DDDDDD"/>
              </a:gs>
            </a:gsLst>
            <a:lin ang="135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720137" cy="784225"/>
          </a:xfrm>
        </p:spPr>
        <p:txBody>
          <a:bodyPr lIns="90000" tIns="46800" rIns="90000" bIns="46800"/>
          <a:lstStyle/>
          <a:p>
            <a:pPr eaLnBrk="1" hangingPunct="1">
              <a:lnSpc>
                <a:spcPct val="85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/>
              <a:t>Example</a:t>
            </a:r>
          </a:p>
        </p:txBody>
      </p:sp>
      <p:sp>
        <p:nvSpPr>
          <p:cNvPr id="16389" name="AutoShape 4"/>
          <p:cNvSpPr>
            <a:spLocks noChangeArrowheads="1"/>
          </p:cNvSpPr>
          <p:nvPr/>
        </p:nvSpPr>
        <p:spPr bwMode="auto">
          <a:xfrm>
            <a:off x="3255963" y="4795838"/>
            <a:ext cx="7620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1060450" y="5415286"/>
            <a:ext cx="3076781" cy="412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lnSpc>
                <a:spcPct val="120000"/>
              </a:lnSpc>
              <a:buClrTx/>
              <a:buFontTx/>
              <a:buNone/>
            </a:pPr>
            <a:r>
              <a:rPr lang="en-GB" alt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for (</a:t>
            </a:r>
            <a:r>
              <a:rPr lang="en-GB" altLang="en-US" sz="1800" b="1" dirty="0" err="1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i</a:t>
            </a:r>
            <a:r>
              <a:rPr lang="en-GB" alt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=0; </a:t>
            </a:r>
            <a:r>
              <a:rPr lang="en-GB" altLang="en-US" sz="1800" b="1" dirty="0" err="1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i</a:t>
            </a:r>
            <a:r>
              <a:rPr lang="en-GB" alt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&lt;64; </a:t>
            </a:r>
            <a:r>
              <a:rPr lang="en-GB" altLang="en-US" sz="1800" b="1" dirty="0" err="1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i</a:t>
            </a:r>
            <a:r>
              <a:rPr lang="en-GB" alt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+=4)</a:t>
            </a:r>
            <a:r>
              <a:rPr lang="ar-SA" altLang="en-US" sz="1800" b="1" dirty="0">
                <a:solidFill>
                  <a:srgbClr val="00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‏</a:t>
            </a:r>
            <a:endParaRPr lang="en-GB" altLang="en-US" sz="1800" b="1" dirty="0">
              <a:solidFill>
                <a:srgbClr val="000000"/>
              </a:solidFill>
              <a:latin typeface="Courier New" panose="02070309020205020404" pitchFamily="49" charset="0"/>
              <a:ea typeface="DejaVu LGC Sans" charset="0"/>
              <a:cs typeface="DejaVu LGC Sans" charset="0"/>
            </a:endParaRP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1639888" y="5842000"/>
            <a:ext cx="1255712" cy="490538"/>
          </a:xfrm>
          <a:prstGeom prst="rect">
            <a:avLst/>
          </a:prstGeom>
          <a:gradFill rotWithShape="0">
            <a:gsLst>
              <a:gs pos="0">
                <a:srgbClr val="B2B2B2"/>
              </a:gs>
              <a:gs pos="100000">
                <a:srgbClr val="DDDDDD"/>
              </a:gs>
            </a:gsLst>
            <a:lin ang="135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6392" name="Text Box 7"/>
          <p:cNvSpPr txBox="1">
            <a:spLocks noChangeArrowheads="1"/>
          </p:cNvSpPr>
          <p:nvPr/>
        </p:nvSpPr>
        <p:spPr bwMode="auto">
          <a:xfrm>
            <a:off x="1643063" y="5934075"/>
            <a:ext cx="42957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A[i:i+3] = A[i:i+3] + B[i:i+3]</a:t>
            </a:r>
          </a:p>
        </p:txBody>
      </p:sp>
      <p:sp>
        <p:nvSpPr>
          <p:cNvPr id="16393" name="Text Box 8"/>
          <p:cNvSpPr txBox="1">
            <a:spLocks noChangeArrowheads="1"/>
          </p:cNvSpPr>
          <p:nvPr/>
        </p:nvSpPr>
        <p:spPr bwMode="auto">
          <a:xfrm>
            <a:off x="1071563" y="2832100"/>
            <a:ext cx="388461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for (i=0; i&lt;64; i+=4)</a:t>
            </a:r>
            <a:r>
              <a:rPr lang="ar-SA" altLang="en-US" sz="1800" b="1">
                <a:solidFill>
                  <a:srgbClr val="00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‏</a:t>
            </a:r>
            <a:r>
              <a:rPr lang="en-GB" altLang="en-US" sz="1800" b="1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{</a:t>
            </a:r>
          </a:p>
          <a:p>
            <a:pPr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   A[i+0] = A[i+0] + B[i+0]</a:t>
            </a:r>
          </a:p>
          <a:p>
            <a:pPr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   A[i+1] = A[i+1] + B[i+1]</a:t>
            </a:r>
          </a:p>
          <a:p>
            <a:pPr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   A[i+2] = A[i+2] + B[i+2]</a:t>
            </a:r>
          </a:p>
          <a:p>
            <a:pPr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   A[i+3] = A[i+3] + B[i+3]</a:t>
            </a:r>
          </a:p>
          <a:p>
            <a:pPr>
              <a:buClrTx/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}</a:t>
            </a:r>
          </a:p>
        </p:txBody>
      </p:sp>
      <p:sp>
        <p:nvSpPr>
          <p:cNvPr id="16394" name="Text Box 9"/>
          <p:cNvSpPr txBox="1">
            <a:spLocks noChangeArrowheads="1"/>
          </p:cNvSpPr>
          <p:nvPr/>
        </p:nvSpPr>
        <p:spPr bwMode="auto">
          <a:xfrm>
            <a:off x="1054100" y="1524000"/>
            <a:ext cx="3884613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for (</a:t>
            </a:r>
            <a:r>
              <a:rPr lang="en-GB" altLang="en-US" sz="1800" b="1" dirty="0" err="1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i</a:t>
            </a:r>
            <a:r>
              <a:rPr lang="en-GB" alt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=0; </a:t>
            </a:r>
            <a:r>
              <a:rPr lang="en-GB" altLang="en-US" sz="1800" b="1" dirty="0" err="1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i</a:t>
            </a:r>
            <a:r>
              <a:rPr lang="en-GB" alt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&lt;64; </a:t>
            </a:r>
            <a:r>
              <a:rPr lang="en-GB" altLang="en-US" sz="1800" b="1" dirty="0" err="1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i</a:t>
            </a:r>
            <a:r>
              <a:rPr lang="en-GB" alt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+=1)</a:t>
            </a:r>
            <a:r>
              <a:rPr lang="ar-SA" altLang="en-US" sz="1800" b="1" dirty="0">
                <a:solidFill>
                  <a:srgbClr val="00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‏</a:t>
            </a:r>
            <a:endParaRPr lang="en-GB" altLang="en-US" sz="1800" b="1" dirty="0">
              <a:solidFill>
                <a:srgbClr val="000000"/>
              </a:solidFill>
              <a:latin typeface="Courier New" panose="02070309020205020404" pitchFamily="49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</a:pPr>
            <a:r>
              <a:rPr lang="en-GB" altLang="en-US" sz="1800" b="1" dirty="0">
                <a:solidFill>
                  <a:srgbClr val="000000"/>
                </a:solidFill>
                <a:latin typeface="Courier New" panose="02070309020205020404" pitchFamily="49" charset="0"/>
                <a:ea typeface="DejaVu LGC Sans" charset="0"/>
                <a:cs typeface="DejaVu LGC Sans" charset="0"/>
              </a:rPr>
              <a:t>   A[i+0] = A[i+0] + B[i+0]</a:t>
            </a:r>
          </a:p>
        </p:txBody>
      </p:sp>
      <p:sp>
        <p:nvSpPr>
          <p:cNvPr id="16395" name="AutoShape 10"/>
          <p:cNvSpPr>
            <a:spLocks noChangeArrowheads="1"/>
          </p:cNvSpPr>
          <p:nvPr/>
        </p:nvSpPr>
        <p:spPr bwMode="auto">
          <a:xfrm>
            <a:off x="3200400" y="2209800"/>
            <a:ext cx="7620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SIMD in x86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290513" y="990600"/>
            <a:ext cx="8307387" cy="5224462"/>
          </a:xfrm>
        </p:spPr>
        <p:txBody>
          <a:bodyPr>
            <a:normAutofit/>
          </a:bodyPr>
          <a:lstStyle/>
          <a:p>
            <a:pPr marL="385763" indent="-373063">
              <a:buClrTx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MMX (</a:t>
            </a:r>
            <a:r>
              <a:rPr lang="en-US" altLang="en-US" dirty="0" err="1"/>
              <a:t>MultiMedia</a:t>
            </a:r>
            <a:r>
              <a:rPr lang="en-US" altLang="en-US" dirty="0"/>
              <a:t> </a:t>
            </a:r>
            <a:r>
              <a:rPr lang="en-US" altLang="en-US" dirty="0" err="1"/>
              <a:t>eXtensions</a:t>
            </a:r>
            <a:r>
              <a:rPr lang="en-US" altLang="en-US" dirty="0"/>
              <a:t>)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Pentium, Pentium II</a:t>
            </a:r>
          </a:p>
          <a:p>
            <a:pPr marL="385763" indent="-373063">
              <a:buClrTx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SSE (Streaming SIMD Extensions) (1999) 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Pentium 3</a:t>
            </a:r>
          </a:p>
          <a:p>
            <a:pPr marL="385763" indent="-373063">
              <a:buClrTx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SSE2 (2000), SSE3 (2004)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Pentium 4</a:t>
            </a:r>
          </a:p>
          <a:p>
            <a:pPr marL="385763" indent="-373063">
              <a:buClrTx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SSSE3 (2004), SSE4 (2007)</a:t>
            </a:r>
          </a:p>
          <a:p>
            <a:pPr marL="731838" lvl="1" indent="-239713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Intel Core</a:t>
            </a:r>
          </a:p>
          <a:p>
            <a:pPr marL="385763" indent="-373063">
              <a:buClrTx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AVX (2011)</a:t>
            </a:r>
          </a:p>
          <a:p>
            <a:pPr marL="731838" lvl="1" indent="-239713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Intel Sandy Bridge</a:t>
            </a:r>
          </a:p>
          <a:p>
            <a:pPr marL="385763" indent="-373063">
              <a:buClrTx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AVX2 (2013)</a:t>
            </a:r>
          </a:p>
          <a:p>
            <a:pPr marL="731838" lvl="1" indent="-239713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Intel </a:t>
            </a:r>
            <a:r>
              <a:rPr lang="en-US" altLang="en-US" dirty="0" err="1"/>
              <a:t>Haswell</a:t>
            </a:r>
            <a:endParaRPr lang="en-US" altLang="en-US" dirty="0"/>
          </a:p>
          <a:p>
            <a:pPr marL="385763" indent="-373063">
              <a:buClrTx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AVX-512 (2016)</a:t>
            </a:r>
          </a:p>
          <a:p>
            <a:pPr marL="731838" lvl="1" indent="-239713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Intel Skylake-E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357188" y="434975"/>
            <a:ext cx="75914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87000"/>
              </a:lnSpc>
              <a:buClrTx/>
              <a:buFontTx/>
              <a:buNone/>
            </a:pPr>
            <a:r>
              <a:rPr lang="en-US" altLang="en-US" sz="3800">
                <a:solidFill>
                  <a:schemeClr val="tx1"/>
                </a:solidFill>
                <a:latin typeface="+mj-lt"/>
              </a:rPr>
              <a:t>General idea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85763" indent="-3730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31838" indent="-239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ea typeface="Calibri" charset="0"/>
                <a:cs typeface="Calibri" charset="0"/>
              </a:rPr>
              <a:t>SIMD (single-instruction, multiple data)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Vector instructions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New data types, registers, operations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Parallel operation on small (length 2-8) vectors of integers or floats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Example:</a:t>
            </a:r>
          </a:p>
          <a:p>
            <a:pPr lvl="1" eaLnBrk="1" hangingPunct="1">
              <a:spcBef>
                <a:spcPts val="625"/>
              </a:spcBef>
              <a:buClrTx/>
              <a:buSzPct val="75000"/>
              <a:buFontTx/>
              <a:buNone/>
              <a:defRPr/>
            </a:pPr>
            <a:endParaRPr lang="en-US" altLang="en-US" sz="2000" dirty="0">
              <a:latin typeface="Calibri" charset="0"/>
              <a:ea typeface="Calibri" charset="0"/>
              <a:cs typeface="Calibri" charset="0"/>
            </a:endParaRPr>
          </a:p>
          <a:p>
            <a:pPr lvl="1" eaLnBrk="1" hangingPunct="1">
              <a:spcBef>
                <a:spcPts val="625"/>
              </a:spcBef>
              <a:buClrTx/>
              <a:buSzPct val="75000"/>
              <a:buFontTx/>
              <a:buNone/>
              <a:defRPr/>
            </a:pPr>
            <a:endParaRPr lang="en-US" altLang="en-US" sz="2000" dirty="0">
              <a:latin typeface="Calibri" charset="0"/>
              <a:ea typeface="Calibri" charset="0"/>
              <a:cs typeface="Calibri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295400" y="4340225"/>
            <a:ext cx="7004050" cy="460375"/>
            <a:chOff x="1497013" y="3294063"/>
            <a:chExt cx="7004050" cy="460375"/>
          </a:xfrm>
        </p:grpSpPr>
        <p:sp>
          <p:nvSpPr>
            <p:cNvPr id="18436" name="Rectangle 3"/>
            <p:cNvSpPr>
              <a:spLocks noChangeArrowheads="1"/>
            </p:cNvSpPr>
            <p:nvPr/>
          </p:nvSpPr>
          <p:spPr bwMode="auto">
            <a:xfrm>
              <a:off x="1497013" y="3429000"/>
              <a:ext cx="228600" cy="228600"/>
            </a:xfrm>
            <a:prstGeom prst="rect">
              <a:avLst/>
            </a:prstGeom>
            <a:solidFill>
              <a:srgbClr val="EDEA77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8437" name="Rectangle 4"/>
            <p:cNvSpPr>
              <a:spLocks noChangeArrowheads="1"/>
            </p:cNvSpPr>
            <p:nvPr/>
          </p:nvSpPr>
          <p:spPr bwMode="auto">
            <a:xfrm>
              <a:off x="1725613" y="3429000"/>
              <a:ext cx="228600" cy="228600"/>
            </a:xfrm>
            <a:prstGeom prst="rect">
              <a:avLst/>
            </a:prstGeom>
            <a:solidFill>
              <a:srgbClr val="FF9999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8438" name="Rectangle 5"/>
            <p:cNvSpPr>
              <a:spLocks noChangeArrowheads="1"/>
            </p:cNvSpPr>
            <p:nvPr/>
          </p:nvSpPr>
          <p:spPr bwMode="auto">
            <a:xfrm>
              <a:off x="1954213" y="3429000"/>
              <a:ext cx="228600" cy="228600"/>
            </a:xfrm>
            <a:prstGeom prst="rect">
              <a:avLst/>
            </a:prstGeom>
            <a:solidFill>
              <a:srgbClr val="60C99C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8439" name="Rectangle 6"/>
            <p:cNvSpPr>
              <a:spLocks noChangeArrowheads="1"/>
            </p:cNvSpPr>
            <p:nvPr/>
          </p:nvSpPr>
          <p:spPr bwMode="auto">
            <a:xfrm>
              <a:off x="2182813" y="3429000"/>
              <a:ext cx="228600" cy="228600"/>
            </a:xfrm>
            <a:prstGeom prst="rect">
              <a:avLst/>
            </a:prstGeom>
            <a:solidFill>
              <a:srgbClr val="8585E0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8440" name="Text Box 7"/>
            <p:cNvSpPr txBox="1">
              <a:spLocks noChangeArrowheads="1"/>
            </p:cNvSpPr>
            <p:nvPr/>
          </p:nvSpPr>
          <p:spPr bwMode="auto">
            <a:xfrm>
              <a:off x="2520950" y="3367088"/>
              <a:ext cx="312738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1800" b="1">
                  <a:solidFill>
                    <a:srgbClr val="000066"/>
                  </a:solidFill>
                  <a:latin typeface="Arial" panose="020B0604020202020204" pitchFamily="34" charset="0"/>
                </a:rPr>
                <a:t>+</a:t>
              </a:r>
            </a:p>
          </p:txBody>
        </p:sp>
        <p:sp>
          <p:nvSpPr>
            <p:cNvPr id="18441" name="Text Box 8"/>
            <p:cNvSpPr txBox="1">
              <a:spLocks noChangeArrowheads="1"/>
            </p:cNvSpPr>
            <p:nvPr/>
          </p:nvSpPr>
          <p:spPr bwMode="auto">
            <a:xfrm>
              <a:off x="5394325" y="3351213"/>
              <a:ext cx="306388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1800" b="1">
                  <a:solidFill>
                    <a:srgbClr val="000066"/>
                  </a:solidFill>
                  <a:latin typeface="Arial" panose="020B0604020202020204" pitchFamily="34" charset="0"/>
                </a:rPr>
                <a:t>x</a:t>
              </a:r>
            </a:p>
          </p:txBody>
        </p:sp>
        <p:sp>
          <p:nvSpPr>
            <p:cNvPr id="18442" name="Rectangle 9"/>
            <p:cNvSpPr>
              <a:spLocks noChangeArrowheads="1"/>
            </p:cNvSpPr>
            <p:nvPr/>
          </p:nvSpPr>
          <p:spPr bwMode="auto">
            <a:xfrm>
              <a:off x="2889250" y="3429000"/>
              <a:ext cx="228600" cy="228600"/>
            </a:xfrm>
            <a:prstGeom prst="rect">
              <a:avLst/>
            </a:prstGeom>
            <a:solidFill>
              <a:srgbClr val="EDEA77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8443" name="Rectangle 10"/>
            <p:cNvSpPr>
              <a:spLocks noChangeArrowheads="1"/>
            </p:cNvSpPr>
            <p:nvPr/>
          </p:nvSpPr>
          <p:spPr bwMode="auto">
            <a:xfrm>
              <a:off x="3117850" y="3429000"/>
              <a:ext cx="228600" cy="228600"/>
            </a:xfrm>
            <a:prstGeom prst="rect">
              <a:avLst/>
            </a:prstGeom>
            <a:solidFill>
              <a:srgbClr val="FF9999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8444" name="Rectangle 11"/>
            <p:cNvSpPr>
              <a:spLocks noChangeArrowheads="1"/>
            </p:cNvSpPr>
            <p:nvPr/>
          </p:nvSpPr>
          <p:spPr bwMode="auto">
            <a:xfrm>
              <a:off x="3346450" y="3429000"/>
              <a:ext cx="228600" cy="228600"/>
            </a:xfrm>
            <a:prstGeom prst="rect">
              <a:avLst/>
            </a:prstGeom>
            <a:solidFill>
              <a:srgbClr val="60C99C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8445" name="Rectangle 12"/>
            <p:cNvSpPr>
              <a:spLocks noChangeArrowheads="1"/>
            </p:cNvSpPr>
            <p:nvPr/>
          </p:nvSpPr>
          <p:spPr bwMode="auto">
            <a:xfrm>
              <a:off x="3575050" y="3429000"/>
              <a:ext cx="228600" cy="228600"/>
            </a:xfrm>
            <a:prstGeom prst="rect">
              <a:avLst/>
            </a:prstGeom>
            <a:solidFill>
              <a:srgbClr val="8585E0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8446" name="Rectangle 13"/>
            <p:cNvSpPr>
              <a:spLocks noChangeArrowheads="1"/>
            </p:cNvSpPr>
            <p:nvPr/>
          </p:nvSpPr>
          <p:spPr bwMode="auto">
            <a:xfrm>
              <a:off x="4392613" y="3429000"/>
              <a:ext cx="228600" cy="228600"/>
            </a:xfrm>
            <a:prstGeom prst="rect">
              <a:avLst/>
            </a:prstGeom>
            <a:solidFill>
              <a:srgbClr val="EDEA77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8447" name="Rectangle 14"/>
            <p:cNvSpPr>
              <a:spLocks noChangeArrowheads="1"/>
            </p:cNvSpPr>
            <p:nvPr/>
          </p:nvSpPr>
          <p:spPr bwMode="auto">
            <a:xfrm>
              <a:off x="4621213" y="3429000"/>
              <a:ext cx="228600" cy="228600"/>
            </a:xfrm>
            <a:prstGeom prst="rect">
              <a:avLst/>
            </a:prstGeom>
            <a:solidFill>
              <a:srgbClr val="FF9999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8448" name="Rectangle 15"/>
            <p:cNvSpPr>
              <a:spLocks noChangeArrowheads="1"/>
            </p:cNvSpPr>
            <p:nvPr/>
          </p:nvSpPr>
          <p:spPr bwMode="auto">
            <a:xfrm>
              <a:off x="4849813" y="3429000"/>
              <a:ext cx="228600" cy="228600"/>
            </a:xfrm>
            <a:prstGeom prst="rect">
              <a:avLst/>
            </a:prstGeom>
            <a:solidFill>
              <a:srgbClr val="60C99C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8449" name="Rectangle 16"/>
            <p:cNvSpPr>
              <a:spLocks noChangeArrowheads="1"/>
            </p:cNvSpPr>
            <p:nvPr/>
          </p:nvSpPr>
          <p:spPr bwMode="auto">
            <a:xfrm>
              <a:off x="5078413" y="3429000"/>
              <a:ext cx="228600" cy="228600"/>
            </a:xfrm>
            <a:prstGeom prst="rect">
              <a:avLst/>
            </a:prstGeom>
            <a:solidFill>
              <a:srgbClr val="8585E0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8450" name="Rectangle 17"/>
            <p:cNvSpPr>
              <a:spLocks noChangeArrowheads="1"/>
            </p:cNvSpPr>
            <p:nvPr/>
          </p:nvSpPr>
          <p:spPr bwMode="auto">
            <a:xfrm>
              <a:off x="5784850" y="3429000"/>
              <a:ext cx="228600" cy="228600"/>
            </a:xfrm>
            <a:prstGeom prst="rect">
              <a:avLst/>
            </a:prstGeom>
            <a:solidFill>
              <a:srgbClr val="EDEA77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8451" name="Rectangle 18"/>
            <p:cNvSpPr>
              <a:spLocks noChangeArrowheads="1"/>
            </p:cNvSpPr>
            <p:nvPr/>
          </p:nvSpPr>
          <p:spPr bwMode="auto">
            <a:xfrm>
              <a:off x="6013450" y="3429000"/>
              <a:ext cx="228600" cy="228600"/>
            </a:xfrm>
            <a:prstGeom prst="rect">
              <a:avLst/>
            </a:prstGeom>
            <a:solidFill>
              <a:srgbClr val="FF9999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8452" name="Rectangle 19"/>
            <p:cNvSpPr>
              <a:spLocks noChangeArrowheads="1"/>
            </p:cNvSpPr>
            <p:nvPr/>
          </p:nvSpPr>
          <p:spPr bwMode="auto">
            <a:xfrm>
              <a:off x="6242050" y="3429000"/>
              <a:ext cx="228600" cy="228600"/>
            </a:xfrm>
            <a:prstGeom prst="rect">
              <a:avLst/>
            </a:prstGeom>
            <a:solidFill>
              <a:srgbClr val="60C99C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8453" name="Rectangle 20"/>
            <p:cNvSpPr>
              <a:spLocks noChangeArrowheads="1"/>
            </p:cNvSpPr>
            <p:nvPr/>
          </p:nvSpPr>
          <p:spPr bwMode="auto">
            <a:xfrm>
              <a:off x="6470650" y="3429000"/>
              <a:ext cx="228600" cy="228600"/>
            </a:xfrm>
            <a:prstGeom prst="rect">
              <a:avLst/>
            </a:prstGeom>
            <a:solidFill>
              <a:srgbClr val="8585E0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8454" name="Text Box 21"/>
            <p:cNvSpPr txBox="1">
              <a:spLocks noChangeArrowheads="1"/>
            </p:cNvSpPr>
            <p:nvPr/>
          </p:nvSpPr>
          <p:spPr bwMode="auto">
            <a:xfrm>
              <a:off x="6892925" y="3294063"/>
              <a:ext cx="1608138" cy="460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b="1">
                  <a:solidFill>
                    <a:srgbClr val="000066"/>
                  </a:solidFill>
                  <a:latin typeface="Calibri" panose="020F0502020204030204" pitchFamily="34" charset="0"/>
                </a:rPr>
                <a:t>“4-way”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MMX (MultiMedia eXtensions)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marL="385763" indent="-37306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2000" dirty="0"/>
              <a:t>MMX re-uses FPU registers for SIMD execution of </a:t>
            </a:r>
            <a:r>
              <a:rPr lang="en-US" altLang="en-US" sz="2000" i="1" u="sng" dirty="0"/>
              <a:t>integer</a:t>
            </a:r>
            <a:r>
              <a:rPr lang="en-US" altLang="en-US" sz="2000" dirty="0"/>
              <a:t> ops</a:t>
            </a:r>
          </a:p>
          <a:p>
            <a:pPr marL="731838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/>
              <a:t>Alias the FPU registers st0-st7 as MM0-MM7</a:t>
            </a:r>
          </a:p>
          <a:p>
            <a:pPr marL="731838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/>
              <a:t>Treat as 8 64-bit data registers randomly accessible</a:t>
            </a:r>
          </a:p>
          <a:p>
            <a:pPr marL="731838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/>
              <a:t>Partition registers based on data type of vector</a:t>
            </a:r>
          </a:p>
          <a:p>
            <a:pPr marL="731838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/>
              <a:t>How many different partitions are there for a vectored add?</a:t>
            </a:r>
          </a:p>
          <a:p>
            <a:pPr marL="731838" lvl="1" indent="-239713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sz="1800" dirty="0"/>
          </a:p>
          <a:p>
            <a:pPr marL="731838" lvl="1" indent="-239713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sz="1800" dirty="0"/>
          </a:p>
          <a:p>
            <a:pPr marL="731838" lvl="1" indent="-239713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sz="1800" dirty="0"/>
          </a:p>
          <a:p>
            <a:pPr marL="731838" lvl="1" indent="-239713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sz="1800" dirty="0"/>
          </a:p>
          <a:p>
            <a:pPr marL="731838" lvl="1" indent="-239713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sz="1800" dirty="0"/>
          </a:p>
          <a:p>
            <a:pPr marL="731838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/>
              <a:t>Single operation applied in parallel on individual parts</a:t>
            </a:r>
          </a:p>
          <a:p>
            <a:pPr marL="385763" indent="-37306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2000" dirty="0"/>
              <a:t>Why not new registers?</a:t>
            </a:r>
          </a:p>
          <a:p>
            <a:pPr marL="731838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/>
              <a:t>Wanted to avoid adding CPU state</a:t>
            </a:r>
          </a:p>
          <a:p>
            <a:pPr marL="1193800" lvl="2" indent="-285750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600" dirty="0"/>
              <a:t>Change does not impact context switching</a:t>
            </a:r>
          </a:p>
          <a:p>
            <a:pPr marL="1193800" lvl="2" indent="-285750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600" dirty="0"/>
              <a:t>OS does not need to know about MMX</a:t>
            </a:r>
          </a:p>
          <a:p>
            <a:pPr marL="731838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/>
              <a:t>Drawback: can't use FPU and MMX at the same time</a:t>
            </a: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838200" y="3241675"/>
            <a:ext cx="8140700" cy="1098550"/>
            <a:chOff x="528" y="2042"/>
            <a:chExt cx="5128" cy="692"/>
          </a:xfrm>
        </p:grpSpPr>
        <p:sp>
          <p:nvSpPr>
            <p:cNvPr id="19461" name="Rectangle 4"/>
            <p:cNvSpPr>
              <a:spLocks noChangeArrowheads="1"/>
            </p:cNvSpPr>
            <p:nvPr/>
          </p:nvSpPr>
          <p:spPr bwMode="auto">
            <a:xfrm>
              <a:off x="528" y="2044"/>
              <a:ext cx="2536" cy="5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tIns="46800" rIns="4572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9pPr>
            </a:lstStyle>
            <a:p>
              <a:pPr eaLnBrk="1" hangingPunct="1">
                <a:lnSpc>
                  <a:spcPct val="97000"/>
                </a:lnSpc>
                <a:spcBef>
                  <a:spcPts val="225"/>
                </a:spcBef>
                <a:buClrTx/>
                <a:buSzPct val="90000"/>
                <a:buFontTx/>
                <a:buNone/>
              </a:pPr>
              <a:r>
                <a:rPr lang="en-US" altLang="en-US" sz="1800" b="1">
                  <a:solidFill>
                    <a:srgbClr val="000099"/>
                  </a:solidFill>
                  <a:latin typeface="Arial" panose="020B0604020202020204" pitchFamily="34" charset="0"/>
                </a:rPr>
                <a:t>8 byte additions (PADDB)</a:t>
              </a:r>
            </a:p>
            <a:p>
              <a:pPr eaLnBrk="1" hangingPunct="1">
                <a:lnSpc>
                  <a:spcPct val="97000"/>
                </a:lnSpc>
                <a:spcBef>
                  <a:spcPts val="225"/>
                </a:spcBef>
                <a:buClrTx/>
                <a:buSzPct val="90000"/>
                <a:buFontTx/>
                <a:buNone/>
              </a:pPr>
              <a:r>
                <a:rPr lang="en-US" altLang="en-US" sz="1800" b="1">
                  <a:solidFill>
                    <a:srgbClr val="000099"/>
                  </a:solidFill>
                  <a:latin typeface="Arial" panose="020B0604020202020204" pitchFamily="34" charset="0"/>
                </a:rPr>
                <a:t>4 short or word additions (PADDW)</a:t>
              </a:r>
            </a:p>
            <a:p>
              <a:pPr eaLnBrk="1" hangingPunct="1">
                <a:lnSpc>
                  <a:spcPct val="97000"/>
                </a:lnSpc>
                <a:spcBef>
                  <a:spcPts val="225"/>
                </a:spcBef>
                <a:buClrTx/>
                <a:buSzPct val="90000"/>
                <a:buFontTx/>
                <a:buNone/>
              </a:pPr>
              <a:r>
                <a:rPr lang="en-US" altLang="en-US" sz="1800" b="1">
                  <a:solidFill>
                    <a:srgbClr val="000099"/>
                  </a:solidFill>
                  <a:latin typeface="Arial" panose="020B0604020202020204" pitchFamily="34" charset="0"/>
                </a:rPr>
                <a:t>2 int or dword additions (PADDD)</a:t>
              </a:r>
            </a:p>
          </p:txBody>
        </p:sp>
        <p:sp>
          <p:nvSpPr>
            <p:cNvPr id="19462" name="Text Box 5"/>
            <p:cNvSpPr txBox="1">
              <a:spLocks noChangeArrowheads="1"/>
            </p:cNvSpPr>
            <p:nvPr/>
          </p:nvSpPr>
          <p:spPr bwMode="auto">
            <a:xfrm>
              <a:off x="4322" y="2042"/>
              <a:ext cx="141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9pPr>
            </a:lstStyle>
            <a:p>
              <a:pPr algn="r">
                <a:lnSpc>
                  <a:spcPct val="90000"/>
                </a:lnSpc>
                <a:buClrTx/>
                <a:buFontTx/>
                <a:buNone/>
              </a:pPr>
              <a:r>
                <a:rPr lang="en-US" altLang="en-US" sz="1800" b="1">
                  <a:solidFill>
                    <a:srgbClr val="000066"/>
                  </a:solidFill>
                  <a:latin typeface="Arial" panose="020B0604020202020204" pitchFamily="34" charset="0"/>
                </a:rPr>
                <a:t>+</a:t>
              </a:r>
            </a:p>
          </p:txBody>
        </p:sp>
        <p:grpSp>
          <p:nvGrpSpPr>
            <p:cNvPr id="19463" name="Group 6"/>
            <p:cNvGrpSpPr>
              <a:grpSpLocks/>
            </p:cNvGrpSpPr>
            <p:nvPr/>
          </p:nvGrpSpPr>
          <p:grpSpPr bwMode="auto">
            <a:xfrm>
              <a:off x="4512" y="2053"/>
              <a:ext cx="1144" cy="136"/>
              <a:chOff x="4512" y="2053"/>
              <a:chExt cx="1144" cy="136"/>
            </a:xfrm>
          </p:grpSpPr>
          <p:sp>
            <p:nvSpPr>
              <p:cNvPr id="19486" name="Rectangle 7"/>
              <p:cNvSpPr>
                <a:spLocks noChangeArrowheads="1"/>
              </p:cNvSpPr>
              <p:nvPr/>
            </p:nvSpPr>
            <p:spPr bwMode="auto">
              <a:xfrm>
                <a:off x="4512" y="2053"/>
                <a:ext cx="136" cy="136"/>
              </a:xfrm>
              <a:prstGeom prst="rect">
                <a:avLst/>
              </a:prstGeom>
              <a:solidFill>
                <a:srgbClr val="EDEA77"/>
              </a:solidFill>
              <a:ln w="25560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9487" name="Rectangle 8"/>
              <p:cNvSpPr>
                <a:spLocks noChangeArrowheads="1"/>
              </p:cNvSpPr>
              <p:nvPr/>
            </p:nvSpPr>
            <p:spPr bwMode="auto">
              <a:xfrm>
                <a:off x="4656" y="2053"/>
                <a:ext cx="136" cy="136"/>
              </a:xfrm>
              <a:prstGeom prst="rect">
                <a:avLst/>
              </a:prstGeom>
              <a:solidFill>
                <a:srgbClr val="FF9999"/>
              </a:solidFill>
              <a:ln w="25560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9488" name="Rectangle 9"/>
              <p:cNvSpPr>
                <a:spLocks noChangeArrowheads="1"/>
              </p:cNvSpPr>
              <p:nvPr/>
            </p:nvSpPr>
            <p:spPr bwMode="auto">
              <a:xfrm>
                <a:off x="4800" y="2053"/>
                <a:ext cx="136" cy="136"/>
              </a:xfrm>
              <a:prstGeom prst="rect">
                <a:avLst/>
              </a:prstGeom>
              <a:solidFill>
                <a:srgbClr val="60C99C"/>
              </a:solidFill>
              <a:ln w="25560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9489" name="Rectangle 10"/>
              <p:cNvSpPr>
                <a:spLocks noChangeArrowheads="1"/>
              </p:cNvSpPr>
              <p:nvPr/>
            </p:nvSpPr>
            <p:spPr bwMode="auto">
              <a:xfrm>
                <a:off x="4944" y="2053"/>
                <a:ext cx="136" cy="136"/>
              </a:xfrm>
              <a:prstGeom prst="rect">
                <a:avLst/>
              </a:prstGeom>
              <a:solidFill>
                <a:srgbClr val="8585E0"/>
              </a:solidFill>
              <a:ln w="25560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9490" name="Rectangle 11"/>
              <p:cNvSpPr>
                <a:spLocks noChangeArrowheads="1"/>
              </p:cNvSpPr>
              <p:nvPr/>
            </p:nvSpPr>
            <p:spPr bwMode="auto">
              <a:xfrm>
                <a:off x="5088" y="2053"/>
                <a:ext cx="136" cy="136"/>
              </a:xfrm>
              <a:prstGeom prst="rect">
                <a:avLst/>
              </a:prstGeom>
              <a:solidFill>
                <a:srgbClr val="993300"/>
              </a:solidFill>
              <a:ln w="25560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9491" name="Rectangle 12"/>
              <p:cNvSpPr>
                <a:spLocks noChangeArrowheads="1"/>
              </p:cNvSpPr>
              <p:nvPr/>
            </p:nvSpPr>
            <p:spPr bwMode="auto">
              <a:xfrm>
                <a:off x="5232" y="2053"/>
                <a:ext cx="136" cy="136"/>
              </a:xfrm>
              <a:prstGeom prst="rect">
                <a:avLst/>
              </a:prstGeom>
              <a:solidFill>
                <a:srgbClr val="FF00FF"/>
              </a:solidFill>
              <a:ln w="25560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9492" name="Rectangle 13"/>
              <p:cNvSpPr>
                <a:spLocks noChangeArrowheads="1"/>
              </p:cNvSpPr>
              <p:nvPr/>
            </p:nvSpPr>
            <p:spPr bwMode="auto">
              <a:xfrm>
                <a:off x="5376" y="2053"/>
                <a:ext cx="136" cy="136"/>
              </a:xfrm>
              <a:prstGeom prst="rect">
                <a:avLst/>
              </a:prstGeom>
              <a:solidFill>
                <a:srgbClr val="C0C0C0"/>
              </a:solidFill>
              <a:ln w="25560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9493" name="Rectangle 14"/>
              <p:cNvSpPr>
                <a:spLocks noChangeArrowheads="1"/>
              </p:cNvSpPr>
              <p:nvPr/>
            </p:nvSpPr>
            <p:spPr bwMode="auto">
              <a:xfrm>
                <a:off x="5520" y="2053"/>
                <a:ext cx="136" cy="136"/>
              </a:xfrm>
              <a:prstGeom prst="rect">
                <a:avLst/>
              </a:prstGeom>
              <a:solidFill>
                <a:srgbClr val="333333"/>
              </a:solidFill>
              <a:ln w="25560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en-US"/>
              </a:p>
            </p:txBody>
          </p:sp>
        </p:grpSp>
        <p:sp>
          <p:nvSpPr>
            <p:cNvPr id="19464" name="Rectangle 15"/>
            <p:cNvSpPr>
              <a:spLocks noChangeArrowheads="1"/>
            </p:cNvSpPr>
            <p:nvPr/>
          </p:nvSpPr>
          <p:spPr bwMode="auto">
            <a:xfrm>
              <a:off x="3120" y="2064"/>
              <a:ext cx="136" cy="135"/>
            </a:xfrm>
            <a:prstGeom prst="rect">
              <a:avLst/>
            </a:prstGeom>
            <a:solidFill>
              <a:srgbClr val="EDEA77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9465" name="Rectangle 16"/>
            <p:cNvSpPr>
              <a:spLocks noChangeArrowheads="1"/>
            </p:cNvSpPr>
            <p:nvPr/>
          </p:nvSpPr>
          <p:spPr bwMode="auto">
            <a:xfrm>
              <a:off x="3264" y="2064"/>
              <a:ext cx="136" cy="135"/>
            </a:xfrm>
            <a:prstGeom prst="rect">
              <a:avLst/>
            </a:prstGeom>
            <a:solidFill>
              <a:srgbClr val="FF9999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9466" name="Rectangle 17"/>
            <p:cNvSpPr>
              <a:spLocks noChangeArrowheads="1"/>
            </p:cNvSpPr>
            <p:nvPr/>
          </p:nvSpPr>
          <p:spPr bwMode="auto">
            <a:xfrm>
              <a:off x="3408" y="2064"/>
              <a:ext cx="136" cy="135"/>
            </a:xfrm>
            <a:prstGeom prst="rect">
              <a:avLst/>
            </a:prstGeom>
            <a:solidFill>
              <a:srgbClr val="60C99C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9467" name="Rectangle 18"/>
            <p:cNvSpPr>
              <a:spLocks noChangeArrowheads="1"/>
            </p:cNvSpPr>
            <p:nvPr/>
          </p:nvSpPr>
          <p:spPr bwMode="auto">
            <a:xfrm>
              <a:off x="3552" y="2064"/>
              <a:ext cx="136" cy="135"/>
            </a:xfrm>
            <a:prstGeom prst="rect">
              <a:avLst/>
            </a:prstGeom>
            <a:solidFill>
              <a:srgbClr val="8585E0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9468" name="Rectangle 19"/>
            <p:cNvSpPr>
              <a:spLocks noChangeArrowheads="1"/>
            </p:cNvSpPr>
            <p:nvPr/>
          </p:nvSpPr>
          <p:spPr bwMode="auto">
            <a:xfrm>
              <a:off x="3696" y="2064"/>
              <a:ext cx="136" cy="135"/>
            </a:xfrm>
            <a:prstGeom prst="rect">
              <a:avLst/>
            </a:prstGeom>
            <a:solidFill>
              <a:srgbClr val="993300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9469" name="Rectangle 20"/>
            <p:cNvSpPr>
              <a:spLocks noChangeArrowheads="1"/>
            </p:cNvSpPr>
            <p:nvPr/>
          </p:nvSpPr>
          <p:spPr bwMode="auto">
            <a:xfrm>
              <a:off x="3840" y="2064"/>
              <a:ext cx="136" cy="135"/>
            </a:xfrm>
            <a:prstGeom prst="rect">
              <a:avLst/>
            </a:prstGeom>
            <a:solidFill>
              <a:srgbClr val="FF00FF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9470" name="Rectangle 21"/>
            <p:cNvSpPr>
              <a:spLocks noChangeArrowheads="1"/>
            </p:cNvSpPr>
            <p:nvPr/>
          </p:nvSpPr>
          <p:spPr bwMode="auto">
            <a:xfrm>
              <a:off x="3984" y="2064"/>
              <a:ext cx="136" cy="135"/>
            </a:xfrm>
            <a:prstGeom prst="rect">
              <a:avLst/>
            </a:prstGeom>
            <a:solidFill>
              <a:srgbClr val="C0C0C0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9471" name="Rectangle 22"/>
            <p:cNvSpPr>
              <a:spLocks noChangeArrowheads="1"/>
            </p:cNvSpPr>
            <p:nvPr/>
          </p:nvSpPr>
          <p:spPr bwMode="auto">
            <a:xfrm>
              <a:off x="4128" y="2064"/>
              <a:ext cx="136" cy="135"/>
            </a:xfrm>
            <a:prstGeom prst="rect">
              <a:avLst/>
            </a:prstGeom>
            <a:solidFill>
              <a:srgbClr val="333333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9472" name="Rectangle 23"/>
            <p:cNvSpPr>
              <a:spLocks noChangeArrowheads="1"/>
            </p:cNvSpPr>
            <p:nvPr/>
          </p:nvSpPr>
          <p:spPr bwMode="auto">
            <a:xfrm>
              <a:off x="4512" y="2304"/>
              <a:ext cx="280" cy="136"/>
            </a:xfrm>
            <a:prstGeom prst="rect">
              <a:avLst/>
            </a:prstGeom>
            <a:solidFill>
              <a:srgbClr val="EDEA77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9473" name="Rectangle 24"/>
            <p:cNvSpPr>
              <a:spLocks noChangeArrowheads="1"/>
            </p:cNvSpPr>
            <p:nvPr/>
          </p:nvSpPr>
          <p:spPr bwMode="auto">
            <a:xfrm>
              <a:off x="4800" y="2304"/>
              <a:ext cx="280" cy="136"/>
            </a:xfrm>
            <a:prstGeom prst="rect">
              <a:avLst/>
            </a:prstGeom>
            <a:solidFill>
              <a:srgbClr val="FF9999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9474" name="Rectangle 25"/>
            <p:cNvSpPr>
              <a:spLocks noChangeArrowheads="1"/>
            </p:cNvSpPr>
            <p:nvPr/>
          </p:nvSpPr>
          <p:spPr bwMode="auto">
            <a:xfrm>
              <a:off x="5088" y="2304"/>
              <a:ext cx="280" cy="136"/>
            </a:xfrm>
            <a:prstGeom prst="rect">
              <a:avLst/>
            </a:prstGeom>
            <a:solidFill>
              <a:srgbClr val="60C99C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9475" name="Rectangle 26"/>
            <p:cNvSpPr>
              <a:spLocks noChangeArrowheads="1"/>
            </p:cNvSpPr>
            <p:nvPr/>
          </p:nvSpPr>
          <p:spPr bwMode="auto">
            <a:xfrm>
              <a:off x="5376" y="2304"/>
              <a:ext cx="280" cy="136"/>
            </a:xfrm>
            <a:prstGeom prst="rect">
              <a:avLst/>
            </a:prstGeom>
            <a:solidFill>
              <a:srgbClr val="8585E0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9476" name="Rectangle 27"/>
            <p:cNvSpPr>
              <a:spLocks noChangeArrowheads="1"/>
            </p:cNvSpPr>
            <p:nvPr/>
          </p:nvSpPr>
          <p:spPr bwMode="auto">
            <a:xfrm>
              <a:off x="3120" y="2304"/>
              <a:ext cx="280" cy="136"/>
            </a:xfrm>
            <a:prstGeom prst="rect">
              <a:avLst/>
            </a:prstGeom>
            <a:solidFill>
              <a:srgbClr val="EDEA77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9477" name="Rectangle 28"/>
            <p:cNvSpPr>
              <a:spLocks noChangeArrowheads="1"/>
            </p:cNvSpPr>
            <p:nvPr/>
          </p:nvSpPr>
          <p:spPr bwMode="auto">
            <a:xfrm>
              <a:off x="3408" y="2304"/>
              <a:ext cx="280" cy="136"/>
            </a:xfrm>
            <a:prstGeom prst="rect">
              <a:avLst/>
            </a:prstGeom>
            <a:solidFill>
              <a:srgbClr val="FF9999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9478" name="Rectangle 29"/>
            <p:cNvSpPr>
              <a:spLocks noChangeArrowheads="1"/>
            </p:cNvSpPr>
            <p:nvPr/>
          </p:nvSpPr>
          <p:spPr bwMode="auto">
            <a:xfrm>
              <a:off x="3696" y="2304"/>
              <a:ext cx="280" cy="136"/>
            </a:xfrm>
            <a:prstGeom prst="rect">
              <a:avLst/>
            </a:prstGeom>
            <a:solidFill>
              <a:srgbClr val="60C99C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9479" name="Rectangle 30"/>
            <p:cNvSpPr>
              <a:spLocks noChangeArrowheads="1"/>
            </p:cNvSpPr>
            <p:nvPr/>
          </p:nvSpPr>
          <p:spPr bwMode="auto">
            <a:xfrm>
              <a:off x="3984" y="2304"/>
              <a:ext cx="280" cy="136"/>
            </a:xfrm>
            <a:prstGeom prst="rect">
              <a:avLst/>
            </a:prstGeom>
            <a:solidFill>
              <a:srgbClr val="8585E0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9480" name="Text Box 31"/>
            <p:cNvSpPr txBox="1">
              <a:spLocks noChangeArrowheads="1"/>
            </p:cNvSpPr>
            <p:nvPr/>
          </p:nvSpPr>
          <p:spPr bwMode="auto">
            <a:xfrm>
              <a:off x="4320" y="2282"/>
              <a:ext cx="141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9pPr>
            </a:lstStyle>
            <a:p>
              <a:pPr algn="r">
                <a:lnSpc>
                  <a:spcPct val="90000"/>
                </a:lnSpc>
                <a:buClrTx/>
                <a:buFontTx/>
                <a:buNone/>
              </a:pPr>
              <a:r>
                <a:rPr lang="en-US" altLang="en-US" sz="1800" b="1">
                  <a:solidFill>
                    <a:srgbClr val="000066"/>
                  </a:solidFill>
                  <a:latin typeface="Arial" panose="020B0604020202020204" pitchFamily="34" charset="0"/>
                </a:rPr>
                <a:t>+</a:t>
              </a:r>
            </a:p>
          </p:txBody>
        </p:sp>
        <p:sp>
          <p:nvSpPr>
            <p:cNvPr id="19481" name="Rectangle 32"/>
            <p:cNvSpPr>
              <a:spLocks noChangeArrowheads="1"/>
            </p:cNvSpPr>
            <p:nvPr/>
          </p:nvSpPr>
          <p:spPr bwMode="auto">
            <a:xfrm>
              <a:off x="4512" y="2542"/>
              <a:ext cx="568" cy="136"/>
            </a:xfrm>
            <a:prstGeom prst="rect">
              <a:avLst/>
            </a:prstGeom>
            <a:solidFill>
              <a:srgbClr val="EDEA77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9482" name="Rectangle 33"/>
            <p:cNvSpPr>
              <a:spLocks noChangeArrowheads="1"/>
            </p:cNvSpPr>
            <p:nvPr/>
          </p:nvSpPr>
          <p:spPr bwMode="auto">
            <a:xfrm>
              <a:off x="5088" y="2542"/>
              <a:ext cx="568" cy="136"/>
            </a:xfrm>
            <a:prstGeom prst="rect">
              <a:avLst/>
            </a:prstGeom>
            <a:solidFill>
              <a:srgbClr val="FF9999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9483" name="Rectangle 34"/>
            <p:cNvSpPr>
              <a:spLocks noChangeArrowheads="1"/>
            </p:cNvSpPr>
            <p:nvPr/>
          </p:nvSpPr>
          <p:spPr bwMode="auto">
            <a:xfrm>
              <a:off x="3120" y="2542"/>
              <a:ext cx="568" cy="136"/>
            </a:xfrm>
            <a:prstGeom prst="rect">
              <a:avLst/>
            </a:prstGeom>
            <a:solidFill>
              <a:srgbClr val="EDEA77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9484" name="Rectangle 35"/>
            <p:cNvSpPr>
              <a:spLocks noChangeArrowheads="1"/>
            </p:cNvSpPr>
            <p:nvPr/>
          </p:nvSpPr>
          <p:spPr bwMode="auto">
            <a:xfrm>
              <a:off x="3696" y="2542"/>
              <a:ext cx="568" cy="136"/>
            </a:xfrm>
            <a:prstGeom prst="rect">
              <a:avLst/>
            </a:prstGeom>
            <a:solidFill>
              <a:srgbClr val="FF9999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9485" name="Text Box 36"/>
            <p:cNvSpPr txBox="1">
              <a:spLocks noChangeArrowheads="1"/>
            </p:cNvSpPr>
            <p:nvPr/>
          </p:nvSpPr>
          <p:spPr bwMode="auto">
            <a:xfrm>
              <a:off x="4320" y="2520"/>
              <a:ext cx="141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45720" tIns="46800" rIns="4572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9pPr>
            </a:lstStyle>
            <a:p>
              <a:pPr algn="r">
                <a:lnSpc>
                  <a:spcPct val="90000"/>
                </a:lnSpc>
                <a:buClrTx/>
                <a:buFontTx/>
                <a:buNone/>
              </a:pPr>
              <a:r>
                <a:rPr lang="en-US" altLang="en-US" sz="1800" b="1">
                  <a:solidFill>
                    <a:srgbClr val="000066"/>
                  </a:solidFill>
                  <a:latin typeface="Arial" panose="020B0604020202020204" pitchFamily="34" charset="0"/>
                </a:rPr>
                <a:t>+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357188" y="434975"/>
            <a:ext cx="75914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87000"/>
              </a:lnSpc>
              <a:buClrTx/>
              <a:buFontTx/>
              <a:buNone/>
            </a:pPr>
            <a:r>
              <a:rPr lang="en-US" altLang="en-US" sz="3800" dirty="0">
                <a:solidFill>
                  <a:schemeClr val="tx1"/>
                </a:solidFill>
                <a:latin typeface="+mj-lt"/>
              </a:rPr>
              <a:t>SSE3 Registers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96875" y="1285875"/>
            <a:ext cx="7896225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85763" indent="-3730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ea typeface="Calibri" charset="0"/>
                <a:cs typeface="Calibri" charset="0"/>
              </a:rPr>
              <a:t>All caller saved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olas" charset="0"/>
                <a:ea typeface="Consolas" charset="0"/>
                <a:cs typeface="Consolas" charset="0"/>
              </a:rPr>
              <a:t>%xmm0 </a:t>
            </a:r>
            <a:r>
              <a:rPr lang="en-US" altLang="en-US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ea typeface="Calibri" charset="0"/>
                <a:cs typeface="Calibri" charset="0"/>
              </a:rPr>
              <a:t>for floating point return value</a:t>
            </a:r>
          </a:p>
        </p:txBody>
      </p:sp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914400" y="2971800"/>
            <a:ext cx="3505200" cy="3810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ourier New" panose="02070309020205020404" pitchFamily="49" charset="0"/>
              </a:rPr>
              <a:t>%xmm0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914400" y="3429000"/>
            <a:ext cx="3505200" cy="3810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ourier New" panose="02070309020205020404" pitchFamily="49" charset="0"/>
              </a:rPr>
              <a:t>%xmm1</a:t>
            </a:r>
          </a:p>
        </p:txBody>
      </p:sp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914400" y="3886200"/>
            <a:ext cx="3505200" cy="3810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ourier New" panose="02070309020205020404" pitchFamily="49" charset="0"/>
              </a:rPr>
              <a:t>%xmm2</a:t>
            </a:r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914400" y="4343400"/>
            <a:ext cx="3505200" cy="3810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ourier New" panose="02070309020205020404" pitchFamily="49" charset="0"/>
              </a:rPr>
              <a:t>%xmm3</a:t>
            </a:r>
          </a:p>
        </p:txBody>
      </p:sp>
      <p:sp>
        <p:nvSpPr>
          <p:cNvPr id="25608" name="Rectangle 7"/>
          <p:cNvSpPr>
            <a:spLocks noChangeArrowheads="1"/>
          </p:cNvSpPr>
          <p:nvPr/>
        </p:nvSpPr>
        <p:spPr bwMode="auto">
          <a:xfrm>
            <a:off x="914400" y="4800600"/>
            <a:ext cx="3505200" cy="3810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ourier New" panose="02070309020205020404" pitchFamily="49" charset="0"/>
              </a:rPr>
              <a:t>%xmm4</a:t>
            </a:r>
          </a:p>
        </p:txBody>
      </p:sp>
      <p:sp>
        <p:nvSpPr>
          <p:cNvPr id="25609" name="Rectangle 8"/>
          <p:cNvSpPr>
            <a:spLocks noChangeArrowheads="1"/>
          </p:cNvSpPr>
          <p:nvPr/>
        </p:nvSpPr>
        <p:spPr bwMode="auto">
          <a:xfrm>
            <a:off x="914400" y="5257800"/>
            <a:ext cx="3505200" cy="3810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ourier New" panose="02070309020205020404" pitchFamily="49" charset="0"/>
              </a:rPr>
              <a:t>%xmm5</a:t>
            </a:r>
          </a:p>
        </p:txBody>
      </p:sp>
      <p:sp>
        <p:nvSpPr>
          <p:cNvPr id="25610" name="Rectangle 9"/>
          <p:cNvSpPr>
            <a:spLocks noChangeArrowheads="1"/>
          </p:cNvSpPr>
          <p:nvPr/>
        </p:nvSpPr>
        <p:spPr bwMode="auto">
          <a:xfrm>
            <a:off x="914400" y="5715000"/>
            <a:ext cx="3505200" cy="3810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ourier New" panose="02070309020205020404" pitchFamily="49" charset="0"/>
              </a:rPr>
              <a:t>%xmm6</a:t>
            </a:r>
          </a:p>
        </p:txBody>
      </p:sp>
      <p:sp>
        <p:nvSpPr>
          <p:cNvPr id="25611" name="Rectangle 10"/>
          <p:cNvSpPr>
            <a:spLocks noChangeArrowheads="1"/>
          </p:cNvSpPr>
          <p:nvPr/>
        </p:nvSpPr>
        <p:spPr bwMode="auto">
          <a:xfrm>
            <a:off x="914400" y="6172200"/>
            <a:ext cx="3505200" cy="3810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ourier New" panose="02070309020205020404" pitchFamily="49" charset="0"/>
              </a:rPr>
              <a:t>%xmm7</a:t>
            </a:r>
          </a:p>
        </p:txBody>
      </p:sp>
      <p:sp>
        <p:nvSpPr>
          <p:cNvPr id="25612" name="Rectangle 11"/>
          <p:cNvSpPr>
            <a:spLocks noChangeArrowheads="1"/>
          </p:cNvSpPr>
          <p:nvPr/>
        </p:nvSpPr>
        <p:spPr bwMode="auto">
          <a:xfrm>
            <a:off x="4876800" y="2971800"/>
            <a:ext cx="3505200" cy="3810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ourier New" panose="02070309020205020404" pitchFamily="49" charset="0"/>
              </a:rPr>
              <a:t>%xmm8</a:t>
            </a:r>
          </a:p>
        </p:txBody>
      </p:sp>
      <p:sp>
        <p:nvSpPr>
          <p:cNvPr id="25613" name="Rectangle 12"/>
          <p:cNvSpPr>
            <a:spLocks noChangeArrowheads="1"/>
          </p:cNvSpPr>
          <p:nvPr/>
        </p:nvSpPr>
        <p:spPr bwMode="auto">
          <a:xfrm>
            <a:off x="4876800" y="3429000"/>
            <a:ext cx="3505200" cy="3810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ourier New" panose="02070309020205020404" pitchFamily="49" charset="0"/>
              </a:rPr>
              <a:t>%xmm9</a:t>
            </a:r>
          </a:p>
        </p:txBody>
      </p:sp>
      <p:sp>
        <p:nvSpPr>
          <p:cNvPr id="25614" name="Rectangle 13"/>
          <p:cNvSpPr>
            <a:spLocks noChangeArrowheads="1"/>
          </p:cNvSpPr>
          <p:nvPr/>
        </p:nvSpPr>
        <p:spPr bwMode="auto">
          <a:xfrm>
            <a:off x="4876800" y="3886200"/>
            <a:ext cx="3505200" cy="3810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ourier New" panose="02070309020205020404" pitchFamily="49" charset="0"/>
              </a:rPr>
              <a:t>%xmm10</a:t>
            </a:r>
          </a:p>
        </p:txBody>
      </p:sp>
      <p:sp>
        <p:nvSpPr>
          <p:cNvPr id="25615" name="Rectangle 14"/>
          <p:cNvSpPr>
            <a:spLocks noChangeArrowheads="1"/>
          </p:cNvSpPr>
          <p:nvPr/>
        </p:nvSpPr>
        <p:spPr bwMode="auto">
          <a:xfrm>
            <a:off x="4876800" y="4343400"/>
            <a:ext cx="3505200" cy="3810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ourier New" panose="02070309020205020404" pitchFamily="49" charset="0"/>
              </a:rPr>
              <a:t>%xmm11</a:t>
            </a:r>
          </a:p>
        </p:txBody>
      </p:sp>
      <p:sp>
        <p:nvSpPr>
          <p:cNvPr id="25616" name="Rectangle 15"/>
          <p:cNvSpPr>
            <a:spLocks noChangeArrowheads="1"/>
          </p:cNvSpPr>
          <p:nvPr/>
        </p:nvSpPr>
        <p:spPr bwMode="auto">
          <a:xfrm>
            <a:off x="4876800" y="4800600"/>
            <a:ext cx="3505200" cy="3810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ourier New" panose="02070309020205020404" pitchFamily="49" charset="0"/>
              </a:rPr>
              <a:t>%xmm12</a:t>
            </a:r>
          </a:p>
        </p:txBody>
      </p:sp>
      <p:sp>
        <p:nvSpPr>
          <p:cNvPr id="25617" name="Rectangle 16"/>
          <p:cNvSpPr>
            <a:spLocks noChangeArrowheads="1"/>
          </p:cNvSpPr>
          <p:nvPr/>
        </p:nvSpPr>
        <p:spPr bwMode="auto">
          <a:xfrm>
            <a:off x="4876800" y="5257800"/>
            <a:ext cx="3505200" cy="3810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ourier New" panose="02070309020205020404" pitchFamily="49" charset="0"/>
              </a:rPr>
              <a:t>%xmm13</a:t>
            </a:r>
          </a:p>
        </p:txBody>
      </p:sp>
      <p:sp>
        <p:nvSpPr>
          <p:cNvPr id="25618" name="Rectangle 17"/>
          <p:cNvSpPr>
            <a:spLocks noChangeArrowheads="1"/>
          </p:cNvSpPr>
          <p:nvPr/>
        </p:nvSpPr>
        <p:spPr bwMode="auto">
          <a:xfrm>
            <a:off x="4876800" y="5715000"/>
            <a:ext cx="3505200" cy="3810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ourier New" panose="02070309020205020404" pitchFamily="49" charset="0"/>
              </a:rPr>
              <a:t>%xmm14</a:t>
            </a:r>
          </a:p>
        </p:txBody>
      </p:sp>
      <p:sp>
        <p:nvSpPr>
          <p:cNvPr id="25619" name="Rectangle 18"/>
          <p:cNvSpPr>
            <a:spLocks noChangeArrowheads="1"/>
          </p:cNvSpPr>
          <p:nvPr/>
        </p:nvSpPr>
        <p:spPr bwMode="auto">
          <a:xfrm>
            <a:off x="4876800" y="6172200"/>
            <a:ext cx="3505200" cy="3810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ourier New" panose="02070309020205020404" pitchFamily="49" charset="0"/>
              </a:rPr>
              <a:t>%xmm15</a:t>
            </a:r>
          </a:p>
        </p:txBody>
      </p:sp>
      <p:sp>
        <p:nvSpPr>
          <p:cNvPr id="25620" name="Text Box 19"/>
          <p:cNvSpPr txBox="1">
            <a:spLocks noChangeArrowheads="1"/>
          </p:cNvSpPr>
          <p:nvPr/>
        </p:nvSpPr>
        <p:spPr bwMode="auto">
          <a:xfrm>
            <a:off x="2816225" y="2982913"/>
            <a:ext cx="189071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alibri" panose="020F0502020204030204" pitchFamily="34" charset="0"/>
              </a:rPr>
              <a:t>Argument #1</a:t>
            </a:r>
          </a:p>
        </p:txBody>
      </p:sp>
      <p:sp>
        <p:nvSpPr>
          <p:cNvPr id="25621" name="Text Box 20"/>
          <p:cNvSpPr txBox="1">
            <a:spLocks noChangeArrowheads="1"/>
          </p:cNvSpPr>
          <p:nvPr/>
        </p:nvSpPr>
        <p:spPr bwMode="auto">
          <a:xfrm>
            <a:off x="2814638" y="3440113"/>
            <a:ext cx="1892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alibri" panose="020F0502020204030204" pitchFamily="34" charset="0"/>
              </a:rPr>
              <a:t>Argument #2</a:t>
            </a:r>
          </a:p>
        </p:txBody>
      </p:sp>
      <p:sp>
        <p:nvSpPr>
          <p:cNvPr id="25622" name="Text Box 21"/>
          <p:cNvSpPr txBox="1">
            <a:spLocks noChangeArrowheads="1"/>
          </p:cNvSpPr>
          <p:nvPr/>
        </p:nvSpPr>
        <p:spPr bwMode="auto">
          <a:xfrm>
            <a:off x="2814638" y="3897313"/>
            <a:ext cx="189388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alibri" panose="020F0502020204030204" pitchFamily="34" charset="0"/>
              </a:rPr>
              <a:t>Argument #3</a:t>
            </a:r>
          </a:p>
        </p:txBody>
      </p:sp>
      <p:sp>
        <p:nvSpPr>
          <p:cNvPr id="25623" name="Text Box 22"/>
          <p:cNvSpPr txBox="1">
            <a:spLocks noChangeArrowheads="1"/>
          </p:cNvSpPr>
          <p:nvPr/>
        </p:nvSpPr>
        <p:spPr bwMode="auto">
          <a:xfrm>
            <a:off x="2814638" y="4354513"/>
            <a:ext cx="1892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alibri" panose="020F0502020204030204" pitchFamily="34" charset="0"/>
              </a:rPr>
              <a:t>Argument #4</a:t>
            </a:r>
          </a:p>
        </p:txBody>
      </p:sp>
      <p:sp>
        <p:nvSpPr>
          <p:cNvPr id="25624" name="Text Box 23"/>
          <p:cNvSpPr txBox="1">
            <a:spLocks noChangeArrowheads="1"/>
          </p:cNvSpPr>
          <p:nvPr/>
        </p:nvSpPr>
        <p:spPr bwMode="auto">
          <a:xfrm>
            <a:off x="2814638" y="4811713"/>
            <a:ext cx="1892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alibri" panose="020F0502020204030204" pitchFamily="34" charset="0"/>
              </a:rPr>
              <a:t>Argument #5</a:t>
            </a:r>
          </a:p>
        </p:txBody>
      </p:sp>
      <p:sp>
        <p:nvSpPr>
          <p:cNvPr id="25625" name="Text Box 24"/>
          <p:cNvSpPr txBox="1">
            <a:spLocks noChangeArrowheads="1"/>
          </p:cNvSpPr>
          <p:nvPr/>
        </p:nvSpPr>
        <p:spPr bwMode="auto">
          <a:xfrm>
            <a:off x="2814638" y="5268913"/>
            <a:ext cx="1892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alibri" panose="020F0502020204030204" pitchFamily="34" charset="0"/>
              </a:rPr>
              <a:t>Argument #6</a:t>
            </a:r>
          </a:p>
        </p:txBody>
      </p:sp>
      <p:sp>
        <p:nvSpPr>
          <p:cNvPr id="25626" name="Text Box 25"/>
          <p:cNvSpPr txBox="1">
            <a:spLocks noChangeArrowheads="1"/>
          </p:cNvSpPr>
          <p:nvPr/>
        </p:nvSpPr>
        <p:spPr bwMode="auto">
          <a:xfrm>
            <a:off x="2814638" y="5726113"/>
            <a:ext cx="1892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alibri" panose="020F0502020204030204" pitchFamily="34" charset="0"/>
              </a:rPr>
              <a:t>Argument #7</a:t>
            </a:r>
          </a:p>
        </p:txBody>
      </p:sp>
      <p:sp>
        <p:nvSpPr>
          <p:cNvPr id="25627" name="Text Box 26"/>
          <p:cNvSpPr txBox="1">
            <a:spLocks noChangeArrowheads="1"/>
          </p:cNvSpPr>
          <p:nvPr/>
        </p:nvSpPr>
        <p:spPr bwMode="auto">
          <a:xfrm>
            <a:off x="2814638" y="6183313"/>
            <a:ext cx="1892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Calibri" panose="020F0502020204030204" pitchFamily="34" charset="0"/>
              </a:rPr>
              <a:t>Argument #8</a:t>
            </a:r>
          </a:p>
        </p:txBody>
      </p:sp>
      <p:sp>
        <p:nvSpPr>
          <p:cNvPr id="25628" name="AutoShape 27"/>
          <p:cNvSpPr>
            <a:spLocks/>
          </p:cNvSpPr>
          <p:nvPr/>
        </p:nvSpPr>
        <p:spPr bwMode="auto">
          <a:xfrm rot="5400000">
            <a:off x="2565400" y="1041400"/>
            <a:ext cx="228600" cy="3505200"/>
          </a:xfrm>
          <a:prstGeom prst="leftBrace">
            <a:avLst>
              <a:gd name="adj1" fmla="val 75034"/>
              <a:gd name="adj2" fmla="val 50000"/>
            </a:avLst>
          </a:prstGeom>
          <a:noFill/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5629" name="Text Box 28"/>
          <p:cNvSpPr txBox="1">
            <a:spLocks noChangeArrowheads="1"/>
          </p:cNvSpPr>
          <p:nvPr/>
        </p:nvSpPr>
        <p:spPr bwMode="auto">
          <a:xfrm>
            <a:off x="2181225" y="2286000"/>
            <a:ext cx="10858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262699"/>
                </a:solidFill>
                <a:latin typeface="Calibri" panose="020F0502020204030204" pitchFamily="34" charset="0"/>
              </a:rPr>
              <a:t>128 bit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357188" y="434975"/>
            <a:ext cx="75914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87000"/>
              </a:lnSpc>
              <a:buClrTx/>
              <a:buFontTx/>
              <a:buNone/>
            </a:pPr>
            <a:r>
              <a:rPr lang="en-US" altLang="en-US" sz="3800" dirty="0">
                <a:solidFill>
                  <a:schemeClr val="tx1"/>
                </a:solidFill>
                <a:latin typeface="+mj-lt"/>
              </a:rPr>
              <a:t>SSE3 Registers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396875" y="1285875"/>
            <a:ext cx="7896225" cy="551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85763" indent="-3730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31838" indent="-239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ea typeface="Calibri" charset="0"/>
                <a:cs typeface="Calibri" charset="0"/>
              </a:rPr>
              <a:t>Different data types and associated instructions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ea typeface="Calibri" charset="0"/>
                <a:cs typeface="Calibri" charset="0"/>
              </a:rPr>
              <a:t>Integer vectors: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16-way byte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8-way short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4-way </a:t>
            </a:r>
            <a:r>
              <a:rPr lang="en-US" altLang="en-US" sz="2000" dirty="0" err="1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int</a:t>
            </a:r>
            <a:endParaRPr lang="en-US" altLang="en-US" sz="2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lvl="1" eaLnBrk="1" hangingPunct="1">
              <a:spcBef>
                <a:spcPts val="625"/>
              </a:spcBef>
              <a:buClrTx/>
              <a:buSzPct val="75000"/>
              <a:buFontTx/>
              <a:buNone/>
              <a:defRPr/>
            </a:pPr>
            <a:endParaRPr lang="en-US" altLang="en-US" sz="2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ea typeface="Calibri" charset="0"/>
                <a:cs typeface="Calibri" charset="0"/>
              </a:rPr>
              <a:t>Floating point vectors: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4-way single (float)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2-way double</a:t>
            </a:r>
          </a:p>
          <a:p>
            <a:pPr lvl="1" eaLnBrk="1" hangingPunct="1">
              <a:spcBef>
                <a:spcPts val="625"/>
              </a:spcBef>
              <a:buClrTx/>
              <a:buSzPct val="75000"/>
              <a:buFontTx/>
              <a:buNone/>
              <a:defRPr/>
            </a:pPr>
            <a:endParaRPr lang="en-US" altLang="en-US" sz="2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ea typeface="Calibri" charset="0"/>
                <a:cs typeface="Calibri" charset="0"/>
              </a:rPr>
              <a:t>Floating point scalars: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single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double</a:t>
            </a:r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4041775" y="2209800"/>
            <a:ext cx="3048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4346575" y="2209800"/>
            <a:ext cx="3048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30" name="Rectangle 5"/>
          <p:cNvSpPr>
            <a:spLocks noChangeArrowheads="1"/>
          </p:cNvSpPr>
          <p:nvPr/>
        </p:nvSpPr>
        <p:spPr bwMode="auto">
          <a:xfrm>
            <a:off x="4651375" y="2209800"/>
            <a:ext cx="3048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31" name="Rectangle 6"/>
          <p:cNvSpPr>
            <a:spLocks noChangeArrowheads="1"/>
          </p:cNvSpPr>
          <p:nvPr/>
        </p:nvSpPr>
        <p:spPr bwMode="auto">
          <a:xfrm>
            <a:off x="4956175" y="2209800"/>
            <a:ext cx="3048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32" name="Rectangle 7"/>
          <p:cNvSpPr>
            <a:spLocks noChangeArrowheads="1"/>
          </p:cNvSpPr>
          <p:nvPr/>
        </p:nvSpPr>
        <p:spPr bwMode="auto">
          <a:xfrm>
            <a:off x="5260975" y="2209800"/>
            <a:ext cx="3048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33" name="Rectangle 8"/>
          <p:cNvSpPr>
            <a:spLocks noChangeArrowheads="1"/>
          </p:cNvSpPr>
          <p:nvPr/>
        </p:nvSpPr>
        <p:spPr bwMode="auto">
          <a:xfrm>
            <a:off x="5565775" y="2209800"/>
            <a:ext cx="3048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34" name="Rectangle 9"/>
          <p:cNvSpPr>
            <a:spLocks noChangeArrowheads="1"/>
          </p:cNvSpPr>
          <p:nvPr/>
        </p:nvSpPr>
        <p:spPr bwMode="auto">
          <a:xfrm>
            <a:off x="5870575" y="2209800"/>
            <a:ext cx="3048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35" name="Rectangle 10"/>
          <p:cNvSpPr>
            <a:spLocks noChangeArrowheads="1"/>
          </p:cNvSpPr>
          <p:nvPr/>
        </p:nvSpPr>
        <p:spPr bwMode="auto">
          <a:xfrm>
            <a:off x="6175375" y="2209800"/>
            <a:ext cx="3048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36" name="Rectangle 11"/>
          <p:cNvSpPr>
            <a:spLocks noChangeArrowheads="1"/>
          </p:cNvSpPr>
          <p:nvPr/>
        </p:nvSpPr>
        <p:spPr bwMode="auto">
          <a:xfrm>
            <a:off x="6480175" y="2209800"/>
            <a:ext cx="3048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37" name="Rectangle 12"/>
          <p:cNvSpPr>
            <a:spLocks noChangeArrowheads="1"/>
          </p:cNvSpPr>
          <p:nvPr/>
        </p:nvSpPr>
        <p:spPr bwMode="auto">
          <a:xfrm>
            <a:off x="6784975" y="2209800"/>
            <a:ext cx="3048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38" name="Rectangle 13"/>
          <p:cNvSpPr>
            <a:spLocks noChangeArrowheads="1"/>
          </p:cNvSpPr>
          <p:nvPr/>
        </p:nvSpPr>
        <p:spPr bwMode="auto">
          <a:xfrm>
            <a:off x="7089775" y="2209800"/>
            <a:ext cx="3048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39" name="Rectangle 14"/>
          <p:cNvSpPr>
            <a:spLocks noChangeArrowheads="1"/>
          </p:cNvSpPr>
          <p:nvPr/>
        </p:nvSpPr>
        <p:spPr bwMode="auto">
          <a:xfrm>
            <a:off x="7394575" y="2209800"/>
            <a:ext cx="3048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40" name="Rectangle 15"/>
          <p:cNvSpPr>
            <a:spLocks noChangeArrowheads="1"/>
          </p:cNvSpPr>
          <p:nvPr/>
        </p:nvSpPr>
        <p:spPr bwMode="auto">
          <a:xfrm>
            <a:off x="7699375" y="2209800"/>
            <a:ext cx="3048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41" name="Rectangle 16"/>
          <p:cNvSpPr>
            <a:spLocks noChangeArrowheads="1"/>
          </p:cNvSpPr>
          <p:nvPr/>
        </p:nvSpPr>
        <p:spPr bwMode="auto">
          <a:xfrm>
            <a:off x="8004175" y="2209800"/>
            <a:ext cx="3048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42" name="Rectangle 17"/>
          <p:cNvSpPr>
            <a:spLocks noChangeArrowheads="1"/>
          </p:cNvSpPr>
          <p:nvPr/>
        </p:nvSpPr>
        <p:spPr bwMode="auto">
          <a:xfrm>
            <a:off x="8308975" y="2209800"/>
            <a:ext cx="3048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43" name="Rectangle 18"/>
          <p:cNvSpPr>
            <a:spLocks noChangeArrowheads="1"/>
          </p:cNvSpPr>
          <p:nvPr/>
        </p:nvSpPr>
        <p:spPr bwMode="auto">
          <a:xfrm>
            <a:off x="8613775" y="2209800"/>
            <a:ext cx="3048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44" name="Rectangle 19"/>
          <p:cNvSpPr>
            <a:spLocks noChangeArrowheads="1"/>
          </p:cNvSpPr>
          <p:nvPr/>
        </p:nvSpPr>
        <p:spPr bwMode="auto">
          <a:xfrm>
            <a:off x="4041775" y="2590800"/>
            <a:ext cx="6096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45" name="Rectangle 20"/>
          <p:cNvSpPr>
            <a:spLocks noChangeArrowheads="1"/>
          </p:cNvSpPr>
          <p:nvPr/>
        </p:nvSpPr>
        <p:spPr bwMode="auto">
          <a:xfrm>
            <a:off x="4651375" y="2590800"/>
            <a:ext cx="6096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46" name="Rectangle 21"/>
          <p:cNvSpPr>
            <a:spLocks noChangeArrowheads="1"/>
          </p:cNvSpPr>
          <p:nvPr/>
        </p:nvSpPr>
        <p:spPr bwMode="auto">
          <a:xfrm>
            <a:off x="5260975" y="2590800"/>
            <a:ext cx="6096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47" name="Rectangle 22"/>
          <p:cNvSpPr>
            <a:spLocks noChangeArrowheads="1"/>
          </p:cNvSpPr>
          <p:nvPr/>
        </p:nvSpPr>
        <p:spPr bwMode="auto">
          <a:xfrm>
            <a:off x="5870575" y="2590800"/>
            <a:ext cx="6096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48" name="Rectangle 23"/>
          <p:cNvSpPr>
            <a:spLocks noChangeArrowheads="1"/>
          </p:cNvSpPr>
          <p:nvPr/>
        </p:nvSpPr>
        <p:spPr bwMode="auto">
          <a:xfrm>
            <a:off x="6480175" y="2590800"/>
            <a:ext cx="6096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49" name="Rectangle 24"/>
          <p:cNvSpPr>
            <a:spLocks noChangeArrowheads="1"/>
          </p:cNvSpPr>
          <p:nvPr/>
        </p:nvSpPr>
        <p:spPr bwMode="auto">
          <a:xfrm>
            <a:off x="7089775" y="2590800"/>
            <a:ext cx="6096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50" name="Rectangle 25"/>
          <p:cNvSpPr>
            <a:spLocks noChangeArrowheads="1"/>
          </p:cNvSpPr>
          <p:nvPr/>
        </p:nvSpPr>
        <p:spPr bwMode="auto">
          <a:xfrm>
            <a:off x="7699375" y="2590800"/>
            <a:ext cx="6096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51" name="Rectangle 26"/>
          <p:cNvSpPr>
            <a:spLocks noChangeArrowheads="1"/>
          </p:cNvSpPr>
          <p:nvPr/>
        </p:nvSpPr>
        <p:spPr bwMode="auto">
          <a:xfrm>
            <a:off x="8308975" y="2590800"/>
            <a:ext cx="6096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52" name="Rectangle 27"/>
          <p:cNvSpPr>
            <a:spLocks noChangeArrowheads="1"/>
          </p:cNvSpPr>
          <p:nvPr/>
        </p:nvSpPr>
        <p:spPr bwMode="auto">
          <a:xfrm>
            <a:off x="4041775" y="2971800"/>
            <a:ext cx="12192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53" name="Rectangle 28"/>
          <p:cNvSpPr>
            <a:spLocks noChangeArrowheads="1"/>
          </p:cNvSpPr>
          <p:nvPr/>
        </p:nvSpPr>
        <p:spPr bwMode="auto">
          <a:xfrm>
            <a:off x="5260975" y="2971800"/>
            <a:ext cx="12192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54" name="Rectangle 29"/>
          <p:cNvSpPr>
            <a:spLocks noChangeArrowheads="1"/>
          </p:cNvSpPr>
          <p:nvPr/>
        </p:nvSpPr>
        <p:spPr bwMode="auto">
          <a:xfrm>
            <a:off x="6480175" y="2971800"/>
            <a:ext cx="12192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55" name="Rectangle 30"/>
          <p:cNvSpPr>
            <a:spLocks noChangeArrowheads="1"/>
          </p:cNvSpPr>
          <p:nvPr/>
        </p:nvSpPr>
        <p:spPr bwMode="auto">
          <a:xfrm>
            <a:off x="7699375" y="2971800"/>
            <a:ext cx="12192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56" name="Rectangle 31"/>
          <p:cNvSpPr>
            <a:spLocks noChangeArrowheads="1"/>
          </p:cNvSpPr>
          <p:nvPr/>
        </p:nvSpPr>
        <p:spPr bwMode="auto">
          <a:xfrm>
            <a:off x="4041775" y="4343400"/>
            <a:ext cx="12192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57" name="Rectangle 32"/>
          <p:cNvSpPr>
            <a:spLocks noChangeArrowheads="1"/>
          </p:cNvSpPr>
          <p:nvPr/>
        </p:nvSpPr>
        <p:spPr bwMode="auto">
          <a:xfrm>
            <a:off x="5260975" y="4343400"/>
            <a:ext cx="12192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58" name="Rectangle 33"/>
          <p:cNvSpPr>
            <a:spLocks noChangeArrowheads="1"/>
          </p:cNvSpPr>
          <p:nvPr/>
        </p:nvSpPr>
        <p:spPr bwMode="auto">
          <a:xfrm>
            <a:off x="6480175" y="4343400"/>
            <a:ext cx="12192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59" name="Rectangle 34"/>
          <p:cNvSpPr>
            <a:spLocks noChangeArrowheads="1"/>
          </p:cNvSpPr>
          <p:nvPr/>
        </p:nvSpPr>
        <p:spPr bwMode="auto">
          <a:xfrm>
            <a:off x="7699375" y="4343400"/>
            <a:ext cx="12192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60" name="Rectangle 35"/>
          <p:cNvSpPr>
            <a:spLocks noChangeArrowheads="1"/>
          </p:cNvSpPr>
          <p:nvPr/>
        </p:nvSpPr>
        <p:spPr bwMode="auto">
          <a:xfrm>
            <a:off x="4041775" y="4724400"/>
            <a:ext cx="24384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61" name="Rectangle 36"/>
          <p:cNvSpPr>
            <a:spLocks noChangeArrowheads="1"/>
          </p:cNvSpPr>
          <p:nvPr/>
        </p:nvSpPr>
        <p:spPr bwMode="auto">
          <a:xfrm>
            <a:off x="6480175" y="4724400"/>
            <a:ext cx="24384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62" name="AutoShape 37"/>
          <p:cNvSpPr>
            <a:spLocks/>
          </p:cNvSpPr>
          <p:nvPr/>
        </p:nvSpPr>
        <p:spPr bwMode="auto">
          <a:xfrm rot="5400000">
            <a:off x="6378575" y="-406400"/>
            <a:ext cx="228600" cy="4876800"/>
          </a:xfrm>
          <a:prstGeom prst="leftBrace">
            <a:avLst>
              <a:gd name="adj1" fmla="val 74963"/>
              <a:gd name="adj2" fmla="val 50000"/>
            </a:avLst>
          </a:prstGeom>
          <a:noFill/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endParaRPr lang="en-US" altLang="en-US"/>
          </a:p>
        </p:txBody>
      </p:sp>
      <p:sp>
        <p:nvSpPr>
          <p:cNvPr id="26663" name="Text Box 38"/>
          <p:cNvSpPr txBox="1">
            <a:spLocks noChangeArrowheads="1"/>
          </p:cNvSpPr>
          <p:nvPr/>
        </p:nvSpPr>
        <p:spPr bwMode="auto">
          <a:xfrm>
            <a:off x="6281738" y="1600200"/>
            <a:ext cx="10858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262699"/>
                </a:solidFill>
                <a:latin typeface="Calibri" panose="020F0502020204030204" pitchFamily="34" charset="0"/>
              </a:rPr>
              <a:t>128 bit</a:t>
            </a:r>
          </a:p>
        </p:txBody>
      </p:sp>
      <p:sp>
        <p:nvSpPr>
          <p:cNvPr id="26664" name="Rectangle 39"/>
          <p:cNvSpPr>
            <a:spLocks noChangeArrowheads="1"/>
          </p:cNvSpPr>
          <p:nvPr/>
        </p:nvSpPr>
        <p:spPr bwMode="auto">
          <a:xfrm>
            <a:off x="4041775" y="6019800"/>
            <a:ext cx="1219200" cy="304800"/>
          </a:xfrm>
          <a:prstGeom prst="rect">
            <a:avLst/>
          </a:prstGeom>
          <a:solidFill>
            <a:srgbClr val="F2F2F2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65" name="Rectangle 40"/>
          <p:cNvSpPr>
            <a:spLocks noChangeArrowheads="1"/>
          </p:cNvSpPr>
          <p:nvPr/>
        </p:nvSpPr>
        <p:spPr bwMode="auto">
          <a:xfrm>
            <a:off x="5260975" y="6019800"/>
            <a:ext cx="1219200" cy="304800"/>
          </a:xfrm>
          <a:prstGeom prst="rect">
            <a:avLst/>
          </a:prstGeom>
          <a:solidFill>
            <a:srgbClr val="F2F2F2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66" name="Rectangle 41"/>
          <p:cNvSpPr>
            <a:spLocks noChangeArrowheads="1"/>
          </p:cNvSpPr>
          <p:nvPr/>
        </p:nvSpPr>
        <p:spPr bwMode="auto">
          <a:xfrm>
            <a:off x="6480175" y="6019800"/>
            <a:ext cx="1219200" cy="304800"/>
          </a:xfrm>
          <a:prstGeom prst="rect">
            <a:avLst/>
          </a:prstGeom>
          <a:solidFill>
            <a:srgbClr val="F2F2F2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67" name="Rectangle 42"/>
          <p:cNvSpPr>
            <a:spLocks noChangeArrowheads="1"/>
          </p:cNvSpPr>
          <p:nvPr/>
        </p:nvSpPr>
        <p:spPr bwMode="auto">
          <a:xfrm>
            <a:off x="7699375" y="6019800"/>
            <a:ext cx="12192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68" name="Rectangle 43"/>
          <p:cNvSpPr>
            <a:spLocks noChangeArrowheads="1"/>
          </p:cNvSpPr>
          <p:nvPr/>
        </p:nvSpPr>
        <p:spPr bwMode="auto">
          <a:xfrm>
            <a:off x="4041775" y="6400800"/>
            <a:ext cx="2438400" cy="304800"/>
          </a:xfrm>
          <a:prstGeom prst="rect">
            <a:avLst/>
          </a:prstGeom>
          <a:solidFill>
            <a:srgbClr val="F2F2F2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69" name="Rectangle 44"/>
          <p:cNvSpPr>
            <a:spLocks noChangeArrowheads="1"/>
          </p:cNvSpPr>
          <p:nvPr/>
        </p:nvSpPr>
        <p:spPr bwMode="auto">
          <a:xfrm>
            <a:off x="6480175" y="6400800"/>
            <a:ext cx="24384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670" name="Text Box 45"/>
          <p:cNvSpPr txBox="1">
            <a:spLocks noChangeArrowheads="1"/>
          </p:cNvSpPr>
          <p:nvPr/>
        </p:nvSpPr>
        <p:spPr bwMode="auto">
          <a:xfrm>
            <a:off x="8551863" y="1611313"/>
            <a:ext cx="6667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800" b="1">
                <a:solidFill>
                  <a:srgbClr val="262699"/>
                </a:solidFill>
                <a:latin typeface="Calibri" panose="020F0502020204030204" pitchFamily="34" charset="0"/>
              </a:rPr>
              <a:t>LSB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ChangeArrowheads="1"/>
          </p:cNvSpPr>
          <p:nvPr/>
        </p:nvSpPr>
        <p:spPr bwMode="auto">
          <a:xfrm>
            <a:off x="4648200" y="1447800"/>
            <a:ext cx="2819400" cy="43434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357188" y="434975"/>
            <a:ext cx="75914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87000"/>
              </a:lnSpc>
              <a:buClrTx/>
              <a:buFontTx/>
              <a:buNone/>
            </a:pPr>
            <a:r>
              <a:rPr lang="en-US" altLang="en-US" sz="3800" dirty="0">
                <a:solidFill>
                  <a:schemeClr val="tx1"/>
                </a:solidFill>
                <a:latin typeface="+mj-lt"/>
              </a:rPr>
              <a:t>SSE3 Instruction Names</a:t>
            </a: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1755775" y="2325688"/>
            <a:ext cx="1552575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3600" b="1">
                <a:solidFill>
                  <a:srgbClr val="00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addps</a:t>
            </a:r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5137150" y="2325688"/>
            <a:ext cx="1552575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3600" b="1">
                <a:solidFill>
                  <a:srgbClr val="00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addss</a:t>
            </a:r>
          </a:p>
        </p:txBody>
      </p:sp>
      <p:sp>
        <p:nvSpPr>
          <p:cNvPr id="27654" name="Rectangle 5"/>
          <p:cNvSpPr>
            <a:spLocks noChangeArrowheads="1"/>
          </p:cNvSpPr>
          <p:nvPr/>
        </p:nvSpPr>
        <p:spPr bwMode="auto">
          <a:xfrm>
            <a:off x="1755775" y="4383088"/>
            <a:ext cx="1552575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3600" b="1">
                <a:solidFill>
                  <a:srgbClr val="00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addpd</a:t>
            </a:r>
          </a:p>
        </p:txBody>
      </p:sp>
      <p:sp>
        <p:nvSpPr>
          <p:cNvPr id="27655" name="Rectangle 6"/>
          <p:cNvSpPr>
            <a:spLocks noChangeArrowheads="1"/>
          </p:cNvSpPr>
          <p:nvPr/>
        </p:nvSpPr>
        <p:spPr bwMode="auto">
          <a:xfrm>
            <a:off x="5137150" y="4383088"/>
            <a:ext cx="1552575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3600" b="1">
                <a:solidFill>
                  <a:srgbClr val="00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addsd</a:t>
            </a:r>
          </a:p>
        </p:txBody>
      </p:sp>
      <p:sp>
        <p:nvSpPr>
          <p:cNvPr id="27656" name="AutoShape 7"/>
          <p:cNvSpPr>
            <a:spLocks noChangeArrowheads="1"/>
          </p:cNvSpPr>
          <p:nvPr/>
        </p:nvSpPr>
        <p:spPr bwMode="auto">
          <a:xfrm>
            <a:off x="2667000" y="1905000"/>
            <a:ext cx="304800" cy="533400"/>
          </a:xfrm>
          <a:prstGeom prst="downArrow">
            <a:avLst>
              <a:gd name="adj1" fmla="val 50000"/>
              <a:gd name="adj2" fmla="val 49997"/>
            </a:avLst>
          </a:prstGeom>
          <a:solidFill>
            <a:srgbClr val="BFBF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7657" name="Text Box 8"/>
          <p:cNvSpPr txBox="1">
            <a:spLocks noChangeArrowheads="1"/>
          </p:cNvSpPr>
          <p:nvPr/>
        </p:nvSpPr>
        <p:spPr bwMode="auto">
          <a:xfrm>
            <a:off x="1981200" y="1535113"/>
            <a:ext cx="1676400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1800" b="1">
                <a:solidFill>
                  <a:srgbClr val="C00000"/>
                </a:solidFill>
                <a:latin typeface="Calibri" panose="020F0502020204030204" pitchFamily="34" charset="0"/>
              </a:rPr>
              <a:t>packed (vector)</a:t>
            </a:r>
          </a:p>
        </p:txBody>
      </p:sp>
      <p:sp>
        <p:nvSpPr>
          <p:cNvPr id="27658" name="AutoShape 9"/>
          <p:cNvSpPr>
            <a:spLocks noChangeArrowheads="1"/>
          </p:cNvSpPr>
          <p:nvPr/>
        </p:nvSpPr>
        <p:spPr bwMode="auto">
          <a:xfrm>
            <a:off x="6019800" y="1893888"/>
            <a:ext cx="304800" cy="533400"/>
          </a:xfrm>
          <a:prstGeom prst="downArrow">
            <a:avLst>
              <a:gd name="adj1" fmla="val 50000"/>
              <a:gd name="adj2" fmla="val 49997"/>
            </a:avLst>
          </a:prstGeom>
          <a:solidFill>
            <a:srgbClr val="BFBF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7659" name="Text Box 10"/>
          <p:cNvSpPr txBox="1">
            <a:spLocks noChangeArrowheads="1"/>
          </p:cNvSpPr>
          <p:nvPr/>
        </p:nvSpPr>
        <p:spPr bwMode="auto">
          <a:xfrm>
            <a:off x="5181600" y="1524000"/>
            <a:ext cx="1981200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1800" b="1">
                <a:solidFill>
                  <a:srgbClr val="C00000"/>
                </a:solidFill>
                <a:latin typeface="Calibri" panose="020F0502020204030204" pitchFamily="34" charset="0"/>
              </a:rPr>
              <a:t>single slot (scalar)</a:t>
            </a:r>
          </a:p>
        </p:txBody>
      </p:sp>
      <p:sp>
        <p:nvSpPr>
          <p:cNvPr id="27660" name="AutoShape 11"/>
          <p:cNvSpPr>
            <a:spLocks noChangeArrowheads="1"/>
          </p:cNvSpPr>
          <p:nvPr/>
        </p:nvSpPr>
        <p:spPr bwMode="auto">
          <a:xfrm flipV="1">
            <a:off x="2954338" y="2906713"/>
            <a:ext cx="304800" cy="533400"/>
          </a:xfrm>
          <a:prstGeom prst="downArrow">
            <a:avLst>
              <a:gd name="adj1" fmla="val 50000"/>
              <a:gd name="adj2" fmla="val 49997"/>
            </a:avLst>
          </a:prstGeom>
          <a:solidFill>
            <a:srgbClr val="BFBF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7661" name="AutoShape 12"/>
          <p:cNvSpPr>
            <a:spLocks noChangeArrowheads="1"/>
          </p:cNvSpPr>
          <p:nvPr/>
        </p:nvSpPr>
        <p:spPr bwMode="auto">
          <a:xfrm flipV="1">
            <a:off x="2954338" y="4953000"/>
            <a:ext cx="304800" cy="533400"/>
          </a:xfrm>
          <a:prstGeom prst="downArrow">
            <a:avLst>
              <a:gd name="adj1" fmla="val 50000"/>
              <a:gd name="adj2" fmla="val 49997"/>
            </a:avLst>
          </a:prstGeom>
          <a:solidFill>
            <a:srgbClr val="BFBF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7662" name="Text Box 13"/>
          <p:cNvSpPr txBox="1">
            <a:spLocks noChangeArrowheads="1"/>
          </p:cNvSpPr>
          <p:nvPr/>
        </p:nvSpPr>
        <p:spPr bwMode="auto">
          <a:xfrm>
            <a:off x="2268538" y="3429000"/>
            <a:ext cx="1676400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1800" b="1">
                <a:solidFill>
                  <a:srgbClr val="C00000"/>
                </a:solidFill>
                <a:latin typeface="Calibri" panose="020F0502020204030204" pitchFamily="34" charset="0"/>
              </a:rPr>
              <a:t>single precision</a:t>
            </a:r>
          </a:p>
        </p:txBody>
      </p:sp>
      <p:sp>
        <p:nvSpPr>
          <p:cNvPr id="27663" name="Text Box 14"/>
          <p:cNvSpPr txBox="1">
            <a:spLocks noChangeArrowheads="1"/>
          </p:cNvSpPr>
          <p:nvPr/>
        </p:nvSpPr>
        <p:spPr bwMode="auto">
          <a:xfrm>
            <a:off x="2176463" y="5486400"/>
            <a:ext cx="1862137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1800" b="1">
                <a:solidFill>
                  <a:srgbClr val="C00000"/>
                </a:solidFill>
                <a:latin typeface="Calibri" panose="020F0502020204030204" pitchFamily="34" charset="0"/>
              </a:rPr>
              <a:t>double precision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Background: IA-32 Floating Point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290513" y="1220788"/>
            <a:ext cx="5424487" cy="5224462"/>
          </a:xfrm>
        </p:spPr>
        <p:txBody>
          <a:bodyPr>
            <a:normAutofit/>
          </a:bodyPr>
          <a:lstStyle/>
          <a:p>
            <a:pPr marL="385763" indent="-373063" eaLnBrk="1" hangingPunct="1">
              <a:lnSpc>
                <a:spcPct val="85000"/>
              </a:lnSpc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Floating Point Unit (X87 FPU)</a:t>
            </a:r>
          </a:p>
          <a:p>
            <a:pPr marL="731838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/>
              <a:t>Hardware to +, -, *, and / IEEE floating point numbers</a:t>
            </a:r>
          </a:p>
          <a:p>
            <a:pPr marL="731838" lvl="1" indent="-239713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dirty="0"/>
          </a:p>
          <a:p>
            <a:pPr marL="731838" lvl="1" indent="-239713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8 80-bit registers organized as a stack</a:t>
            </a:r>
            <a:br>
              <a:rPr lang="en-US" altLang="en-US" dirty="0"/>
            </a:br>
            <a:r>
              <a:rPr lang="en-US" altLang="en-US" dirty="0"/>
              <a:t>  (st0-st7)</a:t>
            </a:r>
          </a:p>
          <a:p>
            <a:pPr marL="731838" lvl="1" indent="-239713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dirty="0"/>
          </a:p>
          <a:p>
            <a:pPr marL="731838" lvl="1" indent="-239713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Operands pushed onto stack and operators can pop results off into memory</a:t>
            </a:r>
          </a:p>
          <a:p>
            <a:pPr marL="385763" indent="-37306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2000" dirty="0"/>
              <a:t>History</a:t>
            </a:r>
          </a:p>
          <a:p>
            <a:pPr marL="731838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/>
              <a:t>8086: first CPU to implement IEEE FP</a:t>
            </a:r>
          </a:p>
          <a:p>
            <a:pPr marL="1193800" lvl="2" indent="-285750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600" dirty="0"/>
              <a:t>separate 8087 FPU</a:t>
            </a:r>
          </a:p>
          <a:p>
            <a:pPr marL="731838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sz="1800" dirty="0"/>
          </a:p>
          <a:p>
            <a:pPr marL="731838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/>
              <a:t>486: merged FPU and Integer Unit onto one chip</a:t>
            </a: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381000" y="304800"/>
            <a:ext cx="632460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2347913" y="4114800"/>
            <a:ext cx="6796087" cy="426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6934200" y="1447800"/>
            <a:ext cx="1676400" cy="99060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Arial" panose="020B0604020202020204" pitchFamily="34" charset="0"/>
              </a:rPr>
              <a:t>Instruction</a:t>
            </a:r>
          </a:p>
          <a:p>
            <a:pPr algn="ctr"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Arial" panose="020B0604020202020204" pitchFamily="34" charset="0"/>
              </a:rPr>
              <a:t>decoder and</a:t>
            </a:r>
          </a:p>
          <a:p>
            <a:pPr algn="ctr"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Arial" panose="020B0604020202020204" pitchFamily="34" charset="0"/>
              </a:rPr>
              <a:t>sequencer</a:t>
            </a:r>
          </a:p>
        </p:txBody>
      </p:sp>
      <p:sp>
        <p:nvSpPr>
          <p:cNvPr id="5127" name="Rectangle 6"/>
          <p:cNvSpPr>
            <a:spLocks noChangeArrowheads="1"/>
          </p:cNvSpPr>
          <p:nvPr/>
        </p:nvSpPr>
        <p:spPr bwMode="auto">
          <a:xfrm>
            <a:off x="7924800" y="3733800"/>
            <a:ext cx="1143000" cy="60960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Arial" panose="020B0604020202020204" pitchFamily="34" charset="0"/>
              </a:rPr>
              <a:t>FPU</a:t>
            </a:r>
          </a:p>
        </p:txBody>
      </p: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6477000" y="3733800"/>
            <a:ext cx="1143000" cy="60960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Arial" panose="020B0604020202020204" pitchFamily="34" charset="0"/>
              </a:rPr>
              <a:t>Integer</a:t>
            </a:r>
          </a:p>
          <a:p>
            <a:pPr algn="ctr"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Arial" panose="020B0604020202020204" pitchFamily="34" charset="0"/>
              </a:rPr>
              <a:t>Unit</a:t>
            </a:r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>
            <a:off x="7086600" y="4343400"/>
            <a:ext cx="1588" cy="53340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9"/>
          <p:cNvSpPr>
            <a:spLocks noChangeShapeType="1"/>
          </p:cNvSpPr>
          <p:nvPr/>
        </p:nvSpPr>
        <p:spPr bwMode="auto">
          <a:xfrm>
            <a:off x="8534400" y="4343400"/>
            <a:ext cx="1588" cy="53340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10"/>
          <p:cNvSpPr>
            <a:spLocks noChangeShapeType="1"/>
          </p:cNvSpPr>
          <p:nvPr/>
        </p:nvSpPr>
        <p:spPr bwMode="auto">
          <a:xfrm>
            <a:off x="7086600" y="3048000"/>
            <a:ext cx="1447800" cy="1588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>
            <a:off x="7772400" y="2438400"/>
            <a:ext cx="1588" cy="60960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12"/>
          <p:cNvSpPr>
            <a:spLocks noChangeShapeType="1"/>
          </p:cNvSpPr>
          <p:nvPr/>
        </p:nvSpPr>
        <p:spPr bwMode="auto">
          <a:xfrm>
            <a:off x="7086600" y="3048000"/>
            <a:ext cx="1588" cy="68580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Line 13"/>
          <p:cNvSpPr>
            <a:spLocks noChangeShapeType="1"/>
          </p:cNvSpPr>
          <p:nvPr/>
        </p:nvSpPr>
        <p:spPr bwMode="auto">
          <a:xfrm>
            <a:off x="8534400" y="3048000"/>
            <a:ext cx="1588" cy="68580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Rectangle 14"/>
          <p:cNvSpPr>
            <a:spLocks noChangeArrowheads="1"/>
          </p:cNvSpPr>
          <p:nvPr/>
        </p:nvSpPr>
        <p:spPr bwMode="auto">
          <a:xfrm>
            <a:off x="6858000" y="4876800"/>
            <a:ext cx="1905000" cy="99060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Arial" panose="020B0604020202020204" pitchFamily="34" charset="0"/>
              </a:rPr>
              <a:t>Memory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357188" y="434975"/>
            <a:ext cx="75914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87000"/>
              </a:lnSpc>
              <a:buClrTx/>
              <a:buFontTx/>
              <a:buNone/>
            </a:pPr>
            <a:r>
              <a:rPr lang="en-US" altLang="en-US" sz="3800" dirty="0">
                <a:solidFill>
                  <a:schemeClr val="tx1"/>
                </a:solidFill>
                <a:latin typeface="+mj-lt"/>
                <a:ea typeface="Calibri" charset="0"/>
                <a:cs typeface="Calibri" charset="0"/>
              </a:rPr>
              <a:t>SSE3 Instructions: Examples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96875" y="1285875"/>
            <a:ext cx="8747125" cy="519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85763" indent="-3730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Single precision </a:t>
            </a:r>
            <a:r>
              <a:rPr lang="en-US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4-way vector add:  </a:t>
            </a:r>
            <a:r>
              <a:rPr lang="en-US" altLang="en-US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addps</a:t>
            </a:r>
            <a:r>
              <a:rPr lang="en-US" alt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 %xmm0 %xmm1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Courier New" pitchFamily="49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Courier New" pitchFamily="49" charset="0"/>
              </a:rPr>
              <a:t>Single precision </a:t>
            </a:r>
            <a:r>
              <a:rPr lang="en-US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Courier New" pitchFamily="49" charset="0"/>
              </a:rPr>
              <a:t>scalar add:  </a:t>
            </a:r>
            <a:r>
              <a:rPr lang="en-US" altLang="en-US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addss</a:t>
            </a:r>
            <a:r>
              <a:rPr lang="en-US" alt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 %xmm0 %xmm1</a:t>
            </a: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1828800" y="1905000"/>
            <a:ext cx="12192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3048000" y="1905000"/>
            <a:ext cx="12192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8678" name="Rectangle 5"/>
          <p:cNvSpPr>
            <a:spLocks noChangeArrowheads="1"/>
          </p:cNvSpPr>
          <p:nvPr/>
        </p:nvSpPr>
        <p:spPr bwMode="auto">
          <a:xfrm>
            <a:off x="4267200" y="1905000"/>
            <a:ext cx="12192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8679" name="Rectangle 6"/>
          <p:cNvSpPr>
            <a:spLocks noChangeArrowheads="1"/>
          </p:cNvSpPr>
          <p:nvPr/>
        </p:nvSpPr>
        <p:spPr bwMode="auto">
          <a:xfrm>
            <a:off x="5486400" y="1905000"/>
            <a:ext cx="12192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8680" name="Rectangle 7"/>
          <p:cNvSpPr>
            <a:spLocks noChangeArrowheads="1"/>
          </p:cNvSpPr>
          <p:nvPr/>
        </p:nvSpPr>
        <p:spPr bwMode="auto">
          <a:xfrm>
            <a:off x="1905000" y="4648200"/>
            <a:ext cx="1219200" cy="304800"/>
          </a:xfrm>
          <a:prstGeom prst="rect">
            <a:avLst/>
          </a:prstGeom>
          <a:solidFill>
            <a:srgbClr val="F2F2F2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8681" name="Rectangle 8"/>
          <p:cNvSpPr>
            <a:spLocks noChangeArrowheads="1"/>
          </p:cNvSpPr>
          <p:nvPr/>
        </p:nvSpPr>
        <p:spPr bwMode="auto">
          <a:xfrm>
            <a:off x="3124200" y="4648200"/>
            <a:ext cx="1219200" cy="304800"/>
          </a:xfrm>
          <a:prstGeom prst="rect">
            <a:avLst/>
          </a:prstGeom>
          <a:solidFill>
            <a:srgbClr val="F2F2F2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8682" name="Rectangle 9"/>
          <p:cNvSpPr>
            <a:spLocks noChangeArrowheads="1"/>
          </p:cNvSpPr>
          <p:nvPr/>
        </p:nvSpPr>
        <p:spPr bwMode="auto">
          <a:xfrm>
            <a:off x="4343400" y="4648200"/>
            <a:ext cx="1219200" cy="304800"/>
          </a:xfrm>
          <a:prstGeom prst="rect">
            <a:avLst/>
          </a:prstGeom>
          <a:solidFill>
            <a:srgbClr val="F2F2F2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8683" name="Rectangle 10"/>
          <p:cNvSpPr>
            <a:spLocks noChangeArrowheads="1"/>
          </p:cNvSpPr>
          <p:nvPr/>
        </p:nvSpPr>
        <p:spPr bwMode="auto">
          <a:xfrm>
            <a:off x="5562600" y="4648200"/>
            <a:ext cx="12192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8684" name="Rectangle 11"/>
          <p:cNvSpPr>
            <a:spLocks noChangeArrowheads="1"/>
          </p:cNvSpPr>
          <p:nvPr/>
        </p:nvSpPr>
        <p:spPr bwMode="auto">
          <a:xfrm>
            <a:off x="1828800" y="3124200"/>
            <a:ext cx="12192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8685" name="Rectangle 12"/>
          <p:cNvSpPr>
            <a:spLocks noChangeArrowheads="1"/>
          </p:cNvSpPr>
          <p:nvPr/>
        </p:nvSpPr>
        <p:spPr bwMode="auto">
          <a:xfrm>
            <a:off x="3048000" y="3124200"/>
            <a:ext cx="12192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8686" name="Rectangle 13"/>
          <p:cNvSpPr>
            <a:spLocks noChangeArrowheads="1"/>
          </p:cNvSpPr>
          <p:nvPr/>
        </p:nvSpPr>
        <p:spPr bwMode="auto">
          <a:xfrm>
            <a:off x="4267200" y="3124200"/>
            <a:ext cx="12192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8687" name="Rectangle 14"/>
          <p:cNvSpPr>
            <a:spLocks noChangeArrowheads="1"/>
          </p:cNvSpPr>
          <p:nvPr/>
        </p:nvSpPr>
        <p:spPr bwMode="auto">
          <a:xfrm>
            <a:off x="5486400" y="3124200"/>
            <a:ext cx="12192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8688" name="Oval 15"/>
          <p:cNvSpPr>
            <a:spLocks noChangeArrowheads="1"/>
          </p:cNvSpPr>
          <p:nvPr/>
        </p:nvSpPr>
        <p:spPr bwMode="auto">
          <a:xfrm>
            <a:off x="4114800" y="2514600"/>
            <a:ext cx="301625" cy="304800"/>
          </a:xfrm>
          <a:prstGeom prst="ellipse">
            <a:avLst/>
          </a:prstGeom>
          <a:solidFill>
            <a:srgbClr val="F1C7C7"/>
          </a:solidFill>
          <a:ln w="19080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tIns="46800" rIns="45720" bIns="46800" anchor="ctr" anchorCtr="1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b="1">
                <a:solidFill>
                  <a:srgbClr val="000066"/>
                </a:solidFill>
                <a:latin typeface="Courier New" panose="02070309020205020404" pitchFamily="49" charset="0"/>
              </a:rPr>
              <a:t>+</a:t>
            </a:r>
          </a:p>
        </p:txBody>
      </p:sp>
      <p:sp>
        <p:nvSpPr>
          <p:cNvPr id="28689" name="Line 16"/>
          <p:cNvSpPr>
            <a:spLocks noChangeShapeType="1"/>
          </p:cNvSpPr>
          <p:nvPr/>
        </p:nvSpPr>
        <p:spPr bwMode="auto">
          <a:xfrm>
            <a:off x="3886200" y="2362200"/>
            <a:ext cx="228600" cy="228600"/>
          </a:xfrm>
          <a:prstGeom prst="line">
            <a:avLst/>
          </a:prstGeom>
          <a:noFill/>
          <a:ln w="19080">
            <a:solidFill>
              <a:srgbClr val="00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Line 17"/>
          <p:cNvSpPr>
            <a:spLocks noChangeShapeType="1"/>
          </p:cNvSpPr>
          <p:nvPr/>
        </p:nvSpPr>
        <p:spPr bwMode="auto">
          <a:xfrm flipV="1">
            <a:off x="3886200" y="2730500"/>
            <a:ext cx="228600" cy="254000"/>
          </a:xfrm>
          <a:prstGeom prst="line">
            <a:avLst/>
          </a:prstGeom>
          <a:noFill/>
          <a:ln w="19080">
            <a:solidFill>
              <a:srgbClr val="00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Line 18"/>
          <p:cNvSpPr>
            <a:spLocks noChangeShapeType="1"/>
          </p:cNvSpPr>
          <p:nvPr/>
        </p:nvSpPr>
        <p:spPr bwMode="auto">
          <a:xfrm>
            <a:off x="4419600" y="2743200"/>
            <a:ext cx="228600" cy="228600"/>
          </a:xfrm>
          <a:prstGeom prst="line">
            <a:avLst/>
          </a:prstGeom>
          <a:noFill/>
          <a:ln w="19080">
            <a:solidFill>
              <a:srgbClr val="00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Rectangle 19"/>
          <p:cNvSpPr>
            <a:spLocks noChangeArrowheads="1"/>
          </p:cNvSpPr>
          <p:nvPr/>
        </p:nvSpPr>
        <p:spPr bwMode="auto">
          <a:xfrm>
            <a:off x="7129463" y="1824038"/>
            <a:ext cx="10953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>
                <a:solidFill>
                  <a:srgbClr val="00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%xmm0</a:t>
            </a:r>
          </a:p>
        </p:txBody>
      </p:sp>
      <p:sp>
        <p:nvSpPr>
          <p:cNvPr id="28693" name="Rectangle 20"/>
          <p:cNvSpPr>
            <a:spLocks noChangeArrowheads="1"/>
          </p:cNvSpPr>
          <p:nvPr/>
        </p:nvSpPr>
        <p:spPr bwMode="auto">
          <a:xfrm>
            <a:off x="7129463" y="3043238"/>
            <a:ext cx="10953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>
                <a:solidFill>
                  <a:srgbClr val="00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%xmm1</a:t>
            </a:r>
          </a:p>
        </p:txBody>
      </p:sp>
      <p:sp>
        <p:nvSpPr>
          <p:cNvPr id="28694" name="Rectangle 21"/>
          <p:cNvSpPr>
            <a:spLocks noChangeArrowheads="1"/>
          </p:cNvSpPr>
          <p:nvPr/>
        </p:nvSpPr>
        <p:spPr bwMode="auto">
          <a:xfrm>
            <a:off x="1905000" y="5943600"/>
            <a:ext cx="1219200" cy="304800"/>
          </a:xfrm>
          <a:prstGeom prst="rect">
            <a:avLst/>
          </a:prstGeom>
          <a:solidFill>
            <a:srgbClr val="F2F2F2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8695" name="Rectangle 22"/>
          <p:cNvSpPr>
            <a:spLocks noChangeArrowheads="1"/>
          </p:cNvSpPr>
          <p:nvPr/>
        </p:nvSpPr>
        <p:spPr bwMode="auto">
          <a:xfrm>
            <a:off x="3124200" y="5943600"/>
            <a:ext cx="1219200" cy="304800"/>
          </a:xfrm>
          <a:prstGeom prst="rect">
            <a:avLst/>
          </a:prstGeom>
          <a:solidFill>
            <a:srgbClr val="F2F2F2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8696" name="Rectangle 23"/>
          <p:cNvSpPr>
            <a:spLocks noChangeArrowheads="1"/>
          </p:cNvSpPr>
          <p:nvPr/>
        </p:nvSpPr>
        <p:spPr bwMode="auto">
          <a:xfrm>
            <a:off x="4343400" y="5943600"/>
            <a:ext cx="1219200" cy="304800"/>
          </a:xfrm>
          <a:prstGeom prst="rect">
            <a:avLst/>
          </a:prstGeom>
          <a:solidFill>
            <a:srgbClr val="F2F2F2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8697" name="Rectangle 24"/>
          <p:cNvSpPr>
            <a:spLocks noChangeArrowheads="1"/>
          </p:cNvSpPr>
          <p:nvPr/>
        </p:nvSpPr>
        <p:spPr bwMode="auto">
          <a:xfrm>
            <a:off x="5562600" y="5943600"/>
            <a:ext cx="1219200" cy="304800"/>
          </a:xfrm>
          <a:prstGeom prst="rect">
            <a:avLst/>
          </a:prstGeom>
          <a:solidFill>
            <a:srgbClr val="D6D6F5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8698" name="Oval 25"/>
          <p:cNvSpPr>
            <a:spLocks noChangeArrowheads="1"/>
          </p:cNvSpPr>
          <p:nvPr/>
        </p:nvSpPr>
        <p:spPr bwMode="auto">
          <a:xfrm>
            <a:off x="4191000" y="5334000"/>
            <a:ext cx="301625" cy="304800"/>
          </a:xfrm>
          <a:prstGeom prst="ellipse">
            <a:avLst/>
          </a:prstGeom>
          <a:solidFill>
            <a:srgbClr val="F1C7C7"/>
          </a:solidFill>
          <a:ln w="19080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tIns="46800" rIns="45720" bIns="46800" anchor="ctr" anchorCtr="1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b="1">
                <a:solidFill>
                  <a:srgbClr val="000066"/>
                </a:solidFill>
                <a:latin typeface="Courier New" panose="02070309020205020404" pitchFamily="49" charset="0"/>
              </a:rPr>
              <a:t>+</a:t>
            </a:r>
          </a:p>
        </p:txBody>
      </p:sp>
      <p:sp>
        <p:nvSpPr>
          <p:cNvPr id="28699" name="Line 26"/>
          <p:cNvSpPr>
            <a:spLocks noChangeShapeType="1"/>
          </p:cNvSpPr>
          <p:nvPr/>
        </p:nvSpPr>
        <p:spPr bwMode="auto">
          <a:xfrm>
            <a:off x="3962400" y="5181600"/>
            <a:ext cx="228600" cy="228600"/>
          </a:xfrm>
          <a:prstGeom prst="line">
            <a:avLst/>
          </a:prstGeom>
          <a:noFill/>
          <a:ln w="19080">
            <a:solidFill>
              <a:srgbClr val="00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Line 27"/>
          <p:cNvSpPr>
            <a:spLocks noChangeShapeType="1"/>
          </p:cNvSpPr>
          <p:nvPr/>
        </p:nvSpPr>
        <p:spPr bwMode="auto">
          <a:xfrm flipV="1">
            <a:off x="3962400" y="5549900"/>
            <a:ext cx="228600" cy="254000"/>
          </a:xfrm>
          <a:prstGeom prst="line">
            <a:avLst/>
          </a:prstGeom>
          <a:noFill/>
          <a:ln w="19080">
            <a:solidFill>
              <a:srgbClr val="00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1" name="Line 28"/>
          <p:cNvSpPr>
            <a:spLocks noChangeShapeType="1"/>
          </p:cNvSpPr>
          <p:nvPr/>
        </p:nvSpPr>
        <p:spPr bwMode="auto">
          <a:xfrm>
            <a:off x="4495800" y="5562600"/>
            <a:ext cx="228600" cy="228600"/>
          </a:xfrm>
          <a:prstGeom prst="line">
            <a:avLst/>
          </a:prstGeom>
          <a:noFill/>
          <a:ln w="19080">
            <a:solidFill>
              <a:srgbClr val="00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Rectangle 29"/>
          <p:cNvSpPr>
            <a:spLocks noChangeArrowheads="1"/>
          </p:cNvSpPr>
          <p:nvPr/>
        </p:nvSpPr>
        <p:spPr bwMode="auto">
          <a:xfrm>
            <a:off x="7129463" y="4572000"/>
            <a:ext cx="10953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>
                <a:solidFill>
                  <a:srgbClr val="00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%xmm0</a:t>
            </a:r>
          </a:p>
        </p:txBody>
      </p:sp>
      <p:sp>
        <p:nvSpPr>
          <p:cNvPr id="28703" name="Rectangle 30"/>
          <p:cNvSpPr>
            <a:spLocks noChangeArrowheads="1"/>
          </p:cNvSpPr>
          <p:nvPr/>
        </p:nvSpPr>
        <p:spPr bwMode="auto">
          <a:xfrm>
            <a:off x="7129463" y="5867400"/>
            <a:ext cx="10953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>
                <a:solidFill>
                  <a:srgbClr val="00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%xmm1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357188" y="434975"/>
            <a:ext cx="75914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87000"/>
              </a:lnSpc>
              <a:buClrTx/>
              <a:buFontTx/>
              <a:buNone/>
            </a:pPr>
            <a:r>
              <a:rPr lang="en-US" altLang="en-US" sz="3800" dirty="0">
                <a:solidFill>
                  <a:schemeClr val="tx1"/>
                </a:solidFill>
                <a:latin typeface="+mj-lt"/>
              </a:rPr>
              <a:t>SSE3 Basic Instructions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85763" indent="-3730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 indent="-234950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</a:pP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ea typeface="Calibri" charset="0"/>
                <a:cs typeface="Calibri" charset="0"/>
              </a:rPr>
              <a:t>Moves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</a:pPr>
            <a:endParaRPr lang="en-US" altLang="en-US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charset="0"/>
              <a:ea typeface="Calibri" charset="0"/>
              <a:cs typeface="Calibri" charset="0"/>
            </a:endParaRPr>
          </a:p>
          <a:p>
            <a:pPr lvl="1" eaLnBrk="1" hangingPunct="1">
              <a:spcBef>
                <a:spcPts val="625"/>
              </a:spcBef>
              <a:buClrTx/>
              <a:buSzPct val="75000"/>
              <a:buFontTx/>
              <a:buNone/>
            </a:pPr>
            <a:endParaRPr lang="en-US" altLang="en-US" sz="2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panose="05000000000000000000" pitchFamily="2" charset="2"/>
              <a:buChar char=""/>
            </a:pPr>
            <a:r>
              <a:rPr lang="en-US" alt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Usual operand form: </a:t>
            </a:r>
            <a:r>
              <a:rPr lang="en-US" altLang="en-US" sz="2000" dirty="0" err="1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reg</a:t>
            </a:r>
            <a:r>
              <a:rPr lang="en-US" alt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 → </a:t>
            </a:r>
            <a:r>
              <a:rPr lang="en-US" altLang="en-US" sz="2000" dirty="0" err="1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reg</a:t>
            </a:r>
            <a:r>
              <a:rPr lang="en-US" alt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altLang="en-US" sz="2000" dirty="0" err="1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reg</a:t>
            </a:r>
            <a:r>
              <a:rPr lang="en-US" alt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 → mem, mem → </a:t>
            </a:r>
            <a:r>
              <a:rPr lang="en-US" altLang="en-US" sz="2000" dirty="0" err="1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reg</a:t>
            </a:r>
            <a:endParaRPr lang="en-US" altLang="en-US" sz="2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panose="05000000000000000000" pitchFamily="2" charset="2"/>
              <a:buChar char=""/>
            </a:pPr>
            <a:r>
              <a:rPr lang="en-US" alt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Packed versions to load vector from memory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</a:pP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ea typeface="Calibri" charset="0"/>
                <a:cs typeface="Calibri" charset="0"/>
              </a:rPr>
              <a:t>Arithmetic</a:t>
            </a:r>
          </a:p>
        </p:txBody>
      </p:sp>
      <p:graphicFrame>
        <p:nvGraphicFramePr>
          <p:cNvPr id="3072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393908"/>
              </p:ext>
            </p:extLst>
          </p:nvPr>
        </p:nvGraphicFramePr>
        <p:xfrm>
          <a:off x="2590800" y="3358915"/>
          <a:ext cx="3415172" cy="3378826"/>
        </p:xfrm>
        <a:graphic>
          <a:graphicData uri="http://schemas.openxmlformats.org/drawingml/2006/table">
            <a:tbl>
              <a:tblPr/>
              <a:tblGrid>
                <a:gridCol w="1138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9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2815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Single</a:t>
                      </a:r>
                    </a:p>
                  </a:txBody>
                  <a:tcPr marL="55241" marR="55241" marT="259716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1" i="1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Double</a:t>
                      </a:r>
                    </a:p>
                  </a:txBody>
                  <a:tcPr marL="55241" marR="55241" marT="259716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1" i="1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Effect</a:t>
                      </a:r>
                    </a:p>
                  </a:txBody>
                  <a:tcPr marL="55241" marR="55241" marT="259716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981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addss</a:t>
                      </a:r>
                    </a:p>
                  </a:txBody>
                  <a:tcPr marL="55241" marR="55241" marT="288882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addsd</a:t>
                      </a:r>
                    </a:p>
                  </a:txBody>
                  <a:tcPr marL="55241" marR="55241" marT="288882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D ← D + S</a:t>
                      </a:r>
                    </a:p>
                  </a:txBody>
                  <a:tcPr marL="55241" marR="55241" marT="259716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981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subss</a:t>
                      </a:r>
                    </a:p>
                  </a:txBody>
                  <a:tcPr marL="55241" marR="55241" marT="288882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subsd</a:t>
                      </a:r>
                      <a:endParaRPr kumimoji="0" lang="en-US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5241" marR="55241" marT="288882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D ← D – S</a:t>
                      </a:r>
                    </a:p>
                  </a:txBody>
                  <a:tcPr marL="55241" marR="55241" marT="259716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981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mulss</a:t>
                      </a:r>
                    </a:p>
                  </a:txBody>
                  <a:tcPr marL="55241" marR="55241" marT="288882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mulsd</a:t>
                      </a:r>
                    </a:p>
                  </a:txBody>
                  <a:tcPr marL="55241" marR="55241" marT="288882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D ← D x S</a:t>
                      </a:r>
                    </a:p>
                  </a:txBody>
                  <a:tcPr marL="55241" marR="55241" marT="259716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981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divss</a:t>
                      </a:r>
                    </a:p>
                  </a:txBody>
                  <a:tcPr marL="55241" marR="55241" marT="288882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divsd</a:t>
                      </a:r>
                    </a:p>
                  </a:txBody>
                  <a:tcPr marL="55241" marR="55241" marT="288882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D ← D / S</a:t>
                      </a:r>
                    </a:p>
                  </a:txBody>
                  <a:tcPr marL="55241" marR="55241" marT="259716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981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maxss</a:t>
                      </a:r>
                    </a:p>
                  </a:txBody>
                  <a:tcPr marL="55241" marR="55241" marT="288882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maxsd</a:t>
                      </a:r>
                    </a:p>
                  </a:txBody>
                  <a:tcPr marL="55241" marR="55241" marT="288882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D ← max(D,S)</a:t>
                      </a:r>
                    </a:p>
                  </a:txBody>
                  <a:tcPr marL="55241" marR="55241" marT="259716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1981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minss</a:t>
                      </a:r>
                    </a:p>
                  </a:txBody>
                  <a:tcPr marL="55241" marR="55241" marT="288882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minsd</a:t>
                      </a:r>
                    </a:p>
                  </a:txBody>
                  <a:tcPr marL="55241" marR="55241" marT="288882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D ← min(D,S)</a:t>
                      </a:r>
                    </a:p>
                  </a:txBody>
                  <a:tcPr marL="55241" marR="55241" marT="259716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1981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sqrtss</a:t>
                      </a:r>
                    </a:p>
                  </a:txBody>
                  <a:tcPr marL="55241" marR="55241" marT="288882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sqrtsd</a:t>
                      </a:r>
                    </a:p>
                  </a:txBody>
                  <a:tcPr marL="55241" marR="55241" marT="288882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D ← </a:t>
                      </a:r>
                      <a:r>
                        <a:rPr kumimoji="0" lang="en-US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sqrt</a:t>
                      </a: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(S)</a:t>
                      </a:r>
                    </a:p>
                  </a:txBody>
                  <a:tcPr marL="55241" marR="55241" marT="259716" marB="28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30748" name="Group 28"/>
          <p:cNvGraphicFramePr>
            <a:graphicFrameLocks noGrp="1"/>
          </p:cNvGraphicFramePr>
          <p:nvPr/>
        </p:nvGraphicFramePr>
        <p:xfrm>
          <a:off x="2514600" y="1143000"/>
          <a:ext cx="4573588" cy="1363138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5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5150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Single</a:t>
                      </a:r>
                    </a:p>
                  </a:txBody>
                  <a:tcPr marL="90000" marR="90000" marT="42314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Double</a:t>
                      </a:r>
                    </a:p>
                  </a:txBody>
                  <a:tcPr marL="90000" marR="90000" marT="42314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Effect</a:t>
                      </a:r>
                    </a:p>
                  </a:txBody>
                  <a:tcPr marL="90000" marR="90000" marT="42314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775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movss</a:t>
                      </a:r>
                    </a:p>
                  </a:txBody>
                  <a:tcPr marL="90000" marR="90000" marT="47066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movsd</a:t>
                      </a:r>
                    </a:p>
                  </a:txBody>
                  <a:tcPr marL="90000" marR="90000" marT="47066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D ← S</a:t>
                      </a:r>
                    </a:p>
                  </a:txBody>
                  <a:tcPr marL="90000" marR="90000" marT="42314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ChangeArrowheads="1"/>
          </p:cNvSpPr>
          <p:nvPr/>
        </p:nvSpPr>
        <p:spPr bwMode="auto">
          <a:xfrm>
            <a:off x="646113" y="6049963"/>
            <a:ext cx="5432425" cy="2286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646113" y="4572000"/>
            <a:ext cx="5432425" cy="744538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639763" y="3106738"/>
            <a:ext cx="5434012" cy="2286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304800" y="109538"/>
            <a:ext cx="53340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87000"/>
              </a:lnSpc>
              <a:buClrTx/>
              <a:buFontTx/>
              <a:buNone/>
            </a:pPr>
            <a:r>
              <a:rPr lang="en-US" altLang="en-US" sz="3200" dirty="0">
                <a:solidFill>
                  <a:schemeClr val="tx1"/>
                </a:solidFill>
                <a:latin typeface="+mj-lt"/>
                <a:ea typeface="Calibri" charset="0"/>
                <a:cs typeface="Calibri" charset="0"/>
              </a:rPr>
              <a:t>x86-64 FP Code Example</a:t>
            </a:r>
            <a:endParaRPr lang="en-US" altLang="en-US" sz="3600" dirty="0">
              <a:solidFill>
                <a:schemeClr val="tx1"/>
              </a:solidFill>
              <a:latin typeface="+mj-lt"/>
              <a:ea typeface="Calibri" charset="0"/>
              <a:cs typeface="Calibri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04800" y="1066800"/>
            <a:ext cx="38862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284163" indent="-271463">
              <a:tabLst>
                <a:tab pos="284163" algn="l"/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457200" indent="-173038">
              <a:tabLst>
                <a:tab pos="284163" algn="l"/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284163" algn="l"/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284163" algn="l"/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284163" algn="l"/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84163" algn="l"/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84163" algn="l"/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84163" algn="l"/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84163" algn="l"/>
                <a:tab pos="741363" algn="l"/>
                <a:tab pos="1198563" algn="l"/>
                <a:tab pos="1655763" algn="l"/>
                <a:tab pos="2112963" algn="l"/>
                <a:tab pos="2570163" algn="l"/>
                <a:tab pos="3027363" algn="l"/>
                <a:tab pos="3484563" algn="l"/>
                <a:tab pos="3941763" algn="l"/>
                <a:tab pos="4398963" algn="l"/>
                <a:tab pos="4856163" algn="l"/>
                <a:tab pos="5313363" algn="l"/>
                <a:tab pos="5770563" algn="l"/>
                <a:tab pos="6227763" algn="l"/>
                <a:tab pos="6684963" algn="l"/>
                <a:tab pos="7142163" algn="l"/>
                <a:tab pos="7599363" algn="l"/>
                <a:tab pos="8056563" algn="l"/>
                <a:tab pos="8513763" algn="l"/>
                <a:tab pos="8970963" algn="l"/>
                <a:tab pos="94281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ea typeface="Calibri" charset="0"/>
                <a:cs typeface="Calibri" charset="0"/>
              </a:rPr>
              <a:t>Compute inner product of two vectors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Single precision arithmetic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Uses SSE3 instructions</a:t>
            </a:r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5257800" y="381000"/>
            <a:ext cx="3733800" cy="2522538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0066"/>
                </a:solidFill>
                <a:latin typeface="Courier New" panose="02070309020205020404" pitchFamily="49" charset="0"/>
              </a:rPr>
              <a:t>float ipf (float x[], </a:t>
            </a:r>
          </a:p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0066"/>
                </a:solidFill>
                <a:latin typeface="Courier New" panose="02070309020205020404" pitchFamily="49" charset="0"/>
              </a:rPr>
              <a:t>           float y[], </a:t>
            </a:r>
          </a:p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0066"/>
                </a:solidFill>
                <a:latin typeface="Courier New" panose="02070309020205020404" pitchFamily="49" charset="0"/>
              </a:rPr>
              <a:t>           int n) {</a:t>
            </a:r>
          </a:p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0066"/>
                </a:solidFill>
                <a:latin typeface="Courier New" panose="02070309020205020404" pitchFamily="49" charset="0"/>
              </a:rPr>
              <a:t> int i;</a:t>
            </a:r>
          </a:p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0066"/>
                </a:solidFill>
                <a:latin typeface="Courier New" panose="02070309020205020404" pitchFamily="49" charset="0"/>
              </a:rPr>
              <a:t> float result = 0.0;</a:t>
            </a:r>
          </a:p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0066"/>
                </a:solidFill>
                <a:latin typeface="Courier New" panose="02070309020205020404" pitchFamily="49" charset="0"/>
              </a:rPr>
              <a:t>  </a:t>
            </a:r>
          </a:p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0066"/>
                </a:solidFill>
                <a:latin typeface="Courier New" panose="02070309020205020404" pitchFamily="49" charset="0"/>
              </a:rPr>
              <a:t> for (i = 0; i &lt; n; i++)</a:t>
            </a:r>
          </a:p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0066"/>
                </a:solidFill>
                <a:latin typeface="Courier New" panose="02070309020205020404" pitchFamily="49" charset="0"/>
              </a:rPr>
              <a:t>   result += x[i]*y[i];</a:t>
            </a:r>
          </a:p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0066"/>
                </a:solidFill>
                <a:latin typeface="Courier New" panose="02070309020205020404" pitchFamily="49" charset="0"/>
              </a:rPr>
              <a:t> return result;</a:t>
            </a:r>
          </a:p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0066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0728" name="Rectangle 7"/>
          <p:cNvSpPr>
            <a:spLocks noChangeArrowheads="1"/>
          </p:cNvSpPr>
          <p:nvPr/>
        </p:nvSpPr>
        <p:spPr bwMode="auto">
          <a:xfrm>
            <a:off x="460375" y="2819400"/>
            <a:ext cx="5141449" cy="3787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ipf</a:t>
            </a:r>
            <a:r>
              <a:rPr lang="en-US" altLang="en-US" sz="1600" b="1" dirty="0">
                <a:solidFill>
                  <a:srgbClr val="000066"/>
                </a:solidFill>
                <a:latin typeface="Courier New" panose="02070309020205020404" pitchFamily="49" charset="0"/>
              </a:rPr>
              <a:t>:</a:t>
            </a:r>
          </a:p>
          <a:p>
            <a:pPr>
              <a:buClrTx/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16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xorps</a:t>
            </a:r>
            <a:r>
              <a:rPr lang="en-US" altLang="en-US" sz="1600" b="1" dirty="0">
                <a:solidFill>
                  <a:srgbClr val="C00000"/>
                </a:solidFill>
                <a:latin typeface="Courier New" panose="02070309020205020404" pitchFamily="49" charset="0"/>
              </a:rPr>
              <a:t>   %xmm1, %xmm1	# result = 0.0</a:t>
            </a:r>
          </a:p>
          <a:p>
            <a:pPr>
              <a:buClrTx/>
              <a:buFontTx/>
              <a:buNone/>
            </a:pPr>
            <a:r>
              <a:rPr lang="en-US" altLang="en-US" sz="1600" b="1" dirty="0">
                <a:solidFill>
                  <a:srgbClr val="000066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16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xorl</a:t>
            </a:r>
            <a:r>
              <a:rPr lang="en-US" altLang="en-US" sz="1600" b="1" dirty="0">
                <a:solidFill>
                  <a:srgbClr val="000066"/>
                </a:solidFill>
                <a:latin typeface="Courier New" panose="02070309020205020404" pitchFamily="49" charset="0"/>
              </a:rPr>
              <a:t>    %</a:t>
            </a:r>
            <a:r>
              <a:rPr lang="en-US" altLang="en-US" sz="16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ecx</a:t>
            </a:r>
            <a:r>
              <a:rPr lang="en-US" altLang="en-US" sz="1600" b="1" dirty="0">
                <a:solidFill>
                  <a:srgbClr val="000066"/>
                </a:solidFill>
                <a:latin typeface="Courier New" panose="02070309020205020404" pitchFamily="49" charset="0"/>
              </a:rPr>
              <a:t>, %</a:t>
            </a:r>
            <a:r>
              <a:rPr lang="en-US" altLang="en-US" sz="16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ecx</a:t>
            </a:r>
            <a:r>
              <a:rPr lang="en-US" altLang="en-US" sz="1600" b="1" dirty="0">
                <a:solidFill>
                  <a:srgbClr val="000066"/>
                </a:solidFill>
                <a:latin typeface="Courier New" panose="02070309020205020404" pitchFamily="49" charset="0"/>
              </a:rPr>
              <a:t>		# </a:t>
            </a:r>
            <a:r>
              <a:rPr lang="en-US" altLang="en-US" sz="16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600" b="1" dirty="0">
                <a:solidFill>
                  <a:srgbClr val="000066"/>
                </a:solidFill>
                <a:latin typeface="Courier New" panose="02070309020205020404" pitchFamily="49" charset="0"/>
              </a:rPr>
              <a:t> = 0</a:t>
            </a:r>
          </a:p>
          <a:p>
            <a:pPr>
              <a:buClrTx/>
              <a:buFontTx/>
              <a:buNone/>
            </a:pPr>
            <a:r>
              <a:rPr lang="en-US" altLang="en-US" sz="1600" b="1" dirty="0">
                <a:solidFill>
                  <a:srgbClr val="000066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16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jmp</a:t>
            </a:r>
            <a:r>
              <a:rPr lang="en-US" altLang="en-US" sz="1600" b="1" dirty="0">
                <a:solidFill>
                  <a:srgbClr val="000066"/>
                </a:solidFill>
                <a:latin typeface="Courier New" panose="02070309020205020404" pitchFamily="49" charset="0"/>
              </a:rPr>
              <a:t>     .L8				# </a:t>
            </a:r>
            <a:r>
              <a:rPr lang="en-US" altLang="en-US" sz="16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goto</a:t>
            </a:r>
            <a:r>
              <a:rPr lang="en-US" altLang="en-US" sz="1600" b="1" dirty="0">
                <a:solidFill>
                  <a:srgbClr val="000066"/>
                </a:solidFill>
                <a:latin typeface="Courier New" panose="02070309020205020404" pitchFamily="49" charset="0"/>
              </a:rPr>
              <a:t> middle</a:t>
            </a:r>
          </a:p>
          <a:p>
            <a:pPr>
              <a:buClrTx/>
              <a:buFontTx/>
              <a:buNone/>
            </a:pPr>
            <a:r>
              <a:rPr lang="en-US" altLang="en-US" sz="1600" b="1" dirty="0">
                <a:solidFill>
                  <a:srgbClr val="000066"/>
                </a:solidFill>
                <a:latin typeface="Courier New" panose="02070309020205020404" pitchFamily="49" charset="0"/>
              </a:rPr>
              <a:t>.L10:					# loop:</a:t>
            </a:r>
          </a:p>
          <a:p>
            <a:pPr>
              <a:buClrTx/>
              <a:buFontTx/>
              <a:buNone/>
            </a:pPr>
            <a:r>
              <a:rPr lang="en-US" altLang="en-US" sz="1600" b="1" dirty="0">
                <a:solidFill>
                  <a:srgbClr val="000066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16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movslq</a:t>
            </a:r>
            <a:r>
              <a:rPr lang="en-US" altLang="en-US" sz="1600" b="1" dirty="0">
                <a:solidFill>
                  <a:srgbClr val="000066"/>
                </a:solidFill>
                <a:latin typeface="Courier New" panose="02070309020205020404" pitchFamily="49" charset="0"/>
              </a:rPr>
              <a:t>  %</a:t>
            </a:r>
            <a:r>
              <a:rPr lang="en-US" altLang="en-US" sz="16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ecx</a:t>
            </a:r>
            <a:r>
              <a:rPr lang="en-US" altLang="en-US" sz="1600" b="1" dirty="0">
                <a:solidFill>
                  <a:srgbClr val="000066"/>
                </a:solidFill>
                <a:latin typeface="Courier New" panose="02070309020205020404" pitchFamily="49" charset="0"/>
              </a:rPr>
              <a:t>,%</a:t>
            </a:r>
            <a:r>
              <a:rPr lang="en-US" altLang="en-US" sz="16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rax</a:t>
            </a:r>
            <a:r>
              <a:rPr lang="en-US" altLang="en-US" sz="1600" b="1" dirty="0">
                <a:solidFill>
                  <a:srgbClr val="000066"/>
                </a:solidFill>
                <a:latin typeface="Courier New" panose="02070309020205020404" pitchFamily="49" charset="0"/>
              </a:rPr>
              <a:t>		# </a:t>
            </a:r>
            <a:r>
              <a:rPr lang="en-US" altLang="en-US" sz="16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icpy</a:t>
            </a:r>
            <a:r>
              <a:rPr lang="en-US" altLang="en-US" sz="1600" b="1" dirty="0">
                <a:solidFill>
                  <a:srgbClr val="000066"/>
                </a:solidFill>
                <a:latin typeface="Courier New" panose="02070309020205020404" pitchFamily="49" charset="0"/>
              </a:rPr>
              <a:t> = </a:t>
            </a:r>
            <a:r>
              <a:rPr lang="en-US" altLang="en-US" sz="16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i</a:t>
            </a:r>
            <a:endParaRPr lang="en-US" altLang="en-US" sz="1600" b="1" dirty="0">
              <a:solidFill>
                <a:srgbClr val="000066"/>
              </a:solidFill>
              <a:latin typeface="Courier New" panose="02070309020205020404" pitchFamily="49" charset="0"/>
            </a:endParaRPr>
          </a:p>
          <a:p>
            <a:pPr>
              <a:buClrTx/>
              <a:buFontTx/>
              <a:buNone/>
            </a:pPr>
            <a:r>
              <a:rPr lang="en-US" altLang="en-US" sz="1600" b="1" dirty="0">
                <a:solidFill>
                  <a:srgbClr val="000066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16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incl</a:t>
            </a:r>
            <a:r>
              <a:rPr lang="en-US" altLang="en-US" sz="1600" b="1" dirty="0">
                <a:solidFill>
                  <a:srgbClr val="000066"/>
                </a:solidFill>
                <a:latin typeface="Courier New" panose="02070309020205020404" pitchFamily="49" charset="0"/>
              </a:rPr>
              <a:t>    %</a:t>
            </a:r>
            <a:r>
              <a:rPr lang="en-US" altLang="en-US" sz="16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ecx</a:t>
            </a:r>
            <a:r>
              <a:rPr lang="en-US" altLang="en-US" sz="1600" b="1" dirty="0">
                <a:solidFill>
                  <a:srgbClr val="000066"/>
                </a:solidFill>
                <a:latin typeface="Courier New" panose="02070309020205020404" pitchFamily="49" charset="0"/>
              </a:rPr>
              <a:t>			# </a:t>
            </a:r>
            <a:r>
              <a:rPr lang="en-US" altLang="en-US" sz="16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600" b="1" dirty="0">
                <a:solidFill>
                  <a:srgbClr val="000066"/>
                </a:solidFill>
                <a:latin typeface="Courier New" panose="02070309020205020404" pitchFamily="49" charset="0"/>
              </a:rPr>
              <a:t>++</a:t>
            </a:r>
          </a:p>
          <a:p>
            <a:pPr>
              <a:buClr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16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movss</a:t>
            </a:r>
            <a:r>
              <a:rPr lang="en-US" altLang="en-US" sz="1600" b="1" dirty="0">
                <a:solidFill>
                  <a:srgbClr val="C00000"/>
                </a:solidFill>
                <a:latin typeface="Courier New" panose="02070309020205020404" pitchFamily="49" charset="0"/>
              </a:rPr>
              <a:t> (%rsi,%rax,4), %xmm0	# t =  y[</a:t>
            </a:r>
            <a:r>
              <a:rPr lang="en-US" altLang="en-US" sz="16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icpy</a:t>
            </a:r>
            <a:r>
              <a:rPr lang="en-US" altLang="en-US" sz="1600" b="1" dirty="0">
                <a:solidFill>
                  <a:srgbClr val="C00000"/>
                </a:solidFill>
                <a:latin typeface="Courier New" panose="02070309020205020404" pitchFamily="49" charset="0"/>
              </a:rPr>
              <a:t>]</a:t>
            </a:r>
          </a:p>
          <a:p>
            <a:pPr>
              <a:buClr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16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mulss</a:t>
            </a:r>
            <a:r>
              <a:rPr lang="en-US" altLang="en-US" sz="1600" b="1" dirty="0">
                <a:solidFill>
                  <a:srgbClr val="C00000"/>
                </a:solidFill>
                <a:latin typeface="Courier New" panose="02070309020205020404" pitchFamily="49" charset="0"/>
              </a:rPr>
              <a:t> (%rdi,%rax,4), %xmm0	# t *= x[</a:t>
            </a:r>
            <a:r>
              <a:rPr lang="en-US" altLang="en-US" sz="16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icpy</a:t>
            </a:r>
            <a:r>
              <a:rPr lang="en-US" altLang="en-US" sz="1600" b="1" dirty="0">
                <a:solidFill>
                  <a:srgbClr val="C00000"/>
                </a:solidFill>
                <a:latin typeface="Courier New" panose="02070309020205020404" pitchFamily="49" charset="0"/>
              </a:rPr>
              <a:t>]</a:t>
            </a:r>
          </a:p>
          <a:p>
            <a:pPr>
              <a:buClr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16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addss</a:t>
            </a:r>
            <a:r>
              <a:rPr lang="en-US" altLang="en-US" sz="1600" b="1" dirty="0">
                <a:solidFill>
                  <a:srgbClr val="C00000"/>
                </a:solidFill>
                <a:latin typeface="Courier New" panose="02070309020205020404" pitchFamily="49" charset="0"/>
              </a:rPr>
              <a:t>   %xmm0, %xmm1	# result += t</a:t>
            </a:r>
          </a:p>
          <a:p>
            <a:pPr>
              <a:buClrTx/>
              <a:buFontTx/>
              <a:buNone/>
            </a:pPr>
            <a:r>
              <a:rPr lang="en-US" altLang="en-US" sz="1600" b="1" dirty="0">
                <a:solidFill>
                  <a:srgbClr val="000066"/>
                </a:solidFill>
                <a:latin typeface="Courier New" panose="02070309020205020404" pitchFamily="49" charset="0"/>
              </a:rPr>
              <a:t>.L8:					# middle:</a:t>
            </a:r>
          </a:p>
          <a:p>
            <a:pPr>
              <a:buClrTx/>
              <a:buFontTx/>
              <a:buNone/>
            </a:pPr>
            <a:r>
              <a:rPr lang="en-US" altLang="en-US" sz="1600" b="1" dirty="0">
                <a:solidFill>
                  <a:srgbClr val="000066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16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cmpl</a:t>
            </a:r>
            <a:r>
              <a:rPr lang="en-US" altLang="en-US" sz="1600" b="1" dirty="0">
                <a:solidFill>
                  <a:srgbClr val="000066"/>
                </a:solidFill>
                <a:latin typeface="Courier New" panose="02070309020205020404" pitchFamily="49" charset="0"/>
              </a:rPr>
              <a:t>    %</a:t>
            </a:r>
            <a:r>
              <a:rPr lang="en-US" altLang="en-US" sz="16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edx</a:t>
            </a:r>
            <a:r>
              <a:rPr lang="en-US" altLang="en-US" sz="1600" b="1" dirty="0">
                <a:solidFill>
                  <a:srgbClr val="000066"/>
                </a:solidFill>
                <a:latin typeface="Courier New" panose="02070309020205020404" pitchFamily="49" charset="0"/>
              </a:rPr>
              <a:t>, %</a:t>
            </a:r>
            <a:r>
              <a:rPr lang="en-US" altLang="en-US" sz="16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ecx</a:t>
            </a:r>
            <a:r>
              <a:rPr lang="en-US" altLang="en-US" sz="1600" b="1" dirty="0">
                <a:solidFill>
                  <a:srgbClr val="000066"/>
                </a:solidFill>
                <a:latin typeface="Courier New" panose="02070309020205020404" pitchFamily="49" charset="0"/>
              </a:rPr>
              <a:t>		# i:n</a:t>
            </a:r>
          </a:p>
          <a:p>
            <a:pPr>
              <a:buClrTx/>
              <a:buFontTx/>
              <a:buNone/>
            </a:pPr>
            <a:r>
              <a:rPr lang="en-US" altLang="en-US" sz="1600" b="1" dirty="0">
                <a:solidFill>
                  <a:srgbClr val="000066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16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jl</a:t>
            </a:r>
            <a:r>
              <a:rPr lang="en-US" altLang="en-US" sz="1600" b="1" dirty="0">
                <a:solidFill>
                  <a:srgbClr val="000066"/>
                </a:solidFill>
                <a:latin typeface="Courier New" panose="02070309020205020404" pitchFamily="49" charset="0"/>
              </a:rPr>
              <a:t>      .L10			# if &lt; </a:t>
            </a:r>
            <a:r>
              <a:rPr lang="en-US" altLang="en-US" sz="16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goto</a:t>
            </a:r>
            <a:r>
              <a:rPr lang="en-US" altLang="en-US" sz="1600" b="1" dirty="0">
                <a:solidFill>
                  <a:srgbClr val="000066"/>
                </a:solidFill>
                <a:latin typeface="Courier New" panose="02070309020205020404" pitchFamily="49" charset="0"/>
              </a:rPr>
              <a:t> loop</a:t>
            </a:r>
          </a:p>
          <a:p>
            <a:pPr>
              <a:buClr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16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movaps</a:t>
            </a:r>
            <a:r>
              <a:rPr lang="en-US" altLang="en-US" sz="1600" b="1" dirty="0">
                <a:solidFill>
                  <a:srgbClr val="C00000"/>
                </a:solidFill>
                <a:latin typeface="Courier New" panose="02070309020205020404" pitchFamily="49" charset="0"/>
              </a:rPr>
              <a:t>  %xmm1, %xmm0	# return result</a:t>
            </a:r>
          </a:p>
          <a:p>
            <a:pPr>
              <a:buClrTx/>
              <a:buFontTx/>
              <a:buNone/>
            </a:pPr>
            <a:r>
              <a:rPr lang="en-US" altLang="en-US" sz="1600" b="1" dirty="0">
                <a:solidFill>
                  <a:srgbClr val="000066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1600" b="1" dirty="0">
                <a:solidFill>
                  <a:srgbClr val="000066"/>
                </a:solidFill>
                <a:latin typeface="Courier New" panose="02070309020205020404" pitchFamily="49" charset="0"/>
              </a:rPr>
              <a:t>ret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357188" y="381000"/>
            <a:ext cx="75914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87000"/>
              </a:lnSpc>
              <a:buClrTx/>
              <a:buFontTx/>
              <a:buNone/>
            </a:pPr>
            <a:r>
              <a:rPr lang="en-US" altLang="en-US" sz="3800" dirty="0">
                <a:solidFill>
                  <a:schemeClr val="tx1"/>
                </a:solidFill>
                <a:latin typeface="+mj-lt"/>
              </a:rPr>
              <a:t>SSE3 Conversion Instructions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90513" y="1143000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85763" indent="-3730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31838" indent="-239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charset="0"/>
                <a:ea typeface="Calibri" charset="0"/>
                <a:cs typeface="Calibri" charset="0"/>
              </a:rPr>
              <a:t>Conversions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Same operand forms as moves</a:t>
            </a:r>
          </a:p>
        </p:txBody>
      </p:sp>
      <p:graphicFrame>
        <p:nvGraphicFramePr>
          <p:cNvPr id="3277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657947"/>
              </p:ext>
            </p:extLst>
          </p:nvPr>
        </p:nvGraphicFramePr>
        <p:xfrm>
          <a:off x="1874960" y="1905000"/>
          <a:ext cx="3916240" cy="4931285"/>
        </p:xfrm>
        <a:graphic>
          <a:graphicData uri="http://schemas.openxmlformats.org/drawingml/2006/table">
            <a:tbl>
              <a:tblPr/>
              <a:tblGrid>
                <a:gridCol w="1958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7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7769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Instruction</a:t>
                      </a:r>
                    </a:p>
                  </a:txBody>
                  <a:tcPr marL="55714" marR="55714" marT="261948" marB="2897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100" b="1" i="1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Description</a:t>
                      </a:r>
                    </a:p>
                  </a:txBody>
                  <a:tcPr marL="55714" marR="55714" marT="261948" marB="2897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186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cvtss2sd</a:t>
                      </a:r>
                    </a:p>
                  </a:txBody>
                  <a:tcPr marL="55714" marR="55714" marT="291365" marB="2897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single → double</a:t>
                      </a:r>
                    </a:p>
                  </a:txBody>
                  <a:tcPr marL="55714" marR="55714" marT="261948" marB="2897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186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cvtsd2ss</a:t>
                      </a:r>
                    </a:p>
                  </a:txBody>
                  <a:tcPr marL="55714" marR="55714" marT="291365" marB="2897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double → single</a:t>
                      </a:r>
                    </a:p>
                  </a:txBody>
                  <a:tcPr marL="55714" marR="55714" marT="261948" marB="2897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186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cvtsi2ss</a:t>
                      </a:r>
                    </a:p>
                  </a:txBody>
                  <a:tcPr marL="55714" marR="55714" marT="291365" marB="2897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int</a:t>
                      </a: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 → single</a:t>
                      </a:r>
                    </a:p>
                  </a:txBody>
                  <a:tcPr marL="55714" marR="55714" marT="261948" marB="2897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186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cvtsi2sd</a:t>
                      </a:r>
                    </a:p>
                  </a:txBody>
                  <a:tcPr marL="55714" marR="55714" marT="291365" marB="2897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int → double</a:t>
                      </a:r>
                    </a:p>
                  </a:txBody>
                  <a:tcPr marL="55714" marR="55714" marT="261948" marB="2897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186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cvtsi2ssq</a:t>
                      </a:r>
                    </a:p>
                  </a:txBody>
                  <a:tcPr marL="55714" marR="55714" marT="291365" marB="2897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quad int → single</a:t>
                      </a:r>
                    </a:p>
                  </a:txBody>
                  <a:tcPr marL="55714" marR="55714" marT="261948" marB="2897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186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cvtsi2sdq</a:t>
                      </a:r>
                    </a:p>
                  </a:txBody>
                  <a:tcPr marL="55714" marR="55714" marT="291365" marB="2897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quad int → double</a:t>
                      </a:r>
                    </a:p>
                  </a:txBody>
                  <a:tcPr marL="55714" marR="55714" marT="261948" marB="2897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186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cvttss2si</a:t>
                      </a:r>
                    </a:p>
                  </a:txBody>
                  <a:tcPr marL="55714" marR="55714" marT="291365" marB="2897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single → int (truncation)</a:t>
                      </a:r>
                    </a:p>
                  </a:txBody>
                  <a:tcPr marL="55714" marR="55714" marT="261948" marB="2897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186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cvttsd2si</a:t>
                      </a:r>
                    </a:p>
                  </a:txBody>
                  <a:tcPr marL="55714" marR="55714" marT="291365" marB="2897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double → int (truncation)</a:t>
                      </a:r>
                    </a:p>
                  </a:txBody>
                  <a:tcPr marL="55714" marR="55714" marT="261948" marB="2897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616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cvttss2siq</a:t>
                      </a:r>
                    </a:p>
                  </a:txBody>
                  <a:tcPr marL="55714" marR="55714" marT="291365" marB="2897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single → quad </a:t>
                      </a:r>
                      <a:r>
                        <a:rPr kumimoji="0" lang="en-US" alt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int</a:t>
                      </a: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 (truncation)</a:t>
                      </a:r>
                    </a:p>
                  </a:txBody>
                  <a:tcPr marL="55714" marR="55714" marT="261948" marB="2897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616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cvttss2siq</a:t>
                      </a:r>
                    </a:p>
                  </a:txBody>
                  <a:tcPr marL="55714" marR="55714" marT="291365" marB="2897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1pPr>
                      <a:lvl2pPr marL="457200"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2pPr>
                      <a:lvl3pPr marL="914400"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3pPr>
                      <a:lvl4pPr marL="1371600"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defRPr>
                      </a:lvl4pPr>
                      <a:lvl5pPr marL="1828800"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5pPr>
                      <a:lvl6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6pPr>
                      <a:lvl7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7pPr>
                      <a:lvl8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8pPr>
                      <a:lvl9pPr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double → quad </a:t>
                      </a:r>
                      <a:r>
                        <a:rPr kumimoji="0" lang="en-US" alt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int</a:t>
                      </a: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AR PL ShanHeiSun Uni" charset="0"/>
                          <a:cs typeface="AR PL ShanHeiSun Uni" charset="0"/>
                        </a:rPr>
                        <a:t> (truncation)</a:t>
                      </a:r>
                    </a:p>
                  </a:txBody>
                  <a:tcPr marL="55714" marR="55714" marT="261948" marB="2897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5143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dirty="0">
                <a:cs typeface="Arial" panose="020B0604020202020204" pitchFamily="34" charset="0"/>
              </a:rPr>
              <a:t>Detecting Support for MMX and SSE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idx="1"/>
          </p:nvPr>
        </p:nvSpPr>
        <p:spPr>
          <a:xfrm>
            <a:off x="290513" y="1220788"/>
            <a:ext cx="8307387" cy="52244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4538" lvl="1" indent="-233363" eaLnBrk="1" hangingPunct="1"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endParaRPr lang="en-GB" altLang="en-US" dirty="0">
              <a:latin typeface="Consolas" charset="0"/>
              <a:ea typeface="Consolas" charset="0"/>
              <a:cs typeface="Consolas" charset="0"/>
            </a:endParaRPr>
          </a:p>
          <a:p>
            <a:pPr marL="744538" lvl="1" indent="-233363" eaLnBrk="1" hangingPunct="1"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endParaRPr lang="en-GB" altLang="en-US" dirty="0">
              <a:latin typeface="Consolas" charset="0"/>
              <a:ea typeface="Consolas" charset="0"/>
              <a:cs typeface="Consolas" charset="0"/>
            </a:endParaRPr>
          </a:p>
          <a:p>
            <a:pPr marL="744538" lvl="1" indent="-233363" eaLnBrk="1" hangingPunct="1"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GB" alt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GB" altLang="en-US" dirty="0">
                <a:latin typeface="Consolas" charset="0"/>
                <a:ea typeface="Consolas" charset="0"/>
                <a:cs typeface="Consolas" charset="0"/>
              </a:rPr>
              <a:t>   1, </a:t>
            </a:r>
            <a:r>
              <a:rPr lang="en-GB" altLang="en-US" dirty="0" err="1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GB" altLang="en-US" dirty="0">
              <a:latin typeface="Consolas" charset="0"/>
              <a:ea typeface="Consolas" charset="0"/>
              <a:cs typeface="Consolas" charset="0"/>
            </a:endParaRPr>
          </a:p>
          <a:p>
            <a:pPr marL="744538" lvl="1" indent="-233363" eaLnBrk="1" hangingPunct="1"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GB" altLang="en-US" dirty="0" err="1">
                <a:latin typeface="Consolas" charset="0"/>
                <a:ea typeface="Consolas" charset="0"/>
                <a:cs typeface="Consolas" charset="0"/>
              </a:rPr>
              <a:t>cpuid</a:t>
            </a:r>
            <a:r>
              <a:rPr lang="en-GB" altLang="en-US" dirty="0">
                <a:latin typeface="Consolas" charset="0"/>
                <a:ea typeface="Consolas" charset="0"/>
                <a:cs typeface="Consolas" charset="0"/>
              </a:rPr>
              <a:t>    				; supported since Pentium</a:t>
            </a:r>
          </a:p>
          <a:p>
            <a:pPr marL="744538" lvl="1" indent="-233363" eaLnBrk="1" hangingPunct="1"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GB" altLang="en-US" dirty="0">
                <a:latin typeface="Consolas" charset="0"/>
                <a:ea typeface="Consolas" charset="0"/>
                <a:cs typeface="Consolas" charset="0"/>
              </a:rPr>
              <a:t>test  0x800000, </a:t>
            </a:r>
            <a:r>
              <a:rPr lang="en-GB" altLang="en-US" dirty="0" err="1">
                <a:latin typeface="Consolas" charset="0"/>
                <a:ea typeface="Consolas" charset="0"/>
                <a:cs typeface="Consolas" charset="0"/>
              </a:rPr>
              <a:t>edx</a:t>
            </a:r>
            <a:r>
              <a:rPr lang="en-GB" altLang="en-US" dirty="0">
                <a:latin typeface="Consolas" charset="0"/>
                <a:ea typeface="Consolas" charset="0"/>
                <a:cs typeface="Consolas" charset="0"/>
              </a:rPr>
              <a:t>	; 00800000h (bit 23) MMX</a:t>
            </a:r>
          </a:p>
          <a:p>
            <a:pPr marL="744538" lvl="1" indent="-233363" eaLnBrk="1" hangingPunct="1"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GB" altLang="en-US" dirty="0">
                <a:latin typeface="Consolas" charset="0"/>
                <a:ea typeface="Consolas" charset="0"/>
                <a:cs typeface="Consolas" charset="0"/>
              </a:rPr>
              <a:t>         				; 02000000h (bit 25) SSE</a:t>
            </a:r>
          </a:p>
          <a:p>
            <a:pPr marL="744538" lvl="1" indent="-233363" eaLnBrk="1" hangingPunct="1"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GB" altLang="en-US" dirty="0">
                <a:latin typeface="Consolas" charset="0"/>
                <a:ea typeface="Consolas" charset="0"/>
                <a:cs typeface="Consolas" charset="0"/>
              </a:rPr>
              <a:t>         				; 04000000h (bit 26) SSE2</a:t>
            </a:r>
          </a:p>
          <a:p>
            <a:pPr marL="744538" lvl="1" indent="-233363" eaLnBrk="1" hangingPunct="1"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GB" altLang="en-US" dirty="0" err="1">
                <a:latin typeface="Consolas" charset="0"/>
                <a:ea typeface="Consolas" charset="0"/>
                <a:cs typeface="Consolas" charset="0"/>
              </a:rPr>
              <a:t>jnz</a:t>
            </a:r>
            <a:r>
              <a:rPr lang="en-GB" altLang="en-US" dirty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GB" altLang="en-US" dirty="0" err="1">
                <a:latin typeface="Consolas" charset="0"/>
                <a:ea typeface="Consolas" charset="0"/>
                <a:cs typeface="Consolas" charset="0"/>
              </a:rPr>
              <a:t>HasMMX</a:t>
            </a:r>
            <a:endParaRPr lang="en-GB" alt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dirty="0">
                <a:cs typeface="Arial" panose="020B0604020202020204" pitchFamily="34" charset="0"/>
              </a:rPr>
              <a:t>Detecting Support (Cont’d)</a:t>
            </a:r>
            <a:endParaRPr lang="en-GB" altLang="en-US" dirty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idx="1"/>
          </p:nvPr>
        </p:nvSpPr>
        <p:spPr>
          <a:xfrm>
            <a:off x="280988" y="1057275"/>
            <a:ext cx="8307387" cy="55721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4538" lvl="1" indent="-233363" eaLnBrk="1" hangingPunct="1"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#include &lt;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744538" lvl="1" indent="-233363" eaLnBrk="1" hangingPunct="1"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#include &lt;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string.h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744538" lvl="1" indent="-233363" eaLnBrk="1" hangingPunct="1"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#define 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cpuid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func,ax,bx,cx,dx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)\</a:t>
            </a:r>
          </a:p>
          <a:p>
            <a:pPr marL="744538" lvl="1" indent="-233363" eaLnBrk="1" hangingPunct="1"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       __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asm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__ __volatile__ ("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cpuid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":\</a:t>
            </a:r>
          </a:p>
          <a:p>
            <a:pPr marL="744538" lvl="1" indent="-233363" eaLnBrk="1" hangingPunct="1"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       "=a" (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ax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), "=b" (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bx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), "=c" (cx), "=d" (dx) : "a" (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func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));</a:t>
            </a:r>
          </a:p>
          <a:p>
            <a:pPr marL="744538" lvl="1" indent="-233363" eaLnBrk="1" hangingPunct="1"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endParaRPr lang="en-GB" altLang="en-US" sz="1200" dirty="0">
              <a:latin typeface="Consolas" charset="0"/>
              <a:ea typeface="Consolas" charset="0"/>
              <a:cs typeface="Consolas" charset="0"/>
            </a:endParaRPr>
          </a:p>
          <a:p>
            <a:pPr marL="744538" lvl="1" indent="-233363" eaLnBrk="1" hangingPunct="1"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main (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, char* 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[]) {</a:t>
            </a:r>
            <a:b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a, b, c, d, 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;</a:t>
            </a:r>
            <a:b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       char s[13];</a:t>
            </a:r>
            <a:b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* q;</a:t>
            </a:r>
            <a:b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       for (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&lt; 13; 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++)  s[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] = 0;</a:t>
            </a:r>
            <a:b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       q = (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*) s;</a:t>
            </a:r>
            <a:b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		 /* 12 char string returned in 3 registers */</a:t>
            </a:r>
            <a:b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cpuid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(0, a, q[0], q[2], q[1]);</a:t>
            </a:r>
            <a:b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("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str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: %s\n", s);</a:t>
            </a:r>
            <a:b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       /* Bits returned in all 4 registers */</a:t>
            </a:r>
            <a:b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cpuid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(1, a, b, c, d);</a:t>
            </a:r>
            <a:b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("a: %08x, b: %08x, c: %08x, d: %08x\n", a, b, c, d);</a:t>
            </a:r>
            <a:b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(" 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bh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* 8 = cache line size\n");</a:t>
            </a:r>
            <a:b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(" bit 0 of c = SSE3 supported\n");</a:t>
            </a:r>
            <a:b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(" bit 25 of c = AES supported\n");</a:t>
            </a:r>
            <a:b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(" bit 0 of d = On-board FPU\n");</a:t>
            </a:r>
            <a:b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(" bit 4 of d = Time-stamp counter\n");</a:t>
            </a:r>
            <a:b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(" bit 26 of d = SSE2 supported\n");</a:t>
            </a:r>
            <a:b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(" bit 25 of d = SSE supported\n");</a:t>
            </a:r>
            <a:b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200" dirty="0" err="1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 (" bit 23 of d = MMX supported\n");</a:t>
            </a:r>
          </a:p>
          <a:p>
            <a:pPr marL="744538" lvl="1" indent="-233363" eaLnBrk="1" hangingPunct="1"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GB" altLang="en-US" sz="12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266700" y="1308100"/>
            <a:ext cx="8501063" cy="465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% cat /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proc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/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cpuinfo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</a:p>
          <a:p>
            <a:pPr>
              <a:buClrTx/>
              <a:buFontTx/>
              <a:buNone/>
            </a:pP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processor       : 0</a:t>
            </a:r>
          </a:p>
          <a:p>
            <a:pPr>
              <a:buClrTx/>
              <a:buFontTx/>
              <a:buNone/>
            </a:pP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vendor_id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 :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GenuineIntel</a:t>
            </a:r>
            <a:endParaRPr lang="en-US" altLang="en-US" sz="11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buClrTx/>
              <a:buFontTx/>
              <a:buNone/>
            </a:pP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cpu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family      : 6</a:t>
            </a:r>
          </a:p>
          <a:p>
            <a:pPr>
              <a:buClrTx/>
              <a:buFontTx/>
              <a:buNone/>
            </a:pP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model           : 15</a:t>
            </a:r>
          </a:p>
          <a:p>
            <a:pPr>
              <a:buClrTx/>
              <a:buFontTx/>
              <a:buNone/>
            </a:pP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model name      : Intel(R) Core(TM)2 Quad CPU    Q6600  @ 2.40GHz</a:t>
            </a:r>
          </a:p>
          <a:p>
            <a:pPr>
              <a:buClrTx/>
              <a:buFontTx/>
              <a:buNone/>
            </a:pP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stepping        : 11</a:t>
            </a:r>
          </a:p>
          <a:p>
            <a:pPr>
              <a:buClrTx/>
              <a:buFontTx/>
              <a:buNone/>
            </a:pP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cpu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MHz         : 2393.974</a:t>
            </a:r>
          </a:p>
          <a:p>
            <a:pPr>
              <a:buClrTx/>
              <a:buFontTx/>
              <a:buNone/>
            </a:pP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cache size      : 4096 KB</a:t>
            </a:r>
          </a:p>
          <a:p>
            <a:pPr>
              <a:buClrTx/>
              <a:buFontTx/>
              <a:buNone/>
            </a:pP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physical id     : 0</a:t>
            </a:r>
          </a:p>
          <a:p>
            <a:pPr>
              <a:buClrTx/>
              <a:buFontTx/>
              <a:buNone/>
            </a:pP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siblings        : 4</a:t>
            </a:r>
          </a:p>
          <a:p>
            <a:pPr>
              <a:buClrTx/>
              <a:buFontTx/>
              <a:buNone/>
            </a:pP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core id         : 0</a:t>
            </a:r>
          </a:p>
          <a:p>
            <a:pPr>
              <a:buClrTx/>
              <a:buFontTx/>
              <a:buNone/>
            </a:pP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cpu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cores       : 4</a:t>
            </a:r>
          </a:p>
          <a:p>
            <a:pPr>
              <a:buClrTx/>
              <a:buFontTx/>
              <a:buNone/>
            </a:pP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apicid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    : 0</a:t>
            </a:r>
          </a:p>
          <a:p>
            <a:pPr>
              <a:buClrTx/>
              <a:buFontTx/>
              <a:buNone/>
            </a:pP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initial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apicid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: 0</a:t>
            </a:r>
          </a:p>
          <a:p>
            <a:pPr>
              <a:buClrTx/>
              <a:buFontTx/>
              <a:buNone/>
            </a:pP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fpu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       : yes</a:t>
            </a:r>
          </a:p>
          <a:p>
            <a:pPr>
              <a:buClrTx/>
              <a:buFontTx/>
              <a:buNone/>
            </a:pP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fpu_exception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: yes</a:t>
            </a:r>
          </a:p>
          <a:p>
            <a:pPr>
              <a:buClrTx/>
              <a:buFontTx/>
              <a:buNone/>
            </a:pP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cpuid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level     : 10</a:t>
            </a:r>
          </a:p>
          <a:p>
            <a:pPr>
              <a:buClrTx/>
              <a:buFontTx/>
              <a:buNone/>
            </a:pP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wp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        : yes</a:t>
            </a:r>
          </a:p>
          <a:p>
            <a:pPr>
              <a:buClrTx/>
              <a:buFontTx/>
              <a:buNone/>
            </a:pP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flags           :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fpu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vme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de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pse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tsc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msr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pae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mce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cx8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apic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sep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mtrr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pge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mca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cmov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pat pse36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clflush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dts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acpi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mmx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fxsr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sse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sse2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ss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ht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tm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pbe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syscall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nx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lm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constant_tsc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arch_perfmon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pebs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bts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rep_good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pni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monitor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ds_cpl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vmx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est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tm2 ssse3 cx16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xtpr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lahf_lm</a:t>
            </a:r>
            <a:endParaRPr lang="en-US" altLang="en-US" sz="11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buClrTx/>
              <a:buFontTx/>
              <a:buNone/>
            </a:pP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bogomips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  : 4791.08</a:t>
            </a:r>
          </a:p>
          <a:p>
            <a:pPr>
              <a:buClrTx/>
              <a:buFontTx/>
              <a:buNone/>
            </a:pP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clflush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size    : 64</a:t>
            </a:r>
          </a:p>
          <a:p>
            <a:pPr>
              <a:buClrTx/>
              <a:buFontTx/>
              <a:buNone/>
            </a:pPr>
            <a:r>
              <a:rPr lang="en-US" altLang="en-US" sz="11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cache_alignment</a:t>
            </a: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: 64</a:t>
            </a:r>
          </a:p>
          <a:p>
            <a:pPr>
              <a:buClrTx/>
              <a:buFontTx/>
              <a:buNone/>
            </a:pP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address sizes   : 36 bits physical, 48 bits virtual</a:t>
            </a:r>
          </a:p>
          <a:p>
            <a:pPr>
              <a:buClrTx/>
              <a:buFontTx/>
              <a:buNone/>
            </a:pPr>
            <a:r>
              <a:rPr lang="en-US" altLang="en-US" sz="11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power management: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dirty="0">
                <a:cs typeface="Arial" panose="020B0604020202020204" pitchFamily="34" charset="0"/>
              </a:rPr>
              <a:t>Detecting Support (Cont’d)</a:t>
            </a:r>
            <a:endParaRPr lang="en-GB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52400"/>
            <a:ext cx="7886700" cy="1325563"/>
          </a:xfrm>
        </p:spPr>
        <p:txBody>
          <a:bodyPr/>
          <a:lstStyle/>
          <a:p>
            <a:r>
              <a:rPr lang="en-US" dirty="0">
                <a:cs typeface="Arial" panose="020B0604020202020204" pitchFamily="34" charset="0"/>
              </a:rPr>
              <a:t>AVX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77862"/>
            <a:ext cx="7886700" cy="4351338"/>
          </a:xfrm>
        </p:spPr>
        <p:txBody>
          <a:bodyPr>
            <a:normAutofit/>
          </a:bodyPr>
          <a:lstStyle/>
          <a:p>
            <a:r>
              <a:rPr lang="en-US" sz="1800" dirty="0"/>
              <a:t>Advanced Vector Extensions</a:t>
            </a:r>
          </a:p>
          <a:p>
            <a:r>
              <a:rPr lang="en-US" sz="1800" dirty="0"/>
              <a:t>Sandy Bridge (2011)</a:t>
            </a:r>
          </a:p>
          <a:p>
            <a:r>
              <a:rPr lang="en-US" sz="1800" dirty="0"/>
              <a:t>256-bit registers YMM0 – YMM15</a:t>
            </a:r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655638" y="1752600"/>
            <a:ext cx="8716962" cy="781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buClrTx/>
              <a:buSzTx/>
              <a:buFont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dirty="0">
                <a:ea typeface="Arial" charset="0"/>
                <a:cs typeface="Arial" charset="0"/>
              </a:rPr>
              <a:t>AVX2</a:t>
            </a:r>
            <a:endParaRPr lang="en-US" altLang="en-US" dirty="0">
              <a:ea typeface="Arial" charset="0"/>
              <a:cs typeface="Arial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41338" y="2319338"/>
            <a:ext cx="8307387" cy="5224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31788" fontAlgn="auto"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altLang="en-US" sz="1800" dirty="0"/>
              <a:t>Intel codename </a:t>
            </a:r>
            <a:r>
              <a:rPr lang="en-US" altLang="en-US" sz="1800" dirty="0" err="1"/>
              <a:t>Haswell</a:t>
            </a:r>
            <a:r>
              <a:rPr lang="en-US" altLang="en-US" sz="1800" dirty="0"/>
              <a:t> (2013)</a:t>
            </a:r>
          </a:p>
          <a:p>
            <a:pPr marL="182562" indent="-342900" fontAlgn="auto">
              <a:spcAft>
                <a:spcPts val="0"/>
              </a:spcAft>
              <a:buClrTx/>
              <a:buSzTx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altLang="en-US" sz="1800" dirty="0"/>
              <a:t>Expansion of most integer AVX to 256 bits</a:t>
            </a:r>
          </a:p>
          <a:p>
            <a:pPr marL="182562" indent="-342900" fontAlgn="auto">
              <a:spcAft>
                <a:spcPts val="0"/>
              </a:spcAft>
              <a:buClrTx/>
              <a:buSzTx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altLang="en-US" sz="1800" dirty="0"/>
              <a:t>“Gather support” to load data from non-contiguous memory</a:t>
            </a:r>
          </a:p>
          <a:p>
            <a:pPr marL="182562" indent="-342900" fontAlgn="auto">
              <a:spcAft>
                <a:spcPts val="0"/>
              </a:spcAft>
              <a:buClrTx/>
              <a:buSzTx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altLang="en-US" sz="1800" dirty="0"/>
              <a:t>3-operand FMA operations (fused multiply-add operations) at full precision (</a:t>
            </a:r>
            <a:r>
              <a:rPr lang="en-US" altLang="en-US" sz="1800" dirty="0" err="1"/>
              <a:t>a+b</a:t>
            </a:r>
            <a:r>
              <a:rPr lang="en-US" altLang="en-US" sz="1800" dirty="0"/>
              <a:t>*c)</a:t>
            </a:r>
          </a:p>
          <a:p>
            <a:pPr marL="525462" lvl="1" indent="-342900" fontAlgn="auto">
              <a:spcAft>
                <a:spcPts val="0"/>
              </a:spcAft>
              <a:buClrTx/>
              <a:buSzTx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altLang="en-US" sz="1400" dirty="0"/>
              <a:t>Dot products, matrix multiplications, polynomial evaluations via Horner's rule (see DEC VAX POLY instruction 1977)</a:t>
            </a:r>
          </a:p>
          <a:p>
            <a:pPr marL="525462" lvl="1" indent="-342900" fontAlgn="auto">
              <a:spcAft>
                <a:spcPts val="0"/>
              </a:spcAft>
              <a:buClrTx/>
              <a:buSzTx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altLang="en-US" sz="1400" dirty="0"/>
              <a:t>Speeds up software-based division and square root operations (so dedicated hardware for these operations can be removed)</a:t>
            </a:r>
          </a:p>
          <a:p>
            <a:pPr indent="-331788" fontAlgn="auto"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endParaRPr lang="en-US" altLang="en-US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42513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buClrTx/>
              <a:buSzTx/>
              <a:buFontTx/>
            </a:pPr>
            <a:r>
              <a:rPr lang="en-US" dirty="0">
                <a:cs typeface="Arial" panose="020B0604020202020204" pitchFamily="34" charset="0"/>
              </a:rPr>
              <a:t>AVX-512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95300" y="5105400"/>
            <a:ext cx="78867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Tx/>
              <a:buSzTx/>
            </a:pPr>
            <a:r>
              <a:rPr lang="en-US" sz="1800" dirty="0"/>
              <a:t>512-bit extensions to AVX</a:t>
            </a:r>
          </a:p>
          <a:p>
            <a:pPr fontAlgn="auto">
              <a:spcAft>
                <a:spcPts val="0"/>
              </a:spcAft>
              <a:buClrTx/>
              <a:buSzTx/>
            </a:pPr>
            <a:r>
              <a:rPr lang="en-US" sz="1800" dirty="0"/>
              <a:t>Knights Landing (2016)</a:t>
            </a:r>
          </a:p>
          <a:p>
            <a:pPr fontAlgn="auto">
              <a:spcAft>
                <a:spcPts val="0"/>
              </a:spcAft>
              <a:buClrTx/>
              <a:buSzTx/>
            </a:pPr>
            <a:r>
              <a:rPr lang="en-US" sz="1800" dirty="0"/>
              <a:t>Skylake-E (2016)</a:t>
            </a:r>
          </a:p>
          <a:p>
            <a:pPr fontAlgn="auto">
              <a:spcAft>
                <a:spcPts val="0"/>
              </a:spcAft>
              <a:buClrTx/>
              <a:buSzTx/>
            </a:pPr>
            <a:r>
              <a:rPr lang="en-US" sz="1800" dirty="0" err="1"/>
              <a:t>Icelake</a:t>
            </a:r>
            <a:r>
              <a:rPr lang="en-US" sz="1800" dirty="0"/>
              <a:t> (2019)</a:t>
            </a:r>
          </a:p>
          <a:p>
            <a:pPr fontAlgn="auto">
              <a:spcAft>
                <a:spcPts val="0"/>
              </a:spcAft>
              <a:buClrTx/>
              <a:buSzTx/>
            </a:pPr>
            <a:r>
              <a:rPr lang="en-US" sz="1800" dirty="0"/>
              <a:t>Register names </a:t>
            </a:r>
            <a:r>
              <a:rPr lang="en-US" sz="1400" dirty="0"/>
              <a:t>ZMM0 – ZMM31</a:t>
            </a:r>
          </a:p>
        </p:txBody>
      </p:sp>
    </p:spTree>
    <p:extLst>
      <p:ext uri="{BB962C8B-B14F-4D97-AF65-F5344CB8AC3E}">
        <p14:creationId xmlns:p14="http://schemas.microsoft.com/office/powerpoint/2010/main" val="14534912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dirty="0">
                <a:cs typeface="Arial" panose="020B0604020202020204" pitchFamily="34" charset="0"/>
              </a:rPr>
              <a:t>Programming SIMD</a:t>
            </a:r>
            <a:endParaRPr lang="en-US" altLang="en-US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idx="1"/>
          </p:nvPr>
        </p:nvSpPr>
        <p:spPr>
          <a:xfrm>
            <a:off x="290513" y="1066800"/>
            <a:ext cx="8307387" cy="5224462"/>
          </a:xfrm>
        </p:spPr>
        <p:txBody>
          <a:bodyPr>
            <a:normAutofit/>
          </a:bodyPr>
          <a:lstStyle/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2800" dirty="0"/>
              <a:t>Store data contiguously (i.e. in an array)</a:t>
            </a:r>
          </a:p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2800" dirty="0"/>
              <a:t>Define total size of vector in bytes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2400" dirty="0"/>
              <a:t>8 bytes (64 bits) for MMX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2400" dirty="0"/>
              <a:t>16 bytes (128 bits) for SSE2 and beyond</a:t>
            </a:r>
          </a:p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2800" dirty="0"/>
              <a:t>Define type of vector elements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2400" dirty="0"/>
              <a:t>For 128 bit registers</a:t>
            </a:r>
          </a:p>
          <a:p>
            <a:pPr marL="1146175" lvl="2" indent="-225425" eaLnBrk="1" hangingPunct="1">
              <a:buClrTx/>
              <a:buSzPct val="90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2  double</a:t>
            </a:r>
          </a:p>
          <a:p>
            <a:pPr marL="1146175" lvl="2" indent="-225425" eaLnBrk="1" hangingPunct="1">
              <a:buClrTx/>
              <a:buSzPct val="90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4  float</a:t>
            </a:r>
          </a:p>
          <a:p>
            <a:pPr marL="1146175" lvl="2" indent="-225425" eaLnBrk="1" hangingPunct="1">
              <a:buClrTx/>
              <a:buSzPct val="90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4 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endParaRPr lang="en-US" alt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1146175" lvl="2" indent="-225425" eaLnBrk="1" hangingPunct="1">
              <a:buClrTx/>
              <a:buSzPct val="90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8  short</a:t>
            </a:r>
          </a:p>
          <a:p>
            <a:pPr marL="1146175" lvl="2" indent="-225425" eaLnBrk="1" hangingPunct="1">
              <a:buClrTx/>
              <a:buSzPct val="90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16 char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2400" dirty="0"/>
              <a:t>SIMD instructions based on each vector type</a:t>
            </a:r>
          </a:p>
          <a:p>
            <a:pPr marL="1146175" lvl="2" indent="-225425" eaLnBrk="1" hangingPunct="1">
              <a:buClrTx/>
              <a:buSzPct val="90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357188" y="434975"/>
            <a:ext cx="75914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87000"/>
              </a:lnSpc>
              <a:buClrTx/>
              <a:buFontTx/>
              <a:buNone/>
            </a:pPr>
            <a:r>
              <a:rPr lang="en-US" altLang="en-US" sz="3800" dirty="0" err="1">
                <a:solidFill>
                  <a:schemeClr val="tx1"/>
                </a:solidFill>
                <a:latin typeface="+mj-lt"/>
              </a:rPr>
              <a:t>Vectorizing</a:t>
            </a:r>
            <a:r>
              <a:rPr lang="en-US" altLang="en-US" sz="3800" dirty="0">
                <a:solidFill>
                  <a:schemeClr val="tx1"/>
                </a:solidFill>
                <a:latin typeface="+mj-lt"/>
              </a:rPr>
              <a:t> Code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96875" y="1428750"/>
            <a:ext cx="8289925" cy="497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85763" indent="-3730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31838" indent="-239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Starting with version 4.1.1, </a:t>
            </a:r>
            <a:r>
              <a:rPr lang="en-US" altLang="en-US" dirty="0" err="1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gcc</a:t>
            </a:r>
            <a:r>
              <a:rPr lang="en-US" altLang="en-US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 can </a:t>
            </a:r>
            <a:r>
              <a:rPr lang="en-US" altLang="en-US" dirty="0" err="1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autovectorize</a:t>
            </a:r>
            <a:r>
              <a:rPr lang="en-US" altLang="en-US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 to some extent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-O3 or –</a:t>
            </a:r>
            <a:r>
              <a:rPr lang="en-US" altLang="en-US" sz="2000" dirty="0" err="1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ftree-vectorize</a:t>
            </a:r>
            <a:endParaRPr lang="en-US" altLang="en-US" sz="2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No speed-up guaranteed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Very limited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dirty="0" err="1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icc</a:t>
            </a:r>
            <a:r>
              <a:rPr lang="en-US" alt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 is often much better</a:t>
            </a:r>
            <a:endParaRPr lang="en-US" altLang="en-US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charset="0"/>
              <a:ea typeface="Calibri" charset="0"/>
              <a:cs typeface="Calibri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For highest performance </a:t>
            </a:r>
            <a:r>
              <a:rPr lang="en-US" altLang="en-US" dirty="0" err="1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vectorize</a:t>
            </a:r>
            <a:r>
              <a:rPr lang="en-US" altLang="en-US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 yourself using </a:t>
            </a:r>
            <a:r>
              <a:rPr lang="en-US" altLang="en-US" dirty="0" err="1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intrinsics</a:t>
            </a:r>
            <a:endParaRPr lang="en-US" altLang="en-US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dirty="0" err="1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Intrinsics</a:t>
            </a:r>
            <a:r>
              <a:rPr lang="en-US" alt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 = C interface to vector instructions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https://software.intel.com/sites/landingpage/IntrinsicsGuide/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sz="2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6692900" cy="573088"/>
          </a:xfrm>
        </p:spPr>
        <p:txBody>
          <a:bodyPr>
            <a:norm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FPU Data Register Stack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379413" y="1365250"/>
            <a:ext cx="6211887" cy="508000"/>
          </a:xfrm>
        </p:spPr>
        <p:txBody>
          <a:bodyPr/>
          <a:lstStyle/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/>
              <a:t>FPU register format (extended precision)</a:t>
            </a:r>
          </a:p>
        </p:txBody>
      </p:sp>
      <p:grpSp>
        <p:nvGrpSpPr>
          <p:cNvPr id="6148" name="Group 3"/>
          <p:cNvGrpSpPr>
            <a:grpSpLocks/>
          </p:cNvGrpSpPr>
          <p:nvPr/>
        </p:nvGrpSpPr>
        <p:grpSpPr bwMode="auto">
          <a:xfrm>
            <a:off x="1373188" y="1903413"/>
            <a:ext cx="5635625" cy="598487"/>
            <a:chOff x="865" y="1199"/>
            <a:chExt cx="3550" cy="377"/>
          </a:xfrm>
        </p:grpSpPr>
        <p:sp>
          <p:nvSpPr>
            <p:cNvPr id="6163" name="Rectangle 4"/>
            <p:cNvSpPr>
              <a:spLocks noChangeArrowheads="1"/>
            </p:cNvSpPr>
            <p:nvPr/>
          </p:nvSpPr>
          <p:spPr bwMode="auto">
            <a:xfrm>
              <a:off x="912" y="1392"/>
              <a:ext cx="184" cy="184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altLang="en-US" sz="1800" b="1">
                  <a:solidFill>
                    <a:srgbClr val="000066"/>
                  </a:solidFill>
                  <a:latin typeface="Arial" panose="020B0604020202020204" pitchFamily="34" charset="0"/>
                </a:rPr>
                <a:t>s</a:t>
              </a:r>
            </a:p>
          </p:txBody>
        </p:sp>
        <p:sp>
          <p:nvSpPr>
            <p:cNvPr id="6164" name="Rectangle 5"/>
            <p:cNvSpPr>
              <a:spLocks noChangeArrowheads="1"/>
            </p:cNvSpPr>
            <p:nvPr/>
          </p:nvSpPr>
          <p:spPr bwMode="auto">
            <a:xfrm>
              <a:off x="1104" y="1392"/>
              <a:ext cx="568" cy="184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altLang="en-US" sz="1800" b="1">
                  <a:solidFill>
                    <a:srgbClr val="000066"/>
                  </a:solidFill>
                  <a:latin typeface="Arial" panose="020B0604020202020204" pitchFamily="34" charset="0"/>
                </a:rPr>
                <a:t>exp</a:t>
              </a:r>
            </a:p>
          </p:txBody>
        </p:sp>
        <p:sp>
          <p:nvSpPr>
            <p:cNvPr id="6165" name="Rectangle 6"/>
            <p:cNvSpPr>
              <a:spLocks noChangeArrowheads="1"/>
            </p:cNvSpPr>
            <p:nvPr/>
          </p:nvSpPr>
          <p:spPr bwMode="auto">
            <a:xfrm>
              <a:off x="1680" y="1392"/>
              <a:ext cx="2686" cy="184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altLang="en-US" sz="1800" b="1">
                  <a:solidFill>
                    <a:srgbClr val="000066"/>
                  </a:solidFill>
                  <a:latin typeface="Arial" panose="020B0604020202020204" pitchFamily="34" charset="0"/>
                </a:rPr>
                <a:t>frac</a:t>
              </a:r>
            </a:p>
          </p:txBody>
        </p:sp>
        <p:sp>
          <p:nvSpPr>
            <p:cNvPr id="6166" name="Text Box 7"/>
            <p:cNvSpPr txBox="1">
              <a:spLocks noChangeArrowheads="1"/>
            </p:cNvSpPr>
            <p:nvPr/>
          </p:nvSpPr>
          <p:spPr bwMode="auto">
            <a:xfrm>
              <a:off x="4238" y="1199"/>
              <a:ext cx="1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1400" b="1">
                  <a:solidFill>
                    <a:srgbClr val="000066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6167" name="Text Box 8"/>
            <p:cNvSpPr txBox="1">
              <a:spLocks noChangeArrowheads="1"/>
            </p:cNvSpPr>
            <p:nvPr/>
          </p:nvSpPr>
          <p:spPr bwMode="auto">
            <a:xfrm>
              <a:off x="1633" y="1200"/>
              <a:ext cx="23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1400" b="1">
                  <a:solidFill>
                    <a:srgbClr val="000066"/>
                  </a:solidFill>
                  <a:latin typeface="Arial" panose="020B0604020202020204" pitchFamily="34" charset="0"/>
                </a:rPr>
                <a:t>63</a:t>
              </a:r>
            </a:p>
          </p:txBody>
        </p:sp>
        <p:sp>
          <p:nvSpPr>
            <p:cNvPr id="6168" name="Text Box 9"/>
            <p:cNvSpPr txBox="1">
              <a:spLocks noChangeArrowheads="1"/>
            </p:cNvSpPr>
            <p:nvPr/>
          </p:nvSpPr>
          <p:spPr bwMode="auto">
            <a:xfrm>
              <a:off x="1488" y="1200"/>
              <a:ext cx="2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1400" b="1">
                  <a:solidFill>
                    <a:srgbClr val="000066"/>
                  </a:solidFill>
                  <a:latin typeface="Arial" panose="020B0604020202020204" pitchFamily="34" charset="0"/>
                </a:rPr>
                <a:t>64</a:t>
              </a:r>
            </a:p>
          </p:txBody>
        </p:sp>
        <p:sp>
          <p:nvSpPr>
            <p:cNvPr id="6169" name="Text Box 10"/>
            <p:cNvSpPr txBox="1">
              <a:spLocks noChangeArrowheads="1"/>
            </p:cNvSpPr>
            <p:nvPr/>
          </p:nvSpPr>
          <p:spPr bwMode="auto">
            <a:xfrm>
              <a:off x="1057" y="1200"/>
              <a:ext cx="23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1400" b="1">
                  <a:solidFill>
                    <a:srgbClr val="000066"/>
                  </a:solidFill>
                  <a:latin typeface="Arial" panose="020B0604020202020204" pitchFamily="34" charset="0"/>
                </a:rPr>
                <a:t>78</a:t>
              </a:r>
            </a:p>
          </p:txBody>
        </p:sp>
        <p:sp>
          <p:nvSpPr>
            <p:cNvPr id="6170" name="Text Box 11"/>
            <p:cNvSpPr txBox="1">
              <a:spLocks noChangeArrowheads="1"/>
            </p:cNvSpPr>
            <p:nvPr/>
          </p:nvSpPr>
          <p:spPr bwMode="auto">
            <a:xfrm>
              <a:off x="865" y="1200"/>
              <a:ext cx="23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1400" b="1">
                  <a:solidFill>
                    <a:srgbClr val="000066"/>
                  </a:solidFill>
                  <a:latin typeface="Arial" panose="020B0604020202020204" pitchFamily="34" charset="0"/>
                </a:rPr>
                <a:t>79</a:t>
              </a:r>
            </a:p>
          </p:txBody>
        </p:sp>
      </p:grp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533400" y="2590800"/>
            <a:ext cx="45720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730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31838" indent="-239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FPU registers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>
                <a:latin typeface="Arial" charset="0"/>
              </a:rPr>
              <a:t>8 registers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>
                <a:latin typeface="Arial" charset="0"/>
              </a:rPr>
              <a:t>Logically forms shallow stack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>
                <a:latin typeface="Arial" charset="0"/>
              </a:rPr>
              <a:t>Top called </a:t>
            </a:r>
            <a:r>
              <a:rPr lang="en-US" altLang="en-US" sz="2000" b="1" dirty="0">
                <a:latin typeface="Courier New" pitchFamily="49" charset="0"/>
              </a:rPr>
              <a:t>%</a:t>
            </a:r>
            <a:r>
              <a:rPr lang="en-US" altLang="en-US" sz="2000" b="1" dirty="0" err="1">
                <a:latin typeface="Courier New" pitchFamily="49" charset="0"/>
              </a:rPr>
              <a:t>st</a:t>
            </a:r>
            <a:r>
              <a:rPr lang="en-US" altLang="en-US" sz="2000" b="1" dirty="0">
                <a:latin typeface="Courier New" pitchFamily="49" charset="0"/>
              </a:rPr>
              <a:t>(0)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>
                <a:latin typeface="Arial" charset="0"/>
              </a:rPr>
              <a:t>When push too many, bottom values disappear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6107113" y="5791200"/>
            <a:ext cx="1931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0066"/>
                </a:solidFill>
                <a:latin typeface="Arial" panose="020B0604020202020204" pitchFamily="34" charset="0"/>
              </a:rPr>
              <a:t>stack grows down</a:t>
            </a:r>
          </a:p>
        </p:txBody>
      </p:sp>
      <p:grpSp>
        <p:nvGrpSpPr>
          <p:cNvPr id="6151" name="Group 14"/>
          <p:cNvGrpSpPr>
            <a:grpSpLocks/>
          </p:cNvGrpSpPr>
          <p:nvPr/>
        </p:nvGrpSpPr>
        <p:grpSpPr bwMode="auto">
          <a:xfrm>
            <a:off x="4416425" y="4495800"/>
            <a:ext cx="4483100" cy="1281113"/>
            <a:chOff x="2782" y="2832"/>
            <a:chExt cx="2824" cy="807"/>
          </a:xfrm>
        </p:grpSpPr>
        <p:sp>
          <p:nvSpPr>
            <p:cNvPr id="6152" name="Rectangle 15"/>
            <p:cNvSpPr>
              <a:spLocks noChangeArrowheads="1"/>
            </p:cNvSpPr>
            <p:nvPr/>
          </p:nvSpPr>
          <p:spPr bwMode="auto">
            <a:xfrm>
              <a:off x="3695" y="2832"/>
              <a:ext cx="1344" cy="184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6153" name="Text Box 16"/>
            <p:cNvSpPr txBox="1">
              <a:spLocks noChangeArrowheads="1"/>
            </p:cNvSpPr>
            <p:nvPr/>
          </p:nvSpPr>
          <p:spPr bwMode="auto">
            <a:xfrm>
              <a:off x="2782" y="3408"/>
              <a:ext cx="61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altLang="en-US" sz="1800" b="1">
                  <a:solidFill>
                    <a:srgbClr val="000066"/>
                  </a:solidFill>
                  <a:latin typeface="Arial" panose="020B0604020202020204" pitchFamily="34" charset="0"/>
                </a:rPr>
                <a:t>“Top” </a:t>
              </a:r>
            </a:p>
          </p:txBody>
        </p:sp>
        <p:sp>
          <p:nvSpPr>
            <p:cNvPr id="6154" name="Line 17"/>
            <p:cNvSpPr>
              <a:spLocks noChangeShapeType="1"/>
            </p:cNvSpPr>
            <p:nvPr/>
          </p:nvSpPr>
          <p:spPr bwMode="auto">
            <a:xfrm>
              <a:off x="3502" y="3504"/>
              <a:ext cx="184" cy="0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Rectangle 18"/>
            <p:cNvSpPr>
              <a:spLocks noChangeArrowheads="1"/>
            </p:cNvSpPr>
            <p:nvPr/>
          </p:nvSpPr>
          <p:spPr bwMode="auto">
            <a:xfrm>
              <a:off x="3694" y="3024"/>
              <a:ext cx="1343" cy="184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6156" name="Rectangle 19"/>
            <p:cNvSpPr>
              <a:spLocks noChangeArrowheads="1"/>
            </p:cNvSpPr>
            <p:nvPr/>
          </p:nvSpPr>
          <p:spPr bwMode="auto">
            <a:xfrm>
              <a:off x="3694" y="3216"/>
              <a:ext cx="1343" cy="184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6157" name="Rectangle 20"/>
            <p:cNvSpPr>
              <a:spLocks noChangeArrowheads="1"/>
            </p:cNvSpPr>
            <p:nvPr/>
          </p:nvSpPr>
          <p:spPr bwMode="auto">
            <a:xfrm>
              <a:off x="3694" y="3408"/>
              <a:ext cx="1343" cy="184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6158" name="Line 21"/>
            <p:cNvSpPr>
              <a:spLocks noChangeShapeType="1"/>
            </p:cNvSpPr>
            <p:nvPr/>
          </p:nvSpPr>
          <p:spPr bwMode="auto">
            <a:xfrm>
              <a:off x="3502" y="2832"/>
              <a:ext cx="1713" cy="0"/>
            </a:xfrm>
            <a:prstGeom prst="line">
              <a:avLst/>
            </a:prstGeom>
            <a:noFill/>
            <a:ln w="5724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Rectangle 22"/>
            <p:cNvSpPr>
              <a:spLocks noChangeArrowheads="1"/>
            </p:cNvSpPr>
            <p:nvPr/>
          </p:nvSpPr>
          <p:spPr bwMode="auto">
            <a:xfrm>
              <a:off x="5033" y="3408"/>
              <a:ext cx="574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1600" b="1">
                  <a:solidFill>
                    <a:srgbClr val="003300"/>
                  </a:solidFill>
                  <a:latin typeface="Courier New" panose="02070309020205020404" pitchFamily="49" charset="0"/>
                </a:rPr>
                <a:t>%st(0)</a:t>
              </a:r>
            </a:p>
          </p:txBody>
        </p:sp>
        <p:sp>
          <p:nvSpPr>
            <p:cNvPr id="6160" name="Rectangle 23"/>
            <p:cNvSpPr>
              <a:spLocks noChangeArrowheads="1"/>
            </p:cNvSpPr>
            <p:nvPr/>
          </p:nvSpPr>
          <p:spPr bwMode="auto">
            <a:xfrm>
              <a:off x="5033" y="3216"/>
              <a:ext cx="574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1600" b="1">
                  <a:solidFill>
                    <a:srgbClr val="003300"/>
                  </a:solidFill>
                  <a:latin typeface="Courier New" panose="02070309020205020404" pitchFamily="49" charset="0"/>
                </a:rPr>
                <a:t>%st(1)</a:t>
              </a:r>
            </a:p>
          </p:txBody>
        </p:sp>
        <p:sp>
          <p:nvSpPr>
            <p:cNvPr id="6161" name="Rectangle 24"/>
            <p:cNvSpPr>
              <a:spLocks noChangeArrowheads="1"/>
            </p:cNvSpPr>
            <p:nvPr/>
          </p:nvSpPr>
          <p:spPr bwMode="auto">
            <a:xfrm>
              <a:off x="5033" y="3024"/>
              <a:ext cx="574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1600" b="1">
                  <a:solidFill>
                    <a:srgbClr val="003300"/>
                  </a:solidFill>
                  <a:latin typeface="Courier New" panose="02070309020205020404" pitchFamily="49" charset="0"/>
                </a:rPr>
                <a:t>%st(2)</a:t>
              </a:r>
            </a:p>
          </p:txBody>
        </p:sp>
        <p:sp>
          <p:nvSpPr>
            <p:cNvPr id="6162" name="Rectangle 25"/>
            <p:cNvSpPr>
              <a:spLocks noChangeArrowheads="1"/>
            </p:cNvSpPr>
            <p:nvPr/>
          </p:nvSpPr>
          <p:spPr bwMode="auto">
            <a:xfrm>
              <a:off x="5033" y="2832"/>
              <a:ext cx="574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AR PL ShanHeiSun Uni" charset="0"/>
                  <a:cs typeface="AR PL ShanHeiSun Uni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1600" b="1">
                  <a:solidFill>
                    <a:srgbClr val="003300"/>
                  </a:solidFill>
                  <a:latin typeface="Courier New" panose="02070309020205020404" pitchFamily="49" charset="0"/>
                </a:rPr>
                <a:t>%st(3)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463961"/>
              </p:ext>
            </p:extLst>
          </p:nvPr>
        </p:nvGraphicFramePr>
        <p:xfrm>
          <a:off x="609600" y="4114800"/>
          <a:ext cx="7896225" cy="1783080"/>
        </p:xfrm>
        <a:graphic>
          <a:graphicData uri="http://schemas.openxmlformats.org/drawingml/2006/table">
            <a:tbl>
              <a:tblPr/>
              <a:tblGrid>
                <a:gridCol w="263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Architecture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Latency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Throughput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/>
                        <a:t>Haswell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Ivy Bridge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Sandy Bridge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Westmere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Nehalem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09600" y="403116"/>
            <a:ext cx="5160387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>
              <a:buClrTx/>
              <a:buSzTx/>
            </a:pPr>
            <a:r>
              <a:rPr lang="en-US" alt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Synopsis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defTabSz="914400">
              <a:buClrTx/>
              <a:buSzTx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__m128 _</a:t>
            </a:r>
            <a:r>
              <a:rPr lang="en-US" altLang="en-US" sz="18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mm_add_ps</a:t>
            </a: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(__m128 a, __m128 b)</a:t>
            </a:r>
          </a:p>
          <a:p>
            <a:pPr lvl="0" defTabSz="914400">
              <a:buClrTx/>
              <a:buSzTx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#include "</a:t>
            </a:r>
            <a:r>
              <a:rPr lang="en-US" altLang="en-US" sz="18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xmmintrin.h</a:t>
            </a: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</a:p>
          <a:p>
            <a:pPr lvl="0" defTabSz="914400">
              <a:buClrTx/>
              <a:buSzTx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Instruction: </a:t>
            </a:r>
            <a:r>
              <a:rPr lang="en-US" altLang="en-US" sz="18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addps</a:t>
            </a: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xmm</a:t>
            </a: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18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xmm</a:t>
            </a:r>
            <a:endParaRPr lang="en-US" altLang="en-US" sz="18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lvl="0" defTabSz="914400">
              <a:buClrTx/>
              <a:buSzTx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CPUID Flags: SSE</a:t>
            </a: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charset="0"/>
              <a:ea typeface="Consolas" charset="0"/>
              <a:cs typeface="Consolas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Calibri" charset="0"/>
                <a:cs typeface="Calibri" charset="0"/>
              </a:rPr>
              <a:t>Description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charset="0"/>
              <a:ea typeface="Calibri" charset="0"/>
              <a:cs typeface="Calibri" charset="0"/>
            </a:endParaRPr>
          </a:p>
          <a:p>
            <a:pPr lvl="0" defTabSz="914400">
              <a:buClrTx/>
              <a:buSzTx/>
            </a:pPr>
            <a:endParaRPr lang="en-US" altLang="en-US" sz="18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lvl="0" defTabSz="914400">
              <a:buClrTx/>
              <a:buSzTx/>
            </a:pPr>
            <a:r>
              <a:rPr lang="en-US" alt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Add packed single-precision (32-bit) FP</a:t>
            </a:r>
          </a:p>
          <a:p>
            <a:pPr lvl="0" defTabSz="914400">
              <a:buClrTx/>
              <a:buSzTx/>
            </a:pPr>
            <a:r>
              <a:rPr lang="en-US" alt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elements in a and b, and store the results in </a:t>
            </a:r>
            <a:r>
              <a:rPr lang="en-US" altLang="en-US" sz="1800" dirty="0" err="1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dst</a:t>
            </a:r>
            <a:r>
              <a:rPr lang="en-US" alt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Calibri" charset="0"/>
                <a:cs typeface="Calibri" charset="0"/>
              </a:rPr>
            </a:b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charset="0"/>
              <a:ea typeface="Calibri" charset="0"/>
              <a:cs typeface="Calibri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charset="0"/>
                <a:ea typeface="Calibri" charset="0"/>
                <a:cs typeface="Calibri" charset="0"/>
              </a:rPr>
              <a:t>Performance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38800" y="2209800"/>
            <a:ext cx="334322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Operation</a:t>
            </a:r>
          </a:p>
          <a:p>
            <a:endParaRPr lang="en-US" sz="1800" b="1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FOR j := 0 to 3</a:t>
            </a:r>
          </a:p>
          <a:p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 := j*32</a:t>
            </a:r>
          </a:p>
          <a:p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dst</a:t>
            </a:r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[i+31:i] := a[i+31:i] + b[i+31:i] </a:t>
            </a:r>
          </a:p>
          <a:p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ENDFOR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62600" y="381000"/>
            <a:ext cx="34590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chemeClr val="tx1"/>
                </a:solidFill>
                <a:latin typeface="+mj-lt"/>
              </a:rPr>
              <a:t>Intrinsics</a:t>
            </a:r>
            <a:r>
              <a:rPr lang="en-US" sz="3200" dirty="0">
                <a:solidFill>
                  <a:schemeClr val="tx1"/>
                </a:solidFill>
                <a:latin typeface="+mj-lt"/>
              </a:rPr>
              <a:t> Functions</a:t>
            </a:r>
          </a:p>
        </p:txBody>
      </p:sp>
    </p:spTree>
    <p:extLst>
      <p:ext uri="{BB962C8B-B14F-4D97-AF65-F5344CB8AC3E}">
        <p14:creationId xmlns:p14="http://schemas.microsoft.com/office/powerpoint/2010/main" val="3141465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Simplified FPU operation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290513" y="1220788"/>
            <a:ext cx="8307387" cy="5351462"/>
          </a:xfrm>
        </p:spPr>
        <p:txBody>
          <a:bodyPr/>
          <a:lstStyle/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“load” instruction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Pushes number onto stack</a:t>
            </a:r>
          </a:p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“</a:t>
            </a:r>
            <a:r>
              <a:rPr lang="en-US" altLang="en-US" dirty="0" err="1"/>
              <a:t>storep</a:t>
            </a:r>
            <a:r>
              <a:rPr lang="en-US" altLang="en-US" dirty="0"/>
              <a:t>” instruction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Pops top element from stack and stores it in memory</a:t>
            </a:r>
          </a:p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unary operation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“</a:t>
            </a:r>
            <a:r>
              <a:rPr lang="en-US" altLang="en-US" dirty="0" err="1"/>
              <a:t>neg</a:t>
            </a:r>
            <a:r>
              <a:rPr lang="en-US" altLang="en-US" dirty="0"/>
              <a:t>” = pop top element, negate it, push result onto stack</a:t>
            </a:r>
          </a:p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binary operations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“</a:t>
            </a:r>
            <a:r>
              <a:rPr lang="en-US" altLang="en-US" dirty="0" err="1"/>
              <a:t>addp</a:t>
            </a:r>
            <a:r>
              <a:rPr lang="en-US" altLang="en-US" dirty="0"/>
              <a:t>”, “</a:t>
            </a:r>
            <a:r>
              <a:rPr lang="en-US" altLang="en-US" dirty="0" err="1"/>
              <a:t>multp</a:t>
            </a:r>
            <a:r>
              <a:rPr lang="en-US" altLang="en-US" dirty="0"/>
              <a:t>” = pop top two elements, perform operation, push result onto stack</a:t>
            </a:r>
          </a:p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dirty="0"/>
          </a:p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Stack operation similar to Reverse Polish Notation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a b + = push a, push b, add</a:t>
            </a:r>
          </a:p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Example calculation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x = (a - b) / (-b + c)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load c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load b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 err="1"/>
              <a:t>neg</a:t>
            </a:r>
            <a:endParaRPr lang="en-US" altLang="en-US" dirty="0"/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 err="1"/>
              <a:t>addp</a:t>
            </a:r>
            <a:endParaRPr lang="en-US" altLang="en-US" dirty="0"/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load b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load a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 err="1"/>
              <a:t>subp</a:t>
            </a:r>
            <a:endParaRPr lang="en-US" altLang="en-US" dirty="0"/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 err="1"/>
              <a:t>divp</a:t>
            </a:r>
            <a:endParaRPr lang="en-US" altLang="en-US" dirty="0"/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 err="1"/>
              <a:t>storep</a:t>
            </a:r>
            <a:r>
              <a:rPr lang="en-US" altLang="en-US" dirty="0"/>
              <a:t> 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6083300" cy="573088"/>
          </a:xfrm>
        </p:spPr>
        <p:txBody>
          <a:bodyPr>
            <a:norm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FPU instructions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Large number of floating point instructions and formats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~50 basic instruction types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load (</a:t>
            </a:r>
            <a:r>
              <a:rPr lang="en-US" altLang="en-US" dirty="0" err="1"/>
              <a:t>fld</a:t>
            </a:r>
            <a:r>
              <a:rPr lang="en-US" altLang="en-US" dirty="0"/>
              <a:t>*), store (</a:t>
            </a:r>
            <a:r>
              <a:rPr lang="en-US" altLang="en-US" dirty="0" err="1"/>
              <a:t>fst</a:t>
            </a:r>
            <a:r>
              <a:rPr lang="en-US" altLang="en-US" dirty="0"/>
              <a:t>*), add (</a:t>
            </a:r>
            <a:r>
              <a:rPr lang="en-US" altLang="en-US" dirty="0" err="1"/>
              <a:t>fadd</a:t>
            </a:r>
            <a:r>
              <a:rPr lang="en-US" altLang="en-US" dirty="0"/>
              <a:t>), multiply (</a:t>
            </a:r>
            <a:r>
              <a:rPr lang="en-US" altLang="en-US" dirty="0" err="1"/>
              <a:t>fmul</a:t>
            </a:r>
            <a:r>
              <a:rPr lang="en-US" altLang="en-US" dirty="0"/>
              <a:t>)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sin (</a:t>
            </a:r>
            <a:r>
              <a:rPr lang="en-US" altLang="en-US" dirty="0" err="1"/>
              <a:t>fsin</a:t>
            </a:r>
            <a:r>
              <a:rPr lang="en-US" altLang="en-US" dirty="0"/>
              <a:t>), cos (</a:t>
            </a:r>
            <a:r>
              <a:rPr lang="en-US" altLang="en-US" dirty="0" err="1"/>
              <a:t>fcos</a:t>
            </a:r>
            <a:r>
              <a:rPr lang="en-US" altLang="en-US" dirty="0"/>
              <a:t>), tan (</a:t>
            </a:r>
            <a:r>
              <a:rPr lang="en-US" altLang="en-US" dirty="0" err="1"/>
              <a:t>ftan</a:t>
            </a:r>
            <a:r>
              <a:rPr lang="en-US" altLang="en-US" dirty="0"/>
              <a:t>), etc.</a:t>
            </a:r>
          </a:p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Sample instructions:</a:t>
            </a: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319088" y="3429000"/>
            <a:ext cx="8568669" cy="2107886"/>
          </a:xfrm>
          <a:prstGeom prst="rect">
            <a:avLst/>
          </a:prstGeom>
          <a:noFill/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1762125" algn="l"/>
                <a:tab pos="4503738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1762125" algn="l"/>
                <a:tab pos="4503738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1762125" algn="l"/>
                <a:tab pos="4503738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1762125" algn="l"/>
                <a:tab pos="4503738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1762125" algn="l"/>
                <a:tab pos="4503738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762125" algn="l"/>
                <a:tab pos="4503738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762125" algn="l"/>
                <a:tab pos="4503738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762125" algn="l"/>
                <a:tab pos="4503738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762125" algn="l"/>
                <a:tab pos="4503738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Instruction	Effect			Description</a:t>
            </a:r>
          </a:p>
          <a:p>
            <a:pPr>
              <a:spcBef>
                <a:spcPts val="450"/>
              </a:spcBef>
              <a:buClrTx/>
              <a:buFontTx/>
              <a:buNone/>
            </a:pPr>
            <a:r>
              <a:rPr lang="en-US" altLang="en-US" sz="18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fldz</a:t>
            </a:r>
            <a:r>
              <a:rPr lang="en-US" altLang="en-US" sz="1800" b="1" dirty="0">
                <a:solidFill>
                  <a:srgbClr val="000066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1800" b="1" dirty="0">
                <a:solidFill>
                  <a:srgbClr val="000066"/>
                </a:solidFill>
                <a:latin typeface="Arial" panose="020B0604020202020204" pitchFamily="34" charset="0"/>
              </a:rPr>
              <a:t>push 0.0			Load zero</a:t>
            </a:r>
          </a:p>
          <a:p>
            <a:pPr>
              <a:spcBef>
                <a:spcPts val="450"/>
              </a:spcBef>
              <a:buClrTx/>
              <a:buFontTx/>
              <a:buNone/>
            </a:pPr>
            <a:r>
              <a:rPr lang="en-US" altLang="en-US" sz="18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flds</a:t>
            </a:r>
            <a:r>
              <a:rPr lang="en-US" altLang="en-US" sz="1800" b="1" dirty="0">
                <a:solidFill>
                  <a:srgbClr val="000066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8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Addr</a:t>
            </a:r>
            <a:r>
              <a:rPr lang="en-US" altLang="en-US" sz="1800" b="1" dirty="0">
                <a:solidFill>
                  <a:srgbClr val="000066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1800" b="1" dirty="0">
                <a:solidFill>
                  <a:srgbClr val="000066"/>
                </a:solidFill>
                <a:latin typeface="Arial" panose="020B0604020202020204" pitchFamily="34" charset="0"/>
              </a:rPr>
              <a:t>push M[</a:t>
            </a:r>
            <a:r>
              <a:rPr lang="en-US" altLang="en-US" sz="18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Addr</a:t>
            </a:r>
            <a:r>
              <a:rPr lang="en-US" altLang="en-US" sz="1800" b="1" dirty="0">
                <a:solidFill>
                  <a:srgbClr val="000066"/>
                </a:solidFill>
                <a:latin typeface="Arial" panose="020B0604020202020204" pitchFamily="34" charset="0"/>
              </a:rPr>
              <a:t>] 			Load single precision real</a:t>
            </a:r>
          </a:p>
          <a:p>
            <a:pPr>
              <a:spcBef>
                <a:spcPts val="450"/>
              </a:spcBef>
              <a:buClrTx/>
              <a:buFontTx/>
              <a:buNone/>
            </a:pPr>
            <a:r>
              <a:rPr lang="en-US" altLang="en-US" sz="18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fmuls</a:t>
            </a:r>
            <a:r>
              <a:rPr lang="en-US" altLang="en-US" sz="1800" b="1" dirty="0">
                <a:solidFill>
                  <a:srgbClr val="000066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Addr</a:t>
            </a:r>
            <a:r>
              <a:rPr lang="en-US" altLang="en-US" sz="1800" b="1" dirty="0">
                <a:solidFill>
                  <a:srgbClr val="000066"/>
                </a:solidFill>
                <a:latin typeface="Courier New" panose="02070309020205020404" pitchFamily="49" charset="0"/>
              </a:rPr>
              <a:t>	%</a:t>
            </a:r>
            <a:r>
              <a:rPr lang="en-US" altLang="en-US" sz="18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st</a:t>
            </a:r>
            <a:r>
              <a:rPr lang="en-US" altLang="en-US" sz="1800" b="1" dirty="0">
                <a:solidFill>
                  <a:srgbClr val="000066"/>
                </a:solidFill>
                <a:latin typeface="Courier New" panose="02070309020205020404" pitchFamily="49" charset="0"/>
              </a:rPr>
              <a:t>(0) &lt;- %</a:t>
            </a:r>
            <a:r>
              <a:rPr lang="en-US" altLang="en-US" sz="18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st</a:t>
            </a:r>
            <a:r>
              <a:rPr lang="en-US" altLang="en-US" sz="1800" b="1" dirty="0">
                <a:solidFill>
                  <a:srgbClr val="000066"/>
                </a:solidFill>
                <a:latin typeface="Courier New" panose="02070309020205020404" pitchFamily="49" charset="0"/>
              </a:rPr>
              <a:t>(0)*</a:t>
            </a:r>
            <a:r>
              <a:rPr lang="en-US" altLang="en-US" sz="1800" b="1" dirty="0">
                <a:solidFill>
                  <a:srgbClr val="000066"/>
                </a:solidFill>
                <a:latin typeface="Arial" panose="020B0604020202020204" pitchFamily="34" charset="0"/>
              </a:rPr>
              <a:t>M[</a:t>
            </a:r>
            <a:r>
              <a:rPr lang="en-US" altLang="en-US" sz="18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Addr</a:t>
            </a:r>
            <a:r>
              <a:rPr lang="en-US" altLang="en-US" sz="1800" b="1" dirty="0">
                <a:solidFill>
                  <a:srgbClr val="000066"/>
                </a:solidFill>
                <a:latin typeface="Arial" panose="020B0604020202020204" pitchFamily="34" charset="0"/>
              </a:rPr>
              <a:t>]	Multiply</a:t>
            </a:r>
          </a:p>
          <a:p>
            <a:pPr>
              <a:spcBef>
                <a:spcPts val="450"/>
              </a:spcBef>
              <a:buClrTx/>
              <a:buFontTx/>
              <a:buNone/>
            </a:pPr>
            <a:r>
              <a:rPr lang="en-US" altLang="en-US" sz="18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faddp</a:t>
            </a:r>
            <a:r>
              <a:rPr lang="en-US" altLang="en-US" sz="1800" b="1" dirty="0">
                <a:solidFill>
                  <a:srgbClr val="000066"/>
                </a:solidFill>
                <a:latin typeface="Courier New" panose="02070309020205020404" pitchFamily="49" charset="0"/>
              </a:rPr>
              <a:t>	%</a:t>
            </a:r>
            <a:r>
              <a:rPr lang="en-US" altLang="en-US" sz="18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st</a:t>
            </a:r>
            <a:r>
              <a:rPr lang="en-US" altLang="en-US" sz="1800" b="1" dirty="0">
                <a:solidFill>
                  <a:srgbClr val="000066"/>
                </a:solidFill>
                <a:latin typeface="Courier New" panose="02070309020205020404" pitchFamily="49" charset="0"/>
              </a:rPr>
              <a:t>(1) &lt;- %</a:t>
            </a:r>
            <a:r>
              <a:rPr lang="en-US" altLang="en-US" sz="18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st</a:t>
            </a:r>
            <a:r>
              <a:rPr lang="en-US" altLang="en-US" sz="1800" b="1" dirty="0">
                <a:solidFill>
                  <a:srgbClr val="000066"/>
                </a:solidFill>
                <a:latin typeface="Courier New" panose="02070309020205020404" pitchFamily="49" charset="0"/>
              </a:rPr>
              <a:t>(0)+%</a:t>
            </a:r>
            <a:r>
              <a:rPr lang="en-US" altLang="en-US" sz="1800" b="1" dirty="0" err="1">
                <a:solidFill>
                  <a:srgbClr val="000066"/>
                </a:solidFill>
                <a:latin typeface="Courier New" panose="02070309020205020404" pitchFamily="49" charset="0"/>
              </a:rPr>
              <a:t>st</a:t>
            </a:r>
            <a:r>
              <a:rPr lang="en-US" altLang="en-US" sz="1800" b="1" dirty="0">
                <a:solidFill>
                  <a:srgbClr val="000066"/>
                </a:solidFill>
                <a:latin typeface="Courier New" panose="02070309020205020404" pitchFamily="49" charset="0"/>
              </a:rPr>
              <a:t>(1); pop</a:t>
            </a:r>
            <a:r>
              <a:rPr lang="en-US" altLang="en-US" sz="1800" b="1" dirty="0">
                <a:solidFill>
                  <a:srgbClr val="000066"/>
                </a:solidFill>
                <a:latin typeface="Arial" panose="020B0604020202020204" pitchFamily="34" charset="0"/>
              </a:rPr>
              <a:t>	Add and pop </a:t>
            </a:r>
          </a:p>
          <a:p>
            <a:pPr>
              <a:spcBef>
                <a:spcPts val="450"/>
              </a:spcBef>
              <a:buClrTx/>
              <a:buFontTx/>
              <a:buNone/>
            </a:pPr>
            <a:endParaRPr lang="en-US" altLang="en-US" sz="1800" b="1" dirty="0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  <p:sp>
        <p:nvSpPr>
          <p:cNvPr id="9221" name="Line 4"/>
          <p:cNvSpPr>
            <a:spLocks noChangeShapeType="1"/>
          </p:cNvSpPr>
          <p:nvPr/>
        </p:nvSpPr>
        <p:spPr bwMode="auto">
          <a:xfrm flipV="1">
            <a:off x="7924800" y="5168900"/>
            <a:ext cx="1588" cy="939800"/>
          </a:xfrm>
          <a:prstGeom prst="line">
            <a:avLst/>
          </a:prstGeom>
          <a:noFill/>
          <a:ln w="19080">
            <a:solidFill>
              <a:srgbClr val="0033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5403850" y="6078538"/>
            <a:ext cx="3060700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lnSpc>
                <a:spcPct val="90000"/>
              </a:lnSpc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Arial" panose="020B0604020202020204" pitchFamily="34" charset="0"/>
              </a:rPr>
              <a:t>After pop, %st(0) has result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FPU instruction mnemonics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Precision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“s” single precision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“l” double precision</a:t>
            </a:r>
          </a:p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dirty="0"/>
          </a:p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Operand order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Default Op1 &lt;op&gt; Op2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“r” reverse operand order (i.e. Op2 &lt;op&gt; Op1)</a:t>
            </a:r>
          </a:p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dirty="0"/>
          </a:p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Stack operation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“p” pop a single value from stack upon completion</a:t>
            </a:r>
          </a:p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518400" cy="555625"/>
          </a:xfrm>
        </p:spPr>
        <p:txBody>
          <a:bodyPr>
            <a:norm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Floating Point Code Example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914400"/>
            <a:ext cx="3886200" cy="5486400"/>
          </a:xfrm>
        </p:spPr>
        <p:txBody>
          <a:bodyPr/>
          <a:lstStyle/>
          <a:p>
            <a:pPr marL="385763" indent="-37306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Compute Inner Product of Two Vectors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Single precision arithmetic</a:t>
            </a:r>
          </a:p>
          <a:p>
            <a:pPr marL="731838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/>
              <a:t>Common computation</a:t>
            </a:r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228600" y="3048000"/>
            <a:ext cx="3502025" cy="3044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dirty="0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float </a:t>
            </a:r>
            <a:r>
              <a:rPr lang="en-US" altLang="en-US" sz="1600" dirty="0" err="1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ipf</a:t>
            </a:r>
            <a:r>
              <a:rPr lang="en-US" altLang="en-US" sz="1600" dirty="0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 (float x[], </a:t>
            </a:r>
          </a:p>
          <a:p>
            <a:pPr>
              <a:buClrTx/>
              <a:buFontTx/>
              <a:buNone/>
            </a:pPr>
            <a:r>
              <a:rPr lang="en-US" altLang="en-US" sz="1600" dirty="0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           float y[], </a:t>
            </a:r>
          </a:p>
          <a:p>
            <a:pPr>
              <a:buClrTx/>
              <a:buFontTx/>
              <a:buNone/>
            </a:pPr>
            <a:r>
              <a:rPr lang="en-US" altLang="en-US" sz="1600" dirty="0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           </a:t>
            </a:r>
            <a:r>
              <a:rPr lang="en-US" altLang="en-US" sz="1600" dirty="0" err="1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600" dirty="0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 n)</a:t>
            </a:r>
          </a:p>
          <a:p>
            <a:pPr>
              <a:buClrTx/>
              <a:buFontTx/>
              <a:buNone/>
            </a:pPr>
            <a:r>
              <a:rPr lang="en-US" altLang="en-US" sz="1600" dirty="0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>
              <a:buClrTx/>
              <a:buFontTx/>
              <a:buNone/>
            </a:pPr>
            <a:r>
              <a:rPr lang="en-US" altLang="en-US" sz="1600" dirty="0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600" dirty="0" err="1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600" dirty="0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600" dirty="0" err="1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600" dirty="0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>
              <a:buClrTx/>
              <a:buFontTx/>
              <a:buNone/>
            </a:pPr>
            <a:r>
              <a:rPr lang="en-US" altLang="en-US" sz="1600" dirty="0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  float result = 0.0;</a:t>
            </a:r>
          </a:p>
          <a:p>
            <a:pPr>
              <a:buClrTx/>
              <a:buFontTx/>
              <a:buNone/>
            </a:pPr>
            <a:r>
              <a:rPr lang="en-US" altLang="en-US" sz="1600" dirty="0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</a:p>
          <a:p>
            <a:pPr>
              <a:buClrTx/>
              <a:buFontTx/>
              <a:buNone/>
            </a:pPr>
            <a:r>
              <a:rPr lang="en-US" altLang="en-US" sz="1600" dirty="0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  for (</a:t>
            </a:r>
            <a:r>
              <a:rPr lang="en-US" altLang="en-US" sz="1600" dirty="0" err="1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600" dirty="0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altLang="en-US" sz="1600" dirty="0" err="1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600" dirty="0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 &lt; n; </a:t>
            </a:r>
            <a:r>
              <a:rPr lang="en-US" altLang="en-US" sz="1600" dirty="0" err="1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600" dirty="0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>
              <a:buClrTx/>
              <a:buFontTx/>
              <a:buNone/>
            </a:pPr>
            <a:r>
              <a:rPr lang="en-US" altLang="en-US" sz="1600" dirty="0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    result += x[</a:t>
            </a:r>
            <a:r>
              <a:rPr lang="en-US" altLang="en-US" sz="1600" dirty="0" err="1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600" dirty="0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] * y[</a:t>
            </a:r>
            <a:r>
              <a:rPr lang="en-US" altLang="en-US" sz="1600" dirty="0" err="1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600" dirty="0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>
              <a:buClrTx/>
              <a:buFontTx/>
              <a:buNone/>
            </a:pPr>
            <a:r>
              <a:rPr lang="en-US" altLang="en-US" sz="1600" dirty="0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>
              <a:buClrTx/>
              <a:buFontTx/>
              <a:buNone/>
            </a:pPr>
            <a:r>
              <a:rPr lang="en-US" altLang="en-US" sz="1600" dirty="0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  return result;</a:t>
            </a:r>
          </a:p>
          <a:p>
            <a:pPr>
              <a:buClrTx/>
              <a:buFontTx/>
              <a:buNone/>
            </a:pPr>
            <a:r>
              <a:rPr lang="en-US" altLang="en-US" sz="1600" dirty="0">
                <a:solidFill>
                  <a:srgbClr val="000066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3856038" y="1371600"/>
            <a:ext cx="4753522" cy="50497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pushl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        # setup </a:t>
            </a:r>
          </a:p>
          <a:p>
            <a:pPr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,%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</a:p>
          <a:p>
            <a:pPr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pushl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ebx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</a:p>
          <a:p>
            <a:pPr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   </a:t>
            </a:r>
          </a:p>
          <a:p>
            <a:pPr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8(%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),%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ebx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 # 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ebx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=x        </a:t>
            </a:r>
          </a:p>
          <a:p>
            <a:pPr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12(%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),%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ecx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# 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ecx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=y </a:t>
            </a:r>
          </a:p>
          <a:p>
            <a:pPr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16(%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),%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# 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=n </a:t>
            </a:r>
          </a:p>
          <a:p>
            <a:pPr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1400" b="1" i="1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fldz</a:t>
            </a:r>
            <a:r>
              <a:rPr lang="en-US" altLang="en-US" sz="1400" b="1" i="1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              # push +0.0  </a:t>
            </a:r>
          </a:p>
          <a:p>
            <a:pPr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xorl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,%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    # 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=0 </a:t>
            </a:r>
          </a:p>
          <a:p>
            <a:pPr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cmpl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,%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    # if 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&gt;=n done </a:t>
            </a:r>
          </a:p>
          <a:p>
            <a:pPr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jge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.L3 </a:t>
            </a:r>
          </a:p>
          <a:p>
            <a:pPr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.L5: </a:t>
            </a:r>
          </a:p>
          <a:p>
            <a:pPr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1400" b="1" i="1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flds</a:t>
            </a:r>
            <a:r>
              <a:rPr lang="en-US" altLang="en-US" sz="1400" b="1" i="1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(%ebx,%eax,4)      # push x[</a:t>
            </a:r>
            <a:r>
              <a:rPr lang="en-US" altLang="en-US" sz="1400" b="1" i="1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400" b="1" i="1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] </a:t>
            </a:r>
          </a:p>
          <a:p>
            <a:pPr>
              <a:buClrTx/>
              <a:buFontTx/>
              <a:buNone/>
            </a:pPr>
            <a:r>
              <a:rPr lang="en-US" altLang="en-US" sz="1400" b="1" i="1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1400" b="1" i="1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fmuls</a:t>
            </a:r>
            <a:r>
              <a:rPr lang="en-US" altLang="en-US" sz="1400" b="1" i="1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(%ecx,%eax,4)     # </a:t>
            </a:r>
            <a:r>
              <a:rPr lang="en-US" altLang="en-US" sz="1400" b="1" i="1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st</a:t>
            </a:r>
            <a:r>
              <a:rPr lang="en-US" altLang="en-US" sz="1400" b="1" i="1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(0)*=y[</a:t>
            </a:r>
            <a:r>
              <a:rPr lang="en-US" altLang="en-US" sz="1400" b="1" i="1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400" b="1" i="1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] </a:t>
            </a:r>
          </a:p>
          <a:p>
            <a:pPr>
              <a:buClrTx/>
              <a:buFontTx/>
              <a:buNone/>
            </a:pPr>
            <a:r>
              <a:rPr lang="en-US" altLang="en-US" sz="1400" b="1" i="1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1400" b="1" i="1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faddp</a:t>
            </a:r>
            <a:r>
              <a:rPr lang="en-US" altLang="en-US" sz="1400" b="1" i="1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             # </a:t>
            </a:r>
            <a:r>
              <a:rPr lang="en-US" altLang="en-US" sz="1400" b="1" i="1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st</a:t>
            </a:r>
            <a:r>
              <a:rPr lang="en-US" altLang="en-US" sz="1400" b="1" i="1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(1)+=</a:t>
            </a:r>
            <a:r>
              <a:rPr lang="en-US" altLang="en-US" sz="1400" b="1" i="1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st</a:t>
            </a:r>
            <a:r>
              <a:rPr lang="en-US" altLang="en-US" sz="1400" b="1" i="1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(0); pop</a:t>
            </a:r>
          </a:p>
          <a:p>
            <a:pPr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incl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         # 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++ </a:t>
            </a:r>
          </a:p>
          <a:p>
            <a:pPr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cmpl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,%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    # if 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&lt;n repeat </a:t>
            </a:r>
          </a:p>
          <a:p>
            <a:pPr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jl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.L5 </a:t>
            </a:r>
          </a:p>
          <a:p>
            <a:pPr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.L3: </a:t>
            </a:r>
          </a:p>
          <a:p>
            <a:pPr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-4(%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),%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ebx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# finish         </a:t>
            </a:r>
          </a:p>
          <a:p>
            <a:pPr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, 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endParaRPr lang="en-US" altLang="en-US" sz="14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popl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%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altLang="en-US" sz="14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buClrTx/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ret                     # </a:t>
            </a:r>
            <a:r>
              <a:rPr lang="en-US" altLang="en-US" sz="14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st</a:t>
            </a:r>
            <a:r>
              <a:rPr lang="en-US" altLang="en-US" sz="14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(0) = result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6858000" cy="573088"/>
          </a:xfrm>
        </p:spPr>
        <p:txBody>
          <a:bodyPr>
            <a:norm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Inner Product Stack Trace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758825" y="1263650"/>
            <a:ext cx="1292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0066"/>
                </a:solidFill>
                <a:latin typeface="Arial" panose="020B0604020202020204" pitchFamily="34" charset="0"/>
              </a:rPr>
              <a:t>1.</a:t>
            </a:r>
            <a:r>
              <a:rPr lang="en-US" altLang="en-US" sz="1600" b="1">
                <a:solidFill>
                  <a:srgbClr val="000066"/>
                </a:solidFill>
                <a:latin typeface="Courier New" panose="02070309020205020404" pitchFamily="49" charset="0"/>
              </a:rPr>
              <a:t> fldz</a:t>
            </a:r>
            <a:r>
              <a:rPr lang="en-US" altLang="en-US" sz="1600" b="1" i="1">
                <a:solidFill>
                  <a:srgbClr val="000066"/>
                </a:solidFill>
                <a:latin typeface="Courier New" panose="02070309020205020404" pitchFamily="49" charset="0"/>
              </a:rPr>
              <a:t>   </a:t>
            </a:r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1143000" y="1644650"/>
            <a:ext cx="2152650" cy="30480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1800">
                <a:solidFill>
                  <a:srgbClr val="000066"/>
                </a:solidFill>
                <a:latin typeface="Courier New" panose="02070309020205020404" pitchFamily="49" charset="0"/>
              </a:rPr>
              <a:t>0.0</a:t>
            </a:r>
          </a:p>
        </p:txBody>
      </p:sp>
      <p:sp>
        <p:nvSpPr>
          <p:cNvPr id="12293" name="Line 4"/>
          <p:cNvSpPr>
            <a:spLocks noChangeShapeType="1"/>
          </p:cNvSpPr>
          <p:nvPr/>
        </p:nvSpPr>
        <p:spPr bwMode="auto">
          <a:xfrm>
            <a:off x="835025" y="1644650"/>
            <a:ext cx="2743200" cy="1588"/>
          </a:xfrm>
          <a:prstGeom prst="line">
            <a:avLst/>
          </a:prstGeom>
          <a:noFill/>
          <a:ln w="57240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3276600" y="1644650"/>
            <a:ext cx="912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  <a:latin typeface="Courier New" panose="02070309020205020404" pitchFamily="49" charset="0"/>
              </a:rPr>
              <a:t>%st(0)</a:t>
            </a: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762000" y="27432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0066"/>
                </a:solidFill>
                <a:latin typeface="Arial" panose="020B0604020202020204" pitchFamily="34" charset="0"/>
              </a:rPr>
              <a:t>2.</a:t>
            </a:r>
            <a:r>
              <a:rPr lang="en-US" altLang="en-US" sz="1600" b="1">
                <a:solidFill>
                  <a:srgbClr val="000066"/>
                </a:solidFill>
                <a:latin typeface="Courier New" panose="02070309020205020404" pitchFamily="49" charset="0"/>
              </a:rPr>
              <a:t> flds (%ebx,%eax,4)</a:t>
            </a:r>
            <a:r>
              <a:rPr lang="en-US" altLang="en-US" sz="1600" b="1" i="1">
                <a:solidFill>
                  <a:srgbClr val="000066"/>
                </a:solidFill>
                <a:latin typeface="Courier New" panose="02070309020205020404" pitchFamily="49" charset="0"/>
              </a:rPr>
              <a:t>   </a:t>
            </a:r>
          </a:p>
        </p:txBody>
      </p:sp>
      <p:sp>
        <p:nvSpPr>
          <p:cNvPr id="12296" name="Rectangle 7"/>
          <p:cNvSpPr>
            <a:spLocks noChangeArrowheads="1"/>
          </p:cNvSpPr>
          <p:nvPr/>
        </p:nvSpPr>
        <p:spPr bwMode="auto">
          <a:xfrm>
            <a:off x="1146175" y="3124200"/>
            <a:ext cx="2152650" cy="30480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1800">
                <a:solidFill>
                  <a:srgbClr val="000066"/>
                </a:solidFill>
                <a:latin typeface="Courier New" panose="02070309020205020404" pitchFamily="49" charset="0"/>
              </a:rPr>
              <a:t>0.0</a:t>
            </a:r>
          </a:p>
        </p:txBody>
      </p:sp>
      <p:sp>
        <p:nvSpPr>
          <p:cNvPr id="12297" name="Line 8"/>
          <p:cNvSpPr>
            <a:spLocks noChangeShapeType="1"/>
          </p:cNvSpPr>
          <p:nvPr/>
        </p:nvSpPr>
        <p:spPr bwMode="auto">
          <a:xfrm>
            <a:off x="838200" y="3124200"/>
            <a:ext cx="2743200" cy="1588"/>
          </a:xfrm>
          <a:prstGeom prst="line">
            <a:avLst/>
          </a:prstGeom>
          <a:noFill/>
          <a:ln w="57240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Rectangle 9"/>
          <p:cNvSpPr>
            <a:spLocks noChangeArrowheads="1"/>
          </p:cNvSpPr>
          <p:nvPr/>
        </p:nvSpPr>
        <p:spPr bwMode="auto">
          <a:xfrm>
            <a:off x="3279775" y="3124200"/>
            <a:ext cx="912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  <a:latin typeface="Courier New" panose="02070309020205020404" pitchFamily="49" charset="0"/>
              </a:rPr>
              <a:t>%st(1)</a:t>
            </a:r>
          </a:p>
        </p:txBody>
      </p:sp>
      <p:sp>
        <p:nvSpPr>
          <p:cNvPr id="12299" name="Rectangle 10"/>
          <p:cNvSpPr>
            <a:spLocks noChangeArrowheads="1"/>
          </p:cNvSpPr>
          <p:nvPr/>
        </p:nvSpPr>
        <p:spPr bwMode="auto">
          <a:xfrm>
            <a:off x="1143000" y="3429000"/>
            <a:ext cx="2152650" cy="30480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1800">
                <a:solidFill>
                  <a:srgbClr val="000066"/>
                </a:solidFill>
                <a:latin typeface="Courier New" panose="02070309020205020404" pitchFamily="49" charset="0"/>
              </a:rPr>
              <a:t>x[0]</a:t>
            </a:r>
          </a:p>
        </p:txBody>
      </p:sp>
      <p:sp>
        <p:nvSpPr>
          <p:cNvPr id="12300" name="Rectangle 11"/>
          <p:cNvSpPr>
            <a:spLocks noChangeArrowheads="1"/>
          </p:cNvSpPr>
          <p:nvPr/>
        </p:nvSpPr>
        <p:spPr bwMode="auto">
          <a:xfrm>
            <a:off x="3276600" y="3429000"/>
            <a:ext cx="912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  <a:latin typeface="Courier New" panose="02070309020205020404" pitchFamily="49" charset="0"/>
              </a:rPr>
              <a:t>%st(0)</a:t>
            </a:r>
          </a:p>
        </p:txBody>
      </p:sp>
      <p:sp>
        <p:nvSpPr>
          <p:cNvPr id="12301" name="Text Box 12"/>
          <p:cNvSpPr txBox="1">
            <a:spLocks noChangeArrowheads="1"/>
          </p:cNvSpPr>
          <p:nvPr/>
        </p:nvSpPr>
        <p:spPr bwMode="auto">
          <a:xfrm>
            <a:off x="758825" y="3962400"/>
            <a:ext cx="289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0066"/>
                </a:solidFill>
                <a:latin typeface="Arial" panose="020B0604020202020204" pitchFamily="34" charset="0"/>
              </a:rPr>
              <a:t>3.</a:t>
            </a:r>
            <a:r>
              <a:rPr lang="en-US" altLang="en-US" sz="1600" b="1">
                <a:solidFill>
                  <a:srgbClr val="000066"/>
                </a:solidFill>
                <a:latin typeface="Courier New" panose="02070309020205020404" pitchFamily="49" charset="0"/>
              </a:rPr>
              <a:t> fmuls (%ecx,%eax,4)</a:t>
            </a:r>
            <a:r>
              <a:rPr lang="en-US" altLang="en-US" sz="1600" b="1" i="1">
                <a:solidFill>
                  <a:srgbClr val="000066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2302" name="Rectangle 13"/>
          <p:cNvSpPr>
            <a:spLocks noChangeArrowheads="1"/>
          </p:cNvSpPr>
          <p:nvPr/>
        </p:nvSpPr>
        <p:spPr bwMode="auto">
          <a:xfrm>
            <a:off x="1143000" y="4343400"/>
            <a:ext cx="2152650" cy="30480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1800">
                <a:solidFill>
                  <a:srgbClr val="000066"/>
                </a:solidFill>
                <a:latin typeface="Courier New" panose="02070309020205020404" pitchFamily="49" charset="0"/>
              </a:rPr>
              <a:t>0.0</a:t>
            </a:r>
          </a:p>
        </p:txBody>
      </p:sp>
      <p:sp>
        <p:nvSpPr>
          <p:cNvPr id="12303" name="Line 14"/>
          <p:cNvSpPr>
            <a:spLocks noChangeShapeType="1"/>
          </p:cNvSpPr>
          <p:nvPr/>
        </p:nvSpPr>
        <p:spPr bwMode="auto">
          <a:xfrm>
            <a:off x="835025" y="4343400"/>
            <a:ext cx="2743200" cy="1588"/>
          </a:xfrm>
          <a:prstGeom prst="line">
            <a:avLst/>
          </a:prstGeom>
          <a:noFill/>
          <a:ln w="57240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Rectangle 15"/>
          <p:cNvSpPr>
            <a:spLocks noChangeArrowheads="1"/>
          </p:cNvSpPr>
          <p:nvPr/>
        </p:nvSpPr>
        <p:spPr bwMode="auto">
          <a:xfrm>
            <a:off x="3276600" y="4343400"/>
            <a:ext cx="912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  <a:latin typeface="Courier New" panose="02070309020205020404" pitchFamily="49" charset="0"/>
              </a:rPr>
              <a:t>%st(1)</a:t>
            </a:r>
          </a:p>
        </p:txBody>
      </p:sp>
      <p:sp>
        <p:nvSpPr>
          <p:cNvPr id="12305" name="Rectangle 16"/>
          <p:cNvSpPr>
            <a:spLocks noChangeArrowheads="1"/>
          </p:cNvSpPr>
          <p:nvPr/>
        </p:nvSpPr>
        <p:spPr bwMode="auto">
          <a:xfrm>
            <a:off x="1139825" y="4648200"/>
            <a:ext cx="2152650" cy="30480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1800">
                <a:solidFill>
                  <a:srgbClr val="000066"/>
                </a:solidFill>
                <a:latin typeface="Courier New" panose="02070309020205020404" pitchFamily="49" charset="0"/>
              </a:rPr>
              <a:t>x[0]*y[0]</a:t>
            </a:r>
          </a:p>
        </p:txBody>
      </p:sp>
      <p:sp>
        <p:nvSpPr>
          <p:cNvPr id="12306" name="Rectangle 17"/>
          <p:cNvSpPr>
            <a:spLocks noChangeArrowheads="1"/>
          </p:cNvSpPr>
          <p:nvPr/>
        </p:nvSpPr>
        <p:spPr bwMode="auto">
          <a:xfrm>
            <a:off x="3273425" y="4648200"/>
            <a:ext cx="912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  <a:latin typeface="Courier New" panose="02070309020205020404" pitchFamily="49" charset="0"/>
              </a:rPr>
              <a:t>%st(0)</a:t>
            </a:r>
          </a:p>
        </p:txBody>
      </p:sp>
      <p:sp>
        <p:nvSpPr>
          <p:cNvPr id="12307" name="Text Box 18"/>
          <p:cNvSpPr txBox="1">
            <a:spLocks noChangeArrowheads="1"/>
          </p:cNvSpPr>
          <p:nvPr/>
        </p:nvSpPr>
        <p:spPr bwMode="auto">
          <a:xfrm>
            <a:off x="758825" y="5257800"/>
            <a:ext cx="12922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0066"/>
                </a:solidFill>
                <a:latin typeface="Arial" panose="020B0604020202020204" pitchFamily="34" charset="0"/>
              </a:rPr>
              <a:t>4.</a:t>
            </a:r>
            <a:r>
              <a:rPr lang="en-US" altLang="en-US" sz="1600" b="1">
                <a:solidFill>
                  <a:srgbClr val="000066"/>
                </a:solidFill>
                <a:latin typeface="Courier New" panose="02070309020205020404" pitchFamily="49" charset="0"/>
              </a:rPr>
              <a:t> faddp</a:t>
            </a:r>
            <a:r>
              <a:rPr lang="en-US" altLang="en-US" sz="1600" b="1" i="1">
                <a:solidFill>
                  <a:srgbClr val="000066"/>
                </a:solidFill>
                <a:latin typeface="Courier New" panose="02070309020205020404" pitchFamily="49" charset="0"/>
              </a:rPr>
              <a:t>   </a:t>
            </a:r>
          </a:p>
        </p:txBody>
      </p:sp>
      <p:sp>
        <p:nvSpPr>
          <p:cNvPr id="12308" name="Rectangle 19"/>
          <p:cNvSpPr>
            <a:spLocks noChangeArrowheads="1"/>
          </p:cNvSpPr>
          <p:nvPr/>
        </p:nvSpPr>
        <p:spPr bwMode="auto">
          <a:xfrm>
            <a:off x="1143000" y="5638800"/>
            <a:ext cx="2152650" cy="30480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1800" dirty="0">
                <a:solidFill>
                  <a:srgbClr val="000066"/>
                </a:solidFill>
                <a:latin typeface="Courier New" panose="02070309020205020404" pitchFamily="49" charset="0"/>
              </a:rPr>
              <a:t>x[0]*y[0]+0.0</a:t>
            </a:r>
          </a:p>
        </p:txBody>
      </p:sp>
      <p:sp>
        <p:nvSpPr>
          <p:cNvPr id="12309" name="Line 20"/>
          <p:cNvSpPr>
            <a:spLocks noChangeShapeType="1"/>
          </p:cNvSpPr>
          <p:nvPr/>
        </p:nvSpPr>
        <p:spPr bwMode="auto">
          <a:xfrm>
            <a:off x="835025" y="5638800"/>
            <a:ext cx="2743200" cy="1588"/>
          </a:xfrm>
          <a:prstGeom prst="line">
            <a:avLst/>
          </a:prstGeom>
          <a:noFill/>
          <a:ln w="57240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0" name="Rectangle 21"/>
          <p:cNvSpPr>
            <a:spLocks noChangeArrowheads="1"/>
          </p:cNvSpPr>
          <p:nvPr/>
        </p:nvSpPr>
        <p:spPr bwMode="auto">
          <a:xfrm>
            <a:off x="3276600" y="5638800"/>
            <a:ext cx="912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  <a:latin typeface="Courier New" panose="02070309020205020404" pitchFamily="49" charset="0"/>
              </a:rPr>
              <a:t>%st(0)</a:t>
            </a:r>
          </a:p>
        </p:txBody>
      </p:sp>
      <p:sp>
        <p:nvSpPr>
          <p:cNvPr id="12311" name="Text Box 22"/>
          <p:cNvSpPr txBox="1">
            <a:spLocks noChangeArrowheads="1"/>
          </p:cNvSpPr>
          <p:nvPr/>
        </p:nvSpPr>
        <p:spPr bwMode="auto">
          <a:xfrm>
            <a:off x="5105400" y="2743200"/>
            <a:ext cx="2895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0066"/>
                </a:solidFill>
                <a:latin typeface="Arial" panose="020B0604020202020204" pitchFamily="34" charset="0"/>
              </a:rPr>
              <a:t>5.</a:t>
            </a:r>
            <a:r>
              <a:rPr lang="en-US" altLang="en-US" sz="1600" b="1">
                <a:solidFill>
                  <a:srgbClr val="000066"/>
                </a:solidFill>
                <a:latin typeface="Courier New" panose="02070309020205020404" pitchFamily="49" charset="0"/>
              </a:rPr>
              <a:t> flds (%ebx,%eax,4)</a:t>
            </a:r>
            <a:r>
              <a:rPr lang="en-US" altLang="en-US" sz="1600" b="1" i="1">
                <a:solidFill>
                  <a:srgbClr val="000066"/>
                </a:solidFill>
                <a:latin typeface="Courier New" panose="02070309020205020404" pitchFamily="49" charset="0"/>
              </a:rPr>
              <a:t>   </a:t>
            </a:r>
          </a:p>
        </p:txBody>
      </p:sp>
      <p:sp>
        <p:nvSpPr>
          <p:cNvPr id="12312" name="Rectangle 23"/>
          <p:cNvSpPr>
            <a:spLocks noChangeArrowheads="1"/>
          </p:cNvSpPr>
          <p:nvPr/>
        </p:nvSpPr>
        <p:spPr bwMode="auto">
          <a:xfrm>
            <a:off x="5489575" y="3124200"/>
            <a:ext cx="2152650" cy="30480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1800">
                <a:solidFill>
                  <a:srgbClr val="000066"/>
                </a:solidFill>
                <a:latin typeface="Courier New" panose="02070309020205020404" pitchFamily="49" charset="0"/>
              </a:rPr>
              <a:t>x[0]*y[0]</a:t>
            </a:r>
          </a:p>
        </p:txBody>
      </p:sp>
      <p:sp>
        <p:nvSpPr>
          <p:cNvPr id="12313" name="Line 24"/>
          <p:cNvSpPr>
            <a:spLocks noChangeShapeType="1"/>
          </p:cNvSpPr>
          <p:nvPr/>
        </p:nvSpPr>
        <p:spPr bwMode="auto">
          <a:xfrm>
            <a:off x="5181600" y="3124200"/>
            <a:ext cx="2743200" cy="1588"/>
          </a:xfrm>
          <a:prstGeom prst="line">
            <a:avLst/>
          </a:prstGeom>
          <a:noFill/>
          <a:ln w="57240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4" name="Rectangle 25"/>
          <p:cNvSpPr>
            <a:spLocks noChangeArrowheads="1"/>
          </p:cNvSpPr>
          <p:nvPr/>
        </p:nvSpPr>
        <p:spPr bwMode="auto">
          <a:xfrm>
            <a:off x="7623175" y="3124200"/>
            <a:ext cx="912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  <a:latin typeface="Courier New" panose="02070309020205020404" pitchFamily="49" charset="0"/>
              </a:rPr>
              <a:t>%st(1)</a:t>
            </a:r>
          </a:p>
        </p:txBody>
      </p:sp>
      <p:sp>
        <p:nvSpPr>
          <p:cNvPr id="12315" name="Rectangle 26"/>
          <p:cNvSpPr>
            <a:spLocks noChangeArrowheads="1"/>
          </p:cNvSpPr>
          <p:nvPr/>
        </p:nvSpPr>
        <p:spPr bwMode="auto">
          <a:xfrm>
            <a:off x="5486400" y="3429000"/>
            <a:ext cx="2152650" cy="30480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1800">
                <a:solidFill>
                  <a:srgbClr val="000066"/>
                </a:solidFill>
                <a:latin typeface="Courier New" panose="02070309020205020404" pitchFamily="49" charset="0"/>
              </a:rPr>
              <a:t>x[1]</a:t>
            </a:r>
          </a:p>
        </p:txBody>
      </p:sp>
      <p:sp>
        <p:nvSpPr>
          <p:cNvPr id="12316" name="Rectangle 27"/>
          <p:cNvSpPr>
            <a:spLocks noChangeArrowheads="1"/>
          </p:cNvSpPr>
          <p:nvPr/>
        </p:nvSpPr>
        <p:spPr bwMode="auto">
          <a:xfrm>
            <a:off x="7620000" y="3429000"/>
            <a:ext cx="912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  <a:latin typeface="Courier New" panose="02070309020205020404" pitchFamily="49" charset="0"/>
              </a:rPr>
              <a:t>%st(0)</a:t>
            </a:r>
          </a:p>
        </p:txBody>
      </p:sp>
      <p:sp>
        <p:nvSpPr>
          <p:cNvPr id="12317" name="Text Box 28"/>
          <p:cNvSpPr txBox="1">
            <a:spLocks noChangeArrowheads="1"/>
          </p:cNvSpPr>
          <p:nvPr/>
        </p:nvSpPr>
        <p:spPr bwMode="auto">
          <a:xfrm>
            <a:off x="5102225" y="3962400"/>
            <a:ext cx="289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0066"/>
                </a:solidFill>
                <a:latin typeface="Arial" panose="020B0604020202020204" pitchFamily="34" charset="0"/>
              </a:rPr>
              <a:t>6.</a:t>
            </a:r>
            <a:r>
              <a:rPr lang="en-US" altLang="en-US" sz="1600" b="1">
                <a:solidFill>
                  <a:srgbClr val="000066"/>
                </a:solidFill>
                <a:latin typeface="Courier New" panose="02070309020205020404" pitchFamily="49" charset="0"/>
              </a:rPr>
              <a:t> fmuls (%ecx,%eax,4)</a:t>
            </a:r>
            <a:r>
              <a:rPr lang="en-US" altLang="en-US" sz="1600" b="1" i="1">
                <a:solidFill>
                  <a:srgbClr val="000066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12318" name="Rectangle 29"/>
          <p:cNvSpPr>
            <a:spLocks noChangeArrowheads="1"/>
          </p:cNvSpPr>
          <p:nvPr/>
        </p:nvSpPr>
        <p:spPr bwMode="auto">
          <a:xfrm>
            <a:off x="5486400" y="4343400"/>
            <a:ext cx="2152650" cy="30480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1800">
                <a:solidFill>
                  <a:srgbClr val="000066"/>
                </a:solidFill>
                <a:latin typeface="Courier New" panose="02070309020205020404" pitchFamily="49" charset="0"/>
              </a:rPr>
              <a:t>x[0]*y[0]</a:t>
            </a:r>
          </a:p>
        </p:txBody>
      </p:sp>
      <p:sp>
        <p:nvSpPr>
          <p:cNvPr id="12319" name="Line 30"/>
          <p:cNvSpPr>
            <a:spLocks noChangeShapeType="1"/>
          </p:cNvSpPr>
          <p:nvPr/>
        </p:nvSpPr>
        <p:spPr bwMode="auto">
          <a:xfrm>
            <a:off x="5178425" y="4343400"/>
            <a:ext cx="2743200" cy="1588"/>
          </a:xfrm>
          <a:prstGeom prst="line">
            <a:avLst/>
          </a:prstGeom>
          <a:noFill/>
          <a:ln w="57240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0" name="Rectangle 31"/>
          <p:cNvSpPr>
            <a:spLocks noChangeArrowheads="1"/>
          </p:cNvSpPr>
          <p:nvPr/>
        </p:nvSpPr>
        <p:spPr bwMode="auto">
          <a:xfrm>
            <a:off x="7620000" y="4343400"/>
            <a:ext cx="912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  <a:latin typeface="Courier New" panose="02070309020205020404" pitchFamily="49" charset="0"/>
              </a:rPr>
              <a:t>%st(1)</a:t>
            </a:r>
          </a:p>
        </p:txBody>
      </p:sp>
      <p:sp>
        <p:nvSpPr>
          <p:cNvPr id="12321" name="Rectangle 32"/>
          <p:cNvSpPr>
            <a:spLocks noChangeArrowheads="1"/>
          </p:cNvSpPr>
          <p:nvPr/>
        </p:nvSpPr>
        <p:spPr bwMode="auto">
          <a:xfrm>
            <a:off x="5483225" y="4648200"/>
            <a:ext cx="2152650" cy="30480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1800">
                <a:solidFill>
                  <a:srgbClr val="000066"/>
                </a:solidFill>
                <a:latin typeface="Courier New" panose="02070309020205020404" pitchFamily="49" charset="0"/>
              </a:rPr>
              <a:t>x[1]*y[1]</a:t>
            </a:r>
          </a:p>
        </p:txBody>
      </p:sp>
      <p:sp>
        <p:nvSpPr>
          <p:cNvPr id="12322" name="Rectangle 33"/>
          <p:cNvSpPr>
            <a:spLocks noChangeArrowheads="1"/>
          </p:cNvSpPr>
          <p:nvPr/>
        </p:nvSpPr>
        <p:spPr bwMode="auto">
          <a:xfrm>
            <a:off x="7616825" y="4648200"/>
            <a:ext cx="912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  <a:latin typeface="Courier New" panose="02070309020205020404" pitchFamily="49" charset="0"/>
              </a:rPr>
              <a:t>%st(0)</a:t>
            </a:r>
          </a:p>
        </p:txBody>
      </p:sp>
      <p:sp>
        <p:nvSpPr>
          <p:cNvPr id="12323" name="Text Box 34"/>
          <p:cNvSpPr txBox="1">
            <a:spLocks noChangeArrowheads="1"/>
          </p:cNvSpPr>
          <p:nvPr/>
        </p:nvSpPr>
        <p:spPr bwMode="auto">
          <a:xfrm>
            <a:off x="5102225" y="5257800"/>
            <a:ext cx="12922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0066"/>
                </a:solidFill>
                <a:latin typeface="Arial" panose="020B0604020202020204" pitchFamily="34" charset="0"/>
              </a:rPr>
              <a:t>7.</a:t>
            </a:r>
            <a:r>
              <a:rPr lang="en-US" altLang="en-US" sz="1600" b="1">
                <a:solidFill>
                  <a:srgbClr val="000066"/>
                </a:solidFill>
                <a:latin typeface="Courier New" panose="02070309020205020404" pitchFamily="49" charset="0"/>
              </a:rPr>
              <a:t> faddp</a:t>
            </a:r>
            <a:r>
              <a:rPr lang="en-US" altLang="en-US" sz="1600" b="1" i="1">
                <a:solidFill>
                  <a:srgbClr val="000066"/>
                </a:solidFill>
                <a:latin typeface="Courier New" panose="02070309020205020404" pitchFamily="49" charset="0"/>
              </a:rPr>
              <a:t>   </a:t>
            </a:r>
          </a:p>
        </p:txBody>
      </p:sp>
      <p:sp>
        <p:nvSpPr>
          <p:cNvPr id="12324" name="Rectangle 35"/>
          <p:cNvSpPr>
            <a:spLocks noChangeArrowheads="1"/>
          </p:cNvSpPr>
          <p:nvPr/>
        </p:nvSpPr>
        <p:spPr bwMode="auto">
          <a:xfrm>
            <a:off x="5486400" y="5638800"/>
            <a:ext cx="2152650" cy="30480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1400" dirty="0">
                <a:solidFill>
                  <a:srgbClr val="000066"/>
                </a:solidFill>
                <a:latin typeface="Courier New" panose="02070309020205020404" pitchFamily="49" charset="0"/>
              </a:rPr>
              <a:t>x[1]*y[1]+x[0]*y[0]</a:t>
            </a:r>
          </a:p>
        </p:txBody>
      </p:sp>
      <p:sp>
        <p:nvSpPr>
          <p:cNvPr id="12325" name="Line 36"/>
          <p:cNvSpPr>
            <a:spLocks noChangeShapeType="1"/>
          </p:cNvSpPr>
          <p:nvPr/>
        </p:nvSpPr>
        <p:spPr bwMode="auto">
          <a:xfrm>
            <a:off x="5178425" y="5638800"/>
            <a:ext cx="2743200" cy="1588"/>
          </a:xfrm>
          <a:prstGeom prst="line">
            <a:avLst/>
          </a:prstGeom>
          <a:noFill/>
          <a:ln w="57240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6" name="Rectangle 37"/>
          <p:cNvSpPr>
            <a:spLocks noChangeArrowheads="1"/>
          </p:cNvSpPr>
          <p:nvPr/>
        </p:nvSpPr>
        <p:spPr bwMode="auto">
          <a:xfrm>
            <a:off x="7699375" y="5638800"/>
            <a:ext cx="912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00" b="1">
                <a:solidFill>
                  <a:srgbClr val="003300"/>
                </a:solidFill>
                <a:latin typeface="Courier New" panose="02070309020205020404" pitchFamily="49" charset="0"/>
              </a:rPr>
              <a:t>%st(0)</a:t>
            </a:r>
          </a:p>
        </p:txBody>
      </p:sp>
      <p:sp>
        <p:nvSpPr>
          <p:cNvPr id="12327" name="Text Box 38"/>
          <p:cNvSpPr txBox="1">
            <a:spLocks noChangeArrowheads="1"/>
          </p:cNvSpPr>
          <p:nvPr/>
        </p:nvSpPr>
        <p:spPr bwMode="auto">
          <a:xfrm>
            <a:off x="534988" y="806450"/>
            <a:ext cx="177027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>
                <a:solidFill>
                  <a:srgbClr val="000066"/>
                </a:solidFill>
                <a:latin typeface="Calibri" charset="0"/>
                <a:ea typeface="Calibri" charset="0"/>
                <a:cs typeface="Calibri" charset="0"/>
              </a:rPr>
              <a:t>Initialization</a:t>
            </a:r>
          </a:p>
        </p:txBody>
      </p:sp>
      <p:sp>
        <p:nvSpPr>
          <p:cNvPr id="12328" name="Text Box 39"/>
          <p:cNvSpPr txBox="1">
            <a:spLocks noChangeArrowheads="1"/>
          </p:cNvSpPr>
          <p:nvPr/>
        </p:nvSpPr>
        <p:spPr bwMode="auto">
          <a:xfrm>
            <a:off x="534988" y="2209800"/>
            <a:ext cx="1512122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 dirty="0">
                <a:solidFill>
                  <a:srgbClr val="000066"/>
                </a:solidFill>
                <a:latin typeface="Calibri" charset="0"/>
                <a:ea typeface="Calibri" charset="0"/>
                <a:cs typeface="Calibri" charset="0"/>
              </a:rPr>
              <a:t>Iteration 0</a:t>
            </a:r>
          </a:p>
        </p:txBody>
      </p:sp>
      <p:sp>
        <p:nvSpPr>
          <p:cNvPr id="12329" name="Text Box 40"/>
          <p:cNvSpPr txBox="1">
            <a:spLocks noChangeArrowheads="1"/>
          </p:cNvSpPr>
          <p:nvPr/>
        </p:nvSpPr>
        <p:spPr bwMode="auto">
          <a:xfrm>
            <a:off x="4914900" y="2209800"/>
            <a:ext cx="1512122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>
                <a:solidFill>
                  <a:srgbClr val="000066"/>
                </a:solidFill>
                <a:latin typeface="Calibri" charset="0"/>
                <a:ea typeface="Calibri" charset="0"/>
                <a:cs typeface="Calibri" charset="0"/>
              </a:rPr>
              <a:t>Iteration 1</a:t>
            </a:r>
          </a:p>
        </p:txBody>
      </p:sp>
      <p:sp>
        <p:nvSpPr>
          <p:cNvPr id="12330" name="Text Box 41"/>
          <p:cNvSpPr txBox="1">
            <a:spLocks noChangeArrowheads="1"/>
          </p:cNvSpPr>
          <p:nvPr/>
        </p:nvSpPr>
        <p:spPr bwMode="auto">
          <a:xfrm>
            <a:off x="2714625" y="6324600"/>
            <a:ext cx="3078163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tIns="46800" rIns="4572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 PL ShanHeiSun Uni" charset="0"/>
                <a:cs typeface="AR PL ShanHeiSun Uni" charset="0"/>
              </a:defRPr>
            </a:lvl9pPr>
          </a:lstStyle>
          <a:p>
            <a:pPr algn="r">
              <a:lnSpc>
                <a:spcPct val="90000"/>
              </a:lnSpc>
              <a:buClr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Arial" panose="020B0604020202020204" pitchFamily="34" charset="0"/>
              </a:rPr>
              <a:t>Serial, sequential operation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mu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mu" id="{9A13747F-92BE-4B85-B470-FD70A85CDE18}" vid="{512AEFF2-89AC-4CF0-ABE4-DE64B4BFAACE}"/>
    </a:ext>
  </a:ext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24208</TotalTime>
  <Words>3029</Words>
  <Application>Microsoft Macintosh PowerPoint</Application>
  <PresentationFormat>On-screen Show (4:3)</PresentationFormat>
  <Paragraphs>547</Paragraphs>
  <Slides>30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30</vt:i4>
      </vt:variant>
    </vt:vector>
  </HeadingPairs>
  <TitlesOfParts>
    <vt:vector size="45" baseType="lpstr">
      <vt:lpstr>Arial</vt:lpstr>
      <vt:lpstr>Arial Narrow</vt:lpstr>
      <vt:lpstr>Calibri</vt:lpstr>
      <vt:lpstr>Calibri Bold</vt:lpstr>
      <vt:lpstr>Calibri Light</vt:lpstr>
      <vt:lpstr>Century Gothic</vt:lpstr>
      <vt:lpstr>Consolas</vt:lpstr>
      <vt:lpstr>Courier New</vt:lpstr>
      <vt:lpstr>Times New Roman</vt:lpstr>
      <vt:lpstr>Wingdings</vt:lpstr>
      <vt:lpstr>Wingdings 2</vt:lpstr>
      <vt:lpstr>Cmu</vt:lpstr>
      <vt:lpstr>Title and Content</vt:lpstr>
      <vt:lpstr>Title Only</vt:lpstr>
      <vt:lpstr>Office Theme</vt:lpstr>
      <vt:lpstr>Floating Point and SIMD</vt:lpstr>
      <vt:lpstr>Background: IA-32 Floating Point</vt:lpstr>
      <vt:lpstr>FPU Data Register Stack</vt:lpstr>
      <vt:lpstr>Simplified FPU operation</vt:lpstr>
      <vt:lpstr>Example calculation</vt:lpstr>
      <vt:lpstr>FPU instructions</vt:lpstr>
      <vt:lpstr>FPU instruction mnemonics</vt:lpstr>
      <vt:lpstr>Floating Point Code Example</vt:lpstr>
      <vt:lpstr>Inner Product Stack Trace</vt:lpstr>
      <vt:lpstr>Motivation for SIMD</vt:lpstr>
      <vt:lpstr>Natural fit for SIMD instructions</vt:lpstr>
      <vt:lpstr>Example</vt:lpstr>
      <vt:lpstr>Example</vt:lpstr>
      <vt:lpstr>SIMD in x86</vt:lpstr>
      <vt:lpstr>PowerPoint Presentation</vt:lpstr>
      <vt:lpstr>MMX (MultiMedia eXtensions)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Detecting Support for MMX and SSE</vt:lpstr>
      <vt:lpstr>Detecting Support (Cont’d)</vt:lpstr>
      <vt:lpstr>Detecting Support (Cont’d)</vt:lpstr>
      <vt:lpstr>AVX</vt:lpstr>
      <vt:lpstr>Programming SIMD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III</dc:title>
  <dc:creator>Randal E. Bryant and David R. O'Hallaron</dc:creator>
  <cp:lastModifiedBy>William Killian</cp:lastModifiedBy>
  <cp:revision>338</cp:revision>
  <cp:lastPrinted>2005-03-03T01:19:26Z</cp:lastPrinted>
  <dcterms:created xsi:type="dcterms:W3CDTF">1998-08-11T09:19:24Z</dcterms:created>
  <dcterms:modified xsi:type="dcterms:W3CDTF">2019-11-26T12:54:51Z</dcterms:modified>
</cp:coreProperties>
</file>